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5"/>
  </p:notesMasterIdLst>
  <p:sldIdLst>
    <p:sldId id="674" r:id="rId2"/>
    <p:sldId id="672" r:id="rId3"/>
    <p:sldId id="673" r:id="rId4"/>
    <p:sldId id="723" r:id="rId5"/>
    <p:sldId id="726" r:id="rId6"/>
    <p:sldId id="722" r:id="rId7"/>
    <p:sldId id="727" r:id="rId8"/>
    <p:sldId id="728" r:id="rId9"/>
    <p:sldId id="719" r:id="rId10"/>
    <p:sldId id="687" r:id="rId11"/>
    <p:sldId id="689" r:id="rId12"/>
    <p:sldId id="690" r:id="rId13"/>
    <p:sldId id="691" r:id="rId14"/>
    <p:sldId id="710" r:id="rId15"/>
    <p:sldId id="711" r:id="rId16"/>
    <p:sldId id="712" r:id="rId17"/>
    <p:sldId id="713" r:id="rId18"/>
    <p:sldId id="718" r:id="rId19"/>
    <p:sldId id="694" r:id="rId20"/>
    <p:sldId id="714" r:id="rId21"/>
    <p:sldId id="696" r:id="rId22"/>
    <p:sldId id="736" r:id="rId23"/>
    <p:sldId id="738" r:id="rId24"/>
    <p:sldId id="739" r:id="rId25"/>
    <p:sldId id="741" r:id="rId26"/>
    <p:sldId id="740" r:id="rId27"/>
    <p:sldId id="745" r:id="rId28"/>
    <p:sldId id="698" r:id="rId29"/>
    <p:sldId id="729" r:id="rId30"/>
    <p:sldId id="730" r:id="rId31"/>
    <p:sldId id="742" r:id="rId32"/>
    <p:sldId id="743" r:id="rId33"/>
    <p:sldId id="735" r:id="rId34"/>
    <p:sldId id="744" r:id="rId35"/>
    <p:sldId id="700" r:id="rId36"/>
    <p:sldId id="701" r:id="rId37"/>
    <p:sldId id="703" r:id="rId38"/>
    <p:sldId id="715" r:id="rId39"/>
    <p:sldId id="699" r:id="rId40"/>
    <p:sldId id="746" r:id="rId41"/>
    <p:sldId id="747" r:id="rId42"/>
    <p:sldId id="748" r:id="rId43"/>
    <p:sldId id="749" r:id="rId44"/>
    <p:sldId id="750" r:id="rId45"/>
    <p:sldId id="751" r:id="rId46"/>
    <p:sldId id="716" r:id="rId47"/>
    <p:sldId id="724" r:id="rId48"/>
    <p:sldId id="752" r:id="rId49"/>
    <p:sldId id="753" r:id="rId50"/>
    <p:sldId id="754" r:id="rId51"/>
    <p:sldId id="705" r:id="rId52"/>
    <p:sldId id="692" r:id="rId53"/>
    <p:sldId id="693" r:id="rId54"/>
    <p:sldId id="706" r:id="rId55"/>
    <p:sldId id="707" r:id="rId56"/>
    <p:sldId id="720" r:id="rId57"/>
    <p:sldId id="721" r:id="rId58"/>
    <p:sldId id="708" r:id="rId59"/>
    <p:sldId id="717" r:id="rId60"/>
    <p:sldId id="702" r:id="rId61"/>
    <p:sldId id="755" r:id="rId62"/>
    <p:sldId id="757" r:id="rId63"/>
    <p:sldId id="75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86" d="100"/>
          <a:sy n="86" d="100"/>
        </p:scale>
        <p:origin x="-420" y="-5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11/11/2014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11/11/2014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t>11/11/2014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11/11/2014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11/11/2014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5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DATA MINING</a:t>
            </a:r>
            <a:br>
              <a:rPr lang="en-US" dirty="0" smtClean="0"/>
            </a:br>
            <a:r>
              <a:rPr lang="en-US" dirty="0" smtClean="0"/>
              <a:t>LECTURE 7</a:t>
            </a:r>
            <a:endParaRPr lang="en-US" dirty="0"/>
          </a:p>
        </p:txBody>
      </p:sp>
      <p:sp>
        <p:nvSpPr>
          <p:cNvPr id="7" name="Subtitle 6"/>
          <p:cNvSpPr>
            <a:spLocks noGrp="1"/>
          </p:cNvSpPr>
          <p:nvPr>
            <p:ph type="subTitle" idx="1"/>
          </p:nvPr>
        </p:nvSpPr>
        <p:spPr/>
        <p:txBody>
          <a:bodyPr>
            <a:normAutofit fontScale="92500" lnSpcReduction="20000"/>
          </a:bodyPr>
          <a:lstStyle/>
          <a:p>
            <a:r>
              <a:rPr lang="en-US" dirty="0" smtClean="0"/>
              <a:t>Dimensionality Reduction</a:t>
            </a:r>
          </a:p>
          <a:p>
            <a:r>
              <a:rPr lang="en-US" dirty="0" smtClean="0"/>
              <a:t>PCA – SVD</a:t>
            </a:r>
          </a:p>
          <a:p>
            <a:endParaRPr lang="en-US" dirty="0"/>
          </a:p>
          <a:p>
            <a:r>
              <a:rPr lang="en-US" dirty="0" smtClean="0"/>
              <a:t>(Thanks to Jure </a:t>
            </a:r>
            <a:r>
              <a:rPr lang="en-US" dirty="0" err="1" smtClean="0"/>
              <a:t>Leskovec</a:t>
            </a:r>
            <a:r>
              <a:rPr lang="en-US" dirty="0" smtClean="0"/>
              <a:t>, </a:t>
            </a:r>
            <a:r>
              <a:rPr lang="en-US" dirty="0" err="1" smtClean="0"/>
              <a:t>Evimaria</a:t>
            </a:r>
            <a:r>
              <a:rPr lang="en-US" dirty="0" smtClean="0"/>
              <a:t> Terzi)</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the form of a matrix</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smtClean="0"/>
                  <a:t>We are given </a:t>
                </a:r>
                <a14:m>
                  <m:oMath xmlns:m="http://schemas.openxmlformats.org/officeDocument/2006/math">
                    <m:r>
                      <a:rPr lang="en-US" i="1" dirty="0" smtClean="0">
                        <a:solidFill>
                          <a:srgbClr val="00B0F0"/>
                        </a:solidFill>
                        <a:latin typeface="Cambria Math"/>
                      </a:rPr>
                      <m:t>𝑛</m:t>
                    </m:r>
                  </m:oMath>
                </a14:m>
                <a:r>
                  <a:rPr lang="en-US" dirty="0"/>
                  <a:t> objects and </a:t>
                </a:r>
                <a14:m>
                  <m:oMath xmlns:m="http://schemas.openxmlformats.org/officeDocument/2006/math">
                    <m:r>
                      <a:rPr lang="en-US" i="1" dirty="0" smtClean="0">
                        <a:solidFill>
                          <a:srgbClr val="FF0000"/>
                        </a:solidFill>
                        <a:latin typeface="Cambria Math"/>
                      </a:rPr>
                      <m:t>𝑑</m:t>
                    </m:r>
                  </m:oMath>
                </a14:m>
                <a:r>
                  <a:rPr lang="en-US" dirty="0"/>
                  <a:t> </a:t>
                </a:r>
                <a:r>
                  <a:rPr lang="en-US" dirty="0" smtClean="0"/>
                  <a:t>attributes describing </a:t>
                </a:r>
                <a:r>
                  <a:rPr lang="en-US" dirty="0"/>
                  <a:t>the objects. </a:t>
                </a:r>
                <a:r>
                  <a:rPr lang="en-US" dirty="0" smtClean="0"/>
                  <a:t>Each </a:t>
                </a:r>
                <a:r>
                  <a:rPr lang="en-US" dirty="0"/>
                  <a:t>object has </a:t>
                </a:r>
                <a14:m>
                  <m:oMath xmlns:m="http://schemas.openxmlformats.org/officeDocument/2006/math">
                    <m:r>
                      <a:rPr lang="en-US" i="1" dirty="0" smtClean="0">
                        <a:solidFill>
                          <a:srgbClr val="FF0000"/>
                        </a:solidFill>
                        <a:latin typeface="Cambria Math"/>
                      </a:rPr>
                      <m:t>𝑑</m:t>
                    </m:r>
                  </m:oMath>
                </a14:m>
                <a:r>
                  <a:rPr lang="en-US" dirty="0">
                    <a:solidFill>
                      <a:srgbClr val="00B0F0"/>
                    </a:solidFill>
                  </a:rPr>
                  <a:t> </a:t>
                </a:r>
                <a:r>
                  <a:rPr lang="en-US" dirty="0"/>
                  <a:t>numeric values describing it</a:t>
                </a:r>
                <a:r>
                  <a:rPr lang="en-US" dirty="0" smtClean="0"/>
                  <a:t>.</a:t>
                </a:r>
              </a:p>
              <a:p>
                <a:endParaRPr lang="en-US" dirty="0" smtClean="0"/>
              </a:p>
              <a:p>
                <a:r>
                  <a:rPr lang="en-US" dirty="0" smtClean="0"/>
                  <a:t>We will represent the data as a </a:t>
                </a:r>
                <a14:m>
                  <m:oMath xmlns:m="http://schemas.openxmlformats.org/officeDocument/2006/math">
                    <m:r>
                      <a:rPr lang="en-US" i="1" dirty="0" smtClean="0">
                        <a:solidFill>
                          <a:srgbClr val="00B0F0"/>
                        </a:solidFill>
                        <a:latin typeface="Cambria Math"/>
                      </a:rPr>
                      <m:t>𝑛</m:t>
                    </m:r>
                    <m:r>
                      <a:rPr lang="en-US" b="0" i="1" dirty="0" smtClean="0">
                        <a:solidFill>
                          <a:schemeClr val="tx1"/>
                        </a:solidFill>
                        <a:latin typeface="Cambria Math"/>
                      </a:rPr>
                      <m:t>×</m:t>
                    </m:r>
                    <m:r>
                      <a:rPr lang="en-US" i="1" dirty="0" err="1" smtClean="0">
                        <a:solidFill>
                          <a:srgbClr val="FF0000"/>
                        </a:solidFill>
                        <a:latin typeface="Cambria Math"/>
                        <a:sym typeface="Symbol"/>
                      </a:rPr>
                      <m:t>𝑑</m:t>
                    </m:r>
                  </m:oMath>
                </a14:m>
                <a:r>
                  <a:rPr lang="en-US" dirty="0" smtClean="0">
                    <a:sym typeface="Symbol"/>
                  </a:rPr>
                  <a:t> real matrix </a:t>
                </a:r>
                <a:r>
                  <a:rPr lang="en-US" dirty="0" smtClean="0">
                    <a:solidFill>
                      <a:srgbClr val="00B0F0"/>
                    </a:solidFill>
                    <a:sym typeface="Symbol"/>
                  </a:rPr>
                  <a:t>A</a:t>
                </a:r>
                <a:r>
                  <a:rPr lang="en-US" dirty="0" smtClean="0">
                    <a:sym typeface="Symbol"/>
                  </a:rPr>
                  <a:t>.</a:t>
                </a:r>
              </a:p>
              <a:p>
                <a:pPr lvl="1"/>
                <a:r>
                  <a:rPr lang="en-US" dirty="0" smtClean="0">
                    <a:sym typeface="Symbol"/>
                  </a:rPr>
                  <a:t>We can now use tools from </a:t>
                </a:r>
                <a:r>
                  <a:rPr lang="en-US" dirty="0" smtClean="0">
                    <a:solidFill>
                      <a:schemeClr val="accent6">
                        <a:lumMod val="75000"/>
                      </a:schemeClr>
                    </a:solidFill>
                    <a:sym typeface="Symbol"/>
                  </a:rPr>
                  <a:t>linear </a:t>
                </a:r>
                <a:r>
                  <a:rPr lang="en-US" dirty="0" smtClean="0">
                    <a:solidFill>
                      <a:schemeClr val="accent6">
                        <a:lumMod val="75000"/>
                      </a:schemeClr>
                    </a:solidFill>
                    <a:sym typeface="Symbol"/>
                  </a:rPr>
                  <a:t>algebra </a:t>
                </a:r>
                <a:r>
                  <a:rPr lang="en-US" dirty="0" smtClean="0">
                    <a:sym typeface="Symbol"/>
                  </a:rPr>
                  <a:t>to process </a:t>
                </a:r>
                <a:r>
                  <a:rPr lang="en-US" dirty="0" smtClean="0">
                    <a:sym typeface="Symbol"/>
                  </a:rPr>
                  <a:t>the data matrix</a:t>
                </a:r>
              </a:p>
              <a:p>
                <a:pPr lvl="1"/>
                <a:endParaRPr lang="en-US" dirty="0">
                  <a:sym typeface="Symbol"/>
                </a:endParaRPr>
              </a:p>
              <a:p>
                <a:r>
                  <a:rPr lang="en-US" dirty="0" smtClean="0">
                    <a:sym typeface="Symbol"/>
                  </a:rPr>
                  <a:t>Our goal is to produce a new </a:t>
                </a:r>
                <a14:m>
                  <m:oMath xmlns:m="http://schemas.openxmlformats.org/officeDocument/2006/math">
                    <m:r>
                      <a:rPr lang="en-US" i="1" dirty="0" smtClean="0">
                        <a:solidFill>
                          <a:srgbClr val="00B0F0"/>
                        </a:solidFill>
                        <a:latin typeface="Cambria Math"/>
                      </a:rPr>
                      <m:t>𝑛</m:t>
                    </m:r>
                    <m:r>
                      <a:rPr lang="en-US" b="0" i="1" dirty="0" smtClean="0">
                        <a:latin typeface="Cambria Math"/>
                        <a:sym typeface="Symbol"/>
                      </a:rPr>
                      <m:t>×</m:t>
                    </m:r>
                    <m:r>
                      <a:rPr lang="en-US" i="1" dirty="0" err="1" smtClean="0">
                        <a:solidFill>
                          <a:srgbClr val="FF0000"/>
                        </a:solidFill>
                        <a:latin typeface="Cambria Math"/>
                        <a:sym typeface="Symbol"/>
                      </a:rPr>
                      <m:t>𝑘</m:t>
                    </m:r>
                  </m:oMath>
                </a14:m>
                <a:r>
                  <a:rPr lang="en-US" dirty="0" smtClean="0">
                    <a:solidFill>
                      <a:srgbClr val="00B0F0"/>
                    </a:solidFill>
                    <a:sym typeface="Symbol"/>
                  </a:rPr>
                  <a:t> </a:t>
                </a:r>
                <a:r>
                  <a:rPr lang="en-US" dirty="0" smtClean="0">
                    <a:sym typeface="Symbol"/>
                  </a:rPr>
                  <a:t>matrix </a:t>
                </a:r>
                <a:r>
                  <a:rPr lang="en-US" dirty="0">
                    <a:solidFill>
                      <a:srgbClr val="00B0F0"/>
                    </a:solidFill>
                    <a:sym typeface="Symbol"/>
                  </a:rPr>
                  <a:t>B</a:t>
                </a:r>
                <a:r>
                  <a:rPr lang="en-US" dirty="0" smtClean="0">
                    <a:sym typeface="Symbol"/>
                  </a:rPr>
                  <a:t> such that</a:t>
                </a:r>
              </a:p>
              <a:p>
                <a:pPr lvl="1"/>
                <a:r>
                  <a:rPr lang="en-US" dirty="0" smtClean="0">
                    <a:sym typeface="Symbol"/>
                  </a:rPr>
                  <a:t>It preserves as much of the </a:t>
                </a:r>
                <a:r>
                  <a:rPr lang="en-US" dirty="0" smtClean="0">
                    <a:solidFill>
                      <a:schemeClr val="accent6">
                        <a:lumMod val="75000"/>
                      </a:schemeClr>
                    </a:solidFill>
                    <a:sym typeface="Symbol"/>
                  </a:rPr>
                  <a:t>information</a:t>
                </a:r>
                <a:r>
                  <a:rPr lang="en-US" dirty="0" smtClean="0">
                    <a:sym typeface="Symbol"/>
                  </a:rPr>
                  <a:t> in the original matrix </a:t>
                </a:r>
                <a:r>
                  <a:rPr lang="en-US" dirty="0" smtClean="0">
                    <a:solidFill>
                      <a:srgbClr val="00B0F0"/>
                    </a:solidFill>
                    <a:sym typeface="Symbol"/>
                  </a:rPr>
                  <a:t>A</a:t>
                </a:r>
                <a:r>
                  <a:rPr lang="en-US" dirty="0" smtClean="0">
                    <a:sym typeface="Symbol"/>
                  </a:rPr>
                  <a:t> as possible</a:t>
                </a:r>
              </a:p>
              <a:p>
                <a:pPr lvl="1"/>
                <a:r>
                  <a:rPr lang="en-US" dirty="0" smtClean="0">
                    <a:sym typeface="Symbol"/>
                  </a:rPr>
                  <a:t>It reveals something about the structure of the data in </a:t>
                </a:r>
                <a:r>
                  <a:rPr lang="en-US" dirty="0" smtClean="0">
                    <a:solidFill>
                      <a:srgbClr val="00B0F0"/>
                    </a:solidFill>
                    <a:sym typeface="Symbol"/>
                  </a:rPr>
                  <a:t>A</a:t>
                </a:r>
                <a:endParaRPr lang="en-US" dirty="0">
                  <a:solidFill>
                    <a:srgbClr val="00B0F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r="-741"/>
                </a:stretch>
              </a:blipFill>
            </p:spPr>
            <p:txBody>
              <a:bodyPr/>
              <a:lstStyle/>
              <a:p>
                <a:r>
                  <a:rPr lang="en-US">
                    <a:noFill/>
                  </a:rPr>
                  <a:t> </a:t>
                </a:r>
              </a:p>
            </p:txBody>
          </p:sp>
        </mc:Fallback>
      </mc:AlternateContent>
    </p:spTree>
    <p:extLst>
      <p:ext uri="{BB962C8B-B14F-4D97-AF65-F5344CB8AC3E}">
        <p14:creationId xmlns:p14="http://schemas.microsoft.com/office/powerpoint/2010/main" val="412023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a:t>Example: Document matrices</a:t>
            </a:r>
          </a:p>
        </p:txBody>
      </p:sp>
      <p:pic>
        <p:nvPicPr>
          <p:cNvPr id="11267" name="Picture 4" descr="Edittex"/>
          <p:cNvPicPr>
            <a:picLocks noChangeAspect="1" noChangeArrowheads="1"/>
          </p:cNvPicPr>
          <p:nvPr>
            <p:custDataLst>
              <p:tags r:id="rId1"/>
            </p:custDataLst>
          </p:nvPr>
        </p:nvPicPr>
        <p:blipFill>
          <a:blip r:embed="rId3" cstate="print"/>
          <a:srcRect/>
          <a:stretch>
            <a:fillRect/>
          </a:stretch>
        </p:blipFill>
        <p:spPr bwMode="auto">
          <a:xfrm>
            <a:off x="2590800" y="2362200"/>
            <a:ext cx="4191000" cy="2895600"/>
          </a:xfrm>
          <a:prstGeom prst="rect">
            <a:avLst/>
          </a:prstGeom>
          <a:noFill/>
          <a:ln w="9525" algn="ctr">
            <a:noFill/>
            <a:miter lim="800000"/>
            <a:headEnd/>
            <a:tailEnd/>
          </a:ln>
        </p:spPr>
      </p:pic>
      <p:sp>
        <p:nvSpPr>
          <p:cNvPr id="11268" name="Text Box 5"/>
          <p:cNvSpPr txBox="1">
            <a:spLocks noChangeArrowheads="1"/>
          </p:cNvSpPr>
          <p:nvPr/>
        </p:nvSpPr>
        <p:spPr bwMode="auto">
          <a:xfrm rot="-5400000">
            <a:off x="1174488" y="2971800"/>
            <a:ext cx="546625" cy="19812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solidFill>
                  <a:schemeClr val="tx1"/>
                </a:solidFill>
                <a:cs typeface="Times New Roman" pitchFamily="18" charset="0"/>
              </a:rPr>
              <a:t> documents</a:t>
            </a:r>
          </a:p>
        </p:txBody>
      </p:sp>
      <p:sp>
        <p:nvSpPr>
          <p:cNvPr id="11269" name="Text Box 6"/>
          <p:cNvSpPr txBox="1">
            <a:spLocks noChangeArrowheads="1"/>
          </p:cNvSpPr>
          <p:nvPr/>
        </p:nvSpPr>
        <p:spPr bwMode="auto">
          <a:xfrm rot="-5400000">
            <a:off x="4289425" y="-60325"/>
            <a:ext cx="908050"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solidFill>
                  <a:schemeClr val="tx1"/>
                </a:solidFill>
                <a:cs typeface="Times New Roman" pitchFamily="18" charset="0"/>
              </a:rPr>
              <a:t> terms </a:t>
            </a:r>
          </a:p>
          <a:p>
            <a:pPr>
              <a:lnSpc>
                <a:spcPct val="98000"/>
              </a:lnSpc>
              <a:buClr>
                <a:srgbClr val="000000"/>
              </a:buClr>
              <a:buSzPct val="100000"/>
              <a:buFont typeface="Calibri" pitchFamily="34" charset="0"/>
              <a:buNone/>
            </a:pPr>
            <a:r>
              <a:rPr lang="en-US" sz="2400" dirty="0">
                <a:solidFill>
                  <a:schemeClr val="tx1"/>
                </a:solidFill>
                <a:cs typeface="Times New Roman" pitchFamily="18" charset="0"/>
              </a:rPr>
              <a:t>(e.g., theorem, proof, etc.)</a:t>
            </a:r>
          </a:p>
        </p:txBody>
      </p:sp>
      <p:sp>
        <p:nvSpPr>
          <p:cNvPr id="11270" name="Text Box 7"/>
          <p:cNvSpPr txBox="1">
            <a:spLocks noChangeArrowheads="1"/>
          </p:cNvSpPr>
          <p:nvPr/>
        </p:nvSpPr>
        <p:spPr bwMode="auto">
          <a:xfrm rot="-5400000">
            <a:off x="4308475" y="2984500"/>
            <a:ext cx="908050" cy="37338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solidFill>
                  <a:schemeClr val="tx1"/>
                </a:solidFill>
                <a:cs typeface="Times New Roman" pitchFamily="18" charset="0"/>
              </a:rPr>
              <a:t>= frequency of the </a:t>
            </a:r>
            <a:r>
              <a:rPr lang="en-US" sz="2400" b="1" dirty="0">
                <a:solidFill>
                  <a:schemeClr val="accent2"/>
                </a:solidFill>
                <a:cs typeface="Times New Roman" pitchFamily="18" charset="0"/>
              </a:rPr>
              <a:t>j</a:t>
            </a:r>
            <a:r>
              <a:rPr lang="en-US" sz="2400" dirty="0">
                <a:solidFill>
                  <a:schemeClr val="tx1"/>
                </a:solidFill>
                <a:cs typeface="Times New Roman" pitchFamily="18" charset="0"/>
              </a:rPr>
              <a:t>-</a:t>
            </a:r>
            <a:r>
              <a:rPr lang="en-US" sz="2400" dirty="0" err="1">
                <a:solidFill>
                  <a:schemeClr val="tx1"/>
                </a:solidFill>
                <a:cs typeface="Times New Roman" pitchFamily="18" charset="0"/>
              </a:rPr>
              <a:t>th</a:t>
            </a:r>
            <a:r>
              <a:rPr lang="en-US" sz="2400" dirty="0">
                <a:solidFill>
                  <a:schemeClr val="tx1"/>
                </a:solidFill>
                <a:cs typeface="Times New Roman" pitchFamily="18" charset="0"/>
              </a:rPr>
              <a:t> term in the </a:t>
            </a:r>
            <a:r>
              <a:rPr lang="en-US" sz="2400" b="1" dirty="0" err="1">
                <a:solidFill>
                  <a:schemeClr val="accent2"/>
                </a:solidFill>
                <a:cs typeface="Times New Roman" pitchFamily="18" charset="0"/>
              </a:rPr>
              <a:t>i</a:t>
            </a:r>
            <a:r>
              <a:rPr lang="en-US" sz="2400" dirty="0" err="1">
                <a:solidFill>
                  <a:schemeClr val="tx1"/>
                </a:solidFill>
                <a:cs typeface="Times New Roman" pitchFamily="18" charset="0"/>
              </a:rPr>
              <a:t>-th</a:t>
            </a:r>
            <a:r>
              <a:rPr lang="en-US" sz="2400" dirty="0">
                <a:solidFill>
                  <a:schemeClr val="tx1"/>
                </a:solidFill>
                <a:cs typeface="Times New Roman" pitchFamily="18" charset="0"/>
              </a:rPr>
              <a:t> document</a:t>
            </a:r>
          </a:p>
        </p:txBody>
      </p:sp>
      <p:sp>
        <p:nvSpPr>
          <p:cNvPr id="11271" name="TextBox 6"/>
          <p:cNvSpPr txBox="1">
            <a:spLocks noChangeArrowheads="1"/>
          </p:cNvSpPr>
          <p:nvPr/>
        </p:nvSpPr>
        <p:spPr bwMode="auto">
          <a:xfrm>
            <a:off x="609600" y="5410200"/>
            <a:ext cx="7772400" cy="936923"/>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a:t>
            </a:r>
            <a:r>
              <a:rPr lang="en-US" sz="2800" dirty="0" smtClean="0">
                <a:solidFill>
                  <a:srgbClr val="FF0000"/>
                </a:solidFill>
              </a:rPr>
              <a:t>subsets </a:t>
            </a:r>
            <a:r>
              <a:rPr lang="en-US" sz="2800" dirty="0">
                <a:solidFill>
                  <a:srgbClr val="FF0000"/>
                </a:solidFill>
              </a:rPr>
              <a:t>of </a:t>
            </a:r>
            <a:r>
              <a:rPr lang="en-US" sz="2800" dirty="0" smtClean="0">
                <a:solidFill>
                  <a:srgbClr val="FF0000"/>
                </a:solidFill>
              </a:rPr>
              <a:t>terms </a:t>
            </a:r>
            <a:r>
              <a:rPr lang="en-US" sz="2800" dirty="0">
                <a:solidFill>
                  <a:srgbClr val="FF0000"/>
                </a:solidFill>
              </a:rPr>
              <a:t>that </a:t>
            </a:r>
            <a:r>
              <a:rPr lang="en-US" sz="2800" dirty="0" smtClean="0">
                <a:solidFill>
                  <a:srgbClr val="FF0000"/>
                </a:solidFill>
              </a:rPr>
              <a:t>bring documents together</a:t>
            </a:r>
            <a:endParaRPr lang="en-US" sz="2800" dirty="0">
              <a:solidFill>
                <a:srgbClr val="FF0000"/>
              </a:solidFill>
            </a:endParaRPr>
          </a:p>
        </p:txBody>
      </p:sp>
    </p:spTree>
    <p:extLst>
      <p:ext uri="{BB962C8B-B14F-4D97-AF65-F5344CB8AC3E}">
        <p14:creationId xmlns:p14="http://schemas.microsoft.com/office/powerpoint/2010/main" val="33551858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a:t>Example: Recommendation systems</a:t>
            </a:r>
          </a:p>
        </p:txBody>
      </p:sp>
      <p:pic>
        <p:nvPicPr>
          <p:cNvPr id="12291" name="Picture 4" descr="Edittex"/>
          <p:cNvPicPr>
            <a:picLocks noChangeAspect="1" noChangeArrowheads="1"/>
          </p:cNvPicPr>
          <p:nvPr>
            <p:custDataLst>
              <p:tags r:id="rId1"/>
            </p:custDataLst>
          </p:nvPr>
        </p:nvPicPr>
        <p:blipFill>
          <a:blip r:embed="rId3" cstate="print"/>
          <a:srcRect/>
          <a:stretch>
            <a:fillRect/>
          </a:stretch>
        </p:blipFill>
        <p:spPr bwMode="auto">
          <a:xfrm>
            <a:off x="2590800" y="2286000"/>
            <a:ext cx="3656013" cy="2514600"/>
          </a:xfrm>
          <a:prstGeom prst="rect">
            <a:avLst/>
          </a:prstGeom>
          <a:noFill/>
          <a:ln w="9525" algn="ctr">
            <a:noFill/>
            <a:miter lim="800000"/>
            <a:headEnd/>
            <a:tailEnd/>
          </a:ln>
        </p:spPr>
      </p:pic>
      <p:sp>
        <p:nvSpPr>
          <p:cNvPr id="12292" name="Text Box 5"/>
          <p:cNvSpPr txBox="1">
            <a:spLocks noChangeArrowheads="1"/>
          </p:cNvSpPr>
          <p:nvPr/>
        </p:nvSpPr>
        <p:spPr bwMode="auto">
          <a:xfrm rot="-5400000">
            <a:off x="1212588" y="2552700"/>
            <a:ext cx="546625" cy="1905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solidFill>
                  <a:schemeClr val="tx1"/>
                </a:solidFill>
                <a:cs typeface="Times New Roman" pitchFamily="18" charset="0"/>
              </a:rPr>
              <a:t> customers</a:t>
            </a:r>
          </a:p>
        </p:txBody>
      </p:sp>
      <p:sp>
        <p:nvSpPr>
          <p:cNvPr id="12293" name="Text Box 6"/>
          <p:cNvSpPr txBox="1">
            <a:spLocks noChangeArrowheads="1"/>
          </p:cNvSpPr>
          <p:nvPr/>
        </p:nvSpPr>
        <p:spPr bwMode="auto">
          <a:xfrm rot="-5400000">
            <a:off x="4174859" y="32067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solidFill>
                  <a:schemeClr val="tx1"/>
                </a:solidFill>
                <a:cs typeface="Times New Roman" pitchFamily="18" charset="0"/>
              </a:rPr>
              <a:t> </a:t>
            </a:r>
            <a:r>
              <a:rPr lang="en-US" sz="2400" dirty="0" smtClean="0">
                <a:solidFill>
                  <a:schemeClr val="tx1"/>
                </a:solidFill>
                <a:cs typeface="Times New Roman" pitchFamily="18" charset="0"/>
              </a:rPr>
              <a:t>movies</a:t>
            </a:r>
            <a:endParaRPr lang="en-US" sz="2400" dirty="0">
              <a:solidFill>
                <a:schemeClr val="tx1"/>
              </a:solidFill>
              <a:cs typeface="Times New Roman" pitchFamily="18" charset="0"/>
            </a:endParaRPr>
          </a:p>
          <a:p>
            <a:pPr>
              <a:lnSpc>
                <a:spcPct val="98000"/>
              </a:lnSpc>
              <a:buClr>
                <a:srgbClr val="000000"/>
              </a:buClr>
              <a:buSzPct val="100000"/>
              <a:buFont typeface="Calibri" pitchFamily="34" charset="0"/>
              <a:buNone/>
            </a:pPr>
            <a:endParaRPr lang="en-US" sz="2400" dirty="0">
              <a:solidFill>
                <a:schemeClr val="tx1"/>
              </a:solidFill>
              <a:cs typeface="Times New Roman" pitchFamily="18" charset="0"/>
            </a:endParaRPr>
          </a:p>
        </p:txBody>
      </p:sp>
      <p:sp>
        <p:nvSpPr>
          <p:cNvPr id="12294" name="Text Box 7"/>
          <p:cNvSpPr txBox="1">
            <a:spLocks noChangeArrowheads="1"/>
          </p:cNvSpPr>
          <p:nvPr/>
        </p:nvSpPr>
        <p:spPr bwMode="auto">
          <a:xfrm rot="-5400000">
            <a:off x="3784330" y="2862263"/>
            <a:ext cx="1270541" cy="30480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solidFill>
                  <a:schemeClr val="tx1"/>
                </a:solidFill>
                <a:cs typeface="Times New Roman" pitchFamily="18" charset="0"/>
              </a:rPr>
              <a:t>= </a:t>
            </a:r>
            <a:r>
              <a:rPr lang="en-US" sz="2400" dirty="0" smtClean="0">
                <a:solidFill>
                  <a:schemeClr val="tx1"/>
                </a:solidFill>
                <a:cs typeface="Times New Roman" pitchFamily="18" charset="0"/>
              </a:rPr>
              <a:t>rating of </a:t>
            </a:r>
            <a:r>
              <a:rPr lang="en-US" sz="2400" b="1" dirty="0" smtClean="0">
                <a:solidFill>
                  <a:schemeClr val="accent2"/>
                </a:solidFill>
                <a:cs typeface="Times New Roman" pitchFamily="18" charset="0"/>
              </a:rPr>
              <a:t>j</a:t>
            </a:r>
            <a:r>
              <a:rPr lang="en-US" sz="2400" dirty="0" smtClean="0">
                <a:solidFill>
                  <a:schemeClr val="tx1"/>
                </a:solidFill>
                <a:cs typeface="Times New Roman" pitchFamily="18" charset="0"/>
              </a:rPr>
              <a:t>-</a:t>
            </a:r>
            <a:r>
              <a:rPr lang="en-US" sz="2400" dirty="0" err="1" smtClean="0">
                <a:solidFill>
                  <a:schemeClr val="tx1"/>
                </a:solidFill>
                <a:cs typeface="Times New Roman" pitchFamily="18" charset="0"/>
              </a:rPr>
              <a:t>th</a:t>
            </a:r>
            <a:r>
              <a:rPr lang="en-US" sz="2400" dirty="0" smtClean="0">
                <a:solidFill>
                  <a:schemeClr val="tx1"/>
                </a:solidFill>
                <a:cs typeface="Times New Roman" pitchFamily="18" charset="0"/>
              </a:rPr>
              <a:t>  </a:t>
            </a:r>
            <a:r>
              <a:rPr lang="en-US" sz="2400" dirty="0">
                <a:solidFill>
                  <a:schemeClr val="tx1"/>
                </a:solidFill>
                <a:cs typeface="Times New Roman" pitchFamily="18" charset="0"/>
              </a:rPr>
              <a:t>product </a:t>
            </a:r>
            <a:r>
              <a:rPr lang="en-US" sz="2400" dirty="0" smtClean="0">
                <a:solidFill>
                  <a:schemeClr val="tx1"/>
                </a:solidFill>
                <a:cs typeface="Times New Roman" pitchFamily="18" charset="0"/>
              </a:rPr>
              <a:t>by </a:t>
            </a:r>
            <a:r>
              <a:rPr lang="en-US" sz="2400" dirty="0">
                <a:solidFill>
                  <a:schemeClr val="tx1"/>
                </a:solidFill>
                <a:cs typeface="Times New Roman" pitchFamily="18" charset="0"/>
              </a:rPr>
              <a:t>the </a:t>
            </a:r>
            <a:r>
              <a:rPr lang="en-US" sz="2400" b="1" dirty="0">
                <a:solidFill>
                  <a:schemeClr val="accent2"/>
                </a:solidFill>
                <a:cs typeface="Times New Roman" pitchFamily="18" charset="0"/>
              </a:rPr>
              <a:t>i</a:t>
            </a:r>
            <a:r>
              <a:rPr lang="en-US" sz="2400" dirty="0">
                <a:solidFill>
                  <a:schemeClr val="tx1"/>
                </a:solidFill>
                <a:cs typeface="Times New Roman" pitchFamily="18" charset="0"/>
              </a:rPr>
              <a:t>-</a:t>
            </a:r>
            <a:r>
              <a:rPr lang="en-US" sz="2400" dirty="0" err="1">
                <a:solidFill>
                  <a:schemeClr val="tx1"/>
                </a:solidFill>
                <a:cs typeface="Times New Roman" pitchFamily="18" charset="0"/>
              </a:rPr>
              <a:t>th</a:t>
            </a:r>
            <a:r>
              <a:rPr lang="en-US" sz="2400" dirty="0">
                <a:solidFill>
                  <a:schemeClr val="tx1"/>
                </a:solidFill>
                <a:cs typeface="Times New Roman" pitchFamily="18" charset="0"/>
              </a:rPr>
              <a:t> customer</a:t>
            </a:r>
          </a:p>
        </p:txBody>
      </p:sp>
      <p:sp>
        <p:nvSpPr>
          <p:cNvPr id="12295" name="TextBox 6"/>
          <p:cNvSpPr txBox="1">
            <a:spLocks noChangeArrowheads="1"/>
          </p:cNvSpPr>
          <p:nvPr/>
        </p:nvSpPr>
        <p:spPr bwMode="auto">
          <a:xfrm>
            <a:off x="914400" y="5562600"/>
            <a:ext cx="7772400" cy="936625"/>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smtClean="0">
                <a:solidFill>
                  <a:srgbClr val="FF0000"/>
                </a:solidFill>
              </a:rPr>
              <a:t>Find subsets </a:t>
            </a:r>
            <a:r>
              <a:rPr lang="en-US" sz="2800" dirty="0">
                <a:solidFill>
                  <a:srgbClr val="FF0000"/>
                </a:solidFill>
              </a:rPr>
              <a:t>of </a:t>
            </a:r>
            <a:r>
              <a:rPr lang="en-US" sz="2800" dirty="0" smtClean="0">
                <a:solidFill>
                  <a:srgbClr val="FF0000"/>
                </a:solidFill>
              </a:rPr>
              <a:t>movies that capture </a:t>
            </a:r>
            <a:r>
              <a:rPr lang="en-US" sz="2800" dirty="0">
                <a:solidFill>
                  <a:srgbClr val="FF0000"/>
                </a:solidFill>
              </a:rPr>
              <a:t>the behavior or the customers</a:t>
            </a:r>
          </a:p>
        </p:txBody>
      </p:sp>
    </p:spTree>
    <p:extLst>
      <p:ext uri="{BB962C8B-B14F-4D97-AF65-F5344CB8AC3E}">
        <p14:creationId xmlns:p14="http://schemas.microsoft.com/office/powerpoint/2010/main" val="30623348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4800600" y="3810000"/>
            <a:ext cx="43434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Linear algebra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smtClean="0"/>
                  <a:t>We assume that vectors are </a:t>
                </a:r>
                <a:r>
                  <a:rPr lang="en-US" dirty="0" smtClean="0">
                    <a:solidFill>
                      <a:srgbClr val="0070C0"/>
                    </a:solidFill>
                  </a:rPr>
                  <a:t>column vectors</a:t>
                </a:r>
                <a:r>
                  <a:rPr lang="en-US" dirty="0" smtClean="0"/>
                  <a:t>. </a:t>
                </a:r>
              </a:p>
              <a:p>
                <a:r>
                  <a:rPr lang="en-US" dirty="0" smtClean="0"/>
                  <a:t>We use </a:t>
                </a:r>
                <a14:m>
                  <m:oMath xmlns:m="http://schemas.openxmlformats.org/officeDocument/2006/math">
                    <m:sSup>
                      <m:sSupPr>
                        <m:ctrlPr>
                          <a:rPr lang="en-US" b="0" i="1" dirty="0" smtClean="0">
                            <a:solidFill>
                              <a:srgbClr val="00B0F0"/>
                            </a:solidFill>
                            <a:latin typeface="Cambria Math"/>
                          </a:rPr>
                        </m:ctrlPr>
                      </m:sSupPr>
                      <m:e>
                        <m:r>
                          <a:rPr lang="en-US" i="1" dirty="0" smtClean="0">
                            <a:solidFill>
                              <a:srgbClr val="00B0F0"/>
                            </a:solidFill>
                            <a:latin typeface="Cambria Math"/>
                          </a:rPr>
                          <m:t>𝑣</m:t>
                        </m:r>
                      </m:e>
                      <m:sup>
                        <m:r>
                          <a:rPr lang="en-US" i="1" dirty="0" smtClean="0">
                            <a:solidFill>
                              <a:srgbClr val="00B0F0"/>
                            </a:solidFill>
                            <a:latin typeface="Cambria Math"/>
                          </a:rPr>
                          <m:t>𝑇</m:t>
                        </m:r>
                      </m:sup>
                    </m:sSup>
                  </m:oMath>
                </a14:m>
                <a:r>
                  <a:rPr lang="en-US" dirty="0" smtClean="0"/>
                  <a:t> for the </a:t>
                </a:r>
                <a:r>
                  <a:rPr lang="en-US" dirty="0" smtClean="0">
                    <a:solidFill>
                      <a:schemeClr val="accent6">
                        <a:lumMod val="75000"/>
                      </a:schemeClr>
                    </a:solidFill>
                  </a:rPr>
                  <a:t>transpose</a:t>
                </a:r>
                <a:r>
                  <a:rPr lang="en-US" dirty="0" smtClean="0"/>
                  <a:t> of vector </a:t>
                </a:r>
                <a14:m>
                  <m:oMath xmlns:m="http://schemas.openxmlformats.org/officeDocument/2006/math">
                    <m:r>
                      <a:rPr lang="en-US" i="1" dirty="0" smtClean="0">
                        <a:solidFill>
                          <a:srgbClr val="00B0F0"/>
                        </a:solidFill>
                        <a:latin typeface="Cambria Math"/>
                      </a:rPr>
                      <m:t>𝑣</m:t>
                    </m:r>
                  </m:oMath>
                </a14:m>
                <a:r>
                  <a:rPr lang="en-US" dirty="0" smtClean="0"/>
                  <a:t> (</a:t>
                </a:r>
                <a:r>
                  <a:rPr lang="en-US" dirty="0" smtClean="0">
                    <a:solidFill>
                      <a:srgbClr val="0070C0"/>
                    </a:solidFill>
                  </a:rPr>
                  <a:t>row vector</a:t>
                </a:r>
                <a:r>
                  <a:rPr lang="en-US" dirty="0" smtClean="0"/>
                  <a:t>)</a:t>
                </a:r>
              </a:p>
              <a:p>
                <a:endParaRPr lang="en-US" dirty="0" smtClean="0">
                  <a:solidFill>
                    <a:schemeClr val="accent6">
                      <a:lumMod val="75000"/>
                    </a:schemeClr>
                  </a:solidFill>
                </a:endParaRPr>
              </a:p>
              <a:p>
                <a:r>
                  <a:rPr lang="en-US" dirty="0" smtClean="0">
                    <a:solidFill>
                      <a:schemeClr val="accent6">
                        <a:lumMod val="75000"/>
                      </a:schemeClr>
                    </a:solidFill>
                  </a:rPr>
                  <a:t>Dot product</a:t>
                </a:r>
                <a:r>
                  <a:rPr lang="en-US" dirty="0" smtClean="0"/>
                  <a:t>: </a:t>
                </a:r>
                <a14:m>
                  <m:oMath xmlns:m="http://schemas.openxmlformats.org/officeDocument/2006/math">
                    <m:sSup>
                      <m:sSupPr>
                        <m:ctrlPr>
                          <a:rPr lang="en-US" b="0" i="1" smtClean="0">
                            <a:solidFill>
                              <a:srgbClr val="00B0F0"/>
                            </a:solidFill>
                            <a:latin typeface="Cambria Math"/>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𝑣</m:t>
                    </m:r>
                  </m:oMath>
                </a14:m>
                <a:r>
                  <a:rPr lang="en-US" b="0" dirty="0" smtClean="0">
                    <a:solidFill>
                      <a:srgbClr val="00B0F0"/>
                    </a:solidFill>
                  </a:rPr>
                  <a:t> </a:t>
                </a:r>
                <a:r>
                  <a:rPr lang="en-US" b="0" dirty="0" smtClean="0"/>
                  <a:t>(</a:t>
                </a:r>
                <a14:m>
                  <m:oMath xmlns:m="http://schemas.openxmlformats.org/officeDocument/2006/math">
                    <m:r>
                      <a:rPr lang="en-US" i="1" dirty="0" smtClean="0">
                        <a:latin typeface="Cambria Math"/>
                      </a:rPr>
                      <m:t>1</m:t>
                    </m:r>
                    <m:r>
                      <a:rPr lang="en-US" b="0" i="1" dirty="0" err="1" smtClean="0">
                        <a:latin typeface="Cambria Math"/>
                        <a:sym typeface="Symbol"/>
                      </a:rPr>
                      <m:t></m:t>
                    </m:r>
                    <m:r>
                      <a:rPr lang="en-US" b="0" i="1" dirty="0" err="1" smtClean="0">
                        <a:latin typeface="Cambria Math"/>
                        <a:sym typeface="Symbol"/>
                      </a:rPr>
                      <m:t>𝑛</m:t>
                    </m:r>
                    <m:r>
                      <a:rPr lang="en-US" b="0" i="1" dirty="0" smtClean="0">
                        <a:latin typeface="Cambria Math"/>
                        <a:sym typeface="Symbol"/>
                      </a:rPr>
                      <m:t>, </m:t>
                    </m:r>
                    <m:r>
                      <a:rPr lang="en-US" i="1" dirty="0" err="1" smtClean="0">
                        <a:latin typeface="Cambria Math"/>
                        <a:sym typeface="Symbol"/>
                      </a:rPr>
                      <m:t>𝑛</m:t>
                    </m:r>
                    <m:r>
                      <a:rPr lang="en-US" i="1" dirty="0" err="1" smtClean="0">
                        <a:latin typeface="Cambria Math"/>
                        <a:sym typeface="Symbol"/>
                      </a:rPr>
                      <m:t>1 → 11</m:t>
                    </m:r>
                  </m:oMath>
                </a14:m>
                <a:r>
                  <a:rPr lang="en-US" dirty="0" smtClean="0">
                    <a:sym typeface="Symbol"/>
                  </a:rPr>
                  <a:t>) </a:t>
                </a:r>
              </a:p>
              <a:p>
                <a:pPr lvl="1">
                  <a:buClr>
                    <a:srgbClr val="4F81BD"/>
                  </a:buClr>
                </a:pPr>
                <a:r>
                  <a:rPr lang="en-US" dirty="0">
                    <a:solidFill>
                      <a:prstClr val="black"/>
                    </a:solidFill>
                    <a:sym typeface="Symbol"/>
                  </a:rPr>
                  <a:t>The dot product is the </a:t>
                </a:r>
                <a:r>
                  <a:rPr lang="en-US" dirty="0">
                    <a:solidFill>
                      <a:srgbClr val="0070C0"/>
                    </a:solidFill>
                    <a:sym typeface="Symbol"/>
                  </a:rPr>
                  <a:t>projection</a:t>
                </a:r>
                <a:r>
                  <a:rPr lang="en-US" dirty="0">
                    <a:solidFill>
                      <a:prstClr val="black"/>
                    </a:solidFill>
                    <a:sym typeface="Symbol"/>
                  </a:rPr>
                  <a:t> of vector </a:t>
                </a:r>
                <a14:m>
                  <m:oMath xmlns:m="http://schemas.openxmlformats.org/officeDocument/2006/math">
                    <m:r>
                      <a:rPr lang="en-US" b="0" i="1" smtClean="0">
                        <a:solidFill>
                          <a:prstClr val="black"/>
                        </a:solidFill>
                        <a:latin typeface="Cambria Math"/>
                        <a:sym typeface="Symbol"/>
                      </a:rPr>
                      <m:t>𝑣</m:t>
                    </m:r>
                  </m:oMath>
                </a14:m>
                <a:r>
                  <a:rPr lang="en-US" dirty="0" smtClean="0">
                    <a:solidFill>
                      <a:prstClr val="black"/>
                    </a:solidFill>
                    <a:sym typeface="Symbol"/>
                  </a:rPr>
                  <a:t> </a:t>
                </a:r>
                <a:r>
                  <a:rPr lang="en-US" dirty="0">
                    <a:solidFill>
                      <a:prstClr val="black"/>
                    </a:solidFill>
                    <a:sym typeface="Symbol"/>
                  </a:rPr>
                  <a:t>on </a:t>
                </a:r>
                <a14:m>
                  <m:oMath xmlns:m="http://schemas.openxmlformats.org/officeDocument/2006/math">
                    <m:r>
                      <a:rPr lang="en-US" b="0" i="1" smtClean="0">
                        <a:solidFill>
                          <a:prstClr val="black"/>
                        </a:solidFill>
                        <a:latin typeface="Cambria Math"/>
                        <a:sym typeface="Symbol"/>
                      </a:rPr>
                      <m:t>𝑢</m:t>
                    </m:r>
                  </m:oMath>
                </a14:m>
                <a:r>
                  <a:rPr lang="en-US" dirty="0" smtClean="0">
                    <a:solidFill>
                      <a:prstClr val="black"/>
                    </a:solidFill>
                  </a:rPr>
                  <a:t> (and vice versa)</a:t>
                </a:r>
                <a:endParaRPr lang="en-US" i="1" dirty="0" smtClean="0">
                  <a:latin typeface="Cambria Math"/>
                  <a:sym typeface="Symbol"/>
                </a:endParaRPr>
              </a:p>
              <a:p>
                <a:pPr lvl="1"/>
                <a14:m>
                  <m:oMath xmlns:m="http://schemas.openxmlformats.org/officeDocument/2006/math">
                    <m:d>
                      <m:dPr>
                        <m:begChr m:val="["/>
                        <m:endChr m:val="]"/>
                        <m:ctrlPr>
                          <a:rPr lang="en-US" i="1">
                            <a:latin typeface="Cambria Math"/>
                            <a:sym typeface="Symbol"/>
                          </a:rPr>
                        </m:ctrlPr>
                      </m:dPr>
                      <m:e>
                        <m:r>
                          <a:rPr lang="en-US" b="0" i="1" smtClean="0">
                            <a:latin typeface="Cambria Math"/>
                            <a:sym typeface="Symbol"/>
                          </a:rPr>
                          <m:t>1, 2, 3</m:t>
                        </m:r>
                      </m:e>
                    </m:d>
                    <m:d>
                      <m:dPr>
                        <m:begChr m:val="["/>
                        <m:endChr m:val="]"/>
                        <m:ctrlPr>
                          <a:rPr lang="en-US" i="1" smtClean="0">
                            <a:latin typeface="Cambria Math"/>
                            <a:sym typeface="Symbol"/>
                          </a:rPr>
                        </m:ctrlPr>
                      </m:dPr>
                      <m:e>
                        <m:m>
                          <m:mPr>
                            <m:mcs>
                              <m:mc>
                                <m:mcPr>
                                  <m:count m:val="1"/>
                                  <m:mcJc m:val="center"/>
                                </m:mcPr>
                              </m:mc>
                            </m:mcs>
                            <m:ctrlPr>
                              <a:rPr lang="en-US" i="1" smtClean="0">
                                <a:latin typeface="Cambria Math"/>
                                <a:sym typeface="Symbol"/>
                              </a:rPr>
                            </m:ctrlPr>
                          </m:mPr>
                          <m:mr>
                            <m:e>
                              <m:m>
                                <m:mPr>
                                  <m:mcs>
                                    <m:mc>
                                      <m:mcPr>
                                        <m:count m:val="1"/>
                                        <m:mcJc m:val="center"/>
                                      </m:mcPr>
                                    </m:mc>
                                  </m:mcs>
                                  <m:ctrlPr>
                                    <a:rPr lang="en-US" i="1" smtClean="0">
                                      <a:latin typeface="Cambria Math"/>
                                      <a:sym typeface="Symbol"/>
                                    </a:rPr>
                                  </m:ctrlPr>
                                </m:mPr>
                                <m:mr>
                                  <m:e>
                                    <m:r>
                                      <m:rPr>
                                        <m:brk m:alnAt="7"/>
                                      </m:rPr>
                                      <a:rPr lang="en-US" b="0" i="1" smtClean="0">
                                        <a:latin typeface="Cambria Math"/>
                                        <a:sym typeface="Symbol"/>
                                      </a:rPr>
                                      <m:t>4</m:t>
                                    </m:r>
                                  </m:e>
                                </m:mr>
                                <m:mr>
                                  <m:e>
                                    <m:r>
                                      <a:rPr lang="en-US" b="0" i="1" smtClean="0">
                                        <a:latin typeface="Cambria Math"/>
                                        <a:sym typeface="Symbol"/>
                                      </a:rPr>
                                      <m:t>1</m:t>
                                    </m:r>
                                  </m:e>
                                </m:mr>
                              </m:m>
                            </m:e>
                          </m:mr>
                          <m:mr>
                            <m:e>
                              <m:r>
                                <a:rPr lang="en-US" b="0" i="1" smtClean="0">
                                  <a:latin typeface="Cambria Math"/>
                                  <a:sym typeface="Symbol"/>
                                </a:rPr>
                                <m:t>2</m:t>
                              </m:r>
                            </m:e>
                          </m:mr>
                        </m:m>
                      </m:e>
                    </m:d>
                    <m:r>
                      <a:rPr lang="en-US" b="0" i="1" smtClean="0">
                        <a:latin typeface="Cambria Math"/>
                        <a:sym typeface="Symbol"/>
                      </a:rPr>
                      <m:t>=12</m:t>
                    </m:r>
                  </m:oMath>
                </a14:m>
                <a:r>
                  <a:rPr lang="en-US" dirty="0" smtClean="0">
                    <a:sym typeface="Symbol"/>
                  </a:rPr>
                  <a:t>	</a:t>
                </a:r>
              </a:p>
              <a:p>
                <a:endParaRPr lang="en-US" b="0" i="1" dirty="0" smtClean="0">
                  <a:latin typeface="Cambria Math"/>
                  <a:sym typeface="Symbol"/>
                </a:endParaRPr>
              </a:p>
              <a:p>
                <a14:m>
                  <m:oMath xmlns:m="http://schemas.openxmlformats.org/officeDocument/2006/math">
                    <m:sSup>
                      <m:sSupPr>
                        <m:ctrlPr>
                          <a:rPr lang="en-US" b="0" i="1" smtClean="0">
                            <a:latin typeface="Cambria Math"/>
                            <a:sym typeface="Symbol"/>
                          </a:rPr>
                        </m:ctrlPr>
                      </m:sSupPr>
                      <m:e>
                        <m:r>
                          <a:rPr lang="en-US" b="0" i="1" smtClean="0">
                            <a:latin typeface="Cambria Math"/>
                            <a:sym typeface="Symbol"/>
                          </a:rPr>
                          <m:t>𝑢</m:t>
                        </m:r>
                      </m:e>
                      <m:sup>
                        <m:r>
                          <a:rPr lang="en-US" b="0" i="1" smtClean="0">
                            <a:latin typeface="Cambria Math"/>
                            <a:sym typeface="Symbol"/>
                          </a:rPr>
                          <m:t>𝑇</m:t>
                        </m:r>
                      </m:sup>
                    </m:sSup>
                    <m:r>
                      <a:rPr lang="en-US" i="1">
                        <a:latin typeface="Cambria Math"/>
                        <a:sym typeface="Symbol"/>
                      </a:rPr>
                      <m:t>𝑣</m:t>
                    </m:r>
                    <m:r>
                      <a:rPr lang="en-US" i="1">
                        <a:latin typeface="Cambria Math"/>
                        <a:sym typeface="Symbol"/>
                      </a:rPr>
                      <m:t>=</m:t>
                    </m:r>
                    <m:d>
                      <m:dPr>
                        <m:begChr m:val="‖"/>
                        <m:endChr m:val="‖"/>
                        <m:ctrlPr>
                          <a:rPr lang="en-US" i="1">
                            <a:latin typeface="Cambria Math"/>
                            <a:sym typeface="Symbol"/>
                          </a:rPr>
                        </m:ctrlPr>
                      </m:dPr>
                      <m:e>
                        <m:r>
                          <a:rPr lang="en-US" b="0" i="1" smtClean="0">
                            <a:latin typeface="Cambria Math"/>
                            <a:sym typeface="Symbol"/>
                          </a:rPr>
                          <m:t>𝑣</m:t>
                        </m:r>
                      </m:e>
                    </m:d>
                    <m:d>
                      <m:dPr>
                        <m:begChr m:val="‖"/>
                        <m:endChr m:val="‖"/>
                        <m:ctrlPr>
                          <a:rPr lang="en-US" i="1">
                            <a:latin typeface="Cambria Math"/>
                            <a:sym typeface="Symbol"/>
                          </a:rPr>
                        </m:ctrlPr>
                      </m:dPr>
                      <m:e>
                        <m:r>
                          <a:rPr lang="en-US" i="1">
                            <a:latin typeface="Cambria Math"/>
                            <a:sym typeface="Symbol"/>
                          </a:rPr>
                          <m:t>𝑢</m:t>
                        </m:r>
                      </m:e>
                    </m:d>
                    <m:func>
                      <m:funcPr>
                        <m:ctrlPr>
                          <a:rPr lang="en-US" b="0" i="1" smtClean="0">
                            <a:latin typeface="Cambria Math"/>
                            <a:sym typeface="Symbol"/>
                          </a:rPr>
                        </m:ctrlPr>
                      </m:funcPr>
                      <m:fName>
                        <m:r>
                          <m:rPr>
                            <m:sty m:val="p"/>
                          </m:rPr>
                          <a:rPr lang="en-US" b="0" i="0" smtClean="0">
                            <a:latin typeface="Cambria Math"/>
                            <a:sym typeface="Symbol"/>
                          </a:rPr>
                          <m:t>cos</m:t>
                        </m:r>
                      </m:fName>
                      <m:e>
                        <m:r>
                          <a:rPr lang="en-US" b="0" i="1" smtClean="0">
                            <a:latin typeface="Cambria Math"/>
                            <a:sym typeface="Symbol"/>
                          </a:rPr>
                          <m:t>(</m:t>
                        </m:r>
                        <m:r>
                          <a:rPr lang="en-US" b="0" i="1" smtClean="0">
                            <a:latin typeface="Cambria Math"/>
                            <a:sym typeface="Symbol"/>
                          </a:rPr>
                          <m:t>𝑢</m:t>
                        </m:r>
                        <m:r>
                          <a:rPr lang="en-US" b="0" i="1" smtClean="0">
                            <a:latin typeface="Cambria Math"/>
                            <a:sym typeface="Symbol"/>
                          </a:rPr>
                          <m:t>,</m:t>
                        </m:r>
                        <m:r>
                          <a:rPr lang="en-US" b="0" i="1" smtClean="0">
                            <a:latin typeface="Cambria Math"/>
                            <a:sym typeface="Symbol"/>
                          </a:rPr>
                          <m:t>𝑣</m:t>
                        </m:r>
                        <m:r>
                          <a:rPr lang="en-US" b="0" i="1" smtClean="0">
                            <a:latin typeface="Cambria Math"/>
                            <a:sym typeface="Symbol"/>
                          </a:rPr>
                          <m:t>)</m:t>
                        </m:r>
                      </m:e>
                    </m:func>
                  </m:oMath>
                </a14:m>
                <a:endParaRPr lang="en-US" dirty="0" smtClean="0">
                  <a:sym typeface="Symbol"/>
                </a:endParaRPr>
              </a:p>
              <a:p>
                <a:pPr lvl="1"/>
                <a:endParaRPr lang="en-US" dirty="0" smtClean="0">
                  <a:sym typeface="Symbol"/>
                </a:endParaRPr>
              </a:p>
              <a:p>
                <a:pPr lvl="1"/>
                <a:r>
                  <a:rPr lang="en-US" dirty="0" smtClean="0">
                    <a:sym typeface="Symbol"/>
                  </a:rPr>
                  <a:t>If </a:t>
                </a:r>
                <a14:m>
                  <m:oMath xmlns:m="http://schemas.openxmlformats.org/officeDocument/2006/math">
                    <m:r>
                      <a:rPr lang="en-US" i="1" dirty="0" smtClean="0">
                        <a:latin typeface="Cambria Math"/>
                        <a:sym typeface="Symbol"/>
                      </a:rPr>
                      <m:t>||</m:t>
                    </m:r>
                    <m:r>
                      <a:rPr lang="en-US" i="1" dirty="0" smtClean="0">
                        <a:latin typeface="Cambria Math"/>
                        <a:sym typeface="Symbol"/>
                      </a:rPr>
                      <m:t>𝑢</m:t>
                    </m:r>
                    <m:r>
                      <a:rPr lang="en-US" i="1" dirty="0" smtClean="0">
                        <a:latin typeface="Cambria Math"/>
                        <a:sym typeface="Symbol"/>
                      </a:rPr>
                      <m:t>|| = 1 </m:t>
                    </m:r>
                  </m:oMath>
                </a14:m>
                <a:r>
                  <a:rPr lang="en-US" dirty="0" smtClean="0">
                    <a:sym typeface="Symbol"/>
                  </a:rPr>
                  <a:t>(</a:t>
                </a:r>
                <a:r>
                  <a:rPr lang="en-US" dirty="0" smtClean="0">
                    <a:solidFill>
                      <a:srgbClr val="0070C0"/>
                    </a:solidFill>
                    <a:sym typeface="Symbol"/>
                  </a:rPr>
                  <a:t>unit vector</a:t>
                </a:r>
                <a:r>
                  <a:rPr lang="en-US" dirty="0" smtClean="0">
                    <a:sym typeface="Symbol"/>
                  </a:rPr>
                  <a:t>) then </a:t>
                </a:r>
                <a14:m>
                  <m:oMath xmlns:m="http://schemas.openxmlformats.org/officeDocument/2006/math">
                    <m:sSup>
                      <m:sSupPr>
                        <m:ctrlPr>
                          <a:rPr lang="en-US" i="1">
                            <a:latin typeface="Cambria Math"/>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smtClean="0">
                    <a:sym typeface="Symbol"/>
                  </a:rPr>
                  <a:t> is the </a:t>
                </a:r>
                <a:r>
                  <a:rPr lang="en-US" dirty="0" smtClean="0">
                    <a:solidFill>
                      <a:schemeClr val="accent6">
                        <a:lumMod val="75000"/>
                      </a:schemeClr>
                    </a:solidFill>
                    <a:sym typeface="Symbol"/>
                  </a:rPr>
                  <a:t>projection length </a:t>
                </a:r>
                <a:r>
                  <a:rPr lang="en-US" dirty="0" smtClean="0">
                    <a:sym typeface="Symbol"/>
                  </a:rPr>
                  <a:t>of </a:t>
                </a:r>
                <a14:m>
                  <m:oMath xmlns:m="http://schemas.openxmlformats.org/officeDocument/2006/math">
                    <m:r>
                      <a:rPr lang="en-US" i="1" dirty="0" smtClean="0">
                        <a:latin typeface="Cambria Math"/>
                        <a:sym typeface="Symbol"/>
                      </a:rPr>
                      <m:t>𝑣</m:t>
                    </m:r>
                  </m:oMath>
                </a14:m>
                <a:r>
                  <a:rPr lang="en-US" dirty="0" smtClean="0">
                    <a:sym typeface="Symbol"/>
                  </a:rPr>
                  <a:t> on </a:t>
                </a:r>
                <a14:m>
                  <m:oMath xmlns:m="http://schemas.openxmlformats.org/officeDocument/2006/math">
                    <m:r>
                      <a:rPr lang="en-US" i="1" dirty="0" smtClean="0">
                        <a:latin typeface="Cambria Math"/>
                        <a:sym typeface="Symbol"/>
                      </a:rPr>
                      <m:t>𝑢</m:t>
                    </m:r>
                  </m:oMath>
                </a14:m>
                <a:endParaRPr lang="en-US" dirty="0" smtClean="0">
                  <a:sym typeface="Symbol"/>
                </a:endParaRPr>
              </a:p>
              <a:p>
                <a:endParaRPr lang="en-US" i="1" dirty="0" smtClean="0">
                  <a:latin typeface="Cambria Math"/>
                  <a:sym typeface="Symbol"/>
                </a:endParaRPr>
              </a:p>
              <a:p>
                <a14:m>
                  <m:oMath xmlns:m="http://schemas.openxmlformats.org/officeDocument/2006/math">
                    <m:d>
                      <m:dPr>
                        <m:begChr m:val="["/>
                        <m:endChr m:val="]"/>
                        <m:ctrlPr>
                          <a:rPr lang="en-US" i="1">
                            <a:latin typeface="Cambria Math"/>
                            <a:sym typeface="Symbol"/>
                          </a:rPr>
                        </m:ctrlPr>
                      </m:dPr>
                      <m:e>
                        <m:r>
                          <a:rPr lang="en-US" b="0" i="1" smtClean="0">
                            <a:latin typeface="Cambria Math"/>
                            <a:sym typeface="Symbol"/>
                          </a:rPr>
                          <m:t>−</m:t>
                        </m:r>
                        <m:r>
                          <a:rPr lang="en-US" i="1">
                            <a:latin typeface="Cambria Math"/>
                            <a:sym typeface="Symbol"/>
                          </a:rPr>
                          <m:t>1, 2, 3</m:t>
                        </m:r>
                      </m:e>
                    </m:d>
                    <m:d>
                      <m:dPr>
                        <m:begChr m:val="["/>
                        <m:endChr m:val="]"/>
                        <m:ctrlPr>
                          <a:rPr lang="en-US" i="1">
                            <a:latin typeface="Cambria Math"/>
                            <a:sym typeface="Symbol"/>
                          </a:rPr>
                        </m:ctrlPr>
                      </m:dPr>
                      <m:e>
                        <m:m>
                          <m:mPr>
                            <m:mcs>
                              <m:mc>
                                <m:mcPr>
                                  <m:count m:val="1"/>
                                  <m:mcJc m:val="center"/>
                                </m:mcPr>
                              </m:mc>
                            </m:mcs>
                            <m:ctrlPr>
                              <a:rPr lang="en-US" i="1">
                                <a:latin typeface="Cambria Math"/>
                                <a:sym typeface="Symbol"/>
                              </a:rPr>
                            </m:ctrlPr>
                          </m:mPr>
                          <m:mr>
                            <m:e>
                              <m:m>
                                <m:mPr>
                                  <m:mcs>
                                    <m:mc>
                                      <m:mcPr>
                                        <m:count m:val="1"/>
                                        <m:mcJc m:val="center"/>
                                      </m:mcPr>
                                    </m:mc>
                                  </m:mcs>
                                  <m:ctrlPr>
                                    <a:rPr lang="en-US" i="1">
                                      <a:latin typeface="Cambria Math"/>
                                      <a:sym typeface="Symbol"/>
                                    </a:rPr>
                                  </m:ctrlPr>
                                </m:mPr>
                                <m:mr>
                                  <m:e>
                                    <m:r>
                                      <m:rPr>
                                        <m:brk m:alnAt="7"/>
                                      </m:rPr>
                                      <a:rPr lang="en-US" i="1">
                                        <a:latin typeface="Cambria Math"/>
                                        <a:sym typeface="Symbol"/>
                                      </a:rPr>
                                      <m:t>4</m:t>
                                    </m:r>
                                  </m:e>
                                </m:mr>
                                <m:mr>
                                  <m:e>
                                    <m:r>
                                      <a:rPr lang="en-US" b="0" i="1" smtClean="0">
                                        <a:latin typeface="Cambria Math"/>
                                        <a:sym typeface="Symbol"/>
                                      </a:rPr>
                                      <m:t>−</m:t>
                                    </m:r>
                                    <m:r>
                                      <a:rPr lang="en-US" i="1">
                                        <a:latin typeface="Cambria Math"/>
                                        <a:sym typeface="Symbol"/>
                                      </a:rPr>
                                      <m:t>1</m:t>
                                    </m:r>
                                  </m:e>
                                </m:mr>
                              </m:m>
                            </m:e>
                          </m:mr>
                          <m:mr>
                            <m:e>
                              <m:r>
                                <a:rPr lang="en-US" i="1">
                                  <a:latin typeface="Cambria Math"/>
                                  <a:sym typeface="Symbol"/>
                                </a:rPr>
                                <m:t>2</m:t>
                              </m:r>
                            </m:e>
                          </m:mr>
                        </m:m>
                      </m:e>
                    </m:d>
                    <m:r>
                      <a:rPr lang="en-US" i="1">
                        <a:latin typeface="Cambria Math"/>
                        <a:sym typeface="Symbol"/>
                      </a:rPr>
                      <m:t>=</m:t>
                    </m:r>
                    <m:r>
                      <a:rPr lang="en-US" b="0" i="1" smtClean="0">
                        <a:latin typeface="Cambria Math"/>
                        <a:sym typeface="Symbol"/>
                      </a:rPr>
                      <m:t>0</m:t>
                    </m:r>
                    <m:r>
                      <a:rPr lang="en-US" b="0" i="0" smtClean="0">
                        <a:latin typeface="Cambria Math"/>
                        <a:sym typeface="Symbol"/>
                      </a:rPr>
                      <m:t> </m:t>
                    </m:r>
                  </m:oMath>
                </a14:m>
                <a:r>
                  <a:rPr lang="en-US" dirty="0" smtClean="0">
                    <a:solidFill>
                      <a:schemeClr val="accent6">
                        <a:lumMod val="75000"/>
                      </a:schemeClr>
                    </a:solidFill>
                    <a:sym typeface="Symbol"/>
                  </a:rPr>
                  <a:t>: orthogonal</a:t>
                </a:r>
                <a:r>
                  <a:rPr lang="en-US" dirty="0" smtClean="0">
                    <a:sym typeface="Symbol"/>
                  </a:rPr>
                  <a:t> vectors</a:t>
                </a:r>
              </a:p>
              <a:p>
                <a:pPr marL="274320" lvl="1" indent="0">
                  <a:buNone/>
                </a:pPr>
                <a:endParaRPr lang="en-US" dirty="0" smtClean="0">
                  <a:sym typeface="Symbol"/>
                </a:endParaRPr>
              </a:p>
              <a:p>
                <a:pPr lvl="1"/>
                <a:r>
                  <a:rPr lang="en-US" dirty="0" smtClean="0">
                    <a:solidFill>
                      <a:srgbClr val="0070C0"/>
                    </a:solidFill>
                    <a:sym typeface="Symbol"/>
                  </a:rPr>
                  <a:t>Orthonormal</a:t>
                </a:r>
                <a:r>
                  <a:rPr lang="en-US" dirty="0" smtClean="0">
                    <a:sym typeface="Symbol"/>
                  </a:rPr>
                  <a:t> vectors: two unit vectors that are orthogonal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296" t="-1673"/>
                </a:stretch>
              </a:blipFill>
            </p:spPr>
            <p:txBody>
              <a:bodyPr/>
              <a:lstStyle/>
              <a:p>
                <a:r>
                  <a:rPr lang="en-US">
                    <a:noFill/>
                  </a:rPr>
                  <a:t> </a:t>
                </a:r>
              </a:p>
            </p:txBody>
          </p:sp>
        </mc:Fallback>
      </mc:AlternateContent>
      <p:cxnSp>
        <p:nvCxnSpPr>
          <p:cNvPr id="6" name="Straight Arrow Connector 5"/>
          <p:cNvCxnSpPr/>
          <p:nvPr/>
        </p:nvCxnSpPr>
        <p:spPr>
          <a:xfrm>
            <a:off x="6553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553200" y="2667000"/>
            <a:ext cx="1676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29600" y="2667000"/>
            <a:ext cx="0" cy="1143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53200" y="36576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53200" y="3733800"/>
            <a:ext cx="1676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8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An </a:t>
                </a:r>
                <a:r>
                  <a:rPr lang="en-US" dirty="0" err="1">
                    <a:solidFill>
                      <a:srgbClr val="00B0F0"/>
                    </a:solidFill>
                  </a:rPr>
                  <a:t>n</a:t>
                </a:r>
                <a:r>
                  <a:rPr lang="en-US" dirty="0" err="1" smtClean="0">
                    <a:solidFill>
                      <a:srgbClr val="00B0F0"/>
                    </a:solidFill>
                    <a:sym typeface="Symbol"/>
                  </a:rPr>
                  <a:t>m</a:t>
                </a:r>
                <a:r>
                  <a:rPr lang="en-US" dirty="0" smtClean="0">
                    <a:sym typeface="Symbol"/>
                  </a:rPr>
                  <a:t> matrix </a:t>
                </a:r>
                <a:r>
                  <a:rPr lang="en-US" dirty="0" smtClean="0">
                    <a:solidFill>
                      <a:srgbClr val="00B0F0"/>
                    </a:solidFill>
                    <a:sym typeface="Symbol"/>
                  </a:rPr>
                  <a:t>A</a:t>
                </a:r>
                <a:r>
                  <a:rPr lang="en-US" dirty="0" smtClean="0">
                    <a:sym typeface="Symbol"/>
                  </a:rPr>
                  <a:t> is a collection of </a:t>
                </a:r>
                <a:r>
                  <a:rPr lang="en-US" dirty="0" smtClean="0">
                    <a:solidFill>
                      <a:srgbClr val="00B0F0"/>
                    </a:solidFill>
                    <a:sym typeface="Symbol"/>
                  </a:rPr>
                  <a:t>n</a:t>
                </a:r>
                <a:r>
                  <a:rPr lang="en-US" dirty="0" smtClean="0">
                    <a:sym typeface="Symbol"/>
                  </a:rPr>
                  <a:t> row vectors and </a:t>
                </a:r>
                <a:r>
                  <a:rPr lang="en-US" dirty="0" smtClean="0">
                    <a:solidFill>
                      <a:srgbClr val="00B0F0"/>
                    </a:solidFill>
                    <a:sym typeface="Symbol"/>
                  </a:rPr>
                  <a:t>m</a:t>
                </a:r>
                <a:r>
                  <a:rPr lang="en-US" dirty="0" smtClean="0">
                    <a:sym typeface="Symbol"/>
                  </a:rPr>
                  <a:t> column vectors</a:t>
                </a:r>
              </a:p>
              <a:p>
                <a:pPr marL="0" indent="0">
                  <a:buNone/>
                </a:pPr>
                <a:r>
                  <a:rPr lang="en-US" b="0" dirty="0" smtClean="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a:sym typeface="Symbol"/>
                          </a:rPr>
                        </m:ctrlPr>
                      </m:dPr>
                      <m:e>
                        <m:m>
                          <m:mPr>
                            <m:mcs>
                              <m:mc>
                                <m:mcPr>
                                  <m:count m:val="3"/>
                                  <m:mcJc m:val="center"/>
                                </m:mcPr>
                              </m:mc>
                            </m:mcs>
                            <m:ctrlPr>
                              <a:rPr lang="en-US" b="0" i="1" smtClean="0">
                                <a:latin typeface="Cambria Math"/>
                                <a:sym typeface="Symbol"/>
                              </a:rPr>
                            </m:ctrlPr>
                          </m:mPr>
                          <m:mr>
                            <m:e>
                              <m:r>
                                <m:rPr>
                                  <m:brk m:alnAt="7"/>
                                </m:rP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r>
                            <m:e>
                              <m:sSub>
                                <m:sSubPr>
                                  <m:ctrlPr>
                                    <a:rPr lang="en-US" b="0" i="1" smtClean="0">
                                      <a:latin typeface="Cambria Math"/>
                                      <a:sym typeface="Symbol"/>
                                    </a:rPr>
                                  </m:ctrlPr>
                                </m:sSubPr>
                                <m:e>
                                  <m:r>
                                    <a:rPr lang="en-US" b="0" i="1" smtClean="0">
                                      <a:latin typeface="Cambria Math"/>
                                      <a:sym typeface="Symbol"/>
                                    </a:rPr>
                                    <m:t>𝑎</m:t>
                                  </m:r>
                                </m:e>
                                <m:sub>
                                  <m:r>
                                    <a:rPr lang="en-US" b="0" i="1" smtClean="0">
                                      <a:latin typeface="Cambria Math"/>
                                      <a:sym typeface="Symbol"/>
                                    </a:rPr>
                                    <m:t>1</m:t>
                                  </m:r>
                                </m:sub>
                              </m:sSub>
                            </m:e>
                            <m:e>
                              <m:sSub>
                                <m:sSubPr>
                                  <m:ctrlPr>
                                    <a:rPr lang="en-US" b="0" i="1" smtClean="0">
                                      <a:latin typeface="Cambria Math"/>
                                      <a:sym typeface="Symbol"/>
                                    </a:rPr>
                                  </m:ctrlPr>
                                </m:sSubPr>
                                <m:e>
                                  <m:r>
                                    <a:rPr lang="en-US" b="0" i="1" smtClean="0">
                                      <a:latin typeface="Cambria Math"/>
                                      <a:sym typeface="Symbol"/>
                                    </a:rPr>
                                    <m:t>𝑎</m:t>
                                  </m:r>
                                </m:e>
                                <m:sub>
                                  <m:r>
                                    <a:rPr lang="en-US" b="0" i="1" smtClean="0">
                                      <a:latin typeface="Cambria Math"/>
                                      <a:sym typeface="Symbol"/>
                                    </a:rPr>
                                    <m:t>2</m:t>
                                  </m:r>
                                </m:sub>
                              </m:sSub>
                            </m:e>
                            <m:e>
                              <m:sSub>
                                <m:sSubPr>
                                  <m:ctrlPr>
                                    <a:rPr lang="en-US" b="0" i="1" smtClean="0">
                                      <a:latin typeface="Cambria Math"/>
                                      <a:sym typeface="Symbol"/>
                                    </a:rPr>
                                  </m:ctrlPr>
                                </m:sSubPr>
                                <m:e>
                                  <m:r>
                                    <a:rPr lang="en-US" b="0" i="1" smtClean="0">
                                      <a:latin typeface="Cambria Math"/>
                                      <a:sym typeface="Symbol"/>
                                    </a:rPr>
                                    <m:t>𝑎</m:t>
                                  </m:r>
                                </m:e>
                                <m:sub>
                                  <m:r>
                                    <a:rPr lang="en-US" b="0" i="1" smtClean="0">
                                      <a:latin typeface="Cambria Math"/>
                                      <a:sym typeface="Symbol"/>
                                    </a:rPr>
                                    <m:t>3</m:t>
                                  </m:r>
                                </m:sub>
                              </m:sSub>
                            </m:e>
                          </m:mr>
                          <m:mr>
                            <m:e>
                              <m: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
                      </m:e>
                    </m:d>
                  </m:oMath>
                </a14:m>
                <a:r>
                  <a:rPr lang="en-US" dirty="0" smtClean="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a:sym typeface="Symbol"/>
                          </a:rPr>
                        </m:ctrlPr>
                      </m:dPr>
                      <m:e>
                        <m:m>
                          <m:mPr>
                            <m:mcs>
                              <m:mc>
                                <m:mcPr>
                                  <m:count m:val="3"/>
                                  <m:mcJc m:val="center"/>
                                </m:mcPr>
                              </m:mc>
                            </m:mcs>
                            <m:ctrlPr>
                              <a:rPr lang="en-US" b="0" i="1" smtClean="0">
                                <a:latin typeface="Cambria Math"/>
                                <a:sym typeface="Symbol"/>
                              </a:rPr>
                            </m:ctrlPr>
                          </m:mPr>
                          <m:mr>
                            <m:e>
                              <m:r>
                                <m:rPr>
                                  <m:brk m:alnAt="7"/>
                                </m:rPr>
                                <a:rPr lang="en-US" b="0" i="1" smtClean="0">
                                  <a:latin typeface="Cambria Math"/>
                                  <a:sym typeface="Symbol"/>
                                </a:rPr>
                                <m:t>−</m:t>
                              </m:r>
                            </m:e>
                            <m:e>
                              <m:sSubSup>
                                <m:sSubSupPr>
                                  <m:ctrlPr>
                                    <a:rPr lang="en-US" b="0" i="1" smtClean="0">
                                      <a:latin typeface="Cambria Math"/>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oMath>
                </a14:m>
                <a:endParaRPr lang="en-US" dirty="0">
                  <a:sym typeface="Symbol"/>
                </a:endParaRPr>
              </a:p>
              <a:p>
                <a:pPr marL="0" indent="0">
                  <a:buNone/>
                </a:pPr>
                <a:endParaRPr lang="en-US" dirty="0" smtClean="0"/>
              </a:p>
              <a:p>
                <a:r>
                  <a:rPr lang="en-US" dirty="0" smtClean="0"/>
                  <a:t>Matrix-vector multiplication</a:t>
                </a:r>
              </a:p>
              <a:p>
                <a:pPr lvl="1"/>
                <a:r>
                  <a:rPr lang="en-US" dirty="0" smtClean="0">
                    <a:solidFill>
                      <a:schemeClr val="accent6">
                        <a:lumMod val="75000"/>
                      </a:schemeClr>
                    </a:solidFill>
                  </a:rPr>
                  <a:t>Right multiplication </a:t>
                </a:r>
                <a14:m>
                  <m:oMath xmlns:m="http://schemas.openxmlformats.org/officeDocument/2006/math">
                    <m:r>
                      <a:rPr lang="en-US" i="1" dirty="0" smtClean="0">
                        <a:solidFill>
                          <a:srgbClr val="00B0F0"/>
                        </a:solidFill>
                        <a:latin typeface="Cambria Math"/>
                      </a:rPr>
                      <m:t>𝐴𝑢</m:t>
                    </m:r>
                  </m:oMath>
                </a14:m>
                <a:r>
                  <a:rPr lang="en-US" dirty="0" smtClean="0"/>
                  <a:t>: </a:t>
                </a:r>
                <a:r>
                  <a:rPr lang="en-US" dirty="0" smtClean="0">
                    <a:solidFill>
                      <a:srgbClr val="0070C0"/>
                    </a:solidFill>
                  </a:rPr>
                  <a:t>projection </a:t>
                </a:r>
                <a:r>
                  <a:rPr lang="en-US" dirty="0" smtClean="0"/>
                  <a:t>of u onto the </a:t>
                </a:r>
                <a:r>
                  <a:rPr lang="en-US" dirty="0" smtClean="0">
                    <a:solidFill>
                      <a:schemeClr val="accent6">
                        <a:lumMod val="75000"/>
                      </a:schemeClr>
                    </a:solidFill>
                  </a:rPr>
                  <a:t>row vectors </a:t>
                </a:r>
                <a:r>
                  <a:rPr lang="en-US" dirty="0" smtClean="0"/>
                  <a:t>of </a:t>
                </a:r>
                <a14:m>
                  <m:oMath xmlns:m="http://schemas.openxmlformats.org/officeDocument/2006/math">
                    <m:r>
                      <a:rPr lang="en-US" i="1" dirty="0" smtClean="0">
                        <a:latin typeface="Cambria Math"/>
                      </a:rPr>
                      <m:t>𝐴</m:t>
                    </m:r>
                  </m:oMath>
                </a14:m>
                <a:r>
                  <a:rPr lang="en-US" dirty="0" smtClean="0"/>
                  <a:t>, or projection of row vectors of </a:t>
                </a:r>
                <a14:m>
                  <m:oMath xmlns:m="http://schemas.openxmlformats.org/officeDocument/2006/math">
                    <m:r>
                      <a:rPr lang="en-US" i="1" dirty="0" smtClean="0">
                        <a:latin typeface="Cambria Math"/>
                      </a:rPr>
                      <m:t>𝐴</m:t>
                    </m:r>
                  </m:oMath>
                </a14:m>
                <a:r>
                  <a:rPr lang="en-US" dirty="0" smtClean="0"/>
                  <a:t> onto </a:t>
                </a:r>
                <a14:m>
                  <m:oMath xmlns:m="http://schemas.openxmlformats.org/officeDocument/2006/math">
                    <m:r>
                      <a:rPr lang="en-US" b="0" i="1" smtClean="0">
                        <a:latin typeface="Cambria Math"/>
                      </a:rPr>
                      <m:t>𝑢</m:t>
                    </m:r>
                  </m:oMath>
                </a14:m>
                <a:r>
                  <a:rPr lang="en-US" dirty="0" smtClean="0"/>
                  <a:t>.</a:t>
                </a:r>
              </a:p>
              <a:p>
                <a:pPr lvl="1"/>
                <a:r>
                  <a:rPr lang="en-US" dirty="0" smtClean="0">
                    <a:solidFill>
                      <a:schemeClr val="accent6">
                        <a:lumMod val="75000"/>
                      </a:schemeClr>
                    </a:solidFill>
                  </a:rPr>
                  <a:t>Left-multiplication</a:t>
                </a:r>
                <a:r>
                  <a:rPr lang="en-US" dirty="0" smtClean="0"/>
                  <a:t> </a:t>
                </a:r>
                <a14:m>
                  <m:oMath xmlns:m="http://schemas.openxmlformats.org/officeDocument/2006/math">
                    <m:sSup>
                      <m:sSupPr>
                        <m:ctrlPr>
                          <a:rPr lang="en-US" b="0" i="1" smtClean="0">
                            <a:solidFill>
                              <a:srgbClr val="00B0F0"/>
                            </a:solidFill>
                            <a:latin typeface="Cambria Math"/>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𝐴</m:t>
                    </m:r>
                  </m:oMath>
                </a14:m>
                <a:r>
                  <a:rPr lang="en-US" dirty="0" smtClean="0"/>
                  <a:t>: </a:t>
                </a:r>
                <a:r>
                  <a:rPr lang="en-US" dirty="0" smtClean="0">
                    <a:solidFill>
                      <a:srgbClr val="0070C0"/>
                    </a:solidFill>
                  </a:rPr>
                  <a:t>projection</a:t>
                </a:r>
                <a:r>
                  <a:rPr lang="en-US" dirty="0" smtClean="0"/>
                  <a:t> of </a:t>
                </a:r>
                <a14:m>
                  <m:oMath xmlns:m="http://schemas.openxmlformats.org/officeDocument/2006/math">
                    <m:r>
                      <a:rPr lang="en-US" b="0" i="1" smtClean="0">
                        <a:latin typeface="Cambria Math"/>
                      </a:rPr>
                      <m:t>𝑢</m:t>
                    </m:r>
                  </m:oMath>
                </a14:m>
                <a:r>
                  <a:rPr lang="en-US" dirty="0" smtClean="0"/>
                  <a:t> onto the </a:t>
                </a:r>
                <a:r>
                  <a:rPr lang="en-US" dirty="0" smtClean="0">
                    <a:solidFill>
                      <a:schemeClr val="accent6">
                        <a:lumMod val="75000"/>
                      </a:schemeClr>
                    </a:solidFill>
                  </a:rPr>
                  <a:t>column vectors </a:t>
                </a:r>
                <a:r>
                  <a:rPr lang="en-US" dirty="0" smtClean="0"/>
                  <a:t>of </a:t>
                </a:r>
                <a14:m>
                  <m:oMath xmlns:m="http://schemas.openxmlformats.org/officeDocument/2006/math">
                    <m:r>
                      <a:rPr lang="en-US" b="0" i="1" smtClean="0">
                        <a:latin typeface="Cambria Math"/>
                      </a:rPr>
                      <m:t>𝐴</m:t>
                    </m:r>
                  </m:oMath>
                </a14:m>
                <a:r>
                  <a:rPr lang="en-US" dirty="0" smtClean="0"/>
                  <a:t>, or projection of column vectors of </a:t>
                </a:r>
                <a14:m>
                  <m:oMath xmlns:m="http://schemas.openxmlformats.org/officeDocument/2006/math">
                    <m:r>
                      <a:rPr lang="en-US" i="1" dirty="0" smtClean="0">
                        <a:latin typeface="Cambria Math"/>
                      </a:rPr>
                      <m:t>𝐴</m:t>
                    </m:r>
                  </m:oMath>
                </a14:m>
                <a:r>
                  <a:rPr lang="en-US" dirty="0" smtClean="0"/>
                  <a:t> onto </a:t>
                </a:r>
                <a14:m>
                  <m:oMath xmlns:m="http://schemas.openxmlformats.org/officeDocument/2006/math">
                    <m:r>
                      <a:rPr lang="en-US" i="1" dirty="0" smtClean="0">
                        <a:latin typeface="Cambria Math"/>
                      </a:rPr>
                      <m:t>𝑢</m:t>
                    </m:r>
                  </m:oMath>
                </a14:m>
                <a:endParaRPr lang="en-US" dirty="0" smtClean="0"/>
              </a:p>
              <a:p>
                <a:r>
                  <a:rPr lang="en-US" dirty="0" smtClean="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a:rPr lang="en-US" b="0" i="1" smtClean="0">
                              <a:latin typeface="Cambria Math"/>
                            </a:rPr>
                            <m:t>1,2,3</m:t>
                          </m:r>
                        </m:e>
                      </m:d>
                      <m:d>
                        <m:dPr>
                          <m:begChr m:val="["/>
                          <m:endChr m:val="]"/>
                          <m:ctrlPr>
                            <a:rPr lang="en-US" i="1" smtClean="0">
                              <a:latin typeface="Cambria Math"/>
                            </a:rPr>
                          </m:ctrlPr>
                        </m:dPr>
                        <m:e>
                          <m:m>
                            <m:mPr>
                              <m:mcs>
                                <m:mc>
                                  <m:mcPr>
                                    <m:count m:val="2"/>
                                    <m:mcJc m:val="center"/>
                                  </m:mcPr>
                                </m:mc>
                              </m:mcs>
                              <m:ctrlPr>
                                <a:rPr lang="en-US" i="1" smtClean="0">
                                  <a:latin typeface="Cambria Math"/>
                                </a:rPr>
                              </m:ctrlPr>
                            </m:mPr>
                            <m:mr>
                              <m:e>
                                <m:r>
                                  <m:rPr>
                                    <m:brk m:alnAt="7"/>
                                  </m:rPr>
                                  <a:rPr lang="en-US" b="0" i="1" smtClean="0">
                                    <a:latin typeface="Cambria Math"/>
                                  </a:rPr>
                                  <m:t>1</m:t>
                                </m:r>
                              </m:e>
                              <m:e>
                                <m:r>
                                  <a:rPr lang="en-US" b="0" i="1" smtClean="0">
                                    <a:latin typeface="Cambria Math"/>
                                  </a:rPr>
                                  <m:t>0</m:t>
                                </m:r>
                              </m:e>
                            </m:mr>
                            <m:mr>
                              <m:e>
                                <m:r>
                                  <a:rPr lang="en-US" b="0" i="1" smtClean="0">
                                    <a:latin typeface="Cambria Math"/>
                                  </a:rPr>
                                  <m:t>0</m:t>
                                </m:r>
                              </m:e>
                              <m:e>
                                <m:r>
                                  <a:rPr lang="en-US" b="0" i="1" smtClean="0">
                                    <a:latin typeface="Cambria Math"/>
                                  </a:rPr>
                                  <m:t>1</m:t>
                                </m:r>
                              </m:e>
                            </m:mr>
                            <m:mr>
                              <m:e>
                                <m:r>
                                  <a:rPr lang="en-US" b="0" i="1" smtClean="0">
                                    <a:latin typeface="Cambria Math"/>
                                  </a:rPr>
                                  <m:t>0</m:t>
                                </m:r>
                              </m:e>
                              <m:e>
                                <m:r>
                                  <a:rPr lang="en-US" b="0" i="1" smtClean="0">
                                    <a:latin typeface="Cambria Math"/>
                                  </a:rPr>
                                  <m:t>0</m:t>
                                </m:r>
                              </m:e>
                            </m:mr>
                          </m:m>
                        </m:e>
                      </m:d>
                      <m:r>
                        <a:rPr lang="en-US" b="0" i="1" smtClean="0">
                          <a:latin typeface="Cambria Math"/>
                        </a:rPr>
                        <m:t>=[1,2]</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125" r="-519"/>
                </a:stretch>
              </a:blipFill>
            </p:spPr>
            <p:txBody>
              <a:bodyPr/>
              <a:lstStyle/>
              <a:p>
                <a:r>
                  <a:rPr lang="en-US">
                    <a:noFill/>
                  </a:rPr>
                  <a:t> </a:t>
                </a:r>
              </a:p>
            </p:txBody>
          </p:sp>
        </mc:Fallback>
      </mc:AlternateContent>
    </p:spTree>
    <p:extLst>
      <p:ext uri="{BB962C8B-B14F-4D97-AF65-F5344CB8AC3E}">
        <p14:creationId xmlns:p14="http://schemas.microsoft.com/office/powerpoint/2010/main" val="4030727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en-US" dirty="0" smtClean="0">
                    <a:solidFill>
                      <a:schemeClr val="accent6">
                        <a:lumMod val="75000"/>
                      </a:schemeClr>
                    </a:solidFill>
                  </a:rPr>
                  <a:t>Row space </a:t>
                </a:r>
                <a:r>
                  <a:rPr lang="en-US" dirty="0" smtClean="0"/>
                  <a:t>of A: The set of vectors that can be written as a linear combination of the </a:t>
                </a:r>
                <a:r>
                  <a:rPr lang="en-US" dirty="0" smtClean="0">
                    <a:solidFill>
                      <a:schemeClr val="accent6">
                        <a:lumMod val="75000"/>
                      </a:schemeClr>
                    </a:solidFill>
                  </a:rPr>
                  <a:t>rows</a:t>
                </a:r>
                <a:r>
                  <a:rPr lang="en-US" dirty="0" smtClean="0"/>
                  <a:t> of A</a:t>
                </a:r>
              </a:p>
              <a:p>
                <a:pPr lvl="1"/>
                <a:r>
                  <a:rPr lang="en-US" dirty="0" smtClean="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𝑢</m:t>
                        </m:r>
                      </m:e>
                      <m:sup>
                        <m:r>
                          <a:rPr lang="en-US" b="0" i="1" smtClean="0">
                            <a:solidFill>
                              <a:srgbClr val="0070C0"/>
                            </a:solidFill>
                            <a:latin typeface="Cambria Math"/>
                          </a:rPr>
                          <m:t>𝑇</m:t>
                        </m:r>
                      </m:sup>
                    </m:sSup>
                    <m:r>
                      <a:rPr lang="en-US" b="0" i="1" smtClean="0">
                        <a:solidFill>
                          <a:srgbClr val="0070C0"/>
                        </a:solidFill>
                        <a:latin typeface="Cambria Math"/>
                      </a:rPr>
                      <m:t>𝐴</m:t>
                    </m:r>
                  </m:oMath>
                </a14:m>
                <a:endParaRPr lang="en-US" b="0" dirty="0" smtClean="0">
                  <a:solidFill>
                    <a:srgbClr val="0070C0"/>
                  </a:solidFill>
                </a:endParaRPr>
              </a:p>
              <a:p>
                <a:pPr lvl="1"/>
                <a:endParaRPr lang="en-US" dirty="0" smtClean="0"/>
              </a:p>
              <a:p>
                <a:r>
                  <a:rPr lang="en-US" dirty="0" smtClean="0">
                    <a:solidFill>
                      <a:schemeClr val="accent6">
                        <a:lumMod val="75000"/>
                      </a:schemeClr>
                    </a:solidFill>
                  </a:rPr>
                  <a:t>Column space </a:t>
                </a:r>
                <a:r>
                  <a:rPr lang="en-US" dirty="0" smtClean="0"/>
                  <a:t>of A: The set of vectors that can be written as a linear combination of the </a:t>
                </a:r>
                <a:r>
                  <a:rPr lang="en-US" dirty="0" smtClean="0">
                    <a:solidFill>
                      <a:schemeClr val="accent6">
                        <a:lumMod val="75000"/>
                      </a:schemeClr>
                    </a:solidFill>
                  </a:rPr>
                  <a:t>columns</a:t>
                </a:r>
                <a:r>
                  <a:rPr lang="en-US" dirty="0" smtClean="0"/>
                  <a:t> of A</a:t>
                </a:r>
              </a:p>
              <a:p>
                <a:pPr lvl="1"/>
                <a:r>
                  <a:rPr lang="en-US" dirty="0" smtClean="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r>
                      <a:rPr lang="en-US" b="0" i="1" smtClean="0">
                        <a:solidFill>
                          <a:srgbClr val="0070C0"/>
                        </a:solidFill>
                        <a:latin typeface="Cambria Math"/>
                      </a:rPr>
                      <m:t>𝐴𝑢</m:t>
                    </m:r>
                    <m:r>
                      <a:rPr lang="en-US" b="0" i="1" smtClean="0">
                        <a:solidFill>
                          <a:srgbClr val="0070C0"/>
                        </a:solidFill>
                        <a:latin typeface="Cambria Math"/>
                      </a:rPr>
                      <m:t>.</m:t>
                    </m:r>
                  </m:oMath>
                </a14:m>
                <a:endParaRPr lang="en-US" dirty="0" smtClean="0">
                  <a:solidFill>
                    <a:srgbClr val="0070C0"/>
                  </a:solidFill>
                </a:endParaRPr>
              </a:p>
              <a:p>
                <a:pPr lvl="1"/>
                <a:endParaRPr lang="en-US" dirty="0"/>
              </a:p>
              <a:p>
                <a:r>
                  <a:rPr lang="en-US" dirty="0" smtClean="0">
                    <a:solidFill>
                      <a:schemeClr val="accent6">
                        <a:lumMod val="75000"/>
                      </a:schemeClr>
                    </a:solidFill>
                  </a:rPr>
                  <a:t>Rank</a:t>
                </a:r>
                <a:r>
                  <a:rPr lang="en-US" dirty="0" smtClean="0"/>
                  <a:t> of A: the number of </a:t>
                </a:r>
                <a:r>
                  <a:rPr lang="en-US" dirty="0" smtClean="0">
                    <a:solidFill>
                      <a:srgbClr val="0070C0"/>
                    </a:solidFill>
                  </a:rPr>
                  <a:t>linearly independent </a:t>
                </a:r>
                <a:r>
                  <a:rPr lang="en-US" dirty="0" smtClean="0"/>
                  <a:t>row (or column) vectors</a:t>
                </a:r>
              </a:p>
              <a:p>
                <a:pPr lvl="1"/>
                <a:r>
                  <a:rPr lang="en-US" dirty="0" smtClean="0"/>
                  <a:t>These vectors define a </a:t>
                </a:r>
                <a:r>
                  <a:rPr lang="en-US" dirty="0" smtClean="0">
                    <a:solidFill>
                      <a:schemeClr val="accent6">
                        <a:lumMod val="75000"/>
                      </a:schemeClr>
                    </a:solidFill>
                  </a:rPr>
                  <a:t>basis</a:t>
                </a:r>
                <a:r>
                  <a:rPr lang="en-US" dirty="0" smtClean="0"/>
                  <a:t> for the row (or column) space of </a:t>
                </a:r>
                <a:r>
                  <a:rPr lang="en-US" dirty="0" smtClean="0"/>
                  <a:t>A</a:t>
                </a:r>
              </a:p>
              <a:p>
                <a:r>
                  <a:rPr lang="en-US" dirty="0" smtClean="0">
                    <a:solidFill>
                      <a:schemeClr val="accent6">
                        <a:lumMod val="75000"/>
                      </a:schemeClr>
                    </a:solidFill>
                  </a:rPr>
                  <a:t>Example</a:t>
                </a:r>
                <a:endParaRPr lang="en-US" dirty="0">
                  <a:solidFill>
                    <a:schemeClr val="accent6">
                      <a:lumMod val="75000"/>
                    </a:schemeClr>
                  </a:solidFill>
                </a:endParaRPr>
              </a:p>
              <a:p>
                <a:pPr lvl="1"/>
                <a:r>
                  <a:rPr lang="en-US" dirty="0"/>
                  <a:t>Matrix </a:t>
                </a:r>
                <a:r>
                  <a:rPr lang="en-US" b="1" dirty="0"/>
                  <a:t>A =</a:t>
                </a:r>
                <a:r>
                  <a:rPr lang="en-US" dirty="0"/>
                  <a:t>                   </a:t>
                </a:r>
                <a:r>
                  <a:rPr lang="en-US" dirty="0" smtClean="0"/>
                  <a:t>has </a:t>
                </a:r>
                <a:r>
                  <a:rPr lang="en-US" dirty="0"/>
                  <a:t>rank </a:t>
                </a:r>
                <a:r>
                  <a:rPr lang="en-US" b="1" dirty="0"/>
                  <a:t>r=2</a:t>
                </a:r>
              </a:p>
              <a:p>
                <a:pPr lvl="4"/>
                <a:endParaRPr lang="en-US" b="1" dirty="0"/>
              </a:p>
              <a:p>
                <a:pPr lvl="2"/>
                <a:r>
                  <a:rPr lang="en-US" b="1" dirty="0"/>
                  <a:t>Why? </a:t>
                </a:r>
                <a:r>
                  <a:rPr lang="en-US" dirty="0"/>
                  <a:t>The first two rows are linearly independent, so the rank is at least 2, but all three rows are linearly dependent (the first is equal to the sum of the second and third) so the rank must be less than 3.</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000" r="-741"/>
                </a:stretch>
              </a:blipFill>
            </p:spPr>
            <p:txBody>
              <a:bodyPr/>
              <a:lstStyle/>
              <a:p>
                <a:r>
                  <a:rPr lang="en-US">
                    <a:noFill/>
                  </a:rPr>
                  <a:t> </a:t>
                </a:r>
              </a:p>
            </p:txBody>
          </p:sp>
        </mc:Fallback>
      </mc:AlternateContent>
      <p:pic>
        <p:nvPicPr>
          <p:cNvPr id="4" name="Picture 3" descr="\begin{bmatrix}1&amp;2&amp;1\\-2&amp;-3&amp;1\\3&amp;5&amp;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4953000"/>
            <a:ext cx="1116904"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22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Rank-1 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In a rank-1 matrix, all columns (or rows) are multiples of the same column (or row) vector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a:rPr>
                          </m:ctrlPr>
                        </m:dPr>
                        <m:e>
                          <m:m>
                            <m:mPr>
                              <m:mcs>
                                <m:mc>
                                  <m:mcPr>
                                    <m:count m:val="3"/>
                                    <m:mcJc m:val="center"/>
                                  </m:mcPr>
                                </m:mc>
                              </m:mcs>
                              <m:ctrlPr>
                                <a:rPr lang="en-US" b="0" i="1" smtClean="0">
                                  <a:latin typeface="Cambria Math"/>
                                </a:rPr>
                              </m:ctrlPr>
                            </m:mPr>
                            <m:mr>
                              <m:e>
                                <m:r>
                                  <m:rPr>
                                    <m:brk m:alnAt="7"/>
                                  </m:rPr>
                                  <a:rPr lang="en-US" b="0" i="1" smtClean="0">
                                    <a:latin typeface="Cambria Math"/>
                                  </a:rPr>
                                  <m:t>1</m:t>
                                </m:r>
                              </m:e>
                              <m:e>
                                <m:r>
                                  <a:rPr lang="en-US" b="0" i="1" smtClean="0">
                                    <a:latin typeface="Cambria Math"/>
                                  </a:rPr>
                                  <m:t>2</m:t>
                                </m:r>
                              </m:e>
                              <m:e>
                                <m:r>
                                  <a:rPr lang="en-US" b="0" i="1" smtClean="0">
                                    <a:latin typeface="Cambria Math"/>
                                  </a:rPr>
                                  <m:t>−1</m:t>
                                </m:r>
                              </m:e>
                            </m:mr>
                            <m:mr>
                              <m:e>
                                <m:r>
                                  <a:rPr lang="en-US" b="0" i="1" smtClean="0">
                                    <a:latin typeface="Cambria Math"/>
                                  </a:rPr>
                                  <m:t>2</m:t>
                                </m:r>
                              </m:e>
                              <m:e>
                                <m:r>
                                  <a:rPr lang="en-US" b="0" i="1" smtClean="0">
                                    <a:latin typeface="Cambria Math"/>
                                  </a:rPr>
                                  <m:t>4</m:t>
                                </m:r>
                              </m:e>
                              <m:e>
                                <m:r>
                                  <a:rPr lang="en-US" b="0" i="1" smtClean="0">
                                    <a:latin typeface="Cambria Math"/>
                                  </a:rPr>
                                  <m:t>−2</m:t>
                                </m:r>
                              </m:e>
                            </m:mr>
                            <m:mr>
                              <m:e>
                                <m:r>
                                  <a:rPr lang="en-US" b="0" i="1" smtClean="0">
                                    <a:latin typeface="Cambria Math"/>
                                  </a:rPr>
                                  <m:t>3</m:t>
                                </m:r>
                              </m:e>
                              <m:e>
                                <m:r>
                                  <a:rPr lang="en-US" b="0" i="1" smtClean="0">
                                    <a:latin typeface="Cambria Math"/>
                                  </a:rPr>
                                  <m:t>6</m:t>
                                </m:r>
                              </m:e>
                              <m:e>
                                <m:r>
                                  <a:rPr lang="en-US" b="0" i="1" smtClean="0">
                                    <a:latin typeface="Cambria Math"/>
                                  </a:rPr>
                                  <m:t>−3</m:t>
                                </m:r>
                              </m:e>
                            </m:mr>
                          </m:m>
                        </m:e>
                      </m:d>
                    </m:oMath>
                  </m:oMathPara>
                </a14:m>
                <a:endParaRPr lang="en-US" dirty="0" smtClean="0"/>
              </a:p>
              <a:p>
                <a:r>
                  <a:rPr lang="en-US" dirty="0" smtClean="0"/>
                  <a:t>All </a:t>
                </a:r>
                <a:r>
                  <a:rPr lang="en-US" dirty="0" smtClean="0">
                    <a:solidFill>
                      <a:srgbClr val="0070C0"/>
                    </a:solidFill>
                  </a:rPr>
                  <a:t>rows</a:t>
                </a:r>
                <a:r>
                  <a:rPr lang="en-US" dirty="0" smtClean="0"/>
                  <a:t> are multiples of </a:t>
                </a:r>
                <a14:m>
                  <m:oMath xmlns:m="http://schemas.openxmlformats.org/officeDocument/2006/math">
                    <m:r>
                      <a:rPr lang="en-US" b="0" i="1" smtClean="0">
                        <a:solidFill>
                          <a:srgbClr val="0070C0"/>
                        </a:solidFill>
                        <a:latin typeface="Cambria Math"/>
                      </a:rPr>
                      <m:t>𝑟</m:t>
                    </m:r>
                    <m:r>
                      <a:rPr lang="en-US" b="0" i="1" smtClean="0">
                        <a:solidFill>
                          <a:srgbClr val="0070C0"/>
                        </a:solidFill>
                        <a:latin typeface="Cambria Math"/>
                      </a:rPr>
                      <m:t>=[1,2,−1]</m:t>
                    </m:r>
                  </m:oMath>
                </a14:m>
                <a:endParaRPr lang="en-US" dirty="0" smtClean="0">
                  <a:solidFill>
                    <a:srgbClr val="0070C0"/>
                  </a:solidFill>
                </a:endParaRPr>
              </a:p>
              <a:p>
                <a:r>
                  <a:rPr lang="en-US" dirty="0" smtClean="0"/>
                  <a:t>All </a:t>
                </a:r>
                <a:r>
                  <a:rPr lang="en-US" dirty="0" smtClean="0">
                    <a:solidFill>
                      <a:srgbClr val="0070C0"/>
                    </a:solidFill>
                  </a:rPr>
                  <a:t>columns</a:t>
                </a:r>
                <a:r>
                  <a:rPr lang="en-US" dirty="0" smtClean="0"/>
                  <a:t> are multiples of </a:t>
                </a:r>
                <a14:m>
                  <m:oMath xmlns:m="http://schemas.openxmlformats.org/officeDocument/2006/math">
                    <m:sSup>
                      <m:sSupPr>
                        <m:ctrlPr>
                          <a:rPr lang="en-US" b="0" i="1" smtClean="0">
                            <a:solidFill>
                              <a:srgbClr val="0070C0"/>
                            </a:solidFill>
                            <a:latin typeface="Cambria Math"/>
                          </a:rPr>
                        </m:ctrlPr>
                      </m:sSupPr>
                      <m:e>
                        <m:r>
                          <a:rPr lang="en-US" b="0" i="1" smtClean="0">
                            <a:solidFill>
                              <a:srgbClr val="0070C0"/>
                            </a:solidFill>
                            <a:latin typeface="Cambria Math"/>
                          </a:rPr>
                          <m:t>𝑐</m:t>
                        </m:r>
                        <m:r>
                          <a:rPr lang="en-US" b="0" i="1" smtClean="0">
                            <a:solidFill>
                              <a:srgbClr val="0070C0"/>
                            </a:solidFill>
                            <a:latin typeface="Cambria Math"/>
                          </a:rPr>
                          <m:t>= </m:t>
                        </m:r>
                        <m:d>
                          <m:dPr>
                            <m:begChr m:val="["/>
                            <m:endChr m:val="]"/>
                            <m:ctrlPr>
                              <a:rPr lang="en-US" b="0" i="1" smtClean="0">
                                <a:solidFill>
                                  <a:srgbClr val="0070C0"/>
                                </a:solidFill>
                                <a:latin typeface="Cambria Math"/>
                              </a:rPr>
                            </m:ctrlPr>
                          </m:dPr>
                          <m:e>
                            <m:r>
                              <a:rPr lang="en-US" b="0" i="1" smtClean="0">
                                <a:solidFill>
                                  <a:srgbClr val="0070C0"/>
                                </a:solidFill>
                                <a:latin typeface="Cambria Math"/>
                              </a:rPr>
                              <m:t>1,2,3</m:t>
                            </m:r>
                          </m:e>
                        </m:d>
                      </m:e>
                      <m:sup>
                        <m:r>
                          <a:rPr lang="en-US" b="0" i="1" smtClean="0">
                            <a:solidFill>
                              <a:srgbClr val="0070C0"/>
                            </a:solidFill>
                            <a:latin typeface="Cambria Math"/>
                          </a:rPr>
                          <m:t>𝑇</m:t>
                        </m:r>
                      </m:sup>
                    </m:sSup>
                  </m:oMath>
                </a14:m>
                <a:endParaRPr lang="en-US" dirty="0" smtClean="0"/>
              </a:p>
              <a:p>
                <a:r>
                  <a:rPr lang="en-US" dirty="0">
                    <a:solidFill>
                      <a:schemeClr val="accent6">
                        <a:lumMod val="75000"/>
                      </a:schemeClr>
                    </a:solidFill>
                  </a:rPr>
                  <a:t>External product</a:t>
                </a:r>
                <a:r>
                  <a:rPr lang="en-US" dirty="0"/>
                  <a:t>: </a:t>
                </a:r>
                <a14:m>
                  <m:oMath xmlns:m="http://schemas.openxmlformats.org/officeDocument/2006/math">
                    <m:r>
                      <a:rPr lang="en-US" i="1">
                        <a:solidFill>
                          <a:srgbClr val="00B0F0"/>
                        </a:solidFill>
                        <a:latin typeface="Cambria Math"/>
                      </a:rPr>
                      <m:t>𝑢</m:t>
                    </m:r>
                    <m:sSup>
                      <m:sSupPr>
                        <m:ctrlPr>
                          <a:rPr lang="en-US" i="1">
                            <a:solidFill>
                              <a:srgbClr val="00B0F0"/>
                            </a:solidFill>
                            <a:latin typeface="Cambria Math"/>
                          </a:rPr>
                        </m:ctrlPr>
                      </m:sSupPr>
                      <m:e>
                        <m:r>
                          <a:rPr lang="en-US" i="1">
                            <a:solidFill>
                              <a:srgbClr val="00B0F0"/>
                            </a:solidFill>
                            <a:latin typeface="Cambria Math"/>
                          </a:rPr>
                          <m:t>𝑣</m:t>
                        </m:r>
                      </m:e>
                      <m:sup>
                        <m:r>
                          <a:rPr lang="en-US" i="1">
                            <a:solidFill>
                              <a:srgbClr val="00B0F0"/>
                            </a:solidFill>
                            <a:latin typeface="Cambria Math"/>
                          </a:rPr>
                          <m:t>𝑇</m:t>
                        </m:r>
                      </m:sup>
                    </m:sSup>
                  </m:oMath>
                </a14:m>
                <a:r>
                  <a:rPr lang="en-US" dirty="0"/>
                  <a:t> (</a:t>
                </a:r>
                <a14:m>
                  <m:oMath xmlns:m="http://schemas.openxmlformats.org/officeDocument/2006/math">
                    <m:r>
                      <a:rPr lang="en-US" i="1" dirty="0">
                        <a:latin typeface="Cambria Math"/>
                        <a:sym typeface="Symbol"/>
                      </a:rPr>
                      <m:t>𝑛</m:t>
                    </m:r>
                    <m:r>
                      <a:rPr lang="en-US" i="1" dirty="0">
                        <a:latin typeface="Cambria Math"/>
                        <a:sym typeface="Symbol"/>
                      </a:rPr>
                      <m:t>1 ,1</m:t>
                    </m:r>
                    <m:r>
                      <a:rPr lang="en-US" i="1" dirty="0" err="1">
                        <a:latin typeface="Cambria Math"/>
                        <a:sym typeface="Symbol"/>
                      </a:rPr>
                      <m:t>𝑚</m:t>
                    </m:r>
                    <m:r>
                      <a:rPr lang="en-US" i="1" dirty="0">
                        <a:latin typeface="Cambria Math"/>
                        <a:sym typeface="Symbol"/>
                      </a:rPr>
                      <m:t> </m:t>
                    </m:r>
                    <m:r>
                      <a:rPr lang="en-US" i="1" dirty="0">
                        <a:latin typeface="Cambria Math"/>
                        <a:ea typeface="Cambria Math"/>
                        <a:sym typeface="Symbol"/>
                      </a:rPr>
                      <m:t>→</m:t>
                    </m:r>
                    <m:r>
                      <a:rPr lang="en-US" i="1" dirty="0">
                        <a:latin typeface="Cambria Math"/>
                        <a:sym typeface="Symbol"/>
                      </a:rPr>
                      <m:t> </m:t>
                    </m:r>
                    <m:r>
                      <a:rPr lang="en-US" i="1" dirty="0" err="1">
                        <a:latin typeface="Cambria Math"/>
                        <a:sym typeface="Symbol"/>
                      </a:rPr>
                      <m:t>𝑛</m:t>
                    </m:r>
                    <m:r>
                      <a:rPr lang="en-US" i="1" dirty="0" err="1">
                        <a:latin typeface="Cambria Math"/>
                        <a:sym typeface="Symbol"/>
                      </a:rPr>
                      <m:t></m:t>
                    </m:r>
                    <m:r>
                      <a:rPr lang="en-US" i="1" dirty="0" err="1">
                        <a:latin typeface="Cambria Math"/>
                        <a:sym typeface="Symbol"/>
                      </a:rPr>
                      <m:t>𝑚</m:t>
                    </m:r>
                  </m:oMath>
                </a14:m>
                <a:r>
                  <a:rPr lang="en-US" dirty="0">
                    <a:sym typeface="Symbol"/>
                  </a:rPr>
                  <a:t>) </a:t>
                </a:r>
              </a:p>
              <a:p>
                <a:pPr lvl="1"/>
                <a:r>
                  <a:rPr lang="en-US" dirty="0">
                    <a:sym typeface="Symbol"/>
                  </a:rPr>
                  <a:t>The resulting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err="1">
                        <a:latin typeface="Cambria Math"/>
                        <a:sym typeface="Symbol"/>
                      </a:rPr>
                      <m:t>𝑚</m:t>
                    </m:r>
                  </m:oMath>
                </a14:m>
                <a:r>
                  <a:rPr lang="en-US" dirty="0">
                    <a:sym typeface="Symbol"/>
                  </a:rPr>
                  <a:t> has </a:t>
                </a:r>
                <a:r>
                  <a:rPr lang="en-US" dirty="0">
                    <a:solidFill>
                      <a:schemeClr val="accent6">
                        <a:lumMod val="75000"/>
                      </a:schemeClr>
                    </a:solidFill>
                    <a:sym typeface="Symbol"/>
                  </a:rPr>
                  <a:t>rank</a:t>
                </a:r>
                <a:r>
                  <a:rPr lang="en-US" dirty="0">
                    <a:sym typeface="Symbol"/>
                  </a:rPr>
                  <a:t> 1: all rows (or columns) are </a:t>
                </a:r>
                <a:r>
                  <a:rPr lang="en-US" dirty="0">
                    <a:solidFill>
                      <a:srgbClr val="00B0F0"/>
                    </a:solidFill>
                    <a:sym typeface="Symbol"/>
                  </a:rPr>
                  <a:t>linearly dependent</a:t>
                </a:r>
              </a:p>
              <a:p>
                <a:pPr lvl="1"/>
                <a14:m>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𝑟</m:t>
                    </m:r>
                    <m:sSup>
                      <m:sSupPr>
                        <m:ctrlPr>
                          <a:rPr lang="en-US" b="0" i="1" smtClean="0">
                            <a:solidFill>
                              <a:srgbClr val="0070C0"/>
                            </a:solidFill>
                            <a:latin typeface="Cambria Math"/>
                          </a:rPr>
                        </m:ctrlPr>
                      </m:sSupPr>
                      <m:e>
                        <m:r>
                          <a:rPr lang="en-US" b="0" i="1" smtClean="0">
                            <a:solidFill>
                              <a:srgbClr val="0070C0"/>
                            </a:solidFill>
                            <a:latin typeface="Cambria Math"/>
                          </a:rPr>
                          <m:t>𝑐</m:t>
                        </m:r>
                      </m:e>
                      <m:sup>
                        <m:r>
                          <a:rPr lang="en-US" b="0" i="1" smtClean="0">
                            <a:solidFill>
                              <a:srgbClr val="0070C0"/>
                            </a:solidFill>
                            <a:latin typeface="Cambria Math"/>
                          </a:rPr>
                          <m:t>𝑇</m:t>
                        </m:r>
                      </m:sup>
                    </m:sSup>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667" b="-1125"/>
                </a:stretch>
              </a:blipFill>
            </p:spPr>
            <p:txBody>
              <a:bodyPr/>
              <a:lstStyle/>
              <a:p>
                <a:r>
                  <a:rPr lang="en-US">
                    <a:noFill/>
                  </a:rPr>
                  <a:t> </a:t>
                </a:r>
              </a:p>
            </p:txBody>
          </p:sp>
        </mc:Fallback>
      </mc:AlternateContent>
    </p:spTree>
    <p:extLst>
      <p:ext uri="{BB962C8B-B14F-4D97-AF65-F5344CB8AC3E}">
        <p14:creationId xmlns:p14="http://schemas.microsoft.com/office/powerpoint/2010/main" val="2430131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Eigenvectors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smtClean="0">
                    <a:solidFill>
                      <a:schemeClr val="accent6">
                        <a:lumMod val="75000"/>
                      </a:schemeClr>
                    </a:solidFill>
                  </a:rPr>
                  <a:t>(Right) Eigenvector</a:t>
                </a:r>
                <a:r>
                  <a:rPr lang="en-US" dirty="0" smtClean="0"/>
                  <a:t> </a:t>
                </a:r>
                <a:r>
                  <a:rPr lang="en-US" dirty="0"/>
                  <a:t>of matrix </a:t>
                </a:r>
                <a:r>
                  <a:rPr lang="en-US" dirty="0">
                    <a:solidFill>
                      <a:srgbClr val="00B0F0"/>
                    </a:solidFill>
                  </a:rPr>
                  <a:t>A</a:t>
                </a:r>
                <a:r>
                  <a:rPr lang="en-US" dirty="0"/>
                  <a:t>: a vector </a:t>
                </a:r>
                <a:r>
                  <a:rPr lang="en-US" dirty="0">
                    <a:solidFill>
                      <a:srgbClr val="00B0F0"/>
                    </a:solidFill>
                  </a:rPr>
                  <a:t>v</a:t>
                </a:r>
                <a:r>
                  <a:rPr lang="en-US" dirty="0"/>
                  <a:t> such that </a:t>
                </a:r>
                <a14:m>
                  <m:oMath xmlns:m="http://schemas.openxmlformats.org/officeDocument/2006/math">
                    <m:r>
                      <a:rPr lang="en-US" i="1">
                        <a:solidFill>
                          <a:srgbClr val="00B0F0"/>
                        </a:solidFill>
                        <a:latin typeface="Cambria Math"/>
                      </a:rPr>
                      <m:t>𝐴𝑣</m:t>
                    </m:r>
                    <m:r>
                      <a:rPr lang="en-US" i="1">
                        <a:solidFill>
                          <a:srgbClr val="00B0F0"/>
                        </a:solidFill>
                        <a:latin typeface="Cambria Math"/>
                      </a:rPr>
                      <m:t>=</m:t>
                    </m:r>
                    <m:r>
                      <a:rPr lang="en-US" i="1">
                        <a:solidFill>
                          <a:srgbClr val="00B0F0"/>
                        </a:solidFill>
                        <a:latin typeface="Cambria Math"/>
                      </a:rPr>
                      <m:t>𝜆</m:t>
                    </m:r>
                    <m:r>
                      <a:rPr lang="en-US" i="1">
                        <a:solidFill>
                          <a:srgbClr val="00B0F0"/>
                        </a:solidFill>
                        <a:latin typeface="Cambria Math"/>
                      </a:rPr>
                      <m:t>𝑣</m:t>
                    </m:r>
                  </m:oMath>
                </a14:m>
                <a:endParaRPr lang="en-US" dirty="0">
                  <a:solidFill>
                    <a:srgbClr val="00B0F0"/>
                  </a:solidFill>
                </a:endParaRPr>
              </a:p>
              <a:p>
                <a14:m>
                  <m:oMath xmlns:m="http://schemas.openxmlformats.org/officeDocument/2006/math">
                    <m:r>
                      <a:rPr lang="en-US" b="0" i="1" smtClean="0">
                        <a:solidFill>
                          <a:srgbClr val="00B0F0"/>
                        </a:solidFill>
                        <a:latin typeface="Cambria Math"/>
                      </a:rPr>
                      <m:t>𝜆</m:t>
                    </m:r>
                  </m:oMath>
                </a14:m>
                <a:r>
                  <a:rPr lang="en-US" dirty="0" smtClean="0"/>
                  <a:t>: </a:t>
                </a:r>
                <a:r>
                  <a:rPr lang="en-US" dirty="0" smtClean="0">
                    <a:solidFill>
                      <a:schemeClr val="accent6">
                        <a:lumMod val="75000"/>
                      </a:schemeClr>
                    </a:solidFill>
                  </a:rPr>
                  <a:t>eigenvalue</a:t>
                </a:r>
                <a:r>
                  <a:rPr lang="en-US" dirty="0" smtClean="0"/>
                  <a:t> of eigenvector </a:t>
                </a:r>
                <a14:m>
                  <m:oMath xmlns:m="http://schemas.openxmlformats.org/officeDocument/2006/math">
                    <m:r>
                      <a:rPr lang="en-US" b="0" i="1" smtClean="0">
                        <a:solidFill>
                          <a:srgbClr val="0070C0"/>
                        </a:solidFill>
                        <a:latin typeface="Cambria Math"/>
                      </a:rPr>
                      <m:t>𝑣</m:t>
                    </m:r>
                  </m:oMath>
                </a14:m>
                <a:endParaRPr lang="en-US" dirty="0" smtClean="0">
                  <a:solidFill>
                    <a:srgbClr val="0070C0"/>
                  </a:solidFill>
                </a:endParaRPr>
              </a:p>
              <a:p>
                <a:endParaRPr lang="en-US" dirty="0">
                  <a:solidFill>
                    <a:srgbClr val="0070C0"/>
                  </a:solidFill>
                </a:endParaRPr>
              </a:p>
              <a:p>
                <a:r>
                  <a:rPr lang="en-US" dirty="0" smtClean="0"/>
                  <a:t>A </a:t>
                </a:r>
                <a:r>
                  <a:rPr lang="en-US" dirty="0" smtClean="0">
                    <a:solidFill>
                      <a:srgbClr val="FF0000"/>
                    </a:solidFill>
                  </a:rPr>
                  <a:t>square symmetric </a:t>
                </a:r>
                <a:r>
                  <a:rPr lang="en-US" dirty="0" smtClean="0"/>
                  <a:t>matrix </a:t>
                </a:r>
                <a:r>
                  <a:rPr lang="en-US" dirty="0" smtClean="0">
                    <a:solidFill>
                      <a:srgbClr val="00B0F0"/>
                    </a:solidFill>
                  </a:rPr>
                  <a:t>A</a:t>
                </a:r>
                <a:r>
                  <a:rPr lang="en-US" dirty="0" smtClean="0"/>
                  <a:t> of rank </a:t>
                </a:r>
                <a:r>
                  <a:rPr lang="en-US" dirty="0" smtClean="0">
                    <a:solidFill>
                      <a:schemeClr val="accent6">
                        <a:lumMod val="75000"/>
                      </a:schemeClr>
                    </a:solidFill>
                  </a:rPr>
                  <a:t>r</a:t>
                </a:r>
                <a:r>
                  <a:rPr lang="en-US" dirty="0" smtClean="0"/>
                  <a:t>, has </a:t>
                </a:r>
                <a:r>
                  <a:rPr lang="en-US" dirty="0" smtClean="0">
                    <a:solidFill>
                      <a:schemeClr val="accent6">
                        <a:lumMod val="75000"/>
                      </a:schemeClr>
                    </a:solidFill>
                  </a:rPr>
                  <a:t>r</a:t>
                </a:r>
                <a:r>
                  <a:rPr lang="en-US" dirty="0" smtClean="0"/>
                  <a:t> </a:t>
                </a:r>
                <a:r>
                  <a:rPr lang="en-US" dirty="0" smtClean="0">
                    <a:solidFill>
                      <a:schemeClr val="accent6">
                        <a:lumMod val="75000"/>
                      </a:schemeClr>
                    </a:solidFill>
                  </a:rPr>
                  <a:t>orthonormal</a:t>
                </a:r>
                <a:r>
                  <a:rPr lang="en-US" dirty="0" smtClean="0"/>
                  <a:t> eigenvectors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smtClean="0"/>
                  <a:t> with eigenvalues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oMath>
                </a14:m>
                <a:r>
                  <a:rPr lang="en-US" dirty="0" smtClean="0"/>
                  <a:t>.</a:t>
                </a:r>
              </a:p>
              <a:p>
                <a:r>
                  <a:rPr lang="en-US" dirty="0" smtClean="0"/>
                  <a:t>Eigenvectors define an </a:t>
                </a:r>
                <a:r>
                  <a:rPr lang="en-US" dirty="0" smtClean="0">
                    <a:solidFill>
                      <a:schemeClr val="accent6">
                        <a:lumMod val="75000"/>
                      </a:schemeClr>
                    </a:solidFill>
                  </a:rPr>
                  <a:t>orthonormal basis </a:t>
                </a:r>
                <a:r>
                  <a:rPr lang="en-US" dirty="0" smtClean="0"/>
                  <a:t>for the </a:t>
                </a:r>
                <a:r>
                  <a:rPr lang="en-US" dirty="0" smtClean="0">
                    <a:solidFill>
                      <a:srgbClr val="0070C0"/>
                    </a:solidFill>
                  </a:rPr>
                  <a:t>column space </a:t>
                </a:r>
                <a:r>
                  <a:rPr lang="en-US" dirty="0" smtClean="0"/>
                  <a:t>of </a:t>
                </a:r>
                <a:r>
                  <a:rPr lang="en-US" dirty="0" smtClean="0">
                    <a:solidFill>
                      <a:srgbClr val="00B0F0"/>
                    </a:solidFill>
                  </a:rPr>
                  <a:t>A</a:t>
                </a:r>
              </a:p>
              <a:p>
                <a:r>
                  <a:rPr lang="en-US" dirty="0"/>
                  <a:t>We can write: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𝑈</m:t>
                      </m:r>
                      <m:r>
                        <m:rPr>
                          <m:sty m:val="p"/>
                        </m:rPr>
                        <a:rPr lang="en-US" b="0" i="0" smtClean="0">
                          <a:solidFill>
                            <a:srgbClr val="0070C0"/>
                          </a:solidFill>
                          <a:latin typeface="Cambria Math"/>
                        </a:rPr>
                        <m:t>Λ</m:t>
                      </m:r>
                      <m:sSup>
                        <m:sSupPr>
                          <m:ctrlPr>
                            <a:rPr lang="en-US" b="0" i="1" smtClean="0">
                              <a:solidFill>
                                <a:srgbClr val="0070C0"/>
                              </a:solidFill>
                              <a:latin typeface="Cambria Math"/>
                            </a:rPr>
                          </m:ctrlPr>
                        </m:sSupPr>
                        <m:e>
                          <m:r>
                            <a:rPr lang="en-US" b="0" i="1" smtClean="0">
                              <a:solidFill>
                                <a:srgbClr val="0070C0"/>
                              </a:solidFill>
                              <a:latin typeface="Cambria Math"/>
                            </a:rPr>
                            <m:t>𝑈</m:t>
                          </m:r>
                        </m:e>
                        <m:sup>
                          <m:r>
                            <a:rPr lang="en-US" b="0" i="1" smtClean="0">
                              <a:solidFill>
                                <a:srgbClr val="0070C0"/>
                              </a:solidFill>
                              <a:latin typeface="Cambria Math"/>
                            </a:rPr>
                            <m:t>𝑇</m:t>
                          </m:r>
                        </m:sup>
                      </m:sSup>
                    </m:oMath>
                  </m:oMathPara>
                </a14:m>
                <a:endParaRPr lang="en-US" dirty="0">
                  <a:solidFill>
                    <a:srgbClr val="00B0F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2125" r="-222"/>
                </a:stretch>
              </a:blipFill>
            </p:spPr>
            <p:txBody>
              <a:bodyPr/>
              <a:lstStyle/>
              <a:p>
                <a:r>
                  <a:rPr lang="en-US">
                    <a:noFill/>
                  </a:rPr>
                  <a:t> </a:t>
                </a:r>
              </a:p>
            </p:txBody>
          </p:sp>
        </mc:Fallback>
      </mc:AlternateContent>
    </p:spTree>
    <p:extLst>
      <p:ext uri="{BB962C8B-B14F-4D97-AF65-F5344CB8AC3E}">
        <p14:creationId xmlns:p14="http://schemas.microsoft.com/office/powerpoint/2010/main" val="963312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Value Decomposition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600200"/>
                <a:ext cx="8915400" cy="48768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a:rPr lang="en-US" b="0" i="0" smtClean="0">
                          <a:latin typeface="Cambria Math"/>
                        </a:rPr>
                        <m:t>   </m:t>
                      </m:r>
                      <m:r>
                        <m:rPr>
                          <m:sty m:val="p"/>
                        </m:rPr>
                        <a:rPr lang="en-US" b="0" i="0" smtClean="0">
                          <a:latin typeface="Cambria Math"/>
                        </a:rPr>
                        <m:t>Σ</m:t>
                      </m:r>
                      <m:sSup>
                        <m:sSupPr>
                          <m:ctrlPr>
                            <a:rPr lang="en-US" b="0" i="1" smtClean="0">
                              <a:latin typeface="Cambria Math"/>
                            </a:rPr>
                          </m:ctrlPr>
                        </m:sSupPr>
                        <m:e>
                          <m:r>
                            <a:rPr lang="en-US" b="0" i="1" smtClean="0">
                              <a:latin typeface="Cambria Math"/>
                            </a:rPr>
                            <m:t>   </m:t>
                          </m:r>
                          <m:r>
                            <a:rPr lang="en-US" b="0" i="1" smtClean="0">
                              <a:latin typeface="Cambria Math"/>
                            </a:rPr>
                            <m:t>𝑉</m:t>
                          </m:r>
                        </m:e>
                        <m:sup>
                          <m:r>
                            <a:rPr lang="en-US" b="0" i="1" smtClean="0">
                              <a:latin typeface="Cambria Math"/>
                            </a:rPr>
                            <m:t>𝑇</m:t>
                          </m:r>
                        </m:sup>
                      </m:sSup>
                      <m:r>
                        <a:rPr lang="en-US" b="0" i="1" smtClean="0">
                          <a:latin typeface="Cambria Math"/>
                        </a:rPr>
                        <m:t>= </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𝑢</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𝑢</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𝑢</m:t>
                              </m:r>
                            </m:e>
                            <m:sub>
                              <m:r>
                                <a:rPr lang="en-US" b="0" i="1" smtClean="0">
                                  <a:latin typeface="Cambria Math"/>
                                </a:rPr>
                                <m:t>𝑟</m:t>
                              </m:r>
                            </m:sub>
                          </m:sSub>
                        </m:e>
                      </m:d>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m>
                                  <m:mPr>
                                    <m:mcs>
                                      <m:mc>
                                        <m:mcPr>
                                          <m:count m:val="2"/>
                                          <m:mcJc m:val="center"/>
                                        </m:mcPr>
                                      </m:mc>
                                    </m:mcs>
                                    <m:ctrlPr>
                                      <a:rPr lang="en-US" b="0" i="1" smtClean="0">
                                        <a:latin typeface="Cambria Math"/>
                                      </a:rPr>
                                    </m:ctrlPr>
                                  </m:mPr>
                                  <m:mr>
                                    <m:e>
                                      <m:sSub>
                                        <m:sSubPr>
                                          <m:ctrlPr>
                                            <a:rPr lang="en-US" b="0" i="1" smtClean="0">
                                              <a:latin typeface="Cambria Math"/>
                                            </a:rPr>
                                          </m:ctrlPr>
                                        </m:sSubPr>
                                        <m:e>
                                          <m:r>
                                            <a:rPr lang="en-US" b="0" i="1" smtClean="0">
                                              <a:latin typeface="Cambria Math"/>
                                            </a:rPr>
                                            <m:t>𝜎</m:t>
                                          </m:r>
                                        </m:e>
                                        <m:sub>
                                          <m:r>
                                            <a:rPr lang="en-US" b="0" i="1" smtClean="0">
                                              <a:latin typeface="Cambria Math"/>
                                            </a:rPr>
                                            <m:t>1</m:t>
                                          </m:r>
                                        </m:sub>
                                      </m:sSub>
                                    </m:e>
                                    <m:e/>
                                  </m:mr>
                                  <m:mr>
                                    <m:e/>
                                    <m:e>
                                      <m:sSub>
                                        <m:sSubPr>
                                          <m:ctrlPr>
                                            <a:rPr lang="en-US" b="0" i="1" smtClean="0">
                                              <a:latin typeface="Cambria Math"/>
                                            </a:rPr>
                                          </m:ctrlPr>
                                        </m:sSubPr>
                                        <m:e>
                                          <m:r>
                                            <m:rPr>
                                              <m:brk m:alnAt="7"/>
                                            </m:rPr>
                                            <a:rPr lang="en-US" b="0" i="1" smtClean="0">
                                              <a:latin typeface="Cambria Math"/>
                                            </a:rPr>
                                            <m:t>𝜎</m:t>
                                          </m:r>
                                        </m:e>
                                        <m:sub>
                                          <m:r>
                                            <m:rPr>
                                              <m:brk m:alnAt="7"/>
                                            </m:rPr>
                                            <a:rPr lang="en-US" b="0" i="1" smtClean="0">
                                              <a:latin typeface="Cambria Math"/>
                                            </a:rPr>
                                            <m:t>2</m:t>
                                          </m:r>
                                        </m:sub>
                                      </m:sSub>
                                    </m:e>
                                  </m:mr>
                                </m:m>
                              </m:e>
                              <m:e>
                                <m:r>
                                  <a:rPr lang="en-US" b="0" i="1" smtClean="0">
                                    <a:latin typeface="Cambria Math"/>
                                  </a:rPr>
                                  <m:t>0</m:t>
                                </m:r>
                              </m:e>
                            </m:mr>
                            <m:mr>
                              <m:e>
                                <m:r>
                                  <a:rPr lang="en-US" b="0" i="1" smtClean="0">
                                    <a:latin typeface="Cambria Math"/>
                                  </a:rPr>
                                  <m:t>0</m:t>
                                </m:r>
                              </m:e>
                              <m:e>
                                <m:m>
                                  <m:mPr>
                                    <m:mcs>
                                      <m:mc>
                                        <m:mcPr>
                                          <m:count m:val="2"/>
                                          <m:mcJc m:val="center"/>
                                        </m:mcPr>
                                      </m:mc>
                                    </m:mcs>
                                    <m:ctrlPr>
                                      <a:rPr lang="en-US" b="0" i="1" smtClean="0">
                                        <a:latin typeface="Cambria Math"/>
                                      </a:rPr>
                                    </m:ctrlPr>
                                  </m:mPr>
                                  <m:mr>
                                    <m:e>
                                      <m:r>
                                        <m:rPr>
                                          <m:brk m:alnAt="7"/>
                                        </m:rPr>
                                        <a:rPr lang="en-US" b="0" i="1" smtClean="0">
                                          <a:latin typeface="Cambria Math"/>
                                        </a:rPr>
                                        <m:t>⋱</m:t>
                                      </m:r>
                                    </m:e>
                                    <m:e/>
                                  </m:mr>
                                  <m:mr>
                                    <m:e/>
                                    <m:e>
                                      <m:sSub>
                                        <m:sSubPr>
                                          <m:ctrlPr>
                                            <a:rPr lang="en-US" b="0" i="1" smtClean="0">
                                              <a:latin typeface="Cambria Math"/>
                                            </a:rPr>
                                          </m:ctrlPr>
                                        </m:sSubPr>
                                        <m:e>
                                          <m:r>
                                            <a:rPr lang="en-US" b="0" i="1" smtClean="0">
                                              <a:latin typeface="Cambria Math"/>
                                            </a:rPr>
                                            <m:t>𝜎</m:t>
                                          </m:r>
                                        </m:e>
                                        <m:sub>
                                          <m:r>
                                            <a:rPr lang="en-US" b="0" i="1" smtClean="0">
                                              <a:latin typeface="Cambria Math"/>
                                            </a:rPr>
                                            <m:t>𝑟</m:t>
                                          </m:r>
                                        </m:sub>
                                      </m:sSub>
                                    </m:e>
                                  </m:mr>
                                </m:m>
                              </m:e>
                            </m:mr>
                          </m:m>
                        </m:e>
                      </m:d>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m>
                                  <m:mPr>
                                    <m:mcs>
                                      <m:mc>
                                        <m:mcPr>
                                          <m:count m:val="1"/>
                                          <m:mcJc m:val="center"/>
                                        </m:mcPr>
                                      </m:mc>
                                    </m:mcs>
                                    <m:ctrlPr>
                                      <a:rPr lang="en-US" b="0" i="1" smtClean="0">
                                        <a:latin typeface="Cambria Math"/>
                                      </a:rPr>
                                    </m:ctrlPr>
                                  </m:mPr>
                                  <m:mr>
                                    <m:e>
                                      <m:sSubSup>
                                        <m:sSubSupPr>
                                          <m:ctrlPr>
                                            <a:rPr lang="en-US" b="0" i="1" smtClean="0">
                                              <a:latin typeface="Cambria Math"/>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e>
                                  </m:mr>
                                  <m:mr>
                                    <m:e>
                                      <m:sSubSup>
                                        <m:sSubSupPr>
                                          <m:ctrlPr>
                                            <a:rPr lang="en-US" b="0" i="1" smtClean="0">
                                              <a:latin typeface="Cambria Math"/>
                                            </a:rPr>
                                          </m:ctrlPr>
                                        </m:sSubSupPr>
                                        <m:e>
                                          <m:r>
                                            <m:rPr>
                                              <m:brk m:alnAt="7"/>
                                            </m:rPr>
                                            <a:rPr lang="en-US" b="0" i="1" smtClean="0">
                                              <a:latin typeface="Cambria Math"/>
                                            </a:rPr>
                                            <m:t>𝑣</m:t>
                                          </m:r>
                                        </m:e>
                                        <m:sub>
                                          <m:r>
                                            <m:rPr>
                                              <m:brk m:alnAt="7"/>
                                            </m:rPr>
                                            <a:rPr lang="en-US" b="0" i="1" smtClean="0">
                                              <a:latin typeface="Cambria Math"/>
                                            </a:rPr>
                                            <m:t>2</m:t>
                                          </m:r>
                                        </m:sub>
                                        <m:sup>
                                          <m:r>
                                            <m:rPr>
                                              <m:brk m:alnAt="7"/>
                                            </m:rPr>
                                            <a:rPr lang="en-US" b="0" i="1" smtClean="0">
                                              <a:latin typeface="Cambria Math"/>
                                            </a:rPr>
                                            <m:t>𝑇</m:t>
                                          </m:r>
                                        </m:sup>
                                      </m:sSubSup>
                                    </m:e>
                                  </m:mr>
                                </m:m>
                              </m:e>
                            </m:mr>
                            <m:mr>
                              <m:e>
                                <m:r>
                                  <a:rPr lang="en-US" b="0" i="1" smtClean="0">
                                    <a:latin typeface="Cambria Math"/>
                                  </a:rPr>
                                  <m:t>⋮</m:t>
                                </m:r>
                              </m:e>
                            </m:mr>
                            <m:mr>
                              <m:e>
                                <m:sSubSup>
                                  <m:sSubSupPr>
                                    <m:ctrlPr>
                                      <a:rPr lang="en-US" b="0" i="1" smtClean="0">
                                        <a:latin typeface="Cambria Math"/>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e>
                            </m:mr>
                          </m:m>
                        </m:e>
                      </m:d>
                    </m:oMath>
                  </m:oMathPara>
                </a14:m>
                <a:endParaRPr lang="en-US" dirty="0" smtClean="0"/>
              </a:p>
              <a:p>
                <a:pPr marL="0" indent="0">
                  <a:buNone/>
                </a:pPr>
                <a:endParaRPr lang="en-US" dirty="0" smtClean="0"/>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𝜎</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𝜎</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singular values</a:t>
                </a:r>
                <a:r>
                  <a:rPr lang="en-US" dirty="0" smtClean="0"/>
                  <a:t> of matrix </a:t>
                </a:r>
                <a14:m>
                  <m:oMath xmlns:m="http://schemas.openxmlformats.org/officeDocument/2006/math">
                    <m:r>
                      <a:rPr lang="en-US" i="1" dirty="0" smtClean="0">
                        <a:solidFill>
                          <a:srgbClr val="00B0F0"/>
                        </a:solidFill>
                        <a:latin typeface="Cambria Math"/>
                      </a:rPr>
                      <m:t>𝐴</m:t>
                    </m:r>
                  </m:oMath>
                </a14:m>
                <a:endParaRPr lang="en-US" dirty="0" smtClean="0"/>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left singular vectors </a:t>
                </a:r>
                <a:r>
                  <a:rPr lang="en-US" dirty="0" smtClean="0"/>
                  <a:t>of </a:t>
                </a:r>
                <a14:m>
                  <m:oMath xmlns:m="http://schemas.openxmlformats.org/officeDocument/2006/math">
                    <m:r>
                      <a:rPr lang="en-US" i="1" dirty="0" smtClean="0">
                        <a:solidFill>
                          <a:srgbClr val="00B0F0"/>
                        </a:solidFill>
                        <a:latin typeface="Cambria Math"/>
                      </a:rPr>
                      <m:t>𝐴</m:t>
                    </m:r>
                  </m:oMath>
                </a14:m>
                <a:endParaRPr lang="en-US" dirty="0" smtClean="0">
                  <a:solidFill>
                    <a:srgbClr val="00B0F0"/>
                  </a:solidFill>
                </a:endParaRPr>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𝑣</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𝑣</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𝑣</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right singular vectors </a:t>
                </a:r>
                <a:r>
                  <a:rPr lang="en-US" dirty="0" smtClean="0"/>
                  <a:t>of </a:t>
                </a:r>
                <a14:m>
                  <m:oMath xmlns:m="http://schemas.openxmlformats.org/officeDocument/2006/math">
                    <m:r>
                      <a:rPr lang="en-US" i="1" dirty="0" smtClean="0">
                        <a:solidFill>
                          <a:srgbClr val="00B0F0"/>
                        </a:solidFill>
                        <a:latin typeface="Cambria Math"/>
                      </a:rPr>
                      <m:t>𝐴</m:t>
                    </m:r>
                  </m:oMath>
                </a14:m>
                <a:endParaRPr lang="en-US" b="0" i="1" dirty="0" smtClean="0">
                  <a:latin typeface="Cambria Math"/>
                </a:endParaRPr>
              </a:p>
              <a:p>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a:rPr>
                          </m:ctrlPr>
                        </m:sSubPr>
                        <m:e>
                          <m:r>
                            <a:rPr lang="en-US" b="0" i="1" smtClean="0">
                              <a:latin typeface="Cambria Math"/>
                            </a:rPr>
                            <m:t>𝜎</m:t>
                          </m:r>
                        </m:e>
                        <m:sub>
                          <m:r>
                            <a:rPr lang="en-US" b="0" i="1" smtClean="0">
                              <a:latin typeface="Cambria Math"/>
                            </a:rPr>
                            <m:t>1</m:t>
                          </m:r>
                        </m:sub>
                      </m:sSub>
                      <m:sSub>
                        <m:sSubPr>
                          <m:ctrlPr>
                            <a:rPr lang="en-US" b="0" i="1" smtClean="0">
                              <a:latin typeface="Cambria Math"/>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𝜎</m:t>
                          </m:r>
                        </m:e>
                        <m:sub>
                          <m:r>
                            <a:rPr lang="en-US" b="0" i="1" smtClean="0">
                              <a:latin typeface="Cambria Math"/>
                            </a:rPr>
                            <m:t>2</m:t>
                          </m:r>
                        </m:sub>
                      </m:sSub>
                      <m:sSub>
                        <m:sSubPr>
                          <m:ctrlPr>
                            <a:rPr lang="en-US" b="0" i="1" smtClean="0">
                              <a:latin typeface="Cambria Math"/>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a:rPr>
                          </m:ctrlPr>
                        </m:sSubSupPr>
                        <m:e>
                          <m:r>
                            <a:rPr lang="en-US" b="0" i="1" smtClean="0">
                              <a:latin typeface="Cambria Math"/>
                            </a:rPr>
                            <m:t>𝑣</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𝜎</m:t>
                          </m:r>
                        </m:e>
                        <m:sub>
                          <m:r>
                            <a:rPr lang="en-US" b="0" i="1" smtClean="0">
                              <a:latin typeface="Cambria Math"/>
                            </a:rPr>
                            <m:t>𝑟</m:t>
                          </m:r>
                        </m:sub>
                      </m:sSub>
                      <m:sSub>
                        <m:sSubPr>
                          <m:ctrlPr>
                            <a:rPr lang="en-US" b="0" i="1" smtClean="0">
                              <a:latin typeface="Cambria Math"/>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600200"/>
                <a:ext cx="8915400" cy="4876800"/>
              </a:xfrm>
              <a:blipFill rotWithShape="1">
                <a:blip r:embed="rId2"/>
                <a:stretch>
                  <a:fillRect l="-410"/>
                </a:stretch>
              </a:blipFill>
            </p:spPr>
            <p:txBody>
              <a:bodyPr/>
              <a:lstStyle/>
              <a:p>
                <a:r>
                  <a:rPr lang="en-US">
                    <a:noFill/>
                  </a:rPr>
                  <a:t> </a:t>
                </a:r>
              </a:p>
            </p:txBody>
          </p:sp>
        </mc:Fallback>
      </mc:AlternateContent>
      <p:sp>
        <p:nvSpPr>
          <p:cNvPr id="4" name="Text Box 6"/>
          <p:cNvSpPr txBox="1">
            <a:spLocks noChangeArrowheads="1"/>
          </p:cNvSpPr>
          <p:nvPr/>
        </p:nvSpPr>
        <p:spPr bwMode="auto">
          <a:xfrm>
            <a:off x="1488022"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5" name="Text Box 7"/>
          <p:cNvSpPr txBox="1">
            <a:spLocks noChangeArrowheads="1"/>
          </p:cNvSpPr>
          <p:nvPr/>
        </p:nvSpPr>
        <p:spPr bwMode="auto">
          <a:xfrm>
            <a:off x="2097622"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6" name="Text Box 8"/>
          <p:cNvSpPr txBox="1">
            <a:spLocks noChangeArrowheads="1"/>
          </p:cNvSpPr>
          <p:nvPr/>
        </p:nvSpPr>
        <p:spPr bwMode="auto">
          <a:xfrm>
            <a:off x="2707222" y="2602468"/>
            <a:ext cx="8741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smtClean="0">
                <a:latin typeface="Times New Roman" pitchFamily="18" charset="0"/>
              </a:rPr>
              <a:t>r</a:t>
            </a:r>
            <a:r>
              <a:rPr kumimoji="1" lang="en-US" i="1" dirty="0" err="1" smtClean="0">
                <a:latin typeface="Times New Roman" pitchFamily="18" charset="0"/>
                <a:cs typeface="Times New Roman" pitchFamily="18" charset="0"/>
              </a:rPr>
              <a:t>×m</a:t>
            </a:r>
            <a:r>
              <a:rPr kumimoji="1" lang="en-US" dirty="0" smtClean="0">
                <a:latin typeface="Times New Roman" pitchFamily="18" charset="0"/>
                <a:cs typeface="Times New Roman" pitchFamily="18" charset="0"/>
              </a:rPr>
              <a:t>]</a:t>
            </a:r>
            <a:endParaRPr kumimoji="1" lang="en-US" dirty="0">
              <a:latin typeface="Times New Roman" pitchFamily="18" charset="0"/>
              <a:cs typeface="Times New Roman" pitchFamily="18" charset="0"/>
            </a:endParaRPr>
          </a:p>
        </p:txBody>
      </p:sp>
      <p:sp>
        <p:nvSpPr>
          <p:cNvPr id="7" name="TextBox 6"/>
          <p:cNvSpPr txBox="1"/>
          <p:nvPr/>
        </p:nvSpPr>
        <p:spPr>
          <a:xfrm>
            <a:off x="1468345" y="2971800"/>
            <a:ext cx="1992918" cy="369332"/>
          </a:xfrm>
          <a:prstGeom prst="rect">
            <a:avLst/>
          </a:prstGeom>
          <a:noFill/>
        </p:spPr>
        <p:txBody>
          <a:bodyPr wrap="none" rtlCol="0">
            <a:spAutoFit/>
          </a:bodyPr>
          <a:lstStyle/>
          <a:p>
            <a:r>
              <a:rPr lang="en-US" dirty="0" smtClean="0">
                <a:solidFill>
                  <a:srgbClr val="0070C0"/>
                </a:solidFill>
              </a:rPr>
              <a:t>r</a:t>
            </a:r>
            <a:r>
              <a:rPr lang="en-US" dirty="0" smtClean="0"/>
              <a:t>: </a:t>
            </a:r>
            <a:r>
              <a:rPr lang="en-US" dirty="0" smtClean="0">
                <a:solidFill>
                  <a:srgbClr val="0070C0"/>
                </a:solidFill>
              </a:rPr>
              <a:t>rank</a:t>
            </a:r>
            <a:r>
              <a:rPr lang="en-US" dirty="0" smtClean="0"/>
              <a:t> of matrix A</a:t>
            </a:r>
            <a:endParaRPr lang="en-US" dirty="0"/>
          </a:p>
        </p:txBody>
      </p:sp>
      <p:sp>
        <p:nvSpPr>
          <p:cNvPr id="8" name="Text Box 6"/>
          <p:cNvSpPr txBox="1">
            <a:spLocks noChangeArrowheads="1"/>
          </p:cNvSpPr>
          <p:nvPr/>
        </p:nvSpPr>
        <p:spPr bwMode="auto">
          <a:xfrm>
            <a:off x="685800" y="2598145"/>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smtClean="0">
                <a:latin typeface="Times New Roman" pitchFamily="18" charset="0"/>
              </a:rPr>
              <a:t>n</a:t>
            </a:r>
            <a:r>
              <a:rPr kumimoji="1" lang="en-US" i="1" dirty="0" err="1" smtClean="0">
                <a:latin typeface="Times New Roman" pitchFamily="18" charset="0"/>
                <a:cs typeface="Times New Roman" pitchFamily="18" charset="0"/>
              </a:rPr>
              <a:t>×m</a:t>
            </a:r>
            <a:r>
              <a:rPr kumimoji="1" lang="en-US" dirty="0" smtClean="0">
                <a:latin typeface="Times New Roman" pitchFamily="18" charset="0"/>
                <a:cs typeface="Times New Roman" pitchFamily="18" charset="0"/>
              </a:rPr>
              <a:t>] =</a:t>
            </a:r>
            <a:endParaRPr kumimoji="1"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8660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a:t>
            </a:r>
            <a:r>
              <a:rPr lang="en-US" dirty="0"/>
              <a:t>V</a:t>
            </a:r>
            <a:r>
              <a:rPr lang="en-US" dirty="0" smtClean="0"/>
              <a:t>alue </a:t>
            </a:r>
            <a:r>
              <a:rPr lang="en-US" dirty="0"/>
              <a:t>D</a:t>
            </a:r>
            <a:r>
              <a:rPr lang="en-US" dirty="0" smtClean="0"/>
              <a:t>ecomposition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45771"/>
                <a:ext cx="8229600" cy="4876800"/>
              </a:xfrm>
            </p:spPr>
            <p:txBody>
              <a:bodyPr>
                <a:normAutofit lnSpcReduction="10000"/>
              </a:bodyPr>
              <a:lstStyle/>
              <a:p>
                <a:r>
                  <a:rPr lang="en-US" dirty="0" smtClean="0"/>
                  <a:t>The </a:t>
                </a:r>
                <a:r>
                  <a:rPr lang="en-US" dirty="0" smtClean="0">
                    <a:solidFill>
                      <a:srgbClr val="0070C0"/>
                    </a:solidFill>
                  </a:rPr>
                  <a:t>left singular vectors </a:t>
                </a:r>
                <a:r>
                  <a:rPr lang="en-US" dirty="0" smtClean="0"/>
                  <a:t>are an </a:t>
                </a:r>
                <a:r>
                  <a:rPr lang="en-US" dirty="0" smtClean="0">
                    <a:solidFill>
                      <a:schemeClr val="accent6">
                        <a:lumMod val="75000"/>
                      </a:schemeClr>
                    </a:solidFill>
                  </a:rPr>
                  <a:t>orthonormal basis </a:t>
                </a:r>
                <a:r>
                  <a:rPr lang="en-US" dirty="0" smtClean="0"/>
                  <a:t>for the </a:t>
                </a:r>
                <a:r>
                  <a:rPr lang="en-US" dirty="0" smtClean="0">
                    <a:solidFill>
                      <a:srgbClr val="0070C0"/>
                    </a:solidFill>
                  </a:rPr>
                  <a:t>row space </a:t>
                </a:r>
                <a:r>
                  <a:rPr lang="en-US" dirty="0" smtClean="0"/>
                  <a:t>of </a:t>
                </a:r>
                <a:r>
                  <a:rPr lang="en-US" dirty="0" smtClean="0">
                    <a:solidFill>
                      <a:srgbClr val="00B0F0"/>
                    </a:solidFill>
                  </a:rPr>
                  <a:t>A</a:t>
                </a:r>
                <a:r>
                  <a:rPr lang="en-US" dirty="0" smtClean="0"/>
                  <a:t>.</a:t>
                </a:r>
              </a:p>
              <a:p>
                <a:r>
                  <a:rPr lang="en-US" dirty="0" smtClean="0"/>
                  <a:t>The </a:t>
                </a:r>
                <a:r>
                  <a:rPr lang="en-US" dirty="0" smtClean="0">
                    <a:solidFill>
                      <a:srgbClr val="0070C0"/>
                    </a:solidFill>
                  </a:rPr>
                  <a:t>right singular vectors </a:t>
                </a:r>
                <a:r>
                  <a:rPr lang="en-US" dirty="0" smtClean="0"/>
                  <a:t>are an </a:t>
                </a:r>
                <a:r>
                  <a:rPr lang="en-US" dirty="0" smtClean="0">
                    <a:solidFill>
                      <a:schemeClr val="accent6">
                        <a:lumMod val="75000"/>
                      </a:schemeClr>
                    </a:solidFill>
                  </a:rPr>
                  <a:t>orthonormal basis</a:t>
                </a:r>
                <a:r>
                  <a:rPr lang="en-US" dirty="0" smtClean="0"/>
                  <a:t> for the </a:t>
                </a:r>
                <a:r>
                  <a:rPr lang="en-US" dirty="0" smtClean="0">
                    <a:solidFill>
                      <a:srgbClr val="0070C0"/>
                    </a:solidFill>
                  </a:rPr>
                  <a:t>column space </a:t>
                </a:r>
                <a:r>
                  <a:rPr lang="en-US" dirty="0" smtClean="0"/>
                  <a:t>of </a:t>
                </a:r>
                <a:r>
                  <a:rPr lang="en-US" dirty="0" smtClean="0">
                    <a:solidFill>
                      <a:srgbClr val="00B0F0"/>
                    </a:solidFill>
                  </a:rPr>
                  <a:t>A</a:t>
                </a:r>
                <a:r>
                  <a:rPr lang="en-US" dirty="0" smtClean="0"/>
                  <a:t>.</a:t>
                </a:r>
              </a:p>
              <a:p>
                <a:endParaRPr lang="en-US" dirty="0"/>
              </a:p>
              <a:p>
                <a:r>
                  <a:rPr lang="en-US" dirty="0" smtClean="0"/>
                  <a:t>If </a:t>
                </a:r>
                <a:r>
                  <a:rPr lang="en-US" dirty="0" smtClean="0">
                    <a:solidFill>
                      <a:srgbClr val="0070C0"/>
                    </a:solidFill>
                  </a:rPr>
                  <a:t>A</a:t>
                </a:r>
                <a:r>
                  <a:rPr lang="en-US" dirty="0" smtClean="0"/>
                  <a:t> </a:t>
                </a:r>
                <a:r>
                  <a:rPr lang="en-US" dirty="0"/>
                  <a:t>has rank </a:t>
                </a:r>
                <a:r>
                  <a:rPr lang="en-US" dirty="0">
                    <a:solidFill>
                      <a:srgbClr val="0070C0"/>
                    </a:solidFill>
                  </a:rPr>
                  <a:t>r</a:t>
                </a:r>
                <a:r>
                  <a:rPr lang="en-US" dirty="0"/>
                  <a:t>, </a:t>
                </a:r>
                <a:r>
                  <a:rPr lang="en-US" dirty="0" smtClean="0"/>
                  <a:t>then </a:t>
                </a:r>
                <a:r>
                  <a:rPr lang="en-US" dirty="0" smtClean="0">
                    <a:solidFill>
                      <a:srgbClr val="0070C0"/>
                    </a:solidFill>
                  </a:rPr>
                  <a:t>A</a:t>
                </a:r>
                <a:r>
                  <a:rPr lang="en-US" dirty="0" smtClean="0"/>
                  <a:t> </a:t>
                </a:r>
                <a:r>
                  <a:rPr lang="en-US" dirty="0"/>
                  <a:t>can be written as the sum of </a:t>
                </a:r>
                <a:r>
                  <a:rPr lang="en-US" dirty="0">
                    <a:solidFill>
                      <a:srgbClr val="0070C0"/>
                    </a:solidFill>
                  </a:rPr>
                  <a:t>r</a:t>
                </a:r>
                <a:r>
                  <a:rPr lang="en-US" dirty="0"/>
                  <a:t> </a:t>
                </a:r>
                <a:r>
                  <a:rPr lang="en-US" dirty="0">
                    <a:solidFill>
                      <a:schemeClr val="accent6">
                        <a:lumMod val="75000"/>
                      </a:schemeClr>
                    </a:solidFill>
                  </a:rPr>
                  <a:t>rank-1</a:t>
                </a:r>
                <a:r>
                  <a:rPr lang="en-US" dirty="0"/>
                  <a:t> </a:t>
                </a:r>
                <a:r>
                  <a:rPr lang="en-US" dirty="0" smtClean="0"/>
                  <a:t>matrices</a:t>
                </a:r>
              </a:p>
              <a:p>
                <a:endParaRPr lang="en-US" dirty="0" smtClean="0"/>
              </a:p>
              <a:p>
                <a:r>
                  <a:rPr lang="en-US" dirty="0" smtClean="0"/>
                  <a:t>There are </a:t>
                </a:r>
                <a:r>
                  <a:rPr lang="en-US" dirty="0" smtClean="0">
                    <a:solidFill>
                      <a:srgbClr val="0070C0"/>
                    </a:solidFill>
                  </a:rPr>
                  <a:t>r</a:t>
                </a:r>
                <a:r>
                  <a:rPr lang="en-US" dirty="0" smtClean="0"/>
                  <a:t> “</a:t>
                </a:r>
                <a:r>
                  <a:rPr lang="en-US" dirty="0" smtClean="0">
                    <a:solidFill>
                      <a:schemeClr val="accent6">
                        <a:lumMod val="75000"/>
                      </a:schemeClr>
                    </a:solidFill>
                  </a:rPr>
                  <a:t>linear components” (trends) </a:t>
                </a:r>
                <a:r>
                  <a:rPr lang="en-US" dirty="0" smtClean="0"/>
                  <a:t>in </a:t>
                </a:r>
                <a:r>
                  <a:rPr lang="en-US" dirty="0" smtClean="0">
                    <a:solidFill>
                      <a:srgbClr val="0070C0"/>
                    </a:solidFill>
                  </a:rPr>
                  <a:t>A</a:t>
                </a:r>
                <a:r>
                  <a:rPr lang="en-US" dirty="0" smtClean="0"/>
                  <a:t>.</a:t>
                </a:r>
              </a:p>
              <a:p>
                <a:pPr lvl="1">
                  <a:lnSpc>
                    <a:spcPct val="80000"/>
                  </a:lnSpc>
                </a:pPr>
                <a:r>
                  <a:rPr lang="en-US" sz="2200" dirty="0" smtClean="0">
                    <a:solidFill>
                      <a:schemeClr val="accent6">
                        <a:lumMod val="75000"/>
                      </a:schemeClr>
                    </a:solidFill>
                  </a:rPr>
                  <a:t>Linear trend</a:t>
                </a:r>
                <a:r>
                  <a:rPr lang="en-US" sz="2200" dirty="0" smtClean="0"/>
                  <a:t>: the </a:t>
                </a:r>
                <a:r>
                  <a:rPr lang="en-US" sz="2200" dirty="0"/>
                  <a:t>tendency of the row vectors of </a:t>
                </a:r>
                <a:r>
                  <a:rPr lang="en-US" sz="2200" dirty="0">
                    <a:solidFill>
                      <a:srgbClr val="0066FF"/>
                    </a:solidFill>
                  </a:rPr>
                  <a:t>A</a:t>
                </a:r>
                <a:r>
                  <a:rPr lang="en-US" sz="2200" dirty="0"/>
                  <a:t> to align with vector </a:t>
                </a:r>
                <a:r>
                  <a:rPr lang="en-US" sz="2200" b="1" dirty="0">
                    <a:solidFill>
                      <a:srgbClr val="0066FF"/>
                    </a:solidFill>
                  </a:rPr>
                  <a:t>v</a:t>
                </a:r>
              </a:p>
              <a:p>
                <a:pPr lvl="1">
                  <a:lnSpc>
                    <a:spcPct val="80000"/>
                  </a:lnSpc>
                </a:pPr>
                <a:r>
                  <a:rPr lang="en-US" sz="2200" dirty="0" smtClean="0"/>
                  <a:t>Strength </a:t>
                </a:r>
                <a:r>
                  <a:rPr lang="en-US" sz="2200" dirty="0"/>
                  <a:t>of </a:t>
                </a:r>
                <a:r>
                  <a:rPr lang="en-US" sz="2200" dirty="0" smtClean="0"/>
                  <a:t>the i-</a:t>
                </a:r>
                <a:r>
                  <a:rPr lang="en-US" sz="2200" dirty="0" err="1" smtClean="0"/>
                  <a:t>th</a:t>
                </a:r>
                <a:r>
                  <a:rPr lang="en-US" sz="2200" dirty="0" smtClean="0"/>
                  <a:t> </a:t>
                </a:r>
                <a:r>
                  <a:rPr lang="en-US" sz="2200" dirty="0"/>
                  <a:t>linear trend: </a:t>
                </a:r>
                <a14:m>
                  <m:oMath xmlns:m="http://schemas.openxmlformats.org/officeDocument/2006/math">
                    <m:r>
                      <a:rPr lang="en-US" sz="2200" i="1" dirty="0" smtClean="0">
                        <a:solidFill>
                          <a:srgbClr val="00B0F0"/>
                        </a:solidFill>
                        <a:latin typeface="Cambria Math"/>
                      </a:rPr>
                      <m:t>||</m:t>
                    </m:r>
                    <m:r>
                      <a:rPr lang="en-US" sz="2200" i="1" dirty="0" smtClean="0">
                        <a:solidFill>
                          <a:srgbClr val="00B0F0"/>
                        </a:solidFill>
                        <a:latin typeface="Cambria Math"/>
                      </a:rPr>
                      <m:t>𝐴</m:t>
                    </m:r>
                    <m:sSub>
                      <m:sSubPr>
                        <m:ctrlPr>
                          <a:rPr lang="en-US" sz="2200" b="1" i="1" dirty="0" smtClean="0">
                            <a:solidFill>
                              <a:srgbClr val="00B0F0"/>
                            </a:solidFill>
                            <a:latin typeface="Cambria Math"/>
                          </a:rPr>
                        </m:ctrlPr>
                      </m:sSubPr>
                      <m:e>
                        <m:r>
                          <a:rPr lang="en-US" sz="2200" b="1" i="1" dirty="0" smtClean="0">
                            <a:solidFill>
                              <a:srgbClr val="00B0F0"/>
                            </a:solidFill>
                            <a:latin typeface="Cambria Math"/>
                          </a:rPr>
                          <m:t>𝒗</m:t>
                        </m:r>
                      </m:e>
                      <m:sub>
                        <m:r>
                          <a:rPr lang="en-US" sz="2200" b="1" i="1" dirty="0" smtClean="0">
                            <a:solidFill>
                              <a:srgbClr val="00B0F0"/>
                            </a:solidFill>
                            <a:latin typeface="Cambria Math"/>
                          </a:rPr>
                          <m:t>𝒊</m:t>
                        </m:r>
                      </m:sub>
                    </m:sSub>
                    <m:r>
                      <a:rPr lang="en-US" sz="2200" b="1" i="1" dirty="0" smtClean="0">
                        <a:solidFill>
                          <a:srgbClr val="00B0F0"/>
                        </a:solidFill>
                        <a:latin typeface="Cambria Math"/>
                      </a:rPr>
                      <m:t>|| =</m:t>
                    </m:r>
                    <m:sSub>
                      <m:sSubPr>
                        <m:ctrlPr>
                          <a:rPr lang="en-US" sz="2200" b="1" i="1" dirty="0" smtClean="0">
                            <a:solidFill>
                              <a:srgbClr val="00B0F0"/>
                            </a:solidFill>
                            <a:latin typeface="Cambria Math"/>
                          </a:rPr>
                        </m:ctrlPr>
                      </m:sSubPr>
                      <m:e>
                        <m:r>
                          <a:rPr lang="en-US" sz="2200" b="1" i="1" dirty="0" smtClean="0">
                            <a:solidFill>
                              <a:srgbClr val="00B0F0"/>
                            </a:solidFill>
                            <a:latin typeface="Cambria Math"/>
                          </a:rPr>
                          <m:t>𝝈</m:t>
                        </m:r>
                      </m:e>
                      <m:sub>
                        <m:r>
                          <a:rPr lang="en-US" sz="2200" b="1" i="1" dirty="0" smtClean="0">
                            <a:solidFill>
                              <a:srgbClr val="00B0F0"/>
                            </a:solidFill>
                            <a:latin typeface="Cambria Math"/>
                          </a:rPr>
                          <m:t>𝒊</m:t>
                        </m:r>
                      </m:sub>
                    </m:sSub>
                  </m:oMath>
                </a14:m>
                <a:endParaRPr lang="en-US" sz="2200" b="1" dirty="0" smtClean="0">
                  <a:solidFill>
                    <a:srgbClr val="00B0F0"/>
                  </a:solidFill>
                </a:endParaRPr>
              </a:p>
              <a:p>
                <a:pPr>
                  <a:lnSpc>
                    <a:spcPct val="80000"/>
                  </a:lnSpc>
                </a:pPr>
                <a:endParaRPr lang="en-US" sz="2600" b="1" dirty="0" smtClean="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45771"/>
                <a:ext cx="8229600" cy="4876800"/>
              </a:xfrm>
              <a:blipFill rotWithShape="1">
                <a:blip r:embed="rId2"/>
                <a:stretch>
                  <a:fillRect l="-963" t="-2125" r="-2148" b="-1375"/>
                </a:stretch>
              </a:blipFill>
            </p:spPr>
            <p:txBody>
              <a:bodyPr/>
              <a:lstStyle/>
              <a:p>
                <a:r>
                  <a:rPr lang="en-US">
                    <a:noFill/>
                  </a:rPr>
                  <a:t> </a:t>
                </a:r>
              </a:p>
            </p:txBody>
          </p:sp>
        </mc:Fallback>
      </mc:AlternateContent>
    </p:spTree>
    <p:extLst>
      <p:ext uri="{BB962C8B-B14F-4D97-AF65-F5344CB8AC3E}">
        <p14:creationId xmlns:p14="http://schemas.microsoft.com/office/powerpoint/2010/main" val="171505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curse of dimensionality</a:t>
            </a:r>
            <a:endParaRPr lang="en-US" dirty="0"/>
          </a:p>
        </p:txBody>
      </p:sp>
      <p:sp>
        <p:nvSpPr>
          <p:cNvPr id="5" name="Content Placeholder 4"/>
          <p:cNvSpPr>
            <a:spLocks noGrp="1"/>
          </p:cNvSpPr>
          <p:nvPr>
            <p:ph idx="1"/>
          </p:nvPr>
        </p:nvSpPr>
        <p:spPr/>
        <p:txBody>
          <a:bodyPr>
            <a:normAutofit lnSpcReduction="10000"/>
          </a:bodyPr>
          <a:lstStyle/>
          <a:p>
            <a:r>
              <a:rPr lang="en-US" dirty="0" smtClean="0"/>
              <a:t>Real data usually have </a:t>
            </a:r>
            <a:r>
              <a:rPr lang="en-US" dirty="0" smtClean="0">
                <a:solidFill>
                  <a:schemeClr val="accent6">
                    <a:lumMod val="75000"/>
                  </a:schemeClr>
                </a:solidFill>
              </a:rPr>
              <a:t>thousands</a:t>
            </a:r>
            <a:r>
              <a:rPr lang="en-US" dirty="0" smtClean="0"/>
              <a:t>, or </a:t>
            </a:r>
            <a:r>
              <a:rPr lang="en-US" dirty="0" smtClean="0">
                <a:solidFill>
                  <a:schemeClr val="accent6">
                    <a:lumMod val="75000"/>
                  </a:schemeClr>
                </a:solidFill>
              </a:rPr>
              <a:t>millions</a:t>
            </a:r>
            <a:r>
              <a:rPr lang="en-US" dirty="0" smtClean="0"/>
              <a:t> of dimensions</a:t>
            </a:r>
          </a:p>
          <a:p>
            <a:pPr lvl="1"/>
            <a:r>
              <a:rPr lang="en-US" dirty="0" smtClean="0"/>
              <a:t>E.g., web documents, where the dimensionality is the vocabulary of words</a:t>
            </a:r>
          </a:p>
          <a:p>
            <a:pPr lvl="1"/>
            <a:r>
              <a:rPr lang="en-US" dirty="0" smtClean="0"/>
              <a:t>Facebook graph, where the dimensionality is the number of users</a:t>
            </a:r>
          </a:p>
          <a:p>
            <a:r>
              <a:rPr lang="en-US" dirty="0" smtClean="0"/>
              <a:t>Huge number of dimensions causes problems</a:t>
            </a:r>
          </a:p>
          <a:p>
            <a:pPr lvl="1"/>
            <a:r>
              <a:rPr lang="en-US" dirty="0" smtClean="0"/>
              <a:t>Data becomes very </a:t>
            </a:r>
            <a:r>
              <a:rPr lang="en-US" dirty="0" smtClean="0">
                <a:solidFill>
                  <a:srgbClr val="0070C0"/>
                </a:solidFill>
              </a:rPr>
              <a:t>sparse</a:t>
            </a:r>
            <a:r>
              <a:rPr lang="en-US" dirty="0" smtClean="0"/>
              <a:t>, some algorithms become meaningless (e.g. density based clustering)</a:t>
            </a:r>
          </a:p>
          <a:p>
            <a:pPr lvl="1"/>
            <a:r>
              <a:rPr lang="en-US" dirty="0" smtClean="0"/>
              <a:t>The </a:t>
            </a:r>
            <a:r>
              <a:rPr lang="en-US" dirty="0" smtClean="0">
                <a:solidFill>
                  <a:schemeClr val="accent6">
                    <a:lumMod val="75000"/>
                  </a:schemeClr>
                </a:solidFill>
              </a:rPr>
              <a:t>complexity</a:t>
            </a:r>
            <a:r>
              <a:rPr lang="en-US" dirty="0" smtClean="0"/>
              <a:t> of several algorithms depends on the dimensionality and they become infeasible (e.g. nearest neighbor search).</a:t>
            </a:r>
            <a:endParaRPr lang="en-US" dirty="0"/>
          </a:p>
        </p:txBody>
      </p:sp>
    </p:spTree>
    <p:extLst>
      <p:ext uri="{BB962C8B-B14F-4D97-AF65-F5344CB8AC3E}">
        <p14:creationId xmlns:p14="http://schemas.microsoft.com/office/powerpoint/2010/main" val="34209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Special case: </a:t>
                </a:r>
                <a:r>
                  <a:rPr lang="en-US" dirty="0" smtClean="0">
                    <a:solidFill>
                      <a:srgbClr val="00B0F0"/>
                    </a:solidFill>
                  </a:rPr>
                  <a:t>A</a:t>
                </a:r>
                <a:r>
                  <a:rPr lang="en-US" dirty="0" smtClean="0"/>
                  <a:t> is </a:t>
                </a:r>
                <a:r>
                  <a:rPr lang="en-US" dirty="0" smtClean="0">
                    <a:solidFill>
                      <a:schemeClr val="accent6">
                        <a:lumMod val="75000"/>
                      </a:schemeClr>
                    </a:solidFill>
                  </a:rPr>
                  <a:t>symmetric</a:t>
                </a:r>
                <a:r>
                  <a:rPr lang="en-US" dirty="0" smtClean="0"/>
                  <a:t> positive definite matrix</a:t>
                </a:r>
                <a:endParaRPr lang="en-US" dirty="0"/>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1</m:t>
                          </m:r>
                        </m:sub>
                      </m:sSub>
                      <m:sSub>
                        <m:sSubPr>
                          <m:ctrlPr>
                            <a:rPr lang="en-US" b="0" i="1" smtClean="0">
                              <a:latin typeface="Cambria Math"/>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a:rPr>
                          </m:ctrlPr>
                        </m:sSubSupPr>
                        <m:e>
                          <m:r>
                            <a:rPr lang="en-US" b="0" i="1" smtClean="0">
                              <a:latin typeface="Cambria Math"/>
                            </a:rPr>
                            <m:t>𝑢</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2</m:t>
                          </m:r>
                        </m:sub>
                      </m:sSub>
                      <m:sSub>
                        <m:sSubPr>
                          <m:ctrlPr>
                            <a:rPr lang="en-US" b="0" i="1" smtClean="0">
                              <a:latin typeface="Cambria Math"/>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a:rPr>
                          </m:ctrlPr>
                        </m:sSubSupPr>
                        <m:e>
                          <m:r>
                            <a:rPr lang="en-US" b="0" i="1" smtClean="0">
                              <a:latin typeface="Cambria Math"/>
                            </a:rPr>
                            <m:t>𝑢</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𝑟</m:t>
                          </m:r>
                        </m:sub>
                      </m:sSub>
                      <m:sSub>
                        <m:sSubPr>
                          <m:ctrlPr>
                            <a:rPr lang="en-US" b="0" i="1" smtClean="0">
                              <a:latin typeface="Cambria Math"/>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a:rPr>
                          </m:ctrlPr>
                        </m:sSubSupPr>
                        <m:e>
                          <m:r>
                            <a:rPr lang="en-US" b="0" i="1" smtClean="0">
                              <a:latin typeface="Cambria Math"/>
                            </a:rPr>
                            <m:t>𝑢</m:t>
                          </m:r>
                        </m:e>
                        <m:sub>
                          <m:r>
                            <a:rPr lang="en-US" b="0" i="1" smtClean="0">
                              <a:latin typeface="Cambria Math"/>
                            </a:rPr>
                            <m:t>𝑟</m:t>
                          </m:r>
                        </m:sub>
                        <m:sup>
                          <m:r>
                            <a:rPr lang="en-US" b="0" i="1" smtClean="0">
                              <a:latin typeface="Cambria Math"/>
                            </a:rPr>
                            <m:t>𝑇</m:t>
                          </m:r>
                        </m:sup>
                      </m:sSubSup>
                    </m:oMath>
                  </m:oMathPara>
                </a14:m>
                <a:endParaRPr lang="en-US" dirty="0" smtClean="0"/>
              </a:p>
              <a:p>
                <a:endParaRPr lang="en-US" dirty="0"/>
              </a:p>
              <a:p>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r>
                      <a:rPr lang="en-US" b="0" i="1" smtClean="0">
                        <a:solidFill>
                          <a:srgbClr val="00B0F0"/>
                        </a:solidFill>
                        <a:latin typeface="Cambria Math"/>
                      </a:rPr>
                      <m:t>≥0</m:t>
                    </m:r>
                  </m:oMath>
                </a14:m>
                <a:r>
                  <a:rPr lang="en-US" dirty="0" smtClean="0"/>
                  <a:t>: </a:t>
                </a:r>
                <a:r>
                  <a:rPr lang="en-US" dirty="0" smtClean="0">
                    <a:solidFill>
                      <a:schemeClr val="accent6">
                        <a:lumMod val="75000"/>
                      </a:schemeClr>
                    </a:solidFill>
                  </a:rPr>
                  <a:t>Eigenvalues</a:t>
                </a:r>
                <a:r>
                  <a:rPr lang="en-US" dirty="0" smtClean="0"/>
                  <a:t> of </a:t>
                </a:r>
                <a:r>
                  <a:rPr lang="en-US" dirty="0" smtClean="0">
                    <a:solidFill>
                      <a:srgbClr val="00B0F0"/>
                    </a:solidFill>
                  </a:rPr>
                  <a:t>A</a:t>
                </a:r>
              </a:p>
              <a:p>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 </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smtClean="0"/>
                  <a:t>: </a:t>
                </a:r>
                <a:r>
                  <a:rPr lang="en-US" dirty="0" smtClean="0">
                    <a:solidFill>
                      <a:schemeClr val="accent6">
                        <a:lumMod val="75000"/>
                      </a:schemeClr>
                    </a:solidFill>
                  </a:rPr>
                  <a:t>Eigenvectors</a:t>
                </a:r>
                <a:r>
                  <a:rPr lang="en-US" dirty="0" smtClean="0"/>
                  <a:t> of </a:t>
                </a:r>
                <a:r>
                  <a:rPr lang="en-US" dirty="0" smtClean="0">
                    <a:solidFill>
                      <a:srgbClr val="00B0F0"/>
                    </a:solidFil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2848869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(extreme) example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en-US" dirty="0" smtClean="0"/>
                  <a:t>User-</a:t>
                </a:r>
                <a:r>
                  <a:rPr lang="en-US" dirty="0" smtClean="0"/>
                  <a:t>Movie </a:t>
                </a:r>
                <a:r>
                  <a:rPr lang="en-US" dirty="0" smtClean="0"/>
                  <a:t>matrix</a:t>
                </a:r>
                <a:endParaRPr lang="en-US" dirty="0" smtClean="0"/>
              </a:p>
              <a:p>
                <a:pPr lvl="1"/>
                <a:r>
                  <a:rPr lang="en-US" dirty="0" smtClean="0"/>
                  <a:t>Blue and Red rows (</a:t>
                </a:r>
                <a:r>
                  <a:rPr lang="en-US" dirty="0" err="1" smtClean="0"/>
                  <a:t>colums</a:t>
                </a:r>
                <a:r>
                  <a:rPr lang="en-US" dirty="0" smtClean="0"/>
                  <a:t>) are </a:t>
                </a:r>
                <a:r>
                  <a:rPr lang="en-US" dirty="0" smtClean="0">
                    <a:solidFill>
                      <a:schemeClr val="accent6">
                        <a:lumMod val="75000"/>
                      </a:schemeClr>
                    </a:solidFill>
                  </a:rPr>
                  <a:t>linearly dependent </a:t>
                </a:r>
              </a:p>
              <a:p>
                <a:endParaRPr lang="en-US" dirty="0"/>
              </a:p>
              <a:p>
                <a:endParaRPr lang="en-US" dirty="0" smtClean="0"/>
              </a:p>
              <a:p>
                <a:endParaRPr lang="en-US" dirty="0"/>
              </a:p>
              <a:p>
                <a:endParaRPr lang="en-US" dirty="0" smtClean="0"/>
              </a:p>
              <a:p>
                <a:endParaRPr lang="en-US" dirty="0" smtClean="0"/>
              </a:p>
              <a:p>
                <a:r>
                  <a:rPr lang="en-US" dirty="0" smtClean="0"/>
                  <a:t>There are two </a:t>
                </a:r>
                <a:r>
                  <a:rPr lang="en-US" dirty="0" smtClean="0">
                    <a:solidFill>
                      <a:srgbClr val="0070C0"/>
                    </a:solidFill>
                  </a:rPr>
                  <a:t>prototype</a:t>
                </a:r>
                <a:r>
                  <a:rPr lang="en-US" dirty="0" smtClean="0"/>
                  <a:t> </a:t>
                </a:r>
                <a:r>
                  <a:rPr lang="en-US" dirty="0" smtClean="0"/>
                  <a:t>users (vectors </a:t>
                </a:r>
                <a:r>
                  <a:rPr lang="en-US" dirty="0" smtClean="0"/>
                  <a:t>of </a:t>
                </a:r>
                <a:r>
                  <a:rPr lang="en-US" dirty="0" smtClean="0"/>
                  <a:t>movies): </a:t>
                </a:r>
                <a:r>
                  <a:rPr lang="en-US" dirty="0" smtClean="0"/>
                  <a:t>blue and red</a:t>
                </a:r>
              </a:p>
              <a:p>
                <a:pPr lvl="1"/>
                <a:r>
                  <a:rPr lang="en-US" dirty="0" smtClean="0"/>
                  <a:t>To describe the data is enough to describe the two </a:t>
                </a:r>
                <a:r>
                  <a:rPr lang="en-US" dirty="0" smtClean="0">
                    <a:solidFill>
                      <a:srgbClr val="0070C0"/>
                    </a:solidFill>
                  </a:rPr>
                  <a:t>prototypes</a:t>
                </a:r>
                <a:r>
                  <a:rPr lang="en-US" dirty="0" smtClean="0"/>
                  <a:t>, and the </a:t>
                </a:r>
                <a:r>
                  <a:rPr lang="en-US" dirty="0" smtClean="0">
                    <a:solidFill>
                      <a:schemeClr val="accent6">
                        <a:lumMod val="75000"/>
                      </a:schemeClr>
                    </a:solidFill>
                  </a:rPr>
                  <a:t>projection weights </a:t>
                </a:r>
                <a:r>
                  <a:rPr lang="en-US" dirty="0" smtClean="0"/>
                  <a:t>for each row</a:t>
                </a:r>
              </a:p>
              <a:p>
                <a:endParaRPr lang="en-US" dirty="0" smtClean="0">
                  <a:solidFill>
                    <a:srgbClr val="00B0F0"/>
                  </a:solidFill>
                </a:endParaRPr>
              </a:p>
              <a:p>
                <a:r>
                  <a:rPr lang="en-US" dirty="0" smtClean="0">
                    <a:solidFill>
                      <a:srgbClr val="00B0F0"/>
                    </a:solidFill>
                  </a:rPr>
                  <a:t>A</a:t>
                </a:r>
                <a:r>
                  <a:rPr lang="en-US" dirty="0" smtClean="0"/>
                  <a:t> is a </a:t>
                </a:r>
                <a:r>
                  <a:rPr lang="en-US" dirty="0" smtClean="0">
                    <a:solidFill>
                      <a:schemeClr val="accent6">
                        <a:lumMod val="75000"/>
                      </a:schemeClr>
                    </a:solidFill>
                  </a:rPr>
                  <a:t>rank-2</a:t>
                </a:r>
                <a:r>
                  <a:rPr lang="en-US" dirty="0" smtClean="0"/>
                  <a:t> matrix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𝑤</m:t>
                              </m:r>
                            </m:e>
                            <m:sub>
                              <m:r>
                                <a:rPr lang="en-US" b="0" i="1" smtClean="0">
                                  <a:latin typeface="Cambria Math"/>
                                </a:rPr>
                                <m:t>2</m:t>
                              </m:r>
                            </m:sub>
                          </m:sSub>
                        </m:e>
                      </m:d>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sSubSup>
                                  <m:sSubSupPr>
                                    <m:ctrlPr>
                                      <a:rPr lang="en-US" b="0" i="1" smtClean="0">
                                        <a:latin typeface="Cambria Math"/>
                                      </a:rPr>
                                    </m:ctrlPr>
                                  </m:sSubSupPr>
                                  <m:e>
                                    <m:r>
                                      <m:rPr>
                                        <m:brk m:alnAt="7"/>
                                      </m:rPr>
                                      <a:rPr lang="en-US" b="0" i="1" smtClean="0">
                                        <a:latin typeface="Cambria Math"/>
                                      </a:rPr>
                                      <m:t>𝑑</m:t>
                                    </m:r>
                                  </m:e>
                                  <m:sub>
                                    <m:r>
                                      <m:rPr>
                                        <m:brk m:alnAt="7"/>
                                      </m:rPr>
                                      <a:rPr lang="en-US" b="0" i="1" smtClean="0">
                                        <a:latin typeface="Cambria Math"/>
                                      </a:rPr>
                                      <m:t>1</m:t>
                                    </m:r>
                                  </m:sub>
                                  <m:sup>
                                    <m:r>
                                      <m:rPr>
                                        <m:brk m:alnAt="7"/>
                                      </m:rPr>
                                      <a:rPr lang="en-US" b="0" i="1" smtClean="0">
                                        <a:latin typeface="Cambria Math"/>
                                      </a:rPr>
                                      <m:t>𝑇</m:t>
                                    </m:r>
                                  </m:sup>
                                </m:sSubSup>
                              </m:e>
                            </m:mr>
                            <m:mr>
                              <m:e>
                                <m:sSubSup>
                                  <m:sSubSupPr>
                                    <m:ctrlPr>
                                      <a:rPr lang="en-US" b="0" i="1" smtClean="0">
                                        <a:latin typeface="Cambria Math"/>
                                      </a:rPr>
                                    </m:ctrlPr>
                                  </m:sSubSupPr>
                                  <m:e>
                                    <m:r>
                                      <a:rPr lang="en-US" b="0" i="1" smtClean="0">
                                        <a:latin typeface="Cambria Math"/>
                                      </a:rPr>
                                      <m:t>𝑑</m:t>
                                    </m:r>
                                  </m:e>
                                  <m:sub>
                                    <m:r>
                                      <a:rPr lang="en-US" b="0" i="1" smtClean="0">
                                        <a:latin typeface="Cambria Math"/>
                                      </a:rPr>
                                      <m:t>2</m:t>
                                    </m:r>
                                  </m:sub>
                                  <m:sup>
                                    <m:r>
                                      <a:rPr lang="en-US" b="0" i="1" smtClean="0">
                                        <a:latin typeface="Cambria Math"/>
                                      </a:rPr>
                                      <m:t>𝑇</m:t>
                                    </m:r>
                                  </m:sup>
                                </m:sSubSup>
                              </m:e>
                            </m:mr>
                          </m:m>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000" r="-815"/>
                </a:stretch>
              </a:blipFill>
            </p:spPr>
            <p:txBody>
              <a:bodyPr/>
              <a:lstStyle/>
              <a:p>
                <a:r>
                  <a:rPr lang="en-US">
                    <a:noFill/>
                  </a:rPr>
                  <a:t> </a:t>
                </a:r>
              </a:p>
            </p:txBody>
          </p:sp>
        </mc:Fallback>
      </mc:AlternateContent>
      <p:grpSp>
        <p:nvGrpSpPr>
          <p:cNvPr id="4" name="Group 3"/>
          <p:cNvGrpSpPr/>
          <p:nvPr/>
        </p:nvGrpSpPr>
        <p:grpSpPr>
          <a:xfrm>
            <a:off x="3591197" y="2438400"/>
            <a:ext cx="2057400" cy="12954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82917" y="2811877"/>
            <a:ext cx="736740" cy="523220"/>
          </a:xfrm>
          <a:prstGeom prst="rect">
            <a:avLst/>
          </a:prstGeom>
          <a:noFill/>
        </p:spPr>
        <p:txBody>
          <a:bodyPr wrap="none" rtlCol="0">
            <a:spAutoFit/>
          </a:bodyPr>
          <a:lstStyle/>
          <a:p>
            <a:r>
              <a:rPr lang="en-US" sz="2400" dirty="0" smtClean="0"/>
              <a:t>A =</a:t>
            </a:r>
            <a:r>
              <a:rPr lang="en-US" sz="2800" dirty="0" smtClean="0"/>
              <a:t> </a:t>
            </a:r>
            <a:endParaRPr lang="en-US" sz="2800" dirty="0"/>
          </a:p>
        </p:txBody>
      </p:sp>
    </p:spTree>
    <p:extLst>
      <p:ext uri="{BB962C8B-B14F-4D97-AF65-F5344CB8AC3E}">
        <p14:creationId xmlns:p14="http://schemas.microsoft.com/office/powerpoint/2010/main" val="3267296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5612"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22</a:t>
            </a:fld>
            <a:endParaRPr lang="en-US"/>
          </a:p>
        </p:txBody>
      </p:sp>
      <p:sp>
        <p:nvSpPr>
          <p:cNvPr id="1404936" name="Freeform 8"/>
          <p:cNvSpPr>
            <a:spLocks/>
          </p:cNvSpPr>
          <p:nvPr/>
        </p:nvSpPr>
        <p:spPr bwMode="auto">
          <a:xfrm>
            <a:off x="89457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55573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778517" y="41700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2471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8406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2424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3139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7711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609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163312" y="16758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857997" y="32471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277625" y="36830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274450" y="40401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99725" y="36766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769750" y="29781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809312" y="54244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3011594" y="45092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266512" y="36877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5039625" y="40020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4002987" y="36734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442725" y="38528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726887" y="36941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725300" y="38623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481098" y="56298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249050" y="48768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738125" y="40401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347725" y="3430251"/>
            <a:ext cx="2796275" cy="1960712"/>
          </a:xfrm>
          <a:prstGeom prst="rect">
            <a:avLst/>
          </a:prstGeom>
          <a:noFill/>
          <a:ln w="9525">
            <a:noFill/>
            <a:miter lim="800000"/>
            <a:headEnd/>
            <a:tailEnd/>
          </a:ln>
        </p:spPr>
      </p:pic>
      <p:sp>
        <p:nvSpPr>
          <p:cNvPr id="74" name="Line 33"/>
          <p:cNvSpPr>
            <a:spLocks noChangeShapeType="1"/>
          </p:cNvSpPr>
          <p:nvPr/>
        </p:nvSpPr>
        <p:spPr bwMode="auto">
          <a:xfrm flipV="1">
            <a:off x="6347725" y="44282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185925" y="50966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399787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23</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0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0.00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871441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24</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0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0.00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535474" y="2964231"/>
            <a:ext cx="2608526"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smtClean="0">
                <a:solidFill>
                  <a:srgbClr val="FF0000"/>
                </a:solidFill>
              </a:rPr>
              <a:t>U</a:t>
            </a:r>
            <a:r>
              <a:rPr lang="en-US" dirty="0" smtClean="0"/>
              <a:t> is “user-to-concept” </a:t>
            </a:r>
            <a:endParaRPr lang="en-US" dirty="0"/>
          </a:p>
          <a:p>
            <a:pPr algn="l"/>
            <a:r>
              <a:rPr lang="en-US" dirty="0"/>
              <a:t>similarity </a:t>
            </a:r>
            <a:r>
              <a:rPr lang="en-US" dirty="0" smtClean="0"/>
              <a:t>matrix</a:t>
            </a:r>
          </a:p>
        </p:txBody>
      </p:sp>
      <p:sp>
        <p:nvSpPr>
          <p:cNvPr id="2" name="Oval 1"/>
          <p:cNvSpPr/>
          <p:nvPr/>
        </p:nvSpPr>
        <p:spPr>
          <a:xfrm>
            <a:off x="3215647" y="3304683"/>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36131" y="5033262"/>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25</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0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0.00   0.00  0.00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566688" y="3028672"/>
            <a:ext cx="2608526"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smtClean="0">
                <a:solidFill>
                  <a:srgbClr val="FF0000"/>
                </a:solidFill>
              </a:rPr>
              <a:t>V</a:t>
            </a:r>
            <a:r>
              <a:rPr lang="en-US" dirty="0" smtClean="0"/>
              <a:t> is “movie to concept” similarity matrix</a:t>
            </a:r>
            <a:endParaRPr lang="en-US" dirty="0"/>
          </a:p>
        </p:txBody>
      </p:sp>
      <p:sp>
        <p:nvSpPr>
          <p:cNvPr id="36" name="Oval 35"/>
          <p:cNvSpPr/>
          <p:nvPr/>
        </p:nvSpPr>
        <p:spPr>
          <a:xfrm>
            <a:off x="7527199" y="5823734"/>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33586" y="543221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38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26</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0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41209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0.00  </a:t>
            </a:r>
            <a:r>
              <a:rPr lang="en-US" sz="2400" dirty="0">
                <a:latin typeface="Times New Roman" pitchFamily="18" charset="0"/>
                <a:cs typeface="Times New Roman" pitchFamily="18" charset="0"/>
              </a:rPr>
              <a:t>0.00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0.00   0.00  0.00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248400" y="3028672"/>
            <a:ext cx="2926814"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smtClean="0">
                <a:solidFill>
                  <a:srgbClr val="FF0000"/>
                </a:solidFill>
              </a:rPr>
              <a:t>Σ</a:t>
            </a:r>
            <a:r>
              <a:rPr lang="en-US" dirty="0" smtClean="0"/>
              <a:t> is the “concept strength” matrix</a:t>
            </a:r>
            <a:endParaRPr lang="en-US" dirty="0"/>
          </a:p>
        </p:txBody>
      </p:sp>
      <p:sp>
        <p:nvSpPr>
          <p:cNvPr id="36" name="Oval 35"/>
          <p:cNvSpPr/>
          <p:nvPr/>
        </p:nvSpPr>
        <p:spPr>
          <a:xfrm>
            <a:off x="5343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27</a:t>
            </a:fld>
            <a:endParaRPr lang="en-US"/>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0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0.00   0.00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0.00   0.00  0.00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6" name="Oval 35"/>
          <p:cNvSpPr/>
          <p:nvPr/>
        </p:nvSpPr>
        <p:spPr>
          <a:xfrm>
            <a:off x="5343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p:cNvGrpSpPr>
          <p:nvPr/>
        </p:nvGrpSpPr>
        <p:grpSpPr bwMode="auto">
          <a:xfrm>
            <a:off x="5916045" y="1873634"/>
            <a:ext cx="3151755" cy="2150133"/>
            <a:chOff x="1104" y="1248"/>
            <a:chExt cx="3291" cy="2328"/>
          </a:xfrm>
        </p:grpSpPr>
        <p:pic>
          <p:nvPicPr>
            <p:cNvPr id="42" name="Picture 41"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59" name="Line 6"/>
            <p:cNvSpPr>
              <a:spLocks noChangeShapeType="1"/>
            </p:cNvSpPr>
            <p:nvPr/>
          </p:nvSpPr>
          <p:spPr bwMode="auto">
            <a:xfrm flipV="1">
              <a:off x="1289" y="2891"/>
              <a:ext cx="468" cy="435"/>
            </a:xfrm>
            <a:prstGeom prst="line">
              <a:avLst/>
            </a:prstGeom>
            <a:noFill/>
            <a:ln w="57150">
              <a:solidFill>
                <a:schemeClr val="accent6">
                  <a:lumMod val="75000"/>
                </a:schemeClr>
              </a:solidFill>
              <a:round/>
              <a:headEnd/>
              <a:tailEnd type="arrow"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latin typeface="Arial" pitchFamily="34" charset="0"/>
                <a:cs typeface="Arial" pitchFamily="34" charset="0"/>
              </a:endParaRPr>
            </a:p>
          </p:txBody>
        </p:sp>
      </p:grpSp>
      <p:sp>
        <p:nvSpPr>
          <p:cNvPr id="2" name="Rectangle 1"/>
          <p:cNvSpPr/>
          <p:nvPr/>
        </p:nvSpPr>
        <p:spPr>
          <a:xfrm>
            <a:off x="5405663" y="5425529"/>
            <a:ext cx="3662137" cy="39820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26273" y="3774528"/>
            <a:ext cx="928178" cy="338554"/>
          </a:xfrm>
          <a:prstGeom prst="rect">
            <a:avLst/>
          </a:prstGeom>
          <a:solidFill>
            <a:srgbClr val="92D050"/>
          </a:solidFill>
        </p:spPr>
        <p:txBody>
          <a:bodyPr wrap="square" rtlCol="0">
            <a:spAutoFit/>
          </a:bodyPr>
          <a:lstStyle/>
          <a:p>
            <a:r>
              <a:rPr lang="en-US" sz="1600" dirty="0" smtClean="0"/>
              <a:t>Movie 1</a:t>
            </a:r>
            <a:endParaRPr lang="en-US" sz="1600" dirty="0"/>
          </a:p>
        </p:txBody>
      </p:sp>
      <p:sp>
        <p:nvSpPr>
          <p:cNvPr id="66" name="TextBox 65"/>
          <p:cNvSpPr txBox="1"/>
          <p:nvPr/>
        </p:nvSpPr>
        <p:spPr>
          <a:xfrm rot="16200000">
            <a:off x="5448940" y="2198121"/>
            <a:ext cx="928178" cy="338554"/>
          </a:xfrm>
          <a:prstGeom prst="rect">
            <a:avLst/>
          </a:prstGeom>
          <a:solidFill>
            <a:srgbClr val="92D050"/>
          </a:solidFill>
        </p:spPr>
        <p:txBody>
          <a:bodyPr wrap="square" rtlCol="0">
            <a:spAutoFit/>
          </a:bodyPr>
          <a:lstStyle/>
          <a:p>
            <a:r>
              <a:rPr lang="en-US" sz="1600" dirty="0" smtClean="0"/>
              <a:t>Movie 2</a:t>
            </a:r>
            <a:endParaRPr lang="en-US" sz="1600" dirty="0"/>
          </a:p>
        </p:txBody>
      </p:sp>
      <p:sp>
        <p:nvSpPr>
          <p:cNvPr id="67" name="TextBox 66"/>
          <p:cNvSpPr txBox="1"/>
          <p:nvPr/>
        </p:nvSpPr>
        <p:spPr>
          <a:xfrm>
            <a:off x="7754451" y="2539098"/>
            <a:ext cx="1389549" cy="584775"/>
          </a:xfrm>
          <a:prstGeom prst="rect">
            <a:avLst/>
          </a:prstGeom>
          <a:solidFill>
            <a:srgbClr val="92D050"/>
          </a:solidFill>
        </p:spPr>
        <p:txBody>
          <a:bodyPr wrap="square" rtlCol="0">
            <a:spAutoFit/>
          </a:bodyPr>
          <a:lstStyle/>
          <a:p>
            <a:r>
              <a:rPr lang="en-US" sz="1600" dirty="0" smtClean="0"/>
              <a:t>1</a:t>
            </a:r>
            <a:r>
              <a:rPr lang="en-US" sz="1600" baseline="30000" dirty="0" smtClean="0"/>
              <a:t>st</a:t>
            </a:r>
            <a:r>
              <a:rPr lang="en-US" sz="1600" dirty="0" smtClean="0"/>
              <a:t> singular vector</a:t>
            </a:r>
            <a:endParaRPr lang="en-US" sz="1600" dirty="0"/>
          </a:p>
        </p:txBody>
      </p:sp>
      <p:sp>
        <p:nvSpPr>
          <p:cNvPr id="68" name="Text Box 36"/>
          <p:cNvSpPr txBox="1">
            <a:spLocks noChangeArrowheads="1"/>
          </p:cNvSpPr>
          <p:nvPr/>
        </p:nvSpPr>
        <p:spPr bwMode="auto">
          <a:xfrm>
            <a:off x="6842798" y="4690407"/>
            <a:ext cx="2241047"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smtClean="0">
                <a:solidFill>
                  <a:srgbClr val="FF0000"/>
                </a:solidFill>
              </a:rPr>
              <a:t>Σ</a:t>
            </a:r>
            <a:r>
              <a:rPr lang="en-US" dirty="0" smtClean="0"/>
              <a:t> is the “</a:t>
            </a:r>
            <a:r>
              <a:rPr lang="en-US" dirty="0" smtClean="0">
                <a:solidFill>
                  <a:srgbClr val="FF0000"/>
                </a:solidFill>
              </a:rPr>
              <a:t>spread (variance)</a:t>
            </a:r>
            <a:r>
              <a:rPr lang="en-US" dirty="0" smtClean="0"/>
              <a:t>” matrix</a:t>
            </a:r>
            <a:endParaRPr lang="en-US" dirty="0"/>
          </a:p>
        </p:txBody>
      </p:sp>
    </p:spTree>
    <p:extLst>
      <p:ext uri="{BB962C8B-B14F-4D97-AF65-F5344CB8AC3E}">
        <p14:creationId xmlns:p14="http://schemas.microsoft.com/office/powerpoint/2010/main" val="7889532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(more realistic) example</a:t>
            </a:r>
            <a:endParaRPr lang="en-US" dirty="0"/>
          </a:p>
        </p:txBody>
      </p:sp>
      <p:sp>
        <p:nvSpPr>
          <p:cNvPr id="3" name="Content Placeholder 2"/>
          <p:cNvSpPr>
            <a:spLocks noGrp="1"/>
          </p:cNvSpPr>
          <p:nvPr>
            <p:ph idx="1"/>
          </p:nvPr>
        </p:nvSpPr>
        <p:spPr>
          <a:ln>
            <a:noFill/>
          </a:ln>
        </p:spPr>
        <p:txBody>
          <a:bodyPr>
            <a:normAutofit/>
          </a:bodyPr>
          <a:lstStyle/>
          <a:p>
            <a:r>
              <a:rPr lang="en-US" dirty="0" smtClean="0"/>
              <a:t>User-Movie </a:t>
            </a:r>
            <a:r>
              <a:rPr lang="en-US" dirty="0" smtClean="0"/>
              <a:t>matrix</a:t>
            </a:r>
          </a:p>
          <a:p>
            <a:endParaRPr lang="en-US" dirty="0"/>
          </a:p>
          <a:p>
            <a:endParaRPr lang="en-US" dirty="0" smtClean="0"/>
          </a:p>
          <a:p>
            <a:endParaRPr lang="en-US" dirty="0"/>
          </a:p>
          <a:p>
            <a:endParaRPr lang="en-US" dirty="0" smtClean="0"/>
          </a:p>
          <a:p>
            <a:r>
              <a:rPr lang="en-US" dirty="0" smtClean="0"/>
              <a:t>There are two prototype </a:t>
            </a:r>
            <a:r>
              <a:rPr lang="en-US" dirty="0" smtClean="0"/>
              <a:t>users and movies but </a:t>
            </a:r>
            <a:r>
              <a:rPr lang="en-US" dirty="0" smtClean="0"/>
              <a:t>they are </a:t>
            </a:r>
            <a:r>
              <a:rPr lang="en-US" dirty="0" smtClean="0">
                <a:solidFill>
                  <a:srgbClr val="0070C0"/>
                </a:solidFill>
              </a:rPr>
              <a:t>noisy</a:t>
            </a:r>
            <a:endParaRPr lang="en-US" dirty="0" smtClean="0">
              <a:solidFill>
                <a:srgbClr val="0070C0"/>
              </a:solidFill>
            </a:endParaRPr>
          </a:p>
        </p:txBody>
      </p:sp>
      <p:grpSp>
        <p:nvGrpSpPr>
          <p:cNvPr id="4" name="Group 3"/>
          <p:cNvGrpSpPr/>
          <p:nvPr/>
        </p:nvGrpSpPr>
        <p:grpSpPr>
          <a:xfrm>
            <a:off x="3581400" y="23622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19400" y="2901434"/>
            <a:ext cx="812467" cy="523220"/>
          </a:xfrm>
          <a:prstGeom prst="rect">
            <a:avLst/>
          </a:prstGeom>
          <a:noFill/>
        </p:spPr>
        <p:txBody>
          <a:bodyPr wrap="none" rtlCol="0">
            <a:spAutoFit/>
          </a:bodyPr>
          <a:lstStyle/>
          <a:p>
            <a:r>
              <a:rPr lang="en-US" sz="2800" dirty="0" smtClean="0"/>
              <a:t>A = </a:t>
            </a:r>
            <a:endParaRPr lang="en-US" sz="2800" dirty="0"/>
          </a:p>
        </p:txBody>
      </p:sp>
      <p:sp>
        <p:nvSpPr>
          <p:cNvPr id="9" name="Oval 8"/>
          <p:cNvSpPr/>
          <p:nvPr/>
        </p:nvSpPr>
        <p:spPr>
          <a:xfrm>
            <a:off x="4495800" y="33680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1600" y="2590800"/>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62400" y="3516085"/>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04114" y="2613659"/>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8200" y="35204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17671" y="2878574"/>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29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12762"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511175" y="1524000"/>
            <a:ext cx="8229600" cy="533399"/>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29</a:t>
            </a:fld>
            <a:endParaRPr lang="en-US"/>
          </a:p>
        </p:txBody>
      </p:sp>
      <p:sp>
        <p:nvSpPr>
          <p:cNvPr id="1404936" name="Freeform 8"/>
          <p:cNvSpPr>
            <a:spLocks/>
          </p:cNvSpPr>
          <p:nvPr/>
        </p:nvSpPr>
        <p:spPr bwMode="auto">
          <a:xfrm>
            <a:off x="79524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4322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399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977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379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1404954" name="Line 26"/>
          <p:cNvSpPr>
            <a:spLocks noChangeShapeType="1"/>
          </p:cNvSpPr>
          <p:nvPr/>
        </p:nvSpPr>
        <p:spPr bwMode="auto">
          <a:xfrm>
            <a:off x="304800" y="4466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923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761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063987" y="1828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399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178300" y="38354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175125" y="41925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00400" y="3829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670425" y="3130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709987" y="55768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2912269" y="46616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167187" y="38401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4940300" y="41544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3903662" y="38258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343400" y="40052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627562" y="38465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625975" y="40147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381773" y="57822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149725" y="5029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638800" y="4192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248400" y="3582651"/>
            <a:ext cx="2796275" cy="1960712"/>
          </a:xfrm>
          <a:prstGeom prst="rect">
            <a:avLst/>
          </a:prstGeom>
          <a:noFill/>
          <a:ln w="9525">
            <a:noFill/>
            <a:miter lim="800000"/>
            <a:headEnd/>
            <a:tailEnd/>
          </a:ln>
        </p:spPr>
      </p:pic>
      <p:sp>
        <p:nvSpPr>
          <p:cNvPr id="74" name="Line 33"/>
          <p:cNvSpPr>
            <a:spLocks noChangeShapeType="1"/>
          </p:cNvSpPr>
          <p:nvPr/>
        </p:nvSpPr>
        <p:spPr bwMode="auto">
          <a:xfrm flipV="1">
            <a:off x="6248400" y="4580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086600" y="52490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953573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a:t>U</a:t>
            </a:r>
            <a:r>
              <a:rPr lang="en-US" dirty="0" smtClean="0"/>
              <a:t>sually the data can be described with fewer dimensions, without losing much of the meaning of the data.</a:t>
            </a:r>
          </a:p>
          <a:p>
            <a:pPr lvl="1"/>
            <a:r>
              <a:rPr lang="en-US" dirty="0" smtClean="0"/>
              <a:t>The data </a:t>
            </a:r>
            <a:r>
              <a:rPr lang="en-US" dirty="0" smtClean="0">
                <a:solidFill>
                  <a:srgbClr val="0070C0"/>
                </a:solidFill>
              </a:rPr>
              <a:t>reside</a:t>
            </a:r>
            <a:r>
              <a:rPr lang="en-US" dirty="0" smtClean="0">
                <a:solidFill>
                  <a:schemeClr val="accent6">
                    <a:lumMod val="75000"/>
                  </a:schemeClr>
                </a:solidFill>
              </a:rPr>
              <a:t> in a space of lower dimensionality</a:t>
            </a:r>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38200" y="3429000"/>
            <a:ext cx="7272338" cy="3221412"/>
          </a:xfrm>
          <a:prstGeom prst="rect">
            <a:avLst/>
          </a:prstGeom>
          <a:noFill/>
          <a:ln w="9525">
            <a:noFill/>
            <a:miter lim="800000"/>
            <a:headEnd/>
            <a:tailEnd/>
          </a:ln>
        </p:spPr>
      </p:pic>
    </p:spTree>
    <p:extLst>
      <p:ext uri="{BB962C8B-B14F-4D97-AF65-F5344CB8AC3E}">
        <p14:creationId xmlns:p14="http://schemas.microsoft.com/office/powerpoint/2010/main" val="97933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30</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40199701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31</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p:txBody>
        </p:sp>
      </p:grpSp>
      <p:sp>
        <p:nvSpPr>
          <p:cNvPr id="31" name="Text Box 31"/>
          <p:cNvSpPr txBox="1">
            <a:spLocks noChangeArrowheads="1"/>
          </p:cNvSpPr>
          <p:nvPr/>
        </p:nvSpPr>
        <p:spPr bwMode="auto">
          <a:xfrm>
            <a:off x="2815441"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8" name="Text Box 32"/>
          <p:cNvSpPr txBox="1">
            <a:spLocks noChangeArrowheads="1"/>
          </p:cNvSpPr>
          <p:nvPr/>
        </p:nvSpPr>
        <p:spPr bwMode="auto">
          <a:xfrm>
            <a:off x="4415641"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39" name="Line 33"/>
          <p:cNvSpPr>
            <a:spLocks noChangeShapeType="1"/>
          </p:cNvSpPr>
          <p:nvPr/>
        </p:nvSpPr>
        <p:spPr bwMode="auto">
          <a:xfrm>
            <a:off x="3505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0" name="Line 34"/>
          <p:cNvSpPr>
            <a:spLocks noChangeShapeType="1"/>
          </p:cNvSpPr>
          <p:nvPr/>
        </p:nvSpPr>
        <p:spPr bwMode="auto">
          <a:xfrm flipH="1">
            <a:off x="4267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 name="TextBox 3"/>
          <p:cNvSpPr txBox="1"/>
          <p:nvPr/>
        </p:nvSpPr>
        <p:spPr>
          <a:xfrm>
            <a:off x="5984179" y="2739947"/>
            <a:ext cx="3133197" cy="646331"/>
          </a:xfrm>
          <a:prstGeom prst="rect">
            <a:avLst/>
          </a:prstGeom>
          <a:solidFill>
            <a:srgbClr val="92D050"/>
          </a:solidFill>
        </p:spPr>
        <p:txBody>
          <a:bodyPr wrap="square" rtlCol="0">
            <a:spAutoFit/>
          </a:bodyPr>
          <a:lstStyle/>
          <a:p>
            <a:r>
              <a:rPr lang="en-US" dirty="0" smtClean="0"/>
              <a:t>The first two vectors are more or less unchanged</a:t>
            </a:r>
            <a:endParaRPr lang="en-US" dirty="0"/>
          </a:p>
        </p:txBody>
      </p:sp>
    </p:spTree>
    <p:extLst>
      <p:ext uri="{BB962C8B-B14F-4D97-AF65-F5344CB8AC3E}">
        <p14:creationId xmlns:p14="http://schemas.microsoft.com/office/powerpoint/2010/main" val="172369165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32</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p:txBody>
        </p:sp>
      </p:grpSp>
      <p:sp>
        <p:nvSpPr>
          <p:cNvPr id="5" name="TextBox 4"/>
          <p:cNvSpPr txBox="1"/>
          <p:nvPr/>
        </p:nvSpPr>
        <p:spPr>
          <a:xfrm>
            <a:off x="5867400" y="2362200"/>
            <a:ext cx="3124200" cy="646331"/>
          </a:xfrm>
          <a:prstGeom prst="rect">
            <a:avLst/>
          </a:prstGeom>
          <a:solidFill>
            <a:srgbClr val="92D050"/>
          </a:solidFill>
        </p:spPr>
        <p:txBody>
          <a:bodyPr wrap="square" rtlCol="0">
            <a:spAutoFit/>
          </a:bodyPr>
          <a:lstStyle/>
          <a:p>
            <a:r>
              <a:rPr lang="en-US" dirty="0" smtClean="0"/>
              <a:t>The third vector has a very low singular value</a:t>
            </a:r>
            <a:endParaRPr lang="en-US" dirty="0"/>
          </a:p>
        </p:txBody>
      </p:sp>
      <p:sp>
        <p:nvSpPr>
          <p:cNvPr id="38" name="Oval 37"/>
          <p:cNvSpPr/>
          <p:nvPr/>
        </p:nvSpPr>
        <p:spPr>
          <a:xfrm>
            <a:off x="7161096" y="442908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30751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33</a:t>
            </a:fld>
            <a:endParaRPr lang="en-US"/>
          </a:p>
        </p:txBody>
      </p:sp>
      <p:sp>
        <p:nvSpPr>
          <p:cNvPr id="1377282" name="Rectangle 1026"/>
          <p:cNvSpPr>
            <a:spLocks noGrp="1" noChangeArrowheads="1"/>
          </p:cNvSpPr>
          <p:nvPr>
            <p:ph type="title"/>
          </p:nvPr>
        </p:nvSpPr>
        <p:spPr/>
        <p:txBody>
          <a:bodyPr/>
          <a:lstStyle/>
          <a:p>
            <a:r>
              <a:rPr lang="en-US"/>
              <a:t>SVD - Interpretation #1</a:t>
            </a:r>
          </a:p>
        </p:txBody>
      </p:sp>
      <mc:AlternateContent xmlns:mc="http://schemas.openxmlformats.org/markup-compatibility/2006" xmlns:a14="http://schemas.microsoft.com/office/drawing/2010/main">
        <mc:Choice Requires="a14">
          <p:sp>
            <p:nvSpPr>
              <p:cNvPr id="1377283" name="Rectangle 1027"/>
              <p:cNvSpPr>
                <a:spLocks noGrp="1" noChangeArrowheads="1"/>
              </p:cNvSpPr>
              <p:nvPr>
                <p:ph type="body" idx="1"/>
              </p:nvPr>
            </p:nvSpPr>
            <p:spPr>
              <a:xfrm>
                <a:off x="685800" y="1752600"/>
                <a:ext cx="7772400" cy="4114800"/>
              </a:xfrm>
            </p:spPr>
            <p:txBody>
              <a:bodyPr/>
              <a:lstStyle/>
              <a:p>
                <a:pPr>
                  <a:lnSpc>
                    <a:spcPct val="90000"/>
                  </a:lnSpc>
                  <a:buFontTx/>
                  <a:buNone/>
                </a:pPr>
                <a:r>
                  <a:rPr lang="en-US" sz="3200" dirty="0" smtClean="0"/>
                  <a:t>‘</a:t>
                </a:r>
                <a:r>
                  <a:rPr lang="en-US" sz="3200" b="1" dirty="0" smtClean="0">
                    <a:solidFill>
                      <a:srgbClr val="D60093"/>
                    </a:solidFill>
                  </a:rPr>
                  <a:t>movies</a:t>
                </a:r>
                <a:r>
                  <a:rPr lang="en-US" sz="3200" dirty="0" smtClean="0"/>
                  <a:t>’, ‘</a:t>
                </a:r>
                <a:r>
                  <a:rPr lang="en-US" sz="3200" b="1" dirty="0" smtClean="0">
                    <a:solidFill>
                      <a:srgbClr val="D60093"/>
                    </a:solidFill>
                  </a:rPr>
                  <a:t>users</a:t>
                </a:r>
                <a:r>
                  <a:rPr lang="en-US" sz="3200" dirty="0" smtClean="0"/>
                  <a:t>’ </a:t>
                </a:r>
                <a:r>
                  <a:rPr lang="en-US" sz="3200" dirty="0"/>
                  <a:t>and ‘</a:t>
                </a:r>
                <a:r>
                  <a:rPr lang="en-US" sz="3200" b="1" dirty="0">
                    <a:solidFill>
                      <a:srgbClr val="D60093"/>
                    </a:solidFill>
                  </a:rPr>
                  <a:t>concepts</a:t>
                </a:r>
                <a:r>
                  <a:rPr lang="en-US" sz="3200" dirty="0" smtClean="0"/>
                  <a:t>’:</a:t>
                </a:r>
                <a:endParaRPr lang="en-US" sz="3200" dirty="0"/>
              </a:p>
              <a:p>
                <a:pPr>
                  <a:lnSpc>
                    <a:spcPct val="90000"/>
                  </a:lnSpc>
                </a:pPr>
                <a:endParaRPr lang="en-US" b="1" i="1" dirty="0" smtClean="0">
                  <a:solidFill>
                    <a:srgbClr val="0070C0"/>
                  </a:solidFill>
                  <a:latin typeface="Cambria Math"/>
                </a:endParaRPr>
              </a:p>
              <a:p>
                <a:pPr>
                  <a:lnSpc>
                    <a:spcPct val="90000"/>
                  </a:lnSpc>
                </a:pPr>
                <a14:m>
                  <m:oMath xmlns:m="http://schemas.openxmlformats.org/officeDocument/2006/math">
                    <m:r>
                      <a:rPr lang="en-US" b="1" i="1" dirty="0" smtClean="0">
                        <a:solidFill>
                          <a:srgbClr val="0070C0"/>
                        </a:solidFill>
                        <a:latin typeface="Cambria Math"/>
                      </a:rPr>
                      <m:t>𝑼</m:t>
                    </m:r>
                  </m:oMath>
                </a14:m>
                <a:r>
                  <a:rPr lang="en-US" dirty="0"/>
                  <a:t>: </a:t>
                </a:r>
                <a:r>
                  <a:rPr lang="en-US" dirty="0" smtClean="0"/>
                  <a:t>user-to-concept </a:t>
                </a:r>
                <a:r>
                  <a:rPr lang="en-US" dirty="0"/>
                  <a:t>similarity matrix</a:t>
                </a:r>
              </a:p>
              <a:p>
                <a:pPr lvl="6">
                  <a:lnSpc>
                    <a:spcPct val="90000"/>
                  </a:lnSpc>
                </a:pPr>
                <a:endParaRPr lang="en-US" b="1" i="1" dirty="0" smtClean="0"/>
              </a:p>
              <a:p>
                <a:pPr>
                  <a:lnSpc>
                    <a:spcPct val="90000"/>
                  </a:lnSpc>
                </a:pPr>
                <a14:m>
                  <m:oMath xmlns:m="http://schemas.openxmlformats.org/officeDocument/2006/math">
                    <m:r>
                      <a:rPr lang="en-US" b="1" i="1" dirty="0" smtClean="0">
                        <a:solidFill>
                          <a:srgbClr val="0070C0"/>
                        </a:solidFill>
                        <a:latin typeface="Cambria Math"/>
                      </a:rPr>
                      <m:t>𝑽</m:t>
                    </m:r>
                  </m:oMath>
                </a14:m>
                <a:r>
                  <a:rPr lang="en-US" dirty="0"/>
                  <a:t>: </a:t>
                </a:r>
                <a:r>
                  <a:rPr lang="en-US" dirty="0" smtClean="0"/>
                  <a:t>movie-to-concept similarity </a:t>
                </a:r>
                <a:r>
                  <a:rPr lang="en-US" dirty="0"/>
                  <a:t>matrix</a:t>
                </a:r>
              </a:p>
              <a:p>
                <a:pPr lvl="5">
                  <a:lnSpc>
                    <a:spcPct val="90000"/>
                  </a:lnSpc>
                </a:pPr>
                <a:endParaRPr lang="en-US" dirty="0" smtClean="0"/>
              </a:p>
              <a:p>
                <a:pPr>
                  <a:lnSpc>
                    <a:spcPct val="90000"/>
                  </a:lnSpc>
                </a:pPr>
                <a14:m>
                  <m:oMath xmlns:m="http://schemas.openxmlformats.org/officeDocument/2006/math">
                    <m:r>
                      <a:rPr lang="en-US" b="1" i="1" dirty="0" smtClean="0">
                        <a:solidFill>
                          <a:srgbClr val="0070C0"/>
                        </a:solidFill>
                        <a:latin typeface="Cambria Math"/>
                        <a:sym typeface="Symbol"/>
                      </a:rPr>
                      <m:t></m:t>
                    </m:r>
                  </m:oMath>
                </a14:m>
                <a:r>
                  <a:rPr lang="en-US" dirty="0" smtClean="0"/>
                  <a:t>: </a:t>
                </a:r>
                <a:r>
                  <a:rPr lang="en-US" dirty="0"/>
                  <a:t>its diagonal elements: </a:t>
                </a:r>
                <a:r>
                  <a:rPr lang="en-US" dirty="0" smtClean="0"/>
                  <a:t/>
                </a:r>
                <a:br>
                  <a:rPr lang="en-US" dirty="0" smtClean="0"/>
                </a:br>
                <a:r>
                  <a:rPr lang="en-US" dirty="0" smtClean="0"/>
                  <a:t>	‘</a:t>
                </a:r>
                <a:r>
                  <a:rPr lang="en-US" dirty="0">
                    <a:solidFill>
                      <a:srgbClr val="FF0000"/>
                    </a:solidFill>
                  </a:rPr>
                  <a:t>strength</a:t>
                </a:r>
                <a:r>
                  <a:rPr lang="en-US" dirty="0"/>
                  <a:t>’ of each concept</a:t>
                </a:r>
              </a:p>
              <a:p>
                <a:pPr>
                  <a:lnSpc>
                    <a:spcPct val="90000"/>
                  </a:lnSpc>
                </a:pPr>
                <a:endParaRPr lang="en-US" dirty="0"/>
              </a:p>
            </p:txBody>
          </p:sp>
        </mc:Choice>
        <mc:Fallback xmlns="">
          <p:sp>
            <p:nvSpPr>
              <p:cNvPr id="1377283" name="Rectangle 1027"/>
              <p:cNvSpPr>
                <a:spLocks noGrp="1" noRot="1" noChangeAspect="1" noMove="1" noResize="1" noEditPoints="1" noAdjustHandles="1" noChangeArrowheads="1" noChangeShapeType="1" noTextEdit="1"/>
              </p:cNvSpPr>
              <p:nvPr>
                <p:ph type="body" idx="1"/>
              </p:nvPr>
            </p:nvSpPr>
            <p:spPr>
              <a:xfrm>
                <a:off x="685800" y="1752600"/>
                <a:ext cx="7772400" cy="4114800"/>
              </a:xfrm>
              <a:blipFill rotWithShape="1">
                <a:blip r:embed="rId2"/>
                <a:stretch>
                  <a:fillRect l="-2039" t="-3111"/>
                </a:stretch>
              </a:blipFill>
            </p:spPr>
            <p:txBody>
              <a:bodyPr/>
              <a:lstStyle/>
              <a:p>
                <a:r>
                  <a:rPr lang="en-US">
                    <a:noFill/>
                  </a:rPr>
                  <a:t> </a:t>
                </a:r>
              </a:p>
            </p:txBody>
          </p:sp>
        </mc:Fallback>
      </mc:AlternateContent>
    </p:spTree>
    <p:extLst>
      <p:ext uri="{BB962C8B-B14F-4D97-AF65-F5344CB8AC3E}">
        <p14:creationId xmlns:p14="http://schemas.microsoft.com/office/powerpoint/2010/main" val="35534694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Rank-k approximation</a:t>
            </a:r>
            <a:endParaRPr lang="en-US" dirty="0"/>
          </a:p>
        </p:txBody>
      </p:sp>
      <p:sp>
        <p:nvSpPr>
          <p:cNvPr id="3" name="Content Placeholder 2"/>
          <p:cNvSpPr>
            <a:spLocks noGrp="1"/>
          </p:cNvSpPr>
          <p:nvPr>
            <p:ph idx="1"/>
          </p:nvPr>
        </p:nvSpPr>
        <p:spPr>
          <a:ln>
            <a:noFill/>
          </a:ln>
        </p:spPr>
        <p:txBody>
          <a:bodyPr>
            <a:normAutofit fontScale="92500" lnSpcReduction="10000"/>
          </a:bodyPr>
          <a:lstStyle/>
          <a:p>
            <a:r>
              <a:rPr lang="en-US" dirty="0" smtClean="0"/>
              <a:t>In this User-Movie </a:t>
            </a:r>
            <a:r>
              <a:rPr lang="en-US" dirty="0" smtClean="0"/>
              <a:t>matrix</a:t>
            </a:r>
          </a:p>
          <a:p>
            <a:endParaRPr lang="en-US" dirty="0"/>
          </a:p>
          <a:p>
            <a:endParaRPr lang="en-US" dirty="0" smtClean="0"/>
          </a:p>
          <a:p>
            <a:endParaRPr lang="en-US" dirty="0"/>
          </a:p>
          <a:p>
            <a:endParaRPr lang="en-US" dirty="0" smtClean="0"/>
          </a:p>
          <a:p>
            <a:r>
              <a:rPr lang="en-US" dirty="0" smtClean="0"/>
              <a:t>We have </a:t>
            </a:r>
            <a:r>
              <a:rPr lang="en-US" dirty="0" smtClean="0"/>
              <a:t>more than two singular vectors, but the </a:t>
            </a:r>
            <a:r>
              <a:rPr lang="en-US" dirty="0" smtClean="0">
                <a:solidFill>
                  <a:schemeClr val="accent6">
                    <a:lumMod val="75000"/>
                  </a:schemeClr>
                </a:solidFill>
              </a:rPr>
              <a:t>strongest</a:t>
            </a:r>
            <a:r>
              <a:rPr lang="en-US" dirty="0" smtClean="0"/>
              <a:t> ones are still about the two types</a:t>
            </a:r>
            <a:r>
              <a:rPr lang="en-US" dirty="0" smtClean="0"/>
              <a:t>.</a:t>
            </a:r>
          </a:p>
          <a:p>
            <a:pPr lvl="1"/>
            <a:r>
              <a:rPr lang="en-US" dirty="0" smtClean="0"/>
              <a:t>The third models the </a:t>
            </a:r>
            <a:r>
              <a:rPr lang="en-US" dirty="0" smtClean="0">
                <a:solidFill>
                  <a:srgbClr val="FF0000"/>
                </a:solidFill>
              </a:rPr>
              <a:t>noise</a:t>
            </a:r>
            <a:r>
              <a:rPr lang="en-US" dirty="0" smtClean="0"/>
              <a:t> in the data</a:t>
            </a:r>
            <a:endParaRPr lang="en-US" dirty="0" smtClean="0"/>
          </a:p>
          <a:p>
            <a:r>
              <a:rPr lang="en-US" dirty="0" smtClean="0"/>
              <a:t>By keeping the two </a:t>
            </a:r>
            <a:r>
              <a:rPr lang="en-US" dirty="0" smtClean="0">
                <a:solidFill>
                  <a:srgbClr val="0070C0"/>
                </a:solidFill>
              </a:rPr>
              <a:t>strongest singular vectors </a:t>
            </a:r>
            <a:r>
              <a:rPr lang="en-US" dirty="0" smtClean="0"/>
              <a:t>we obtain most of the information in the data.</a:t>
            </a:r>
          </a:p>
          <a:p>
            <a:pPr lvl="1"/>
            <a:r>
              <a:rPr lang="en-US" dirty="0" smtClean="0"/>
              <a:t>This is a </a:t>
            </a:r>
            <a:r>
              <a:rPr lang="en-US" dirty="0" smtClean="0">
                <a:solidFill>
                  <a:schemeClr val="accent6">
                    <a:lumMod val="75000"/>
                  </a:schemeClr>
                </a:solidFill>
              </a:rPr>
              <a:t>rank-2 approximation </a:t>
            </a:r>
            <a:r>
              <a:rPr lang="en-US" dirty="0" smtClean="0"/>
              <a:t>of the matrix A</a:t>
            </a:r>
            <a:endParaRPr lang="en-US" dirty="0"/>
          </a:p>
        </p:txBody>
      </p:sp>
      <p:grpSp>
        <p:nvGrpSpPr>
          <p:cNvPr id="4" name="Group 3"/>
          <p:cNvGrpSpPr/>
          <p:nvPr/>
        </p:nvGrpSpPr>
        <p:grpSpPr>
          <a:xfrm>
            <a:off x="3581400" y="21336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19400" y="2672834"/>
            <a:ext cx="812467" cy="523220"/>
          </a:xfrm>
          <a:prstGeom prst="rect">
            <a:avLst/>
          </a:prstGeom>
          <a:noFill/>
        </p:spPr>
        <p:txBody>
          <a:bodyPr wrap="none" rtlCol="0">
            <a:spAutoFit/>
          </a:bodyPr>
          <a:lstStyle/>
          <a:p>
            <a:r>
              <a:rPr lang="en-US" sz="2800" dirty="0" smtClean="0"/>
              <a:t>A = </a:t>
            </a:r>
            <a:endParaRPr lang="en-US" sz="2800" dirty="0"/>
          </a:p>
        </p:txBody>
      </p:sp>
      <p:sp>
        <p:nvSpPr>
          <p:cNvPr id="9" name="Oval 8"/>
          <p:cNvSpPr/>
          <p:nvPr/>
        </p:nvSpPr>
        <p:spPr>
          <a:xfrm>
            <a:off x="4495800" y="31394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1600" y="2362200"/>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62400" y="3287485"/>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04114" y="2385059"/>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8200" y="32918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17671" y="2649974"/>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547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solidFill>
                  <a:schemeClr val="tx1"/>
                </a:solidFill>
              </a:rPr>
              <a:t>Rank-</a:t>
            </a:r>
            <a:r>
              <a:rPr lang="en-US" b="1" dirty="0" smtClean="0">
                <a:solidFill>
                  <a:schemeClr val="accent2"/>
                </a:solidFill>
              </a:rPr>
              <a:t>k</a:t>
            </a:r>
            <a:r>
              <a:rPr lang="en-US" dirty="0" smtClean="0">
                <a:solidFill>
                  <a:schemeClr val="tx1"/>
                </a:solidFill>
              </a:rPr>
              <a:t> approximations (</a:t>
            </a:r>
            <a:r>
              <a:rPr lang="en-US" i="1" dirty="0" err="1" smtClean="0">
                <a:solidFill>
                  <a:schemeClr val="tx1"/>
                </a:solidFill>
              </a:rPr>
              <a:t>A</a:t>
            </a:r>
            <a:r>
              <a:rPr lang="en-US" i="1" baseline="-25000" dirty="0" err="1" smtClean="0">
                <a:solidFill>
                  <a:schemeClr val="tx1"/>
                </a:solidFill>
              </a:rPr>
              <a:t>k</a:t>
            </a:r>
            <a:r>
              <a:rPr lang="en-US" dirty="0" smtClean="0">
                <a:solidFill>
                  <a:schemeClr val="tx1"/>
                </a:solidFill>
              </a:rPr>
              <a:t>)</a:t>
            </a:r>
          </a:p>
        </p:txBody>
      </p:sp>
      <mc:AlternateContent xmlns:mc="http://schemas.openxmlformats.org/markup-compatibility/2006">
        <mc:Choice xmlns:a14="http://schemas.microsoft.com/office/drawing/2010/main" Requires="a14">
          <p:sp>
            <p:nvSpPr>
              <p:cNvPr id="17411" name="Text Box 7"/>
              <p:cNvSpPr txBox="1">
                <a:spLocks noChangeArrowheads="1"/>
              </p:cNvSpPr>
              <p:nvPr/>
            </p:nvSpPr>
            <p:spPr bwMode="auto">
              <a:xfrm>
                <a:off x="304800" y="4314825"/>
                <a:ext cx="8497888" cy="1902124"/>
              </a:xfrm>
              <a:prstGeom prst="rect">
                <a:avLst/>
              </a:prstGeom>
              <a:noFill/>
              <a:ln w="9525">
                <a:noFill/>
                <a:miter lim="800000"/>
                <a:headEnd/>
                <a:tailEnd/>
              </a:ln>
            </p:spPr>
            <p:txBody>
              <a:bodyPr wrap="square">
                <a:spAutoFit/>
              </a:bodyPr>
              <a:lstStyle/>
              <a:p>
                <a:pPr>
                  <a:lnSpc>
                    <a:spcPct val="98000"/>
                  </a:lnSpc>
                  <a:buClr>
                    <a:srgbClr val="000000"/>
                  </a:buClr>
                  <a:buSzPct val="100000"/>
                  <a:buFont typeface="Calibri" pitchFamily="34" charset="0"/>
                  <a:buNone/>
                </a:pPr>
                <a14:m>
                  <m:oMath xmlns:m="http://schemas.openxmlformats.org/officeDocument/2006/math">
                    <m:r>
                      <a:rPr lang="en-US" sz="2400" b="1" i="1" dirty="0" smtClean="0">
                        <a:solidFill>
                          <a:schemeClr val="accent2"/>
                        </a:solidFill>
                        <a:latin typeface="Cambria Math"/>
                      </a:rPr>
                      <m:t>𝑼</m:t>
                    </m:r>
                    <m:r>
                      <a:rPr lang="en-US" sz="2400" b="1" i="1" baseline="-25000" dirty="0" err="1">
                        <a:solidFill>
                          <a:schemeClr val="accent2"/>
                        </a:solidFill>
                        <a:latin typeface="Cambria Math"/>
                      </a:rPr>
                      <m:t>𝒌</m:t>
                    </m:r>
                    <m:r>
                      <a:rPr lang="en-US" sz="2400" b="1" i="1" dirty="0">
                        <a:solidFill>
                          <a:schemeClr val="accent2"/>
                        </a:solidFill>
                        <a:latin typeface="Cambria Math"/>
                      </a:rPr>
                      <m:t> (</m:t>
                    </m:r>
                    <m:r>
                      <a:rPr lang="en-US" sz="2400" b="1" i="1" dirty="0" err="1">
                        <a:solidFill>
                          <a:schemeClr val="accent2"/>
                        </a:solidFill>
                        <a:latin typeface="Cambria Math"/>
                      </a:rPr>
                      <m:t>𝑽</m:t>
                    </m:r>
                    <m:r>
                      <a:rPr lang="en-US" sz="2400" b="1" i="1" baseline="-25000" dirty="0" err="1">
                        <a:solidFill>
                          <a:schemeClr val="accent2"/>
                        </a:solidFill>
                        <a:latin typeface="Cambria Math"/>
                      </a:rPr>
                      <m:t>𝒌</m:t>
                    </m:r>
                    <m:r>
                      <a:rPr lang="en-US" sz="2400" b="1" i="1" dirty="0">
                        <a:solidFill>
                          <a:schemeClr val="accent2"/>
                        </a:solidFill>
                        <a:latin typeface="Cambria Math"/>
                      </a:rPr>
                      <m:t>)</m:t>
                    </m:r>
                    <m:r>
                      <a:rPr lang="en-US" sz="2400" i="1" dirty="0">
                        <a:solidFill>
                          <a:schemeClr val="tx1"/>
                        </a:solidFill>
                        <a:latin typeface="Cambria Math"/>
                      </a:rPr>
                      <m:t>: </m:t>
                    </m:r>
                  </m:oMath>
                </a14:m>
                <a:r>
                  <a:rPr lang="en-US" sz="2400" dirty="0">
                    <a:solidFill>
                      <a:schemeClr val="tx1"/>
                    </a:solidFill>
                  </a:rPr>
                  <a:t>orthogonal matrix containing the top </a:t>
                </a:r>
                <a:r>
                  <a:rPr lang="en-US" sz="2400" b="1" i="1" dirty="0">
                    <a:solidFill>
                      <a:schemeClr val="accent2"/>
                    </a:solidFill>
                  </a:rPr>
                  <a:t>k</a:t>
                </a:r>
                <a:r>
                  <a:rPr lang="en-US" sz="2400" dirty="0">
                    <a:solidFill>
                      <a:schemeClr val="tx1"/>
                    </a:solidFill>
                  </a:rPr>
                  <a:t> left (right) singular vectors of </a:t>
                </a:r>
                <a:r>
                  <a:rPr lang="en-US" sz="2400" b="1" dirty="0" smtClean="0">
                    <a:solidFill>
                      <a:schemeClr val="accent2"/>
                    </a:solidFill>
                  </a:rPr>
                  <a:t>A</a:t>
                </a:r>
                <a:r>
                  <a:rPr lang="en-US" sz="2400" dirty="0" smtClean="0">
                    <a:solidFill>
                      <a:schemeClr val="tx1"/>
                    </a:solidFill>
                  </a:rPr>
                  <a:t>.</a:t>
                </a:r>
              </a:p>
              <a:p>
                <a:pPr>
                  <a:lnSpc>
                    <a:spcPct val="98000"/>
                  </a:lnSpc>
                  <a:buClr>
                    <a:srgbClr val="000000"/>
                  </a:buClr>
                  <a:buSzPct val="100000"/>
                  <a:buFont typeface="Calibri" pitchFamily="34" charset="0"/>
                  <a:buNone/>
                </a:pPr>
                <a14:m>
                  <m:oMath xmlns:m="http://schemas.openxmlformats.org/officeDocument/2006/math">
                    <m:sSub>
                      <m:sSubPr>
                        <m:ctrlPr>
                          <a:rPr lang="en-US" sz="2400" b="1" i="1" smtClean="0">
                            <a:solidFill>
                              <a:schemeClr val="accent2"/>
                            </a:solidFill>
                            <a:latin typeface="Cambria Math"/>
                          </a:rPr>
                        </m:ctrlPr>
                      </m:sSubPr>
                      <m:e>
                        <m:r>
                          <a:rPr lang="en-US" sz="2400" b="1" i="1" smtClean="0">
                            <a:solidFill>
                              <a:schemeClr val="accent2"/>
                            </a:solidFill>
                            <a:latin typeface="Cambria Math"/>
                          </a:rPr>
                          <m:t>𝜮</m:t>
                        </m:r>
                      </m:e>
                      <m:sub>
                        <m:r>
                          <a:rPr lang="en-US" sz="2400" b="1" i="1" smtClean="0">
                            <a:solidFill>
                              <a:schemeClr val="accent2"/>
                            </a:solidFill>
                            <a:latin typeface="Cambria Math"/>
                          </a:rPr>
                          <m:t>𝒌</m:t>
                        </m:r>
                      </m:sub>
                    </m:sSub>
                  </m:oMath>
                </a14:m>
                <a:r>
                  <a:rPr lang="en-US" sz="2400" b="1" i="1" dirty="0" smtClean="0">
                    <a:solidFill>
                      <a:schemeClr val="accent2"/>
                    </a:solidFill>
                  </a:rPr>
                  <a:t>: </a:t>
                </a:r>
                <a:r>
                  <a:rPr lang="en-US" sz="2400" dirty="0">
                    <a:solidFill>
                      <a:schemeClr val="tx1"/>
                    </a:solidFill>
                  </a:rPr>
                  <a:t>diagonal matrix containing the top </a:t>
                </a:r>
                <a:r>
                  <a:rPr lang="en-US" sz="2400" b="1" i="1" dirty="0">
                    <a:solidFill>
                      <a:schemeClr val="accent2"/>
                    </a:solidFill>
                  </a:rPr>
                  <a:t>k</a:t>
                </a:r>
                <a:r>
                  <a:rPr lang="en-US" sz="2400" dirty="0">
                    <a:solidFill>
                      <a:schemeClr val="tx1"/>
                    </a:solidFill>
                  </a:rPr>
                  <a:t> singular values of </a:t>
                </a:r>
                <a:r>
                  <a:rPr lang="en-US" sz="2400" b="1" dirty="0">
                    <a:solidFill>
                      <a:schemeClr val="accent2"/>
                    </a:solidFill>
                  </a:rPr>
                  <a:t>A</a:t>
                </a:r>
              </a:p>
              <a:p>
                <a:pPr>
                  <a:lnSpc>
                    <a:spcPct val="98000"/>
                  </a:lnSpc>
                  <a:buClr>
                    <a:srgbClr val="000000"/>
                  </a:buClr>
                  <a:buSzPct val="100000"/>
                  <a:buFont typeface="Symbol" pitchFamily="18" charset="2"/>
                  <a:buChar char="S"/>
                </a:pPr>
                <a:endParaRPr lang="en-US" sz="2400" b="1" dirty="0">
                  <a:solidFill>
                    <a:schemeClr val="accent2"/>
                  </a:solidFill>
                </a:endParaRPr>
              </a:p>
              <a:p>
                <a:pPr>
                  <a:lnSpc>
                    <a:spcPct val="98000"/>
                  </a:lnSpc>
                  <a:buClr>
                    <a:srgbClr val="000000"/>
                  </a:buClr>
                  <a:buSzPct val="100000"/>
                  <a:buFont typeface="Calibri" pitchFamily="34" charset="0"/>
                  <a:buNone/>
                </a:pPr>
                <a:r>
                  <a:rPr lang="en-US" sz="2400" b="1" dirty="0" err="1">
                    <a:solidFill>
                      <a:schemeClr val="accent2"/>
                    </a:solidFill>
                  </a:rPr>
                  <a:t>A</a:t>
                </a:r>
                <a:r>
                  <a:rPr lang="en-US" sz="2400" b="1" baseline="-25000" dirty="0" err="1">
                    <a:solidFill>
                      <a:schemeClr val="accent2"/>
                    </a:solidFill>
                  </a:rPr>
                  <a:t>k</a:t>
                </a:r>
                <a:r>
                  <a:rPr lang="en-US" sz="2400" b="1" dirty="0">
                    <a:solidFill>
                      <a:schemeClr val="accent2"/>
                    </a:solidFill>
                  </a:rPr>
                  <a:t> </a:t>
                </a:r>
                <a:r>
                  <a:rPr lang="en-US" sz="2400" dirty="0">
                    <a:solidFill>
                      <a:schemeClr val="tx1"/>
                    </a:solidFill>
                  </a:rPr>
                  <a:t>is an </a:t>
                </a:r>
                <a:r>
                  <a:rPr lang="en-US" sz="2400" dirty="0">
                    <a:solidFill>
                      <a:srgbClr val="0070C0"/>
                    </a:solidFill>
                  </a:rPr>
                  <a:t>approximation</a:t>
                </a:r>
                <a:r>
                  <a:rPr lang="en-US" sz="2400" dirty="0">
                    <a:solidFill>
                      <a:schemeClr val="tx1"/>
                    </a:solidFill>
                  </a:rPr>
                  <a:t> of</a:t>
                </a:r>
                <a:r>
                  <a:rPr lang="en-US" sz="2400" b="1" dirty="0">
                    <a:solidFill>
                      <a:schemeClr val="accent2"/>
                    </a:solidFill>
                  </a:rPr>
                  <a:t> A</a:t>
                </a:r>
                <a:endParaRPr lang="en-US" sz="2400" baseline="-25000" dirty="0">
                  <a:solidFill>
                    <a:schemeClr val="tx1"/>
                  </a:solidFill>
                </a:endParaRPr>
              </a:p>
            </p:txBody>
          </p:sp>
        </mc:Choice>
        <mc:Fallback>
          <p:sp>
            <p:nvSpPr>
              <p:cNvPr id="17411" name="Text Box 7"/>
              <p:cNvSpPr txBox="1">
                <a:spLocks noRot="1" noChangeAspect="1" noMove="1" noResize="1" noEditPoints="1" noAdjustHandles="1" noChangeArrowheads="1" noChangeShapeType="1" noTextEdit="1"/>
              </p:cNvSpPr>
              <p:nvPr/>
            </p:nvSpPr>
            <p:spPr bwMode="auto">
              <a:xfrm>
                <a:off x="304800" y="4314825"/>
                <a:ext cx="8497888" cy="1902124"/>
              </a:xfrm>
              <a:prstGeom prst="rect">
                <a:avLst/>
              </a:prstGeom>
              <a:blipFill rotWithShape="1">
                <a:blip r:embed="rId3"/>
                <a:stretch>
                  <a:fillRect l="-1076" t="-2885" b="-6731"/>
                </a:stretch>
              </a:blipFill>
              <a:ln w="9525">
                <a:noFill/>
                <a:miter lim="800000"/>
                <a:headEnd/>
                <a:tailEnd/>
              </a:ln>
            </p:spPr>
            <p:txBody>
              <a:bodyPr/>
              <a:lstStyle/>
              <a:p>
                <a:r>
                  <a:rPr lang="en-US">
                    <a:noFill/>
                  </a:rPr>
                  <a:t> </a:t>
                </a:r>
              </a:p>
            </p:txBody>
          </p:sp>
        </mc:Fallback>
      </mc:AlternateContent>
      <p:pic>
        <p:nvPicPr>
          <p:cNvPr id="17412" name="Picture 8" descr="Edittex"/>
          <p:cNvPicPr>
            <a:picLocks noChangeAspect="1" noChangeArrowheads="1"/>
          </p:cNvPicPr>
          <p:nvPr>
            <p:custDataLst>
              <p:tags r:id="rId1"/>
            </p:custDataLst>
          </p:nvPr>
        </p:nvPicPr>
        <p:blipFill>
          <a:blip r:embed="rId4" cstate="print"/>
          <a:srcRect/>
          <a:stretch>
            <a:fillRect/>
          </a:stretch>
        </p:blipFill>
        <p:spPr bwMode="auto">
          <a:xfrm>
            <a:off x="1295400" y="1600200"/>
            <a:ext cx="6419850" cy="1905000"/>
          </a:xfrm>
          <a:prstGeom prst="rect">
            <a:avLst/>
          </a:prstGeom>
          <a:noFill/>
          <a:ln w="9525">
            <a:noFill/>
            <a:miter lim="800000"/>
            <a:headEnd/>
            <a:tailEnd/>
          </a:ln>
        </p:spPr>
      </p:pic>
      <p:sp>
        <p:nvSpPr>
          <p:cNvPr id="17413" name="TextBox 8"/>
          <p:cNvSpPr txBox="1">
            <a:spLocks noChangeArrowheads="1"/>
          </p:cNvSpPr>
          <p:nvPr/>
        </p:nvSpPr>
        <p:spPr bwMode="auto">
          <a:xfrm>
            <a:off x="17526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n x d</a:t>
            </a:r>
          </a:p>
        </p:txBody>
      </p:sp>
      <p:sp>
        <p:nvSpPr>
          <p:cNvPr id="17414" name="TextBox 9"/>
          <p:cNvSpPr txBox="1">
            <a:spLocks noChangeArrowheads="1"/>
          </p:cNvSpPr>
          <p:nvPr/>
        </p:nvSpPr>
        <p:spPr bwMode="auto">
          <a:xfrm>
            <a:off x="35814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n x k</a:t>
            </a:r>
          </a:p>
        </p:txBody>
      </p:sp>
      <p:sp>
        <p:nvSpPr>
          <p:cNvPr id="17415" name="TextBox 10"/>
          <p:cNvSpPr txBox="1">
            <a:spLocks noChangeArrowheads="1"/>
          </p:cNvSpPr>
          <p:nvPr/>
        </p:nvSpPr>
        <p:spPr bwMode="auto">
          <a:xfrm>
            <a:off x="49530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k x k</a:t>
            </a:r>
          </a:p>
        </p:txBody>
      </p:sp>
      <p:sp>
        <p:nvSpPr>
          <p:cNvPr id="17416" name="TextBox 11"/>
          <p:cNvSpPr txBox="1">
            <a:spLocks noChangeArrowheads="1"/>
          </p:cNvSpPr>
          <p:nvPr/>
        </p:nvSpPr>
        <p:spPr bwMode="auto">
          <a:xfrm>
            <a:off x="64770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k x d</a:t>
            </a:r>
          </a:p>
        </p:txBody>
      </p:sp>
      <p:sp>
        <p:nvSpPr>
          <p:cNvPr id="2" name="Rectangle 1"/>
          <p:cNvSpPr/>
          <p:nvPr/>
        </p:nvSpPr>
        <p:spPr>
          <a:xfrm>
            <a:off x="5145088" y="5911850"/>
            <a:ext cx="36576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buClr>
                <a:srgbClr val="000000"/>
              </a:buClr>
              <a:buSzPct val="100000"/>
              <a:buFont typeface="Calibri" pitchFamily="34" charset="0"/>
              <a:buNone/>
            </a:pPr>
            <a:r>
              <a:rPr lang="en-US" b="1" dirty="0" err="1">
                <a:solidFill>
                  <a:schemeClr val="accent2"/>
                </a:solidFill>
              </a:rPr>
              <a:t>A</a:t>
            </a:r>
            <a:r>
              <a:rPr lang="en-US" b="1" baseline="-25000" dirty="0" err="1">
                <a:solidFill>
                  <a:schemeClr val="accent2"/>
                </a:solidFill>
              </a:rPr>
              <a:t>k</a:t>
            </a:r>
            <a:r>
              <a:rPr lang="en-US" b="1" dirty="0">
                <a:solidFill>
                  <a:schemeClr val="accent2"/>
                </a:solidFill>
              </a:rPr>
              <a:t> </a:t>
            </a:r>
            <a:r>
              <a:rPr lang="en-US" dirty="0"/>
              <a:t>is the </a:t>
            </a:r>
            <a:r>
              <a:rPr lang="en-US" b="1" dirty="0">
                <a:solidFill>
                  <a:srgbClr val="FF0000"/>
                </a:solidFill>
              </a:rPr>
              <a:t>best</a:t>
            </a:r>
            <a:r>
              <a:rPr lang="en-US" dirty="0">
                <a:solidFill>
                  <a:schemeClr val="tx1"/>
                </a:solidFill>
              </a:rPr>
              <a:t> </a:t>
            </a:r>
            <a:r>
              <a:rPr lang="en-US" dirty="0"/>
              <a:t>approximation of</a:t>
            </a:r>
            <a:r>
              <a:rPr lang="en-US" b="1" dirty="0"/>
              <a:t> </a:t>
            </a:r>
            <a:r>
              <a:rPr lang="en-US" b="1" dirty="0">
                <a:solidFill>
                  <a:schemeClr val="accent2"/>
                </a:solidFill>
              </a:rPr>
              <a:t>A</a:t>
            </a:r>
            <a:endParaRPr lang="en-US" sz="3200" baseline="-25000" dirty="0">
              <a:solidFill>
                <a:schemeClr val="tx1"/>
              </a:solidFill>
            </a:endParaRPr>
          </a:p>
        </p:txBody>
      </p:sp>
    </p:spTree>
    <p:extLst>
      <p:ext uri="{BB962C8B-B14F-4D97-AF65-F5344CB8AC3E}">
        <p14:creationId xmlns:p14="http://schemas.microsoft.com/office/powerpoint/2010/main" val="3147678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SVD as an optimization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dirty="0" smtClean="0"/>
                  <a:t>The </a:t>
                </a:r>
                <a:r>
                  <a:rPr lang="en-US" dirty="0" smtClean="0">
                    <a:solidFill>
                      <a:schemeClr val="accent6">
                        <a:lumMod val="75000"/>
                      </a:schemeClr>
                    </a:solidFill>
                  </a:rPr>
                  <a:t>rank-k</a:t>
                </a:r>
                <a:r>
                  <a:rPr lang="en-US" dirty="0" smtClean="0"/>
                  <a:t> </a:t>
                </a:r>
                <a:r>
                  <a:rPr lang="en-US" dirty="0" smtClean="0">
                    <a:solidFill>
                      <a:schemeClr val="accent6">
                        <a:lumMod val="75000"/>
                      </a:schemeClr>
                    </a:solidFill>
                  </a:rPr>
                  <a:t>approximation</a:t>
                </a:r>
                <a:r>
                  <a:rPr lang="en-US" dirty="0" smtClean="0"/>
                  <a:t> matrix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𝐴</m:t>
                        </m:r>
                      </m:e>
                      <m:sub>
                        <m:r>
                          <a:rPr lang="en-US" b="0" i="1" smtClean="0">
                            <a:solidFill>
                              <a:srgbClr val="00B0F0"/>
                            </a:solidFill>
                            <a:latin typeface="Cambria Math"/>
                          </a:rPr>
                          <m:t>𝑘</m:t>
                        </m:r>
                      </m:sub>
                    </m:sSub>
                  </m:oMath>
                </a14:m>
                <a:r>
                  <a:rPr lang="en-US" dirty="0" smtClean="0">
                    <a:solidFill>
                      <a:srgbClr val="00B0F0"/>
                    </a:solidFill>
                  </a:rPr>
                  <a:t> </a:t>
                </a:r>
                <a:r>
                  <a:rPr lang="en-US" dirty="0" smtClean="0"/>
                  <a:t>produced by the top-k singular vectors of A </a:t>
                </a:r>
                <a:r>
                  <a:rPr lang="en-US" dirty="0" smtClean="0">
                    <a:solidFill>
                      <a:schemeClr val="accent6">
                        <a:lumMod val="75000"/>
                      </a:schemeClr>
                    </a:solidFill>
                  </a:rPr>
                  <a:t>minimizes</a:t>
                </a:r>
                <a:r>
                  <a:rPr lang="en-US" dirty="0" smtClean="0"/>
                  <a:t> the </a:t>
                </a:r>
                <a:r>
                  <a:rPr lang="en-US" dirty="0" err="1" smtClean="0">
                    <a:solidFill>
                      <a:srgbClr val="0070C0"/>
                    </a:solidFill>
                  </a:rPr>
                  <a:t>Frobenious</a:t>
                </a:r>
                <a:r>
                  <a:rPr lang="en-US" dirty="0" smtClean="0">
                    <a:solidFill>
                      <a:srgbClr val="0070C0"/>
                    </a:solidFill>
                  </a:rPr>
                  <a:t> norm</a:t>
                </a:r>
                <a:r>
                  <a:rPr lang="en-US" dirty="0" smtClean="0"/>
                  <a:t> of the difference with the matrix </a:t>
                </a:r>
                <a:r>
                  <a:rPr lang="en-US" dirty="0" smtClean="0">
                    <a:solidFill>
                      <a:srgbClr val="0070C0"/>
                    </a:solidFill>
                  </a:rPr>
                  <a:t>A</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𝑘</m:t>
                          </m:r>
                        </m:sub>
                      </m:sSub>
                      <m:r>
                        <a:rPr lang="en-US" b="0" i="1" smtClean="0">
                          <a:latin typeface="Cambria Math"/>
                        </a:rPr>
                        <m:t>=</m:t>
                      </m:r>
                      <m:func>
                        <m:funcPr>
                          <m:ctrlPr>
                            <a:rPr lang="en-US" b="0" i="1" smtClean="0">
                              <a:latin typeface="Cambria Math"/>
                            </a:rPr>
                          </m:ctrlPr>
                        </m:funcPr>
                        <m:fName>
                          <m:r>
                            <m:rPr>
                              <m:sty m:val="p"/>
                            </m:rPr>
                            <a:rPr lang="en-US" b="0" i="0" smtClean="0">
                              <a:latin typeface="Cambria Math"/>
                            </a:rPr>
                            <m:t>arg</m:t>
                          </m:r>
                        </m:fName>
                        <m:e>
                          <m:func>
                            <m:funcPr>
                              <m:ctrlPr>
                                <a:rPr lang="en-US" b="0" i="1" smtClean="0">
                                  <a:latin typeface="Cambria Math"/>
                                </a:rPr>
                              </m:ctrlPr>
                            </m:funcPr>
                            <m:fName>
                              <m:limLow>
                                <m:limLowPr>
                                  <m:ctrlPr>
                                    <a:rPr lang="en-US" b="0" i="1" smtClean="0">
                                      <a:latin typeface="Cambria Math"/>
                                    </a:rPr>
                                  </m:ctrlPr>
                                </m:limLowPr>
                                <m:e>
                                  <m:r>
                                    <m:rPr>
                                      <m:sty m:val="p"/>
                                    </m:rPr>
                                    <a:rPr lang="en-US" b="0" i="0" smtClean="0">
                                      <a:solidFill>
                                        <a:srgbClr val="FF0000"/>
                                      </a:solidFill>
                                      <a:latin typeface="Cambria Math"/>
                                    </a:rPr>
                                    <m:t>max</m:t>
                                  </m:r>
                                </m:e>
                                <m:lim>
                                  <m:r>
                                    <a:rPr lang="en-US" b="0" i="1" smtClean="0">
                                      <a:solidFill>
                                        <a:srgbClr val="FF0000"/>
                                      </a:solidFill>
                                      <a:latin typeface="Cambria Math"/>
                                    </a:rPr>
                                    <m:t>𝐵</m:t>
                                  </m:r>
                                  <m:r>
                                    <a:rPr lang="en-US" b="0" i="1" smtClean="0">
                                      <a:solidFill>
                                        <a:srgbClr val="FF0000"/>
                                      </a:solidFill>
                                      <a:latin typeface="Cambria Math"/>
                                    </a:rPr>
                                    <m:t>:</m:t>
                                  </m:r>
                                  <m:r>
                                    <a:rPr lang="en-US" b="0" i="1" smtClean="0">
                                      <a:solidFill>
                                        <a:srgbClr val="FF0000"/>
                                      </a:solidFill>
                                      <a:latin typeface="Cambria Math"/>
                                    </a:rPr>
                                    <m:t>𝑟𝑎𝑛𝑘</m:t>
                                  </m:r>
                                  <m:d>
                                    <m:dPr>
                                      <m:ctrlPr>
                                        <a:rPr lang="en-US" b="0" i="1" smtClean="0">
                                          <a:solidFill>
                                            <a:srgbClr val="FF0000"/>
                                          </a:solidFill>
                                          <a:latin typeface="Cambria Math"/>
                                        </a:rPr>
                                      </m:ctrlPr>
                                    </m:dPr>
                                    <m:e>
                                      <m:r>
                                        <a:rPr lang="en-US" b="0" i="1" smtClean="0">
                                          <a:solidFill>
                                            <a:srgbClr val="FF0000"/>
                                          </a:solidFill>
                                          <a:latin typeface="Cambria Math"/>
                                        </a:rPr>
                                        <m:t>𝐵</m:t>
                                      </m:r>
                                    </m:e>
                                  </m:d>
                                  <m:r>
                                    <a:rPr lang="en-US" b="0" i="1" smtClean="0">
                                      <a:solidFill>
                                        <a:srgbClr val="FF0000"/>
                                      </a:solidFill>
                                      <a:latin typeface="Cambria Math"/>
                                    </a:rPr>
                                    <m:t>=</m:t>
                                  </m:r>
                                  <m:r>
                                    <a:rPr lang="en-US" b="0" i="1" smtClean="0">
                                      <a:solidFill>
                                        <a:srgbClr val="FF0000"/>
                                      </a:solidFill>
                                      <a:latin typeface="Cambria Math"/>
                                    </a:rPr>
                                    <m:t>𝑘</m:t>
                                  </m:r>
                                </m:lim>
                              </m:limLow>
                            </m:fName>
                            <m:e>
                              <m:sSubSup>
                                <m:sSubSupPr>
                                  <m:ctrlPr>
                                    <a:rPr lang="en-US" b="0" i="1" smtClean="0">
                                      <a:latin typeface="Cambria Math"/>
                                    </a:rPr>
                                  </m:ctrlPr>
                                </m:sSubSupPr>
                                <m:e>
                                  <m:d>
                                    <m:dPr>
                                      <m:begChr m:val="‖"/>
                                      <m:endChr m:val="‖"/>
                                      <m:ctrlPr>
                                        <a:rPr lang="en-US" b="0" i="1" smtClean="0">
                                          <a:latin typeface="Cambria Math"/>
                                        </a:rPr>
                                      </m:ctrlPr>
                                    </m:dPr>
                                    <m:e>
                                      <m:r>
                                        <a:rPr lang="en-US" b="0" i="1" smtClean="0">
                                          <a:latin typeface="Cambria Math"/>
                                        </a:rPr>
                                        <m:t>𝐴</m:t>
                                      </m:r>
                                      <m:r>
                                        <a:rPr lang="en-US" b="0" i="1" smtClean="0">
                                          <a:latin typeface="Cambria Math"/>
                                        </a:rPr>
                                        <m:t> −</m:t>
                                      </m:r>
                                      <m:r>
                                        <a:rPr lang="en-US" b="0" i="1" smtClean="0">
                                          <a:latin typeface="Cambria Math"/>
                                        </a:rPr>
                                        <m:t>𝐵</m:t>
                                      </m:r>
                                    </m:e>
                                  </m:d>
                                </m:e>
                                <m:sub>
                                  <m:r>
                                    <a:rPr lang="en-US" b="0" i="1" smtClean="0">
                                      <a:latin typeface="Cambria Math"/>
                                    </a:rPr>
                                    <m:t>𝐹</m:t>
                                  </m:r>
                                </m:sub>
                                <m:sup>
                                  <m:r>
                                    <a:rPr lang="en-US" b="0" i="1" smtClean="0">
                                      <a:latin typeface="Cambria Math"/>
                                    </a:rPr>
                                    <m:t>2</m:t>
                                  </m:r>
                                </m:sup>
                              </m:sSubSup>
                            </m:e>
                          </m:func>
                        </m:e>
                      </m:func>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a:rPr>
                          </m:ctrlPr>
                        </m:sSubSupPr>
                        <m:e>
                          <m:d>
                            <m:dPr>
                              <m:begChr m:val="‖"/>
                              <m:endChr m:val="‖"/>
                              <m:ctrlPr>
                                <a:rPr lang="en-US" i="1" smtClean="0">
                                  <a:latin typeface="Cambria Math"/>
                                </a:rPr>
                              </m:ctrlPr>
                            </m:dPr>
                            <m:e>
                              <m:r>
                                <a:rPr lang="en-US" b="0" i="1" smtClean="0">
                                  <a:latin typeface="Cambria Math"/>
                                </a:rPr>
                                <m:t>𝐴</m:t>
                              </m:r>
                              <m:r>
                                <a:rPr lang="en-US" b="0" i="1" smtClean="0">
                                  <a:latin typeface="Cambria Math"/>
                                </a:rPr>
                                <m:t>−</m:t>
                              </m:r>
                              <m:r>
                                <a:rPr lang="en-US" b="0" i="1" smtClean="0">
                                  <a:latin typeface="Cambria Math"/>
                                </a:rPr>
                                <m:t>𝐵</m:t>
                              </m:r>
                            </m:e>
                          </m:d>
                        </m:e>
                        <m:sub>
                          <m:r>
                            <a:rPr lang="en-US" b="0" i="1" smtClean="0">
                              <a:latin typeface="Cambria Math"/>
                            </a:rPr>
                            <m:t>𝐹</m:t>
                          </m:r>
                        </m:sub>
                        <m:sup>
                          <m:r>
                            <a:rPr lang="en-US" b="0" i="1" smtClean="0">
                              <a:latin typeface="Cambria Math"/>
                            </a:rPr>
                            <m:t>2</m:t>
                          </m:r>
                        </m:sup>
                      </m:sSubSup>
                      <m:r>
                        <a:rPr lang="en-US" b="0" i="1" smtClean="0">
                          <a:latin typeface="Cambria Math"/>
                        </a:rPr>
                        <m:t>=</m:t>
                      </m:r>
                      <m:nary>
                        <m:naryPr>
                          <m:chr m:val="∑"/>
                          <m:supHide m:val="on"/>
                          <m:ctrlPr>
                            <a:rPr lang="en-US" b="0" i="1" smtClean="0">
                              <a:latin typeface="Cambria Math"/>
                            </a:rPr>
                          </m:ctrlPr>
                        </m:naryPr>
                        <m:sub>
                          <m: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𝑖𝑗</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𝑖𝑗</m:t>
                                      </m:r>
                                    </m:sub>
                                  </m:sSub>
                                </m:e>
                              </m:d>
                            </m:e>
                            <m:sup>
                              <m:r>
                                <a:rPr lang="en-US" b="0" i="1" smtClean="0">
                                  <a:latin typeface="Cambria Math"/>
                                </a:rPr>
                                <m:t>2</m:t>
                              </m:r>
                            </m:sup>
                          </m:sSup>
                        </m:e>
                      </m:nary>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1250" r="-889"/>
                </a:stretch>
              </a:blipFill>
            </p:spPr>
            <p:txBody>
              <a:bodyPr/>
              <a:lstStyle/>
              <a:p>
                <a:r>
                  <a:rPr lang="en-US">
                    <a:noFill/>
                  </a:rPr>
                  <a:t> </a:t>
                </a:r>
              </a:p>
            </p:txBody>
          </p:sp>
        </mc:Fallback>
      </mc:AlternateContent>
    </p:spTree>
    <p:extLst>
      <p:ext uri="{BB962C8B-B14F-4D97-AF65-F5344CB8AC3E}">
        <p14:creationId xmlns:p14="http://schemas.microsoft.com/office/powerpoint/2010/main" val="34246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can </a:t>
                </a:r>
                <a:r>
                  <a:rPr lang="en-US" dirty="0" smtClean="0">
                    <a:solidFill>
                      <a:schemeClr val="accent6">
                        <a:lumMod val="75000"/>
                      </a:schemeClr>
                    </a:solidFill>
                  </a:rPr>
                  <a:t>project</a:t>
                </a:r>
                <a:r>
                  <a:rPr lang="en-US" dirty="0" smtClean="0"/>
                  <a:t> the row (and column) vectors of the matrix </a:t>
                </a:r>
                <a:r>
                  <a:rPr lang="en-US" dirty="0" smtClean="0">
                    <a:solidFill>
                      <a:srgbClr val="00B0F0"/>
                    </a:solidFill>
                  </a:rPr>
                  <a:t>A</a:t>
                </a:r>
                <a:r>
                  <a:rPr lang="en-US" dirty="0" smtClean="0"/>
                  <a:t> into a </a:t>
                </a:r>
                <a:r>
                  <a:rPr lang="en-US" dirty="0" smtClean="0">
                    <a:solidFill>
                      <a:srgbClr val="00B0F0"/>
                    </a:solidFill>
                  </a:rPr>
                  <a:t>k-dimensional space </a:t>
                </a:r>
                <a:r>
                  <a:rPr lang="en-US" dirty="0" smtClean="0"/>
                  <a:t>and preserve most of the information</a:t>
                </a:r>
              </a:p>
              <a:p>
                <a:r>
                  <a:rPr lang="en-US" dirty="0" smtClean="0"/>
                  <a:t>(</a:t>
                </a:r>
                <a:r>
                  <a:rPr lang="en-US" dirty="0" smtClean="0">
                    <a:solidFill>
                      <a:srgbClr val="00B050"/>
                    </a:solidFill>
                  </a:rPr>
                  <a:t>Ideally</a:t>
                </a:r>
                <a:r>
                  <a:rPr lang="en-US" dirty="0" smtClean="0"/>
                  <a:t>) The k dimensions reveal </a:t>
                </a:r>
                <a:r>
                  <a:rPr lang="en-US" dirty="0" smtClean="0">
                    <a:solidFill>
                      <a:srgbClr val="FF0000"/>
                    </a:solidFill>
                  </a:rPr>
                  <a:t>latent features/aspects/topics</a:t>
                </a:r>
                <a:r>
                  <a:rPr lang="en-US" dirty="0" smtClean="0"/>
                  <a:t> of the term (document) space.</a:t>
                </a:r>
              </a:p>
              <a:p>
                <a:r>
                  <a:rPr lang="en-US" dirty="0" smtClean="0"/>
                  <a:t>(</a:t>
                </a:r>
                <a:r>
                  <a:rPr lang="en-US" dirty="0" smtClean="0">
                    <a:solidFill>
                      <a:srgbClr val="00B050"/>
                    </a:solidFill>
                  </a:rPr>
                  <a:t>Ideally</a:t>
                </a:r>
                <a:r>
                  <a:rPr lang="en-US" dirty="0" smtClean="0"/>
                  <a:t>) The </a:t>
                </a:r>
                <a14:m>
                  <m:oMath xmlns:m="http://schemas.openxmlformats.org/officeDocument/2006/math">
                    <m:sSub>
                      <m:sSubPr>
                        <m:ctrlPr>
                          <a:rPr lang="en-US" i="1" dirty="0" smtClean="0">
                            <a:solidFill>
                              <a:srgbClr val="00B0F0"/>
                            </a:solidFill>
                            <a:latin typeface="Cambria Math"/>
                          </a:rPr>
                        </m:ctrlPr>
                      </m:sSubPr>
                      <m:e>
                        <m:r>
                          <a:rPr lang="en-US" i="1" dirty="0" smtClean="0">
                            <a:solidFill>
                              <a:srgbClr val="00B0F0"/>
                            </a:solidFill>
                            <a:latin typeface="Cambria Math"/>
                          </a:rPr>
                          <m:t>𝐴</m:t>
                        </m:r>
                      </m:e>
                      <m:sub>
                        <m:r>
                          <a:rPr lang="en-US" i="1" dirty="0" smtClean="0">
                            <a:solidFill>
                              <a:srgbClr val="00B0F0"/>
                            </a:solidFill>
                            <a:latin typeface="Cambria Math"/>
                          </a:rPr>
                          <m:t>𝑘</m:t>
                        </m:r>
                      </m:sub>
                    </m:sSub>
                  </m:oMath>
                </a14:m>
                <a:r>
                  <a:rPr lang="en-US" dirty="0" smtClean="0"/>
                  <a:t> approximation of matrix A, contains all the </a:t>
                </a:r>
                <a:r>
                  <a:rPr lang="en-US" dirty="0" smtClean="0">
                    <a:solidFill>
                      <a:schemeClr val="accent6">
                        <a:lumMod val="75000"/>
                      </a:schemeClr>
                    </a:solidFill>
                  </a:rPr>
                  <a:t>useful information</a:t>
                </a:r>
                <a:r>
                  <a:rPr lang="en-US" dirty="0" smtClean="0"/>
                  <a:t>, and what is discarded is noise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3312630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factor model	</a:t>
            </a:r>
            <a:endParaRPr lang="en-US" dirty="0"/>
          </a:p>
        </p:txBody>
      </p:sp>
      <p:sp>
        <p:nvSpPr>
          <p:cNvPr id="3" name="Content Placeholder 2"/>
          <p:cNvSpPr>
            <a:spLocks noGrp="1"/>
          </p:cNvSpPr>
          <p:nvPr>
            <p:ph idx="1"/>
          </p:nvPr>
        </p:nvSpPr>
        <p:spPr/>
        <p:txBody>
          <a:bodyPr/>
          <a:lstStyle/>
          <a:p>
            <a:r>
              <a:rPr lang="en-US" dirty="0" smtClean="0"/>
              <a:t>Rows (columns) are linear combinations of </a:t>
            </a:r>
            <a:r>
              <a:rPr lang="en-US" dirty="0" smtClean="0">
                <a:solidFill>
                  <a:srgbClr val="00B0F0"/>
                </a:solidFill>
              </a:rPr>
              <a:t>k</a:t>
            </a:r>
            <a:r>
              <a:rPr lang="en-US" dirty="0" smtClean="0"/>
              <a:t> </a:t>
            </a:r>
            <a:r>
              <a:rPr lang="en-US" dirty="0" smtClean="0">
                <a:solidFill>
                  <a:schemeClr val="accent6">
                    <a:lumMod val="75000"/>
                  </a:schemeClr>
                </a:solidFill>
              </a:rPr>
              <a:t>latent factors</a:t>
            </a:r>
          </a:p>
          <a:p>
            <a:pPr lvl="1"/>
            <a:r>
              <a:rPr lang="en-US" dirty="0" smtClean="0"/>
              <a:t>E.g., in our extreme document example there are two factors</a:t>
            </a:r>
          </a:p>
          <a:p>
            <a:r>
              <a:rPr lang="en-US" dirty="0" smtClean="0"/>
              <a:t>Some </a:t>
            </a:r>
            <a:r>
              <a:rPr lang="en-US" dirty="0" smtClean="0">
                <a:solidFill>
                  <a:srgbClr val="0070C0"/>
                </a:solidFill>
              </a:rPr>
              <a:t>noise</a:t>
            </a:r>
            <a:r>
              <a:rPr lang="en-US" dirty="0" smtClean="0"/>
              <a:t> is added to this rank-k matrix resulting in higher rank</a:t>
            </a:r>
          </a:p>
          <a:p>
            <a:endParaRPr lang="en-US" dirty="0" smtClean="0"/>
          </a:p>
          <a:p>
            <a:r>
              <a:rPr lang="en-US" dirty="0" smtClean="0"/>
              <a:t>SVD retrieves the latent factors (hopefully).</a:t>
            </a:r>
            <a:endParaRPr lang="en-US" dirty="0"/>
          </a:p>
        </p:txBody>
      </p:sp>
    </p:spTree>
    <p:extLst>
      <p:ext uri="{BB962C8B-B14F-4D97-AF65-F5344CB8AC3E}">
        <p14:creationId xmlns:p14="http://schemas.microsoft.com/office/powerpoint/2010/main" val="791118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01675" y="3276600"/>
            <a:ext cx="19050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7" name="Rectangle 3"/>
          <p:cNvSpPr>
            <a:spLocks noChangeArrowheads="1"/>
          </p:cNvSpPr>
          <p:nvPr/>
        </p:nvSpPr>
        <p:spPr bwMode="auto">
          <a:xfrm>
            <a:off x="3352800" y="3276600"/>
            <a:ext cx="13716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8" name="Rectangle 4"/>
          <p:cNvSpPr>
            <a:spLocks noChangeArrowheads="1"/>
          </p:cNvSpPr>
          <p:nvPr/>
        </p:nvSpPr>
        <p:spPr bwMode="auto">
          <a:xfrm>
            <a:off x="6858000" y="3276600"/>
            <a:ext cx="19050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9" name="Rectangle 5"/>
          <p:cNvSpPr>
            <a:spLocks noChangeArrowheads="1"/>
          </p:cNvSpPr>
          <p:nvPr/>
        </p:nvSpPr>
        <p:spPr bwMode="auto">
          <a:xfrm>
            <a:off x="5105400" y="3276600"/>
            <a:ext cx="13716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90" name="Text Box 6"/>
          <p:cNvSpPr txBox="1">
            <a:spLocks noChangeArrowheads="1"/>
          </p:cNvSpPr>
          <p:nvPr/>
        </p:nvSpPr>
        <p:spPr bwMode="auto">
          <a:xfrm>
            <a:off x="1524000" y="1989138"/>
            <a:ext cx="519113"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a:t>
            </a:r>
          </a:p>
        </p:txBody>
      </p:sp>
      <p:sp>
        <p:nvSpPr>
          <p:cNvPr id="16391" name="Text Box 7"/>
          <p:cNvSpPr txBox="1">
            <a:spLocks noChangeArrowheads="1"/>
          </p:cNvSpPr>
          <p:nvPr/>
        </p:nvSpPr>
        <p:spPr bwMode="auto">
          <a:xfrm>
            <a:off x="7543800" y="1989138"/>
            <a:ext cx="700088"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V</a:t>
            </a:r>
            <a:r>
              <a:rPr lang="en-US" sz="3600" baseline="30000">
                <a:solidFill>
                  <a:srgbClr val="000066"/>
                </a:solidFill>
              </a:rPr>
              <a:t>T</a:t>
            </a:r>
            <a:endParaRPr lang="en-US" sz="3600" b="1">
              <a:solidFill>
                <a:srgbClr val="000066"/>
              </a:solidFill>
            </a:endParaRPr>
          </a:p>
        </p:txBody>
      </p:sp>
      <p:sp>
        <p:nvSpPr>
          <p:cNvPr id="16392" name="Text Box 8"/>
          <p:cNvSpPr txBox="1">
            <a:spLocks noChangeArrowheads="1"/>
          </p:cNvSpPr>
          <p:nvPr/>
        </p:nvSpPr>
        <p:spPr bwMode="auto">
          <a:xfrm>
            <a:off x="5762625" y="1966913"/>
            <a:ext cx="469900" cy="6715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800" b="1">
                <a:solidFill>
                  <a:srgbClr val="000066"/>
                </a:solidFill>
                <a:sym typeface="Symbol" pitchFamily="18" charset="2"/>
              </a:rPr>
              <a:t></a:t>
            </a:r>
          </a:p>
        </p:txBody>
      </p:sp>
      <p:sp>
        <p:nvSpPr>
          <p:cNvPr id="16393" name="Text Box 9"/>
          <p:cNvSpPr txBox="1">
            <a:spLocks noChangeArrowheads="1"/>
          </p:cNvSpPr>
          <p:nvPr/>
        </p:nvSpPr>
        <p:spPr bwMode="auto">
          <a:xfrm>
            <a:off x="4038600" y="1989138"/>
            <a:ext cx="52070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U</a:t>
            </a:r>
          </a:p>
        </p:txBody>
      </p:sp>
      <p:sp>
        <p:nvSpPr>
          <p:cNvPr id="16394" name="Text Box 10"/>
          <p:cNvSpPr txBox="1">
            <a:spLocks noChangeArrowheads="1"/>
          </p:cNvSpPr>
          <p:nvPr/>
        </p:nvSpPr>
        <p:spPr bwMode="auto">
          <a:xfrm>
            <a:off x="2743200" y="1989138"/>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t>
            </a:r>
          </a:p>
        </p:txBody>
      </p:sp>
      <p:sp>
        <p:nvSpPr>
          <p:cNvPr id="16395" name="Text Box 11"/>
          <p:cNvSpPr txBox="1">
            <a:spLocks noChangeArrowheads="1"/>
          </p:cNvSpPr>
          <p:nvPr/>
        </p:nvSpPr>
        <p:spPr bwMode="auto">
          <a:xfrm>
            <a:off x="228600" y="5521325"/>
            <a:ext cx="903288" cy="3365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objects</a:t>
            </a:r>
          </a:p>
        </p:txBody>
      </p:sp>
      <p:sp>
        <p:nvSpPr>
          <p:cNvPr id="16396" name="Text Box 12"/>
          <p:cNvSpPr txBox="1">
            <a:spLocks noChangeArrowheads="1"/>
          </p:cNvSpPr>
          <p:nvPr/>
        </p:nvSpPr>
        <p:spPr bwMode="auto">
          <a:xfrm>
            <a:off x="1616075" y="3006725"/>
            <a:ext cx="1012825" cy="3365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features</a:t>
            </a:r>
          </a:p>
        </p:txBody>
      </p:sp>
      <p:sp>
        <p:nvSpPr>
          <p:cNvPr id="16397" name="Line 13"/>
          <p:cNvSpPr>
            <a:spLocks noChangeShapeType="1"/>
          </p:cNvSpPr>
          <p:nvPr/>
        </p:nvSpPr>
        <p:spPr bwMode="auto">
          <a:xfrm>
            <a:off x="3886200" y="3276600"/>
            <a:ext cx="0" cy="2286000"/>
          </a:xfrm>
          <a:prstGeom prst="line">
            <a:avLst/>
          </a:prstGeom>
          <a:noFill/>
          <a:ln w="9525">
            <a:solidFill>
              <a:schemeClr val="tx1"/>
            </a:solidFill>
            <a:prstDash val="dash"/>
            <a:round/>
            <a:headEnd/>
            <a:tailEnd/>
          </a:ln>
        </p:spPr>
        <p:txBody>
          <a:bodyPr wrap="none" anchor="ctr"/>
          <a:lstStyle/>
          <a:p>
            <a:endParaRPr lang="en-US"/>
          </a:p>
        </p:txBody>
      </p:sp>
      <p:sp>
        <p:nvSpPr>
          <p:cNvPr id="16398" name="Line 14"/>
          <p:cNvSpPr>
            <a:spLocks noChangeShapeType="1"/>
          </p:cNvSpPr>
          <p:nvPr/>
        </p:nvSpPr>
        <p:spPr bwMode="auto">
          <a:xfrm>
            <a:off x="5105400" y="3276600"/>
            <a:ext cx="1371600" cy="12192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V="1">
            <a:off x="5638800" y="3276600"/>
            <a:ext cx="0" cy="1219200"/>
          </a:xfrm>
          <a:prstGeom prst="line">
            <a:avLst/>
          </a:prstGeom>
          <a:noFill/>
          <a:ln w="9525">
            <a:solidFill>
              <a:schemeClr val="tx1"/>
            </a:solidFill>
            <a:prstDash val="dash"/>
            <a:round/>
            <a:headEnd/>
            <a:tailEnd/>
          </a:ln>
        </p:spPr>
        <p:txBody>
          <a:bodyPr wrap="none" anchor="ctr"/>
          <a:lstStyle/>
          <a:p>
            <a:endParaRPr lang="en-US"/>
          </a:p>
        </p:txBody>
      </p:sp>
      <p:sp>
        <p:nvSpPr>
          <p:cNvPr id="16400" name="Line 16"/>
          <p:cNvSpPr>
            <a:spLocks noChangeShapeType="1"/>
          </p:cNvSpPr>
          <p:nvPr/>
        </p:nvSpPr>
        <p:spPr bwMode="auto">
          <a:xfrm>
            <a:off x="5105400" y="3733800"/>
            <a:ext cx="1371600" cy="0"/>
          </a:xfrm>
          <a:prstGeom prst="line">
            <a:avLst/>
          </a:prstGeom>
          <a:noFill/>
          <a:ln w="9525">
            <a:solidFill>
              <a:schemeClr val="tx1"/>
            </a:solidFill>
            <a:prstDash val="dash"/>
            <a:round/>
            <a:headEnd/>
            <a:tailEnd/>
          </a:ln>
        </p:spPr>
        <p:txBody>
          <a:bodyPr wrap="none" anchor="ctr"/>
          <a:lstStyle/>
          <a:p>
            <a:endParaRPr lang="en-US"/>
          </a:p>
        </p:txBody>
      </p:sp>
      <p:sp>
        <p:nvSpPr>
          <p:cNvPr id="16401" name="Line 17"/>
          <p:cNvSpPr>
            <a:spLocks noChangeShapeType="1"/>
          </p:cNvSpPr>
          <p:nvPr/>
        </p:nvSpPr>
        <p:spPr bwMode="auto">
          <a:xfrm>
            <a:off x="6858000" y="3733800"/>
            <a:ext cx="1905000" cy="0"/>
          </a:xfrm>
          <a:prstGeom prst="line">
            <a:avLst/>
          </a:prstGeom>
          <a:noFill/>
          <a:ln w="9525">
            <a:solidFill>
              <a:schemeClr val="tx1"/>
            </a:solidFill>
            <a:prstDash val="dash"/>
            <a:round/>
            <a:headEnd/>
            <a:tailEnd/>
          </a:ln>
        </p:spPr>
        <p:txBody>
          <a:bodyPr wrap="none" anchor="ctr"/>
          <a:lstStyle/>
          <a:p>
            <a:endParaRPr lang="en-US"/>
          </a:p>
        </p:txBody>
      </p:sp>
      <p:sp>
        <p:nvSpPr>
          <p:cNvPr id="16402" name="Text Box 18"/>
          <p:cNvSpPr txBox="1">
            <a:spLocks noChangeArrowheads="1"/>
          </p:cNvSpPr>
          <p:nvPr/>
        </p:nvSpPr>
        <p:spPr bwMode="auto">
          <a:xfrm>
            <a:off x="7162800" y="3355975"/>
            <a:ext cx="1303338"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significant</a:t>
            </a:r>
          </a:p>
        </p:txBody>
      </p:sp>
      <p:sp>
        <p:nvSpPr>
          <p:cNvPr id="16403" name="Text Box 19"/>
          <p:cNvSpPr txBox="1">
            <a:spLocks noChangeArrowheads="1"/>
          </p:cNvSpPr>
          <p:nvPr/>
        </p:nvSpPr>
        <p:spPr bwMode="auto">
          <a:xfrm>
            <a:off x="7391400" y="3903663"/>
            <a:ext cx="723900"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4" name="Text Box 20"/>
          <p:cNvSpPr txBox="1">
            <a:spLocks noChangeArrowheads="1"/>
          </p:cNvSpPr>
          <p:nvPr/>
        </p:nvSpPr>
        <p:spPr bwMode="auto">
          <a:xfrm rot="-5400000">
            <a:off x="3940969" y="4158457"/>
            <a:ext cx="723900"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5" name="Text Box 21"/>
          <p:cNvSpPr txBox="1">
            <a:spLocks noChangeArrowheads="1"/>
          </p:cNvSpPr>
          <p:nvPr/>
        </p:nvSpPr>
        <p:spPr bwMode="auto">
          <a:xfrm>
            <a:off x="5715000" y="3889375"/>
            <a:ext cx="723900"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6" name="Text Box 22"/>
          <p:cNvSpPr txBox="1">
            <a:spLocks noChangeArrowheads="1"/>
          </p:cNvSpPr>
          <p:nvPr/>
        </p:nvSpPr>
        <p:spPr bwMode="auto">
          <a:xfrm rot="-5400000">
            <a:off x="2965450" y="4122738"/>
            <a:ext cx="1303338"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significant</a:t>
            </a:r>
          </a:p>
        </p:txBody>
      </p:sp>
      <p:sp>
        <p:nvSpPr>
          <p:cNvPr id="16407" name="Text Box 23"/>
          <p:cNvSpPr txBox="1">
            <a:spLocks noChangeArrowheads="1"/>
          </p:cNvSpPr>
          <p:nvPr/>
        </p:nvSpPr>
        <p:spPr bwMode="auto">
          <a:xfrm>
            <a:off x="5105400" y="3355975"/>
            <a:ext cx="536575"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a:t>
            </a:r>
          </a:p>
        </p:txBody>
      </p:sp>
      <p:sp>
        <p:nvSpPr>
          <p:cNvPr id="16408" name="Text Box 24"/>
          <p:cNvSpPr txBox="1">
            <a:spLocks noChangeArrowheads="1"/>
          </p:cNvSpPr>
          <p:nvPr/>
        </p:nvSpPr>
        <p:spPr bwMode="auto">
          <a:xfrm>
            <a:off x="2762250" y="4010025"/>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chemeClr val="tx1"/>
                </a:solidFill>
              </a:rPr>
              <a:t>=</a:t>
            </a:r>
          </a:p>
        </p:txBody>
      </p:sp>
      <p:sp>
        <p:nvSpPr>
          <p:cNvPr id="16409" name="Rectangle 25"/>
          <p:cNvSpPr>
            <a:spLocks noGrp="1" noChangeArrowheads="1"/>
          </p:cNvSpPr>
          <p:nvPr>
            <p:ph type="title"/>
          </p:nvPr>
        </p:nvSpPr>
        <p:spPr/>
        <p:txBody>
          <a:bodyPr/>
          <a:lstStyle/>
          <a:p>
            <a:pPr eaLnBrk="1" hangingPunct="1"/>
            <a:r>
              <a:rPr lang="en-US" smtClean="0">
                <a:solidFill>
                  <a:schemeClr val="tx1"/>
                </a:solidFill>
              </a:rPr>
              <a:t>SVD and Rank-</a:t>
            </a:r>
            <a:r>
              <a:rPr lang="en-US" b="1" smtClean="0">
                <a:solidFill>
                  <a:schemeClr val="accent2"/>
                </a:solidFill>
              </a:rPr>
              <a:t>k</a:t>
            </a:r>
            <a:r>
              <a:rPr lang="en-US" i="1" smtClean="0">
                <a:solidFill>
                  <a:schemeClr val="tx1"/>
                </a:solidFill>
              </a:rPr>
              <a:t>  </a:t>
            </a:r>
            <a:r>
              <a:rPr lang="en-US" smtClean="0">
                <a:solidFill>
                  <a:schemeClr val="tx1"/>
                </a:solidFill>
              </a:rPr>
              <a:t>approximations </a:t>
            </a:r>
          </a:p>
        </p:txBody>
      </p:sp>
    </p:spTree>
    <p:extLst>
      <p:ext uri="{BB962C8B-B14F-4D97-AF65-F5344CB8AC3E}">
        <p14:creationId xmlns:p14="http://schemas.microsoft.com/office/powerpoint/2010/main" val="1694369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In this data matrix the dimension is essentially </a:t>
            </a:r>
            <a:r>
              <a:rPr lang="en-US" dirty="0" smtClean="0">
                <a:solidFill>
                  <a:srgbClr val="FF0000"/>
                </a:solidFill>
              </a:rPr>
              <a:t>3</a:t>
            </a:r>
          </a:p>
          <a:p>
            <a:pPr lvl="1"/>
            <a:r>
              <a:rPr lang="en-US" dirty="0" smtClean="0"/>
              <a:t>There are </a:t>
            </a:r>
            <a:r>
              <a:rPr lang="en-US" dirty="0" smtClean="0">
                <a:solidFill>
                  <a:srgbClr val="FF0000"/>
                </a:solidFill>
              </a:rPr>
              <a:t>three</a:t>
            </a:r>
            <a:r>
              <a:rPr lang="en-US" dirty="0" smtClean="0"/>
              <a:t> </a:t>
            </a:r>
            <a:r>
              <a:rPr lang="en-US" dirty="0" smtClean="0">
                <a:solidFill>
                  <a:srgbClr val="0070C0"/>
                </a:solidFill>
              </a:rPr>
              <a:t>types of products </a:t>
            </a:r>
            <a:r>
              <a:rPr lang="en-US" dirty="0" smtClean="0"/>
              <a:t>and </a:t>
            </a:r>
            <a:r>
              <a:rPr lang="en-US" dirty="0" smtClean="0">
                <a:solidFill>
                  <a:srgbClr val="FF0000"/>
                </a:solidFill>
              </a:rPr>
              <a:t>three</a:t>
            </a:r>
            <a:r>
              <a:rPr lang="en-US" dirty="0" smtClean="0"/>
              <a:t> </a:t>
            </a:r>
            <a:r>
              <a:rPr lang="en-US" dirty="0" smtClean="0">
                <a:solidFill>
                  <a:schemeClr val="accent6">
                    <a:lumMod val="75000"/>
                  </a:schemeClr>
                </a:solidFill>
              </a:rPr>
              <a:t>types of users</a:t>
            </a:r>
            <a:endParaRPr lang="en-US" dirty="0">
              <a:solidFill>
                <a:schemeClr val="accent6">
                  <a:lumMod val="75000"/>
                </a:schemeClr>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8600" y="1981200"/>
            <a:ext cx="8839200" cy="2684462"/>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15006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a:t>
            </a:r>
            <a:r>
              <a:rPr lang="en-US" b="1" dirty="0" smtClean="0">
                <a:solidFill>
                  <a:srgbClr val="008000"/>
                </a:solidFill>
              </a:rPr>
              <a:t>Compute SVD</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40</a:t>
            </a:fld>
            <a:endParaRPr lang="en-US"/>
          </a:p>
        </p:txBody>
      </p:sp>
      <p:grpSp>
        <p:nvGrpSpPr>
          <p:cNvPr id="41" name="Group 40"/>
          <p:cNvGrpSpPr/>
          <p:nvPr/>
        </p:nvGrpSpPr>
        <p:grpSpPr>
          <a:xfrm>
            <a:off x="228600" y="3494544"/>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499640" y="3520968"/>
              <a:ext cx="2228088" cy="2600952"/>
              <a:chOff x="3105912" y="3044952"/>
              <a:chExt cx="2228088" cy="2600952"/>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4" name="Rectangle 23"/>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7936201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41</a:t>
            </a:fld>
            <a:endParaRPr lang="en-US"/>
          </a:p>
        </p:txBody>
      </p:sp>
      <p:grpSp>
        <p:nvGrpSpPr>
          <p:cNvPr id="43" name="Group 42"/>
          <p:cNvGrpSpPr/>
          <p:nvPr/>
        </p:nvGrpSpPr>
        <p:grpSpPr>
          <a:xfrm>
            <a:off x="6629400" y="4876800"/>
            <a:ext cx="342900" cy="424428"/>
            <a:chOff x="6629400" y="4876800"/>
            <a:chExt cx="342900" cy="424428"/>
          </a:xfrm>
        </p:grpSpPr>
        <p:sp>
          <p:nvSpPr>
            <p:cNvPr id="44"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5"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6" name="Group 45"/>
          <p:cNvGrpSpPr/>
          <p:nvPr/>
        </p:nvGrpSpPr>
        <p:grpSpPr>
          <a:xfrm>
            <a:off x="228600" y="3494544"/>
            <a:ext cx="8839200" cy="3202841"/>
            <a:chOff x="228600" y="3494544"/>
            <a:chExt cx="8839200" cy="3202841"/>
          </a:xfrm>
        </p:grpSpPr>
        <p:sp>
          <p:nvSpPr>
            <p:cNvPr id="47"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3"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Rectangle 55"/>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7" name="Group 56"/>
            <p:cNvGrpSpPr/>
            <p:nvPr/>
          </p:nvGrpSpPr>
          <p:grpSpPr>
            <a:xfrm>
              <a:off x="2499640" y="3520968"/>
              <a:ext cx="2228088" cy="2600952"/>
              <a:chOff x="3105912" y="3044952"/>
              <a:chExt cx="2228088" cy="2600952"/>
            </a:xfrm>
          </p:grpSpPr>
          <p:sp>
            <p:nvSpPr>
              <p:cNvPr id="6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8" name="Rectangle 57"/>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6" name="Rectangle 25"/>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9308470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42</a:t>
            </a:fld>
            <a:endParaRPr lang="en-US"/>
          </a:p>
        </p:txBody>
      </p:sp>
      <p:grpSp>
        <p:nvGrpSpPr>
          <p:cNvPr id="46" name="Group 45"/>
          <p:cNvGrpSpPr/>
          <p:nvPr/>
        </p:nvGrpSpPr>
        <p:grpSpPr>
          <a:xfrm>
            <a:off x="6629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228600" y="3494544"/>
            <a:ext cx="8839200" cy="3202841"/>
            <a:chOff x="228600" y="3494544"/>
            <a:chExt cx="8839200" cy="3202841"/>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6" name="Rectangle 25"/>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796577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43</a:t>
            </a:fld>
            <a:endParaRPr lang="en-US"/>
          </a:p>
        </p:txBody>
      </p:sp>
      <p:grpSp>
        <p:nvGrpSpPr>
          <p:cNvPr id="41" name="Group 40"/>
          <p:cNvGrpSpPr/>
          <p:nvPr/>
        </p:nvGrpSpPr>
        <p:grpSpPr>
          <a:xfrm>
            <a:off x="6629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4191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7108893"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228600" y="3494544"/>
            <a:ext cx="8839200" cy="3202841"/>
            <a:chOff x="228600" y="3494544"/>
            <a:chExt cx="8839200" cy="3202841"/>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2" name="Rectangle 31"/>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33" name="Rectangle 32"/>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0861752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44</a:t>
            </a:fld>
            <a:endParaRPr lang="en-US"/>
          </a:p>
        </p:txBody>
      </p:sp>
      <p:grpSp>
        <p:nvGrpSpPr>
          <p:cNvPr id="24" name="Group 23"/>
          <p:cNvGrpSpPr/>
          <p:nvPr/>
        </p:nvGrpSpPr>
        <p:grpSpPr>
          <a:xfrm>
            <a:off x="228600" y="3494544"/>
            <a:ext cx="8839200" cy="3202841"/>
            <a:chOff x="228600" y="3494544"/>
            <a:chExt cx="88392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9640" y="3520968"/>
              <a:ext cx="2228088" cy="2600952"/>
              <a:chOff x="3105912" y="3044952"/>
              <a:chExt cx="2228088" cy="2600952"/>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  </a:t>
              </a:r>
            </a:p>
          </p:txBody>
        </p:sp>
      </p:grpSp>
      <p:sp>
        <p:nvSpPr>
          <p:cNvPr id="41" name="Rectangle 40"/>
          <p:cNvSpPr/>
          <p:nvPr/>
        </p:nvSpPr>
        <p:spPr>
          <a:xfrm>
            <a:off x="2374444" y="3499398"/>
            <a:ext cx="1892756"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p>
          <a:p>
            <a:pPr algn="ctr"/>
            <a:r>
              <a:rPr lang="en-US" sz="2400" b="1" dirty="0" smtClean="0">
                <a:latin typeface="Times New Roman" pitchFamily="18" charset="0"/>
                <a:cs typeface="Times New Roman" pitchFamily="18" charset="0"/>
              </a:rPr>
              <a:t>0.68</a:t>
            </a:r>
            <a:r>
              <a:rPr lang="en-US" sz="2400" dirty="0" smtClean="0">
                <a:latin typeface="Times New Roman" pitchFamily="18" charset="0"/>
                <a:cs typeface="Times New Roman" pitchFamily="18" charset="0"/>
              </a:rPr>
              <a:t>  -0.11</a:t>
            </a:r>
            <a:endParaRPr lang="en-US" sz="2400"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0.07  </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endParaRPr lang="en-US" sz="2400" b="1"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endParaRPr lang="en-US" sz="2400" b="1" dirty="0">
              <a:latin typeface="Times New Roman" pitchFamily="18" charset="0"/>
              <a:cs typeface="Times New Roman" pitchFamily="18" charset="0"/>
            </a:endParaRPr>
          </a:p>
        </p:txBody>
      </p:sp>
      <p:sp>
        <p:nvSpPr>
          <p:cNvPr id="42" name="Rectangle 41"/>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9434619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45</a:t>
            </a:fld>
            <a:endParaRPr lang="en-US"/>
          </a:p>
        </p:txBody>
      </p:sp>
      <p:sp>
        <p:nvSpPr>
          <p:cNvPr id="25" name="Freeform 8"/>
          <p:cNvSpPr>
            <a:spLocks/>
          </p:cNvSpPr>
          <p:nvPr/>
        </p:nvSpPr>
        <p:spPr bwMode="auto">
          <a:xfrm>
            <a:off x="73018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239134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817618" y="3974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4" name="Rectangle 33"/>
          <p:cNvSpPr/>
          <p:nvPr/>
        </p:nvSpPr>
        <p:spPr>
          <a:xfrm>
            <a:off x="693612" y="3113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3513012" y="3113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a:t>
              </a:r>
              <a:r>
                <a:rPr lang="en-US" sz="2400" dirty="0" smtClean="0">
                  <a:latin typeface="Times New Roman" pitchFamily="18" charset="0"/>
                  <a:cs typeface="Times New Roman" pitchFamily="18" charset="0"/>
                </a:rPr>
                <a:t>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0.01  </a:t>
              </a:r>
              <a:r>
                <a:rPr lang="en-US" sz="2400" dirty="0">
                  <a:latin typeface="Times New Roman" pitchFamily="18" charset="0"/>
                  <a:cs typeface="Times New Roman" pitchFamily="18" charset="0"/>
                </a:rPr>
                <a:t>-0.01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0.70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4.11   4.11</a:t>
              </a:r>
            </a:p>
            <a:p>
              <a:r>
                <a:rPr lang="en-US" sz="2400" dirty="0">
                  <a:latin typeface="Times New Roman" pitchFamily="18" charset="0"/>
                  <a:cs typeface="Times New Roman" pitchFamily="18" charset="0"/>
                </a:rPr>
                <a:t>-0.69 </a:t>
              </a:r>
              <a:r>
                <a:rPr lang="en-US" sz="2400" dirty="0" smtClean="0">
                  <a:latin typeface="Times New Roman" pitchFamily="18" charset="0"/>
                  <a:cs typeface="Times New Roman" pitchFamily="18" charset="0"/>
                </a:rPr>
                <a:t> 1.34  </a:t>
              </a:r>
              <a:r>
                <a:rPr lang="en-US" sz="2400" dirty="0">
                  <a:latin typeface="Times New Roman" pitchFamily="18" charset="0"/>
                  <a:cs typeface="Times New Roman" pitchFamily="18" charset="0"/>
                </a:rPr>
                <a:t>-0.69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4.78   </a:t>
              </a:r>
              <a:r>
                <a:rPr lang="en-US" sz="2400" b="1" dirty="0">
                  <a:latin typeface="Times New Roman" pitchFamily="18" charset="0"/>
                  <a:cs typeface="Times New Roman" pitchFamily="18" charset="0"/>
                </a:rPr>
                <a:t>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sp>
        <p:nvSpPr>
          <p:cNvPr id="41" name="TextBox 40"/>
          <p:cNvSpPr txBox="1"/>
          <p:nvPr/>
        </p:nvSpPr>
        <p:spPr>
          <a:xfrm>
            <a:off x="2667000" y="5867400"/>
            <a:ext cx="2404826" cy="830997"/>
          </a:xfrm>
          <a:prstGeom prst="rect">
            <a:avLst/>
          </a:prstGeom>
          <a:noFill/>
        </p:spPr>
        <p:txBody>
          <a:bodyPr wrap="none" rtlCol="0">
            <a:spAutoFit/>
          </a:bodyPr>
          <a:lstStyle/>
          <a:p>
            <a:r>
              <a:rPr lang="en-US" sz="2000" b="1" dirty="0" err="1" smtClean="0">
                <a:solidFill>
                  <a:srgbClr val="008000"/>
                </a:solidFill>
              </a:rPr>
              <a:t>Frobenius</a:t>
            </a:r>
            <a:r>
              <a:rPr lang="en-US" sz="2000" b="1" dirty="0" smtClean="0">
                <a:solidFill>
                  <a:srgbClr val="008000"/>
                </a:solidFill>
              </a:rPr>
              <a:t> norm:</a:t>
            </a:r>
          </a:p>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M</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smtClean="0">
                <a:solidFill>
                  <a:srgbClr val="008000"/>
                </a:solidFill>
              </a:rPr>
              <a:t>= </a:t>
            </a:r>
            <a:r>
              <a:rPr lang="en-US" sz="2800" dirty="0" smtClean="0">
                <a:solidFill>
                  <a:srgbClr val="008000"/>
                </a:solidFill>
                <a:sym typeface="Symbol"/>
              </a:rPr>
              <a:t></a:t>
            </a:r>
            <a:r>
              <a:rPr lang="el-GR" sz="2800" dirty="0" smtClean="0">
                <a:solidFill>
                  <a:srgbClr val="008000"/>
                </a:solidFill>
                <a:latin typeface="Times New Roman"/>
                <a:cs typeface="Times New Roman"/>
              </a:rPr>
              <a:t>Σ</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 M</a:t>
            </a:r>
            <a:r>
              <a:rPr lang="en-US" sz="2800" baseline="-25000" dirty="0" smtClean="0">
                <a:solidFill>
                  <a:srgbClr val="008000"/>
                </a:solidFill>
                <a:latin typeface="Times New Roman"/>
                <a:cs typeface="Times New Roman"/>
              </a:rPr>
              <a:t>ij</a:t>
            </a:r>
            <a:r>
              <a:rPr lang="en-US" sz="2800" baseline="30000" dirty="0" smtClean="0">
                <a:solidFill>
                  <a:srgbClr val="008000"/>
                </a:solidFill>
                <a:latin typeface="Times New Roman"/>
                <a:cs typeface="Times New Roman"/>
              </a:rPr>
              <a:t>2</a:t>
            </a:r>
            <a:endParaRPr lang="en-US" sz="2800" baseline="30000" dirty="0">
              <a:solidFill>
                <a:srgbClr val="008000"/>
              </a:solidFill>
            </a:endParaRPr>
          </a:p>
        </p:txBody>
      </p:sp>
      <p:sp>
        <p:nvSpPr>
          <p:cNvPr id="42" name="Rectangle 41"/>
          <p:cNvSpPr/>
          <p:nvPr/>
        </p:nvSpPr>
        <p:spPr>
          <a:xfrm>
            <a:off x="5334000" y="5867400"/>
            <a:ext cx="3395481" cy="954107"/>
          </a:xfrm>
          <a:prstGeom prst="rect">
            <a:avLst/>
          </a:prstGeom>
        </p:spPr>
        <p:txBody>
          <a:bodyPr wrap="none">
            <a:spAutoFit/>
          </a:bodyPr>
          <a:lstStyle/>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A-B</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smtClean="0">
                <a:solidFill>
                  <a:srgbClr val="008000"/>
                </a:solidFill>
                <a:latin typeface="Times New Roman"/>
                <a:cs typeface="Times New Roman"/>
              </a:rPr>
              <a:t>(</a:t>
            </a:r>
            <a:r>
              <a:rPr lang="en-US" sz="2800" dirty="0" err="1" smtClean="0">
                <a:solidFill>
                  <a:srgbClr val="008000"/>
                </a:solidFill>
                <a:latin typeface="Times New Roman"/>
                <a:cs typeface="Times New Roman"/>
              </a:rPr>
              <a:t>A</a:t>
            </a:r>
            <a:r>
              <a:rPr lang="en-US" sz="2800" baseline="-25000" dirty="0" err="1" smtClean="0">
                <a:solidFill>
                  <a:srgbClr val="008000"/>
                </a:solidFill>
                <a:latin typeface="Times New Roman"/>
                <a:cs typeface="Times New Roman"/>
              </a:rPr>
              <a:t>ij</a:t>
            </a:r>
            <a:r>
              <a:rPr lang="en-US" sz="2800" dirty="0" err="1" smtClean="0">
                <a:solidFill>
                  <a:srgbClr val="008000"/>
                </a:solidFill>
                <a:latin typeface="Times New Roman"/>
                <a:cs typeface="Times New Roman"/>
              </a:rPr>
              <a:t>-B</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a:t>
            </a:r>
            <a:r>
              <a:rPr lang="en-US" sz="2800" baseline="30000" dirty="0" smtClean="0">
                <a:solidFill>
                  <a:srgbClr val="008000"/>
                </a:solidFill>
                <a:latin typeface="Times New Roman"/>
                <a:cs typeface="Times New Roman"/>
              </a:rPr>
              <a:t>2</a:t>
            </a:r>
          </a:p>
          <a:p>
            <a:r>
              <a:rPr lang="en-US" sz="2800" baseline="30000" dirty="0" smtClean="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3973690" y="6248400"/>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6871521" y="5928360"/>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714955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Application: Recommender systems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10000"/>
              </a:bodyPr>
              <a:lstStyle/>
              <a:p>
                <a:r>
                  <a:rPr lang="en-US" dirty="0" smtClean="0"/>
                  <a:t>Data: Users rating movies</a:t>
                </a:r>
              </a:p>
              <a:p>
                <a:pPr lvl="1"/>
                <a:r>
                  <a:rPr lang="en-US" dirty="0" smtClean="0"/>
                  <a:t>Sparse and often noisy</a:t>
                </a:r>
              </a:p>
              <a:p>
                <a:r>
                  <a:rPr lang="en-US" dirty="0" smtClean="0"/>
                  <a:t>Assumption: There are </a:t>
                </a:r>
                <a:r>
                  <a:rPr lang="en-US" dirty="0" smtClean="0">
                    <a:solidFill>
                      <a:srgbClr val="00B0F0"/>
                    </a:solidFill>
                  </a:rPr>
                  <a:t>k</a:t>
                </a:r>
                <a:r>
                  <a:rPr lang="en-US" dirty="0" smtClean="0"/>
                  <a:t> basic </a:t>
                </a:r>
                <a:r>
                  <a:rPr lang="en-US" dirty="0" smtClean="0">
                    <a:solidFill>
                      <a:schemeClr val="accent6">
                        <a:lumMod val="75000"/>
                      </a:schemeClr>
                    </a:solidFill>
                  </a:rPr>
                  <a:t>user profiles</a:t>
                </a:r>
                <a:r>
                  <a:rPr lang="en-US" dirty="0" smtClean="0"/>
                  <a:t>, and each user is a </a:t>
                </a:r>
                <a:r>
                  <a:rPr lang="en-US" dirty="0" smtClean="0">
                    <a:solidFill>
                      <a:srgbClr val="0070C0"/>
                    </a:solidFill>
                  </a:rPr>
                  <a:t>linear combination </a:t>
                </a:r>
                <a:r>
                  <a:rPr lang="en-US" dirty="0" smtClean="0"/>
                  <a:t>of these profiles</a:t>
                </a:r>
              </a:p>
              <a:p>
                <a:pPr lvl="1"/>
                <a:r>
                  <a:rPr lang="en-US" dirty="0" smtClean="0"/>
                  <a:t>E.g., action, comedy, drama, romance</a:t>
                </a:r>
              </a:p>
              <a:p>
                <a:pPr lvl="1"/>
                <a:r>
                  <a:rPr lang="en-US" dirty="0" smtClean="0"/>
                  <a:t>Each user is a weighted </a:t>
                </a:r>
                <a:r>
                  <a:rPr lang="en-US" dirty="0" err="1" smtClean="0"/>
                  <a:t>cobination</a:t>
                </a:r>
                <a:r>
                  <a:rPr lang="en-US" dirty="0" smtClean="0"/>
                  <a:t> of these profiles</a:t>
                </a:r>
              </a:p>
              <a:p>
                <a:pPr lvl="1"/>
                <a:r>
                  <a:rPr lang="en-US" dirty="0" smtClean="0"/>
                  <a:t>The </a:t>
                </a:r>
                <a:r>
                  <a:rPr lang="en-US" dirty="0" smtClean="0">
                    <a:solidFill>
                      <a:schemeClr val="accent6">
                        <a:lumMod val="75000"/>
                      </a:schemeClr>
                    </a:solidFill>
                  </a:rPr>
                  <a:t>“true”</a:t>
                </a:r>
                <a:r>
                  <a:rPr lang="en-US" dirty="0" smtClean="0"/>
                  <a:t> matrix has rank k</a:t>
                </a:r>
              </a:p>
              <a:p>
                <a:r>
                  <a:rPr lang="en-US" dirty="0" smtClean="0"/>
                  <a:t>If we had the matrix </a:t>
                </a:r>
                <a:r>
                  <a:rPr lang="en-US" dirty="0" smtClean="0">
                    <a:solidFill>
                      <a:srgbClr val="0070C0"/>
                    </a:solidFill>
                  </a:rPr>
                  <a:t>A</a:t>
                </a:r>
                <a:r>
                  <a:rPr lang="en-US" dirty="0" smtClean="0"/>
                  <a:t> with all ratings of all users for all movies, the matrix </a:t>
                </a:r>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𝐴</m:t>
                        </m:r>
                      </m:e>
                      <m:sub>
                        <m:r>
                          <a:rPr lang="en-US" b="0" i="1" smtClean="0">
                            <a:solidFill>
                              <a:srgbClr val="0070C0"/>
                            </a:solidFill>
                            <a:latin typeface="Cambria Math"/>
                          </a:rPr>
                          <m:t>𝑘</m:t>
                        </m:r>
                      </m:sub>
                    </m:sSub>
                  </m:oMath>
                </a14:m>
                <a:r>
                  <a:rPr lang="en-US" dirty="0" smtClean="0"/>
                  <a:t> would tell us the true preferences of the users for the movies</a:t>
                </a:r>
              </a:p>
              <a:p>
                <a:pPr lvl="1"/>
                <a:r>
                  <a:rPr lang="en-US" dirty="0" smtClean="0"/>
                  <a:t>What we observe is a </a:t>
                </a:r>
                <a:r>
                  <a:rPr lang="en-US" dirty="0" smtClean="0">
                    <a:solidFill>
                      <a:srgbClr val="00B0F0"/>
                    </a:solidFill>
                  </a:rPr>
                  <a:t>noisy</a:t>
                </a:r>
                <a:r>
                  <a:rPr lang="en-US" dirty="0" smtClean="0"/>
                  <a:t>, and </a:t>
                </a:r>
                <a:r>
                  <a:rPr lang="en-US" dirty="0" smtClean="0">
                    <a:solidFill>
                      <a:srgbClr val="00B0F0"/>
                    </a:solidFill>
                  </a:rPr>
                  <a:t>incomplete</a:t>
                </a:r>
                <a:r>
                  <a:rPr lang="en-US" dirty="0" smtClean="0"/>
                  <a:t> version of this matrix </a:t>
                </a:r>
                <a14:m>
                  <m:oMath xmlns:m="http://schemas.openxmlformats.org/officeDocument/2006/math">
                    <m:acc>
                      <m:accPr>
                        <m:chr m:val="̃"/>
                        <m:ctrlPr>
                          <a:rPr lang="en-US" b="0" i="1" smtClean="0">
                            <a:latin typeface="Cambria Math"/>
                          </a:rPr>
                        </m:ctrlPr>
                      </m:accPr>
                      <m:e>
                        <m:r>
                          <a:rPr lang="en-US" b="0" i="1" smtClean="0">
                            <a:solidFill>
                              <a:srgbClr val="00B0F0"/>
                            </a:solidFill>
                            <a:latin typeface="Cambria Math"/>
                          </a:rPr>
                          <m:t>𝐴</m:t>
                        </m:r>
                      </m:e>
                    </m:acc>
                  </m:oMath>
                </a14:m>
                <a:endParaRPr lang="en-US" dirty="0" smtClean="0"/>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815" t="-2000"/>
                </a:stretch>
              </a:blipFill>
            </p:spPr>
            <p:txBody>
              <a:bodyPr/>
              <a:lstStyle/>
              <a:p>
                <a:r>
                  <a:rPr lang="en-US">
                    <a:noFill/>
                  </a:rPr>
                  <a:t> </a:t>
                </a:r>
              </a:p>
            </p:txBody>
          </p:sp>
        </mc:Fallback>
      </mc:AlternateContent>
    </p:spTree>
    <p:extLst>
      <p:ext uri="{BB962C8B-B14F-4D97-AF65-F5344CB8AC3E}">
        <p14:creationId xmlns:p14="http://schemas.microsoft.com/office/powerpoint/2010/main" val="280285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Model-based Recommendation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are given the incomplete matrix </a:t>
                </a:r>
                <a14:m>
                  <m:oMath xmlns:m="http://schemas.openxmlformats.org/officeDocument/2006/math">
                    <m:acc>
                      <m:accPr>
                        <m:chr m:val="̃"/>
                        <m:ctrlPr>
                          <a:rPr lang="en-US" i="1" smtClean="0">
                            <a:solidFill>
                              <a:srgbClr val="0070C0"/>
                            </a:solidFill>
                            <a:latin typeface="Cambria Math"/>
                          </a:rPr>
                        </m:ctrlPr>
                      </m:accPr>
                      <m:e>
                        <m:r>
                          <a:rPr lang="en-US" b="0" i="1" smtClean="0">
                            <a:solidFill>
                              <a:srgbClr val="0070C0"/>
                            </a:solidFill>
                            <a:latin typeface="Cambria Math"/>
                          </a:rPr>
                          <m:t>𝐴</m:t>
                        </m:r>
                      </m:e>
                    </m:acc>
                  </m:oMath>
                </a14:m>
                <a:r>
                  <a:rPr lang="en-US" dirty="0" smtClean="0">
                    <a:solidFill>
                      <a:srgbClr val="0070C0"/>
                    </a:solidFill>
                  </a:rPr>
                  <a:t> </a:t>
                </a:r>
                <a:r>
                  <a:rPr lang="en-US" dirty="0" smtClean="0"/>
                  <a:t>and we would like to get the missing ratings that </a:t>
                </a:r>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𝐴</m:t>
                        </m:r>
                      </m:e>
                      <m:sub>
                        <m:r>
                          <a:rPr lang="en-US" b="0" i="1" smtClean="0">
                            <a:solidFill>
                              <a:srgbClr val="0070C0"/>
                            </a:solidFill>
                            <a:latin typeface="Cambria Math"/>
                          </a:rPr>
                          <m:t>𝑘</m:t>
                        </m:r>
                      </m:sub>
                    </m:sSub>
                    <m:r>
                      <a:rPr lang="el-GR" b="0" i="1" smtClean="0">
                        <a:latin typeface="Cambria Math"/>
                      </a:rPr>
                      <m:t> </m:t>
                    </m:r>
                  </m:oMath>
                </a14:m>
                <a:r>
                  <a:rPr lang="en-US" dirty="0" smtClean="0"/>
                  <a:t>would produce</a:t>
                </a:r>
              </a:p>
              <a:p>
                <a:pPr lvl="1"/>
                <a:endParaRPr lang="en-US" dirty="0"/>
              </a:p>
              <a:p>
                <a:r>
                  <a:rPr lang="en-US" dirty="0">
                    <a:solidFill>
                      <a:schemeClr val="accent6">
                        <a:lumMod val="75000"/>
                      </a:schemeClr>
                    </a:solidFill>
                  </a:rPr>
                  <a:t>Algorithm</a:t>
                </a:r>
                <a:r>
                  <a:rPr lang="en-US" dirty="0"/>
                  <a:t>: </a:t>
                </a:r>
                <a:r>
                  <a:rPr lang="en-US" dirty="0" smtClean="0"/>
                  <a:t>compute the </a:t>
                </a:r>
                <a:r>
                  <a:rPr lang="en-US" dirty="0" smtClean="0">
                    <a:solidFill>
                      <a:schemeClr val="accent2">
                        <a:lumMod val="75000"/>
                      </a:schemeClr>
                    </a:solidFill>
                  </a:rPr>
                  <a:t>rank-k approximation </a:t>
                </a:r>
                <a14:m>
                  <m:oMath xmlns:m="http://schemas.openxmlformats.org/officeDocument/2006/math">
                    <m:sSub>
                      <m:sSubPr>
                        <m:ctrlPr>
                          <a:rPr lang="en-US" i="1" dirty="0" smtClean="0">
                            <a:solidFill>
                              <a:srgbClr val="0070C0"/>
                            </a:solidFill>
                            <a:latin typeface="Cambria Math"/>
                          </a:rPr>
                        </m:ctrlPr>
                      </m:sSubPr>
                      <m:e>
                        <m:acc>
                          <m:accPr>
                            <m:chr m:val="̃"/>
                            <m:ctrlPr>
                              <a:rPr lang="en-US" i="1">
                                <a:solidFill>
                                  <a:srgbClr val="0070C0"/>
                                </a:solidFill>
                                <a:latin typeface="Cambria Math"/>
                              </a:rPr>
                            </m:ctrlPr>
                          </m:accPr>
                          <m:e>
                            <m:r>
                              <a:rPr lang="en-US" i="1">
                                <a:solidFill>
                                  <a:srgbClr val="0070C0"/>
                                </a:solidFill>
                                <a:latin typeface="Cambria Math"/>
                              </a:rPr>
                              <m:t>𝐴</m:t>
                            </m:r>
                          </m:e>
                        </m:acc>
                      </m:e>
                      <m:sub>
                        <m:r>
                          <a:rPr lang="en-US" i="1" dirty="0">
                            <a:solidFill>
                              <a:srgbClr val="0070C0"/>
                            </a:solidFill>
                            <a:latin typeface="Cambria Math"/>
                          </a:rPr>
                          <m:t>𝑘</m:t>
                        </m:r>
                      </m:sub>
                    </m:sSub>
                  </m:oMath>
                </a14:m>
                <a:r>
                  <a:rPr lang="en-US" dirty="0"/>
                  <a:t> </a:t>
                </a:r>
                <a:r>
                  <a:rPr lang="en-US" dirty="0" smtClean="0"/>
                  <a:t>of and matrix </a:t>
                </a:r>
                <a14:m>
                  <m:oMath xmlns:m="http://schemas.openxmlformats.org/officeDocument/2006/math">
                    <m:acc>
                      <m:accPr>
                        <m:chr m:val="̃"/>
                        <m:ctrlPr>
                          <a:rPr lang="en-US" i="1">
                            <a:solidFill>
                              <a:srgbClr val="0070C0"/>
                            </a:solidFill>
                            <a:latin typeface="Cambria Math"/>
                          </a:rPr>
                        </m:ctrlPr>
                      </m:accPr>
                      <m:e>
                        <m:r>
                          <a:rPr lang="en-US" i="1">
                            <a:solidFill>
                              <a:srgbClr val="0070C0"/>
                            </a:solidFill>
                            <a:latin typeface="Cambria Math"/>
                          </a:rPr>
                          <m:t>𝐴</m:t>
                        </m:r>
                      </m:e>
                    </m:acc>
                  </m:oMath>
                </a14:m>
                <a:r>
                  <a:rPr lang="en-US" dirty="0" smtClean="0"/>
                  <a:t> predict </a:t>
                </a:r>
                <a:r>
                  <a:rPr lang="en-US" dirty="0"/>
                  <a:t>for user </a:t>
                </a:r>
                <a14:m>
                  <m:oMath xmlns:m="http://schemas.openxmlformats.org/officeDocument/2006/math">
                    <m:r>
                      <a:rPr lang="en-US" i="1" dirty="0">
                        <a:latin typeface="Cambria Math"/>
                      </a:rPr>
                      <m:t>𝑢</m:t>
                    </m:r>
                  </m:oMath>
                </a14:m>
                <a:r>
                  <a:rPr lang="en-US" dirty="0"/>
                  <a:t> and movie </a:t>
                </a:r>
                <a14:m>
                  <m:oMath xmlns:m="http://schemas.openxmlformats.org/officeDocument/2006/math">
                    <m:r>
                      <a:rPr lang="en-US" i="1" dirty="0">
                        <a:latin typeface="Cambria Math"/>
                      </a:rPr>
                      <m:t>𝑚</m:t>
                    </m:r>
                  </m:oMath>
                </a14:m>
                <a:r>
                  <a:rPr lang="en-US" dirty="0"/>
                  <a:t>, the value </a:t>
                </a:r>
                <a14:m>
                  <m:oMath xmlns:m="http://schemas.openxmlformats.org/officeDocument/2006/math">
                    <m:sSub>
                      <m:sSubPr>
                        <m:ctrlPr>
                          <a:rPr lang="en-US" i="1" dirty="0" smtClean="0">
                            <a:solidFill>
                              <a:srgbClr val="0070C0"/>
                            </a:solidFill>
                            <a:latin typeface="Cambria Math"/>
                          </a:rPr>
                        </m:ctrlPr>
                      </m:sSubPr>
                      <m:e>
                        <m:acc>
                          <m:accPr>
                            <m:chr m:val="̃"/>
                            <m:ctrlPr>
                              <a:rPr lang="en-US" i="1">
                                <a:solidFill>
                                  <a:srgbClr val="0070C0"/>
                                </a:solidFill>
                                <a:latin typeface="Cambria Math"/>
                              </a:rPr>
                            </m:ctrlPr>
                          </m:accPr>
                          <m:e>
                            <m:r>
                              <a:rPr lang="en-US" i="1">
                                <a:solidFill>
                                  <a:srgbClr val="0070C0"/>
                                </a:solidFill>
                                <a:latin typeface="Cambria Math"/>
                              </a:rPr>
                              <m:t>𝐴</m:t>
                            </m:r>
                          </m:e>
                        </m:acc>
                      </m:e>
                      <m:sub>
                        <m:r>
                          <a:rPr lang="en-US" i="1" dirty="0">
                            <a:solidFill>
                              <a:srgbClr val="0070C0"/>
                            </a:solidFill>
                            <a:latin typeface="Cambria Math"/>
                          </a:rPr>
                          <m:t>𝑘</m:t>
                        </m:r>
                      </m:sub>
                    </m:sSub>
                    <m:r>
                      <a:rPr lang="en-US" i="1" dirty="0">
                        <a:solidFill>
                          <a:srgbClr val="0070C0"/>
                        </a:solidFill>
                        <a:latin typeface="Cambria Math"/>
                      </a:rPr>
                      <m:t>[</m:t>
                    </m:r>
                    <m:r>
                      <a:rPr lang="en-US" i="1" dirty="0">
                        <a:solidFill>
                          <a:srgbClr val="0070C0"/>
                        </a:solidFill>
                        <a:latin typeface="Cambria Math"/>
                      </a:rPr>
                      <m:t>𝑚</m:t>
                    </m:r>
                    <m:r>
                      <a:rPr lang="en-US" i="1" dirty="0">
                        <a:solidFill>
                          <a:srgbClr val="0070C0"/>
                        </a:solidFill>
                        <a:latin typeface="Cambria Math"/>
                      </a:rPr>
                      <m:t>,</m:t>
                    </m:r>
                    <m:r>
                      <a:rPr lang="en-US" i="1" dirty="0">
                        <a:solidFill>
                          <a:srgbClr val="0070C0"/>
                        </a:solidFill>
                        <a:latin typeface="Cambria Math"/>
                      </a:rPr>
                      <m:t>𝑢</m:t>
                    </m:r>
                    <m:r>
                      <a:rPr lang="en-US" i="1" dirty="0">
                        <a:solidFill>
                          <a:srgbClr val="0070C0"/>
                        </a:solidFill>
                        <a:latin typeface="Cambria Math"/>
                      </a:rPr>
                      <m:t>]</m:t>
                    </m:r>
                  </m:oMath>
                </a14:m>
                <a:r>
                  <a:rPr lang="en-US" dirty="0">
                    <a:solidFill>
                      <a:srgbClr val="0070C0"/>
                    </a:solidFill>
                  </a:rPr>
                  <a:t>.</a:t>
                </a:r>
                <a:endParaRPr lang="en-US" dirty="0" smtClean="0"/>
              </a:p>
              <a:p>
                <a:pPr lvl="1"/>
                <a:r>
                  <a:rPr lang="en-US" dirty="0"/>
                  <a:t>The rank-k approximation </a:t>
                </a:r>
                <a14:m>
                  <m:oMath xmlns:m="http://schemas.openxmlformats.org/officeDocument/2006/math">
                    <m:sSub>
                      <m:sSubPr>
                        <m:ctrlPr>
                          <a:rPr lang="en-US" i="1" dirty="0" smtClean="0">
                            <a:solidFill>
                              <a:srgbClr val="0070C0"/>
                            </a:solidFill>
                            <a:latin typeface="Cambria Math"/>
                          </a:rPr>
                        </m:ctrlPr>
                      </m:sSubPr>
                      <m:e>
                        <m:acc>
                          <m:accPr>
                            <m:chr m:val="̃"/>
                            <m:ctrlPr>
                              <a:rPr lang="en-US" i="1">
                                <a:solidFill>
                                  <a:srgbClr val="0070C0"/>
                                </a:solidFill>
                                <a:latin typeface="Cambria Math"/>
                              </a:rPr>
                            </m:ctrlPr>
                          </m:accPr>
                          <m:e>
                            <m:r>
                              <a:rPr lang="en-US" i="1">
                                <a:solidFill>
                                  <a:srgbClr val="0070C0"/>
                                </a:solidFill>
                                <a:latin typeface="Cambria Math"/>
                              </a:rPr>
                              <m:t>𝐴</m:t>
                            </m:r>
                          </m:e>
                        </m:acc>
                      </m:e>
                      <m:sub>
                        <m:r>
                          <a:rPr lang="en-US" i="1" dirty="0">
                            <a:solidFill>
                              <a:srgbClr val="0070C0"/>
                            </a:solidFill>
                            <a:latin typeface="Cambria Math"/>
                          </a:rPr>
                          <m:t>𝑘</m:t>
                        </m:r>
                      </m:sub>
                    </m:sSub>
                  </m:oMath>
                </a14:m>
                <a:r>
                  <a:rPr lang="en-US" dirty="0"/>
                  <a:t> is </a:t>
                </a:r>
                <a:r>
                  <a:rPr lang="en-US" dirty="0">
                    <a:solidFill>
                      <a:schemeClr val="accent6">
                        <a:lumMod val="75000"/>
                      </a:schemeClr>
                    </a:solidFill>
                  </a:rPr>
                  <a:t>provably</a:t>
                </a:r>
                <a:r>
                  <a:rPr lang="en-US" dirty="0"/>
                  <a:t> close to </a:t>
                </a:r>
                <a14:m>
                  <m:oMath xmlns:m="http://schemas.openxmlformats.org/officeDocument/2006/math">
                    <m:sSub>
                      <m:sSubPr>
                        <m:ctrlPr>
                          <a:rPr lang="en-US" i="1" smtClean="0">
                            <a:solidFill>
                              <a:srgbClr val="0070C0"/>
                            </a:solidFill>
                            <a:latin typeface="Cambria Math"/>
                          </a:rPr>
                        </m:ctrlPr>
                      </m:sSubPr>
                      <m:e>
                        <m:r>
                          <a:rPr lang="en-US" i="1">
                            <a:solidFill>
                              <a:srgbClr val="0070C0"/>
                            </a:solidFill>
                            <a:latin typeface="Cambria Math"/>
                          </a:rPr>
                          <m:t>𝐴</m:t>
                        </m:r>
                      </m:e>
                      <m:sub>
                        <m:r>
                          <a:rPr lang="en-US" i="1">
                            <a:solidFill>
                              <a:srgbClr val="0070C0"/>
                            </a:solidFill>
                            <a:latin typeface="Cambria Math"/>
                          </a:rPr>
                          <m:t>𝑘</m:t>
                        </m:r>
                      </m:sub>
                    </m:sSub>
                  </m:oMath>
                </a14:m>
                <a:endParaRPr lang="en-US" dirty="0"/>
              </a:p>
              <a:p>
                <a:pPr lvl="1"/>
                <a:endParaRPr lang="en-US" dirty="0" smtClean="0">
                  <a:solidFill>
                    <a:schemeClr val="accent6">
                      <a:lumMod val="75000"/>
                    </a:schemeClr>
                  </a:solidFill>
                </a:endParaRPr>
              </a:p>
              <a:p>
                <a:r>
                  <a:rPr lang="en-US" dirty="0" smtClean="0">
                    <a:solidFill>
                      <a:schemeClr val="accent6">
                        <a:lumMod val="75000"/>
                      </a:schemeClr>
                    </a:solidFill>
                  </a:rPr>
                  <a:t>Model-based</a:t>
                </a:r>
                <a:r>
                  <a:rPr lang="en-US" dirty="0" smtClean="0"/>
                  <a:t> </a:t>
                </a:r>
                <a:r>
                  <a:rPr lang="en-US" dirty="0"/>
                  <a:t>collaborative filtering</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125" r="-2222"/>
                </a:stretch>
              </a:blipFill>
            </p:spPr>
            <p:txBody>
              <a:bodyPr/>
              <a:lstStyle/>
              <a:p>
                <a:r>
                  <a:rPr lang="en-US">
                    <a:noFill/>
                  </a:rPr>
                  <a:t> </a:t>
                </a:r>
              </a:p>
            </p:txBody>
          </p:sp>
        </mc:Fallback>
      </mc:AlternateContent>
    </p:spTree>
    <p:extLst>
      <p:ext uri="{BB962C8B-B14F-4D97-AF65-F5344CB8AC3E}">
        <p14:creationId xmlns:p14="http://schemas.microsoft.com/office/powerpoint/2010/main" val="1612304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smtClean="0">
                <a:solidFill>
                  <a:srgbClr val="0000FF"/>
                </a:solidFill>
              </a:rPr>
              <a:t>Missing ratings</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48</a:t>
            </a:fld>
            <a:endParaRPr lang="en-US"/>
          </a:p>
        </p:txBody>
      </p:sp>
      <p:grpSp>
        <p:nvGrpSpPr>
          <p:cNvPr id="41" name="Group 40"/>
          <p:cNvGrpSpPr/>
          <p:nvPr/>
        </p:nvGrpSpPr>
        <p:grpSpPr>
          <a:xfrm>
            <a:off x="152400" y="2667000"/>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smtClean="0">
                  <a:solidFill>
                    <a:srgbClr val="FF0000"/>
                  </a:solidFill>
                  <a:latin typeface="Times New Roman" pitchFamily="18" charset="0"/>
                  <a:cs typeface="Times New Roman" pitchFamily="18" charset="0"/>
                </a:rPr>
                <a:t>0</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smtClean="0">
                  <a:solidFill>
                    <a:srgbClr val="FF0000"/>
                  </a:solidFill>
                  <a:latin typeface="Times New Roman" pitchFamily="18" charset="0"/>
                  <a:cs typeface="Times New Roman" pitchFamily="18" charset="0"/>
                </a:rPr>
                <a:t>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-0.06  -0.04</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0.30</a:t>
                </a:r>
                <a:r>
                  <a:rPr lang="en-US" sz="2400" dirty="0" smtClean="0">
                    <a:latin typeface="Times New Roman" pitchFamily="18" charset="0"/>
                    <a:cs typeface="Times New Roman" pitchFamily="18" charset="0"/>
                  </a:rPr>
                  <a:t>   -0.11  -</a:t>
                </a:r>
                <a:r>
                  <a:rPr lang="en-US" sz="2400" b="1" dirty="0" smtClean="0">
                    <a:latin typeface="Times New Roman" pitchFamily="18" charset="0"/>
                    <a:cs typeface="Times New Roman" pitchFamily="18" charset="0"/>
                  </a:rPr>
                  <a:t>0.61</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0.43</a:t>
                </a:r>
                <a:r>
                  <a:rPr lang="en-US" sz="2400" dirty="0" smtClean="0">
                    <a:latin typeface="Times New Roman" pitchFamily="18" charset="0"/>
                    <a:cs typeface="Times New Roman" pitchFamily="18" charset="0"/>
                  </a:rPr>
                  <a:t>   -0.16  </a:t>
                </a:r>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0.76</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0.74</a:t>
                </a:r>
                <a:r>
                  <a:rPr lang="en-US" sz="2400" dirty="0" smtClean="0">
                    <a:latin typeface="Times New Roman" pitchFamily="18" charset="0"/>
                    <a:cs typeface="Times New Roman" pitchFamily="18" charset="0"/>
                  </a:rPr>
                  <a:t>   -0.31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0.18</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0.15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0.53</a:t>
                </a:r>
                <a:r>
                  <a:rPr lang="en-US" sz="2400" dirty="0" smtClean="0">
                    <a:latin typeface="Times New Roman" pitchFamily="18" charset="0"/>
                    <a:cs typeface="Times New Roman" pitchFamily="18" charset="0"/>
                  </a:rPr>
                  <a:t>   0.02</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0.03</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0.27</a:t>
                </a:r>
                <a:r>
                  <a:rPr lang="en-US" sz="2400" dirty="0" smtClean="0">
                    <a:latin typeface="Times New Roman" pitchFamily="18" charset="0"/>
                    <a:cs typeface="Times New Roman" pitchFamily="18" charset="0"/>
                  </a:rPr>
                  <a:t>   0.01</a:t>
                </a:r>
                <a:endParaRPr lang="en-US" sz="2400" dirty="0">
                  <a:latin typeface="Times New Roman" pitchFamily="18" charset="0"/>
                  <a:cs typeface="Times New Roman" pitchFamily="18" charset="0"/>
                </a:endParaRP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5162993" y="4735393"/>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0.51  0.66   0.44</a:t>
            </a:r>
            <a:r>
              <a:rPr lang="en-US" sz="2400" dirty="0" smtClean="0">
                <a:latin typeface="Times New Roman" pitchFamily="18" charset="0"/>
                <a:cs typeface="Times New Roman" pitchFamily="18" charset="0"/>
              </a:rPr>
              <a:t>   0.23   0.23</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0.24</a:t>
            </a:r>
            <a:r>
              <a:rPr lang="en-US" sz="2400" dirty="0" smtClean="0">
                <a:latin typeface="Times New Roman" pitchFamily="18" charset="0"/>
                <a:cs typeface="Times New Roman" pitchFamily="18" charset="0"/>
              </a:rPr>
              <a:t>  -0.13  -0.21  </a:t>
            </a:r>
            <a:r>
              <a:rPr lang="en-US" sz="2400" b="1" dirty="0" smtClean="0">
                <a:latin typeface="Times New Roman" pitchFamily="18" charset="0"/>
                <a:cs typeface="Times New Roman" pitchFamily="18" charset="0"/>
              </a:rPr>
              <a:t>0.66   0.66</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0.59  0.08  </a:t>
            </a:r>
            <a:r>
              <a:rPr lang="en-US" sz="2400" b="1" dirty="0" smtClean="0">
                <a:latin typeface="Times New Roman" pitchFamily="18" charset="0"/>
                <a:cs typeface="Times New Roman" pitchFamily="18" charset="0"/>
              </a:rPr>
              <a:t>-0.80</a:t>
            </a:r>
            <a:r>
              <a:rPr lang="en-US" sz="2400" dirty="0" smtClean="0">
                <a:latin typeface="Times New Roman" pitchFamily="18" charset="0"/>
                <a:cs typeface="Times New Roman" pitchFamily="18" charset="0"/>
              </a:rPr>
              <a:t>   0.01   0.01</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9964810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smtClean="0">
                <a:solidFill>
                  <a:srgbClr val="0000FF"/>
                </a:solidFill>
              </a:rPr>
              <a:t>Missing ratings</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49</a:t>
            </a:fld>
            <a:endParaRPr lang="en-US"/>
          </a:p>
        </p:txBody>
      </p:sp>
      <p:grpSp>
        <p:nvGrpSpPr>
          <p:cNvPr id="41" name="Group 40"/>
          <p:cNvGrpSpPr/>
          <p:nvPr/>
        </p:nvGrpSpPr>
        <p:grpSpPr>
          <a:xfrm>
            <a:off x="152400" y="2667000"/>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smtClean="0">
                  <a:solidFill>
                    <a:srgbClr val="FF0000"/>
                  </a:solidFill>
                  <a:latin typeface="Times New Roman" pitchFamily="18" charset="0"/>
                  <a:cs typeface="Times New Roman" pitchFamily="18" charset="0"/>
                </a:rPr>
                <a:t>0</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smtClean="0">
                  <a:solidFill>
                    <a:srgbClr val="FF0000"/>
                  </a:solidFill>
                  <a:latin typeface="Times New Roman" pitchFamily="18" charset="0"/>
                  <a:cs typeface="Times New Roman" pitchFamily="18" charset="0"/>
                </a:rPr>
                <a:t>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-0.06  -0.04</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0.30</a:t>
                </a:r>
                <a:r>
                  <a:rPr lang="en-US" sz="2400" dirty="0" smtClean="0">
                    <a:latin typeface="Times New Roman" pitchFamily="18" charset="0"/>
                    <a:cs typeface="Times New Roman" pitchFamily="18" charset="0"/>
                  </a:rPr>
                  <a:t>   -0.11  -</a:t>
                </a:r>
                <a:r>
                  <a:rPr lang="en-US" sz="2400" b="1" dirty="0" smtClean="0">
                    <a:latin typeface="Times New Roman" pitchFamily="18" charset="0"/>
                    <a:cs typeface="Times New Roman" pitchFamily="18" charset="0"/>
                  </a:rPr>
                  <a:t>0.61</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0.43</a:t>
                </a:r>
                <a:r>
                  <a:rPr lang="en-US" sz="2400" dirty="0" smtClean="0">
                    <a:latin typeface="Times New Roman" pitchFamily="18" charset="0"/>
                    <a:cs typeface="Times New Roman" pitchFamily="18" charset="0"/>
                  </a:rPr>
                  <a:t>   -0.16  </a:t>
                </a:r>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0.76</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0.74</a:t>
                </a:r>
                <a:r>
                  <a:rPr lang="en-US" sz="2400" dirty="0" smtClean="0">
                    <a:latin typeface="Times New Roman" pitchFamily="18" charset="0"/>
                    <a:cs typeface="Times New Roman" pitchFamily="18" charset="0"/>
                  </a:rPr>
                  <a:t>   -0.31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0.18</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0.15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0.53</a:t>
                </a:r>
                <a:r>
                  <a:rPr lang="en-US" sz="2400" dirty="0" smtClean="0">
                    <a:latin typeface="Times New Roman" pitchFamily="18" charset="0"/>
                    <a:cs typeface="Times New Roman" pitchFamily="18" charset="0"/>
                  </a:rPr>
                  <a:t>   0.02</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0.03</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0.27</a:t>
                </a:r>
                <a:r>
                  <a:rPr lang="en-US" sz="2400" dirty="0" smtClean="0">
                    <a:latin typeface="Times New Roman" pitchFamily="18" charset="0"/>
                    <a:cs typeface="Times New Roman" pitchFamily="18" charset="0"/>
                  </a:rPr>
                  <a:t>   0.01</a:t>
                </a:r>
                <a:endParaRPr lang="en-US" sz="2400" dirty="0">
                  <a:latin typeface="Times New Roman" pitchFamily="18" charset="0"/>
                  <a:cs typeface="Times New Roman" pitchFamily="18" charset="0"/>
                </a:endParaRP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5162993" y="4735393"/>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0.51  0.66   0.44</a:t>
            </a:r>
            <a:r>
              <a:rPr lang="en-US" sz="2400" dirty="0" smtClean="0">
                <a:latin typeface="Times New Roman" pitchFamily="18" charset="0"/>
                <a:cs typeface="Times New Roman" pitchFamily="18" charset="0"/>
              </a:rPr>
              <a:t>   0.23   0.23</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0.24</a:t>
            </a:r>
            <a:r>
              <a:rPr lang="en-US" sz="2400" dirty="0" smtClean="0">
                <a:latin typeface="Times New Roman" pitchFamily="18" charset="0"/>
                <a:cs typeface="Times New Roman" pitchFamily="18" charset="0"/>
              </a:rPr>
              <a:t>  -0.13  -0.21  </a:t>
            </a:r>
            <a:r>
              <a:rPr lang="en-US" sz="2400" b="1" dirty="0" smtClean="0">
                <a:latin typeface="Times New Roman" pitchFamily="18" charset="0"/>
                <a:cs typeface="Times New Roman" pitchFamily="18" charset="0"/>
              </a:rPr>
              <a:t>0.66   0.66</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0.59  0.08  </a:t>
            </a:r>
            <a:r>
              <a:rPr lang="en-US" sz="2400" b="1" dirty="0" smtClean="0">
                <a:latin typeface="Times New Roman" pitchFamily="18" charset="0"/>
                <a:cs typeface="Times New Roman" pitchFamily="18" charset="0"/>
              </a:rPr>
              <a:t>-0.80</a:t>
            </a:r>
            <a:r>
              <a:rPr lang="en-US" sz="2400" dirty="0" smtClean="0">
                <a:latin typeface="Times New Roman" pitchFamily="18" charset="0"/>
                <a:cs typeface="Times New Roman" pitchFamily="18" charset="0"/>
              </a:rPr>
              <a:t>   0.01   0.01</a:t>
            </a:r>
            <a:endParaRPr lang="en-US" sz="2400" dirty="0">
              <a:latin typeface="Times New Roman" pitchFamily="18" charset="0"/>
              <a:cs typeface="Times New Roman" pitchFamily="18" charset="0"/>
            </a:endParaRPr>
          </a:p>
        </p:txBody>
      </p:sp>
      <p:cxnSp>
        <p:nvCxnSpPr>
          <p:cNvPr id="3" name="Straight Connector 2"/>
          <p:cNvCxnSpPr/>
          <p:nvPr/>
        </p:nvCxnSpPr>
        <p:spPr>
          <a:xfrm>
            <a:off x="3962400" y="2703576"/>
            <a:ext cx="612928" cy="2554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962400" y="2819400"/>
            <a:ext cx="612928" cy="2438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0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10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29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629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079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36826"/>
          <a:stretch/>
        </p:blipFill>
        <p:spPr bwMode="auto">
          <a:xfrm>
            <a:off x="5029200" y="1143000"/>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66"/>
                </a:solidFill>
              </a:rPr>
              <a:t>Cloud of points 3D space:</a:t>
            </a:r>
          </a:p>
          <a:p>
            <a:pPr lvl="1"/>
            <a:r>
              <a:rPr lang="en-US" dirty="0" smtClean="0"/>
              <a:t>Think of point positions</a:t>
            </a:r>
            <a:br>
              <a:rPr lang="en-US" dirty="0" smtClean="0"/>
            </a:br>
            <a:r>
              <a:rPr lang="en-US" dirty="0" smtClean="0"/>
              <a:t>as a matrix:</a:t>
            </a:r>
          </a:p>
          <a:p>
            <a:pPr lvl="1"/>
            <a:endParaRPr lang="en-US" dirty="0"/>
          </a:p>
          <a:p>
            <a:pPr lvl="1"/>
            <a:endParaRPr lang="en-US" dirty="0" smtClean="0"/>
          </a:p>
          <a:p>
            <a:r>
              <a:rPr lang="en-US" b="1" dirty="0" smtClean="0">
                <a:solidFill>
                  <a:srgbClr val="FF0066"/>
                </a:solidFill>
              </a:rPr>
              <a:t>We can rewrite coordinates more efficiently!</a:t>
            </a:r>
          </a:p>
          <a:p>
            <a:pPr lvl="1"/>
            <a:r>
              <a:rPr lang="en-US" dirty="0" smtClean="0"/>
              <a:t>Old basis vectors:</a:t>
            </a:r>
            <a:r>
              <a:rPr lang="en-US" b="1" dirty="0" smtClean="0"/>
              <a:t> </a:t>
            </a:r>
            <a:r>
              <a:rPr lang="en-US" dirty="0" smtClean="0"/>
              <a:t>[1 0 0] [0 1 0] [0 0 1]</a:t>
            </a:r>
          </a:p>
          <a:p>
            <a:pPr lvl="1"/>
            <a:r>
              <a:rPr lang="en-US" b="1" dirty="0" smtClean="0"/>
              <a:t>New basis vectors: [1 2 1] [-2 -3 1]</a:t>
            </a:r>
          </a:p>
          <a:p>
            <a:pPr lvl="1"/>
            <a:r>
              <a:rPr lang="en-US" dirty="0" smtClean="0"/>
              <a:t>Then </a:t>
            </a:r>
            <a:r>
              <a:rPr lang="en-US" b="1" dirty="0" smtClean="0"/>
              <a:t>A</a:t>
            </a:r>
            <a:r>
              <a:rPr lang="en-US" dirty="0" smtClean="0"/>
              <a:t> has new coordinates: [1 0]. </a:t>
            </a:r>
            <a:r>
              <a:rPr lang="en-US" b="1" dirty="0" smtClean="0"/>
              <a:t>B</a:t>
            </a:r>
            <a:r>
              <a:rPr lang="en-US" dirty="0" smtClean="0"/>
              <a:t>: [0 1], </a:t>
            </a:r>
            <a:r>
              <a:rPr lang="en-US" b="1" dirty="0" smtClean="0"/>
              <a:t>C</a:t>
            </a:r>
            <a:r>
              <a:rPr lang="en-US" dirty="0" smtClean="0"/>
              <a:t>: [1 1]</a:t>
            </a:r>
          </a:p>
          <a:p>
            <a:pPr lvl="2"/>
            <a:r>
              <a:rPr lang="en-US" b="1" dirty="0" smtClean="0"/>
              <a:t>Notice: We reduced the number of coordinates!</a:t>
            </a:r>
          </a:p>
        </p:txBody>
      </p:sp>
      <p:pic>
        <p:nvPicPr>
          <p:cNvPr id="5" name="Picture 2" descr="\begin{bmatrix}1&amp;2&amp;1\\-2&amp;-3&amp;1\\3&amp;5&amp;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55891" y="3048000"/>
            <a:ext cx="1915909"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1 row per point:</a:t>
            </a:r>
          </a:p>
        </p:txBody>
      </p:sp>
      <p:sp>
        <p:nvSpPr>
          <p:cNvPr id="9" name="TextBox 8"/>
          <p:cNvSpPr txBox="1"/>
          <p:nvPr/>
        </p:nvSpPr>
        <p:spPr>
          <a:xfrm>
            <a:off x="4320485" y="2514600"/>
            <a:ext cx="415498" cy="923330"/>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A</a:t>
            </a:r>
          </a:p>
          <a:p>
            <a:r>
              <a:rPr lang="en-US" b="1" dirty="0" smtClean="0">
                <a:solidFill>
                  <a:srgbClr val="0000FF"/>
                </a:solidFill>
                <a:latin typeface="Arial" pitchFamily="34" charset="0"/>
                <a:cs typeface="Arial" pitchFamily="34" charset="0"/>
              </a:rPr>
              <a:t>B</a:t>
            </a:r>
          </a:p>
          <a:p>
            <a:r>
              <a:rPr lang="en-US" b="1" dirty="0" smtClean="0">
                <a:solidFill>
                  <a:srgbClr val="0000FF"/>
                </a:solidFill>
                <a:latin typeface="Arial" pitchFamily="34" charset="0"/>
                <a:cs typeface="Arial" pitchFamily="34" charset="0"/>
              </a:rPr>
              <a:t>C </a:t>
            </a:r>
          </a:p>
        </p:txBody>
      </p:sp>
      <p:sp>
        <p:nvSpPr>
          <p:cNvPr id="10" name="Oval 9"/>
          <p:cNvSpPr/>
          <p:nvPr/>
        </p:nvSpPr>
        <p:spPr>
          <a:xfrm>
            <a:off x="6941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6857151" y="2738735"/>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1547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Reconstruction of missing ratings</a:t>
            </a:r>
            <a:endParaRPr lang="en-US" dirty="0"/>
          </a:p>
        </p:txBody>
      </p:sp>
      <p:sp>
        <p:nvSpPr>
          <p:cNvPr id="5" name="Freeform 19"/>
          <p:cNvSpPr>
            <a:spLocks/>
          </p:cNvSpPr>
          <p:nvPr/>
        </p:nvSpPr>
        <p:spPr bwMode="auto">
          <a:xfrm flipH="1">
            <a:off x="5520713" y="283874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1790241" y="2828595"/>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1752600" y="2751891"/>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0.96  1.14   0.82   -</a:t>
            </a:r>
            <a:r>
              <a:rPr lang="en-US" sz="2400" dirty="0" smtClean="0">
                <a:latin typeface="Times New Roman" pitchFamily="18" charset="0"/>
                <a:cs typeface="Times New Roman" pitchFamily="18" charset="0"/>
              </a:rPr>
              <a:t>0.01  -0.01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1.94</a:t>
            </a:r>
            <a:r>
              <a:rPr lang="en-US" sz="2400" b="1" dirty="0" smtClean="0">
                <a:latin typeface="Times New Roman" pitchFamily="18" charset="0"/>
                <a:cs typeface="Times New Roman" pitchFamily="18" charset="0"/>
              </a:rPr>
              <a:t>  2.32   1.66</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0.07   0.07</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2.77  3.32   </a:t>
            </a:r>
            <a:r>
              <a:rPr lang="en-US" sz="2400" b="1" dirty="0" smtClean="0">
                <a:solidFill>
                  <a:srgbClr val="FF0000"/>
                </a:solidFill>
                <a:latin typeface="Times New Roman" pitchFamily="18" charset="0"/>
                <a:cs typeface="Times New Roman" pitchFamily="18" charset="0"/>
              </a:rPr>
              <a:t>2.37</a:t>
            </a:r>
            <a:r>
              <a:rPr lang="en-US" sz="2400" dirty="0" smtClean="0">
                <a:latin typeface="Times New Roman" pitchFamily="18" charset="0"/>
                <a:cs typeface="Times New Roman" pitchFamily="18" charset="0"/>
              </a:rPr>
              <a:t>    0.08   0.08</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4.84  5.74   4.14</a:t>
            </a:r>
            <a:r>
              <a:rPr lang="en-US" sz="2400" dirty="0" smtClean="0">
                <a:latin typeface="Times New Roman" pitchFamily="18" charset="0"/>
                <a:cs typeface="Times New Roman" pitchFamily="18" charset="0"/>
              </a:rPr>
              <a:t>   -0.08   0.08</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0.40  </a:t>
            </a:r>
            <a:r>
              <a:rPr lang="en-US" sz="2400" b="1" dirty="0" smtClean="0">
                <a:latin typeface="Times New Roman" pitchFamily="18" charset="0"/>
                <a:cs typeface="Times New Roman" pitchFamily="18" charset="0"/>
              </a:rPr>
              <a:t>1.42</a:t>
            </a:r>
            <a:r>
              <a:rPr lang="en-US" sz="2400" dirty="0" smtClean="0">
                <a:latin typeface="Times New Roman" pitchFamily="18" charset="0"/>
                <a:cs typeface="Times New Roman" pitchFamily="18" charset="0"/>
              </a:rPr>
              <a:t>   0.33  </a:t>
            </a:r>
            <a:r>
              <a:rPr lang="en-US" sz="2400" b="1" dirty="0" smtClean="0">
                <a:latin typeface="Times New Roman" pitchFamily="18" charset="0"/>
                <a:cs typeface="Times New Roman" pitchFamily="18" charset="0"/>
              </a:rPr>
              <a:t> 4.06   4.06</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0.42  0.63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0.38 </a:t>
            </a:r>
            <a:r>
              <a:rPr lang="en-US" sz="2400" b="1" dirty="0" smtClean="0">
                <a:latin typeface="Times New Roman" pitchFamily="18" charset="0"/>
                <a:cs typeface="Times New Roman" pitchFamily="18" charset="0"/>
              </a:rPr>
              <a:t> 4.92   4.92</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0.20  </a:t>
            </a:r>
            <a:r>
              <a:rPr lang="en-US" sz="2400" b="1" dirty="0" smtClean="0">
                <a:latin typeface="Times New Roman" pitchFamily="18" charset="0"/>
                <a:cs typeface="Times New Roman" pitchFamily="18" charset="0"/>
              </a:rPr>
              <a:t>0.71</a:t>
            </a:r>
            <a:r>
              <a:rPr lang="en-US" sz="2400" dirty="0" smtClean="0">
                <a:latin typeface="Times New Roman" pitchFamily="18" charset="0"/>
                <a:cs typeface="Times New Roman" pitchFamily="18" charset="0"/>
              </a:rPr>
              <a:t>   0.16   </a:t>
            </a:r>
            <a:r>
              <a:rPr lang="en-US" sz="2400" b="1" dirty="0" smtClean="0">
                <a:latin typeface="Times New Roman" pitchFamily="18" charset="0"/>
                <a:cs typeface="Times New Roman" pitchFamily="18" charset="0"/>
              </a:rPr>
              <a:t>2.03   2.03</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048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and PCA</a:t>
            </a:r>
            <a:endParaRPr lang="en-US" dirty="0"/>
          </a:p>
        </p:txBody>
      </p:sp>
      <p:sp>
        <p:nvSpPr>
          <p:cNvPr id="3" name="Content Placeholder 2"/>
          <p:cNvSpPr>
            <a:spLocks noGrp="1"/>
          </p:cNvSpPr>
          <p:nvPr>
            <p:ph idx="1"/>
          </p:nvPr>
        </p:nvSpPr>
        <p:spPr/>
        <p:txBody>
          <a:bodyPr/>
          <a:lstStyle/>
          <a:p>
            <a:r>
              <a:rPr lang="en-US" dirty="0" smtClean="0"/>
              <a:t>PCA is a special case of SVD on the </a:t>
            </a:r>
            <a:r>
              <a:rPr lang="en-US" dirty="0" smtClean="0">
                <a:solidFill>
                  <a:schemeClr val="accent6">
                    <a:lumMod val="75000"/>
                  </a:schemeClr>
                </a:solidFill>
              </a:rPr>
              <a:t>centered covariance matrix</a:t>
            </a:r>
            <a:r>
              <a:rPr lang="en-US" dirty="0" smtClean="0"/>
              <a:t>.</a:t>
            </a:r>
            <a:endParaRPr lang="en-US" dirty="0"/>
          </a:p>
        </p:txBody>
      </p:sp>
    </p:spTree>
    <p:extLst>
      <p:ext uri="{BB962C8B-B14F-4D97-AF65-F5344CB8AC3E}">
        <p14:creationId xmlns:p14="http://schemas.microsoft.com/office/powerpoint/2010/main" val="8655339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Goal: reduce the dimensionality while preserving the “</a:t>
                </a:r>
                <a:r>
                  <a:rPr lang="en-US" dirty="0" smtClean="0">
                    <a:solidFill>
                      <a:srgbClr val="0070C0"/>
                    </a:solidFill>
                  </a:rPr>
                  <a:t>information</a:t>
                </a:r>
                <a:r>
                  <a:rPr lang="en-US" dirty="0" smtClean="0"/>
                  <a:t> in the data”</a:t>
                </a:r>
              </a:p>
              <a:p>
                <a:r>
                  <a:rPr lang="en-US" dirty="0" smtClean="0"/>
                  <a:t>Information in the data: </a:t>
                </a:r>
                <a:r>
                  <a:rPr lang="en-US" dirty="0" smtClean="0">
                    <a:solidFill>
                      <a:schemeClr val="accent6">
                        <a:lumMod val="75000"/>
                      </a:schemeClr>
                    </a:solidFill>
                  </a:rPr>
                  <a:t>variability </a:t>
                </a:r>
                <a:r>
                  <a:rPr lang="en-US" dirty="0" smtClean="0"/>
                  <a:t>in the data</a:t>
                </a:r>
              </a:p>
              <a:p>
                <a:pPr lvl="1"/>
                <a:r>
                  <a:rPr lang="en-US" dirty="0" smtClean="0"/>
                  <a:t>We measure variability using the </a:t>
                </a:r>
                <a:r>
                  <a:rPr lang="en-US" dirty="0" smtClean="0">
                    <a:solidFill>
                      <a:schemeClr val="accent6">
                        <a:lumMod val="75000"/>
                      </a:schemeClr>
                    </a:solidFill>
                  </a:rPr>
                  <a:t>covariance matrix</a:t>
                </a:r>
                <a:r>
                  <a:rPr lang="en-US" dirty="0" smtClean="0"/>
                  <a:t>.</a:t>
                </a:r>
              </a:p>
              <a:p>
                <a:pPr lvl="1"/>
                <a:r>
                  <a:rPr lang="en-US" dirty="0" smtClean="0"/>
                  <a:t>Sample covariance of variables X and Y </a:t>
                </a:r>
              </a:p>
              <a:p>
                <a:pPr marL="27432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a:rPr>
                          </m:ctrlPr>
                        </m:naryPr>
                        <m:sub>
                          <m:r>
                            <a:rPr lang="en-US" b="0" i="1" smtClean="0">
                              <a:latin typeface="Cambria Math"/>
                            </a:rPr>
                            <m:t>𝑖</m:t>
                          </m:r>
                        </m:sub>
                        <m:sup/>
                        <m:e>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𝜇</m:t>
                                      </m:r>
                                    </m:e>
                                    <m:sub>
                                      <m:r>
                                        <a:rPr lang="en-US" b="0" i="1" smtClean="0">
                                          <a:latin typeface="Cambria Math"/>
                                        </a:rPr>
                                        <m:t>𝑋</m:t>
                                      </m:r>
                                    </m:sub>
                                  </m:sSub>
                                </m:e>
                              </m:d>
                            </m:e>
                            <m:sup>
                              <m:r>
                                <a:rPr lang="en-US" b="0" i="1" smtClean="0">
                                  <a:latin typeface="Cambria Math"/>
                                </a:rPr>
                                <m:t>𝑇</m:t>
                              </m:r>
                            </m:sup>
                          </m:sSup>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𝜇</m:t>
                              </m:r>
                            </m:e>
                            <m:sub>
                              <m:r>
                                <a:rPr lang="en-US" b="0" i="1" smtClean="0">
                                  <a:latin typeface="Cambria Math"/>
                                </a:rPr>
                                <m:t>𝑌</m:t>
                              </m:r>
                            </m:sub>
                          </m:sSub>
                          <m:r>
                            <a:rPr lang="en-US" b="0" i="1" smtClean="0">
                              <a:latin typeface="Cambria Math"/>
                            </a:rPr>
                            <m:t>)</m:t>
                          </m:r>
                        </m:e>
                      </m:nary>
                    </m:oMath>
                  </m:oMathPara>
                </a14:m>
                <a:endParaRPr lang="en-US" dirty="0"/>
              </a:p>
              <a:p>
                <a:r>
                  <a:rPr lang="en-US" dirty="0" smtClean="0"/>
                  <a:t>Given matrix </a:t>
                </a:r>
                <a:r>
                  <a:rPr lang="en-US" dirty="0" smtClean="0">
                    <a:solidFill>
                      <a:srgbClr val="0070C0"/>
                    </a:solidFill>
                  </a:rPr>
                  <a:t>A</a:t>
                </a:r>
                <a:r>
                  <a:rPr lang="en-US" dirty="0" smtClean="0"/>
                  <a:t>, remove the </a:t>
                </a:r>
                <a:r>
                  <a:rPr lang="en-US" dirty="0" smtClean="0">
                    <a:solidFill>
                      <a:srgbClr val="0070C0"/>
                    </a:solidFill>
                  </a:rPr>
                  <a:t>mean</a:t>
                </a:r>
                <a:r>
                  <a:rPr lang="en-US" dirty="0" smtClean="0"/>
                  <a:t> of each column from the column vectors to get the </a:t>
                </a:r>
                <a:r>
                  <a:rPr lang="en-US" dirty="0" smtClean="0">
                    <a:solidFill>
                      <a:schemeClr val="accent6">
                        <a:lumMod val="75000"/>
                      </a:schemeClr>
                    </a:solidFill>
                  </a:rPr>
                  <a:t>centered</a:t>
                </a:r>
                <a:r>
                  <a:rPr lang="en-US" dirty="0" smtClean="0"/>
                  <a:t> matrix </a:t>
                </a:r>
                <a:r>
                  <a:rPr lang="en-US" dirty="0" smtClean="0">
                    <a:solidFill>
                      <a:srgbClr val="0070C0"/>
                    </a:solidFill>
                  </a:rPr>
                  <a:t>C</a:t>
                </a:r>
              </a:p>
              <a:p>
                <a:r>
                  <a:rPr lang="en-US" dirty="0" smtClean="0"/>
                  <a:t>The matrix </a:t>
                </a:r>
                <a14:m>
                  <m:oMath xmlns:m="http://schemas.openxmlformats.org/officeDocument/2006/math">
                    <m:r>
                      <a:rPr lang="en-US" i="1" dirty="0" smtClean="0">
                        <a:solidFill>
                          <a:srgbClr val="0070C0"/>
                        </a:solidFill>
                        <a:latin typeface="Cambria Math"/>
                      </a:rPr>
                      <m:t>𝑉</m:t>
                    </m:r>
                    <m:r>
                      <a:rPr lang="en-US" i="1" dirty="0" smtClean="0">
                        <a:solidFill>
                          <a:srgbClr val="0070C0"/>
                        </a:solidFill>
                        <a:latin typeface="Cambria Math"/>
                      </a:rPr>
                      <m:t> = </m:t>
                    </m:r>
                    <m:sSup>
                      <m:sSupPr>
                        <m:ctrlPr>
                          <a:rPr lang="en-US" i="1" dirty="0" smtClean="0">
                            <a:solidFill>
                              <a:srgbClr val="0070C0"/>
                            </a:solidFill>
                            <a:latin typeface="Cambria Math"/>
                          </a:rPr>
                        </m:ctrlPr>
                      </m:sSupPr>
                      <m:e>
                        <m:r>
                          <a:rPr lang="en-US" i="1" dirty="0" smtClean="0">
                            <a:solidFill>
                              <a:srgbClr val="0070C0"/>
                            </a:solidFill>
                            <a:latin typeface="Cambria Math"/>
                          </a:rPr>
                          <m:t>𝐶</m:t>
                        </m:r>
                      </m:e>
                      <m:sup>
                        <m:r>
                          <a:rPr lang="en-US" i="1" dirty="0" smtClean="0">
                            <a:solidFill>
                              <a:srgbClr val="0070C0"/>
                            </a:solidFill>
                            <a:latin typeface="Cambria Math"/>
                          </a:rPr>
                          <m:t>𝑇</m:t>
                        </m:r>
                      </m:sup>
                    </m:sSup>
                    <m:r>
                      <a:rPr lang="en-US" b="0" i="1" dirty="0" smtClean="0">
                        <a:solidFill>
                          <a:srgbClr val="0070C0"/>
                        </a:solidFill>
                        <a:latin typeface="Cambria Math"/>
                      </a:rPr>
                      <m:t>𝐶</m:t>
                    </m:r>
                    <m:r>
                      <a:rPr lang="en-US" i="1" dirty="0" smtClean="0">
                        <a:solidFill>
                          <a:srgbClr val="0070C0"/>
                        </a:solidFill>
                        <a:latin typeface="Cambria Math"/>
                      </a:rPr>
                      <m:t> </m:t>
                    </m:r>
                  </m:oMath>
                </a14:m>
                <a:r>
                  <a:rPr lang="en-US" dirty="0" smtClean="0"/>
                  <a:t>is the </a:t>
                </a:r>
                <a:r>
                  <a:rPr lang="en-US" dirty="0" smtClean="0">
                    <a:solidFill>
                      <a:schemeClr val="accent6">
                        <a:lumMod val="75000"/>
                      </a:schemeClr>
                    </a:solidFill>
                  </a:rPr>
                  <a:t>covariance matrix</a:t>
                </a:r>
                <a:r>
                  <a:rPr lang="en-US" dirty="0" smtClean="0"/>
                  <a:t> of the </a:t>
                </a:r>
                <a:r>
                  <a:rPr lang="en-US" dirty="0" smtClean="0">
                    <a:solidFill>
                      <a:schemeClr val="accent6">
                        <a:lumMod val="75000"/>
                      </a:schemeClr>
                    </a:solidFill>
                  </a:rPr>
                  <a:t>row</a:t>
                </a:r>
                <a:r>
                  <a:rPr lang="en-US" dirty="0" smtClean="0"/>
                  <a:t> vectors of </a:t>
                </a:r>
                <a:r>
                  <a:rPr lang="en-US" dirty="0" smtClean="0">
                    <a:solidFill>
                      <a:srgbClr val="00B0F0"/>
                    </a:solidFill>
                  </a:rPr>
                  <a:t>A</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125"/>
                </a:stretch>
              </a:blipFill>
            </p:spPr>
            <p:txBody>
              <a:bodyPr/>
              <a:lstStyle/>
              <a:p>
                <a:r>
                  <a:rPr lang="en-US">
                    <a:noFill/>
                  </a:rPr>
                  <a:t> </a:t>
                </a:r>
              </a:p>
            </p:txBody>
          </p:sp>
        </mc:Fallback>
      </mc:AlternateContent>
    </p:spTree>
    <p:extLst>
      <p:ext uri="{BB962C8B-B14F-4D97-AF65-F5344CB8AC3E}">
        <p14:creationId xmlns:p14="http://schemas.microsoft.com/office/powerpoint/2010/main" val="42381590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Principal Component Analysis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We will project the rows of matrix </a:t>
                </a:r>
                <a:r>
                  <a:rPr lang="en-US" dirty="0" smtClean="0">
                    <a:solidFill>
                      <a:srgbClr val="00B0F0"/>
                    </a:solidFill>
                  </a:rPr>
                  <a:t>C</a:t>
                </a:r>
                <a:r>
                  <a:rPr lang="en-US" dirty="0" smtClean="0"/>
                  <a:t> </a:t>
                </a:r>
                <a:r>
                  <a:rPr lang="en-US" dirty="0" smtClean="0"/>
                  <a:t>into a new set of </a:t>
                </a:r>
                <a:r>
                  <a:rPr lang="en-US" dirty="0" smtClean="0">
                    <a:solidFill>
                      <a:schemeClr val="accent6">
                        <a:lumMod val="75000"/>
                      </a:schemeClr>
                    </a:solidFill>
                  </a:rPr>
                  <a:t>attributes</a:t>
                </a:r>
                <a:r>
                  <a:rPr lang="en-US" dirty="0" smtClean="0"/>
                  <a:t> (dimensions) such that:</a:t>
                </a:r>
              </a:p>
              <a:p>
                <a:pPr lvl="1"/>
                <a:r>
                  <a:rPr lang="en-US" dirty="0" smtClean="0"/>
                  <a:t>The attributes have </a:t>
                </a:r>
                <a:r>
                  <a:rPr lang="en-US" dirty="0" smtClean="0">
                    <a:solidFill>
                      <a:srgbClr val="0070C0"/>
                    </a:solidFill>
                  </a:rPr>
                  <a:t>zero covariance </a:t>
                </a:r>
                <a:r>
                  <a:rPr lang="en-US" dirty="0" smtClean="0"/>
                  <a:t>to each other (they are </a:t>
                </a:r>
                <a:r>
                  <a:rPr lang="en-US" dirty="0" smtClean="0">
                    <a:solidFill>
                      <a:schemeClr val="accent6">
                        <a:lumMod val="75000"/>
                      </a:schemeClr>
                    </a:solidFill>
                  </a:rPr>
                  <a:t>orthogonal</a:t>
                </a:r>
                <a:r>
                  <a:rPr lang="en-US" dirty="0" smtClean="0"/>
                  <a:t>)</a:t>
                </a:r>
              </a:p>
              <a:p>
                <a:pPr lvl="1"/>
                <a:r>
                  <a:rPr lang="en-US" dirty="0" smtClean="0"/>
                  <a:t>Each attribute captures </a:t>
                </a:r>
                <a:r>
                  <a:rPr lang="en-US" dirty="0" smtClean="0">
                    <a:solidFill>
                      <a:schemeClr val="accent6">
                        <a:lumMod val="75000"/>
                      </a:schemeClr>
                    </a:solidFill>
                  </a:rPr>
                  <a:t>the most remaining variance </a:t>
                </a:r>
                <a:r>
                  <a:rPr lang="en-US" dirty="0" smtClean="0"/>
                  <a:t>in the data, while orthogonal to the existing attributes</a:t>
                </a:r>
              </a:p>
              <a:p>
                <a:pPr lvl="2"/>
                <a:r>
                  <a:rPr lang="en-US" dirty="0" smtClean="0"/>
                  <a:t>The first attribute should capture the most variance in the data</a:t>
                </a:r>
              </a:p>
              <a:p>
                <a:pPr lvl="2"/>
                <a:endParaRPr lang="en-US" dirty="0"/>
              </a:p>
              <a:p>
                <a:r>
                  <a:rPr lang="en-US" dirty="0" smtClean="0"/>
                  <a:t>For matrix </a:t>
                </a:r>
                <a:r>
                  <a:rPr lang="en-US" dirty="0" smtClean="0">
                    <a:solidFill>
                      <a:srgbClr val="00B0F0"/>
                    </a:solidFill>
                  </a:rPr>
                  <a:t>C</a:t>
                </a:r>
                <a:r>
                  <a:rPr lang="en-US" dirty="0" smtClean="0"/>
                  <a:t>, the variance of the rows of </a:t>
                </a:r>
                <a:r>
                  <a:rPr lang="en-US" dirty="0" smtClean="0">
                    <a:solidFill>
                      <a:srgbClr val="00B0F0"/>
                    </a:solidFill>
                  </a:rPr>
                  <a:t>C</a:t>
                </a:r>
                <a:r>
                  <a:rPr lang="en-US" dirty="0" smtClean="0"/>
                  <a:t> when projected to vector x is given by </a:t>
                </a:r>
                <a14:m>
                  <m:oMath xmlns:m="http://schemas.openxmlformats.org/officeDocument/2006/math">
                    <m:sSup>
                      <m:sSupPr>
                        <m:ctrlPr>
                          <a:rPr lang="en-US" b="0" i="1" smtClean="0">
                            <a:latin typeface="Cambria Math"/>
                          </a:rPr>
                        </m:ctrlPr>
                      </m:sSupPr>
                      <m:e>
                        <m:sSup>
                          <m:sSupPr>
                            <m:ctrlPr>
                              <a:rPr lang="en-US" b="0" i="1" smtClean="0">
                                <a:latin typeface="Cambria Math"/>
                              </a:rPr>
                            </m:ctrlPr>
                          </m:sSupPr>
                          <m:e>
                            <m:r>
                              <a:rPr lang="en-US" b="0" i="1" smtClean="0">
                                <a:latin typeface="Cambria Math"/>
                              </a:rPr>
                              <m:t>𝜎</m:t>
                            </m:r>
                          </m:e>
                          <m:sup>
                            <m:r>
                              <a:rPr lang="en-US" b="0" i="1" smtClean="0">
                                <a:latin typeface="Cambria Math"/>
                              </a:rPr>
                              <m:t>2</m:t>
                            </m:r>
                          </m:sup>
                        </m:sSup>
                        <m:r>
                          <a:rPr lang="en-US" b="0" i="1" smtClean="0">
                            <a:latin typeface="Cambria Math"/>
                          </a:rPr>
                          <m:t>= </m:t>
                        </m:r>
                        <m:d>
                          <m:dPr>
                            <m:begChr m:val="|"/>
                            <m:endChr m:val="|"/>
                            <m:ctrlPr>
                              <a:rPr lang="en-US" b="0" i="1" smtClean="0">
                                <a:latin typeface="Cambria Math"/>
                              </a:rPr>
                            </m:ctrlPr>
                          </m:dPr>
                          <m:e>
                            <m:d>
                              <m:dPr>
                                <m:begChr m:val="|"/>
                                <m:endChr m:val="|"/>
                                <m:ctrlPr>
                                  <a:rPr lang="en-US" b="0" i="1" smtClean="0">
                                    <a:latin typeface="Cambria Math"/>
                                  </a:rPr>
                                </m:ctrlPr>
                              </m:dPr>
                              <m:e>
                                <m:r>
                                  <a:rPr lang="en-US" b="0" i="1" smtClean="0">
                                    <a:latin typeface="Cambria Math"/>
                                  </a:rPr>
                                  <m:t>𝐶𝑥</m:t>
                                </m:r>
                              </m:e>
                            </m:d>
                          </m:e>
                        </m:d>
                      </m:e>
                      <m:sup>
                        <m:r>
                          <a:rPr lang="en-US" b="0" i="1" smtClean="0">
                            <a:latin typeface="Cambria Math"/>
                          </a:rPr>
                          <m:t>2</m:t>
                        </m:r>
                      </m:sup>
                    </m:sSup>
                  </m:oMath>
                </a14:m>
                <a:endParaRPr lang="en-US" dirty="0" smtClean="0"/>
              </a:p>
              <a:p>
                <a:pPr lvl="1"/>
                <a:r>
                  <a:rPr lang="en-US" dirty="0" smtClean="0"/>
                  <a:t>The </a:t>
                </a:r>
                <a:r>
                  <a:rPr lang="en-US" dirty="0" smtClean="0">
                    <a:solidFill>
                      <a:schemeClr val="accent6">
                        <a:lumMod val="75000"/>
                      </a:schemeClr>
                    </a:solidFill>
                  </a:rPr>
                  <a:t>right singular vector of C </a:t>
                </a:r>
                <a:r>
                  <a:rPr lang="en-US" dirty="0" smtClean="0"/>
                  <a:t>maximizes </a:t>
                </a:r>
                <a14:m>
                  <m:oMath xmlns:m="http://schemas.openxmlformats.org/officeDocument/2006/math">
                    <m:sSup>
                      <m:sSupPr>
                        <m:ctrlPr>
                          <a:rPr lang="en-US" b="0" i="1" smtClean="0">
                            <a:latin typeface="Cambria Math"/>
                          </a:rPr>
                        </m:ctrlPr>
                      </m:sSupPr>
                      <m:e>
                        <m:r>
                          <a:rPr lang="en-US" b="0" i="1" smtClean="0">
                            <a:latin typeface="Cambria Math"/>
                          </a:rPr>
                          <m:t>𝜎</m:t>
                        </m:r>
                      </m:e>
                      <m:sup>
                        <m:r>
                          <a:rPr lang="en-US" b="0" i="1" smtClean="0">
                            <a:latin typeface="Cambria Math"/>
                          </a:rPr>
                          <m:t>2</m:t>
                        </m:r>
                      </m:sup>
                    </m:sSup>
                  </m:oMath>
                </a14:m>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519" b="-1250"/>
                </a:stretch>
              </a:blipFill>
            </p:spPr>
            <p:txBody>
              <a:bodyPr/>
              <a:lstStyle/>
              <a:p>
                <a:r>
                  <a:rPr lang="en-US">
                    <a:noFill/>
                  </a:rPr>
                  <a:t> </a:t>
                </a:r>
              </a:p>
            </p:txBody>
          </p:sp>
        </mc:Fallback>
      </mc:AlternateContent>
    </p:spTree>
    <p:extLst>
      <p:ext uri="{BB962C8B-B14F-4D97-AF65-F5344CB8AC3E}">
        <p14:creationId xmlns:p14="http://schemas.microsoft.com/office/powerpoint/2010/main" val="3851062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a:xfrm>
            <a:off x="233363" y="2049463"/>
            <a:ext cx="4217987" cy="4572000"/>
          </a:xfrm>
        </p:spPr>
      </p:pic>
      <p:sp>
        <p:nvSpPr>
          <p:cNvPr id="13315" name="Rectangle 3"/>
          <p:cNvSpPr>
            <a:spLocks noGrp="1" noChangeArrowheads="1"/>
          </p:cNvSpPr>
          <p:nvPr>
            <p:ph type="title"/>
          </p:nvPr>
        </p:nvSpPr>
        <p:spPr/>
        <p:txBody>
          <a:bodyPr/>
          <a:lstStyle/>
          <a:p>
            <a:pPr eaLnBrk="1" hangingPunct="1"/>
            <a:r>
              <a:rPr lang="en-US" dirty="0"/>
              <a:t>PCA</a:t>
            </a:r>
          </a:p>
        </p:txBody>
      </p:sp>
      <p:sp>
        <p:nvSpPr>
          <p:cNvPr id="13316" name="Text Box 4"/>
          <p:cNvSpPr txBox="1">
            <a:spLocks noChangeArrowheads="1"/>
          </p:cNvSpPr>
          <p:nvPr/>
        </p:nvSpPr>
        <p:spPr bwMode="auto">
          <a:xfrm>
            <a:off x="4648200" y="1600200"/>
            <a:ext cx="3683000" cy="139858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a:solidFill>
                  <a:schemeClr val="tx1"/>
                </a:solidFill>
              </a:rPr>
              <a:t>Input:</a:t>
            </a:r>
            <a:r>
              <a:rPr lang="en-US" sz="2000">
                <a:solidFill>
                  <a:schemeClr val="tx1"/>
                </a:solidFill>
              </a:rPr>
              <a:t> </a:t>
            </a:r>
            <a:r>
              <a:rPr lang="en-US" sz="2000" b="1">
                <a:solidFill>
                  <a:schemeClr val="accent2"/>
                </a:solidFill>
              </a:rPr>
              <a:t>2-d</a:t>
            </a:r>
            <a:r>
              <a:rPr lang="en-US" sz="2000">
                <a:solidFill>
                  <a:schemeClr val="tx1"/>
                </a:solidFill>
              </a:rPr>
              <a:t> dimensional points</a:t>
            </a:r>
          </a:p>
          <a:p>
            <a:pPr eaLnBrk="0" hangingPunct="0">
              <a:lnSpc>
                <a:spcPct val="98000"/>
              </a:lnSpc>
              <a:buClr>
                <a:srgbClr val="000000"/>
              </a:buClr>
              <a:buSzPct val="100000"/>
              <a:buFont typeface="Calibri" pitchFamily="34" charset="0"/>
              <a:buNone/>
            </a:pPr>
            <a:endParaRPr lang="en-US" sz="2000">
              <a:solidFill>
                <a:schemeClr val="tx1"/>
              </a:solidFill>
            </a:endParaRPr>
          </a:p>
          <a:p>
            <a:pPr eaLnBrk="0" hangingPunct="0">
              <a:lnSpc>
                <a:spcPct val="98000"/>
              </a:lnSpc>
              <a:buClr>
                <a:srgbClr val="000000"/>
              </a:buClr>
              <a:buSzPct val="100000"/>
              <a:buFont typeface="Calibri" pitchFamily="34" charset="0"/>
              <a:buNone/>
            </a:pPr>
            <a:r>
              <a:rPr lang="en-US" sz="2000" b="1">
                <a:solidFill>
                  <a:schemeClr val="tx1"/>
                </a:solidFill>
              </a:rPr>
              <a:t>Output:</a:t>
            </a:r>
            <a:r>
              <a:rPr lang="en-US" sz="2000">
                <a:solidFill>
                  <a:schemeClr val="tx1"/>
                </a:solidFill>
              </a:rPr>
              <a:t> </a:t>
            </a:r>
          </a:p>
          <a:p>
            <a:pPr eaLnBrk="0" hangingPunct="0">
              <a:lnSpc>
                <a:spcPct val="98000"/>
              </a:lnSpc>
              <a:buClr>
                <a:srgbClr val="000000"/>
              </a:buClr>
              <a:buSzPct val="100000"/>
              <a:buFont typeface="Calibri" pitchFamily="34" charset="0"/>
              <a:buNone/>
            </a:pPr>
            <a:endParaRPr lang="en-US" sz="2000" baseline="-25000">
              <a:solidFill>
                <a:schemeClr val="tx1"/>
              </a:solidFill>
            </a:endParaRPr>
          </a:p>
          <a:p>
            <a:pPr eaLnBrk="0" hangingPunct="0">
              <a:lnSpc>
                <a:spcPct val="98000"/>
              </a:lnSpc>
              <a:buClr>
                <a:srgbClr val="000000"/>
              </a:buClr>
              <a:buSzPct val="100000"/>
              <a:buFont typeface="Calibri" pitchFamily="34" charset="0"/>
              <a:buNone/>
            </a:pPr>
            <a:endParaRPr lang="en-US" sz="2000" baseline="-25000">
              <a:solidFill>
                <a:schemeClr val="tx1"/>
              </a:solidFill>
            </a:endParaRPr>
          </a:p>
        </p:txBody>
      </p:sp>
      <p:grpSp>
        <p:nvGrpSpPr>
          <p:cNvPr id="2" name="Group 5"/>
          <p:cNvGrpSpPr>
            <a:grpSpLocks/>
          </p:cNvGrpSpPr>
          <p:nvPr/>
        </p:nvGrpSpPr>
        <p:grpSpPr bwMode="auto">
          <a:xfrm>
            <a:off x="954088" y="3038475"/>
            <a:ext cx="7504112" cy="2930525"/>
            <a:chOff x="601" y="1914"/>
            <a:chExt cx="4727" cy="1846"/>
          </a:xfrm>
        </p:grpSpPr>
        <p:grpSp>
          <p:nvGrpSpPr>
            <p:cNvPr id="3" name="Group 6"/>
            <p:cNvGrpSpPr>
              <a:grpSpLocks/>
            </p:cNvGrpSpPr>
            <p:nvPr/>
          </p:nvGrpSpPr>
          <p:grpSpPr bwMode="auto">
            <a:xfrm>
              <a:off x="601" y="1974"/>
              <a:ext cx="1849" cy="1786"/>
              <a:chOff x="601" y="1974"/>
              <a:chExt cx="1849" cy="1786"/>
            </a:xfrm>
          </p:grpSpPr>
          <p:sp>
            <p:nvSpPr>
              <p:cNvPr id="13325"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3326"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sp>
          <p:nvSpPr>
            <p:cNvPr id="13324" name="Text Box 9"/>
            <p:cNvSpPr txBox="1">
              <a:spLocks noChangeArrowheads="1"/>
            </p:cNvSpPr>
            <p:nvPr/>
          </p:nvSpPr>
          <p:spPr bwMode="auto">
            <a:xfrm>
              <a:off x="3008" y="1914"/>
              <a:ext cx="2320" cy="43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solidFill>
                    <a:schemeClr val="tx1"/>
                  </a:solidFill>
                </a:rPr>
                <a:t>1st (right) singular vector: </a:t>
              </a:r>
            </a:p>
            <a:p>
              <a:pPr eaLnBrk="0" hangingPunct="0">
                <a:lnSpc>
                  <a:spcPct val="98000"/>
                </a:lnSpc>
                <a:buClr>
                  <a:srgbClr val="000000"/>
                </a:buClr>
                <a:buSzPct val="100000"/>
                <a:buFont typeface="Calibri" pitchFamily="34" charset="0"/>
                <a:buNone/>
              </a:pPr>
              <a:r>
                <a:rPr lang="en-US" sz="2000">
                  <a:solidFill>
                    <a:schemeClr val="tx1"/>
                  </a:solidFill>
                </a:rPr>
                <a:t>direction of maximal variance,</a:t>
              </a:r>
            </a:p>
          </p:txBody>
        </p:sp>
      </p:grpSp>
      <p:grpSp>
        <p:nvGrpSpPr>
          <p:cNvPr id="4" name="Group 10"/>
          <p:cNvGrpSpPr>
            <a:grpSpLocks/>
          </p:cNvGrpSpPr>
          <p:nvPr/>
        </p:nvGrpSpPr>
        <p:grpSpPr bwMode="auto">
          <a:xfrm>
            <a:off x="998538" y="2755900"/>
            <a:ext cx="7688262" cy="2578100"/>
            <a:chOff x="629" y="1736"/>
            <a:chExt cx="4843" cy="1624"/>
          </a:xfrm>
        </p:grpSpPr>
        <p:grpSp>
          <p:nvGrpSpPr>
            <p:cNvPr id="5" name="Group 11"/>
            <p:cNvGrpSpPr>
              <a:grpSpLocks/>
            </p:cNvGrpSpPr>
            <p:nvPr/>
          </p:nvGrpSpPr>
          <p:grpSpPr bwMode="auto">
            <a:xfrm>
              <a:off x="629" y="1736"/>
              <a:ext cx="1578" cy="1571"/>
              <a:chOff x="629" y="1736"/>
              <a:chExt cx="1578" cy="1571"/>
            </a:xfrm>
          </p:grpSpPr>
          <p:sp>
            <p:nvSpPr>
              <p:cNvPr id="13321"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3322"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
          <p:nvSpPr>
            <p:cNvPr id="13320" name="Rectangle 14"/>
            <p:cNvSpPr>
              <a:spLocks noChangeArrowheads="1"/>
            </p:cNvSpPr>
            <p:nvPr/>
          </p:nvSpPr>
          <p:spPr bwMode="auto">
            <a:xfrm>
              <a:off x="3041" y="2542"/>
              <a:ext cx="2431" cy="81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solidFill>
                    <a:schemeClr val="tx1"/>
                  </a:solidFill>
                </a:rPr>
                <a:t>2nd (right) singular vector: </a:t>
              </a:r>
            </a:p>
            <a:p>
              <a:pPr eaLnBrk="0" hangingPunct="0">
                <a:lnSpc>
                  <a:spcPct val="98000"/>
                </a:lnSpc>
                <a:buClr>
                  <a:srgbClr val="000000"/>
                </a:buClr>
                <a:buSzPct val="100000"/>
                <a:buFont typeface="Calibri" pitchFamily="34" charset="0"/>
                <a:buNone/>
              </a:pPr>
              <a:r>
                <a:rPr lang="en-US" sz="2000">
                  <a:solidFill>
                    <a:schemeClr val="tx1"/>
                  </a:solidFill>
                </a:rPr>
                <a:t>direction of maximal variance, after removing the projection of the data along the first singular vector.</a:t>
              </a:r>
            </a:p>
          </p:txBody>
        </p:sp>
      </p:grpSp>
    </p:spTree>
    <p:extLst>
      <p:ext uri="{BB962C8B-B14F-4D97-AF65-F5344CB8AC3E}">
        <p14:creationId xmlns:p14="http://schemas.microsoft.com/office/powerpoint/2010/main" val="4833702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pPr eaLnBrk="1" hangingPunct="1"/>
            <a:r>
              <a:rPr lang="en-US" smtClean="0">
                <a:solidFill>
                  <a:schemeClr val="tx1"/>
                </a:solidFill>
              </a:rPr>
              <a:t>Singular values</a:t>
            </a:r>
          </a:p>
        </p:txBody>
      </p:sp>
      <p:sp>
        <p:nvSpPr>
          <p:cNvPr id="14339" name="Text Box 10"/>
          <p:cNvSpPr txBox="1">
            <a:spLocks noChangeArrowheads="1"/>
          </p:cNvSpPr>
          <p:nvPr/>
        </p:nvSpPr>
        <p:spPr bwMode="auto">
          <a:xfrm>
            <a:off x="4495800" y="2667000"/>
            <a:ext cx="4386263" cy="2625725"/>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400" b="1">
                <a:solidFill>
                  <a:schemeClr val="accent2"/>
                </a:solidFill>
                <a:latin typeface="Symbol" pitchFamily="18" charset="2"/>
                <a:sym typeface="Symbol" pitchFamily="18" charset="2"/>
              </a:rPr>
              <a:t></a:t>
            </a:r>
            <a:r>
              <a:rPr lang="en-US" sz="2400" b="1" baseline="-25000">
                <a:solidFill>
                  <a:schemeClr val="accent2"/>
                </a:solidFill>
                <a:sym typeface="Symbol" pitchFamily="18" charset="2"/>
              </a:rPr>
              <a:t>1</a:t>
            </a:r>
            <a:r>
              <a:rPr lang="en-US" sz="2400" b="1">
                <a:solidFill>
                  <a:schemeClr val="accent2"/>
                </a:solidFill>
              </a:rPr>
              <a:t>: </a:t>
            </a:r>
            <a:r>
              <a:rPr lang="en-US" sz="2400">
                <a:solidFill>
                  <a:schemeClr val="tx1"/>
                </a:solidFill>
              </a:rPr>
              <a:t>measures how much of the data variance is explained by the first singular vector.</a:t>
            </a:r>
          </a:p>
          <a:p>
            <a:pPr eaLnBrk="0" hangingPunct="0">
              <a:lnSpc>
                <a:spcPct val="98000"/>
              </a:lnSpc>
              <a:buClr>
                <a:srgbClr val="000000"/>
              </a:buClr>
              <a:buSzPct val="100000"/>
              <a:buFont typeface="Calibri" pitchFamily="34" charset="0"/>
              <a:buNone/>
            </a:pPr>
            <a:endParaRPr lang="en-US" sz="2400">
              <a:solidFill>
                <a:schemeClr val="tx1"/>
              </a:solidFill>
            </a:endParaRPr>
          </a:p>
          <a:p>
            <a:pPr eaLnBrk="0" hangingPunct="0">
              <a:lnSpc>
                <a:spcPct val="98000"/>
              </a:lnSpc>
              <a:buClr>
                <a:srgbClr val="000000"/>
              </a:buClr>
              <a:buSzPct val="100000"/>
              <a:buFont typeface="Calibri" pitchFamily="34" charset="0"/>
              <a:buNone/>
            </a:pPr>
            <a:r>
              <a:rPr lang="en-US" sz="2400" b="1">
                <a:solidFill>
                  <a:schemeClr val="accent2"/>
                </a:solidFill>
                <a:latin typeface="Symbol" pitchFamily="18" charset="2"/>
                <a:sym typeface="Symbol" pitchFamily="18" charset="2"/>
              </a:rPr>
              <a:t></a:t>
            </a:r>
            <a:r>
              <a:rPr lang="en-US" sz="2400" b="1" baseline="-25000">
                <a:solidFill>
                  <a:schemeClr val="accent2"/>
                </a:solidFill>
                <a:sym typeface="Symbol" pitchFamily="18" charset="2"/>
              </a:rPr>
              <a:t>2</a:t>
            </a:r>
            <a:r>
              <a:rPr lang="en-US" sz="2400" b="1">
                <a:solidFill>
                  <a:schemeClr val="accent2"/>
                </a:solidFill>
              </a:rPr>
              <a:t>: </a:t>
            </a:r>
            <a:r>
              <a:rPr lang="en-US" sz="2400">
                <a:solidFill>
                  <a:schemeClr val="tx1"/>
                </a:solidFill>
              </a:rPr>
              <a:t>measures how much of the data variance is explained by the second singular vector.</a:t>
            </a:r>
            <a:endParaRPr lang="en-US" sz="2400" baseline="-25000">
              <a:solidFill>
                <a:schemeClr val="accent2"/>
              </a:solidFill>
            </a:endParaRPr>
          </a:p>
        </p:txBody>
      </p:sp>
      <p:sp>
        <p:nvSpPr>
          <p:cNvPr id="14340" name="Text Box 12"/>
          <p:cNvSpPr txBox="1">
            <a:spLocks noChangeArrowheads="1"/>
          </p:cNvSpPr>
          <p:nvPr/>
        </p:nvSpPr>
        <p:spPr bwMode="auto">
          <a:xfrm>
            <a:off x="2713038" y="4805363"/>
            <a:ext cx="434975" cy="304800"/>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a:solidFill>
                  <a:schemeClr val="hlink"/>
                </a:solidFill>
                <a:latin typeface="Symbol" pitchFamily="18" charset="2"/>
                <a:cs typeface="Times New Roman" pitchFamily="18" charset="0"/>
                <a:sym typeface="Symbol" pitchFamily="18" charset="2"/>
              </a:rPr>
              <a:t></a:t>
            </a:r>
            <a:r>
              <a:rPr lang="en-US" baseline="-25000">
                <a:solidFill>
                  <a:schemeClr val="hlink"/>
                </a:solidFill>
                <a:latin typeface="Tahoma" pitchFamily="34" charset="0"/>
                <a:cs typeface="Times New Roman" pitchFamily="18" charset="0"/>
                <a:sym typeface="Symbol" pitchFamily="18" charset="2"/>
              </a:rPr>
              <a:t>1</a:t>
            </a:r>
            <a:endParaRPr lang="en-US" baseline="-25000">
              <a:solidFill>
                <a:schemeClr val="hlink"/>
              </a:solidFill>
              <a:latin typeface="Tahoma" pitchFamily="34" charset="0"/>
              <a:cs typeface="Times New Roman" pitchFamily="18" charset="0"/>
            </a:endParaRPr>
          </a:p>
        </p:txBody>
      </p:sp>
      <p:pic>
        <p:nvPicPr>
          <p:cNvPr id="14341" name="Picture 2"/>
          <p:cNvPicPr>
            <a:picLocks noGrp="1" noChangeAspect="1" noChangeArrowheads="1"/>
          </p:cNvPicPr>
          <p:nvPr>
            <p:ph idx="1"/>
          </p:nvPr>
        </p:nvPicPr>
        <p:blipFill>
          <a:blip r:embed="rId2" cstate="print"/>
          <a:srcRect/>
          <a:stretch>
            <a:fillRect/>
          </a:stretch>
        </p:blipFill>
        <p:spPr>
          <a:xfrm>
            <a:off x="157163" y="1828800"/>
            <a:ext cx="4217987" cy="4572000"/>
          </a:xfrm>
        </p:spPr>
      </p:pic>
      <p:grpSp>
        <p:nvGrpSpPr>
          <p:cNvPr id="2" name="Group 6"/>
          <p:cNvGrpSpPr>
            <a:grpSpLocks/>
          </p:cNvGrpSpPr>
          <p:nvPr/>
        </p:nvGrpSpPr>
        <p:grpSpPr bwMode="auto">
          <a:xfrm>
            <a:off x="877888" y="2913063"/>
            <a:ext cx="2935287" cy="2835275"/>
            <a:chOff x="601" y="1974"/>
            <a:chExt cx="1849" cy="1786"/>
          </a:xfrm>
        </p:grpSpPr>
        <p:sp>
          <p:nvSpPr>
            <p:cNvPr id="14346"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4347"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grpSp>
        <p:nvGrpSpPr>
          <p:cNvPr id="3" name="Group 11"/>
          <p:cNvGrpSpPr>
            <a:grpSpLocks/>
          </p:cNvGrpSpPr>
          <p:nvPr/>
        </p:nvGrpSpPr>
        <p:grpSpPr bwMode="auto">
          <a:xfrm>
            <a:off x="922338" y="2535238"/>
            <a:ext cx="2505075" cy="2493962"/>
            <a:chOff x="629" y="1736"/>
            <a:chExt cx="1578" cy="1571"/>
          </a:xfrm>
        </p:grpSpPr>
        <p:sp>
          <p:nvSpPr>
            <p:cNvPr id="14344"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4345"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Tree>
    <p:extLst>
      <p:ext uri="{BB962C8B-B14F-4D97-AF65-F5344CB8AC3E}">
        <p14:creationId xmlns:p14="http://schemas.microsoft.com/office/powerpoint/2010/main" val="23312238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pPr eaLnBrk="1" hangingPunct="1"/>
            <a:r>
              <a:rPr lang="en-US" smtClean="0"/>
              <a:t>Singular values tell us something about the variance</a:t>
            </a:r>
          </a:p>
        </p:txBody>
      </p:sp>
      <p:sp>
        <p:nvSpPr>
          <p:cNvPr id="3076" name="Content Placeholder 2"/>
          <p:cNvSpPr>
            <a:spLocks noGrp="1"/>
          </p:cNvSpPr>
          <p:nvPr>
            <p:ph idx="1"/>
          </p:nvPr>
        </p:nvSpPr>
        <p:spPr>
          <a:xfrm>
            <a:off x="457200" y="1600200"/>
            <a:ext cx="8229600" cy="3505200"/>
          </a:xfrm>
        </p:spPr>
        <p:txBody>
          <a:bodyPr>
            <a:normAutofit lnSpcReduction="10000"/>
          </a:bodyPr>
          <a:lstStyle/>
          <a:p>
            <a:pPr eaLnBrk="1" hangingPunct="1"/>
            <a:r>
              <a:rPr lang="en-US" sz="2400" dirty="0" smtClean="0"/>
              <a:t>The variance in the direction of the </a:t>
            </a:r>
            <a:r>
              <a:rPr lang="en-US" sz="2400" b="1" dirty="0" smtClean="0">
                <a:solidFill>
                  <a:schemeClr val="accent2"/>
                </a:solidFill>
              </a:rPr>
              <a:t>k</a:t>
            </a:r>
            <a:r>
              <a:rPr lang="en-US" sz="2400" dirty="0" smtClean="0"/>
              <a:t>-</a:t>
            </a:r>
            <a:r>
              <a:rPr lang="en-US" sz="2400" dirty="0" err="1" smtClean="0"/>
              <a:t>th</a:t>
            </a:r>
            <a:r>
              <a:rPr lang="en-US" sz="2400" dirty="0" smtClean="0"/>
              <a:t> principal component is given by the corresponding singular value </a:t>
            </a:r>
            <a:r>
              <a:rPr lang="el-GR" sz="2400" b="1" dirty="0" smtClean="0">
                <a:solidFill>
                  <a:schemeClr val="accent2"/>
                </a:solidFill>
              </a:rPr>
              <a:t>σ</a:t>
            </a:r>
            <a:r>
              <a:rPr lang="en-US" sz="2400" b="1" baseline="-25000" dirty="0" err="1" smtClean="0">
                <a:solidFill>
                  <a:schemeClr val="accent2"/>
                </a:solidFill>
              </a:rPr>
              <a:t>k</a:t>
            </a:r>
            <a:r>
              <a:rPr lang="en-US" sz="2400" b="1" baseline="30000" dirty="0" err="1" smtClean="0">
                <a:solidFill>
                  <a:schemeClr val="accent2"/>
                </a:solidFill>
              </a:rPr>
              <a:t>2</a:t>
            </a:r>
            <a:endParaRPr lang="en-US" sz="2400" b="1" baseline="30000" dirty="0" smtClean="0">
              <a:solidFill>
                <a:schemeClr val="accent2"/>
              </a:solidFill>
            </a:endParaRPr>
          </a:p>
          <a:p>
            <a:pPr eaLnBrk="1" hangingPunct="1"/>
            <a:endParaRPr lang="en-US" sz="2400" b="1" dirty="0" smtClean="0">
              <a:solidFill>
                <a:schemeClr val="accent2"/>
              </a:solidFill>
            </a:endParaRPr>
          </a:p>
          <a:p>
            <a:pPr eaLnBrk="1" hangingPunct="1"/>
            <a:r>
              <a:rPr lang="en-US" sz="2400" dirty="0" smtClean="0">
                <a:solidFill>
                  <a:schemeClr val="tx1"/>
                </a:solidFill>
              </a:rPr>
              <a:t>Singular values can be used to estimate how many components to keep</a:t>
            </a:r>
          </a:p>
          <a:p>
            <a:pPr eaLnBrk="1" hangingPunct="1"/>
            <a:endParaRPr lang="en-US" sz="2400" dirty="0" smtClean="0">
              <a:solidFill>
                <a:schemeClr val="tx1"/>
              </a:solidFill>
            </a:endParaRPr>
          </a:p>
          <a:p>
            <a:pPr eaLnBrk="1" hangingPunct="1"/>
            <a:r>
              <a:rPr lang="en-US" sz="2400" b="1" i="1" dirty="0" smtClean="0">
                <a:solidFill>
                  <a:schemeClr val="tx1"/>
                </a:solidFill>
              </a:rPr>
              <a:t>Rule of thumb:</a:t>
            </a:r>
            <a:r>
              <a:rPr lang="en-US" sz="2400" dirty="0" smtClean="0">
                <a:solidFill>
                  <a:schemeClr val="tx1"/>
                </a:solidFill>
              </a:rPr>
              <a:t> keep enough to explain </a:t>
            </a:r>
            <a:r>
              <a:rPr lang="en-US" sz="2400" b="1" i="1" dirty="0" smtClean="0">
                <a:solidFill>
                  <a:schemeClr val="tx1"/>
                </a:solidFill>
              </a:rPr>
              <a:t>85%</a:t>
            </a:r>
            <a:r>
              <a:rPr lang="en-US" sz="2400" dirty="0" smtClean="0">
                <a:solidFill>
                  <a:schemeClr val="tx1"/>
                </a:solidFill>
              </a:rPr>
              <a:t> of the variation: </a:t>
            </a:r>
          </a:p>
        </p:txBody>
      </p:sp>
      <p:graphicFrame>
        <p:nvGraphicFramePr>
          <p:cNvPr id="3074" name="Object 2"/>
          <p:cNvGraphicFramePr>
            <a:graphicFrameLocks noChangeAspect="1"/>
          </p:cNvGraphicFramePr>
          <p:nvPr>
            <p:extLst>
              <p:ext uri="{D42A27DB-BD31-4B8C-83A1-F6EECF244321}">
                <p14:modId xmlns:p14="http://schemas.microsoft.com/office/powerpoint/2010/main" val="4291544656"/>
              </p:ext>
            </p:extLst>
          </p:nvPr>
        </p:nvGraphicFramePr>
        <p:xfrm>
          <a:off x="3581400" y="4572000"/>
          <a:ext cx="2514600" cy="1939834"/>
        </p:xfrm>
        <a:graphic>
          <a:graphicData uri="http://schemas.openxmlformats.org/presentationml/2006/ole">
            <mc:AlternateContent xmlns:mc="http://schemas.openxmlformats.org/markup-compatibility/2006">
              <mc:Choice xmlns:v="urn:schemas-microsoft-com:vml" Requires="v">
                <p:oleObj spid="_x0000_s3095" name="Equation" r:id="rId3" imgW="838080" imgH="888840" progId="Equation.3">
                  <p:embed/>
                </p:oleObj>
              </mc:Choice>
              <mc:Fallback>
                <p:oleObj name="Equation" r:id="rId3" imgW="838080" imgH="888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572000"/>
                        <a:ext cx="2514600" cy="1939834"/>
                      </a:xfrm>
                      <a:prstGeom prst="rect">
                        <a:avLst/>
                      </a:prstGeom>
                      <a:noFill/>
                      <a:extLst/>
                    </p:spPr>
                  </p:pic>
                </p:oleObj>
              </mc:Fallback>
            </mc:AlternateContent>
          </a:graphicData>
        </a:graphic>
      </p:graphicFrame>
    </p:spTree>
    <p:extLst>
      <p:ext uri="{BB962C8B-B14F-4D97-AF65-F5344CB8AC3E}">
        <p14:creationId xmlns:p14="http://schemas.microsoft.com/office/powerpoint/2010/main" val="14594034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a:rPr>
                          </m:ctrlPr>
                        </m:dPr>
                        <m:e>
                          <m:m>
                            <m:mPr>
                              <m:mcs>
                                <m:mc>
                                  <m:mcPr>
                                    <m:count m:val="3"/>
                                    <m:mcJc m:val="center"/>
                                  </m:mcPr>
                                </m:mc>
                              </m:mcs>
                              <m:ctrlPr>
                                <a:rPr lang="en-US" b="0" i="1" smtClean="0">
                                  <a:latin typeface="Cambria Math"/>
                                </a:rPr>
                              </m:ctrlPr>
                            </m:mPr>
                            <m:mr>
                              <m:e>
                                <m:sSub>
                                  <m:sSubPr>
                                    <m:ctrlPr>
                                      <a:rPr lang="en-US" b="0" i="1" smtClean="0">
                                        <a:latin typeface="Cambria Math"/>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e>
                              <m:e>
                                <m:r>
                                  <a:rPr lang="en-US" b="0" i="1" smtClean="0">
                                    <a:latin typeface="Cambria Math"/>
                                  </a:rPr>
                                  <m:t>⋯</m:t>
                                </m:r>
                              </m:e>
                              <m:e>
                                <m:sSub>
                                  <m:sSubPr>
                                    <m:ctrlPr>
                                      <a:rPr lang="en-US" b="0" i="1" smtClean="0">
                                        <a:latin typeface="Cambria Math"/>
                                      </a:rPr>
                                    </m:ctrlPr>
                                  </m:sSubPr>
                                  <m:e>
                                    <m:r>
                                      <a:rPr lang="en-US" b="0" i="1" smtClean="0">
                                        <a:latin typeface="Cambria Math"/>
                                      </a:rPr>
                                      <m:t>𝑎</m:t>
                                    </m:r>
                                  </m:e>
                                  <m:sub>
                                    <m:r>
                                      <a:rPr lang="en-US" b="0" i="1" smtClean="0">
                                        <a:latin typeface="Cambria Math"/>
                                      </a:rPr>
                                      <m:t>1</m:t>
                                    </m:r>
                                    <m:r>
                                      <a:rPr lang="en-US" b="0" i="1" smtClean="0">
                                        <a:latin typeface="Cambria Math"/>
                                      </a:rPr>
                                      <m:t>𝑛</m:t>
                                    </m:r>
                                  </m:sub>
                                </m:sSub>
                              </m:e>
                            </m:mr>
                            <m:mr>
                              <m:e>
                                <m:r>
                                  <a:rPr lang="en-US" b="0" i="1" smtClean="0">
                                    <a:latin typeface="Cambria Math"/>
                                  </a:rPr>
                                  <m:t>⋮</m:t>
                                </m:r>
                              </m:e>
                              <m:e>
                                <m:r>
                                  <a:rPr lang="en-US" b="0" i="1" smtClean="0">
                                    <a:latin typeface="Cambria Math"/>
                                  </a:rPr>
                                  <m:t>⋱</m:t>
                                </m:r>
                              </m:e>
                              <m:e>
                                <m:r>
                                  <a:rPr lang="en-US" b="0" i="1" smtClean="0">
                                    <a:latin typeface="Cambria Math"/>
                                  </a:rPr>
                                  <m:t>⋮</m:t>
                                </m:r>
                              </m:e>
                            </m:mr>
                            <m:mr>
                              <m:e>
                                <m:sSub>
                                  <m:sSubPr>
                                    <m:ctrlPr>
                                      <a:rPr lang="en-US" b="0" i="1" smtClean="0">
                                        <a:latin typeface="Cambria Math"/>
                                      </a:rPr>
                                    </m:ctrlPr>
                                  </m:sSubPr>
                                  <m:e>
                                    <m:r>
                                      <a:rPr lang="en-US" b="0" i="1" smtClean="0">
                                        <a:latin typeface="Cambria Math"/>
                                      </a:rPr>
                                      <m:t>𝑎</m:t>
                                    </m:r>
                                  </m:e>
                                  <m:sub>
                                    <m:r>
                                      <a:rPr lang="en-US" b="0" i="1" smtClean="0">
                                        <a:latin typeface="Cambria Math"/>
                                      </a:rPr>
                                      <m:t>𝑛</m:t>
                                    </m:r>
                                    <m:r>
                                      <a:rPr lang="en-US" b="0" i="1" smtClean="0">
                                        <a:latin typeface="Cambria Math"/>
                                      </a:rPr>
                                      <m:t>1</m:t>
                                    </m:r>
                                  </m:sub>
                                </m:sSub>
                              </m:e>
                              <m:e>
                                <m:r>
                                  <a:rPr lang="en-US" b="0" i="1" smtClean="0">
                                    <a:latin typeface="Cambria Math"/>
                                  </a:rPr>
                                  <m:t>⋯</m:t>
                                </m:r>
                              </m:e>
                              <m:e>
                                <m:sSub>
                                  <m:sSubPr>
                                    <m:ctrlPr>
                                      <a:rPr lang="en-US" b="0" i="1" smtClean="0">
                                        <a:latin typeface="Cambria Math"/>
                                      </a:rPr>
                                    </m:ctrlPr>
                                  </m:sSubPr>
                                  <m:e>
                                    <m:r>
                                      <a:rPr lang="en-US" b="0" i="1" smtClean="0">
                                        <a:latin typeface="Cambria Math"/>
                                      </a:rPr>
                                      <m:t>𝑎</m:t>
                                    </m:r>
                                  </m:e>
                                  <m:sub>
                                    <m:r>
                                      <a:rPr lang="en-US" b="0" i="1" smtClean="0">
                                        <a:latin typeface="Cambria Math"/>
                                      </a:rPr>
                                      <m:t>𝑛𝑛</m:t>
                                    </m:r>
                                  </m:sub>
                                </m:sSub>
                              </m:e>
                            </m:mr>
                          </m:m>
                        </m:e>
                      </m:d>
                    </m:oMath>
                  </m:oMathPara>
                </a14:m>
                <a:endParaRPr lang="en-US" dirty="0" smtClean="0"/>
              </a:p>
              <a:p>
                <a:pPr marL="0" indent="0">
                  <a:buNone/>
                </a:pPr>
                <a:endParaRPr lang="en-US" dirty="0"/>
              </a:p>
              <a:p>
                <a:pPr marL="0" indent="0">
                  <a:buNone/>
                </a:pPr>
                <a:endParaRPr lang="en-US" dirty="0"/>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m:rPr>
                          <m:sty m:val="p"/>
                        </m:rPr>
                        <a:rPr lang="en-US" b="0" i="0" smtClean="0">
                          <a:latin typeface="Cambria Math"/>
                        </a:rPr>
                        <m:t>Σ</m:t>
                      </m:r>
                      <m:sSup>
                        <m:sSupPr>
                          <m:ctrlPr>
                            <a:rPr lang="en-US" b="0" i="1" smtClean="0">
                              <a:latin typeface="Cambria Math"/>
                            </a:rPr>
                          </m:ctrlPr>
                        </m:sSupPr>
                        <m:e>
                          <m:r>
                            <a:rPr lang="en-US" b="0" i="1" smtClean="0">
                              <a:latin typeface="Cambria Math"/>
                            </a:rPr>
                            <m:t>𝑉</m:t>
                          </m:r>
                        </m:e>
                        <m:sup>
                          <m:r>
                            <a:rPr lang="en-US" b="0" i="1" smtClean="0">
                              <a:latin typeface="Cambria Math"/>
                            </a:rPr>
                            <m:t>𝑇</m:t>
                          </m:r>
                        </m:sup>
                      </m:sSup>
                    </m:oMath>
                  </m:oMathPara>
                </a14:m>
                <a:endParaRPr lang="en-US" dirty="0" smtClean="0"/>
              </a:p>
              <a:p>
                <a:pPr marL="0" indent="0">
                  <a:buNone/>
                </a:pPr>
                <a:endParaRPr lang="en-US" dirty="0"/>
              </a:p>
              <a:p>
                <a:r>
                  <a:rPr lang="en-US" dirty="0" smtClean="0"/>
                  <a:t>First right singular vector </a:t>
                </a:r>
                <a14:m>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1</m:t>
                        </m:r>
                      </m:sub>
                    </m:sSub>
                  </m:oMath>
                </a14:m>
                <a:endParaRPr lang="en-US" b="0" dirty="0" smtClean="0"/>
              </a:p>
              <a:p>
                <a:pPr lvl="1"/>
                <a:r>
                  <a:rPr lang="en-US" dirty="0" smtClean="0"/>
                  <a:t>More or less same weight to all drugs</a:t>
                </a:r>
              </a:p>
              <a:p>
                <a:pPr lvl="1"/>
                <a:r>
                  <a:rPr lang="en-US" dirty="0" smtClean="0"/>
                  <a:t>Discriminates heavy from light users</a:t>
                </a:r>
              </a:p>
              <a:p>
                <a:r>
                  <a:rPr lang="en-US" dirty="0" smtClean="0"/>
                  <a:t>Second right singular vector</a:t>
                </a:r>
              </a:p>
              <a:p>
                <a:pPr lvl="1"/>
                <a:r>
                  <a:rPr lang="en-US" dirty="0" smtClean="0"/>
                  <a:t>Positive values for legal drugs, negative for illegal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b="-1500"/>
                </a:stretch>
              </a:blipFill>
            </p:spPr>
            <p:txBody>
              <a:bodyPr/>
              <a:lstStyle/>
              <a:p>
                <a:r>
                  <a:rPr lang="en-US">
                    <a:noFill/>
                  </a:rPr>
                  <a:t> </a:t>
                </a:r>
              </a:p>
            </p:txBody>
          </p:sp>
        </mc:Fallback>
      </mc:AlternateContent>
      <p:sp>
        <p:nvSpPr>
          <p:cNvPr id="5" name="TextBox 4"/>
          <p:cNvSpPr txBox="1"/>
          <p:nvPr/>
        </p:nvSpPr>
        <p:spPr>
          <a:xfrm>
            <a:off x="6248400" y="2063234"/>
            <a:ext cx="1056700" cy="369332"/>
          </a:xfrm>
          <a:prstGeom prst="rect">
            <a:avLst/>
          </a:prstGeom>
          <a:noFill/>
        </p:spPr>
        <p:txBody>
          <a:bodyPr wrap="none" rtlCol="0">
            <a:spAutoFit/>
          </a:bodyPr>
          <a:lstStyle/>
          <a:p>
            <a:r>
              <a:rPr lang="en-US" dirty="0" smtClean="0"/>
              <a:t>students</a:t>
            </a:r>
            <a:endParaRPr lang="en-US" dirty="0"/>
          </a:p>
        </p:txBody>
      </p:sp>
      <p:sp>
        <p:nvSpPr>
          <p:cNvPr id="6" name="TextBox 5"/>
          <p:cNvSpPr txBox="1"/>
          <p:nvPr/>
        </p:nvSpPr>
        <p:spPr>
          <a:xfrm>
            <a:off x="4572000" y="1143000"/>
            <a:ext cx="761747" cy="369332"/>
          </a:xfrm>
          <a:prstGeom prst="rect">
            <a:avLst/>
          </a:prstGeom>
          <a:noFill/>
        </p:spPr>
        <p:txBody>
          <a:bodyPr wrap="none" rtlCol="0">
            <a:spAutoFit/>
          </a:bodyPr>
          <a:lstStyle/>
          <a:p>
            <a:r>
              <a:rPr lang="en-US" dirty="0" smtClean="0"/>
              <a:t>drugs</a:t>
            </a:r>
            <a:endParaRPr lang="en-US" dirty="0"/>
          </a:p>
        </p:txBody>
      </p:sp>
      <p:cxnSp>
        <p:nvCxnSpPr>
          <p:cNvPr id="8" name="Straight Connector 7"/>
          <p:cNvCxnSpPr/>
          <p:nvPr/>
        </p:nvCxnSpPr>
        <p:spPr>
          <a:xfrm>
            <a:off x="4952873" y="1600200"/>
            <a:ext cx="0"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0999" y="2910274"/>
            <a:ext cx="671979" cy="369332"/>
          </a:xfrm>
          <a:prstGeom prst="rect">
            <a:avLst/>
          </a:prstGeom>
          <a:noFill/>
        </p:spPr>
        <p:txBody>
          <a:bodyPr wrap="none" rtlCol="0">
            <a:spAutoFit/>
          </a:bodyPr>
          <a:lstStyle/>
          <a:p>
            <a:r>
              <a:rPr lang="en-US" dirty="0" smtClean="0"/>
              <a:t>legal</a:t>
            </a:r>
            <a:endParaRPr lang="en-US" dirty="0"/>
          </a:p>
        </p:txBody>
      </p:sp>
      <p:sp>
        <p:nvSpPr>
          <p:cNvPr id="10" name="TextBox 9"/>
          <p:cNvSpPr txBox="1"/>
          <p:nvPr/>
        </p:nvSpPr>
        <p:spPr>
          <a:xfrm>
            <a:off x="5105400" y="2910274"/>
            <a:ext cx="774571" cy="369332"/>
          </a:xfrm>
          <a:prstGeom prst="rect">
            <a:avLst/>
          </a:prstGeom>
          <a:noFill/>
        </p:spPr>
        <p:txBody>
          <a:bodyPr wrap="none" rtlCol="0">
            <a:spAutoFit/>
          </a:bodyPr>
          <a:lstStyle/>
          <a:p>
            <a:r>
              <a:rPr lang="en-US" dirty="0" smtClean="0"/>
              <a:t>illegal</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3296361" y="3321977"/>
                <a:ext cx="3313023" cy="391646"/>
              </a:xfrm>
              <a:prstGeom prst="rect">
                <a:avLst/>
              </a:prstGeom>
              <a:noFill/>
            </p:spPr>
            <p:txBody>
              <a:bodyPr wrap="none" rtlCol="0">
                <a:spAutoFit/>
              </a:bodyPr>
              <a:lstStyle/>
              <a:p>
                <a14:m>
                  <m:oMath xmlns:m="http://schemas.openxmlformats.org/officeDocument/2006/math">
                    <m:sSub>
                      <m:sSubPr>
                        <m:ctrlPr>
                          <a:rPr lang="en-US" b="0" i="1" smtClean="0">
                            <a:latin typeface="Cambria Math"/>
                          </a:rPr>
                        </m:ctrlPr>
                      </m:sSubPr>
                      <m:e>
                        <m:r>
                          <a:rPr lang="en-US" b="0" i="1" smtClean="0">
                            <a:latin typeface="Cambria Math"/>
                          </a:rPr>
                          <m:t>𝑎</m:t>
                        </m:r>
                      </m:e>
                      <m:sub>
                        <m:r>
                          <a:rPr lang="en-US" b="0" i="1" smtClean="0">
                            <a:latin typeface="Cambria Math"/>
                          </a:rPr>
                          <m:t>𝑖𝑗</m:t>
                        </m:r>
                      </m:sub>
                    </m:sSub>
                  </m:oMath>
                </a14:m>
                <a:r>
                  <a:rPr lang="en-US" dirty="0" smtClean="0"/>
                  <a:t>: usage of student </a:t>
                </a:r>
                <a:r>
                  <a:rPr lang="en-US" dirty="0" err="1" smtClean="0"/>
                  <a:t>i</a:t>
                </a:r>
                <a:r>
                  <a:rPr lang="en-US" dirty="0" smtClean="0"/>
                  <a:t> of drug j</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296361" y="3321977"/>
                <a:ext cx="3313023" cy="391646"/>
              </a:xfrm>
              <a:prstGeom prst="rect">
                <a:avLst/>
              </a:prstGeom>
              <a:blipFill rotWithShape="1">
                <a:blip r:embed="rId3"/>
                <a:stretch>
                  <a:fillRect t="-7813" r="-737" b="-18750"/>
                </a:stretch>
              </a:blipFill>
            </p:spPr>
            <p:txBody>
              <a:bodyPr/>
              <a:lstStyle/>
              <a:p>
                <a:r>
                  <a:rPr lang="en-US">
                    <a:noFill/>
                  </a:rPr>
                  <a:t> </a:t>
                </a:r>
              </a:p>
            </p:txBody>
          </p:sp>
        </mc:Fallback>
      </mc:AlternateContent>
      <p:cxnSp>
        <p:nvCxnSpPr>
          <p:cNvPr id="14" name="Straight Arrow Connector 13"/>
          <p:cNvCxnSpPr/>
          <p:nvPr/>
        </p:nvCxnSpPr>
        <p:spPr>
          <a:xfrm>
            <a:off x="6705600" y="6019800"/>
            <a:ext cx="1772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705600" y="4495800"/>
            <a:ext cx="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724218" y="4311134"/>
            <a:ext cx="1753998" cy="170866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696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39639"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23901"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33361"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3058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115300" y="46101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908643" y="48006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92069" y="5029659"/>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833361" y="6172200"/>
            <a:ext cx="877163" cy="369332"/>
          </a:xfrm>
          <a:prstGeom prst="rect">
            <a:avLst/>
          </a:prstGeom>
          <a:noFill/>
        </p:spPr>
        <p:txBody>
          <a:bodyPr wrap="none" rtlCol="0">
            <a:spAutoFit/>
          </a:bodyPr>
          <a:lstStyle/>
          <a:p>
            <a:r>
              <a:rPr lang="en-US" dirty="0" smtClean="0"/>
              <a:t>Drug 2</a:t>
            </a:r>
            <a:endParaRPr lang="en-US" dirty="0"/>
          </a:p>
        </p:txBody>
      </p:sp>
      <p:sp>
        <p:nvSpPr>
          <p:cNvPr id="31" name="TextBox 30"/>
          <p:cNvSpPr txBox="1"/>
          <p:nvPr/>
        </p:nvSpPr>
        <p:spPr>
          <a:xfrm>
            <a:off x="6285637" y="4126468"/>
            <a:ext cx="877163" cy="369332"/>
          </a:xfrm>
          <a:prstGeom prst="rect">
            <a:avLst/>
          </a:prstGeom>
          <a:noFill/>
        </p:spPr>
        <p:txBody>
          <a:bodyPr wrap="none" rtlCol="0">
            <a:spAutoFit/>
          </a:bodyPr>
          <a:lstStyle/>
          <a:p>
            <a:r>
              <a:rPr lang="en-US" dirty="0" smtClean="0"/>
              <a:t>Drug 1</a:t>
            </a:r>
            <a:endParaRPr lang="en-US" dirty="0"/>
          </a:p>
        </p:txBody>
      </p:sp>
      <p:sp>
        <p:nvSpPr>
          <p:cNvPr id="32" name="Rectangle 31"/>
          <p:cNvSpPr/>
          <p:nvPr/>
        </p:nvSpPr>
        <p:spPr>
          <a:xfrm>
            <a:off x="7267000" y="54102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992039" y="56388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0127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property of PCA/SVD</a:t>
            </a:r>
            <a:endParaRPr lang="en-US" dirty="0"/>
          </a:p>
        </p:txBody>
      </p:sp>
      <p:sp>
        <p:nvSpPr>
          <p:cNvPr id="3" name="Content Placeholder 2"/>
          <p:cNvSpPr>
            <a:spLocks noGrp="1"/>
          </p:cNvSpPr>
          <p:nvPr>
            <p:ph idx="1"/>
          </p:nvPr>
        </p:nvSpPr>
        <p:spPr>
          <a:xfrm>
            <a:off x="457200" y="1600200"/>
            <a:ext cx="8229600" cy="914400"/>
          </a:xfrm>
        </p:spPr>
        <p:txBody>
          <a:bodyPr>
            <a:normAutofit fontScale="77500" lnSpcReduction="20000"/>
          </a:bodyPr>
          <a:lstStyle/>
          <a:p>
            <a:r>
              <a:rPr lang="en-US" dirty="0" smtClean="0"/>
              <a:t>The chosen vectors are such that minimize the </a:t>
            </a:r>
            <a:r>
              <a:rPr lang="en-US" dirty="0" smtClean="0">
                <a:solidFill>
                  <a:schemeClr val="accent6">
                    <a:lumMod val="75000"/>
                  </a:schemeClr>
                </a:solidFill>
              </a:rPr>
              <a:t>sum of square differences</a:t>
            </a:r>
            <a:r>
              <a:rPr lang="en-US" dirty="0" smtClean="0"/>
              <a:t> between the data vectors and the </a:t>
            </a:r>
            <a:r>
              <a:rPr lang="en-US" smtClean="0"/>
              <a:t>low-dimensional projections</a:t>
            </a:r>
            <a:endParaRPr lang="en-US" dirty="0"/>
          </a:p>
        </p:txBody>
      </p:sp>
      <p:pic>
        <p:nvPicPr>
          <p:cNvPr id="5" name="Picture 2"/>
          <p:cNvPicPr>
            <a:picLocks noChangeAspect="1" noChangeArrowheads="1"/>
          </p:cNvPicPr>
          <p:nvPr/>
        </p:nvPicPr>
        <p:blipFill>
          <a:blip r:embed="rId2" cstate="print"/>
          <a:srcRect/>
          <a:stretch>
            <a:fillRect/>
          </a:stretch>
        </p:blipFill>
        <p:spPr>
          <a:xfrm>
            <a:off x="1524000" y="2286000"/>
            <a:ext cx="4217987" cy="4572000"/>
          </a:xfrm>
          <a:prstGeom prst="rect">
            <a:avLst/>
          </a:prstGeom>
        </p:spPr>
      </p:pic>
      <p:grpSp>
        <p:nvGrpSpPr>
          <p:cNvPr id="6" name="Group 6"/>
          <p:cNvGrpSpPr>
            <a:grpSpLocks/>
          </p:cNvGrpSpPr>
          <p:nvPr/>
        </p:nvGrpSpPr>
        <p:grpSpPr bwMode="auto">
          <a:xfrm>
            <a:off x="2244725" y="3370263"/>
            <a:ext cx="2935287" cy="2835275"/>
            <a:chOff x="601" y="1974"/>
            <a:chExt cx="1849" cy="1786"/>
          </a:xfrm>
        </p:grpSpPr>
        <p:sp>
          <p:nvSpPr>
            <p:cNvPr id="7"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8"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cxnSp>
        <p:nvCxnSpPr>
          <p:cNvPr id="16" name="Straight Connector 15"/>
          <p:cNvCxnSpPr/>
          <p:nvPr/>
        </p:nvCxnSpPr>
        <p:spPr>
          <a:xfrm>
            <a:off x="4076700" y="3733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429000" y="4800600"/>
            <a:ext cx="2254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86037" y="4800600"/>
            <a:ext cx="30956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038600" y="4223657"/>
            <a:ext cx="381000" cy="348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3779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6">
                    <a:lumMod val="75000"/>
                  </a:schemeClr>
                </a:solidFill>
              </a:rPr>
              <a:t>Latent Semantic Indexing </a:t>
            </a:r>
            <a:r>
              <a:rPr lang="en-US" dirty="0" smtClean="0"/>
              <a:t>(LSI):</a:t>
            </a:r>
          </a:p>
          <a:p>
            <a:pPr lvl="1"/>
            <a:r>
              <a:rPr lang="en-US" dirty="0" smtClean="0"/>
              <a:t>Apply PCA on the </a:t>
            </a:r>
            <a:r>
              <a:rPr lang="en-US" dirty="0" smtClean="0">
                <a:solidFill>
                  <a:srgbClr val="0070C0"/>
                </a:solidFill>
              </a:rPr>
              <a:t>document-term</a:t>
            </a:r>
            <a:r>
              <a:rPr lang="en-US" dirty="0" smtClean="0"/>
              <a:t> matrix, and index the k-dimensional vectors</a:t>
            </a:r>
          </a:p>
          <a:p>
            <a:pPr lvl="1"/>
            <a:r>
              <a:rPr lang="en-US" dirty="0" smtClean="0"/>
              <a:t>When a query comes, </a:t>
            </a:r>
            <a:r>
              <a:rPr lang="en-US" dirty="0" smtClean="0">
                <a:solidFill>
                  <a:srgbClr val="0070C0"/>
                </a:solidFill>
              </a:rPr>
              <a:t>project</a:t>
            </a:r>
            <a:r>
              <a:rPr lang="en-US" dirty="0" smtClean="0"/>
              <a:t> it onto the k-dimensional space and compute </a:t>
            </a:r>
            <a:r>
              <a:rPr lang="en-US" dirty="0" smtClean="0">
                <a:solidFill>
                  <a:schemeClr val="accent6">
                    <a:lumMod val="75000"/>
                  </a:schemeClr>
                </a:solidFill>
              </a:rPr>
              <a:t>cosine similarity </a:t>
            </a:r>
            <a:r>
              <a:rPr lang="en-US" dirty="0" smtClean="0"/>
              <a:t>in this space</a:t>
            </a:r>
          </a:p>
          <a:p>
            <a:pPr lvl="1"/>
            <a:r>
              <a:rPr lang="en-US" dirty="0" smtClean="0"/>
              <a:t>Principal components capture main </a:t>
            </a:r>
            <a:r>
              <a:rPr lang="en-US" dirty="0" smtClean="0">
                <a:solidFill>
                  <a:srgbClr val="0070C0"/>
                </a:solidFill>
              </a:rPr>
              <a:t>topics</a:t>
            </a:r>
            <a:r>
              <a:rPr lang="en-US" dirty="0" smtClean="0"/>
              <a:t>, and enrich the document representation</a:t>
            </a:r>
          </a:p>
          <a:p>
            <a:endParaRPr lang="en-US" dirty="0"/>
          </a:p>
        </p:txBody>
      </p:sp>
    </p:spTree>
    <p:extLst>
      <p:ext uri="{BB962C8B-B14F-4D97-AF65-F5344CB8AC3E}">
        <p14:creationId xmlns:p14="http://schemas.microsoft.com/office/powerpoint/2010/main" val="246041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smtClean="0"/>
              <a:t>Find the “</a:t>
            </a:r>
            <a:r>
              <a:rPr lang="en-US" dirty="0" smtClean="0">
                <a:solidFill>
                  <a:schemeClr val="accent6">
                    <a:lumMod val="75000"/>
                  </a:schemeClr>
                </a:solidFill>
              </a:rPr>
              <a:t>true dimension</a:t>
            </a:r>
            <a:r>
              <a:rPr lang="en-US" dirty="0" smtClean="0"/>
              <a:t>” of the data</a:t>
            </a:r>
          </a:p>
          <a:p>
            <a:pPr lvl="1"/>
            <a:r>
              <a:rPr lang="en-US" dirty="0" smtClean="0"/>
              <a:t>In reality things are never as clear </a:t>
            </a:r>
            <a:r>
              <a:rPr lang="en-US" dirty="0" smtClean="0"/>
              <a:t>and simple as </a:t>
            </a:r>
            <a:r>
              <a:rPr lang="en-US" dirty="0" smtClean="0"/>
              <a:t>in this example, but we can still reduce the dimension.</a:t>
            </a:r>
          </a:p>
          <a:p>
            <a:pPr lvl="1"/>
            <a:endParaRPr lang="en-US" dirty="0"/>
          </a:p>
          <a:p>
            <a:r>
              <a:rPr lang="en-US" dirty="0" smtClean="0"/>
              <a:t>Essentially, we assume that some of the data is </a:t>
            </a:r>
            <a:r>
              <a:rPr lang="en-US" dirty="0" smtClean="0">
                <a:solidFill>
                  <a:srgbClr val="0070C0"/>
                </a:solidFill>
              </a:rPr>
              <a:t>noise</a:t>
            </a:r>
            <a:r>
              <a:rPr lang="en-US" dirty="0" smtClean="0"/>
              <a:t>, and we can approximate the useful part with a lower dimensionality space.</a:t>
            </a:r>
          </a:p>
          <a:p>
            <a:pPr lvl="1"/>
            <a:r>
              <a:rPr lang="en-US" dirty="0" smtClean="0"/>
              <a:t>Dimensionality reduction does not just reduce the amount of data, it often brings out the </a:t>
            </a:r>
            <a:r>
              <a:rPr lang="en-US" dirty="0" smtClean="0">
                <a:solidFill>
                  <a:schemeClr val="accent6">
                    <a:lumMod val="75000"/>
                  </a:schemeClr>
                </a:solidFill>
              </a:rPr>
              <a:t>useful</a:t>
            </a:r>
            <a:r>
              <a:rPr lang="en-US" dirty="0" smtClean="0"/>
              <a:t> part of the data</a:t>
            </a:r>
            <a:endParaRPr lang="en-US" dirty="0"/>
          </a:p>
        </p:txBody>
      </p:sp>
    </p:spTree>
    <p:extLst>
      <p:ext uri="{BB962C8B-B14F-4D97-AF65-F5344CB8AC3E}">
        <p14:creationId xmlns:p14="http://schemas.microsoft.com/office/powerpoint/2010/main" val="231387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12775" y="2398713"/>
            <a:ext cx="7921625" cy="1539875"/>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sz="3200">
                <a:solidFill>
                  <a:schemeClr val="tx1"/>
                </a:solidFill>
              </a:rPr>
              <a:t>SVD is </a:t>
            </a:r>
            <a:r>
              <a:rPr lang="en-US" sz="3200"/>
              <a:t>“</a:t>
            </a:r>
            <a:r>
              <a:rPr lang="en-US" sz="3200" b="1">
                <a:solidFill>
                  <a:schemeClr val="tx1"/>
                </a:solidFill>
              </a:rPr>
              <a:t>the Rolls-Royce and the Swiss Army Knife of Numerical Linear Algebra.”*</a:t>
            </a:r>
          </a:p>
          <a:p>
            <a:pPr>
              <a:lnSpc>
                <a:spcPct val="98000"/>
              </a:lnSpc>
              <a:buClr>
                <a:srgbClr val="000000"/>
              </a:buClr>
              <a:buSzPct val="100000"/>
              <a:buFont typeface="Calibri" pitchFamily="34" charset="0"/>
              <a:buNone/>
            </a:pPr>
            <a:r>
              <a:rPr lang="en-US" sz="3200">
                <a:solidFill>
                  <a:schemeClr val="tx1"/>
                </a:solidFill>
              </a:rPr>
              <a:t>*Dianne O’Leary, MMDS ’06</a:t>
            </a:r>
          </a:p>
        </p:txBody>
      </p:sp>
      <p:sp>
        <p:nvSpPr>
          <p:cNvPr id="20483" name="Title 3"/>
          <p:cNvSpPr>
            <a:spLocks noGrp="1"/>
          </p:cNvSpPr>
          <p:nvPr>
            <p:ph type="title"/>
          </p:nvPr>
        </p:nvSpPr>
        <p:spPr/>
        <p:txBody>
          <a:bodyPr/>
          <a:lstStyle/>
          <a:p>
            <a:pPr eaLnBrk="1" hangingPunct="1"/>
            <a:endParaRPr lang="en-US" smtClean="0"/>
          </a:p>
        </p:txBody>
      </p:sp>
    </p:spTree>
    <p:extLst>
      <p:ext uri="{BB962C8B-B14F-4D97-AF65-F5344CB8AC3E}">
        <p14:creationId xmlns:p14="http://schemas.microsoft.com/office/powerpoint/2010/main" val="23813084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of eigenvectors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smtClean="0"/>
                  <a:t>Consider a symmetric square matrix </a:t>
                </a:r>
                <a14:m>
                  <m:oMath xmlns:m="http://schemas.openxmlformats.org/officeDocument/2006/math">
                    <m:r>
                      <a:rPr lang="en-US" i="1" dirty="0" smtClean="0">
                        <a:solidFill>
                          <a:srgbClr val="0070C0"/>
                        </a:solidFill>
                        <a:latin typeface="Cambria Math"/>
                      </a:rPr>
                      <m:t>𝑀</m:t>
                    </m:r>
                  </m:oMath>
                </a14:m>
                <a:endParaRPr lang="en-US" dirty="0" smtClean="0">
                  <a:solidFill>
                    <a:srgbClr val="0070C0"/>
                  </a:solidFill>
                </a:endParaRPr>
              </a:p>
              <a:p>
                <a:r>
                  <a:rPr lang="en-US" dirty="0" smtClean="0"/>
                  <a:t>Power-method:</a:t>
                </a:r>
              </a:p>
              <a:p>
                <a:pPr lvl="1"/>
                <a:r>
                  <a:rPr lang="en-US" dirty="0" smtClean="0"/>
                  <a:t>Start with the vector </a:t>
                </a:r>
                <a14:m>
                  <m:oMath xmlns:m="http://schemas.openxmlformats.org/officeDocument/2006/math">
                    <m:r>
                      <a:rPr lang="en-US" i="1" dirty="0" smtClean="0">
                        <a:latin typeface="Cambria Math"/>
                      </a:rPr>
                      <m:t>𝑣</m:t>
                    </m:r>
                  </m:oMath>
                </a14:m>
                <a:r>
                  <a:rPr lang="en-US" dirty="0" smtClean="0"/>
                  <a:t> of all 1’s</a:t>
                </a:r>
              </a:p>
              <a:p>
                <a:pPr lvl="1"/>
                <a:r>
                  <a:rPr lang="en-US" dirty="0" smtClean="0"/>
                  <a:t>Compute </a:t>
                </a:r>
                <a14:m>
                  <m:oMath xmlns:m="http://schemas.openxmlformats.org/officeDocument/2006/math">
                    <m:r>
                      <a:rPr lang="en-US" i="1" dirty="0" smtClean="0">
                        <a:solidFill>
                          <a:srgbClr val="0070C0"/>
                        </a:solidFill>
                        <a:latin typeface="Cambria Math"/>
                      </a:rPr>
                      <m:t>𝑣</m:t>
                    </m:r>
                    <m:r>
                      <a:rPr lang="en-US" i="1" dirty="0" smtClean="0">
                        <a:solidFill>
                          <a:srgbClr val="0070C0"/>
                        </a:solidFill>
                        <a:latin typeface="Cambria Math"/>
                      </a:rPr>
                      <m:t> = </m:t>
                    </m:r>
                    <m:r>
                      <a:rPr lang="en-US" i="1" dirty="0" err="1" smtClean="0">
                        <a:solidFill>
                          <a:srgbClr val="0070C0"/>
                        </a:solidFill>
                        <a:latin typeface="Cambria Math"/>
                      </a:rPr>
                      <m:t>𝑀𝑣</m:t>
                    </m:r>
                  </m:oMath>
                </a14:m>
                <a:endParaRPr lang="en-US" dirty="0" smtClean="0">
                  <a:solidFill>
                    <a:srgbClr val="0070C0"/>
                  </a:solidFill>
                </a:endParaRPr>
              </a:p>
              <a:p>
                <a:pPr lvl="1"/>
                <a:r>
                  <a:rPr lang="en-US" dirty="0" smtClean="0"/>
                  <a:t>Normalize by the length of v</a:t>
                </a:r>
              </a:p>
              <a:p>
                <a:pPr lvl="1"/>
                <a:r>
                  <a:rPr lang="en-US" dirty="0" smtClean="0"/>
                  <a:t>Repeat until the vector does not change</a:t>
                </a:r>
              </a:p>
              <a:p>
                <a:pPr lvl="1"/>
                <a:endParaRPr lang="en-US" dirty="0"/>
              </a:p>
              <a:p>
                <a:r>
                  <a:rPr lang="en-US" dirty="0" smtClean="0"/>
                  <a:t>This will give us the first eigenvector.</a:t>
                </a:r>
              </a:p>
              <a:p>
                <a:r>
                  <a:rPr lang="en-US" dirty="0" smtClean="0"/>
                  <a:t>The first eigenvalue is </a:t>
                </a:r>
                <a14:m>
                  <m:oMath xmlns:m="http://schemas.openxmlformats.org/officeDocument/2006/math">
                    <m:r>
                      <a:rPr lang="en-US" b="0" i="1" smtClean="0">
                        <a:solidFill>
                          <a:srgbClr val="0070C0"/>
                        </a:solidFill>
                        <a:latin typeface="Cambria Math"/>
                      </a:rPr>
                      <m:t>𝜆</m:t>
                    </m:r>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𝑣</m:t>
                        </m:r>
                      </m:e>
                      <m:sup>
                        <m:r>
                          <a:rPr lang="en-US" b="0" i="1" smtClean="0">
                            <a:solidFill>
                              <a:srgbClr val="0070C0"/>
                            </a:solidFill>
                            <a:latin typeface="Cambria Math"/>
                          </a:rPr>
                          <m:t>𝑇</m:t>
                        </m:r>
                      </m:sup>
                    </m:sSup>
                    <m:r>
                      <a:rPr lang="en-US" b="0" i="1" smtClean="0">
                        <a:solidFill>
                          <a:srgbClr val="0070C0"/>
                        </a:solidFill>
                        <a:latin typeface="Cambria Math"/>
                      </a:rPr>
                      <m:t>𝑀𝑣</m:t>
                    </m:r>
                  </m:oMath>
                </a14:m>
                <a:endParaRPr lang="en-US" dirty="0" smtClean="0">
                  <a:solidFill>
                    <a:srgbClr val="0070C0"/>
                  </a:solidFill>
                </a:endParaRPr>
              </a:p>
              <a:p>
                <a:endParaRPr lang="en-US" dirty="0"/>
              </a:p>
              <a:p>
                <a:r>
                  <a:rPr lang="en-US" dirty="0" smtClean="0"/>
                  <a:t>For the second one, compute the first eigenvector of the matrix </a:t>
                </a:r>
                <a14:m>
                  <m:oMath xmlns:m="http://schemas.openxmlformats.org/officeDocument/2006/math">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m:t>
                        </m:r>
                      </m:sup>
                    </m:sSup>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𝑀</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𝜆</m:t>
                    </m:r>
                    <m:r>
                      <a:rPr lang="en-US" b="0" i="1" smtClean="0">
                        <a:solidFill>
                          <a:schemeClr val="accent6">
                            <a:lumMod val="75000"/>
                          </a:schemeClr>
                        </a:solidFill>
                        <a:latin typeface="Cambria Math"/>
                      </a:rPr>
                      <m:t>𝑣</m:t>
                    </m:r>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𝑣</m:t>
                        </m:r>
                      </m:e>
                      <m:sup>
                        <m:r>
                          <a:rPr lang="en-US" b="0" i="1" smtClean="0">
                            <a:solidFill>
                              <a:schemeClr val="accent6">
                                <a:lumMod val="75000"/>
                              </a:schemeClr>
                            </a:solidFill>
                            <a:latin typeface="Cambria Math"/>
                          </a:rPr>
                          <m:t>𝑇</m:t>
                        </m:r>
                      </m:sup>
                    </m:sSup>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b="-2000"/>
                </a:stretch>
              </a:blipFill>
            </p:spPr>
            <p:txBody>
              <a:bodyPr/>
              <a:lstStyle/>
              <a:p>
                <a:r>
                  <a:rPr lang="en-US">
                    <a:noFill/>
                  </a:rPr>
                  <a:t> </a:t>
                </a:r>
              </a:p>
            </p:txBody>
          </p:sp>
        </mc:Fallback>
      </mc:AlternateContent>
    </p:spTree>
    <p:extLst>
      <p:ext uri="{BB962C8B-B14F-4D97-AF65-F5344CB8AC3E}">
        <p14:creationId xmlns:p14="http://schemas.microsoft.com/office/powerpoint/2010/main" val="4242659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Values and Eigenvalues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eigenvectors </a:t>
                </a:r>
                <a:r>
                  <a:rPr lang="en-US" dirty="0"/>
                  <a:t>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endParaRPr lang="en-US" dirty="0" smtClean="0"/>
              </a:p>
              <a:p>
                <a:r>
                  <a:rPr lang="en-US" dirty="0" smtClean="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a:t>
                </a:r>
                <a:r>
                  <a:rPr lang="en-US" dirty="0"/>
                  <a:t>eigenvectors of </a:t>
                </a:r>
                <a14:m>
                  <m:oMath xmlns:m="http://schemas.openxmlformats.org/officeDocument/2006/math">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endParaRPr lang="en-US" dirty="0" smtClean="0"/>
              </a:p>
              <a:p>
                <a:r>
                  <a:rPr lang="en-US" dirty="0" smtClean="0"/>
                  <a:t>The</a:t>
                </a:r>
                <a:r>
                  <a:rPr lang="en-US" dirty="0" smtClean="0">
                    <a:solidFill>
                      <a:schemeClr val="accent6">
                        <a:lumMod val="75000"/>
                      </a:schemeClr>
                    </a:solidFill>
                  </a:rPr>
                  <a:t> singular </a:t>
                </a:r>
                <a:r>
                  <a:rPr lang="en-US" dirty="0">
                    <a:solidFill>
                      <a:schemeClr val="accent6">
                        <a:lumMod val="75000"/>
                      </a:schemeClr>
                    </a:solidFill>
                  </a:rPr>
                  <a:t>values</a:t>
                </a:r>
                <a:r>
                  <a:rPr lang="en-US" dirty="0"/>
                  <a:t> of matrix </a:t>
                </a:r>
                <a14:m>
                  <m:oMath xmlns:m="http://schemas.openxmlformats.org/officeDocument/2006/math">
                    <m:r>
                      <a:rPr lang="en-US" i="1" dirty="0">
                        <a:solidFill>
                          <a:srgbClr val="00B0F0"/>
                        </a:solidFill>
                        <a:latin typeface="Cambria Math"/>
                      </a:rPr>
                      <m:t>𝐴</m:t>
                    </m:r>
                  </m:oMath>
                </a14:m>
                <a:r>
                  <a:rPr lang="en-US" dirty="0"/>
                  <a:t> </a:t>
                </a:r>
                <a:r>
                  <a:rPr lang="en-US" dirty="0" smtClean="0"/>
                  <a:t> are also the </a:t>
                </a:r>
                <a:r>
                  <a:rPr lang="en-US" dirty="0"/>
                  <a:t>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22160245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singular vectors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Compute the eigenvectors and eigenvalues of the matrices </a:t>
                </a:r>
                <a14:m>
                  <m:oMath xmlns:m="http://schemas.openxmlformats.org/officeDocument/2006/math">
                    <m:r>
                      <a:rPr lang="en-US" b="0" i="1" smtClean="0">
                        <a:solidFill>
                          <a:schemeClr val="accent6">
                            <a:lumMod val="75000"/>
                          </a:schemeClr>
                        </a:solidFill>
                        <a:latin typeface="Cambria Math"/>
                      </a:rPr>
                      <m:t>𝑀</m:t>
                    </m:r>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oMath>
                </a14:m>
                <a:r>
                  <a:rPr lang="en-US" dirty="0" smtClean="0">
                    <a:solidFill>
                      <a:schemeClr val="accent6">
                        <a:lumMod val="75000"/>
                      </a:schemeClr>
                    </a:solidFill>
                  </a:rPr>
                  <a:t> </a:t>
                </a:r>
                <a:r>
                  <a:rPr lang="en-US" dirty="0" smtClean="0"/>
                  <a:t>and </a:t>
                </a:r>
                <a14:m>
                  <m:oMath xmlns:m="http://schemas.openxmlformats.org/officeDocument/2006/math">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r>
                      <a:rPr lang="en-US" b="0" i="1" smtClean="0">
                        <a:solidFill>
                          <a:schemeClr val="accent6">
                            <a:lumMod val="75000"/>
                          </a:schemeClr>
                        </a:solidFill>
                        <a:latin typeface="Cambria Math"/>
                      </a:rPr>
                      <m:t>𝑀</m:t>
                    </m:r>
                  </m:oMath>
                </a14:m>
                <a:endParaRPr lang="en-US" dirty="0">
                  <a:solidFill>
                    <a:schemeClr val="accent6">
                      <a:lumMod val="75000"/>
                    </a:schemeClr>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444"/>
                </a:stretch>
              </a:blipFill>
            </p:spPr>
            <p:txBody>
              <a:bodyPr/>
              <a:lstStyle/>
              <a:p>
                <a:r>
                  <a:rPr lang="en-US">
                    <a:noFill/>
                  </a:rPr>
                  <a:t> </a:t>
                </a:r>
              </a:p>
            </p:txBody>
          </p:sp>
        </mc:Fallback>
      </mc:AlternateContent>
    </p:spTree>
    <p:extLst>
      <p:ext uri="{BB962C8B-B14F-4D97-AF65-F5344CB8AC3E}">
        <p14:creationId xmlns:p14="http://schemas.microsoft.com/office/powerpoint/2010/main" val="2752674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Goal of dimensionality reduction is to </a:t>
            </a:r>
            <a:br>
              <a:rPr lang="en-US" b="1" dirty="0" smtClean="0">
                <a:solidFill>
                  <a:srgbClr val="FF0066"/>
                </a:solidFill>
              </a:rPr>
            </a:br>
            <a:r>
              <a:rPr lang="en-US" b="1" dirty="0" smtClean="0">
                <a:solidFill>
                  <a:srgbClr val="FF0066"/>
                </a:solidFill>
              </a:rPr>
              <a:t>discover the axis of data!</a:t>
            </a:r>
            <a:endParaRPr lang="en-US" b="1" dirty="0">
              <a:solidFill>
                <a:srgbClr val="FF0066"/>
              </a:solidFill>
            </a:endParaRPr>
          </a:p>
        </p:txBody>
      </p:sp>
      <p:pic>
        <p:nvPicPr>
          <p:cNvPr id="4" name="Picture 2"/>
          <p:cNvPicPr>
            <a:picLocks noChangeAspect="1" noChangeArrowheads="1"/>
          </p:cNvPicPr>
          <p:nvPr/>
        </p:nvPicPr>
        <p:blipFill rotWithShape="1">
          <a:blip r:embed="rId2" cstate="print"/>
          <a:srcRect t="9033" r="65192" b="5588"/>
          <a:stretch/>
        </p:blipFill>
        <p:spPr bwMode="auto">
          <a:xfrm>
            <a:off x="990600" y="2667000"/>
            <a:ext cx="3657600" cy="3974031"/>
          </a:xfrm>
          <a:prstGeom prst="rect">
            <a:avLst/>
          </a:prstGeom>
          <a:noFill/>
          <a:ln w="9525">
            <a:noFill/>
            <a:miter lim="800000"/>
            <a:headEnd/>
            <a:tailEnd/>
          </a:ln>
        </p:spPr>
      </p:pic>
      <p:sp>
        <p:nvSpPr>
          <p:cNvPr id="5" name="TextBox 4"/>
          <p:cNvSpPr txBox="1"/>
          <p:nvPr/>
        </p:nvSpPr>
        <p:spPr>
          <a:xfrm>
            <a:off x="5029200" y="2925901"/>
            <a:ext cx="3659976" cy="3170099"/>
          </a:xfrm>
          <a:prstGeom prst="rect">
            <a:avLst/>
          </a:prstGeom>
          <a:noFill/>
        </p:spPr>
        <p:txBody>
          <a:bodyPr wrap="none" rtlCol="0">
            <a:spAutoFit/>
          </a:bodyPr>
          <a:lstStyle/>
          <a:p>
            <a:r>
              <a:rPr lang="en-US" sz="2000" dirty="0" smtClean="0">
                <a:latin typeface="Arial" pitchFamily="34" charset="0"/>
                <a:cs typeface="Arial" pitchFamily="34" charset="0"/>
              </a:rPr>
              <a:t>Rather than representing</a:t>
            </a:r>
            <a:br>
              <a:rPr lang="en-US" sz="2000" dirty="0" smtClean="0">
                <a:latin typeface="Arial" pitchFamily="34" charset="0"/>
                <a:cs typeface="Arial" pitchFamily="34" charset="0"/>
              </a:rPr>
            </a:br>
            <a:r>
              <a:rPr lang="en-US" sz="2000" dirty="0" smtClean="0">
                <a:latin typeface="Arial" pitchFamily="34" charset="0"/>
                <a:cs typeface="Arial" pitchFamily="34" charset="0"/>
              </a:rPr>
              <a:t>every point with 2 coordinates</a:t>
            </a:r>
            <a:br>
              <a:rPr lang="en-US" sz="2000" dirty="0" smtClean="0">
                <a:latin typeface="Arial" pitchFamily="34" charset="0"/>
                <a:cs typeface="Arial" pitchFamily="34" charset="0"/>
              </a:rPr>
            </a:br>
            <a:r>
              <a:rPr lang="en-US" sz="2000" dirty="0" smtClean="0">
                <a:latin typeface="Arial" pitchFamily="34" charset="0"/>
                <a:cs typeface="Arial" pitchFamily="34" charset="0"/>
              </a:rPr>
              <a:t>we represent each point with</a:t>
            </a:r>
          </a:p>
          <a:p>
            <a:r>
              <a:rPr lang="en-US" sz="2000" dirty="0" smtClean="0">
                <a:latin typeface="Arial" pitchFamily="34" charset="0"/>
                <a:cs typeface="Arial" pitchFamily="34" charset="0"/>
              </a:rPr>
              <a:t>1 coordinate (corresponding to</a:t>
            </a:r>
            <a:br>
              <a:rPr lang="en-US" sz="2000" dirty="0" smtClean="0">
                <a:latin typeface="Arial" pitchFamily="34" charset="0"/>
                <a:cs typeface="Arial" pitchFamily="34" charset="0"/>
              </a:rPr>
            </a:br>
            <a:r>
              <a:rPr lang="en-US" sz="2000" dirty="0" smtClean="0">
                <a:latin typeface="Arial" pitchFamily="34" charset="0"/>
                <a:cs typeface="Arial" pitchFamily="34" charset="0"/>
              </a:rPr>
              <a:t>the position of the point on </a:t>
            </a:r>
            <a:br>
              <a:rPr lang="en-US" sz="2000" dirty="0" smtClean="0">
                <a:latin typeface="Arial" pitchFamily="34" charset="0"/>
                <a:cs typeface="Arial" pitchFamily="34" charset="0"/>
              </a:rPr>
            </a:br>
            <a:r>
              <a:rPr lang="en-US" sz="2000" dirty="0" smtClean="0">
                <a:latin typeface="Arial" pitchFamily="34" charset="0"/>
                <a:cs typeface="Arial" pitchFamily="34" charset="0"/>
              </a:rPr>
              <a:t>the red line).</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By doing this we incur a bit of</a:t>
            </a:r>
            <a:br>
              <a:rPr lang="en-US" sz="2000" dirty="0" smtClean="0">
                <a:latin typeface="Arial" pitchFamily="34" charset="0"/>
                <a:cs typeface="Arial" pitchFamily="34" charset="0"/>
              </a:rPr>
            </a:br>
            <a:r>
              <a:rPr lang="en-US" sz="2000" b="1" dirty="0" smtClean="0">
                <a:solidFill>
                  <a:srgbClr val="FF0000"/>
                </a:solidFill>
                <a:latin typeface="Arial" pitchFamily="34" charset="0"/>
                <a:cs typeface="Arial" pitchFamily="34" charset="0"/>
              </a:rPr>
              <a:t>error</a:t>
            </a:r>
            <a:r>
              <a:rPr lang="en-US" sz="2000" dirty="0" smtClean="0">
                <a:solidFill>
                  <a:srgbClr val="FF0000"/>
                </a:solidFill>
                <a:latin typeface="Arial" pitchFamily="34" charset="0"/>
                <a:cs typeface="Arial" pitchFamily="34" charset="0"/>
              </a:rPr>
              <a:t> </a:t>
            </a:r>
            <a:r>
              <a:rPr lang="en-US" sz="2000" dirty="0" smtClean="0">
                <a:latin typeface="Arial" pitchFamily="34" charset="0"/>
                <a:cs typeface="Arial" pitchFamily="34" charset="0"/>
              </a:rPr>
              <a:t>as the points do not </a:t>
            </a:r>
            <a:br>
              <a:rPr lang="en-US" sz="2000" dirty="0" smtClean="0">
                <a:latin typeface="Arial" pitchFamily="34" charset="0"/>
                <a:cs typeface="Arial" pitchFamily="34" charset="0"/>
              </a:rPr>
            </a:br>
            <a:r>
              <a:rPr lang="en-US" sz="2000" dirty="0" smtClean="0">
                <a:latin typeface="Arial" pitchFamily="34" charset="0"/>
                <a:cs typeface="Arial" pitchFamily="34" charset="0"/>
              </a:rPr>
              <a:t>exactly lie on the line</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7</a:t>
            </a:fld>
            <a:endParaRPr lang="en-US"/>
          </a:p>
        </p:txBody>
      </p:sp>
    </p:spTree>
    <p:extLst>
      <p:ext uri="{BB962C8B-B14F-4D97-AF65-F5344CB8AC3E}">
        <p14:creationId xmlns:p14="http://schemas.microsoft.com/office/powerpoint/2010/main" val="99228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Reduce Dimensions?</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Discover </a:t>
            </a:r>
            <a:r>
              <a:rPr lang="en-US" b="1" dirty="0" smtClean="0">
                <a:solidFill>
                  <a:srgbClr val="FF0066"/>
                </a:solidFill>
              </a:rPr>
              <a:t>hidden correlations/topics</a:t>
            </a:r>
          </a:p>
          <a:p>
            <a:pPr lvl="1"/>
            <a:r>
              <a:rPr lang="en-US" dirty="0" smtClean="0"/>
              <a:t>Words that occur commonly together</a:t>
            </a:r>
          </a:p>
          <a:p>
            <a:r>
              <a:rPr lang="en-US" b="1" dirty="0" smtClean="0">
                <a:solidFill>
                  <a:srgbClr val="FF0066"/>
                </a:solidFill>
              </a:rPr>
              <a:t>Remove redundant and noisy features</a:t>
            </a:r>
          </a:p>
          <a:p>
            <a:pPr lvl="1"/>
            <a:r>
              <a:rPr lang="en-US" dirty="0" smtClean="0"/>
              <a:t>Not all words are useful</a:t>
            </a:r>
          </a:p>
          <a:p>
            <a:r>
              <a:rPr lang="en-US" b="1" dirty="0" smtClean="0">
                <a:solidFill>
                  <a:srgbClr val="FF0066"/>
                </a:solidFill>
              </a:rPr>
              <a:t>Interpretation and visualization</a:t>
            </a:r>
          </a:p>
          <a:p>
            <a:r>
              <a:rPr lang="en-US" b="1" dirty="0" smtClean="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6356869"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417297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smtClean="0"/>
              <a:t>We have already seen a form of dimensionality reduction</a:t>
            </a:r>
          </a:p>
          <a:p>
            <a:endParaRPr lang="en-US" dirty="0"/>
          </a:p>
          <a:p>
            <a:r>
              <a:rPr lang="en-US" dirty="0" smtClean="0"/>
              <a:t>LSH, and random projections reduce the dimension while preserving the distances</a:t>
            </a:r>
            <a:endParaRPr lang="en-US" dirty="0"/>
          </a:p>
        </p:txBody>
      </p:sp>
    </p:spTree>
    <p:extLst>
      <p:ext uri="{BB962C8B-B14F-4D97-AF65-F5344CB8AC3E}">
        <p14:creationId xmlns:p14="http://schemas.microsoft.com/office/powerpoint/2010/main" val="14667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10;&amp;&amp;&amp;&amp; \\&#10;&amp;&amp;&amp;&amp; \\&#10;&amp;&amp;A_k&amp;&amp; \\&#10;&amp;&amp;&amp;&amp;\\&#10;&amp;&amp;&amp;&amp;&#10;\end{array}\right) = &#10;\left( \begin{array}{ccc}&#10;&amp;&amp; \\&#10;&amp;&amp; \\&#10;&amp;U_k&amp; \\&#10;&amp;&amp;\\&#10;&amp;&amp; \end{array}\right) \cdot&#10;\left( \begin{array}{ccc}&#10;&amp;&amp;\\&#10;&amp;\Sigma_k&amp; \\&#10;&amp;&amp;&#10;\end{array}\right)\cdot&#10;\left( \begin{array}{ccccc}&#10;&amp;&amp;&amp;&amp; \\&#10;&amp;&amp;V_k^T&amp;&amp; \\&#10;&amp;&amp;&amp;&amp;&#10;\end{array}\right)&#10;$&#10;\end{document}&#10;"/>
  <p:tag name="EXTERNALNAME" val="Edittex"/>
  <p:tag name="BLEND" val="False"/>
  <p:tag name="TRANSPARENT" val="False"/>
  <p:tag name="BITMAPFORMAT" val="bmpmono"/>
  <p:tag name="DEBUGINTERACTIVE" val="True"/>
  <p:tag name="ORIGWIDTH" val="5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13373</TotalTime>
  <Words>5164</Words>
  <Application>Microsoft Office PowerPoint</Application>
  <PresentationFormat>On-screen Show (4:3)</PresentationFormat>
  <Paragraphs>925</Paragraphs>
  <Slides>63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Clarity</vt:lpstr>
      <vt:lpstr>Equation</vt:lpstr>
      <vt:lpstr>DATA MINING LECTURE 7</vt:lpstr>
      <vt:lpstr>The curse of dimensionality</vt:lpstr>
      <vt:lpstr>Dimensionality Reduction</vt:lpstr>
      <vt:lpstr>Example</vt:lpstr>
      <vt:lpstr>Example</vt:lpstr>
      <vt:lpstr>Dimensionality Reduction</vt:lpstr>
      <vt:lpstr>Dimensionality Reduction</vt:lpstr>
      <vt:lpstr>Why Reduce Dimensions?</vt:lpstr>
      <vt:lpstr>Dimensionality Reduction</vt:lpstr>
      <vt:lpstr>Data in the form of a matrix</vt:lpstr>
      <vt:lpstr>Example: Document matrices</vt:lpstr>
      <vt:lpstr>Example: Recommendation systems</vt:lpstr>
      <vt:lpstr>Linear algebra</vt:lpstr>
      <vt:lpstr>Matrices</vt:lpstr>
      <vt:lpstr>Rank</vt:lpstr>
      <vt:lpstr>Rank-1 matrices</vt:lpstr>
      <vt:lpstr>Eigenvectors</vt:lpstr>
      <vt:lpstr>Singular Value Decomposition</vt:lpstr>
      <vt:lpstr>Singular Value Decomposition</vt:lpstr>
      <vt:lpstr>Symmetric matrices</vt:lpstr>
      <vt:lpstr>An (extreme) example</vt:lpstr>
      <vt:lpstr>SVD – Example: Users-to-Movies</vt:lpstr>
      <vt:lpstr>SVD – Example: Users-to-Movies</vt:lpstr>
      <vt:lpstr>SVD – Example: Users-to-Movies</vt:lpstr>
      <vt:lpstr>SVD – Example: Users-to-Movies</vt:lpstr>
      <vt:lpstr>SVD – Example: Users-to-Movies</vt:lpstr>
      <vt:lpstr>SVD – Example: Users-to-Movies</vt:lpstr>
      <vt:lpstr>An (more realistic) example</vt:lpstr>
      <vt:lpstr>SVD – Example: Users-to-Movies</vt:lpstr>
      <vt:lpstr>SVD – Example: Users-to-Movies</vt:lpstr>
      <vt:lpstr>SVD – Example: Users-to-Movies</vt:lpstr>
      <vt:lpstr>SVD – Example: Users-to-Movies</vt:lpstr>
      <vt:lpstr>SVD - Interpretation #1</vt:lpstr>
      <vt:lpstr>Rank-k approximation</vt:lpstr>
      <vt:lpstr>Rank-k approximations (Ak)</vt:lpstr>
      <vt:lpstr>SVD as an optimization</vt:lpstr>
      <vt:lpstr>What does this mean?</vt:lpstr>
      <vt:lpstr>Latent factor model </vt:lpstr>
      <vt:lpstr>SVD and Rank-k  approximations </vt:lpstr>
      <vt:lpstr>Example</vt:lpstr>
      <vt:lpstr>Example</vt:lpstr>
      <vt:lpstr>Example</vt:lpstr>
      <vt:lpstr>Example</vt:lpstr>
      <vt:lpstr>Example</vt:lpstr>
      <vt:lpstr>Example</vt:lpstr>
      <vt:lpstr>Application: Recommender systems</vt:lpstr>
      <vt:lpstr>Model-based Recommendation Systems</vt:lpstr>
      <vt:lpstr>Example</vt:lpstr>
      <vt:lpstr>Example</vt:lpstr>
      <vt:lpstr>Example</vt:lpstr>
      <vt:lpstr>SVD and PCA</vt:lpstr>
      <vt:lpstr>Covariance matrix</vt:lpstr>
      <vt:lpstr>PCA: Principal Component Analysis</vt:lpstr>
      <vt:lpstr>PCA</vt:lpstr>
      <vt:lpstr>Singular values</vt:lpstr>
      <vt:lpstr>Singular values tell us something about the variance</vt:lpstr>
      <vt:lpstr>Example</vt:lpstr>
      <vt:lpstr>Another property of PCA/SVD</vt:lpstr>
      <vt:lpstr>Application</vt:lpstr>
      <vt:lpstr>PowerPoint Presentation</vt:lpstr>
      <vt:lpstr>Computation of eigenvectors</vt:lpstr>
      <vt:lpstr>Singular Values and Eigenvalues</vt:lpstr>
      <vt:lpstr>Computing singular vectors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tsap</cp:lastModifiedBy>
  <cp:revision>509</cp:revision>
  <dcterms:created xsi:type="dcterms:W3CDTF">2011-10-17T19:46:53Z</dcterms:created>
  <dcterms:modified xsi:type="dcterms:W3CDTF">2014-11-11T15:32:32Z</dcterms:modified>
</cp:coreProperties>
</file>