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3"/>
  </p:notesMasterIdLst>
  <p:sldIdLst>
    <p:sldId id="674" r:id="rId2"/>
    <p:sldId id="675" r:id="rId3"/>
    <p:sldId id="676" r:id="rId4"/>
    <p:sldId id="677" r:id="rId5"/>
    <p:sldId id="678" r:id="rId6"/>
    <p:sldId id="679" r:id="rId7"/>
    <p:sldId id="680" r:id="rId8"/>
    <p:sldId id="681" r:id="rId9"/>
    <p:sldId id="682" r:id="rId10"/>
    <p:sldId id="683" r:id="rId11"/>
    <p:sldId id="684" r:id="rId12"/>
    <p:sldId id="685" r:id="rId13"/>
    <p:sldId id="686" r:id="rId14"/>
    <p:sldId id="687" r:id="rId15"/>
    <p:sldId id="722" r:id="rId16"/>
    <p:sldId id="688" r:id="rId17"/>
    <p:sldId id="689" r:id="rId18"/>
    <p:sldId id="690" r:id="rId19"/>
    <p:sldId id="691" r:id="rId20"/>
    <p:sldId id="692" r:id="rId21"/>
    <p:sldId id="693" r:id="rId22"/>
    <p:sldId id="694" r:id="rId23"/>
    <p:sldId id="695" r:id="rId24"/>
    <p:sldId id="696" r:id="rId25"/>
    <p:sldId id="697" r:id="rId26"/>
    <p:sldId id="698" r:id="rId27"/>
    <p:sldId id="725" r:id="rId28"/>
    <p:sldId id="699" r:id="rId29"/>
    <p:sldId id="700" r:id="rId30"/>
    <p:sldId id="701" r:id="rId31"/>
    <p:sldId id="702" r:id="rId32"/>
    <p:sldId id="703" r:id="rId33"/>
    <p:sldId id="704" r:id="rId34"/>
    <p:sldId id="705" r:id="rId35"/>
    <p:sldId id="706" r:id="rId36"/>
    <p:sldId id="707" r:id="rId37"/>
    <p:sldId id="709" r:id="rId38"/>
    <p:sldId id="710" r:id="rId39"/>
    <p:sldId id="723" r:id="rId40"/>
    <p:sldId id="724" r:id="rId41"/>
    <p:sldId id="726" r:id="rId42"/>
    <p:sldId id="727" r:id="rId43"/>
    <p:sldId id="728" r:id="rId44"/>
    <p:sldId id="731" r:id="rId45"/>
    <p:sldId id="715" r:id="rId46"/>
    <p:sldId id="716" r:id="rId47"/>
    <p:sldId id="718" r:id="rId48"/>
    <p:sldId id="719" r:id="rId49"/>
    <p:sldId id="729" r:id="rId50"/>
    <p:sldId id="730" r:id="rId51"/>
    <p:sldId id="717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3B3B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83" autoAdjust="0"/>
    <p:restoredTop sz="94676" autoAdjust="0"/>
  </p:normalViewPr>
  <p:slideViewPr>
    <p:cSldViewPr>
      <p:cViewPr varScale="1">
        <p:scale>
          <a:sx n="100" d="100"/>
          <a:sy n="100" d="100"/>
        </p:scale>
        <p:origin x="-102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8C6D8E-2BF0-4BFF-80F6-162900C916A0}" type="slidenum">
              <a:rPr lang="en-US"/>
              <a:pPr/>
              <a:t>3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51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08479A-0051-45DD-8041-5E83DAFD685B}" type="slidenum">
              <a:rPr lang="en-US"/>
              <a:pPr/>
              <a:t>5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71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1A16BB-2513-471D-9B09-24E0566F1FA6}" type="slidenum">
              <a:rPr lang="en-GB"/>
              <a:pPr/>
              <a:t>11</a:t>
            </a:fld>
            <a:endParaRPr lang="en-GB"/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3884906" y="8686411"/>
            <a:ext cx="2973094" cy="457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490" tIns="45568" rIns="91490" bIns="45568" anchor="b"/>
          <a:lstStyle/>
          <a:p>
            <a:pPr algn="r">
              <a:tabLst>
                <a:tab pos="0" algn="l"/>
                <a:tab pos="897232" algn="l"/>
                <a:tab pos="1794464" algn="l"/>
                <a:tab pos="2691697" algn="l"/>
                <a:tab pos="3588929" algn="l"/>
                <a:tab pos="4486162" algn="l"/>
                <a:tab pos="5383394" algn="l"/>
                <a:tab pos="6280627" algn="l"/>
                <a:tab pos="7177858" algn="l"/>
                <a:tab pos="8075090" algn="l"/>
                <a:tab pos="8972322" algn="l"/>
                <a:tab pos="9869555" algn="l"/>
              </a:tabLst>
            </a:pPr>
            <a:fld id="{2199D9A9-8D96-4916-B172-08B625A940CF}" type="slidenum">
              <a:rPr lang="en-GB" sz="1200">
                <a:solidFill>
                  <a:srgbClr val="7D7D7D"/>
                </a:solidFill>
              </a:rPr>
              <a:pPr algn="r">
                <a:tabLst>
                  <a:tab pos="0" algn="l"/>
                  <a:tab pos="897232" algn="l"/>
                  <a:tab pos="1794464" algn="l"/>
                  <a:tab pos="2691697" algn="l"/>
                  <a:tab pos="3588929" algn="l"/>
                  <a:tab pos="4486162" algn="l"/>
                  <a:tab pos="5383394" algn="l"/>
                  <a:tab pos="6280627" algn="l"/>
                  <a:tab pos="7177858" algn="l"/>
                  <a:tab pos="8075090" algn="l"/>
                  <a:tab pos="8972322" algn="l"/>
                  <a:tab pos="9869555" algn="l"/>
                </a:tabLst>
              </a:pPr>
              <a:t>11</a:t>
            </a:fld>
            <a:endParaRPr lang="en-GB" sz="1200" dirty="0">
              <a:solidFill>
                <a:srgbClr val="7D7D7D"/>
              </a:solidFill>
            </a:endParaRP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155685" y="685607"/>
            <a:ext cx="4548182" cy="34295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723" tIns="44862" rIns="89723" bIns="44862" anchor="ctr"/>
          <a:lstStyle/>
          <a:p>
            <a:endParaRPr lang="en-US"/>
          </a:p>
        </p:txBody>
      </p:sp>
      <p:sp>
        <p:nvSpPr>
          <p:cNvPr id="33795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576" y="4344769"/>
            <a:ext cx="5486400" cy="41151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1490" tIns="45568" rIns="91490" bIns="45568"/>
          <a:lstStyle/>
          <a:p>
            <a:pPr>
              <a:lnSpc>
                <a:spcPct val="98000"/>
              </a:lnSpc>
              <a:spcBef>
                <a:spcPts val="662"/>
              </a:spcBef>
              <a:spcAft>
                <a:spcPts val="196"/>
              </a:spcAft>
              <a:tabLst>
                <a:tab pos="0" algn="l"/>
                <a:tab pos="897232" algn="l"/>
                <a:tab pos="1794464" algn="l"/>
                <a:tab pos="2691697" algn="l"/>
                <a:tab pos="3588929" algn="l"/>
                <a:tab pos="4486162" algn="l"/>
                <a:tab pos="5383394" algn="l"/>
                <a:tab pos="6280627" algn="l"/>
                <a:tab pos="7177858" algn="l"/>
                <a:tab pos="8075090" algn="l"/>
                <a:tab pos="8972322" algn="l"/>
                <a:tab pos="9869555" algn="l"/>
              </a:tabLst>
            </a:pPr>
            <a:endParaRPr lang="en-GB" sz="1800" dirty="0">
              <a:latin typeface="Helvetica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463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9BA58-2EF6-4CF0-B254-DF8BFD9A320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18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F8CDA7-E52B-494C-B389-F38CB4400DB8}" type="slidenum">
              <a:rPr lang="en-GB"/>
              <a:pPr/>
              <a:t>21</a:t>
            </a:fld>
            <a:endParaRPr lang="en-GB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155685" y="685607"/>
            <a:ext cx="4548182" cy="34295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723" tIns="44862" rIns="89723" bIns="44862" anchor="ctr"/>
          <a:lstStyle/>
          <a:p>
            <a:endParaRPr lang="en-US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576" y="4344769"/>
            <a:ext cx="5486400" cy="41151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77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ACAA9-CFDF-4E18-9880-33618E3A568B}" type="slidenum">
              <a:rPr lang="en-US"/>
              <a:pPr/>
              <a:t>30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6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lucene.apache.org/hadoop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labs.google.com/papers/gfs.html" TargetMode="External"/><Relationship Id="rId2" Type="http://schemas.openxmlformats.org/officeDocument/2006/relationships/hyperlink" Target="http://labs.google.com/papers/mapreduce.html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://lucene.apache.org/hadoop/docs/api/" TargetMode="External"/><Relationship Id="rId3" Type="http://schemas.openxmlformats.org/officeDocument/2006/relationships/hyperlink" Target="http://wiki.apache.org/lucene-hadoop/GettingStartedWithHadoop" TargetMode="External"/><Relationship Id="rId7" Type="http://schemas.openxmlformats.org/officeDocument/2006/relationships/hyperlink" Target="http://www.apache.org/dyn/closer.cgi/lucene/hadoop/" TargetMode="External"/><Relationship Id="rId2" Type="http://schemas.openxmlformats.org/officeDocument/2006/relationships/hyperlink" Target="http://wiki.apache.org/lucene-hadoo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ki.apache.org/lucene-hadoop/EclipseEnvironment" TargetMode="External"/><Relationship Id="rId5" Type="http://schemas.openxmlformats.org/officeDocument/2006/relationships/hyperlink" Target="http://wiki.apache.org/lucene-hadoop/HadoopMapRedClasses" TargetMode="External"/><Relationship Id="rId4" Type="http://schemas.openxmlformats.org/officeDocument/2006/relationships/hyperlink" Target="http://wiki.apache.org/lucene-hadoop/HadoopMapReduce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spark.apache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Shh0R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hive.apache.org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15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772400" cy="20574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The Map-Reduce Computational Paradigm</a:t>
            </a:r>
          </a:p>
          <a:p>
            <a:endParaRPr lang="en-US" b="1" dirty="0"/>
          </a:p>
          <a:p>
            <a:r>
              <a:rPr lang="en-US" dirty="0" smtClean="0"/>
              <a:t>Most of the slides are </a:t>
            </a:r>
            <a:r>
              <a:rPr lang="en-US" dirty="0" smtClean="0"/>
              <a:t>taken from:</a:t>
            </a:r>
          </a:p>
          <a:p>
            <a:r>
              <a:rPr lang="en-US" dirty="0"/>
              <a:t>Mining of Massive Datasets</a:t>
            </a:r>
          </a:p>
          <a:p>
            <a:r>
              <a:rPr lang="en-US" dirty="0"/>
              <a:t>Jure </a:t>
            </a:r>
            <a:r>
              <a:rPr lang="en-US" dirty="0" err="1"/>
              <a:t>Leskovec</a:t>
            </a:r>
            <a:r>
              <a:rPr lang="en-US" dirty="0"/>
              <a:t>, </a:t>
            </a:r>
            <a:r>
              <a:rPr lang="en-US" dirty="0" err="1"/>
              <a:t>Anand</a:t>
            </a:r>
            <a:r>
              <a:rPr lang="en-US" dirty="0"/>
              <a:t> </a:t>
            </a:r>
            <a:r>
              <a:rPr lang="en-US" dirty="0" err="1"/>
              <a:t>Rajaraman</a:t>
            </a:r>
            <a:r>
              <a:rPr lang="en-US" dirty="0"/>
              <a:t>, Jeff Ullman </a:t>
            </a:r>
            <a:endParaRPr lang="en-US" dirty="0" smtClean="0"/>
          </a:p>
          <a:p>
            <a:r>
              <a:rPr lang="en-US" dirty="0" smtClean="0"/>
              <a:t>Stanford </a:t>
            </a:r>
            <a:r>
              <a:rPr lang="en-US" dirty="0"/>
              <a:t>University</a:t>
            </a:r>
          </a:p>
          <a:p>
            <a:r>
              <a:rPr lang="en-US" dirty="0"/>
              <a:t>http://www.mmds.org 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8150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Distributed File System</a:t>
            </a: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accent3"/>
                </a:solidFill>
              </a:rPr>
              <a:t>Chunk servers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File is split into contiguous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chunks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Typically each chunk is 16-64MB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Each chunk replicated (usually 2x or 3x)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Try to keep replicas in different racks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accent2"/>
                </a:solidFill>
              </a:rPr>
              <a:t>Master node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a.k.a. Name Node in </a:t>
            </a:r>
            <a:r>
              <a:rPr lang="en-US" dirty="0" err="1" smtClean="0"/>
              <a:t>Hadoop’s</a:t>
            </a:r>
            <a:r>
              <a:rPr lang="en-US" dirty="0" smtClean="0"/>
              <a:t> HDFS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Stores metadata about where files are stored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Might also be replicated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accent4"/>
                </a:solidFill>
              </a:rPr>
              <a:t>Client library for file access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Talks to master to find chunk servers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Connects directly to chunk servers to access data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09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3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Distributed File System</a:t>
            </a:r>
            <a:endParaRPr lang="en-GB" dirty="0"/>
          </a:p>
        </p:txBody>
      </p:sp>
      <p:sp>
        <p:nvSpPr>
          <p:cNvPr id="71" name="Content Placeholder 7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Reliable distributed file system</a:t>
            </a:r>
            <a:endParaRPr lang="en-GB" dirty="0"/>
          </a:p>
          <a:p>
            <a:r>
              <a:rPr lang="en-GB" dirty="0" smtClean="0"/>
              <a:t>Data kept in “chunks” spread across machines</a:t>
            </a:r>
          </a:p>
          <a:p>
            <a:r>
              <a:rPr lang="en-GB" dirty="0" smtClean="0"/>
              <a:t>Each chunk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replicated </a:t>
            </a:r>
            <a:r>
              <a:rPr lang="en-GB" dirty="0" smtClean="0"/>
              <a:t>on different machines </a:t>
            </a:r>
          </a:p>
          <a:p>
            <a:pPr lvl="1"/>
            <a:r>
              <a:rPr lang="en-GB" dirty="0" smtClean="0"/>
              <a:t>Seamless recovery from disk or machine failure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147762" y="3962400"/>
            <a:ext cx="520700" cy="498475"/>
            <a:chOff x="528" y="2160"/>
            <a:chExt cx="328" cy="314"/>
          </a:xfrm>
        </p:grpSpPr>
        <p:sp>
          <p:nvSpPr>
            <p:cNvPr id="11287" name="AutoShape 23"/>
            <p:cNvSpPr>
              <a:spLocks noChangeArrowheads="1"/>
            </p:cNvSpPr>
            <p:nvPr/>
          </p:nvSpPr>
          <p:spPr bwMode="auto">
            <a:xfrm>
              <a:off x="528" y="2160"/>
              <a:ext cx="329" cy="248"/>
            </a:xfrm>
            <a:prstGeom prst="roundRect">
              <a:avLst>
                <a:gd name="adj" fmla="val 403"/>
              </a:avLst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AutoShape 24"/>
            <p:cNvSpPr>
              <a:spLocks noChangeArrowheads="1"/>
            </p:cNvSpPr>
            <p:nvPr/>
          </p:nvSpPr>
          <p:spPr bwMode="auto">
            <a:xfrm>
              <a:off x="533" y="2160"/>
              <a:ext cx="315" cy="31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0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757362" y="3957638"/>
            <a:ext cx="552450" cy="498475"/>
            <a:chOff x="912" y="2157"/>
            <a:chExt cx="348" cy="314"/>
          </a:xfrm>
        </p:grpSpPr>
        <p:sp>
          <p:nvSpPr>
            <p:cNvPr id="11290" name="AutoShape 26"/>
            <p:cNvSpPr>
              <a:spLocks noChangeArrowheads="1"/>
            </p:cNvSpPr>
            <p:nvPr/>
          </p:nvSpPr>
          <p:spPr bwMode="auto">
            <a:xfrm>
              <a:off x="912" y="2157"/>
              <a:ext cx="349" cy="248"/>
            </a:xfrm>
            <a:prstGeom prst="roundRect">
              <a:avLst>
                <a:gd name="adj" fmla="val 403"/>
              </a:avLst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AutoShape 27"/>
            <p:cNvSpPr>
              <a:spLocks noChangeArrowheads="1"/>
            </p:cNvSpPr>
            <p:nvPr/>
          </p:nvSpPr>
          <p:spPr bwMode="auto">
            <a:xfrm>
              <a:off x="918" y="2157"/>
              <a:ext cx="315" cy="31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1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757362" y="4498975"/>
            <a:ext cx="531813" cy="498475"/>
            <a:chOff x="912" y="2498"/>
            <a:chExt cx="335" cy="314"/>
          </a:xfrm>
        </p:grpSpPr>
        <p:sp>
          <p:nvSpPr>
            <p:cNvPr id="11293" name="AutoShape 29"/>
            <p:cNvSpPr>
              <a:spLocks noChangeArrowheads="1"/>
            </p:cNvSpPr>
            <p:nvPr/>
          </p:nvSpPr>
          <p:spPr bwMode="auto">
            <a:xfrm>
              <a:off x="912" y="2498"/>
              <a:ext cx="336" cy="248"/>
            </a:xfrm>
            <a:prstGeom prst="roundRect">
              <a:avLst>
                <a:gd name="adj" fmla="val 403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Text Box 30"/>
            <p:cNvSpPr txBox="1">
              <a:spLocks noChangeArrowheads="1"/>
            </p:cNvSpPr>
            <p:nvPr/>
          </p:nvSpPr>
          <p:spPr bwMode="auto">
            <a:xfrm>
              <a:off x="912" y="2498"/>
              <a:ext cx="336" cy="3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2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147762" y="4495800"/>
            <a:ext cx="520700" cy="498475"/>
            <a:chOff x="528" y="2496"/>
            <a:chExt cx="328" cy="314"/>
          </a:xfrm>
        </p:grpSpPr>
        <p:sp>
          <p:nvSpPr>
            <p:cNvPr id="11296" name="AutoShape 32"/>
            <p:cNvSpPr>
              <a:spLocks noChangeArrowheads="1"/>
            </p:cNvSpPr>
            <p:nvPr/>
          </p:nvSpPr>
          <p:spPr bwMode="auto">
            <a:xfrm>
              <a:off x="528" y="2496"/>
              <a:ext cx="329" cy="248"/>
            </a:xfrm>
            <a:prstGeom prst="roundRect">
              <a:avLst>
                <a:gd name="adj" fmla="val 403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7" name="AutoShape 33"/>
            <p:cNvSpPr>
              <a:spLocks noChangeArrowheads="1"/>
            </p:cNvSpPr>
            <p:nvPr/>
          </p:nvSpPr>
          <p:spPr bwMode="auto">
            <a:xfrm>
              <a:off x="533" y="2496"/>
              <a:ext cx="315" cy="31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5</a:t>
              </a:r>
            </a:p>
          </p:txBody>
        </p:sp>
      </p:grpSp>
      <p:sp>
        <p:nvSpPr>
          <p:cNvPr id="11298" name="AutoShape 34"/>
          <p:cNvSpPr>
            <a:spLocks noChangeArrowheads="1"/>
          </p:cNvSpPr>
          <p:nvPr/>
        </p:nvSpPr>
        <p:spPr bwMode="auto">
          <a:xfrm>
            <a:off x="1047750" y="3886200"/>
            <a:ext cx="1319212" cy="1069975"/>
          </a:xfrm>
          <a:prstGeom prst="roundRect">
            <a:avLst>
              <a:gd name="adj" fmla="val 148"/>
            </a:avLst>
          </a:prstGeom>
          <a:noFill/>
          <a:ln w="28440">
            <a:solidFill>
              <a:srgbClr val="009999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9" name="AutoShape 35"/>
          <p:cNvSpPr>
            <a:spLocks noChangeArrowheads="1"/>
          </p:cNvSpPr>
          <p:nvPr/>
        </p:nvSpPr>
        <p:spPr bwMode="auto">
          <a:xfrm rot="16200000">
            <a:off x="1443371" y="4402451"/>
            <a:ext cx="427979" cy="1485921"/>
          </a:xfrm>
          <a:prstGeom prst="roundRect">
            <a:avLst>
              <a:gd name="adj" fmla="val 37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000" tIns="46800" rIns="90000" bIns="46800">
            <a:spAutoFit/>
          </a:bodyPr>
          <a:lstStyle/>
          <a:p>
            <a:pPr rtl="1" eaLnBrk="0" hangingPunct="0">
              <a:buClr>
                <a:srgbClr val="009999"/>
              </a:buClr>
              <a:buFont typeface="TradeGothic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solidFill>
                  <a:srgbClr val="009999"/>
                </a:solidFill>
                <a:latin typeface="TradeGothic" pitchFamily="32" charset="0"/>
              </a:rPr>
              <a:t>Chunk server </a:t>
            </a:r>
            <a:r>
              <a:rPr lang="en-GB" sz="1600" dirty="0">
                <a:solidFill>
                  <a:srgbClr val="009999"/>
                </a:solidFill>
                <a:latin typeface="TradeGothic" pitchFamily="32" charset="0"/>
              </a:rPr>
              <a:t>1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5465822" y="4419600"/>
            <a:ext cx="550863" cy="393700"/>
            <a:chOff x="3099" y="2165"/>
            <a:chExt cx="347" cy="248"/>
          </a:xfrm>
        </p:grpSpPr>
        <p:sp>
          <p:nvSpPr>
            <p:cNvPr id="11301" name="AutoShape 37"/>
            <p:cNvSpPr>
              <a:spLocks noChangeArrowheads="1"/>
            </p:cNvSpPr>
            <p:nvPr/>
          </p:nvSpPr>
          <p:spPr bwMode="auto">
            <a:xfrm>
              <a:off x="3099" y="2165"/>
              <a:ext cx="347" cy="248"/>
            </a:xfrm>
            <a:prstGeom prst="roundRect">
              <a:avLst>
                <a:gd name="adj" fmla="val 403"/>
              </a:avLst>
            </a:prstGeom>
            <a:solidFill>
              <a:srgbClr val="92D05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2" name="AutoShape 38"/>
            <p:cNvSpPr>
              <a:spLocks noChangeArrowheads="1"/>
            </p:cNvSpPr>
            <p:nvPr/>
          </p:nvSpPr>
          <p:spPr bwMode="auto">
            <a:xfrm>
              <a:off x="3105" y="2165"/>
              <a:ext cx="273" cy="24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 smtClean="0">
                  <a:solidFill>
                    <a:srgbClr val="7D7D7D"/>
                  </a:solidFill>
                  <a:latin typeface="TradeGothic" pitchFamily="32" charset="0"/>
                </a:rPr>
                <a:t>D</a:t>
              </a:r>
              <a:r>
                <a:rPr lang="en-GB" baseline="-25000" dirty="0">
                  <a:solidFill>
                    <a:srgbClr val="7D7D7D"/>
                  </a:solidFill>
                  <a:latin typeface="TradeGothic" pitchFamily="32" charset="0"/>
                </a:rPr>
                <a:t>1</a:t>
              </a: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5459760" y="3970338"/>
            <a:ext cx="558800" cy="498475"/>
            <a:chOff x="3487" y="2165"/>
            <a:chExt cx="352" cy="314"/>
          </a:xfrm>
        </p:grpSpPr>
        <p:sp>
          <p:nvSpPr>
            <p:cNvPr id="11304" name="AutoShape 40"/>
            <p:cNvSpPr>
              <a:spLocks noChangeArrowheads="1"/>
            </p:cNvSpPr>
            <p:nvPr/>
          </p:nvSpPr>
          <p:spPr bwMode="auto">
            <a:xfrm>
              <a:off x="3487" y="2165"/>
              <a:ext cx="353" cy="248"/>
            </a:xfrm>
            <a:prstGeom prst="roundRect">
              <a:avLst>
                <a:gd name="adj" fmla="val 403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5" name="AutoShape 41"/>
            <p:cNvSpPr>
              <a:spLocks noChangeArrowheads="1"/>
            </p:cNvSpPr>
            <p:nvPr/>
          </p:nvSpPr>
          <p:spPr bwMode="auto">
            <a:xfrm>
              <a:off x="3493" y="2165"/>
              <a:ext cx="315" cy="31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5</a:t>
              </a:r>
            </a:p>
          </p:txBody>
        </p:sp>
      </p:grpSp>
      <p:sp>
        <p:nvSpPr>
          <p:cNvPr id="11306" name="AutoShape 42"/>
          <p:cNvSpPr>
            <a:spLocks noChangeArrowheads="1"/>
          </p:cNvSpPr>
          <p:nvPr/>
        </p:nvSpPr>
        <p:spPr bwMode="auto">
          <a:xfrm>
            <a:off x="4780373" y="3886200"/>
            <a:ext cx="1319213" cy="1069975"/>
          </a:xfrm>
          <a:prstGeom prst="roundRect">
            <a:avLst>
              <a:gd name="adj" fmla="val 148"/>
            </a:avLst>
          </a:prstGeom>
          <a:noFill/>
          <a:ln w="28440">
            <a:solidFill>
              <a:srgbClr val="009999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7" name="AutoShape 43"/>
          <p:cNvSpPr>
            <a:spLocks noChangeArrowheads="1"/>
          </p:cNvSpPr>
          <p:nvPr/>
        </p:nvSpPr>
        <p:spPr bwMode="auto">
          <a:xfrm rot="16200000">
            <a:off x="5186250" y="4410389"/>
            <a:ext cx="427979" cy="1485921"/>
          </a:xfrm>
          <a:prstGeom prst="roundRect">
            <a:avLst>
              <a:gd name="adj" fmla="val 37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000" tIns="46800" rIns="90000" bIns="46800">
            <a:spAutoFit/>
          </a:bodyPr>
          <a:lstStyle/>
          <a:p>
            <a:pPr rtl="1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solidFill>
                  <a:srgbClr val="009999"/>
                </a:solidFill>
                <a:latin typeface="TradeGothic" pitchFamily="32" charset="0"/>
              </a:rPr>
              <a:t>Chunk server 3</a:t>
            </a:r>
            <a:endParaRPr lang="en-GB" sz="1600" dirty="0">
              <a:solidFill>
                <a:srgbClr val="009999"/>
              </a:solidFill>
              <a:latin typeface="TradeGothic" pitchFamily="32" charset="0"/>
            </a:endParaRPr>
          </a:p>
        </p:txBody>
      </p: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3586162" y="3962400"/>
            <a:ext cx="520700" cy="498475"/>
            <a:chOff x="2064" y="2160"/>
            <a:chExt cx="328" cy="314"/>
          </a:xfrm>
        </p:grpSpPr>
        <p:sp>
          <p:nvSpPr>
            <p:cNvPr id="11309" name="AutoShape 45"/>
            <p:cNvSpPr>
              <a:spLocks noChangeArrowheads="1"/>
            </p:cNvSpPr>
            <p:nvPr/>
          </p:nvSpPr>
          <p:spPr bwMode="auto">
            <a:xfrm>
              <a:off x="2064" y="2160"/>
              <a:ext cx="329" cy="248"/>
            </a:xfrm>
            <a:prstGeom prst="roundRect">
              <a:avLst>
                <a:gd name="adj" fmla="val 403"/>
              </a:avLst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AutoShape 46"/>
            <p:cNvSpPr>
              <a:spLocks noChangeArrowheads="1"/>
            </p:cNvSpPr>
            <p:nvPr/>
          </p:nvSpPr>
          <p:spPr bwMode="auto">
            <a:xfrm>
              <a:off x="2069" y="2160"/>
              <a:ext cx="315" cy="31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1</a:t>
              </a:r>
            </a:p>
          </p:txBody>
        </p: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3586162" y="4498975"/>
            <a:ext cx="531813" cy="498475"/>
            <a:chOff x="2064" y="2498"/>
            <a:chExt cx="335" cy="314"/>
          </a:xfrm>
        </p:grpSpPr>
        <p:sp>
          <p:nvSpPr>
            <p:cNvPr id="11312" name="AutoShape 48"/>
            <p:cNvSpPr>
              <a:spLocks noChangeArrowheads="1"/>
            </p:cNvSpPr>
            <p:nvPr/>
          </p:nvSpPr>
          <p:spPr bwMode="auto">
            <a:xfrm>
              <a:off x="2064" y="2498"/>
              <a:ext cx="336" cy="248"/>
            </a:xfrm>
            <a:prstGeom prst="roundRect">
              <a:avLst>
                <a:gd name="adj" fmla="val 403"/>
              </a:avLst>
            </a:prstGeom>
            <a:solidFill>
              <a:srgbClr val="00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3" name="Text Box 49"/>
            <p:cNvSpPr txBox="1">
              <a:spLocks noChangeArrowheads="1"/>
            </p:cNvSpPr>
            <p:nvPr/>
          </p:nvSpPr>
          <p:spPr bwMode="auto">
            <a:xfrm>
              <a:off x="2064" y="2498"/>
              <a:ext cx="336" cy="3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3</a:t>
              </a:r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2976562" y="4503738"/>
            <a:ext cx="520700" cy="498475"/>
            <a:chOff x="1680" y="2501"/>
            <a:chExt cx="328" cy="314"/>
          </a:xfrm>
        </p:grpSpPr>
        <p:sp>
          <p:nvSpPr>
            <p:cNvPr id="11315" name="AutoShape 51"/>
            <p:cNvSpPr>
              <a:spLocks noChangeArrowheads="1"/>
            </p:cNvSpPr>
            <p:nvPr/>
          </p:nvSpPr>
          <p:spPr bwMode="auto">
            <a:xfrm>
              <a:off x="1680" y="2501"/>
              <a:ext cx="329" cy="248"/>
            </a:xfrm>
            <a:prstGeom prst="roundRect">
              <a:avLst>
                <a:gd name="adj" fmla="val 403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AutoShape 52"/>
            <p:cNvSpPr>
              <a:spLocks noChangeArrowheads="1"/>
            </p:cNvSpPr>
            <p:nvPr/>
          </p:nvSpPr>
          <p:spPr bwMode="auto">
            <a:xfrm>
              <a:off x="1685" y="2501"/>
              <a:ext cx="315" cy="31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5</a:t>
              </a:r>
            </a:p>
          </p:txBody>
        </p:sp>
      </p:grpSp>
      <p:sp>
        <p:nvSpPr>
          <p:cNvPr id="11317" name="AutoShape 53"/>
          <p:cNvSpPr>
            <a:spLocks noChangeArrowheads="1"/>
          </p:cNvSpPr>
          <p:nvPr/>
        </p:nvSpPr>
        <p:spPr bwMode="auto">
          <a:xfrm>
            <a:off x="2876550" y="3886200"/>
            <a:ext cx="1319212" cy="1069975"/>
          </a:xfrm>
          <a:prstGeom prst="roundRect">
            <a:avLst>
              <a:gd name="adj" fmla="val 148"/>
            </a:avLst>
          </a:prstGeom>
          <a:noFill/>
          <a:ln w="28440">
            <a:solidFill>
              <a:srgbClr val="009999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8" name="AutoShape 54"/>
          <p:cNvSpPr>
            <a:spLocks noChangeArrowheads="1"/>
          </p:cNvSpPr>
          <p:nvPr/>
        </p:nvSpPr>
        <p:spPr bwMode="auto">
          <a:xfrm rot="16200000">
            <a:off x="3302334" y="4411975"/>
            <a:ext cx="427979" cy="1485921"/>
          </a:xfrm>
          <a:prstGeom prst="roundRect">
            <a:avLst>
              <a:gd name="adj" fmla="val 37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000" tIns="46800" rIns="90000" bIns="46800">
            <a:spAutoFit/>
          </a:bodyPr>
          <a:lstStyle/>
          <a:p>
            <a:pPr rtl="1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solidFill>
                  <a:srgbClr val="009999"/>
                </a:solidFill>
                <a:latin typeface="TradeGothic" pitchFamily="32" charset="0"/>
              </a:rPr>
              <a:t>Chunk server </a:t>
            </a:r>
            <a:r>
              <a:rPr lang="en-GB" sz="1600" dirty="0">
                <a:solidFill>
                  <a:srgbClr val="009999"/>
                </a:solidFill>
                <a:latin typeface="TradeGothic" pitchFamily="32" charset="0"/>
              </a:rPr>
              <a:t>2</a:t>
            </a:r>
          </a:p>
        </p:txBody>
      </p:sp>
      <p:sp>
        <p:nvSpPr>
          <p:cNvPr id="11319" name="AutoShape 55"/>
          <p:cNvSpPr>
            <a:spLocks noChangeArrowheads="1"/>
          </p:cNvSpPr>
          <p:nvPr/>
        </p:nvSpPr>
        <p:spPr bwMode="auto">
          <a:xfrm>
            <a:off x="6316847" y="4191000"/>
            <a:ext cx="638175" cy="606425"/>
          </a:xfrm>
          <a:prstGeom prst="roundRect">
            <a:avLst>
              <a:gd name="adj" fmla="val 245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>
                <a:solidFill>
                  <a:srgbClr val="7D7D7D"/>
                </a:solidFill>
                <a:latin typeface="TradeGothic" pitchFamily="32" charset="0"/>
              </a:rPr>
              <a:t>…</a:t>
            </a:r>
          </a:p>
        </p:txBody>
      </p: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4869047" y="3962400"/>
            <a:ext cx="531813" cy="498475"/>
            <a:chOff x="3504" y="2496"/>
            <a:chExt cx="335" cy="314"/>
          </a:xfrm>
        </p:grpSpPr>
        <p:sp>
          <p:nvSpPr>
            <p:cNvPr id="11325" name="AutoShape 61"/>
            <p:cNvSpPr>
              <a:spLocks noChangeArrowheads="1"/>
            </p:cNvSpPr>
            <p:nvPr/>
          </p:nvSpPr>
          <p:spPr bwMode="auto">
            <a:xfrm>
              <a:off x="3504" y="2496"/>
              <a:ext cx="336" cy="248"/>
            </a:xfrm>
            <a:prstGeom prst="roundRect">
              <a:avLst>
                <a:gd name="adj" fmla="val 403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Text Box 62"/>
            <p:cNvSpPr txBox="1">
              <a:spLocks noChangeArrowheads="1"/>
            </p:cNvSpPr>
            <p:nvPr/>
          </p:nvSpPr>
          <p:spPr bwMode="auto">
            <a:xfrm>
              <a:off x="3504" y="2496"/>
              <a:ext cx="336" cy="3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2</a:t>
              </a:r>
            </a:p>
          </p:txBody>
        </p:sp>
      </p:grpSp>
      <p:grpSp>
        <p:nvGrpSpPr>
          <p:cNvPr id="12" name="Group 22"/>
          <p:cNvGrpSpPr>
            <a:grpSpLocks/>
          </p:cNvGrpSpPr>
          <p:nvPr/>
        </p:nvGrpSpPr>
        <p:grpSpPr bwMode="auto">
          <a:xfrm>
            <a:off x="2976748" y="3962400"/>
            <a:ext cx="522288" cy="393700"/>
            <a:chOff x="528" y="2160"/>
            <a:chExt cx="329" cy="248"/>
          </a:xfrm>
          <a:solidFill>
            <a:schemeClr val="accent3"/>
          </a:solidFill>
        </p:grpSpPr>
        <p:sp>
          <p:nvSpPr>
            <p:cNvPr id="74" name="AutoShape 23"/>
            <p:cNvSpPr>
              <a:spLocks noChangeArrowheads="1"/>
            </p:cNvSpPr>
            <p:nvPr/>
          </p:nvSpPr>
          <p:spPr bwMode="auto">
            <a:xfrm>
              <a:off x="528" y="2160"/>
              <a:ext cx="329" cy="248"/>
            </a:xfrm>
            <a:prstGeom prst="roundRect">
              <a:avLst>
                <a:gd name="adj" fmla="val 403"/>
              </a:avLst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AutoShape 24"/>
            <p:cNvSpPr>
              <a:spLocks noChangeArrowheads="1"/>
            </p:cNvSpPr>
            <p:nvPr/>
          </p:nvSpPr>
          <p:spPr bwMode="auto">
            <a:xfrm>
              <a:off x="533" y="2160"/>
              <a:ext cx="315" cy="245"/>
            </a:xfrm>
            <a:prstGeom prst="roundRect">
              <a:avLst>
                <a:gd name="adj" fmla="val 403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 smtClean="0">
                  <a:solidFill>
                    <a:srgbClr val="7D7D7D"/>
                  </a:solidFill>
                  <a:latin typeface="TradeGothic" pitchFamily="32" charset="0"/>
                </a:rPr>
                <a:t>D</a:t>
              </a:r>
              <a:r>
                <a:rPr lang="en-GB" baseline="-25000" dirty="0" smtClean="0">
                  <a:solidFill>
                    <a:srgbClr val="7D7D7D"/>
                  </a:solidFill>
                  <a:latin typeface="TradeGothic" pitchFamily="32" charset="0"/>
                </a:rPr>
                <a:t>0</a:t>
              </a:r>
              <a:endParaRPr lang="en-GB" baseline="-25000" dirty="0">
                <a:solidFill>
                  <a:srgbClr val="7D7D7D"/>
                </a:solidFill>
                <a:latin typeface="TradeGothic" pitchFamily="32" charset="0"/>
              </a:endParaRPr>
            </a:p>
          </p:txBody>
        </p:sp>
      </p:grp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4875744" y="4425006"/>
            <a:ext cx="522288" cy="393700"/>
            <a:chOff x="528" y="2160"/>
            <a:chExt cx="329" cy="248"/>
          </a:xfrm>
          <a:solidFill>
            <a:schemeClr val="accent3"/>
          </a:solidFill>
        </p:grpSpPr>
        <p:sp>
          <p:nvSpPr>
            <p:cNvPr id="77" name="AutoShape 23"/>
            <p:cNvSpPr>
              <a:spLocks noChangeArrowheads="1"/>
            </p:cNvSpPr>
            <p:nvPr/>
          </p:nvSpPr>
          <p:spPr bwMode="auto">
            <a:xfrm>
              <a:off x="528" y="2160"/>
              <a:ext cx="329" cy="248"/>
            </a:xfrm>
            <a:prstGeom prst="roundRect">
              <a:avLst>
                <a:gd name="adj" fmla="val 403"/>
              </a:avLst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AutoShape 24"/>
            <p:cNvSpPr>
              <a:spLocks noChangeArrowheads="1"/>
            </p:cNvSpPr>
            <p:nvPr/>
          </p:nvSpPr>
          <p:spPr bwMode="auto">
            <a:xfrm>
              <a:off x="533" y="2160"/>
              <a:ext cx="315" cy="245"/>
            </a:xfrm>
            <a:prstGeom prst="roundRect">
              <a:avLst>
                <a:gd name="adj" fmla="val 403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 smtClean="0">
                  <a:solidFill>
                    <a:srgbClr val="7D7D7D"/>
                  </a:solidFill>
                  <a:latin typeface="TradeGothic" pitchFamily="32" charset="0"/>
                </a:rPr>
                <a:t>D</a:t>
              </a:r>
              <a:r>
                <a:rPr lang="en-GB" baseline="-25000" dirty="0" smtClean="0">
                  <a:solidFill>
                    <a:srgbClr val="7D7D7D"/>
                  </a:solidFill>
                  <a:latin typeface="TradeGothic" pitchFamily="32" charset="0"/>
                </a:rPr>
                <a:t>0</a:t>
              </a:r>
              <a:endParaRPr lang="en-GB" baseline="-25000" dirty="0">
                <a:solidFill>
                  <a:srgbClr val="7D7D7D"/>
                </a:solidFill>
                <a:latin typeface="TradeGothic" pitchFamily="32" charset="0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045028" y="5410200"/>
            <a:ext cx="6922633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Bring computation directly to the data!</a:t>
            </a:r>
            <a:endParaRPr lang="en-US" sz="2400" dirty="0"/>
          </a:p>
        </p:txBody>
      </p:sp>
      <p:grpSp>
        <p:nvGrpSpPr>
          <p:cNvPr id="14" name="Group 36"/>
          <p:cNvGrpSpPr>
            <a:grpSpLocks/>
          </p:cNvGrpSpPr>
          <p:nvPr/>
        </p:nvGrpSpPr>
        <p:grpSpPr bwMode="auto">
          <a:xfrm>
            <a:off x="7058025" y="3970338"/>
            <a:ext cx="549275" cy="498475"/>
            <a:chOff x="3099" y="2165"/>
            <a:chExt cx="346" cy="314"/>
          </a:xfrm>
        </p:grpSpPr>
        <p:sp>
          <p:nvSpPr>
            <p:cNvPr id="81" name="AutoShape 37"/>
            <p:cNvSpPr>
              <a:spLocks noChangeArrowheads="1"/>
            </p:cNvSpPr>
            <p:nvPr/>
          </p:nvSpPr>
          <p:spPr bwMode="auto">
            <a:xfrm>
              <a:off x="3099" y="2165"/>
              <a:ext cx="347" cy="248"/>
            </a:xfrm>
            <a:prstGeom prst="roundRect">
              <a:avLst>
                <a:gd name="adj" fmla="val 403"/>
              </a:avLst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AutoShape 38"/>
            <p:cNvSpPr>
              <a:spLocks noChangeArrowheads="1"/>
            </p:cNvSpPr>
            <p:nvPr/>
          </p:nvSpPr>
          <p:spPr bwMode="auto">
            <a:xfrm>
              <a:off x="3105" y="2165"/>
              <a:ext cx="315" cy="31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0</a:t>
              </a:r>
            </a:p>
          </p:txBody>
        </p:sp>
      </p:grpSp>
      <p:grpSp>
        <p:nvGrpSpPr>
          <p:cNvPr id="15" name="Group 39"/>
          <p:cNvGrpSpPr>
            <a:grpSpLocks/>
          </p:cNvGrpSpPr>
          <p:nvPr/>
        </p:nvGrpSpPr>
        <p:grpSpPr bwMode="auto">
          <a:xfrm>
            <a:off x="7673975" y="3970338"/>
            <a:ext cx="558800" cy="498475"/>
            <a:chOff x="3487" y="2165"/>
            <a:chExt cx="352" cy="314"/>
          </a:xfrm>
        </p:grpSpPr>
        <p:sp>
          <p:nvSpPr>
            <p:cNvPr id="84" name="AutoShape 40"/>
            <p:cNvSpPr>
              <a:spLocks noChangeArrowheads="1"/>
            </p:cNvSpPr>
            <p:nvPr/>
          </p:nvSpPr>
          <p:spPr bwMode="auto">
            <a:xfrm>
              <a:off x="3487" y="2165"/>
              <a:ext cx="353" cy="248"/>
            </a:xfrm>
            <a:prstGeom prst="roundRect">
              <a:avLst>
                <a:gd name="adj" fmla="val 403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41"/>
            <p:cNvSpPr>
              <a:spLocks noChangeArrowheads="1"/>
            </p:cNvSpPr>
            <p:nvPr/>
          </p:nvSpPr>
          <p:spPr bwMode="auto">
            <a:xfrm>
              <a:off x="3493" y="2165"/>
              <a:ext cx="315" cy="31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5</a:t>
              </a:r>
            </a:p>
          </p:txBody>
        </p:sp>
      </p:grpSp>
      <p:sp>
        <p:nvSpPr>
          <p:cNvPr id="86" name="AutoShape 42"/>
          <p:cNvSpPr>
            <a:spLocks noChangeArrowheads="1"/>
          </p:cNvSpPr>
          <p:nvPr/>
        </p:nvSpPr>
        <p:spPr bwMode="auto">
          <a:xfrm>
            <a:off x="6994588" y="3886200"/>
            <a:ext cx="1319213" cy="1069975"/>
          </a:xfrm>
          <a:prstGeom prst="roundRect">
            <a:avLst>
              <a:gd name="adj" fmla="val 148"/>
            </a:avLst>
          </a:prstGeom>
          <a:noFill/>
          <a:ln w="28440">
            <a:solidFill>
              <a:srgbClr val="009999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AutoShape 43"/>
          <p:cNvSpPr>
            <a:spLocks noChangeArrowheads="1"/>
          </p:cNvSpPr>
          <p:nvPr/>
        </p:nvSpPr>
        <p:spPr bwMode="auto">
          <a:xfrm rot="16200000">
            <a:off x="7400465" y="4393557"/>
            <a:ext cx="427979" cy="1519584"/>
          </a:xfrm>
          <a:prstGeom prst="roundRect">
            <a:avLst>
              <a:gd name="adj" fmla="val 37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000" tIns="46800" rIns="90000" bIns="46800">
            <a:spAutoFit/>
          </a:bodyPr>
          <a:lstStyle/>
          <a:p>
            <a:pPr rtl="1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solidFill>
                  <a:srgbClr val="009999"/>
                </a:solidFill>
                <a:latin typeface="TradeGothic" pitchFamily="32" charset="0"/>
              </a:rPr>
              <a:t>Chunk server </a:t>
            </a:r>
            <a:r>
              <a:rPr lang="en-GB" sz="1600" dirty="0">
                <a:solidFill>
                  <a:srgbClr val="009999"/>
                </a:solidFill>
                <a:latin typeface="TradeGothic" pitchFamily="32" charset="0"/>
              </a:rPr>
              <a:t>N</a:t>
            </a:r>
          </a:p>
        </p:txBody>
      </p:sp>
      <p:grpSp>
        <p:nvGrpSpPr>
          <p:cNvPr id="16" name="Group 60"/>
          <p:cNvGrpSpPr>
            <a:grpSpLocks/>
          </p:cNvGrpSpPr>
          <p:nvPr/>
        </p:nvGrpSpPr>
        <p:grpSpPr bwMode="auto">
          <a:xfrm>
            <a:off x="7700962" y="4495800"/>
            <a:ext cx="531813" cy="498475"/>
            <a:chOff x="3504" y="2496"/>
            <a:chExt cx="335" cy="314"/>
          </a:xfrm>
        </p:grpSpPr>
        <p:sp>
          <p:nvSpPr>
            <p:cNvPr id="89" name="AutoShape 61"/>
            <p:cNvSpPr>
              <a:spLocks noChangeArrowheads="1"/>
            </p:cNvSpPr>
            <p:nvPr/>
          </p:nvSpPr>
          <p:spPr bwMode="auto">
            <a:xfrm>
              <a:off x="3504" y="2496"/>
              <a:ext cx="336" cy="248"/>
            </a:xfrm>
            <a:prstGeom prst="roundRect">
              <a:avLst>
                <a:gd name="adj" fmla="val 403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Text Box 62"/>
            <p:cNvSpPr txBox="1">
              <a:spLocks noChangeArrowheads="1"/>
            </p:cNvSpPr>
            <p:nvPr/>
          </p:nvSpPr>
          <p:spPr bwMode="auto">
            <a:xfrm>
              <a:off x="3504" y="2496"/>
              <a:ext cx="336" cy="3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2</a:t>
              </a:r>
            </a:p>
          </p:txBody>
        </p:sp>
      </p:grpSp>
      <p:grpSp>
        <p:nvGrpSpPr>
          <p:cNvPr id="17" name="Group 22"/>
          <p:cNvGrpSpPr>
            <a:grpSpLocks/>
          </p:cNvGrpSpPr>
          <p:nvPr/>
        </p:nvGrpSpPr>
        <p:grpSpPr bwMode="auto">
          <a:xfrm>
            <a:off x="7089959" y="4425006"/>
            <a:ext cx="522288" cy="393700"/>
            <a:chOff x="528" y="2160"/>
            <a:chExt cx="329" cy="248"/>
          </a:xfrm>
          <a:solidFill>
            <a:schemeClr val="accent3"/>
          </a:solidFill>
        </p:grpSpPr>
        <p:sp>
          <p:nvSpPr>
            <p:cNvPr id="92" name="AutoShape 23"/>
            <p:cNvSpPr>
              <a:spLocks noChangeArrowheads="1"/>
            </p:cNvSpPr>
            <p:nvPr/>
          </p:nvSpPr>
          <p:spPr bwMode="auto">
            <a:xfrm>
              <a:off x="528" y="2160"/>
              <a:ext cx="329" cy="248"/>
            </a:xfrm>
            <a:prstGeom prst="roundRect">
              <a:avLst>
                <a:gd name="adj" fmla="val 403"/>
              </a:avLst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AutoShape 24"/>
            <p:cNvSpPr>
              <a:spLocks noChangeArrowheads="1"/>
            </p:cNvSpPr>
            <p:nvPr/>
          </p:nvSpPr>
          <p:spPr bwMode="auto">
            <a:xfrm>
              <a:off x="533" y="2160"/>
              <a:ext cx="315" cy="245"/>
            </a:xfrm>
            <a:prstGeom prst="roundRect">
              <a:avLst>
                <a:gd name="adj" fmla="val 403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 smtClean="0">
                  <a:solidFill>
                    <a:srgbClr val="7D7D7D"/>
                  </a:solidFill>
                  <a:latin typeface="TradeGothic" pitchFamily="32" charset="0"/>
                </a:rPr>
                <a:t>D</a:t>
              </a:r>
              <a:r>
                <a:rPr lang="en-GB" baseline="-25000" dirty="0" smtClean="0">
                  <a:solidFill>
                    <a:srgbClr val="7D7D7D"/>
                  </a:solidFill>
                  <a:latin typeface="TradeGothic" pitchFamily="32" charset="0"/>
                </a:rPr>
                <a:t>0</a:t>
              </a:r>
              <a:endParaRPr lang="en-GB" baseline="-25000" dirty="0">
                <a:solidFill>
                  <a:srgbClr val="7D7D7D"/>
                </a:solidFill>
                <a:latin typeface="TradeGothic" pitchFamily="32" charset="0"/>
              </a:endParaRPr>
            </a:p>
          </p:txBody>
        </p:sp>
      </p:grp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066800" y="6096000"/>
            <a:ext cx="6922633" cy="533400"/>
          </a:xfrm>
          <a:prstGeom prst="rect">
            <a:avLst/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Chunk servers also serve as compute servers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2259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81000"/>
            <a:ext cx="8686800" cy="987552"/>
          </a:xfrm>
        </p:spPr>
        <p:txBody>
          <a:bodyPr>
            <a:normAutofit/>
          </a:bodyPr>
          <a:lstStyle/>
          <a:p>
            <a:r>
              <a:rPr lang="en-US" dirty="0" smtClean="0"/>
              <a:t>Programming Model: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Warm-up task:</a:t>
            </a:r>
          </a:p>
          <a:p>
            <a:r>
              <a:rPr lang="en-US" dirty="0" smtClean="0"/>
              <a:t>We </a:t>
            </a:r>
            <a:r>
              <a:rPr lang="en-US" dirty="0"/>
              <a:t>have a </a:t>
            </a:r>
            <a:r>
              <a:rPr lang="en-US" dirty="0" smtClean="0"/>
              <a:t>huge text document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Count </a:t>
            </a:r>
            <a:r>
              <a:rPr lang="en-US" dirty="0"/>
              <a:t>the number of times each </a:t>
            </a:r>
            <a:r>
              <a:rPr lang="en-US" dirty="0" smtClean="0"/>
              <a:t>distinct </a:t>
            </a:r>
            <a:r>
              <a:rPr lang="en-US" dirty="0"/>
              <a:t>word appears in the </a:t>
            </a:r>
            <a:r>
              <a:rPr lang="en-US" dirty="0" smtClean="0"/>
              <a:t>file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Sample application: </a:t>
            </a:r>
            <a:endParaRPr lang="en-US" b="1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/>
              <a:t>Analyze </a:t>
            </a:r>
            <a:r>
              <a:rPr lang="en-US" dirty="0"/>
              <a:t>web server logs to find popular </a:t>
            </a:r>
            <a:r>
              <a:rPr lang="en-US" dirty="0" smtClean="0"/>
              <a:t>URLs</a:t>
            </a:r>
          </a:p>
          <a:p>
            <a:pPr lvl="1"/>
            <a:r>
              <a:rPr lang="en-US" dirty="0" smtClean="0"/>
              <a:t>Find the frequency of words in the Web.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4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Task: Word Count</a:t>
            </a: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Case 1: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</a:p>
          <a:p>
            <a:pPr lvl="1"/>
            <a:r>
              <a:rPr lang="en-US" dirty="0" smtClean="0"/>
              <a:t>File </a:t>
            </a:r>
            <a:r>
              <a:rPr lang="en-US" dirty="0"/>
              <a:t>too large for memory, but all &lt;word, count&gt; pairs fit in memory</a:t>
            </a:r>
          </a:p>
          <a:p>
            <a:pPr marL="118872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Case </a:t>
            </a:r>
            <a:r>
              <a:rPr lang="en-US" b="1" dirty="0" smtClean="0">
                <a:solidFill>
                  <a:schemeClr val="accent2"/>
                </a:solidFill>
              </a:rPr>
              <a:t>2:</a:t>
            </a:r>
          </a:p>
          <a:p>
            <a:r>
              <a:rPr lang="en-US" dirty="0" smtClean="0"/>
              <a:t>Count occurrences of words:</a:t>
            </a:r>
            <a:endParaRPr lang="en-US" dirty="0"/>
          </a:p>
          <a:p>
            <a:pPr lvl="1"/>
            <a:r>
              <a:rPr lang="en-US" b="1" dirty="0" smtClean="0">
                <a:latin typeface="Courier New" pitchFamily="49" charset="0"/>
              </a:rPr>
              <a:t>words(doc.txt) </a:t>
            </a:r>
            <a:r>
              <a:rPr lang="en-US" b="1" dirty="0">
                <a:latin typeface="Courier New" pitchFamily="49" charset="0"/>
              </a:rPr>
              <a:t>| sort | </a:t>
            </a:r>
            <a:r>
              <a:rPr lang="en-US" b="1" dirty="0" err="1">
                <a:latin typeface="Courier New" pitchFamily="49" charset="0"/>
              </a:rPr>
              <a:t>uniq</a:t>
            </a:r>
            <a:r>
              <a:rPr lang="en-US" b="1" dirty="0">
                <a:latin typeface="Courier New" pitchFamily="49" charset="0"/>
              </a:rPr>
              <a:t> -c</a:t>
            </a:r>
          </a:p>
          <a:p>
            <a:pPr lvl="2"/>
            <a:r>
              <a:rPr lang="en-US" dirty="0"/>
              <a:t>where </a:t>
            </a:r>
            <a:r>
              <a:rPr lang="en-US" b="1" dirty="0">
                <a:latin typeface="Courier New" pitchFamily="49" charset="0"/>
              </a:rPr>
              <a:t>words</a:t>
            </a:r>
            <a:r>
              <a:rPr lang="en-US" dirty="0"/>
              <a:t> takes a file and outputs the words in it, one </a:t>
            </a:r>
            <a:r>
              <a:rPr lang="en-US" dirty="0" smtClean="0"/>
              <a:t>per a </a:t>
            </a:r>
            <a:r>
              <a:rPr lang="en-US" dirty="0"/>
              <a:t>line</a:t>
            </a:r>
          </a:p>
          <a:p>
            <a:r>
              <a:rPr lang="en-US" dirty="0" smtClean="0"/>
              <a:t>Case 2 captures </a:t>
            </a:r>
            <a:r>
              <a:rPr lang="en-US" dirty="0"/>
              <a:t>the essence of </a:t>
            </a:r>
            <a:r>
              <a:rPr lang="en-US" b="1" dirty="0" err="1">
                <a:solidFill>
                  <a:schemeClr val="accent2"/>
                </a:solidFill>
              </a:rPr>
              <a:t>MapReduce</a:t>
            </a:r>
            <a:endParaRPr lang="en-US" b="1" dirty="0">
              <a:solidFill>
                <a:schemeClr val="accent2"/>
              </a:solidFill>
            </a:endParaRPr>
          </a:p>
          <a:p>
            <a:pPr lvl="1"/>
            <a:r>
              <a:rPr lang="en-US" dirty="0"/>
              <a:t>Great thing is </a:t>
            </a:r>
            <a:r>
              <a:rPr lang="en-US" dirty="0" smtClean="0"/>
              <a:t>that it </a:t>
            </a:r>
            <a:r>
              <a:rPr lang="en-US" dirty="0"/>
              <a:t>is naturally parallelizable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97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: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Sequentially read a lot of data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Map:</a:t>
            </a:r>
          </a:p>
          <a:p>
            <a:pPr lvl="1"/>
            <a:r>
              <a:rPr lang="en-US" dirty="0" smtClean="0"/>
              <a:t>Extract something you care about</a:t>
            </a:r>
          </a:p>
          <a:p>
            <a:r>
              <a:rPr lang="en-US" b="1" dirty="0"/>
              <a:t>Group by </a:t>
            </a:r>
            <a:r>
              <a:rPr lang="en-US" b="1" dirty="0" smtClean="0"/>
              <a:t>key:</a:t>
            </a:r>
            <a:r>
              <a:rPr lang="en-US" dirty="0" smtClean="0"/>
              <a:t> Sort and Shuffle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Reduce:</a:t>
            </a:r>
          </a:p>
          <a:p>
            <a:pPr lvl="1"/>
            <a:r>
              <a:rPr lang="en-US" dirty="0" smtClean="0"/>
              <a:t>Aggregate, summarize, filter or transform</a:t>
            </a:r>
          </a:p>
          <a:p>
            <a:r>
              <a:rPr lang="en-US" dirty="0" smtClean="0"/>
              <a:t>Write the result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600" y="5257800"/>
            <a:ext cx="5410200" cy="10668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Outline stays the same, </a:t>
            </a:r>
            <a:r>
              <a:rPr lang="en-US" sz="2400" b="1" dirty="0" smtClean="0"/>
              <a:t>Map </a:t>
            </a:r>
            <a:r>
              <a:rPr lang="en-US" sz="2400" dirty="0" smtClean="0"/>
              <a:t>and </a:t>
            </a:r>
            <a:r>
              <a:rPr lang="en-US" sz="2400" b="1" dirty="0"/>
              <a:t>R</a:t>
            </a:r>
            <a:r>
              <a:rPr lang="en-US" sz="2400" b="1" dirty="0" smtClean="0"/>
              <a:t>educe </a:t>
            </a:r>
            <a:r>
              <a:rPr lang="en-US" sz="2400" dirty="0" smtClean="0"/>
              <a:t>change to fit the problem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in a figure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1828800"/>
            <a:ext cx="69627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11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/>
          <p:cNvSpPr/>
          <p:nvPr/>
        </p:nvSpPr>
        <p:spPr>
          <a:xfrm>
            <a:off x="533400" y="5029200"/>
            <a:ext cx="1600200" cy="838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33400" y="3608388"/>
            <a:ext cx="1600200" cy="838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33400" y="2895600"/>
            <a:ext cx="1600200" cy="838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: The </a:t>
            </a:r>
            <a:r>
              <a:rPr lang="en-US" u="sng" dirty="0" smtClean="0"/>
              <a:t>Map</a:t>
            </a:r>
            <a:r>
              <a:rPr lang="en-US" dirty="0" smtClean="0"/>
              <a:t> Step</a:t>
            </a:r>
            <a:endParaRPr lang="en-US" dirty="0"/>
          </a:p>
        </p:txBody>
      </p:sp>
      <p:grpSp>
        <p:nvGrpSpPr>
          <p:cNvPr id="108565" name="Group 21"/>
          <p:cNvGrpSpPr>
            <a:grpSpLocks/>
          </p:cNvGrpSpPr>
          <p:nvPr/>
        </p:nvGrpSpPr>
        <p:grpSpPr bwMode="auto">
          <a:xfrm>
            <a:off x="762000" y="3810000"/>
            <a:ext cx="1219200" cy="381000"/>
            <a:chOff x="240" y="2016"/>
            <a:chExt cx="768" cy="240"/>
          </a:xfrm>
        </p:grpSpPr>
        <p:sp>
          <p:nvSpPr>
            <p:cNvPr id="108548" name="Rectangle 4"/>
            <p:cNvSpPr>
              <a:spLocks noChangeArrowheads="1"/>
            </p:cNvSpPr>
            <p:nvPr/>
          </p:nvSpPr>
          <p:spPr bwMode="auto">
            <a:xfrm>
              <a:off x="576" y="2016"/>
              <a:ext cx="43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8549" name="AutoShape 5"/>
            <p:cNvSpPr>
              <a:spLocks noChangeArrowheads="1"/>
            </p:cNvSpPr>
            <p:nvPr/>
          </p:nvSpPr>
          <p:spPr bwMode="auto">
            <a:xfrm>
              <a:off x="240" y="2016"/>
              <a:ext cx="288" cy="24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</p:grpSp>
      <p:grpSp>
        <p:nvGrpSpPr>
          <p:cNvPr id="108580" name="Group 36"/>
          <p:cNvGrpSpPr>
            <a:grpSpLocks/>
          </p:cNvGrpSpPr>
          <p:nvPr/>
        </p:nvGrpSpPr>
        <p:grpSpPr bwMode="auto">
          <a:xfrm>
            <a:off x="3200400" y="2514600"/>
            <a:ext cx="1676400" cy="1219200"/>
            <a:chOff x="1776" y="1152"/>
            <a:chExt cx="1056" cy="768"/>
          </a:xfrm>
        </p:grpSpPr>
        <p:grpSp>
          <p:nvGrpSpPr>
            <p:cNvPr id="108554" name="Group 10"/>
            <p:cNvGrpSpPr>
              <a:grpSpLocks/>
            </p:cNvGrpSpPr>
            <p:nvPr/>
          </p:nvGrpSpPr>
          <p:grpSpPr bwMode="auto">
            <a:xfrm>
              <a:off x="1776" y="1152"/>
              <a:ext cx="1056" cy="336"/>
              <a:chOff x="2256" y="1344"/>
              <a:chExt cx="1056" cy="336"/>
            </a:xfrm>
          </p:grpSpPr>
          <p:sp>
            <p:nvSpPr>
              <p:cNvPr id="108552" name="AutoShape 8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432" cy="336"/>
              </a:xfrm>
              <a:prstGeom prst="diamond">
                <a:avLst/>
              </a:prstGeom>
              <a:solidFill>
                <a:srgbClr val="99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k</a:t>
                </a:r>
              </a:p>
            </p:txBody>
          </p:sp>
          <p:sp>
            <p:nvSpPr>
              <p:cNvPr id="108553" name="AutoShape 9"/>
              <p:cNvSpPr>
                <a:spLocks noChangeArrowheads="1"/>
              </p:cNvSpPr>
              <p:nvPr/>
            </p:nvSpPr>
            <p:spPr bwMode="auto">
              <a:xfrm>
                <a:off x="2688" y="1344"/>
                <a:ext cx="624" cy="336"/>
              </a:xfrm>
              <a:prstGeom prst="parallelogram">
                <a:avLst>
                  <a:gd name="adj" fmla="val 4642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v</a:t>
                </a:r>
              </a:p>
            </p:txBody>
          </p:sp>
        </p:grpSp>
        <p:grpSp>
          <p:nvGrpSpPr>
            <p:cNvPr id="108555" name="Group 11"/>
            <p:cNvGrpSpPr>
              <a:grpSpLocks/>
            </p:cNvGrpSpPr>
            <p:nvPr/>
          </p:nvGrpSpPr>
          <p:grpSpPr bwMode="auto">
            <a:xfrm>
              <a:off x="1776" y="1584"/>
              <a:ext cx="1056" cy="336"/>
              <a:chOff x="2256" y="1344"/>
              <a:chExt cx="1056" cy="336"/>
            </a:xfrm>
          </p:grpSpPr>
          <p:sp>
            <p:nvSpPr>
              <p:cNvPr id="108556" name="AutoShape 12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432" cy="336"/>
              </a:xfrm>
              <a:prstGeom prst="diamond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k</a:t>
                </a:r>
              </a:p>
            </p:txBody>
          </p:sp>
          <p:sp>
            <p:nvSpPr>
              <p:cNvPr id="108557" name="AutoShape 13"/>
              <p:cNvSpPr>
                <a:spLocks noChangeArrowheads="1"/>
              </p:cNvSpPr>
              <p:nvPr/>
            </p:nvSpPr>
            <p:spPr bwMode="auto">
              <a:xfrm>
                <a:off x="2688" y="1344"/>
                <a:ext cx="624" cy="336"/>
              </a:xfrm>
              <a:prstGeom prst="parallelogram">
                <a:avLst>
                  <a:gd name="adj" fmla="val 4642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v</a:t>
                </a:r>
              </a:p>
            </p:txBody>
          </p:sp>
        </p:grpSp>
      </p:grpSp>
      <p:grpSp>
        <p:nvGrpSpPr>
          <p:cNvPr id="108579" name="Group 35"/>
          <p:cNvGrpSpPr>
            <a:grpSpLocks/>
          </p:cNvGrpSpPr>
          <p:nvPr/>
        </p:nvGrpSpPr>
        <p:grpSpPr bwMode="auto">
          <a:xfrm>
            <a:off x="2133600" y="2895600"/>
            <a:ext cx="762000" cy="609600"/>
            <a:chOff x="1104" y="1296"/>
            <a:chExt cx="480" cy="384"/>
          </a:xfrm>
        </p:grpSpPr>
        <p:sp>
          <p:nvSpPr>
            <p:cNvPr id="108563" name="AutoShape 19"/>
            <p:cNvSpPr>
              <a:spLocks noChangeArrowheads="1"/>
            </p:cNvSpPr>
            <p:nvPr/>
          </p:nvSpPr>
          <p:spPr bwMode="auto">
            <a:xfrm>
              <a:off x="1152" y="1488"/>
              <a:ext cx="432" cy="192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64" name="Text Box 20"/>
            <p:cNvSpPr txBox="1">
              <a:spLocks noChangeArrowheads="1"/>
            </p:cNvSpPr>
            <p:nvPr/>
          </p:nvSpPr>
          <p:spPr bwMode="auto">
            <a:xfrm>
              <a:off x="1104" y="1296"/>
              <a:ext cx="39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map</a:t>
              </a:r>
            </a:p>
          </p:txBody>
        </p:sp>
      </p:grpSp>
      <p:grpSp>
        <p:nvGrpSpPr>
          <p:cNvPr id="108569" name="Group 25"/>
          <p:cNvGrpSpPr>
            <a:grpSpLocks/>
          </p:cNvGrpSpPr>
          <p:nvPr/>
        </p:nvGrpSpPr>
        <p:grpSpPr bwMode="auto">
          <a:xfrm>
            <a:off x="762000" y="3124200"/>
            <a:ext cx="1219200" cy="381000"/>
            <a:chOff x="240" y="2016"/>
            <a:chExt cx="768" cy="240"/>
          </a:xfrm>
        </p:grpSpPr>
        <p:sp>
          <p:nvSpPr>
            <p:cNvPr id="108570" name="Rectangle 26"/>
            <p:cNvSpPr>
              <a:spLocks noChangeArrowheads="1"/>
            </p:cNvSpPr>
            <p:nvPr/>
          </p:nvSpPr>
          <p:spPr bwMode="auto">
            <a:xfrm>
              <a:off x="576" y="2016"/>
              <a:ext cx="432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8571" name="AutoShape 27"/>
            <p:cNvSpPr>
              <a:spLocks noChangeArrowheads="1"/>
            </p:cNvSpPr>
            <p:nvPr/>
          </p:nvSpPr>
          <p:spPr bwMode="auto">
            <a:xfrm>
              <a:off x="240" y="2016"/>
              <a:ext cx="288" cy="240"/>
            </a:xfrm>
            <a:prstGeom prst="triangle">
              <a:avLst>
                <a:gd name="adj" fmla="val 50000"/>
              </a:avLst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</p:grpSp>
      <p:grpSp>
        <p:nvGrpSpPr>
          <p:cNvPr id="108572" name="Group 28"/>
          <p:cNvGrpSpPr>
            <a:grpSpLocks/>
          </p:cNvGrpSpPr>
          <p:nvPr/>
        </p:nvGrpSpPr>
        <p:grpSpPr bwMode="auto">
          <a:xfrm>
            <a:off x="685800" y="5257800"/>
            <a:ext cx="1219200" cy="381000"/>
            <a:chOff x="240" y="2016"/>
            <a:chExt cx="768" cy="240"/>
          </a:xfrm>
        </p:grpSpPr>
        <p:sp>
          <p:nvSpPr>
            <p:cNvPr id="108573" name="Rectangle 29"/>
            <p:cNvSpPr>
              <a:spLocks noChangeArrowheads="1"/>
            </p:cNvSpPr>
            <p:nvPr/>
          </p:nvSpPr>
          <p:spPr bwMode="auto">
            <a:xfrm>
              <a:off x="576" y="2016"/>
              <a:ext cx="432" cy="240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8574" name="AutoShape 30"/>
            <p:cNvSpPr>
              <a:spLocks noChangeArrowheads="1"/>
            </p:cNvSpPr>
            <p:nvPr/>
          </p:nvSpPr>
          <p:spPr bwMode="auto">
            <a:xfrm>
              <a:off x="240" y="2016"/>
              <a:ext cx="288" cy="240"/>
            </a:xfrm>
            <a:prstGeom prst="triangle">
              <a:avLst>
                <a:gd name="adj" fmla="val 50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</p:grpSp>
      <p:sp>
        <p:nvSpPr>
          <p:cNvPr id="108577" name="Text Box 33"/>
          <p:cNvSpPr txBox="1">
            <a:spLocks noChangeArrowheads="1"/>
          </p:cNvSpPr>
          <p:nvPr/>
        </p:nvSpPr>
        <p:spPr bwMode="auto">
          <a:xfrm>
            <a:off x="1020763" y="4419600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…</a:t>
            </a:r>
          </a:p>
        </p:txBody>
      </p:sp>
      <p:grpSp>
        <p:nvGrpSpPr>
          <p:cNvPr id="108581" name="Group 37"/>
          <p:cNvGrpSpPr>
            <a:grpSpLocks/>
          </p:cNvGrpSpPr>
          <p:nvPr/>
        </p:nvGrpSpPr>
        <p:grpSpPr bwMode="auto">
          <a:xfrm>
            <a:off x="3200400" y="3886200"/>
            <a:ext cx="1676400" cy="533400"/>
            <a:chOff x="2256" y="1344"/>
            <a:chExt cx="1056" cy="336"/>
          </a:xfrm>
        </p:grpSpPr>
        <p:sp>
          <p:nvSpPr>
            <p:cNvPr id="108582" name="AutoShape 38"/>
            <p:cNvSpPr>
              <a:spLocks noChangeArrowheads="1"/>
            </p:cNvSpPr>
            <p:nvPr/>
          </p:nvSpPr>
          <p:spPr bwMode="auto">
            <a:xfrm>
              <a:off x="2256" y="1344"/>
              <a:ext cx="432" cy="336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8583" name="AutoShape 39"/>
            <p:cNvSpPr>
              <a:spLocks noChangeArrowheads="1"/>
            </p:cNvSpPr>
            <p:nvPr/>
          </p:nvSpPr>
          <p:spPr bwMode="auto">
            <a:xfrm>
              <a:off x="2688" y="1344"/>
              <a:ext cx="624" cy="336"/>
            </a:xfrm>
            <a:prstGeom prst="parallelogram">
              <a:avLst>
                <a:gd name="adj" fmla="val 4642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</p:grpSp>
      <p:grpSp>
        <p:nvGrpSpPr>
          <p:cNvPr id="108584" name="Group 40"/>
          <p:cNvGrpSpPr>
            <a:grpSpLocks/>
          </p:cNvGrpSpPr>
          <p:nvPr/>
        </p:nvGrpSpPr>
        <p:grpSpPr bwMode="auto">
          <a:xfrm>
            <a:off x="2133600" y="3657600"/>
            <a:ext cx="762000" cy="609600"/>
            <a:chOff x="1104" y="1296"/>
            <a:chExt cx="480" cy="384"/>
          </a:xfrm>
        </p:grpSpPr>
        <p:sp>
          <p:nvSpPr>
            <p:cNvPr id="108585" name="AutoShape 41"/>
            <p:cNvSpPr>
              <a:spLocks noChangeArrowheads="1"/>
            </p:cNvSpPr>
            <p:nvPr/>
          </p:nvSpPr>
          <p:spPr bwMode="auto">
            <a:xfrm>
              <a:off x="1152" y="1488"/>
              <a:ext cx="432" cy="192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86" name="Text Box 42"/>
            <p:cNvSpPr txBox="1">
              <a:spLocks noChangeArrowheads="1"/>
            </p:cNvSpPr>
            <p:nvPr/>
          </p:nvSpPr>
          <p:spPr bwMode="auto">
            <a:xfrm>
              <a:off x="1104" y="1296"/>
              <a:ext cx="39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map</a:t>
              </a:r>
            </a:p>
          </p:txBody>
        </p:sp>
      </p:grpSp>
      <p:sp>
        <p:nvSpPr>
          <p:cNvPr id="108611" name="Text Box 67"/>
          <p:cNvSpPr txBox="1">
            <a:spLocks noChangeArrowheads="1"/>
          </p:cNvSpPr>
          <p:nvPr/>
        </p:nvSpPr>
        <p:spPr bwMode="auto">
          <a:xfrm>
            <a:off x="762000" y="1828800"/>
            <a:ext cx="200567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Input</a:t>
            </a:r>
          </a:p>
          <a:p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Data elements</a:t>
            </a:r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(key-value pairs)</a:t>
            </a:r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578" name="Text Box 34"/>
          <p:cNvSpPr txBox="1">
            <a:spLocks noChangeArrowheads="1"/>
          </p:cNvSpPr>
          <p:nvPr/>
        </p:nvSpPr>
        <p:spPr bwMode="auto">
          <a:xfrm>
            <a:off x="3200400" y="1828800"/>
            <a:ext cx="18517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Intermediate</a:t>
            </a:r>
          </a:p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key-value pairs</a:t>
            </a:r>
          </a:p>
        </p:txBody>
      </p:sp>
      <p:sp>
        <p:nvSpPr>
          <p:cNvPr id="108619" name="Text Box 75"/>
          <p:cNvSpPr txBox="1">
            <a:spLocks noChangeArrowheads="1"/>
          </p:cNvSpPr>
          <p:nvPr/>
        </p:nvSpPr>
        <p:spPr bwMode="auto">
          <a:xfrm>
            <a:off x="3505200" y="4495800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…</a:t>
            </a:r>
          </a:p>
        </p:txBody>
      </p:sp>
      <p:sp>
        <p:nvSpPr>
          <p:cNvPr id="108620" name="AutoShape 76"/>
          <p:cNvSpPr>
            <a:spLocks noChangeArrowheads="1"/>
          </p:cNvSpPr>
          <p:nvPr/>
        </p:nvSpPr>
        <p:spPr bwMode="auto">
          <a:xfrm>
            <a:off x="3276600" y="5181600"/>
            <a:ext cx="685800" cy="533400"/>
          </a:xfrm>
          <a:prstGeom prst="diamon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k</a:t>
            </a:r>
          </a:p>
        </p:txBody>
      </p:sp>
      <p:sp>
        <p:nvSpPr>
          <p:cNvPr id="108621" name="AutoShape 77"/>
          <p:cNvSpPr>
            <a:spLocks noChangeArrowheads="1"/>
          </p:cNvSpPr>
          <p:nvPr/>
        </p:nvSpPr>
        <p:spPr bwMode="auto">
          <a:xfrm>
            <a:off x="3962400" y="5181600"/>
            <a:ext cx="990600" cy="533400"/>
          </a:xfrm>
          <a:prstGeom prst="parallelogram">
            <a:avLst>
              <a:gd name="adj" fmla="val 464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38800" y="3019425"/>
            <a:ext cx="3200400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Important:</a:t>
            </a:r>
          </a:p>
          <a:p>
            <a:r>
              <a:rPr lang="en-US" sz="2400" dirty="0" smtClean="0"/>
              <a:t>Different shapes correspond to different types of keys and values!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67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78" grpId="0"/>
      <p:bldP spid="108619" grpId="0"/>
      <p:bldP spid="108620" grpId="0" animBg="1"/>
      <p:bldP spid="108621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: The </a:t>
            </a:r>
            <a:r>
              <a:rPr lang="en-US" u="sng" dirty="0" smtClean="0"/>
              <a:t>Reduce </a:t>
            </a:r>
            <a:r>
              <a:rPr lang="en-US" dirty="0" smtClean="0"/>
              <a:t>Step</a:t>
            </a:r>
            <a:endParaRPr lang="en-US" dirty="0"/>
          </a:p>
        </p:txBody>
      </p:sp>
      <p:grpSp>
        <p:nvGrpSpPr>
          <p:cNvPr id="109583" name="Group 15"/>
          <p:cNvGrpSpPr>
            <a:grpSpLocks/>
          </p:cNvGrpSpPr>
          <p:nvPr/>
        </p:nvGrpSpPr>
        <p:grpSpPr bwMode="auto">
          <a:xfrm>
            <a:off x="609600" y="1828800"/>
            <a:ext cx="1873250" cy="3733800"/>
            <a:chOff x="3476" y="960"/>
            <a:chExt cx="1180" cy="2352"/>
          </a:xfrm>
        </p:grpSpPr>
        <p:grpSp>
          <p:nvGrpSpPr>
            <p:cNvPr id="109584" name="Group 16"/>
            <p:cNvGrpSpPr>
              <a:grpSpLocks/>
            </p:cNvGrpSpPr>
            <p:nvPr/>
          </p:nvGrpSpPr>
          <p:grpSpPr bwMode="auto">
            <a:xfrm>
              <a:off x="3552" y="1392"/>
              <a:ext cx="1104" cy="1920"/>
              <a:chOff x="3552" y="1392"/>
              <a:chExt cx="1104" cy="1920"/>
            </a:xfrm>
          </p:grpSpPr>
          <p:sp>
            <p:nvSpPr>
              <p:cNvPr id="109585" name="AutoShape 17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432" cy="336"/>
              </a:xfrm>
              <a:prstGeom prst="diamond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k</a:t>
                </a:r>
              </a:p>
            </p:txBody>
          </p:sp>
          <p:sp>
            <p:nvSpPr>
              <p:cNvPr id="109586" name="AutoShape 18"/>
              <p:cNvSpPr>
                <a:spLocks noChangeArrowheads="1"/>
              </p:cNvSpPr>
              <p:nvPr/>
            </p:nvSpPr>
            <p:spPr bwMode="auto">
              <a:xfrm>
                <a:off x="4032" y="2976"/>
                <a:ext cx="624" cy="336"/>
              </a:xfrm>
              <a:prstGeom prst="parallelogram">
                <a:avLst>
                  <a:gd name="adj" fmla="val 4642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v</a:t>
                </a:r>
              </a:p>
            </p:txBody>
          </p:sp>
          <p:sp>
            <p:nvSpPr>
              <p:cNvPr id="109587" name="Text Box 19"/>
              <p:cNvSpPr txBox="1">
                <a:spLocks noChangeArrowheads="1"/>
              </p:cNvSpPr>
              <p:nvPr/>
            </p:nvSpPr>
            <p:spPr bwMode="auto">
              <a:xfrm>
                <a:off x="3840" y="259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b="1"/>
                  <a:t>…</a:t>
                </a:r>
              </a:p>
            </p:txBody>
          </p:sp>
          <p:grpSp>
            <p:nvGrpSpPr>
              <p:cNvPr id="109588" name="Group 20"/>
              <p:cNvGrpSpPr>
                <a:grpSpLocks/>
              </p:cNvGrpSpPr>
              <p:nvPr/>
            </p:nvGrpSpPr>
            <p:grpSpPr bwMode="auto">
              <a:xfrm>
                <a:off x="3552" y="1392"/>
                <a:ext cx="1056" cy="336"/>
                <a:chOff x="2256" y="1344"/>
                <a:chExt cx="1056" cy="336"/>
              </a:xfrm>
            </p:grpSpPr>
            <p:sp>
              <p:nvSpPr>
                <p:cNvPr id="109589" name="AutoShape 21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432" cy="336"/>
                </a:xfrm>
                <a:prstGeom prst="diamond">
                  <a:avLst/>
                </a:prstGeom>
                <a:solidFill>
                  <a:srgbClr val="99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k</a:t>
                  </a:r>
                </a:p>
              </p:txBody>
            </p:sp>
            <p:sp>
              <p:nvSpPr>
                <p:cNvPr id="109590" name="AutoShape 22"/>
                <p:cNvSpPr>
                  <a:spLocks noChangeArrowheads="1"/>
                </p:cNvSpPr>
                <p:nvPr/>
              </p:nvSpPr>
              <p:spPr bwMode="auto">
                <a:xfrm>
                  <a:off x="2688" y="1344"/>
                  <a:ext cx="624" cy="336"/>
                </a:xfrm>
                <a:prstGeom prst="parallelogram">
                  <a:avLst>
                    <a:gd name="adj" fmla="val 4642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v</a:t>
                  </a:r>
                </a:p>
              </p:txBody>
            </p:sp>
          </p:grpSp>
          <p:grpSp>
            <p:nvGrpSpPr>
              <p:cNvPr id="109591" name="Group 23"/>
              <p:cNvGrpSpPr>
                <a:grpSpLocks/>
              </p:cNvGrpSpPr>
              <p:nvPr/>
            </p:nvGrpSpPr>
            <p:grpSpPr bwMode="auto">
              <a:xfrm>
                <a:off x="3552" y="1824"/>
                <a:ext cx="1056" cy="336"/>
                <a:chOff x="2256" y="1344"/>
                <a:chExt cx="1056" cy="336"/>
              </a:xfrm>
            </p:grpSpPr>
            <p:sp>
              <p:nvSpPr>
                <p:cNvPr id="109592" name="AutoShape 24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432" cy="336"/>
                </a:xfrm>
                <a:prstGeom prst="diamond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k</a:t>
                  </a:r>
                </a:p>
              </p:txBody>
            </p:sp>
            <p:sp>
              <p:nvSpPr>
                <p:cNvPr id="109593" name="AutoShape 25"/>
                <p:cNvSpPr>
                  <a:spLocks noChangeArrowheads="1"/>
                </p:cNvSpPr>
                <p:nvPr/>
              </p:nvSpPr>
              <p:spPr bwMode="auto">
                <a:xfrm>
                  <a:off x="2688" y="1344"/>
                  <a:ext cx="624" cy="336"/>
                </a:xfrm>
                <a:prstGeom prst="parallelogram">
                  <a:avLst>
                    <a:gd name="adj" fmla="val 4642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v</a:t>
                  </a:r>
                </a:p>
              </p:txBody>
            </p:sp>
          </p:grpSp>
          <p:sp>
            <p:nvSpPr>
              <p:cNvPr id="109594" name="AutoShape 26"/>
              <p:cNvSpPr>
                <a:spLocks noChangeArrowheads="1"/>
              </p:cNvSpPr>
              <p:nvPr/>
            </p:nvSpPr>
            <p:spPr bwMode="auto">
              <a:xfrm>
                <a:off x="3552" y="2256"/>
                <a:ext cx="432" cy="336"/>
              </a:xfrm>
              <a:prstGeom prst="diamond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k</a:t>
                </a:r>
              </a:p>
            </p:txBody>
          </p:sp>
          <p:sp>
            <p:nvSpPr>
              <p:cNvPr id="109595" name="AutoShape 27"/>
              <p:cNvSpPr>
                <a:spLocks noChangeArrowheads="1"/>
              </p:cNvSpPr>
              <p:nvPr/>
            </p:nvSpPr>
            <p:spPr bwMode="auto">
              <a:xfrm>
                <a:off x="3984" y="2256"/>
                <a:ext cx="624" cy="336"/>
              </a:xfrm>
              <a:prstGeom prst="parallelogram">
                <a:avLst>
                  <a:gd name="adj" fmla="val 4642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v</a:t>
                </a:r>
              </a:p>
            </p:txBody>
          </p:sp>
        </p:grpSp>
        <p:sp>
          <p:nvSpPr>
            <p:cNvPr id="109596" name="Text Box 28"/>
            <p:cNvSpPr txBox="1">
              <a:spLocks noChangeArrowheads="1"/>
            </p:cNvSpPr>
            <p:nvPr/>
          </p:nvSpPr>
          <p:spPr bwMode="auto">
            <a:xfrm>
              <a:off x="3476" y="960"/>
              <a:ext cx="116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Intermediate</a:t>
              </a:r>
            </a:p>
            <a:p>
              <a:r>
                <a:rPr lang="en-US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key-value pairs</a:t>
              </a:r>
              <a:endPara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9635" name="Group 67"/>
          <p:cNvGrpSpPr>
            <a:grpSpLocks/>
          </p:cNvGrpSpPr>
          <p:nvPr/>
        </p:nvGrpSpPr>
        <p:grpSpPr bwMode="auto">
          <a:xfrm>
            <a:off x="2427288" y="3087689"/>
            <a:ext cx="849312" cy="874713"/>
            <a:chOff x="1529" y="1753"/>
            <a:chExt cx="535" cy="551"/>
          </a:xfrm>
        </p:grpSpPr>
        <p:sp>
          <p:nvSpPr>
            <p:cNvPr id="109597" name="AutoShape 29"/>
            <p:cNvSpPr>
              <a:spLocks noChangeArrowheads="1"/>
            </p:cNvSpPr>
            <p:nvPr/>
          </p:nvSpPr>
          <p:spPr bwMode="auto">
            <a:xfrm>
              <a:off x="1584" y="2112"/>
              <a:ext cx="480" cy="192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98" name="Text Box 30"/>
            <p:cNvSpPr txBox="1">
              <a:spLocks noChangeArrowheads="1"/>
            </p:cNvSpPr>
            <p:nvPr/>
          </p:nvSpPr>
          <p:spPr bwMode="auto">
            <a:xfrm>
              <a:off x="1529" y="1753"/>
              <a:ext cx="52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Group</a:t>
              </a:r>
            </a:p>
            <a:p>
              <a:r>
                <a:rPr lang="en-US" b="1" dirty="0" smtClean="0"/>
                <a:t>by key</a:t>
              </a:r>
              <a:endParaRPr lang="en-US" b="1" dirty="0"/>
            </a:p>
          </p:txBody>
        </p:sp>
      </p:grpSp>
      <p:grpSp>
        <p:nvGrpSpPr>
          <p:cNvPr id="109601" name="Group 33"/>
          <p:cNvGrpSpPr>
            <a:grpSpLocks/>
          </p:cNvGrpSpPr>
          <p:nvPr/>
        </p:nvGrpSpPr>
        <p:grpSpPr bwMode="auto">
          <a:xfrm>
            <a:off x="5943600" y="2362200"/>
            <a:ext cx="1066800" cy="533400"/>
            <a:chOff x="3456" y="1296"/>
            <a:chExt cx="672" cy="336"/>
          </a:xfrm>
        </p:grpSpPr>
        <p:sp>
          <p:nvSpPr>
            <p:cNvPr id="109599" name="AutoShape 31"/>
            <p:cNvSpPr>
              <a:spLocks noChangeArrowheads="1"/>
            </p:cNvSpPr>
            <p:nvPr/>
          </p:nvSpPr>
          <p:spPr bwMode="auto">
            <a:xfrm>
              <a:off x="3504" y="1488"/>
              <a:ext cx="624" cy="144"/>
            </a:xfrm>
            <a:prstGeom prst="rightArrow">
              <a:avLst>
                <a:gd name="adj1" fmla="val 50000"/>
                <a:gd name="adj2" fmla="val 108333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00" name="Text Box 32"/>
            <p:cNvSpPr txBox="1">
              <a:spLocks noChangeArrowheads="1"/>
            </p:cNvSpPr>
            <p:nvPr/>
          </p:nvSpPr>
          <p:spPr bwMode="auto">
            <a:xfrm>
              <a:off x="3456" y="1296"/>
              <a:ext cx="53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reduce</a:t>
              </a:r>
            </a:p>
          </p:txBody>
        </p:sp>
      </p:grpSp>
      <p:grpSp>
        <p:nvGrpSpPr>
          <p:cNvPr id="109602" name="Group 34"/>
          <p:cNvGrpSpPr>
            <a:grpSpLocks/>
          </p:cNvGrpSpPr>
          <p:nvPr/>
        </p:nvGrpSpPr>
        <p:grpSpPr bwMode="auto">
          <a:xfrm>
            <a:off x="5943600" y="2971800"/>
            <a:ext cx="1066800" cy="533400"/>
            <a:chOff x="3456" y="1296"/>
            <a:chExt cx="672" cy="336"/>
          </a:xfrm>
        </p:grpSpPr>
        <p:sp>
          <p:nvSpPr>
            <p:cNvPr id="109603" name="AutoShape 35"/>
            <p:cNvSpPr>
              <a:spLocks noChangeArrowheads="1"/>
            </p:cNvSpPr>
            <p:nvPr/>
          </p:nvSpPr>
          <p:spPr bwMode="auto">
            <a:xfrm>
              <a:off x="3504" y="1488"/>
              <a:ext cx="624" cy="144"/>
            </a:xfrm>
            <a:prstGeom prst="rightArrow">
              <a:avLst>
                <a:gd name="adj1" fmla="val 50000"/>
                <a:gd name="adj2" fmla="val 108333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04" name="Text Box 36"/>
            <p:cNvSpPr txBox="1">
              <a:spLocks noChangeArrowheads="1"/>
            </p:cNvSpPr>
            <p:nvPr/>
          </p:nvSpPr>
          <p:spPr bwMode="auto">
            <a:xfrm>
              <a:off x="3456" y="1296"/>
              <a:ext cx="53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reduce</a:t>
              </a:r>
            </a:p>
          </p:txBody>
        </p:sp>
      </p:grpSp>
      <p:grpSp>
        <p:nvGrpSpPr>
          <p:cNvPr id="109610" name="Group 42"/>
          <p:cNvGrpSpPr>
            <a:grpSpLocks/>
          </p:cNvGrpSpPr>
          <p:nvPr/>
        </p:nvGrpSpPr>
        <p:grpSpPr bwMode="auto">
          <a:xfrm>
            <a:off x="7086600" y="2514600"/>
            <a:ext cx="1295400" cy="533400"/>
            <a:chOff x="4464" y="1392"/>
            <a:chExt cx="816" cy="336"/>
          </a:xfrm>
        </p:grpSpPr>
        <p:sp>
          <p:nvSpPr>
            <p:cNvPr id="109605" name="AutoShape 37"/>
            <p:cNvSpPr>
              <a:spLocks noChangeArrowheads="1"/>
            </p:cNvSpPr>
            <p:nvPr/>
          </p:nvSpPr>
          <p:spPr bwMode="auto">
            <a:xfrm>
              <a:off x="4464" y="1392"/>
              <a:ext cx="432" cy="336"/>
            </a:xfrm>
            <a:prstGeom prst="diamond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9607" name="AutoShape 39"/>
            <p:cNvSpPr>
              <a:spLocks noChangeArrowheads="1"/>
            </p:cNvSpPr>
            <p:nvPr/>
          </p:nvSpPr>
          <p:spPr bwMode="auto">
            <a:xfrm>
              <a:off x="4944" y="1392"/>
              <a:ext cx="336" cy="33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</p:grpSp>
      <p:grpSp>
        <p:nvGrpSpPr>
          <p:cNvPr id="109611" name="Group 43"/>
          <p:cNvGrpSpPr>
            <a:grpSpLocks/>
          </p:cNvGrpSpPr>
          <p:nvPr/>
        </p:nvGrpSpPr>
        <p:grpSpPr bwMode="auto">
          <a:xfrm>
            <a:off x="7086600" y="3124200"/>
            <a:ext cx="1295400" cy="533400"/>
            <a:chOff x="4464" y="1392"/>
            <a:chExt cx="816" cy="336"/>
          </a:xfrm>
        </p:grpSpPr>
        <p:sp>
          <p:nvSpPr>
            <p:cNvPr id="109612" name="AutoShape 44"/>
            <p:cNvSpPr>
              <a:spLocks noChangeArrowheads="1"/>
            </p:cNvSpPr>
            <p:nvPr/>
          </p:nvSpPr>
          <p:spPr bwMode="auto">
            <a:xfrm>
              <a:off x="4464" y="1392"/>
              <a:ext cx="432" cy="336"/>
            </a:xfrm>
            <a:prstGeom prst="diamond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k</a:t>
              </a:r>
            </a:p>
          </p:txBody>
        </p:sp>
        <p:sp>
          <p:nvSpPr>
            <p:cNvPr id="109613" name="AutoShape 45"/>
            <p:cNvSpPr>
              <a:spLocks noChangeArrowheads="1"/>
            </p:cNvSpPr>
            <p:nvPr/>
          </p:nvSpPr>
          <p:spPr bwMode="auto">
            <a:xfrm>
              <a:off x="4944" y="1392"/>
              <a:ext cx="336" cy="33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</p:grpSp>
      <p:grpSp>
        <p:nvGrpSpPr>
          <p:cNvPr id="109614" name="Group 46"/>
          <p:cNvGrpSpPr>
            <a:grpSpLocks/>
          </p:cNvGrpSpPr>
          <p:nvPr/>
        </p:nvGrpSpPr>
        <p:grpSpPr bwMode="auto">
          <a:xfrm>
            <a:off x="7162800" y="5105400"/>
            <a:ext cx="1295400" cy="533400"/>
            <a:chOff x="4464" y="1392"/>
            <a:chExt cx="816" cy="336"/>
          </a:xfrm>
        </p:grpSpPr>
        <p:sp>
          <p:nvSpPr>
            <p:cNvPr id="109615" name="AutoShape 47"/>
            <p:cNvSpPr>
              <a:spLocks noChangeArrowheads="1"/>
            </p:cNvSpPr>
            <p:nvPr/>
          </p:nvSpPr>
          <p:spPr bwMode="auto">
            <a:xfrm>
              <a:off x="4464" y="1392"/>
              <a:ext cx="432" cy="336"/>
            </a:xfrm>
            <a:prstGeom prst="diamond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9616" name="AutoShape 48"/>
            <p:cNvSpPr>
              <a:spLocks noChangeArrowheads="1"/>
            </p:cNvSpPr>
            <p:nvPr/>
          </p:nvSpPr>
          <p:spPr bwMode="auto">
            <a:xfrm>
              <a:off x="4944" y="1392"/>
              <a:ext cx="336" cy="33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</p:grpSp>
      <p:sp>
        <p:nvSpPr>
          <p:cNvPr id="109617" name="Text Box 49"/>
          <p:cNvSpPr txBox="1">
            <a:spLocks noChangeArrowheads="1"/>
          </p:cNvSpPr>
          <p:nvPr/>
        </p:nvSpPr>
        <p:spPr bwMode="auto">
          <a:xfrm>
            <a:off x="7573963" y="4267200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…</a:t>
            </a:r>
          </a:p>
        </p:txBody>
      </p:sp>
      <p:grpSp>
        <p:nvGrpSpPr>
          <p:cNvPr id="109634" name="Group 66"/>
          <p:cNvGrpSpPr>
            <a:grpSpLocks/>
          </p:cNvGrpSpPr>
          <p:nvPr/>
        </p:nvGrpSpPr>
        <p:grpSpPr bwMode="auto">
          <a:xfrm>
            <a:off x="3276600" y="1905000"/>
            <a:ext cx="2743200" cy="3657600"/>
            <a:chOff x="2064" y="1008"/>
            <a:chExt cx="1728" cy="2304"/>
          </a:xfrm>
        </p:grpSpPr>
        <p:sp>
          <p:nvSpPr>
            <p:cNvPr id="109573" name="AutoShape 5"/>
            <p:cNvSpPr>
              <a:spLocks noChangeArrowheads="1"/>
            </p:cNvSpPr>
            <p:nvPr/>
          </p:nvSpPr>
          <p:spPr bwMode="auto">
            <a:xfrm>
              <a:off x="2112" y="2976"/>
              <a:ext cx="432" cy="336"/>
            </a:xfrm>
            <a:prstGeom prst="diamond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9574" name="AutoShape 6"/>
            <p:cNvSpPr>
              <a:spLocks noChangeArrowheads="1"/>
            </p:cNvSpPr>
            <p:nvPr/>
          </p:nvSpPr>
          <p:spPr bwMode="auto">
            <a:xfrm>
              <a:off x="2544" y="2976"/>
              <a:ext cx="528" cy="336"/>
            </a:xfrm>
            <a:prstGeom prst="parallelogram">
              <a:avLst>
                <a:gd name="adj" fmla="val 392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9575" name="Text Box 7"/>
            <p:cNvSpPr txBox="1">
              <a:spLocks noChangeArrowheads="1"/>
            </p:cNvSpPr>
            <p:nvPr/>
          </p:nvSpPr>
          <p:spPr bwMode="auto">
            <a:xfrm>
              <a:off x="2467" y="249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…</a:t>
              </a:r>
            </a:p>
          </p:txBody>
        </p:sp>
        <p:sp>
          <p:nvSpPr>
            <p:cNvPr id="109576" name="AutoShape 8"/>
            <p:cNvSpPr>
              <a:spLocks noChangeArrowheads="1"/>
            </p:cNvSpPr>
            <p:nvPr/>
          </p:nvSpPr>
          <p:spPr bwMode="auto">
            <a:xfrm>
              <a:off x="2064" y="1392"/>
              <a:ext cx="432" cy="336"/>
            </a:xfrm>
            <a:prstGeom prst="diamond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9577" name="AutoShape 9"/>
            <p:cNvSpPr>
              <a:spLocks noChangeArrowheads="1"/>
            </p:cNvSpPr>
            <p:nvPr/>
          </p:nvSpPr>
          <p:spPr bwMode="auto">
            <a:xfrm>
              <a:off x="2496" y="1392"/>
              <a:ext cx="528" cy="336"/>
            </a:xfrm>
            <a:prstGeom prst="parallelogram">
              <a:avLst>
                <a:gd name="adj" fmla="val 392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9578" name="AutoShape 10"/>
            <p:cNvSpPr>
              <a:spLocks noChangeArrowheads="1"/>
            </p:cNvSpPr>
            <p:nvPr/>
          </p:nvSpPr>
          <p:spPr bwMode="auto">
            <a:xfrm>
              <a:off x="2064" y="1824"/>
              <a:ext cx="432" cy="336"/>
            </a:xfrm>
            <a:prstGeom prst="diamond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9579" name="AutoShape 11"/>
            <p:cNvSpPr>
              <a:spLocks noChangeArrowheads="1"/>
            </p:cNvSpPr>
            <p:nvPr/>
          </p:nvSpPr>
          <p:spPr bwMode="auto">
            <a:xfrm>
              <a:off x="2496" y="1824"/>
              <a:ext cx="480" cy="336"/>
            </a:xfrm>
            <a:prstGeom prst="parallelogram">
              <a:avLst>
                <a:gd name="adj" fmla="val 3571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9580" name="AutoShape 12"/>
            <p:cNvSpPr>
              <a:spLocks noChangeArrowheads="1"/>
            </p:cNvSpPr>
            <p:nvPr/>
          </p:nvSpPr>
          <p:spPr bwMode="auto">
            <a:xfrm>
              <a:off x="2832" y="1824"/>
              <a:ext cx="528" cy="336"/>
            </a:xfrm>
            <a:prstGeom prst="parallelogram">
              <a:avLst>
                <a:gd name="adj" fmla="val 392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9581" name="AutoShape 13"/>
            <p:cNvSpPr>
              <a:spLocks noChangeArrowheads="1"/>
            </p:cNvSpPr>
            <p:nvPr/>
          </p:nvSpPr>
          <p:spPr bwMode="auto">
            <a:xfrm>
              <a:off x="2880" y="1392"/>
              <a:ext cx="528" cy="336"/>
            </a:xfrm>
            <a:prstGeom prst="parallelogram">
              <a:avLst>
                <a:gd name="adj" fmla="val 392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9582" name="AutoShape 14"/>
            <p:cNvSpPr>
              <a:spLocks noChangeArrowheads="1"/>
            </p:cNvSpPr>
            <p:nvPr/>
          </p:nvSpPr>
          <p:spPr bwMode="auto">
            <a:xfrm>
              <a:off x="3264" y="1392"/>
              <a:ext cx="528" cy="336"/>
            </a:xfrm>
            <a:prstGeom prst="parallelogram">
              <a:avLst>
                <a:gd name="adj" fmla="val 392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9632" name="Rectangle 64"/>
            <p:cNvSpPr>
              <a:spLocks noChangeArrowheads="1"/>
            </p:cNvSpPr>
            <p:nvPr/>
          </p:nvSpPr>
          <p:spPr bwMode="auto">
            <a:xfrm>
              <a:off x="2160" y="1008"/>
              <a:ext cx="1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Key-value groups</a:t>
              </a:r>
            </a:p>
          </p:txBody>
        </p:sp>
      </p:grpSp>
      <p:sp>
        <p:nvSpPr>
          <p:cNvPr id="109633" name="Rectangle 65"/>
          <p:cNvSpPr>
            <a:spLocks noChangeArrowheads="1"/>
          </p:cNvSpPr>
          <p:nvPr/>
        </p:nvSpPr>
        <p:spPr bwMode="auto">
          <a:xfrm>
            <a:off x="6705600" y="16764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Output </a:t>
            </a:r>
          </a:p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key-value pairs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4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17" grpId="0"/>
      <p:bldP spid="1096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Specifically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52600"/>
                <a:ext cx="8534400" cy="4800601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</a:rPr>
                  <a:t>Input:</a:t>
                </a:r>
                <a:r>
                  <a:rPr lang="en-US" dirty="0"/>
                  <a:t> a set 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data elements </a:t>
                </a:r>
                <a:r>
                  <a:rPr lang="en-US" dirty="0" smtClean="0"/>
                  <a:t>that we think of as key-value pairs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E.g., key is the filename, value is a single line in the </a:t>
                </a:r>
                <a:r>
                  <a:rPr lang="en-US" dirty="0" smtClean="0">
                    <a:sym typeface="Wingdings" pitchFamily="2" charset="2"/>
                  </a:rPr>
                  <a:t>file</a:t>
                </a:r>
                <a:endParaRPr lang="en-US" dirty="0"/>
              </a:p>
              <a:p>
                <a:r>
                  <a:rPr lang="en-US" dirty="0" smtClean="0"/>
                  <a:t>Programmer specifies two methods:</a:t>
                </a:r>
              </a:p>
              <a:p>
                <a:pPr lvl="1"/>
                <a:r>
                  <a:rPr lang="en-US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Map(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𝒌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𝒗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  <a:sym typeface="Symbol"/>
                  </a:rPr>
                  <a:t>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&lt;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  <a:sym typeface="Wingdings" pitchFamily="2" charset="2"/>
                      </a:rPr>
                      <m:t>𝑘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  <a:sym typeface="Wingdings" pitchFamily="2" charset="2"/>
                      </a:rPr>
                      <m:t>’, 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  <a:sym typeface="Wingdings" pitchFamily="2" charset="2"/>
                      </a:rPr>
                      <m:t>𝑣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  <a:sym typeface="Wingdings" pitchFamily="2" charset="2"/>
                      </a:rPr>
                      <m:t>’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&gt;*</a:t>
                </a:r>
              </a:p>
              <a:p>
                <a:pPr lvl="2"/>
                <a:r>
                  <a:rPr lang="en-US" dirty="0" smtClean="0">
                    <a:sym typeface="Wingdings" pitchFamily="2" charset="2"/>
                  </a:rPr>
                  <a:t>Takes a key-value pair and outputs a set of </a:t>
                </a:r>
                <a:r>
                  <a:rPr lang="en-US" dirty="0" smtClean="0">
                    <a:solidFill>
                      <a:srgbClr val="FF0000"/>
                    </a:solidFill>
                    <a:sym typeface="Wingdings" pitchFamily="2" charset="2"/>
                  </a:rPr>
                  <a:t>new</a:t>
                </a:r>
                <a:r>
                  <a:rPr lang="en-US" dirty="0" smtClean="0">
                    <a:sym typeface="Wingdings" pitchFamily="2" charset="2"/>
                  </a:rPr>
                  <a:t> key-value pairs</a:t>
                </a:r>
              </a:p>
              <a:p>
                <a:pPr lvl="3"/>
                <a:r>
                  <a:rPr lang="en-US" dirty="0" smtClean="0">
                    <a:sym typeface="Wingdings" pitchFamily="2" charset="2"/>
                  </a:rPr>
                  <a:t>E.g., the key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sym typeface="Wingdings" pitchFamily="2" charset="2"/>
                      </a:rPr>
                      <m:t>𝑘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sym typeface="Wingdings" pitchFamily="2" charset="2"/>
                      </a:rPr>
                      <m:t>’</m:t>
                    </m:r>
                  </m:oMath>
                </a14:m>
                <a:r>
                  <a:rPr lang="en-US" dirty="0" smtClean="0">
                    <a:sym typeface="Wingdings" pitchFamily="2" charset="2"/>
                  </a:rPr>
                  <a:t> is a word and the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sym typeface="Wingdings" pitchFamily="2" charset="2"/>
                      </a:rPr>
                      <m:t>𝑣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sym typeface="Wingdings" pitchFamily="2" charset="2"/>
                      </a:rPr>
                      <m:t>’</m:t>
                    </m:r>
                  </m:oMath>
                </a14:m>
                <a:r>
                  <a:rPr lang="en-US" dirty="0" smtClean="0">
                    <a:sym typeface="Wingdings" pitchFamily="2" charset="2"/>
                  </a:rPr>
                  <a:t> is 1. One such pair is produced for each appearance of the word in the input line</a:t>
                </a:r>
              </a:p>
              <a:p>
                <a:pPr lvl="2"/>
                <a:r>
                  <a:rPr lang="en-US" dirty="0" smtClean="0">
                    <a:sym typeface="Wingdings" pitchFamily="2" charset="2"/>
                  </a:rPr>
                  <a:t>There is one Map call for every </a:t>
                </a:r>
                <a:r>
                  <a:rPr lang="en-US" dirty="0" smtClean="0">
                    <a:solidFill>
                      <a:srgbClr val="0070C0"/>
                    </a:solidFill>
                    <a:sym typeface="Wingdings" pitchFamily="2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  <a:sym typeface="Wingdings" pitchFamily="2" charset="2"/>
                      </a:rPr>
                      <m:t>𝑘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  <a:sym typeface="Wingdings" pitchFamily="2" charset="2"/>
                      </a:rPr>
                      <m:t>,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  <a:sym typeface="Wingdings" pitchFamily="2" charset="2"/>
                      </a:rPr>
                      <m:t>𝑣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  <a:sym typeface="Wingdings" pitchFamily="2" charset="2"/>
                  </a:rPr>
                  <a:t>) </a:t>
                </a:r>
                <a:r>
                  <a:rPr lang="en-US" dirty="0" smtClean="0">
                    <a:sym typeface="Wingdings" pitchFamily="2" charset="2"/>
                  </a:rPr>
                  <a:t>pair</a:t>
                </a:r>
              </a:p>
              <a:p>
                <a:pPr lvl="1"/>
                <a:r>
                  <a:rPr lang="en-US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Reduce(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2"/>
                        </a:solidFill>
                        <a:latin typeface="Cambria Math"/>
                        <a:cs typeface="Arial" pitchFamily="34" charset="0"/>
                        <a:sym typeface="Wingdings" pitchFamily="2" charset="2"/>
                      </a:rPr>
                      <m:t>𝒌</m:t>
                    </m:r>
                    <m:r>
                      <a:rPr lang="en-US" b="1" i="1" dirty="0" smtClean="0">
                        <a:solidFill>
                          <a:schemeClr val="accent2"/>
                        </a:solidFill>
                        <a:latin typeface="Cambria Math"/>
                        <a:cs typeface="Arial" pitchFamily="34" charset="0"/>
                        <a:sym typeface="Wingdings" pitchFamily="2" charset="2"/>
                      </a:rPr>
                      <m:t>’</m:t>
                    </m:r>
                  </m:oMath>
                </a14:m>
                <a:r>
                  <a:rPr lang="en-US" b="1" i="0" dirty="0" smtClean="0">
                    <a:solidFill>
                      <a:schemeClr val="accent2"/>
                    </a:solidFill>
                    <a:latin typeface="+mj-lt"/>
                    <a:cs typeface="Arial" pitchFamily="34" charset="0"/>
                    <a:sym typeface="Wingdings" pitchFamily="2" charset="2"/>
                  </a:rPr>
                  <a:t>, &lt;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2"/>
                        </a:solidFill>
                        <a:latin typeface="Cambria Math"/>
                        <a:cs typeface="Arial" pitchFamily="34" charset="0"/>
                        <a:sym typeface="Wingdings" pitchFamily="2" charset="2"/>
                      </a:rPr>
                      <m:t>𝒗</m:t>
                    </m:r>
                    <m:r>
                      <a:rPr lang="en-US" b="1" i="1" dirty="0" smtClean="0">
                        <a:solidFill>
                          <a:schemeClr val="accent2"/>
                        </a:solidFill>
                        <a:latin typeface="Cambria Math"/>
                        <a:cs typeface="Arial" pitchFamily="34" charset="0"/>
                        <a:sym typeface="Wingdings" pitchFamily="2" charset="2"/>
                      </a:rPr>
                      <m:t>’</m:t>
                    </m:r>
                  </m:oMath>
                </a14:m>
                <a:r>
                  <a:rPr lang="en-US" b="1" i="0" dirty="0" smtClean="0">
                    <a:solidFill>
                      <a:schemeClr val="accent2"/>
                    </a:solidFill>
                    <a:latin typeface="+mj-lt"/>
                    <a:cs typeface="Arial" pitchFamily="34" charset="0"/>
                    <a:sym typeface="Wingdings" pitchFamily="2" charset="2"/>
                  </a:rPr>
                  <a:t>&gt;</a:t>
                </a:r>
                <a:r>
                  <a:rPr lang="en-US" b="1" i="0" baseline="30000" dirty="0" smtClean="0">
                    <a:solidFill>
                      <a:schemeClr val="accent2"/>
                    </a:solidFill>
                    <a:latin typeface="+mj-lt"/>
                    <a:cs typeface="Arial" pitchFamily="34" charset="0"/>
                    <a:sym typeface="Wingdings" pitchFamily="2" charset="2"/>
                  </a:rPr>
                  <a:t>∗</a:t>
                </a:r>
                <a:r>
                  <a:rPr lang="en-US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)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 </a:t>
                </a:r>
                <a:r>
                  <a:rPr lang="en-US" dirty="0">
                    <a:latin typeface="Arial" pitchFamily="34" charset="0"/>
                    <a:cs typeface="Arial" pitchFamily="34" charset="0"/>
                    <a:sym typeface="Symbol"/>
                  </a:rPr>
                  <a:t>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&lt;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  <a:sym typeface="Wingdings" pitchFamily="2" charset="2"/>
                      </a:rPr>
                      <m:t>𝑘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  <a:sym typeface="Wingdings" pitchFamily="2" charset="2"/>
                      </a:rPr>
                      <m:t>’, 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  <a:sym typeface="Wingdings" pitchFamily="2" charset="2"/>
                      </a:rPr>
                      <m:t>𝑣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  <a:sym typeface="Wingdings" pitchFamily="2" charset="2"/>
                      </a:rPr>
                      <m:t>’’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&gt;*</a:t>
                </a:r>
                <a:endParaRPr lang="en-US" dirty="0" smtClean="0">
                  <a:latin typeface="Arial" pitchFamily="34" charset="0"/>
                  <a:cs typeface="Arial" pitchFamily="34" charset="0"/>
                  <a:sym typeface="Wingdings" pitchFamily="2" charset="2"/>
                </a:endParaRPr>
              </a:p>
              <a:p>
                <a:pPr lvl="2"/>
                <a:r>
                  <a:rPr lang="en-US" dirty="0" smtClean="0">
                    <a:sym typeface="Wingdings" pitchFamily="2" charset="2"/>
                  </a:rPr>
                  <a:t>All values </a:t>
                </a:r>
                <a14:m>
                  <m:oMath xmlns:m="http://schemas.openxmlformats.org/officeDocument/2006/math">
                    <m:r>
                      <a:rPr lang="en-US" sz="2100" b="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Wingdings" pitchFamily="2" charset="2"/>
                      </a:rPr>
                      <m:t>𝑣</m:t>
                    </m:r>
                    <m:r>
                      <a:rPr lang="en-US" sz="2100" b="0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Wingdings" pitchFamily="2" charset="2"/>
                      </a:rPr>
                      <m:t>’</m:t>
                    </m:r>
                    <m:r>
                      <a:rPr lang="en-US" sz="2100" b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dirty="0" smtClean="0">
                    <a:sym typeface="Wingdings" pitchFamily="2" charset="2"/>
                  </a:rPr>
                  <a:t>with same key </a:t>
                </a:r>
                <a14:m>
                  <m:oMath xmlns:m="http://schemas.openxmlformats.org/officeDocument/2006/math">
                    <m:r>
                      <a:rPr lang="en-US" sz="21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Wingdings" pitchFamily="2" charset="2"/>
                      </a:rPr>
                      <m:t>𝑘</m:t>
                    </m:r>
                    <m:r>
                      <a:rPr lang="en-US" sz="21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Wingdings" pitchFamily="2" charset="2"/>
                      </a:rPr>
                      <m:t>’</m:t>
                    </m:r>
                  </m:oMath>
                </a14:m>
                <a:r>
                  <a:rPr lang="en-US" sz="2400" i="1" dirty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 </a:t>
                </a:r>
                <a:r>
                  <a:rPr lang="en-US" dirty="0" smtClean="0">
                    <a:sym typeface="Wingdings" pitchFamily="2" charset="2"/>
                  </a:rPr>
                  <a:t>are reduced together and processed in</a:t>
                </a:r>
                <a14:m>
                  <m:oMath xmlns:m="http://schemas.openxmlformats.org/officeDocument/2006/math">
                    <m:r>
                      <a:rPr lang="en-US" sz="2100" b="0" i="0" dirty="0" smtClean="0">
                        <a:solidFill>
                          <a:schemeClr val="accent2"/>
                        </a:solidFill>
                        <a:latin typeface="Cambria Math"/>
                        <a:cs typeface="Arial" pitchFamily="34" charset="0"/>
                        <a:sym typeface="Wingdings" pitchFamily="2" charset="2"/>
                      </a:rPr>
                      <m:t> </m:t>
                    </m:r>
                    <m:r>
                      <a:rPr lang="en-US" sz="2100" i="1" dirty="0">
                        <a:solidFill>
                          <a:schemeClr val="accent2"/>
                        </a:solidFill>
                        <a:latin typeface="Cambria Math"/>
                        <a:cs typeface="Arial" pitchFamily="34" charset="0"/>
                        <a:sym typeface="Wingdings" pitchFamily="2" charset="2"/>
                      </a:rPr>
                      <m:t>𝑣</m:t>
                    </m:r>
                    <m:r>
                      <a:rPr lang="en-US" sz="2100" dirty="0">
                        <a:solidFill>
                          <a:schemeClr val="accent2"/>
                        </a:solidFill>
                        <a:latin typeface="Cambria Math"/>
                        <a:cs typeface="Arial" pitchFamily="34" charset="0"/>
                        <a:sym typeface="Wingdings" pitchFamily="2" charset="2"/>
                      </a:rPr>
                      <m:t>’</m:t>
                    </m:r>
                  </m:oMath>
                </a14:m>
                <a:r>
                  <a:rPr lang="en-US" dirty="0" smtClean="0">
                    <a:sym typeface="Wingdings" pitchFamily="2" charset="2"/>
                  </a:rPr>
                  <a:t> order</a:t>
                </a:r>
              </a:p>
              <a:p>
                <a:pPr lvl="2"/>
                <a:r>
                  <a:rPr lang="en-US" dirty="0"/>
                  <a:t>There is one </a:t>
                </a:r>
                <a:r>
                  <a:rPr lang="en-US" dirty="0" smtClean="0"/>
                  <a:t>Reduce </a:t>
                </a:r>
                <a:r>
                  <a:rPr lang="en-US" dirty="0"/>
                  <a:t>function call per unique </a:t>
                </a:r>
                <a:r>
                  <a:rPr lang="en-US" dirty="0" smtClean="0"/>
                  <a:t>key </a:t>
                </a:r>
                <a14:m>
                  <m:oMath xmlns:m="http://schemas.openxmlformats.org/officeDocument/2006/math">
                    <m:r>
                      <a:rPr lang="en-US" sz="2100" i="1" dirty="0">
                        <a:solidFill>
                          <a:schemeClr val="accent2"/>
                        </a:solidFill>
                        <a:latin typeface="Cambria Math"/>
                        <a:cs typeface="Arial" pitchFamily="34" charset="0"/>
                      </a:rPr>
                      <m:t>𝑘</m:t>
                    </m:r>
                    <m:r>
                      <a:rPr lang="en-US" sz="2100" i="1" dirty="0">
                        <a:solidFill>
                          <a:schemeClr val="accent2"/>
                        </a:solidFill>
                        <a:latin typeface="Cambria Math"/>
                        <a:cs typeface="Arial" pitchFamily="34" charset="0"/>
                      </a:rPr>
                      <m:t>’</m:t>
                    </m:r>
                  </m:oMath>
                </a14:m>
                <a:endParaRPr lang="en-US" sz="2100" i="1" dirty="0">
                  <a:solidFill>
                    <a:schemeClr val="accent2"/>
                  </a:solidFill>
                  <a:latin typeface="Cambria Math"/>
                  <a:cs typeface="Arial" pitchFamily="34" charset="0"/>
                </a:endParaRPr>
              </a:p>
              <a:p>
                <a:pPr lvl="2"/>
                <a:r>
                  <a:rPr lang="en-US" dirty="0" smtClean="0"/>
                  <a:t>The output is a new key value pair, where for each key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chemeClr val="accent2"/>
                        </a:solidFill>
                        <a:latin typeface="Cambria Math"/>
                        <a:cs typeface="Arial" pitchFamily="34" charset="0"/>
                      </a:rPr>
                      <m:t>𝑘</m:t>
                    </m:r>
                    <m:r>
                      <a:rPr lang="en-US" sz="2100" i="1" dirty="0" smtClean="0">
                        <a:solidFill>
                          <a:schemeClr val="accent2"/>
                        </a:solidFill>
                        <a:latin typeface="Cambria Math"/>
                        <a:cs typeface="Arial" pitchFamily="34" charset="0"/>
                      </a:rPr>
                      <m:t>’ </m:t>
                    </m:r>
                  </m:oMath>
                </a14:m>
                <a:r>
                  <a:rPr lang="en-US" dirty="0" smtClean="0"/>
                  <a:t>a new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’’ </m:t>
                    </m:r>
                  </m:oMath>
                </a14:m>
                <a:r>
                  <a:rPr lang="en-US" dirty="0" smtClean="0"/>
                  <a:t>is computed from the set of values associated with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chemeClr val="accent2"/>
                        </a:solidFill>
                        <a:latin typeface="Cambria Math"/>
                        <a:cs typeface="Arial" pitchFamily="34" charset="0"/>
                      </a:rPr>
                      <m:t>𝑘</m:t>
                    </m:r>
                    <m:r>
                      <a:rPr lang="en-US" sz="2100" i="1" dirty="0" smtClean="0">
                        <a:solidFill>
                          <a:schemeClr val="accent2"/>
                        </a:solidFill>
                        <a:latin typeface="Cambria Math"/>
                        <a:cs typeface="Arial" pitchFamily="34" charset="0"/>
                      </a:rPr>
                      <m:t>’</m:t>
                    </m:r>
                  </m:oMath>
                </a14:m>
                <a:endParaRPr lang="en-US" sz="2100" i="1" dirty="0">
                  <a:solidFill>
                    <a:schemeClr val="accent2"/>
                  </a:solidFill>
                  <a:latin typeface="Cambria Math"/>
                  <a:cs typeface="Arial" pitchFamily="34" charset="0"/>
                </a:endParaRPr>
              </a:p>
              <a:p>
                <a:pPr lvl="3"/>
                <a:r>
                  <a:rPr lang="en-US" dirty="0" smtClean="0"/>
                  <a:t>E.g., the value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’’ </m:t>
                    </m:r>
                  </m:oMath>
                </a14:m>
                <a:r>
                  <a:rPr lang="en-US" dirty="0" smtClean="0"/>
                  <a:t>is the sum of values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chemeClr val="accent2"/>
                        </a:solidFill>
                        <a:latin typeface="Cambria Math"/>
                        <a:cs typeface="Arial" pitchFamily="34" charset="0"/>
                      </a:rPr>
                      <m:t>𝑣</m:t>
                    </m:r>
                    <m:r>
                      <a:rPr lang="en-US" sz="2100" i="1" dirty="0" smtClean="0">
                        <a:solidFill>
                          <a:schemeClr val="accent2"/>
                        </a:solidFill>
                        <a:latin typeface="Cambria Math"/>
                        <a:cs typeface="Arial" pitchFamily="34" charset="0"/>
                      </a:rPr>
                      <m:t>’</m:t>
                    </m:r>
                  </m:oMath>
                </a14:m>
                <a:endParaRPr lang="en-US" sz="2100" i="1" dirty="0">
                  <a:solidFill>
                    <a:schemeClr val="accent2"/>
                  </a:solidFill>
                  <a:latin typeface="Cambria Math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52600"/>
                <a:ext cx="8534400" cy="4800601"/>
              </a:xfrm>
              <a:blipFill rotWithShape="1">
                <a:blip r:embed="rId2"/>
                <a:stretch>
                  <a:fillRect l="-571" t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8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: Word Counting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3468468"/>
            <a:ext cx="1600200" cy="2627531"/>
          </a:xfrm>
          <a:prstGeom prst="rect">
            <a:avLst/>
          </a:prstGeom>
          <a:ln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The crew of the space shuttle Endeavor recently returned to Earth as ambassadors, harbingers of a new era of space exploration. Scientists at NASA are saying that the recent assembly of the </a:t>
            </a:r>
            <a:r>
              <a:rPr lang="en-US" sz="1100" dirty="0" err="1" smtClean="0">
                <a:latin typeface="Arial Narrow" pitchFamily="34" charset="0"/>
                <a:cs typeface="Arial" pitchFamily="34" charset="0"/>
              </a:rPr>
              <a:t>Dextre</a:t>
            </a:r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 bot is the first step in a long-term space-based man/</a:t>
            </a:r>
            <a:r>
              <a:rPr lang="en-US" sz="1100" dirty="0" err="1" smtClean="0">
                <a:latin typeface="Arial Narrow" pitchFamily="34" charset="0"/>
                <a:cs typeface="Arial" pitchFamily="34" charset="0"/>
              </a:rPr>
              <a:t>mache</a:t>
            </a:r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 partnership. '"The work we're doing now -- the robotics we're doing -- is what we're going to need ……………………..</a:t>
            </a:r>
            <a:endParaRPr lang="en-US" sz="11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800" y="61076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Big document</a:t>
            </a:r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178804" y="3468469"/>
            <a:ext cx="1600200" cy="2590800"/>
          </a:xfrm>
          <a:prstGeom prst="rect">
            <a:avLst/>
          </a:prstGeom>
          <a:ln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(The, 1)</a:t>
            </a:r>
          </a:p>
          <a:p>
            <a:pPr algn="ctr"/>
            <a:r>
              <a:rPr lang="en-US" dirty="0" smtClean="0"/>
              <a:t>(crew, 1)</a:t>
            </a:r>
          </a:p>
          <a:p>
            <a:pPr algn="ctr"/>
            <a:r>
              <a:rPr lang="en-US" dirty="0" smtClean="0"/>
              <a:t>(of, 1)</a:t>
            </a:r>
          </a:p>
          <a:p>
            <a:pPr algn="ctr"/>
            <a:r>
              <a:rPr lang="en-US" dirty="0" smtClean="0"/>
              <a:t>(the, 1)</a:t>
            </a:r>
          </a:p>
          <a:p>
            <a:pPr algn="ctr"/>
            <a:r>
              <a:rPr lang="en-US" dirty="0" smtClean="0"/>
              <a:t>(space, 1)</a:t>
            </a:r>
          </a:p>
          <a:p>
            <a:pPr algn="ctr"/>
            <a:r>
              <a:rPr lang="en-US" dirty="0" smtClean="0"/>
              <a:t>(shuttle, 1)</a:t>
            </a:r>
          </a:p>
          <a:p>
            <a:pPr algn="ctr"/>
            <a:r>
              <a:rPr lang="en-US" dirty="0" smtClean="0"/>
              <a:t>(Endeavor, 1)</a:t>
            </a:r>
          </a:p>
          <a:p>
            <a:pPr algn="ctr"/>
            <a:r>
              <a:rPr lang="en-US" dirty="0" smtClean="0"/>
              <a:t>(recently, 1)</a:t>
            </a:r>
          </a:p>
          <a:p>
            <a:pPr algn="ctr"/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4160004" y="3468469"/>
            <a:ext cx="1600200" cy="2590800"/>
          </a:xfrm>
          <a:prstGeom prst="rect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(crew, 1)</a:t>
            </a:r>
          </a:p>
          <a:p>
            <a:pPr algn="ctr"/>
            <a:r>
              <a:rPr lang="en-US" dirty="0" smtClean="0"/>
              <a:t>(crew, 1)</a:t>
            </a:r>
          </a:p>
          <a:p>
            <a:pPr algn="ctr"/>
            <a:r>
              <a:rPr lang="en-US" dirty="0" smtClean="0"/>
              <a:t>(space, 1)</a:t>
            </a:r>
          </a:p>
          <a:p>
            <a:pPr algn="ctr"/>
            <a:r>
              <a:rPr lang="en-US" dirty="0" smtClean="0"/>
              <a:t>(the, 1)</a:t>
            </a:r>
          </a:p>
          <a:p>
            <a:pPr algn="ctr"/>
            <a:r>
              <a:rPr lang="en-US" dirty="0" smtClean="0"/>
              <a:t>(the, 1)</a:t>
            </a:r>
          </a:p>
          <a:p>
            <a:pPr algn="ctr"/>
            <a:r>
              <a:rPr lang="en-US" dirty="0" smtClean="0"/>
              <a:t>(the, 1)</a:t>
            </a:r>
          </a:p>
          <a:p>
            <a:pPr algn="ctr"/>
            <a:r>
              <a:rPr lang="en-US" dirty="0" smtClean="0"/>
              <a:t>(shuttle, 1)</a:t>
            </a:r>
          </a:p>
          <a:p>
            <a:pPr algn="ctr"/>
            <a:r>
              <a:rPr lang="en-US" dirty="0" smtClean="0"/>
              <a:t>(recently, 1)</a:t>
            </a:r>
          </a:p>
          <a:p>
            <a:pPr algn="ctr"/>
            <a:r>
              <a:rPr lang="en-US" dirty="0" smtClean="0"/>
              <a:t>…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141204" y="3468469"/>
            <a:ext cx="1600200" cy="2590800"/>
          </a:xfrm>
          <a:prstGeom prst="rect">
            <a:avLst/>
          </a:prstGeom>
          <a:ln cmpd="sng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(crew, 2)</a:t>
            </a:r>
          </a:p>
          <a:p>
            <a:pPr algn="ctr"/>
            <a:r>
              <a:rPr lang="en-US" dirty="0" smtClean="0"/>
              <a:t>(space, 1)</a:t>
            </a:r>
          </a:p>
          <a:p>
            <a:pPr algn="ctr"/>
            <a:r>
              <a:rPr lang="en-US" dirty="0" smtClean="0"/>
              <a:t>(the, 3)</a:t>
            </a:r>
          </a:p>
          <a:p>
            <a:pPr algn="ctr"/>
            <a:r>
              <a:rPr lang="en-US" dirty="0" smtClean="0"/>
              <a:t>(shuttle, 1)</a:t>
            </a:r>
          </a:p>
          <a:p>
            <a:pPr algn="ctr"/>
            <a:r>
              <a:rPr lang="en-US" dirty="0" smtClean="0"/>
              <a:t>(recently, 1)</a:t>
            </a:r>
          </a:p>
          <a:p>
            <a:pPr algn="ctr"/>
            <a:r>
              <a:rPr lang="en-US" dirty="0" smtClean="0"/>
              <a:t>…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178804" y="2057400"/>
            <a:ext cx="1600200" cy="1143000"/>
          </a:xfrm>
          <a:prstGeom prst="rect">
            <a:avLst/>
          </a:prstGeom>
          <a:ln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MAP:</a:t>
            </a:r>
          </a:p>
          <a:p>
            <a:pPr algn="ctr"/>
            <a:r>
              <a:rPr lang="en-US" sz="1400" dirty="0" smtClean="0"/>
              <a:t>Read input and produces a set of key-value pairs</a:t>
            </a:r>
            <a:endParaRPr lang="en-US" b="1" dirty="0"/>
          </a:p>
        </p:txBody>
      </p:sp>
      <p:sp>
        <p:nvSpPr>
          <p:cNvPr id="56" name="Rectangle 55"/>
          <p:cNvSpPr/>
          <p:nvPr/>
        </p:nvSpPr>
        <p:spPr>
          <a:xfrm>
            <a:off x="4160004" y="2057400"/>
            <a:ext cx="1600200" cy="1143000"/>
          </a:xfrm>
          <a:prstGeom prst="rect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Group by key:</a:t>
            </a:r>
          </a:p>
          <a:p>
            <a:pPr algn="ctr"/>
            <a:r>
              <a:rPr lang="en-US" sz="1400" dirty="0" smtClean="0"/>
              <a:t>Collect all pairs with same key</a:t>
            </a:r>
            <a:endParaRPr lang="en-US" b="1" dirty="0"/>
          </a:p>
        </p:txBody>
      </p:sp>
      <p:sp>
        <p:nvSpPr>
          <p:cNvPr id="57" name="Rectangle 56"/>
          <p:cNvSpPr/>
          <p:nvPr/>
        </p:nvSpPr>
        <p:spPr>
          <a:xfrm>
            <a:off x="6141204" y="2057400"/>
            <a:ext cx="1600200" cy="1143000"/>
          </a:xfrm>
          <a:prstGeom prst="rect">
            <a:avLst/>
          </a:prstGeom>
          <a:ln cmpd="sng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Reduce:</a:t>
            </a:r>
          </a:p>
          <a:p>
            <a:pPr algn="ctr"/>
            <a:r>
              <a:rPr lang="en-US" sz="1400" dirty="0" smtClean="0"/>
              <a:t>Collect all values belonging to the key and output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2362200" y="6107668"/>
            <a:ext cx="142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(key, value)</a:t>
            </a:r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012196" y="14110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Provided by the programmer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19800" y="14110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Provided by the programmer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252907" y="6107668"/>
            <a:ext cx="142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(key, value)</a:t>
            </a:r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343400" y="6107668"/>
            <a:ext cx="142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(key, value)</a:t>
            </a:r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68"/>
          <p:cNvGrpSpPr/>
          <p:nvPr/>
        </p:nvGrpSpPr>
        <p:grpSpPr>
          <a:xfrm>
            <a:off x="8001000" y="3200400"/>
            <a:ext cx="762000" cy="3200400"/>
            <a:chOff x="8001000" y="1752600"/>
            <a:chExt cx="762000" cy="3200400"/>
          </a:xfrm>
        </p:grpSpPr>
        <p:sp>
          <p:nvSpPr>
            <p:cNvPr id="64" name="TextBox 63"/>
            <p:cNvSpPr txBox="1"/>
            <p:nvPr/>
          </p:nvSpPr>
          <p:spPr>
            <a:xfrm rot="16200000">
              <a:off x="7070789" y="2911411"/>
              <a:ext cx="2686954" cy="369332"/>
            </a:xfrm>
            <a:prstGeom prst="rect">
              <a:avLst/>
            </a:prstGeom>
            <a:noFill/>
            <a:ln cmpd="sng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Sequentially read the data</a:t>
              </a:r>
              <a:endParaRPr lang="en-US" dirty="0"/>
            </a:p>
          </p:txBody>
        </p:sp>
        <p:sp>
          <p:nvSpPr>
            <p:cNvPr id="67" name="Down Arrow 66"/>
            <p:cNvSpPr/>
            <p:nvPr/>
          </p:nvSpPr>
          <p:spPr>
            <a:xfrm>
              <a:off x="8001000" y="1752600"/>
              <a:ext cx="762000" cy="3200400"/>
            </a:xfrm>
            <a:prstGeom prst="downArrow">
              <a:avLst/>
            </a:prstGeom>
            <a:ln cmpd="sng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 rot="16200000">
              <a:off x="7119681" y="3059689"/>
              <a:ext cx="2542684" cy="369332"/>
            </a:xfrm>
            <a:prstGeom prst="rect">
              <a:avLst/>
            </a:prstGeom>
            <a:noFill/>
            <a:ln cmpd="sng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Only  </a:t>
              </a:r>
              <a:r>
                <a:rPr lang="en-US" dirty="0" smtClean="0">
                  <a:solidFill>
                    <a:schemeClr val="bg1"/>
                  </a:solidFill>
                </a:rPr>
                <a:t>  sequential    reads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76"/>
          <p:cNvGrpSpPr/>
          <p:nvPr/>
        </p:nvGrpSpPr>
        <p:grpSpPr>
          <a:xfrm>
            <a:off x="2102665" y="4056286"/>
            <a:ext cx="1707335" cy="1104600"/>
            <a:chOff x="179559" y="4370559"/>
            <a:chExt cx="1707335" cy="1104600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179559" y="5473571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10494" y="4938583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210494" y="4370559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" name="Group 80"/>
          <p:cNvGrpSpPr/>
          <p:nvPr/>
        </p:nvGrpSpPr>
        <p:grpSpPr>
          <a:xfrm>
            <a:off x="4114800" y="4371984"/>
            <a:ext cx="1707335" cy="782628"/>
            <a:chOff x="179559" y="4627743"/>
            <a:chExt cx="1707335" cy="782628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179559" y="5408783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10494" y="4627743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" name="Group 84"/>
          <p:cNvGrpSpPr/>
          <p:nvPr/>
        </p:nvGrpSpPr>
        <p:grpSpPr>
          <a:xfrm>
            <a:off x="152400" y="4021245"/>
            <a:ext cx="1707335" cy="1104600"/>
            <a:chOff x="179559" y="4370559"/>
            <a:chExt cx="1707335" cy="11046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179559" y="5473571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10494" y="4916281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10494" y="4370559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" name="Group 97"/>
          <p:cNvGrpSpPr/>
          <p:nvPr/>
        </p:nvGrpSpPr>
        <p:grpSpPr>
          <a:xfrm>
            <a:off x="3810000" y="3886200"/>
            <a:ext cx="228600" cy="1600200"/>
            <a:chOff x="3810000" y="4114800"/>
            <a:chExt cx="228600" cy="1600200"/>
          </a:xfrm>
        </p:grpSpPr>
        <p:cxnSp>
          <p:nvCxnSpPr>
            <p:cNvPr id="90" name="Straight Connector 89"/>
            <p:cNvCxnSpPr/>
            <p:nvPr/>
          </p:nvCxnSpPr>
          <p:spPr>
            <a:xfrm rot="16200000" flipH="1">
              <a:off x="3619500" y="4381500"/>
              <a:ext cx="685800" cy="152400"/>
            </a:xfrm>
            <a:prstGeom prst="line">
              <a:avLst/>
            </a:prstGeom>
            <a:ln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 flipH="1" flipV="1">
              <a:off x="3505200" y="5181600"/>
              <a:ext cx="914400" cy="152400"/>
            </a:xfrm>
            <a:prstGeom prst="line">
              <a:avLst/>
            </a:prstGeom>
            <a:ln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3657600" y="4953000"/>
              <a:ext cx="533400" cy="228600"/>
            </a:xfrm>
            <a:prstGeom prst="line">
              <a:avLst/>
            </a:prstGeom>
            <a:ln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3733800" y="4495800"/>
              <a:ext cx="381000" cy="228600"/>
            </a:xfrm>
            <a:prstGeom prst="line">
              <a:avLst/>
            </a:prstGeom>
            <a:ln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5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1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5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Scale data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Challenges:</a:t>
            </a:r>
          </a:p>
          <a:p>
            <a:pPr lvl="1"/>
            <a:r>
              <a:rPr lang="en-US" dirty="0" smtClean="0"/>
              <a:t>How to deal with massive amount of data?</a:t>
            </a:r>
          </a:p>
          <a:p>
            <a:pPr lvl="2"/>
            <a:r>
              <a:rPr lang="en-US" dirty="0" smtClean="0"/>
              <a:t>Storing the web requires Petabytes of data!</a:t>
            </a:r>
          </a:p>
          <a:p>
            <a:pPr lvl="1"/>
            <a:r>
              <a:rPr lang="en-US" dirty="0" smtClean="0"/>
              <a:t>How to distribute computation?</a:t>
            </a:r>
          </a:p>
          <a:p>
            <a:pPr lvl="2"/>
            <a:r>
              <a:rPr lang="en-US" dirty="0" smtClean="0"/>
              <a:t>Distributed/parallel programming is hard</a:t>
            </a:r>
          </a:p>
          <a:p>
            <a:pPr lvl="8"/>
            <a:endParaRPr lang="en-US" dirty="0" smtClean="0"/>
          </a:p>
          <a:p>
            <a:r>
              <a:rPr lang="en-US" b="1" dirty="0" smtClean="0">
                <a:solidFill>
                  <a:srgbClr val="008000"/>
                </a:solidFill>
              </a:rPr>
              <a:t>Map-reduce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smtClean="0"/>
              <a:t>addresses all of the above</a:t>
            </a:r>
          </a:p>
          <a:p>
            <a:pPr lvl="1"/>
            <a:r>
              <a:rPr lang="en-US" dirty="0" smtClean="0"/>
              <a:t>Google’s computational/data manipulation model</a:t>
            </a:r>
          </a:p>
          <a:p>
            <a:pPr lvl="1"/>
            <a:r>
              <a:rPr lang="en-US" dirty="0" smtClean="0"/>
              <a:t>Elegant way to work with big data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2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Count </a:t>
            </a:r>
            <a:r>
              <a:rPr lang="en-US" dirty="0" smtClean="0"/>
              <a:t>Using </a:t>
            </a:r>
            <a:r>
              <a:rPr lang="en-US" dirty="0" err="1"/>
              <a:t>MapReduce</a:t>
            </a:r>
            <a:endParaRPr 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2057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map(key, value):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// key: document name; value: text of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the document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for each word w in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words(value):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	emit(w, 1)</a:t>
            </a:r>
          </a:p>
          <a:p>
            <a:pPr>
              <a:buFont typeface="Wingdings" pitchFamily="2" charset="2"/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609600" y="3810000"/>
            <a:ext cx="7772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reduce(key, values):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// key: a word; value: an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iterator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over counts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	result = 0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	for each count v in values: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		result += v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emit(key, result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59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/>
      <p:bldP spid="890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Map-Reduce: Environment</a:t>
            </a:r>
            <a:endParaRPr lang="en-GB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Map-Reduce environment takes care of:</a:t>
            </a: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Partitioning </a:t>
            </a:r>
            <a:r>
              <a:rPr lang="en-GB" dirty="0" smtClean="0"/>
              <a:t>the input data</a:t>
            </a: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Scheduling </a:t>
            </a:r>
            <a:r>
              <a:rPr lang="en-GB" dirty="0" smtClean="0"/>
              <a:t>the program’s execution across a </a:t>
            </a:r>
            <a:br>
              <a:rPr lang="en-GB" dirty="0" smtClean="0"/>
            </a:br>
            <a:r>
              <a:rPr lang="en-GB" dirty="0" smtClean="0"/>
              <a:t>set of machines</a:t>
            </a:r>
          </a:p>
          <a:p>
            <a:r>
              <a:rPr lang="en-GB" dirty="0" smtClean="0"/>
              <a:t>Performing the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group by key </a:t>
            </a:r>
            <a:r>
              <a:rPr lang="en-GB" dirty="0" smtClean="0"/>
              <a:t>step</a:t>
            </a:r>
          </a:p>
          <a:p>
            <a:r>
              <a:rPr lang="en-GB" dirty="0" smtClean="0"/>
              <a:t>Handling machine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failures</a:t>
            </a:r>
          </a:p>
          <a:p>
            <a:r>
              <a:rPr lang="en-GB" dirty="0" smtClean="0"/>
              <a:t>Managing required inter-machine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communication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81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dirty="0" smtClean="0"/>
              <a:t>Map-Reduce: A diagram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Picture 6" descr="index-auto-0007-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210" y="1219200"/>
            <a:ext cx="7844790" cy="5410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046" y="1371600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Big document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32410" y="1752600"/>
            <a:ext cx="1672590" cy="1143000"/>
          </a:xfrm>
          <a:prstGeom prst="rect">
            <a:avLst/>
          </a:prstGeom>
          <a:ln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MAP:</a:t>
            </a:r>
          </a:p>
          <a:p>
            <a:pPr algn="ctr"/>
            <a:r>
              <a:rPr lang="en-US" sz="1400" dirty="0" smtClean="0"/>
              <a:t>Read input and produces a set of key-value pairs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232410" y="3429000"/>
            <a:ext cx="1672590" cy="1371600"/>
          </a:xfrm>
          <a:prstGeom prst="rect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Group by key:</a:t>
            </a:r>
          </a:p>
          <a:p>
            <a:pPr algn="ctr"/>
            <a:r>
              <a:rPr lang="en-US" sz="1200" dirty="0" smtClean="0"/>
              <a:t>Collect all pairs with same key</a:t>
            </a:r>
          </a:p>
          <a:p>
            <a:pPr algn="ctr"/>
            <a:r>
              <a:rPr lang="en-US" sz="1100" b="1" dirty="0" smtClean="0"/>
              <a:t>(Hash merge, Shuffle, Sort, Partition)</a:t>
            </a:r>
            <a:endParaRPr lang="en-US" sz="1100" b="1" dirty="0"/>
          </a:p>
        </p:txBody>
      </p:sp>
      <p:sp>
        <p:nvSpPr>
          <p:cNvPr id="10" name="Rectangle 9"/>
          <p:cNvSpPr/>
          <p:nvPr/>
        </p:nvSpPr>
        <p:spPr>
          <a:xfrm>
            <a:off x="232410" y="4953000"/>
            <a:ext cx="1672590" cy="1143000"/>
          </a:xfrm>
          <a:prstGeom prst="rect">
            <a:avLst/>
          </a:prstGeom>
          <a:ln cmpd="sng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Reduce:</a:t>
            </a:r>
          </a:p>
          <a:p>
            <a:pPr algn="ctr"/>
            <a:r>
              <a:rPr lang="en-US" sz="1400" dirty="0" smtClean="0"/>
              <a:t>Collect all values belonging to the key and output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5101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64236"/>
            <a:ext cx="8229600" cy="990600"/>
          </a:xfrm>
        </p:spPr>
        <p:txBody>
          <a:bodyPr/>
          <a:lstStyle/>
          <a:p>
            <a:r>
              <a:rPr lang="en-US" dirty="0" smtClean="0"/>
              <a:t>Map-Reduce: In Parallel</a:t>
            </a:r>
            <a:endParaRPr lang="en-US" dirty="0"/>
          </a:p>
        </p:txBody>
      </p:sp>
      <p:pic>
        <p:nvPicPr>
          <p:cNvPr id="2050" name="Picture 2" descr="http://labs.google.com/papers/mapreduce-osdi04-slides/index-auto-0008-0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6800850" cy="4705351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6179403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>
                <a:solidFill>
                  <a:srgbClr val="0070C0"/>
                </a:solidFill>
              </a:rPr>
              <a:t>All phases are distributed with many tasks doing the work</a:t>
            </a:r>
          </a:p>
        </p:txBody>
      </p:sp>
    </p:spTree>
    <p:extLst>
      <p:ext uri="{BB962C8B-B14F-4D97-AF65-F5344CB8AC3E}">
        <p14:creationId xmlns:p14="http://schemas.microsoft.com/office/powerpoint/2010/main" val="293192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Map-Reduce</a:t>
            </a:r>
            <a:endParaRPr lang="en-US" dirty="0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304800" y="1447800"/>
            <a:ext cx="5105400" cy="5257801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GB" dirty="0" smtClean="0">
                <a:solidFill>
                  <a:schemeClr val="accent3"/>
                </a:solidFill>
              </a:rPr>
              <a:t>Programmer specifies:</a:t>
            </a:r>
          </a:p>
          <a:p>
            <a:pPr lvl="1"/>
            <a:r>
              <a:rPr lang="en-GB" b="1" dirty="0">
                <a:solidFill>
                  <a:schemeClr val="accent2"/>
                </a:solidFill>
              </a:rPr>
              <a:t>Map</a:t>
            </a:r>
            <a:r>
              <a:rPr lang="en-GB" dirty="0" smtClean="0"/>
              <a:t> and </a:t>
            </a:r>
            <a:r>
              <a:rPr lang="en-GB" b="1" dirty="0">
                <a:solidFill>
                  <a:schemeClr val="accent4"/>
                </a:solidFill>
              </a:rPr>
              <a:t>Reduce</a:t>
            </a:r>
            <a:r>
              <a:rPr lang="en-GB" dirty="0" smtClean="0"/>
              <a:t> and input files</a:t>
            </a:r>
          </a:p>
          <a:p>
            <a:pPr lvl="0"/>
            <a:r>
              <a:rPr lang="en-GB" b="1" dirty="0" smtClean="0"/>
              <a:t>Workflow:</a:t>
            </a:r>
          </a:p>
          <a:p>
            <a:pPr lvl="1"/>
            <a:r>
              <a:rPr lang="en-GB" dirty="0" smtClean="0"/>
              <a:t>Read inputs as a set of key-value-pairs</a:t>
            </a:r>
          </a:p>
          <a:p>
            <a:pPr lvl="1"/>
            <a:r>
              <a:rPr lang="en-GB" b="1" dirty="0" smtClean="0">
                <a:solidFill>
                  <a:schemeClr val="accent2"/>
                </a:solidFill>
              </a:rPr>
              <a:t>Map</a:t>
            </a:r>
            <a:r>
              <a:rPr lang="en-GB" b="1" dirty="0" smtClean="0"/>
              <a:t> </a:t>
            </a:r>
            <a:r>
              <a:rPr lang="en-GB" dirty="0" smtClean="0"/>
              <a:t>transforms input (</a:t>
            </a:r>
            <a:r>
              <a:rPr lang="en-GB" dirty="0" err="1" smtClean="0"/>
              <a:t>k,v</a:t>
            </a:r>
            <a:r>
              <a:rPr lang="en-GB" dirty="0" smtClean="0"/>
              <a:t>)-pairs into a new set of (</a:t>
            </a:r>
            <a:r>
              <a:rPr lang="en-GB" dirty="0" err="1" smtClean="0"/>
              <a:t>k’,v</a:t>
            </a:r>
            <a:r>
              <a:rPr lang="en-GB" dirty="0" smtClean="0"/>
              <a:t>’)-pairs</a:t>
            </a:r>
          </a:p>
          <a:p>
            <a:pPr lvl="1"/>
            <a:r>
              <a:rPr lang="en-GB" dirty="0" smtClean="0"/>
              <a:t>Sorts &amp; Shuffles the (</a:t>
            </a:r>
            <a:r>
              <a:rPr lang="en-GB" dirty="0" err="1" smtClean="0"/>
              <a:t>k'v</a:t>
            </a:r>
            <a:r>
              <a:rPr lang="en-GB" dirty="0" smtClean="0"/>
              <a:t>’)-pairs to output nodes</a:t>
            </a:r>
          </a:p>
          <a:p>
            <a:pPr lvl="1"/>
            <a:r>
              <a:rPr lang="en-GB" dirty="0" smtClean="0"/>
              <a:t>All (</a:t>
            </a:r>
            <a:r>
              <a:rPr lang="en-GB" dirty="0" err="1" smtClean="0"/>
              <a:t>k’,v</a:t>
            </a:r>
            <a:r>
              <a:rPr lang="en-GB" dirty="0" smtClean="0"/>
              <a:t>’)-pairs with a given k’ are sent to the same </a:t>
            </a:r>
            <a:r>
              <a:rPr lang="en-GB" b="1" dirty="0" smtClean="0">
                <a:solidFill>
                  <a:schemeClr val="accent4"/>
                </a:solidFill>
              </a:rPr>
              <a:t>reduce</a:t>
            </a:r>
            <a:endParaRPr lang="en-GB" dirty="0" smtClean="0"/>
          </a:p>
          <a:p>
            <a:pPr lvl="1"/>
            <a:r>
              <a:rPr lang="en-GB" b="1" dirty="0" smtClean="0">
                <a:solidFill>
                  <a:schemeClr val="accent4"/>
                </a:solidFill>
              </a:rPr>
              <a:t>Reduce</a:t>
            </a:r>
            <a:r>
              <a:rPr lang="en-GB" b="1" dirty="0" smtClean="0"/>
              <a:t> </a:t>
            </a:r>
            <a:r>
              <a:rPr lang="en-GB" dirty="0" smtClean="0"/>
              <a:t>processes all (</a:t>
            </a:r>
            <a:r>
              <a:rPr lang="en-GB" dirty="0" err="1" smtClean="0"/>
              <a:t>k’,v</a:t>
            </a:r>
            <a:r>
              <a:rPr lang="en-GB" dirty="0" smtClean="0"/>
              <a:t>’)-pairs grouped by key into new (</a:t>
            </a:r>
            <a:r>
              <a:rPr lang="en-GB" dirty="0" err="1" smtClean="0"/>
              <a:t>k’,v</a:t>
            </a:r>
            <a:r>
              <a:rPr lang="en-GB" dirty="0" smtClean="0"/>
              <a:t>’’)-pairs</a:t>
            </a:r>
          </a:p>
          <a:p>
            <a:pPr lvl="1"/>
            <a:r>
              <a:rPr lang="en-GB" dirty="0" smtClean="0"/>
              <a:t>Write the resulting pairs to files</a:t>
            </a:r>
          </a:p>
          <a:p>
            <a:pPr lvl="8"/>
            <a:endParaRPr lang="en-GB" dirty="0" smtClean="0"/>
          </a:p>
          <a:p>
            <a:pPr lvl="0"/>
            <a:r>
              <a:rPr lang="en-GB" dirty="0" smtClean="0">
                <a:solidFill>
                  <a:schemeClr val="accent3"/>
                </a:solidFill>
              </a:rPr>
              <a:t>All phases are distributed with many tasks doing the work</a:t>
            </a:r>
          </a:p>
          <a:p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541963" y="1676400"/>
            <a:ext cx="566737" cy="533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cs typeface="Arial" charset="0"/>
              </a:rPr>
              <a:t>Input 0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803900" y="2209800"/>
            <a:ext cx="1588" cy="381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10200" y="2590800"/>
            <a:ext cx="873125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chemeClr val="bg1"/>
                </a:solidFill>
                <a:cs typeface="Arial" charset="0"/>
              </a:rPr>
              <a:t>Map 0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764338" y="1676400"/>
            <a:ext cx="568325" cy="533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cs typeface="Arial" charset="0"/>
              </a:rPr>
              <a:t>Input 1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7070725" y="2209800"/>
            <a:ext cx="1588" cy="381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634163" y="2590800"/>
            <a:ext cx="873125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chemeClr val="bg1"/>
                </a:solidFill>
                <a:cs typeface="Arial" charset="0"/>
              </a:rPr>
              <a:t>Map 1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943850" y="1676400"/>
            <a:ext cx="568325" cy="533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cs typeface="Arial" charset="0"/>
              </a:rPr>
              <a:t>Input 2</a:t>
            </a: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8205788" y="2209800"/>
            <a:ext cx="1587" cy="381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813675" y="2590800"/>
            <a:ext cx="873125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chemeClr val="bg1"/>
                </a:solidFill>
                <a:cs typeface="Arial" charset="0"/>
              </a:rPr>
              <a:t>Map 2</a:t>
            </a: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5716588" y="4267200"/>
            <a:ext cx="1004887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chemeClr val="bg1"/>
                </a:solidFill>
                <a:cs typeface="Arial" charset="0"/>
              </a:rPr>
              <a:t>Reduce 0</a:t>
            </a: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7462838" y="4267200"/>
            <a:ext cx="1004887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chemeClr val="bg1"/>
                </a:solidFill>
                <a:cs typeface="Arial" charset="0"/>
              </a:rPr>
              <a:t>Reduce 1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5803900" y="3276600"/>
            <a:ext cx="34925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5803900" y="3276600"/>
            <a:ext cx="21844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6148388" y="3276600"/>
            <a:ext cx="839787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7026275" y="3276600"/>
            <a:ext cx="962025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>
            <a:off x="6235700" y="3276600"/>
            <a:ext cx="20193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8026400" y="3276600"/>
            <a:ext cx="2286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5867400" y="5486400"/>
            <a:ext cx="619125" cy="6096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cs typeface="Arial" charset="0"/>
              </a:rPr>
              <a:t>Out 0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7769225" y="5486400"/>
            <a:ext cx="536575" cy="533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cs typeface="Arial" charset="0"/>
              </a:rPr>
              <a:t>Out 1</a:t>
            </a: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6196013" y="5029200"/>
            <a:ext cx="1587" cy="457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8031163" y="5029200"/>
            <a:ext cx="1587" cy="457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410200" y="3657600"/>
            <a:ext cx="3276600" cy="228600"/>
          </a:xfrm>
          <a:prstGeom prst="rect">
            <a:avLst/>
          </a:prstGeom>
          <a:solidFill>
            <a:srgbClr val="BBE0E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6629400" y="3581400"/>
            <a:ext cx="89217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cs typeface="Arial" charset="0"/>
              </a:rPr>
              <a:t>Shuffle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0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Flow</a:t>
            </a:r>
            <a:endParaRPr lang="en-US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Input and final </a:t>
            </a:r>
            <a:r>
              <a:rPr lang="en-US" b="1" dirty="0">
                <a:solidFill>
                  <a:schemeClr val="accent4"/>
                </a:solidFill>
              </a:rPr>
              <a:t>output </a:t>
            </a:r>
            <a:r>
              <a:rPr lang="en-US" b="1" dirty="0"/>
              <a:t>are stored on a</a:t>
            </a:r>
            <a:r>
              <a:rPr lang="en-US" b="1" dirty="0">
                <a:solidFill>
                  <a:schemeClr val="accent4"/>
                </a:solidFill>
              </a:rPr>
              <a:t> distributed file </a:t>
            </a:r>
            <a:r>
              <a:rPr lang="en-US" b="1" dirty="0" smtClean="0">
                <a:solidFill>
                  <a:schemeClr val="accent4"/>
                </a:solidFill>
              </a:rPr>
              <a:t>system (FS):</a:t>
            </a:r>
            <a:endParaRPr lang="en-US" b="1" dirty="0">
              <a:solidFill>
                <a:schemeClr val="accent4"/>
              </a:solidFill>
            </a:endParaRPr>
          </a:p>
          <a:p>
            <a:pPr lvl="1"/>
            <a:r>
              <a:rPr lang="en-US" dirty="0"/>
              <a:t>Scheduler tries to schedule map tasks “close” to physical storage location of input data</a:t>
            </a:r>
          </a:p>
          <a:p>
            <a:pPr lvl="8"/>
            <a:endParaRPr lang="en-US" dirty="0" smtClean="0"/>
          </a:p>
          <a:p>
            <a:r>
              <a:rPr lang="en-US" b="1" dirty="0" smtClean="0">
                <a:solidFill>
                  <a:schemeClr val="accent2"/>
                </a:solidFill>
              </a:rPr>
              <a:t>Intermediate </a:t>
            </a:r>
            <a:r>
              <a:rPr lang="en-US" b="1" dirty="0">
                <a:solidFill>
                  <a:schemeClr val="accent2"/>
                </a:solidFill>
              </a:rPr>
              <a:t>results</a:t>
            </a:r>
            <a:r>
              <a:rPr lang="en-US" b="1" dirty="0"/>
              <a:t> are stored on </a:t>
            </a:r>
            <a:r>
              <a:rPr lang="en-US" b="1" dirty="0">
                <a:solidFill>
                  <a:schemeClr val="accent2"/>
                </a:solidFill>
              </a:rPr>
              <a:t>local FS</a:t>
            </a:r>
            <a:r>
              <a:rPr lang="en-US" b="1" dirty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of Map </a:t>
            </a:r>
            <a:r>
              <a:rPr lang="en-US" b="1" dirty="0"/>
              <a:t>and </a:t>
            </a:r>
            <a:r>
              <a:rPr lang="en-US" b="1" dirty="0" smtClean="0"/>
              <a:t>Reduce </a:t>
            </a:r>
            <a:r>
              <a:rPr lang="en-US" b="1" dirty="0"/>
              <a:t>workers</a:t>
            </a:r>
          </a:p>
          <a:p>
            <a:pPr lvl="8"/>
            <a:endParaRPr lang="en-US" dirty="0" smtClean="0"/>
          </a:p>
          <a:p>
            <a:r>
              <a:rPr lang="en-US" b="1" dirty="0" smtClean="0"/>
              <a:t>Output </a:t>
            </a:r>
            <a:r>
              <a:rPr lang="en-US" b="1" dirty="0"/>
              <a:t>is often input to another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MapReduce</a:t>
            </a:r>
            <a:r>
              <a:rPr lang="en-US" b="1" dirty="0" smtClean="0"/>
              <a:t> </a:t>
            </a:r>
            <a:r>
              <a:rPr lang="en-US" b="1" dirty="0"/>
              <a:t>task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97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Coordination: Master</a:t>
            </a:r>
            <a:endParaRPr lang="en-US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Master </a:t>
            </a:r>
            <a:r>
              <a:rPr lang="en-US" b="1" dirty="0" smtClean="0">
                <a:solidFill>
                  <a:schemeClr val="accent3"/>
                </a:solidFill>
              </a:rPr>
              <a:t>node takes care of coordination:</a:t>
            </a:r>
            <a:endParaRPr lang="en-US" b="1" dirty="0">
              <a:solidFill>
                <a:schemeClr val="accent3"/>
              </a:solidFill>
            </a:endParaRPr>
          </a:p>
          <a:p>
            <a:pPr lvl="1"/>
            <a:r>
              <a:rPr lang="en-US" b="1" dirty="0"/>
              <a:t>Task status:</a:t>
            </a:r>
            <a:r>
              <a:rPr lang="en-US" dirty="0"/>
              <a:t> (idle, in-progress, completed)</a:t>
            </a:r>
          </a:p>
          <a:p>
            <a:pPr lvl="1"/>
            <a:r>
              <a:rPr lang="en-US" b="1" dirty="0"/>
              <a:t>Idle tasks</a:t>
            </a:r>
            <a:r>
              <a:rPr lang="en-US" dirty="0"/>
              <a:t> get scheduled as workers become available</a:t>
            </a:r>
          </a:p>
          <a:p>
            <a:pPr lvl="1"/>
            <a:r>
              <a:rPr lang="en-US" dirty="0"/>
              <a:t>When a map task completes, it sends the master the location and sizes of its </a:t>
            </a:r>
            <a:r>
              <a:rPr lang="en-US" i="1" dirty="0"/>
              <a:t>R</a:t>
            </a:r>
            <a:r>
              <a:rPr lang="en-US" dirty="0"/>
              <a:t> intermediate files, one for each reducer</a:t>
            </a:r>
          </a:p>
          <a:p>
            <a:pPr lvl="1"/>
            <a:r>
              <a:rPr lang="en-US" dirty="0"/>
              <a:t>Master pushes this info to </a:t>
            </a:r>
            <a:r>
              <a:rPr lang="en-US" dirty="0" smtClean="0"/>
              <a:t>reducers</a:t>
            </a:r>
          </a:p>
          <a:p>
            <a:pPr lvl="7"/>
            <a:endParaRPr lang="en-US" dirty="0"/>
          </a:p>
          <a:p>
            <a:r>
              <a:rPr lang="en-US" dirty="0"/>
              <a:t>Master pings workers periodically </a:t>
            </a:r>
            <a:r>
              <a:rPr lang="en-US" dirty="0" smtClean="0"/>
              <a:t>to </a:t>
            </a:r>
            <a:r>
              <a:rPr lang="en-US" dirty="0"/>
              <a:t>detect failures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54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18911"/>
            <a:ext cx="6743827" cy="503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07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Failures</a:t>
            </a:r>
            <a:endParaRPr lang="en-US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Map worker failure</a:t>
            </a:r>
          </a:p>
          <a:p>
            <a:pPr lvl="1"/>
            <a:r>
              <a:rPr lang="en-US" dirty="0"/>
              <a:t>Map tasks completed or in-progress at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worker </a:t>
            </a:r>
            <a:r>
              <a:rPr lang="en-US" dirty="0"/>
              <a:t>are reset to idle</a:t>
            </a:r>
          </a:p>
          <a:p>
            <a:pPr lvl="1"/>
            <a:r>
              <a:rPr lang="en-US" dirty="0"/>
              <a:t>Reduce workers are notified when task is rescheduled on another worker</a:t>
            </a:r>
          </a:p>
          <a:p>
            <a:r>
              <a:rPr lang="en-US" b="1" dirty="0">
                <a:solidFill>
                  <a:schemeClr val="accent3"/>
                </a:solidFill>
              </a:rPr>
              <a:t>Reduce worker failure</a:t>
            </a:r>
          </a:p>
          <a:p>
            <a:pPr lvl="1"/>
            <a:r>
              <a:rPr lang="en-US" dirty="0"/>
              <a:t>Only in-progress tasks are reset to </a:t>
            </a:r>
            <a:r>
              <a:rPr lang="en-US" dirty="0" smtClean="0"/>
              <a:t>idle </a:t>
            </a:r>
          </a:p>
          <a:p>
            <a:pPr lvl="1"/>
            <a:r>
              <a:rPr lang="en-US" dirty="0" smtClean="0"/>
              <a:t>Reduce task is restarted</a:t>
            </a:r>
            <a:endParaRPr lang="en-US" dirty="0"/>
          </a:p>
          <a:p>
            <a:r>
              <a:rPr lang="en-US" b="1" dirty="0">
                <a:solidFill>
                  <a:schemeClr val="accent3"/>
                </a:solidFill>
              </a:rPr>
              <a:t>Master failure</a:t>
            </a:r>
          </a:p>
          <a:p>
            <a:pPr lvl="1"/>
            <a:r>
              <a:rPr lang="en-US" dirty="0" err="1"/>
              <a:t>MapReduce</a:t>
            </a:r>
            <a:r>
              <a:rPr lang="en-US" dirty="0"/>
              <a:t> task is aborted and client is notified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32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987552"/>
          </a:xfrm>
        </p:spPr>
        <p:txBody>
          <a:bodyPr>
            <a:normAutofit/>
          </a:bodyPr>
          <a:lstStyle/>
          <a:p>
            <a:r>
              <a:rPr lang="en-US" dirty="0"/>
              <a:t>How many Map and Reduce jobs?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924800" cy="4800601"/>
          </a:xfrm>
        </p:spPr>
        <p:txBody>
          <a:bodyPr/>
          <a:lstStyle/>
          <a:p>
            <a:r>
              <a:rPr lang="en-US" i="1" dirty="0"/>
              <a:t>M</a:t>
            </a:r>
            <a:r>
              <a:rPr lang="en-US" dirty="0"/>
              <a:t> map tasks, </a:t>
            </a:r>
            <a:r>
              <a:rPr lang="en-US" i="1" dirty="0"/>
              <a:t>R</a:t>
            </a:r>
            <a:r>
              <a:rPr lang="en-US" dirty="0"/>
              <a:t> reduce tasks</a:t>
            </a:r>
          </a:p>
          <a:p>
            <a:r>
              <a:rPr lang="en-US" b="1" dirty="0">
                <a:solidFill>
                  <a:schemeClr val="accent3"/>
                </a:solidFill>
              </a:rPr>
              <a:t>Rule of </a:t>
            </a:r>
            <a:r>
              <a:rPr lang="en-US" b="1" dirty="0" smtClean="0">
                <a:solidFill>
                  <a:schemeClr val="accent3"/>
                </a:solidFill>
              </a:rPr>
              <a:t>a thumb</a:t>
            </a:r>
            <a:r>
              <a:rPr lang="en-US" b="1" dirty="0">
                <a:solidFill>
                  <a:schemeClr val="accent3"/>
                </a:solidFill>
              </a:rPr>
              <a:t>:</a:t>
            </a:r>
          </a:p>
          <a:p>
            <a:pPr lvl="1"/>
            <a:r>
              <a:rPr lang="en-US" dirty="0"/>
              <a:t>Make </a:t>
            </a:r>
            <a:r>
              <a:rPr lang="en-US" i="1" dirty="0"/>
              <a:t>M</a:t>
            </a:r>
            <a:r>
              <a:rPr lang="en-US" dirty="0"/>
              <a:t> </a:t>
            </a:r>
            <a:r>
              <a:rPr lang="en-US" dirty="0" smtClean="0"/>
              <a:t>much </a:t>
            </a:r>
            <a:r>
              <a:rPr lang="en-US" dirty="0"/>
              <a:t>larger than the number of nodes in </a:t>
            </a:r>
            <a:r>
              <a:rPr lang="en-US" dirty="0" smtClean="0"/>
              <a:t>the cluster</a:t>
            </a:r>
            <a:endParaRPr lang="en-US" dirty="0"/>
          </a:p>
          <a:p>
            <a:pPr lvl="1"/>
            <a:r>
              <a:rPr lang="en-US" dirty="0"/>
              <a:t>One DFS chunk per map is common</a:t>
            </a:r>
          </a:p>
          <a:p>
            <a:pPr lvl="1"/>
            <a:r>
              <a:rPr lang="en-US" dirty="0"/>
              <a:t>Improves dynamic load balancing and speeds </a:t>
            </a:r>
            <a:r>
              <a:rPr lang="en-US" dirty="0" smtClean="0"/>
              <a:t>up recovery </a:t>
            </a:r>
            <a:r>
              <a:rPr lang="en-US" dirty="0"/>
              <a:t>from worker </a:t>
            </a:r>
            <a:r>
              <a:rPr lang="en-US" dirty="0" smtClean="0"/>
              <a:t>failures</a:t>
            </a:r>
            <a:endParaRPr lang="en-US" dirty="0"/>
          </a:p>
          <a:p>
            <a:r>
              <a:rPr lang="en-US" b="1" dirty="0"/>
              <a:t>Usually </a:t>
            </a:r>
            <a:r>
              <a:rPr lang="en-US" b="1" i="1" dirty="0"/>
              <a:t>R</a:t>
            </a:r>
            <a:r>
              <a:rPr lang="en-US" b="1" dirty="0"/>
              <a:t> is smaller than </a:t>
            </a:r>
            <a:r>
              <a:rPr lang="en-US" b="1" i="1" dirty="0" smtClean="0"/>
              <a:t>M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ecause </a:t>
            </a:r>
            <a:r>
              <a:rPr lang="en-US" dirty="0"/>
              <a:t>output is spread across </a:t>
            </a:r>
            <a:r>
              <a:rPr lang="en-US" i="1" dirty="0"/>
              <a:t>R</a:t>
            </a:r>
            <a:r>
              <a:rPr lang="en-US" dirty="0"/>
              <a:t> files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77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Node Architecture</a:t>
            </a:r>
            <a:endParaRPr lang="en-US" dirty="0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905000" y="3505200"/>
            <a:ext cx="1447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Memory</a:t>
            </a:r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1905000" y="4648200"/>
            <a:ext cx="1524000" cy="914400"/>
          </a:xfrm>
          <a:prstGeom prst="can">
            <a:avLst>
              <a:gd name="adj" fmla="val 25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Disk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1905000" y="2743200"/>
            <a:ext cx="1447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CPU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1447800" y="2438400"/>
            <a:ext cx="23622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4175125" y="3232150"/>
            <a:ext cx="3945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Machine Learning, Statistics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4251325" y="4451350"/>
            <a:ext cx="32832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8000"/>
                </a:solidFill>
              </a:rPr>
              <a:t>“Classical” Data Mining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08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nimBg="1"/>
      <p:bldP spid="51208" grpId="0" animBg="1"/>
      <p:bldP spid="51210" grpId="0"/>
      <p:bldP spid="512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Task Granularity &amp; Pipelining</a:t>
            </a:r>
            <a:endParaRPr lang="en-US" dirty="0"/>
          </a:p>
        </p:txBody>
      </p:sp>
      <p:sp>
        <p:nvSpPr>
          <p:cNvPr id="13321" name="Rectangle 9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82000" cy="525780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Fine granularity tasks:</a:t>
            </a:r>
            <a:r>
              <a:rPr lang="en-US" dirty="0" smtClean="0">
                <a:solidFill>
                  <a:schemeClr val="accent3"/>
                </a:solidFill>
              </a:rPr>
              <a:t>  </a:t>
            </a:r>
            <a:r>
              <a:rPr lang="en-US" dirty="0" smtClean="0"/>
              <a:t>map tasks &gt;&gt; machines</a:t>
            </a:r>
          </a:p>
          <a:p>
            <a:pPr lvl="1"/>
            <a:r>
              <a:rPr lang="en-US" dirty="0" smtClean="0"/>
              <a:t>Minimizes time for fault recovery</a:t>
            </a:r>
          </a:p>
          <a:p>
            <a:pPr lvl="1"/>
            <a:r>
              <a:rPr lang="en-US" dirty="0"/>
              <a:t>Can do pipeline shuffling with map execution</a:t>
            </a:r>
            <a:endParaRPr lang="en-US" dirty="0" smtClean="0"/>
          </a:p>
          <a:p>
            <a:pPr lvl="1"/>
            <a:r>
              <a:rPr lang="en-US" dirty="0" smtClean="0"/>
              <a:t>Better dynamic load balancing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3318" name="Picture 6" descr="index-auto-0009-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3505200"/>
            <a:ext cx="7753350" cy="2590800"/>
          </a:xfrm>
          <a:prstGeom prst="rect">
            <a:avLst/>
          </a:prstGeom>
          <a:noFill/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28600" y="2286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tabLst>
                <a:tab pos="293688" algn="l"/>
                <a:tab pos="457200" algn="l"/>
              </a:tabLst>
            </a:pPr>
            <a:endParaRPr lang="en-US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44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Refinements: Backup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Problem</a:t>
            </a:r>
          </a:p>
          <a:p>
            <a:pPr lvl="1"/>
            <a:r>
              <a:rPr lang="en-US" dirty="0" smtClean="0"/>
              <a:t>Slow workers significantly lengthen the job completion time:</a:t>
            </a:r>
          </a:p>
          <a:p>
            <a:pPr lvl="2"/>
            <a:r>
              <a:rPr lang="en-US" dirty="0" smtClean="0"/>
              <a:t>Other jobs on the machine</a:t>
            </a:r>
          </a:p>
          <a:p>
            <a:pPr lvl="2"/>
            <a:r>
              <a:rPr lang="en-US" dirty="0" smtClean="0"/>
              <a:t>Bad disks</a:t>
            </a:r>
          </a:p>
          <a:p>
            <a:pPr lvl="2"/>
            <a:r>
              <a:rPr lang="en-US" dirty="0" smtClean="0"/>
              <a:t>Weird things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Solution</a:t>
            </a:r>
          </a:p>
          <a:p>
            <a:pPr lvl="1"/>
            <a:r>
              <a:rPr lang="en-US" dirty="0" smtClean="0"/>
              <a:t>Near end of phase, spawn backup copies of tasks</a:t>
            </a:r>
          </a:p>
          <a:p>
            <a:pPr lvl="2"/>
            <a:r>
              <a:rPr lang="en-US" dirty="0" smtClean="0"/>
              <a:t>Whichever one finishes first “wins”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Effect</a:t>
            </a:r>
          </a:p>
          <a:p>
            <a:pPr lvl="1"/>
            <a:r>
              <a:rPr lang="en-US" dirty="0" smtClean="0"/>
              <a:t>Dramatically shortens job completion time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1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Refinement: Combiners</a:t>
            </a:r>
            <a:endParaRPr 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09928"/>
            <a:ext cx="82296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Often a </a:t>
            </a:r>
            <a:r>
              <a:rPr lang="en-US" b="1" dirty="0">
                <a:solidFill>
                  <a:schemeClr val="accent2"/>
                </a:solidFill>
              </a:rPr>
              <a:t>Map</a:t>
            </a:r>
            <a:r>
              <a:rPr lang="en-US" dirty="0" smtClean="0"/>
              <a:t> </a:t>
            </a:r>
            <a:r>
              <a:rPr lang="en-US" dirty="0"/>
              <a:t>task will produce many pairs of the form </a:t>
            </a:r>
            <a:r>
              <a:rPr lang="en-US" i="1" dirty="0"/>
              <a:t>(k,v</a:t>
            </a:r>
            <a:r>
              <a:rPr lang="en-US" i="1" baseline="-25000" dirty="0"/>
              <a:t>1</a:t>
            </a:r>
            <a:r>
              <a:rPr lang="en-US" i="1" dirty="0"/>
              <a:t>), (k,v</a:t>
            </a:r>
            <a:r>
              <a:rPr lang="en-US" i="1" baseline="-25000" dirty="0"/>
              <a:t>2</a:t>
            </a:r>
            <a:r>
              <a:rPr lang="en-US" i="1" dirty="0"/>
              <a:t>), …</a:t>
            </a:r>
            <a:r>
              <a:rPr lang="en-US" dirty="0"/>
              <a:t> for the same key </a:t>
            </a:r>
            <a:r>
              <a:rPr lang="en-US" i="1" dirty="0"/>
              <a:t>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popular words in </a:t>
            </a:r>
            <a:r>
              <a:rPr lang="en-US" dirty="0" smtClean="0"/>
              <a:t>the word count example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Can </a:t>
            </a:r>
            <a:r>
              <a:rPr lang="en-US" b="1" dirty="0"/>
              <a:t>save network time by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chemeClr val="accent3"/>
                </a:solidFill>
              </a:rPr>
              <a:t>pre-aggregating values in </a:t>
            </a:r>
            <a:br>
              <a:rPr lang="en-US" b="1" dirty="0" smtClean="0">
                <a:solidFill>
                  <a:schemeClr val="accent3"/>
                </a:solidFill>
              </a:rPr>
            </a:br>
            <a:r>
              <a:rPr lang="en-US" b="1" dirty="0" smtClean="0">
                <a:solidFill>
                  <a:schemeClr val="accent3"/>
                </a:solidFill>
              </a:rPr>
              <a:t>the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b="1" dirty="0" smtClean="0">
                <a:solidFill>
                  <a:schemeClr val="accent3"/>
                </a:solidFill>
              </a:rPr>
              <a:t>mapper:</a:t>
            </a:r>
            <a:endParaRPr lang="en-US" b="1" dirty="0">
              <a:solidFill>
                <a:schemeClr val="accent3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combine(k, </a:t>
            </a:r>
            <a:r>
              <a:rPr lang="en-US" dirty="0">
                <a:latin typeface="Arial" pitchFamily="34" charset="0"/>
                <a:cs typeface="Arial" pitchFamily="34" charset="0"/>
              </a:rPr>
              <a:t>list(v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dirty="0">
                <a:latin typeface="Arial" pitchFamily="34" charset="0"/>
                <a:cs typeface="Arial" pitchFamily="34" charset="0"/>
              </a:rPr>
              <a:t>))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dirty="0"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en-US" baseline="-25000" dirty="0"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Combiner is usually </a:t>
            </a:r>
            <a:r>
              <a:rPr lang="en-US" dirty="0">
                <a:sym typeface="Wingdings" pitchFamily="2" charset="2"/>
              </a:rPr>
              <a:t>same </a:t>
            </a: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as the reduce function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Works </a:t>
            </a:r>
            <a:r>
              <a:rPr lang="en-US" dirty="0"/>
              <a:t>only if </a:t>
            </a:r>
            <a:r>
              <a:rPr lang="en-US" b="1" dirty="0">
                <a:solidFill>
                  <a:srgbClr val="7030A0"/>
                </a:solidFill>
              </a:rPr>
              <a:t>R</a:t>
            </a:r>
            <a:r>
              <a:rPr lang="en-US" b="1" dirty="0" smtClean="0">
                <a:solidFill>
                  <a:srgbClr val="7030A0"/>
                </a:solidFill>
              </a:rPr>
              <a:t>educe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function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commutative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and associative</a:t>
            </a:r>
          </a:p>
        </p:txBody>
      </p:sp>
      <p:pic>
        <p:nvPicPr>
          <p:cNvPr id="10" name="Picture 2" descr="http://labs.google.com/papers/mapreduce-osdi04-slides/index-auto-0008-0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7346" y="3048000"/>
            <a:ext cx="3634462" cy="2514600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30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Refinement: </a:t>
            </a:r>
            <a:r>
              <a:rPr lang="en-US" dirty="0"/>
              <a:t>Combiners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9928"/>
            <a:ext cx="8229600" cy="453847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Back to our word counting example:</a:t>
            </a:r>
          </a:p>
          <a:p>
            <a:pPr lvl="1"/>
            <a:r>
              <a:rPr lang="en-US" dirty="0" smtClean="0"/>
              <a:t>Combiner combines the values of all keys of a single mapper (single machine):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Much less data needs to be copied and shuffled!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26" name="Picture 2" descr="http://www.admin-magazine.com/var/ezflow_site/storage/images/media/images/hadoop-f03/47069-1-eng-US/hadoop-F03_refer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36220"/>
            <a:ext cx="6553200" cy="252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66800" y="3036220"/>
            <a:ext cx="3581400" cy="1263190"/>
          </a:xfrm>
          <a:prstGeom prst="rect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6800" y="4287630"/>
            <a:ext cx="3581400" cy="1263190"/>
          </a:xfrm>
          <a:prstGeom prst="rect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3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Refinement: Partition </a:t>
            </a:r>
            <a:r>
              <a:rPr lang="en-US" dirty="0"/>
              <a:t>Function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9928"/>
            <a:ext cx="8229600" cy="49956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Want to control how keys get partitioned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Inputs </a:t>
            </a:r>
            <a:r>
              <a:rPr lang="en-US" dirty="0"/>
              <a:t>to map tasks are created by contiguous splits of input </a:t>
            </a:r>
            <a:r>
              <a:rPr lang="en-US" dirty="0" smtClean="0"/>
              <a:t>file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Reduce needs </a:t>
            </a:r>
            <a:r>
              <a:rPr lang="en-US" dirty="0"/>
              <a:t>to ensure that records with the same intermediate key end up at the same </a:t>
            </a:r>
            <a:r>
              <a:rPr lang="en-US" dirty="0" smtClean="0"/>
              <a:t>worker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System </a:t>
            </a:r>
            <a:r>
              <a:rPr lang="en-US" b="1" dirty="0"/>
              <a:t>uses a default partition </a:t>
            </a:r>
            <a:r>
              <a:rPr lang="en-US" b="1" dirty="0" smtClean="0"/>
              <a:t>function: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hash(key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 mod </a:t>
            </a:r>
            <a:r>
              <a:rPr lang="en-US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</a:p>
          <a:p>
            <a:pPr lvl="8">
              <a:lnSpc>
                <a:spcPct val="90000"/>
              </a:lnSpc>
            </a:pPr>
            <a:endParaRPr lang="en-US" b="1" i="1" dirty="0" smtClean="0">
              <a:solidFill>
                <a:schemeClr val="accent3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D60093"/>
                </a:solidFill>
              </a:rPr>
              <a:t>Sometimes useful </a:t>
            </a:r>
            <a:r>
              <a:rPr lang="en-US" b="1" dirty="0">
                <a:solidFill>
                  <a:srgbClr val="D60093"/>
                </a:solidFill>
              </a:rPr>
              <a:t>to </a:t>
            </a:r>
            <a:r>
              <a:rPr lang="en-US" b="1" dirty="0" smtClean="0">
                <a:solidFill>
                  <a:srgbClr val="D60093"/>
                </a:solidFill>
              </a:rPr>
              <a:t>override the hash function:</a:t>
            </a:r>
            <a:endParaRPr lang="en-US" b="1" dirty="0">
              <a:solidFill>
                <a:srgbClr val="D60093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E.g.,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hash(hostname(URL)) mod 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R</a:t>
            </a:r>
            <a:r>
              <a:rPr lang="en-US" dirty="0"/>
              <a:t> ensures URLs from a host end up in the same output file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18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Problems </a:t>
            </a:r>
            <a:r>
              <a:rPr lang="en-US" dirty="0" smtClean="0"/>
              <a:t>Suited </a:t>
            </a:r>
            <a:r>
              <a:rPr lang="en-US" dirty="0"/>
              <a:t>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Map-Reduce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5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Counting tasks</a:t>
            </a:r>
          </a:p>
          <a:p>
            <a:pPr lvl="1"/>
            <a:r>
              <a:rPr lang="en-US" dirty="0" smtClean="0"/>
              <a:t>Find the total size in bytes of a host</a:t>
            </a:r>
          </a:p>
          <a:p>
            <a:pPr lvl="1"/>
            <a:r>
              <a:rPr lang="en-US" dirty="0" smtClean="0"/>
              <a:t>Compute the frequency of all k-grams on the web</a:t>
            </a:r>
          </a:p>
          <a:p>
            <a:pPr lvl="1"/>
            <a:r>
              <a:rPr lang="en-US" dirty="0" smtClean="0"/>
              <a:t>Compute the frequency of queries</a:t>
            </a:r>
          </a:p>
          <a:p>
            <a:pPr lvl="1"/>
            <a:r>
              <a:rPr lang="en-US" dirty="0" smtClean="0"/>
              <a:t>Compute the frequency of </a:t>
            </a:r>
            <a:r>
              <a:rPr lang="en-US" dirty="0" err="1" smtClean="0"/>
              <a:t>query,url</a:t>
            </a:r>
            <a:r>
              <a:rPr lang="en-US" dirty="0" smtClean="0"/>
              <a:t> pairs</a:t>
            </a:r>
          </a:p>
          <a:p>
            <a:pPr lvl="8"/>
            <a:endParaRPr lang="en-US" dirty="0" smtClean="0">
              <a:solidFill>
                <a:schemeClr val="accent3"/>
              </a:solidFill>
            </a:endParaRPr>
          </a:p>
          <a:p>
            <a:r>
              <a:rPr lang="en-US" b="1" dirty="0" smtClean="0">
                <a:solidFill>
                  <a:schemeClr val="accent3"/>
                </a:solidFill>
              </a:rPr>
              <a:t>Other examples: </a:t>
            </a:r>
          </a:p>
          <a:p>
            <a:pPr lvl="1"/>
            <a:r>
              <a:rPr lang="en-US" dirty="0" smtClean="0"/>
              <a:t>Link analysis and graph processing – PageRank </a:t>
            </a:r>
          </a:p>
          <a:p>
            <a:pPr lvl="1"/>
            <a:r>
              <a:rPr lang="en-US" dirty="0" smtClean="0"/>
              <a:t>Machine Learning algorithms</a:t>
            </a:r>
          </a:p>
          <a:p>
            <a:pPr lvl="1"/>
            <a:r>
              <a:rPr lang="en-US" dirty="0" smtClean="0"/>
              <a:t>Linear algebra operations (matrix-vector, matrix-matrix multiplication)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43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Join By Map-Reduce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799"/>
            <a:ext cx="8229600" cy="1600201"/>
          </a:xfrm>
        </p:spPr>
        <p:txBody>
          <a:bodyPr/>
          <a:lstStyle/>
          <a:p>
            <a:r>
              <a:rPr lang="en-US" b="1" dirty="0" smtClean="0"/>
              <a:t>Compute the natural join </a:t>
            </a:r>
            <a:r>
              <a:rPr lang="en-US" b="1" i="1" dirty="0" smtClean="0"/>
              <a:t>R(A,B) </a:t>
            </a:r>
            <a:r>
              <a:rPr lang="en-US" b="1" dirty="0" smtClean="0"/>
              <a:t>⋈</a:t>
            </a:r>
            <a:r>
              <a:rPr lang="en-US" b="1" i="1" dirty="0" smtClean="0"/>
              <a:t> S(B,C)</a:t>
            </a:r>
          </a:p>
          <a:p>
            <a:r>
              <a:rPr lang="en-US" i="1" dirty="0" smtClean="0"/>
              <a:t>R</a:t>
            </a:r>
            <a:r>
              <a:rPr lang="en-US" dirty="0" smtClean="0"/>
              <a:t> and </a:t>
            </a:r>
            <a:r>
              <a:rPr lang="en-US" i="1" dirty="0" smtClean="0"/>
              <a:t>S</a:t>
            </a:r>
            <a:r>
              <a:rPr lang="en-US" dirty="0" smtClean="0"/>
              <a:t> are each stored in files</a:t>
            </a:r>
          </a:p>
          <a:p>
            <a:r>
              <a:rPr lang="en-US" dirty="0" smtClean="0"/>
              <a:t>Tuples are pairs </a:t>
            </a:r>
            <a:r>
              <a:rPr lang="en-US" i="1" dirty="0" smtClean="0"/>
              <a:t>(</a:t>
            </a:r>
            <a:r>
              <a:rPr lang="en-US" i="1" dirty="0" err="1" smtClean="0"/>
              <a:t>a,b</a:t>
            </a:r>
            <a:r>
              <a:rPr lang="en-US" i="1" dirty="0" smtClean="0"/>
              <a:t>)</a:t>
            </a:r>
            <a:r>
              <a:rPr lang="en-US" dirty="0" smtClean="0"/>
              <a:t> or </a:t>
            </a:r>
            <a:r>
              <a:rPr lang="en-US" i="1" dirty="0" smtClean="0"/>
              <a:t>(</a:t>
            </a:r>
            <a:r>
              <a:rPr lang="en-US" i="1" dirty="0" err="1" smtClean="0"/>
              <a:t>b,c</a:t>
            </a:r>
            <a:r>
              <a:rPr lang="en-US" i="1" dirty="0" smtClean="0"/>
              <a:t>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301696"/>
              </p:ext>
            </p:extLst>
          </p:nvPr>
        </p:nvGraphicFramePr>
        <p:xfrm>
          <a:off x="304800" y="3581400"/>
          <a:ext cx="2209800" cy="185420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104900"/>
                <a:gridCol w="1104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96206"/>
              </p:ext>
            </p:extLst>
          </p:nvPr>
        </p:nvGraphicFramePr>
        <p:xfrm>
          <a:off x="3363024" y="3657600"/>
          <a:ext cx="2209800" cy="148336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104900"/>
                <a:gridCol w="1104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590800" y="4019673"/>
            <a:ext cx="6960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⋈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885381"/>
              </p:ext>
            </p:extLst>
          </p:nvPr>
        </p:nvGraphicFramePr>
        <p:xfrm>
          <a:off x="6705600" y="3657600"/>
          <a:ext cx="2209800" cy="148336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736600"/>
                <a:gridCol w="736600"/>
                <a:gridCol w="736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715000" y="4032738"/>
            <a:ext cx="5004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=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1226154" y="55626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20622" y="519326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411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Map-Reduce Join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9928"/>
            <a:ext cx="8610600" cy="4843273"/>
          </a:xfrm>
        </p:spPr>
        <p:txBody>
          <a:bodyPr/>
          <a:lstStyle/>
          <a:p>
            <a:r>
              <a:rPr lang="en-US" b="1" dirty="0" smtClean="0">
                <a:solidFill>
                  <a:srgbClr val="FF0066"/>
                </a:solidFill>
              </a:rPr>
              <a:t>A </a:t>
            </a:r>
            <a:r>
              <a:rPr lang="en-US" b="1" dirty="0">
                <a:solidFill>
                  <a:srgbClr val="FF0066"/>
                </a:solidFill>
              </a:rPr>
              <a:t>Map process </a:t>
            </a:r>
            <a:r>
              <a:rPr lang="en-US" b="1" dirty="0" smtClean="0">
                <a:solidFill>
                  <a:srgbClr val="FF0066"/>
                </a:solidFill>
              </a:rPr>
              <a:t>turns:</a:t>
            </a:r>
          </a:p>
          <a:p>
            <a:pPr lvl="1"/>
            <a:r>
              <a:rPr lang="en-US" dirty="0" smtClean="0"/>
              <a:t>Each input </a:t>
            </a:r>
            <a:r>
              <a:rPr lang="en-US" dirty="0"/>
              <a:t>tuple </a:t>
            </a:r>
            <a:r>
              <a:rPr lang="en-US" i="1" dirty="0"/>
              <a:t>R(</a:t>
            </a:r>
            <a:r>
              <a:rPr lang="en-US" i="1" dirty="0" err="1"/>
              <a:t>a,b</a:t>
            </a:r>
            <a:r>
              <a:rPr lang="en-US" i="1" dirty="0"/>
              <a:t>)</a:t>
            </a:r>
            <a:r>
              <a:rPr lang="en-US" dirty="0"/>
              <a:t> into key-value pair </a:t>
            </a:r>
            <a:r>
              <a:rPr lang="en-US" i="1" dirty="0"/>
              <a:t>(b,(</a:t>
            </a:r>
            <a:r>
              <a:rPr lang="en-US" i="1" dirty="0" err="1"/>
              <a:t>a,R</a:t>
            </a:r>
            <a:r>
              <a:rPr lang="en-US" i="1" dirty="0" smtClean="0"/>
              <a:t>))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input tuple </a:t>
            </a:r>
            <a:r>
              <a:rPr lang="en-US" i="1" dirty="0"/>
              <a:t>S(</a:t>
            </a:r>
            <a:r>
              <a:rPr lang="en-US" i="1" dirty="0" err="1"/>
              <a:t>b,c</a:t>
            </a:r>
            <a:r>
              <a:rPr lang="en-US" i="1" dirty="0"/>
              <a:t>)</a:t>
            </a:r>
            <a:r>
              <a:rPr lang="en-US" dirty="0"/>
              <a:t> into </a:t>
            </a:r>
            <a:r>
              <a:rPr lang="en-US" i="1" dirty="0"/>
              <a:t>(b,(</a:t>
            </a:r>
            <a:r>
              <a:rPr lang="en-US" i="1" dirty="0" err="1"/>
              <a:t>c,S</a:t>
            </a:r>
            <a:r>
              <a:rPr lang="en-US" i="1" dirty="0"/>
              <a:t>))</a:t>
            </a:r>
          </a:p>
          <a:p>
            <a:pPr lvl="8"/>
            <a:endParaRPr lang="en-US" dirty="0" smtClean="0"/>
          </a:p>
          <a:p>
            <a:r>
              <a:rPr lang="en-US" b="1" dirty="0">
                <a:solidFill>
                  <a:srgbClr val="FF0066"/>
                </a:solidFill>
              </a:rPr>
              <a:t>Map</a:t>
            </a:r>
            <a:r>
              <a:rPr lang="en-US" b="1" dirty="0" smtClean="0"/>
              <a:t> </a:t>
            </a:r>
            <a:r>
              <a:rPr lang="en-US" dirty="0" smtClean="0"/>
              <a:t>processes send each key-value pair with key </a:t>
            </a:r>
            <a:r>
              <a:rPr lang="en-US" i="1" dirty="0" smtClean="0"/>
              <a:t>b</a:t>
            </a:r>
            <a:r>
              <a:rPr lang="en-US" dirty="0" smtClean="0"/>
              <a:t> to </a:t>
            </a:r>
            <a:r>
              <a:rPr lang="en-US" b="1" dirty="0">
                <a:solidFill>
                  <a:srgbClr val="7030A0"/>
                </a:solidFill>
              </a:rPr>
              <a:t>Reduce</a:t>
            </a:r>
            <a:r>
              <a:rPr lang="en-US" dirty="0" smtClean="0"/>
              <a:t> process </a:t>
            </a:r>
            <a:r>
              <a:rPr lang="en-US" i="1" dirty="0" smtClean="0"/>
              <a:t>h(b</a:t>
            </a:r>
            <a:r>
              <a:rPr lang="en-US" i="1" dirty="0" smtClean="0"/>
              <a:t>) </a:t>
            </a:r>
            <a:r>
              <a:rPr lang="en-US" dirty="0" smtClean="0"/>
              <a:t>(where h is a hash function)</a:t>
            </a:r>
            <a:endParaRPr lang="en-US" dirty="0" smtClean="0"/>
          </a:p>
          <a:p>
            <a:pPr lvl="1"/>
            <a:r>
              <a:rPr lang="en-US" dirty="0" smtClean="0"/>
              <a:t>Hadoop does this automatically; just tell it </a:t>
            </a:r>
            <a:r>
              <a:rPr lang="en-US" dirty="0" smtClean="0"/>
              <a:t>what the key </a:t>
            </a:r>
            <a:r>
              <a:rPr lang="en-US" dirty="0" smtClean="0"/>
              <a:t>is.</a:t>
            </a:r>
          </a:p>
          <a:p>
            <a:r>
              <a:rPr lang="en-US" dirty="0" smtClean="0"/>
              <a:t>Each </a:t>
            </a:r>
            <a:r>
              <a:rPr lang="en-US" b="1" dirty="0" smtClean="0">
                <a:solidFill>
                  <a:srgbClr val="7030A0"/>
                </a:solidFill>
              </a:rPr>
              <a:t>Reduce process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matches all the pairs </a:t>
            </a:r>
            <a:r>
              <a:rPr lang="en-US" i="1" dirty="0" smtClean="0"/>
              <a:t>(b,(</a:t>
            </a:r>
            <a:r>
              <a:rPr lang="en-US" i="1" dirty="0" err="1" smtClean="0"/>
              <a:t>a,R</a:t>
            </a:r>
            <a:r>
              <a:rPr lang="en-US" i="1" dirty="0" smtClean="0"/>
              <a:t>))</a:t>
            </a:r>
            <a:r>
              <a:rPr lang="en-US" dirty="0" smtClean="0"/>
              <a:t> with all </a:t>
            </a:r>
            <a:r>
              <a:rPr lang="en-US" i="1" dirty="0" smtClean="0"/>
              <a:t>(b,(</a:t>
            </a:r>
            <a:r>
              <a:rPr lang="en-US" i="1" dirty="0" err="1" smtClean="0"/>
              <a:t>c,S</a:t>
            </a:r>
            <a:r>
              <a:rPr lang="en-US" i="1" dirty="0" smtClean="0"/>
              <a:t>)) </a:t>
            </a:r>
            <a:r>
              <a:rPr lang="en-US" dirty="0" smtClean="0"/>
              <a:t>from the list of values associated with b, and outputs </a:t>
            </a:r>
            <a:r>
              <a:rPr lang="en-US" i="1" dirty="0" smtClean="0"/>
              <a:t>(</a:t>
            </a:r>
            <a:r>
              <a:rPr lang="en-US" i="1" dirty="0" err="1" smtClean="0"/>
              <a:t>a,b,c</a:t>
            </a:r>
            <a:r>
              <a:rPr lang="en-US" i="1" dirty="0" smtClean="0"/>
              <a:t>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3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database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SQL operations can be implemented using map-reduce:</a:t>
            </a:r>
          </a:p>
          <a:p>
            <a:pPr lvl="1"/>
            <a:r>
              <a:rPr lang="en-US" dirty="0" smtClean="0"/>
              <a:t>Select</a:t>
            </a:r>
          </a:p>
          <a:p>
            <a:pPr lvl="1"/>
            <a:r>
              <a:rPr lang="en-US" dirty="0" smtClean="0"/>
              <a:t>Project</a:t>
            </a:r>
          </a:p>
          <a:p>
            <a:pPr lvl="1"/>
            <a:r>
              <a:rPr lang="en-US" dirty="0" smtClean="0"/>
              <a:t>Union</a:t>
            </a:r>
          </a:p>
          <a:p>
            <a:pPr lvl="1"/>
            <a:r>
              <a:rPr lang="en-US" dirty="0" smtClean="0"/>
              <a:t>Difference</a:t>
            </a:r>
          </a:p>
          <a:p>
            <a:pPr lvl="1"/>
            <a:r>
              <a:rPr lang="en-US" dirty="0" err="1" smtClean="0"/>
              <a:t>Equi</a:t>
            </a:r>
            <a:r>
              <a:rPr lang="en-US" dirty="0" smtClean="0"/>
              <a:t>-Join</a:t>
            </a:r>
          </a:p>
          <a:p>
            <a:pPr lvl="1"/>
            <a:r>
              <a:rPr lang="en-US" dirty="0" smtClean="0"/>
              <a:t>Left-outer join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70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Motivation: Google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20+ billion web pages x 20KB = 400+ TB</a:t>
            </a:r>
          </a:p>
          <a:p>
            <a:r>
              <a:rPr lang="en-US" dirty="0" smtClean="0"/>
              <a:t>1 computer reads 30-35 MB/sec from disk</a:t>
            </a:r>
          </a:p>
          <a:p>
            <a:pPr lvl="1"/>
            <a:r>
              <a:rPr lang="en-US" dirty="0" smtClean="0"/>
              <a:t>~4 months to read the web</a:t>
            </a:r>
          </a:p>
          <a:p>
            <a:r>
              <a:rPr lang="en-US" dirty="0" smtClean="0"/>
              <a:t>~1,000 hard drives to store the web</a:t>
            </a:r>
          </a:p>
          <a:p>
            <a:r>
              <a:rPr lang="en-US" dirty="0" smtClean="0">
                <a:solidFill>
                  <a:srgbClr val="D60093"/>
                </a:solidFill>
              </a:rPr>
              <a:t>Takes even more to </a:t>
            </a:r>
            <a:r>
              <a:rPr lang="en-US" b="1" dirty="0" smtClean="0">
                <a:solidFill>
                  <a:srgbClr val="D60093"/>
                </a:solidFill>
              </a:rPr>
              <a:t>do</a:t>
            </a:r>
            <a:r>
              <a:rPr lang="en-US" dirty="0" smtClean="0">
                <a:solidFill>
                  <a:srgbClr val="D60093"/>
                </a:solidFill>
              </a:rPr>
              <a:t> something useful </a:t>
            </a:r>
            <a:br>
              <a:rPr lang="en-US" dirty="0" smtClean="0">
                <a:solidFill>
                  <a:srgbClr val="D60093"/>
                </a:solidFill>
              </a:rPr>
            </a:br>
            <a:r>
              <a:rPr lang="en-US" dirty="0" smtClean="0">
                <a:solidFill>
                  <a:srgbClr val="D60093"/>
                </a:solidFill>
              </a:rPr>
              <a:t>with the data!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Today, a standard </a:t>
            </a:r>
            <a:r>
              <a:rPr lang="en-US" b="1" dirty="0">
                <a:solidFill>
                  <a:srgbClr val="008000"/>
                </a:solidFill>
              </a:rPr>
              <a:t>architecture </a:t>
            </a:r>
            <a:r>
              <a:rPr lang="en-US" b="1" dirty="0" smtClean="0">
                <a:solidFill>
                  <a:srgbClr val="008000"/>
                </a:solidFill>
              </a:rPr>
              <a:t>for such problems is emerging</a:t>
            </a:r>
            <a:r>
              <a:rPr lang="en-US" b="1" dirty="0">
                <a:solidFill>
                  <a:srgbClr val="008000"/>
                </a:solidFill>
              </a:rPr>
              <a:t>:</a:t>
            </a:r>
          </a:p>
          <a:p>
            <a:pPr lvl="1"/>
            <a:r>
              <a:rPr lang="en-US" dirty="0"/>
              <a:t>Cluster of commodity Linux nodes</a:t>
            </a:r>
          </a:p>
          <a:p>
            <a:pPr lvl="1"/>
            <a:r>
              <a:rPr lang="en-US" dirty="0" smtClean="0"/>
              <a:t>Commodity network (</a:t>
            </a:r>
            <a:r>
              <a:rPr lang="en-US" dirty="0" err="1" smtClean="0"/>
              <a:t>ethernet</a:t>
            </a:r>
            <a:r>
              <a:rPr lang="en-US" dirty="0" smtClean="0"/>
              <a:t>) to connect them</a:t>
            </a:r>
            <a:endParaRPr lang="en-US" dirty="0">
              <a:solidFill>
                <a:schemeClr val="accent3"/>
              </a:solidFill>
            </a:endParaRPr>
          </a:p>
          <a:p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0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Matrix-Vector multiplication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Compute the product of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𝑀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with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𝑀𝑣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This </a:t>
                </a:r>
                <a:r>
                  <a:rPr lang="en-US" dirty="0" smtClean="0"/>
                  <a:t>is an operation that appears very often in many different tasks</a:t>
                </a:r>
              </a:p>
              <a:p>
                <a:pPr lvl="1"/>
                <a:r>
                  <a:rPr lang="en-US" dirty="0" smtClean="0"/>
                  <a:t>E.g., the computation of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PageRank</a:t>
                </a:r>
                <a:r>
                  <a:rPr lang="en-US" dirty="0" smtClean="0"/>
                  <a:t> vectors.</a:t>
                </a:r>
              </a:p>
              <a:p>
                <a:pPr lvl="1"/>
                <a:r>
                  <a:rPr lang="en-US" dirty="0" smtClean="0"/>
                  <a:t>The size of the Web matrix is in the order of billions! But it is a very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sparse</a:t>
                </a:r>
                <a:r>
                  <a:rPr lang="en-US" dirty="0" smtClean="0"/>
                  <a:t> matrix</a:t>
                </a:r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Storage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 matrix and vectors are stored in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sparse form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Triplets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 the non-zero entries of the matrix</a:t>
                </a:r>
              </a:p>
              <a:p>
                <a:pPr lvl="1"/>
                <a:r>
                  <a:rPr lang="en-US" dirty="0" smtClean="0"/>
                  <a:t>Pairs of the form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for the elements of the vector.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2375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67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Matrix-vector multiplication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Case 1: The vector fits in memory</a:t>
                </a:r>
              </a:p>
              <a:p>
                <a:pPr lvl="1"/>
                <a:r>
                  <a:rPr lang="en-US" dirty="0"/>
                  <a:t>In this case the vector that we want multiply is loaded in memory at each </a:t>
                </a:r>
                <a:r>
                  <a:rPr lang="en-US" dirty="0">
                    <a:solidFill>
                      <a:srgbClr val="C00000"/>
                    </a:solidFill>
                  </a:rPr>
                  <a:t>mapper</a:t>
                </a:r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Recall that we want to compute: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for entry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of the output vector.</a:t>
                </a:r>
              </a:p>
              <a:p>
                <a:endParaRPr lang="en-US" dirty="0"/>
              </a:p>
              <a:p>
                <a:r>
                  <a:rPr lang="en-US" dirty="0" smtClean="0"/>
                  <a:t>How should we define the map-reduce process?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mapper</a:t>
                </a:r>
                <a:r>
                  <a:rPr lang="en-US" dirty="0" smtClean="0"/>
                  <a:t> reads a chunk of the matrix M, and for each entry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it outputs the key-value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reducer</a:t>
                </a:r>
                <a:r>
                  <a:rPr lang="en-US" dirty="0" smtClean="0"/>
                  <a:t> takes the sum of all values that are associated with row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2375" r="-667" b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43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Matrix-vector multiplication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Case 2: The vector does not fit in memory</a:t>
            </a:r>
          </a:p>
          <a:p>
            <a:r>
              <a:rPr lang="en-US" dirty="0" smtClean="0"/>
              <a:t>In this case we split the matrix and the vector into stripes: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perform the computation for  each </a:t>
            </a:r>
            <a:r>
              <a:rPr lang="en-US" dirty="0" smtClean="0"/>
              <a:t>stripe </a:t>
            </a:r>
            <a:r>
              <a:rPr lang="en-US" dirty="0" smtClean="0"/>
              <a:t>of the matrix, where the vector can fit into memory</a:t>
            </a:r>
          </a:p>
          <a:p>
            <a:pPr lvl="1"/>
            <a:r>
              <a:rPr lang="en-US" dirty="0" smtClean="0"/>
              <a:t>For PageRank it is better to split the matrix into blocks.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269" y="2425201"/>
            <a:ext cx="5960731" cy="301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Extenstions</a:t>
            </a:r>
            <a:r>
              <a:rPr lang="en-US" dirty="0" smtClean="0"/>
              <a:t>: </a:t>
            </a:r>
            <a:r>
              <a:rPr lang="en-US" dirty="0" err="1" smtClean="0"/>
              <a:t>Pregel</a:t>
            </a:r>
            <a:r>
              <a:rPr lang="en-US" dirty="0" smtClean="0"/>
              <a:t>- </a:t>
            </a:r>
            <a:r>
              <a:rPr lang="en-US" dirty="0" err="1" smtClean="0"/>
              <a:t>Giraph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Data and computation is modeled as a </a:t>
            </a:r>
            <a:r>
              <a:rPr lang="en-US" dirty="0" smtClean="0">
                <a:solidFill>
                  <a:srgbClr val="C00000"/>
                </a:solidFill>
              </a:rPr>
              <a:t>Graph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Each node in the graph handles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task</a:t>
            </a:r>
          </a:p>
          <a:p>
            <a:pPr lvl="1"/>
            <a:r>
              <a:rPr lang="en-US" dirty="0" smtClean="0"/>
              <a:t>Each node output </a:t>
            </a:r>
            <a:r>
              <a:rPr lang="en-US" dirty="0" smtClean="0">
                <a:solidFill>
                  <a:srgbClr val="0070C0"/>
                </a:solidFill>
              </a:rPr>
              <a:t>messages</a:t>
            </a:r>
            <a:r>
              <a:rPr lang="en-US" dirty="0" smtClean="0"/>
              <a:t> to the remaining nodes</a:t>
            </a:r>
          </a:p>
          <a:p>
            <a:pPr lvl="1"/>
            <a:r>
              <a:rPr lang="en-US" dirty="0" smtClean="0"/>
              <a:t>Each node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processes</a:t>
            </a:r>
            <a:r>
              <a:rPr lang="en-US" dirty="0" smtClean="0"/>
              <a:t> the incoming messages from other nodes.</a:t>
            </a:r>
          </a:p>
          <a:p>
            <a:pPr lvl="1"/>
            <a:endParaRPr lang="en-US" dirty="0"/>
          </a:p>
          <a:p>
            <a:r>
              <a:rPr lang="en-US" dirty="0" smtClean="0"/>
              <a:t>Computation is performed in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supersteps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 one </a:t>
            </a:r>
            <a:r>
              <a:rPr lang="en-US" dirty="0" err="1" smtClean="0"/>
              <a:t>superstep</a:t>
            </a:r>
            <a:r>
              <a:rPr lang="en-US" dirty="0" smtClean="0"/>
              <a:t> all messages are processed, and new messages are sent out.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Failures</a:t>
            </a:r>
          </a:p>
          <a:p>
            <a:pPr lvl="1"/>
            <a:r>
              <a:rPr lang="en-US" dirty="0" smtClean="0"/>
              <a:t>The computation is periodically </a:t>
            </a:r>
            <a:r>
              <a:rPr lang="en-US" dirty="0" err="1" smtClean="0"/>
              <a:t>checkpointed</a:t>
            </a:r>
            <a:r>
              <a:rPr lang="en-US" dirty="0" smtClean="0"/>
              <a:t> after a number of </a:t>
            </a:r>
            <a:r>
              <a:rPr lang="en-US" dirty="0" err="1" smtClean="0"/>
              <a:t>supersteps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 err="1" smtClean="0">
                <a:solidFill>
                  <a:srgbClr val="C00000"/>
                </a:solidFill>
              </a:rPr>
              <a:t>Pregel</a:t>
            </a:r>
            <a:r>
              <a:rPr lang="en-US" dirty="0" smtClean="0"/>
              <a:t>: developed by Google. </a:t>
            </a:r>
            <a:r>
              <a:rPr lang="en-US" dirty="0" err="1" smtClean="0">
                <a:solidFill>
                  <a:srgbClr val="C00000"/>
                </a:solidFill>
              </a:rPr>
              <a:t>Giraph</a:t>
            </a:r>
            <a:r>
              <a:rPr lang="en-US" dirty="0" smtClean="0"/>
              <a:t>: open-source version</a:t>
            </a:r>
          </a:p>
          <a:p>
            <a:pPr lvl="1"/>
            <a:r>
              <a:rPr lang="en-US" dirty="0" smtClean="0"/>
              <a:t>Although a general computation model, it is usually used for computations on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00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All pairs shortest paths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Data</a:t>
                </a:r>
                <a:r>
                  <a:rPr lang="en-US" dirty="0" smtClean="0"/>
                  <a:t>: the edges of a large graph with weights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Compute</a:t>
                </a:r>
                <a:r>
                  <a:rPr lang="en-US" dirty="0" smtClean="0"/>
                  <a:t>: the shortest path between any two nodes</a:t>
                </a:r>
              </a:p>
              <a:p>
                <a:endParaRPr lang="en-US" dirty="0"/>
              </a:p>
              <a:p>
                <a:r>
                  <a:rPr lang="en-US" dirty="0" smtClean="0"/>
                  <a:t>Each node in </a:t>
                </a:r>
                <a:r>
                  <a:rPr lang="en-US" dirty="0" err="1" smtClean="0"/>
                  <a:t>Pregel</a:t>
                </a:r>
                <a:r>
                  <a:rPr lang="en-US" dirty="0" smtClean="0"/>
                  <a:t> stores information about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node</a:t>
                </a:r>
                <a:r>
                  <a:rPr lang="en-US" dirty="0" smtClean="0"/>
                  <a:t> in the input graph and connects with its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neighbors</a:t>
                </a:r>
              </a:p>
              <a:p>
                <a:pPr lvl="1"/>
                <a:r>
                  <a:rPr lang="en-US" dirty="0" smtClean="0"/>
                  <a:t>For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we store the pairs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𝑏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𝑎𝑏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with the distance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to all other nodes</a:t>
                </a:r>
              </a:p>
              <a:p>
                <a:pPr lvl="2"/>
                <a:r>
                  <a:rPr lang="en-US" dirty="0" smtClean="0"/>
                  <a:t>Initially only to immediate neighbors</a:t>
                </a:r>
              </a:p>
              <a:p>
                <a:pPr lvl="1"/>
                <a:r>
                  <a:rPr lang="en-US" dirty="0" smtClean="0"/>
                  <a:t>At each step each node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broadcasts</a:t>
                </a:r>
                <a:r>
                  <a:rPr lang="en-US" dirty="0" smtClean="0"/>
                  <a:t> the distances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𝑏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𝑎𝑏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to its neighbors.</a:t>
                </a:r>
              </a:p>
              <a:p>
                <a:pPr lvl="1"/>
                <a:r>
                  <a:rPr lang="en-US" dirty="0" smtClean="0"/>
                  <a:t>When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receives 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𝑐𝑑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it checks if there are pairs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𝑎𝑐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𝑎𝑑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stored locally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𝑎𝑐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𝑐𝑑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𝑎𝑑</m:t>
                        </m:r>
                      </m:sub>
                    </m:sSub>
                  </m:oMath>
                </a14:m>
                <a:r>
                  <a:rPr lang="en-US" dirty="0" smtClean="0"/>
                  <a:t> then it updates the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𝑎𝑑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000" r="-222" b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6112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Pointers and Further Reading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4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Google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Not available outside Google</a:t>
            </a: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chemeClr val="accent3"/>
                </a:solidFill>
              </a:rPr>
              <a:t>Hadoop</a:t>
            </a:r>
            <a:endParaRPr lang="en-US" b="1" dirty="0">
              <a:solidFill>
                <a:schemeClr val="accent3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An open-source implementation in Java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Uses HDFS for stable storage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Download: </a:t>
            </a:r>
            <a:r>
              <a:rPr lang="en-US" sz="2400" dirty="0">
                <a:latin typeface="Arial Unicode MS" pitchFamily="34" charset="-128"/>
                <a:hlinkClick r:id="rId2"/>
              </a:rPr>
              <a:t>http://lucene.apache.org/hadoop/</a:t>
            </a:r>
            <a:endParaRPr lang="en-US" sz="2400" dirty="0"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/>
              <a:t>Aster Data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Cluster-optimized SQL Database that also implements </a:t>
            </a:r>
            <a:r>
              <a:rPr lang="en-US" dirty="0" err="1" smtClean="0"/>
              <a:t>MapReduce</a:t>
            </a:r>
            <a:endParaRPr lang="en-US" sz="26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49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Reading</a:t>
            </a: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Jeffrey Dean and Sanjay </a:t>
            </a:r>
            <a:r>
              <a:rPr lang="en-US" dirty="0" err="1" smtClean="0"/>
              <a:t>Ghemawat</a:t>
            </a:r>
            <a:r>
              <a:rPr lang="en-US" dirty="0" smtClean="0"/>
              <a:t>: </a:t>
            </a:r>
            <a:r>
              <a:rPr lang="en-US" dirty="0" err="1" smtClean="0"/>
              <a:t>MapReduce</a:t>
            </a:r>
            <a:r>
              <a:rPr lang="en-US" dirty="0" smtClean="0"/>
              <a:t>: Simplified Data Processing   on Large Clusters</a:t>
            </a:r>
          </a:p>
          <a:p>
            <a:pPr lvl="1"/>
            <a:r>
              <a:rPr lang="en-US" dirty="0" smtClean="0">
                <a:hlinkClick r:id="rId2"/>
              </a:rPr>
              <a:t>http://labs.google.com/papers/mapreduce.html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Sanjay </a:t>
            </a:r>
            <a:r>
              <a:rPr lang="en-US" dirty="0" err="1" smtClean="0"/>
              <a:t>Ghemawat</a:t>
            </a:r>
            <a:r>
              <a:rPr lang="en-US" dirty="0" smtClean="0"/>
              <a:t>, Howard </a:t>
            </a:r>
            <a:r>
              <a:rPr lang="en-US" dirty="0" err="1" smtClean="0"/>
              <a:t>Gobioff</a:t>
            </a:r>
            <a:r>
              <a:rPr lang="en-US" dirty="0" smtClean="0"/>
              <a:t>, and Shun-</a:t>
            </a:r>
            <a:r>
              <a:rPr lang="en-US" dirty="0" err="1" smtClean="0"/>
              <a:t>Tak</a:t>
            </a:r>
            <a:r>
              <a:rPr lang="en-US" dirty="0" smtClean="0"/>
              <a:t> Leung: The Google File System</a:t>
            </a:r>
          </a:p>
          <a:p>
            <a:pPr lvl="1"/>
            <a:r>
              <a:rPr lang="en-US" dirty="0" smtClean="0">
                <a:hlinkClick r:id="rId3"/>
              </a:rPr>
              <a:t>http://labs.google.com/papers/gfs.html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56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Hadoop Wiki</a:t>
            </a:r>
          </a:p>
          <a:p>
            <a:pPr lvl="1"/>
            <a:r>
              <a:rPr lang="en-US" dirty="0" smtClean="0"/>
              <a:t> Introduction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http://wiki.apache.org/lucene-hadoop/</a:t>
            </a:r>
            <a:endParaRPr lang="en-US" dirty="0" smtClean="0"/>
          </a:p>
          <a:p>
            <a:pPr lvl="1"/>
            <a:r>
              <a:rPr lang="en-US" dirty="0" smtClean="0"/>
              <a:t> Getting Started</a:t>
            </a:r>
          </a:p>
          <a:p>
            <a:pPr lvl="2"/>
            <a:r>
              <a:rPr lang="en-US" dirty="0" smtClean="0">
                <a:hlinkClick r:id="rId3"/>
              </a:rPr>
              <a:t> http://wiki.apache.org/lucene-hadoop/GettingStartedWithHadoop</a:t>
            </a:r>
            <a:endParaRPr lang="en-US" dirty="0" smtClean="0"/>
          </a:p>
          <a:p>
            <a:pPr lvl="1"/>
            <a:r>
              <a:rPr lang="en-US" dirty="0" smtClean="0"/>
              <a:t> Map/Reduce Overview </a:t>
            </a:r>
          </a:p>
          <a:p>
            <a:pPr lvl="2"/>
            <a:r>
              <a:rPr lang="en-US" dirty="0" smtClean="0">
                <a:hlinkClick r:id="rId4"/>
              </a:rPr>
              <a:t> http://wiki.apache.org/lucene-hadoop/HadoopMapReduce</a:t>
            </a:r>
            <a:endParaRPr lang="en-US" dirty="0" smtClean="0"/>
          </a:p>
          <a:p>
            <a:pPr lvl="2"/>
            <a:r>
              <a:rPr lang="en-US" dirty="0" smtClean="0">
                <a:hlinkClick r:id="rId5"/>
              </a:rPr>
              <a:t> http://wiki.apache.org/lucene-hadoop/HadoopMapRedClasses</a:t>
            </a:r>
            <a:endParaRPr lang="en-US" dirty="0" smtClean="0"/>
          </a:p>
          <a:p>
            <a:pPr lvl="1"/>
            <a:r>
              <a:rPr lang="en-US" dirty="0" smtClean="0"/>
              <a:t> Eclipse Environment</a:t>
            </a:r>
          </a:p>
          <a:p>
            <a:pPr lvl="2"/>
            <a:r>
              <a:rPr lang="en-US" dirty="0" smtClean="0">
                <a:hlinkClick r:id="rId6"/>
              </a:rPr>
              <a:t>http://wiki.apache.org/lucene-hadoop/EclipseEnvironment</a:t>
            </a:r>
            <a:endParaRPr lang="en-US" dirty="0" smtClean="0"/>
          </a:p>
          <a:p>
            <a:r>
              <a:rPr lang="en-US" dirty="0" smtClean="0"/>
              <a:t>Hadoop releases </a:t>
            </a:r>
            <a:r>
              <a:rPr lang="en-US" dirty="0"/>
              <a:t>from Apache download mirrors</a:t>
            </a:r>
          </a:p>
          <a:p>
            <a:pPr lvl="1"/>
            <a:r>
              <a:rPr lang="en-US" dirty="0">
                <a:hlinkClick r:id="rId7"/>
              </a:rPr>
              <a:t>http://www.apache.org/dyn/closer.cgi/lucene/hadoop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r>
              <a:rPr lang="en-US" dirty="0" smtClean="0"/>
              <a:t>Javadoc</a:t>
            </a:r>
            <a:endParaRPr lang="en-US" dirty="0" smtClean="0"/>
          </a:p>
          <a:p>
            <a:pPr lvl="1"/>
            <a:r>
              <a:rPr lang="en-US" dirty="0" smtClean="0">
                <a:hlinkClick r:id="rId8"/>
              </a:rPr>
              <a:t> http://lucene.apache.org/hadoop/docs/api/</a:t>
            </a:r>
            <a:r>
              <a:rPr lang="en-US" dirty="0" smtClean="0"/>
              <a:t>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2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Apache Spark</a:t>
            </a:r>
          </a:p>
          <a:p>
            <a:pPr lvl="1"/>
            <a:r>
              <a:rPr lang="en-US" dirty="0">
                <a:hlinkClick r:id="rId2"/>
              </a:rPr>
              <a:t>https://spark.apache.org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A different distributed computation software stack running over HDFS, or Amazon S3</a:t>
            </a:r>
          </a:p>
          <a:p>
            <a:pPr lvl="1"/>
            <a:r>
              <a:rPr lang="en-US" dirty="0" smtClean="0"/>
              <a:t>Developed by UC Berkeley</a:t>
            </a:r>
          </a:p>
          <a:p>
            <a:pPr lvl="1"/>
            <a:endParaRPr lang="en-US" dirty="0"/>
          </a:p>
          <a:p>
            <a:r>
              <a:rPr lang="en-US" dirty="0" smtClean="0"/>
              <a:t>On top of Apache Spark: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Spark SQL</a:t>
            </a:r>
            <a:r>
              <a:rPr lang="en-US" dirty="0" smtClean="0"/>
              <a:t>: allows for querying structured and semi-structured data</a:t>
            </a:r>
          </a:p>
          <a:p>
            <a:pPr lvl="1"/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MLlib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– Apache Mahout: Distributed Machine Learning framework </a:t>
            </a:r>
          </a:p>
          <a:p>
            <a:pPr lvl="2"/>
            <a:r>
              <a:rPr lang="en-US" dirty="0" smtClean="0"/>
              <a:t>Implements clustering, classification, dimensionality reduction </a:t>
            </a:r>
            <a:r>
              <a:rPr lang="en-US" dirty="0" err="1" smtClean="0"/>
              <a:t>algorithims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GraphX</a:t>
            </a:r>
            <a:r>
              <a:rPr lang="en-US" dirty="0" smtClean="0"/>
              <a:t>: Distributed Graph processing framework, similar to </a:t>
            </a:r>
            <a:r>
              <a:rPr lang="en-US" dirty="0" err="1" smtClean="0"/>
              <a:t>Pregel</a:t>
            </a:r>
            <a:endParaRPr lang="en-US" dirty="0" smtClean="0"/>
          </a:p>
          <a:p>
            <a:pPr lvl="2"/>
            <a:r>
              <a:rPr lang="en-US" dirty="0" smtClean="0"/>
              <a:t>Implements several graph processing algorithms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94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/>
              <a:t>Cluster Architecture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90600" y="3733800"/>
            <a:ext cx="1295400" cy="1828800"/>
            <a:chOff x="912" y="1536"/>
            <a:chExt cx="1488" cy="2160"/>
          </a:xfrm>
        </p:grpSpPr>
        <p:sp>
          <p:nvSpPr>
            <p:cNvPr id="52228" name="Rectangle 4"/>
            <p:cNvSpPr>
              <a:spLocks noChangeArrowheads="1"/>
            </p:cNvSpPr>
            <p:nvPr/>
          </p:nvSpPr>
          <p:spPr bwMode="auto">
            <a:xfrm>
              <a:off x="1200" y="2208"/>
              <a:ext cx="91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Mem</a:t>
              </a:r>
            </a:p>
          </p:txBody>
        </p:sp>
        <p:sp>
          <p:nvSpPr>
            <p:cNvPr id="52229" name="AutoShape 5"/>
            <p:cNvSpPr>
              <a:spLocks noChangeArrowheads="1"/>
            </p:cNvSpPr>
            <p:nvPr/>
          </p:nvSpPr>
          <p:spPr bwMode="auto">
            <a:xfrm>
              <a:off x="1200" y="2928"/>
              <a:ext cx="960" cy="576"/>
            </a:xfrm>
            <a:prstGeom prst="can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Disk</a:t>
              </a:r>
            </a:p>
          </p:txBody>
        </p:sp>
        <p:sp>
          <p:nvSpPr>
            <p:cNvPr id="52230" name="Rectangle 6"/>
            <p:cNvSpPr>
              <a:spLocks noChangeArrowheads="1"/>
            </p:cNvSpPr>
            <p:nvPr/>
          </p:nvSpPr>
          <p:spPr bwMode="auto">
            <a:xfrm>
              <a:off x="1200" y="1728"/>
              <a:ext cx="912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CPU</a:t>
              </a:r>
            </a:p>
          </p:txBody>
        </p:sp>
        <p:sp>
          <p:nvSpPr>
            <p:cNvPr id="52231" name="Rectangle 7"/>
            <p:cNvSpPr>
              <a:spLocks noChangeArrowheads="1"/>
            </p:cNvSpPr>
            <p:nvPr/>
          </p:nvSpPr>
          <p:spPr bwMode="auto">
            <a:xfrm>
              <a:off x="912" y="1536"/>
              <a:ext cx="1488" cy="2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276600" y="3733800"/>
            <a:ext cx="1295400" cy="1828800"/>
            <a:chOff x="912" y="1536"/>
            <a:chExt cx="1488" cy="2160"/>
          </a:xfrm>
        </p:grpSpPr>
        <p:sp>
          <p:nvSpPr>
            <p:cNvPr id="52239" name="Rectangle 15"/>
            <p:cNvSpPr>
              <a:spLocks noChangeArrowheads="1"/>
            </p:cNvSpPr>
            <p:nvPr/>
          </p:nvSpPr>
          <p:spPr bwMode="auto">
            <a:xfrm>
              <a:off x="1200" y="2208"/>
              <a:ext cx="91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Mem</a:t>
              </a:r>
            </a:p>
          </p:txBody>
        </p:sp>
        <p:sp>
          <p:nvSpPr>
            <p:cNvPr id="52240" name="AutoShape 16"/>
            <p:cNvSpPr>
              <a:spLocks noChangeArrowheads="1"/>
            </p:cNvSpPr>
            <p:nvPr/>
          </p:nvSpPr>
          <p:spPr bwMode="auto">
            <a:xfrm>
              <a:off x="1200" y="2928"/>
              <a:ext cx="960" cy="576"/>
            </a:xfrm>
            <a:prstGeom prst="can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Disk</a:t>
              </a:r>
            </a:p>
          </p:txBody>
        </p:sp>
        <p:sp>
          <p:nvSpPr>
            <p:cNvPr id="52241" name="Rectangle 17"/>
            <p:cNvSpPr>
              <a:spLocks noChangeArrowheads="1"/>
            </p:cNvSpPr>
            <p:nvPr/>
          </p:nvSpPr>
          <p:spPr bwMode="auto">
            <a:xfrm>
              <a:off x="1200" y="1728"/>
              <a:ext cx="912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CPU</a:t>
              </a:r>
            </a:p>
          </p:txBody>
        </p:sp>
        <p:sp>
          <p:nvSpPr>
            <p:cNvPr id="52242" name="Rectangle 18"/>
            <p:cNvSpPr>
              <a:spLocks noChangeArrowheads="1"/>
            </p:cNvSpPr>
            <p:nvPr/>
          </p:nvSpPr>
          <p:spPr bwMode="auto">
            <a:xfrm>
              <a:off x="912" y="1536"/>
              <a:ext cx="1488" cy="2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2438400" y="4267200"/>
            <a:ext cx="557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…</a:t>
            </a:r>
          </a:p>
        </p:txBody>
      </p:sp>
      <p:sp>
        <p:nvSpPr>
          <p:cNvPr id="52256" name="Rectangle 32"/>
          <p:cNvSpPr>
            <a:spLocks noChangeArrowheads="1"/>
          </p:cNvSpPr>
          <p:nvPr/>
        </p:nvSpPr>
        <p:spPr bwMode="auto">
          <a:xfrm>
            <a:off x="1981200" y="2819400"/>
            <a:ext cx="152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Switch</a:t>
            </a:r>
          </a:p>
        </p:txBody>
      </p:sp>
      <p:sp>
        <p:nvSpPr>
          <p:cNvPr id="52258" name="Line 34"/>
          <p:cNvSpPr>
            <a:spLocks noChangeShapeType="1"/>
          </p:cNvSpPr>
          <p:nvPr/>
        </p:nvSpPr>
        <p:spPr bwMode="auto">
          <a:xfrm flipH="1">
            <a:off x="1600200" y="3124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60" name="Line 36"/>
          <p:cNvSpPr>
            <a:spLocks noChangeShapeType="1"/>
          </p:cNvSpPr>
          <p:nvPr/>
        </p:nvSpPr>
        <p:spPr bwMode="auto">
          <a:xfrm>
            <a:off x="3048000" y="31242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61" name="Text Box 37"/>
          <p:cNvSpPr txBox="1">
            <a:spLocks noChangeArrowheads="1"/>
          </p:cNvSpPr>
          <p:nvPr/>
        </p:nvSpPr>
        <p:spPr bwMode="auto">
          <a:xfrm>
            <a:off x="914400" y="5715000"/>
            <a:ext cx="3863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Each rack contains 16-64 nodes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953000" y="3733800"/>
            <a:ext cx="1295400" cy="1828800"/>
            <a:chOff x="912" y="1536"/>
            <a:chExt cx="1488" cy="2160"/>
          </a:xfrm>
        </p:grpSpPr>
        <p:sp>
          <p:nvSpPr>
            <p:cNvPr id="52263" name="Rectangle 39"/>
            <p:cNvSpPr>
              <a:spLocks noChangeArrowheads="1"/>
            </p:cNvSpPr>
            <p:nvPr/>
          </p:nvSpPr>
          <p:spPr bwMode="auto">
            <a:xfrm>
              <a:off x="1200" y="2208"/>
              <a:ext cx="91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Mem</a:t>
              </a:r>
            </a:p>
          </p:txBody>
        </p:sp>
        <p:sp>
          <p:nvSpPr>
            <p:cNvPr id="52264" name="AutoShape 40"/>
            <p:cNvSpPr>
              <a:spLocks noChangeArrowheads="1"/>
            </p:cNvSpPr>
            <p:nvPr/>
          </p:nvSpPr>
          <p:spPr bwMode="auto">
            <a:xfrm>
              <a:off x="1200" y="2928"/>
              <a:ext cx="960" cy="576"/>
            </a:xfrm>
            <a:prstGeom prst="can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Disk</a:t>
              </a:r>
            </a:p>
          </p:txBody>
        </p:sp>
        <p:sp>
          <p:nvSpPr>
            <p:cNvPr id="52265" name="Rectangle 41"/>
            <p:cNvSpPr>
              <a:spLocks noChangeArrowheads="1"/>
            </p:cNvSpPr>
            <p:nvPr/>
          </p:nvSpPr>
          <p:spPr bwMode="auto">
            <a:xfrm>
              <a:off x="1200" y="1728"/>
              <a:ext cx="912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CPU</a:t>
              </a:r>
            </a:p>
          </p:txBody>
        </p:sp>
        <p:sp>
          <p:nvSpPr>
            <p:cNvPr id="52266" name="Rectangle 42"/>
            <p:cNvSpPr>
              <a:spLocks noChangeArrowheads="1"/>
            </p:cNvSpPr>
            <p:nvPr/>
          </p:nvSpPr>
          <p:spPr bwMode="auto">
            <a:xfrm>
              <a:off x="912" y="1536"/>
              <a:ext cx="1488" cy="2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7239000" y="3733800"/>
            <a:ext cx="1295400" cy="1828800"/>
            <a:chOff x="912" y="1536"/>
            <a:chExt cx="1488" cy="2160"/>
          </a:xfrm>
        </p:grpSpPr>
        <p:sp>
          <p:nvSpPr>
            <p:cNvPr id="52268" name="Rectangle 44"/>
            <p:cNvSpPr>
              <a:spLocks noChangeArrowheads="1"/>
            </p:cNvSpPr>
            <p:nvPr/>
          </p:nvSpPr>
          <p:spPr bwMode="auto">
            <a:xfrm>
              <a:off x="1200" y="2208"/>
              <a:ext cx="91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Mem</a:t>
              </a:r>
            </a:p>
          </p:txBody>
        </p:sp>
        <p:sp>
          <p:nvSpPr>
            <p:cNvPr id="52269" name="AutoShape 45"/>
            <p:cNvSpPr>
              <a:spLocks noChangeArrowheads="1"/>
            </p:cNvSpPr>
            <p:nvPr/>
          </p:nvSpPr>
          <p:spPr bwMode="auto">
            <a:xfrm>
              <a:off x="1200" y="2928"/>
              <a:ext cx="960" cy="576"/>
            </a:xfrm>
            <a:prstGeom prst="can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Disk</a:t>
              </a:r>
            </a:p>
          </p:txBody>
        </p:sp>
        <p:sp>
          <p:nvSpPr>
            <p:cNvPr id="52270" name="Rectangle 46"/>
            <p:cNvSpPr>
              <a:spLocks noChangeArrowheads="1"/>
            </p:cNvSpPr>
            <p:nvPr/>
          </p:nvSpPr>
          <p:spPr bwMode="auto">
            <a:xfrm>
              <a:off x="1200" y="1728"/>
              <a:ext cx="912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CPU</a:t>
              </a:r>
            </a:p>
          </p:txBody>
        </p:sp>
        <p:sp>
          <p:nvSpPr>
            <p:cNvPr id="52271" name="Rectangle 47"/>
            <p:cNvSpPr>
              <a:spLocks noChangeArrowheads="1"/>
            </p:cNvSpPr>
            <p:nvPr/>
          </p:nvSpPr>
          <p:spPr bwMode="auto">
            <a:xfrm>
              <a:off x="912" y="1536"/>
              <a:ext cx="1488" cy="2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72" name="Text Box 48"/>
          <p:cNvSpPr txBox="1">
            <a:spLocks noChangeArrowheads="1"/>
          </p:cNvSpPr>
          <p:nvPr/>
        </p:nvSpPr>
        <p:spPr bwMode="auto">
          <a:xfrm>
            <a:off x="6400800" y="4267200"/>
            <a:ext cx="557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…</a:t>
            </a:r>
          </a:p>
        </p:txBody>
      </p:sp>
      <p:sp>
        <p:nvSpPr>
          <p:cNvPr id="52273" name="Rectangle 49"/>
          <p:cNvSpPr>
            <a:spLocks noChangeArrowheads="1"/>
          </p:cNvSpPr>
          <p:nvPr/>
        </p:nvSpPr>
        <p:spPr bwMode="auto">
          <a:xfrm>
            <a:off x="5943600" y="2819400"/>
            <a:ext cx="152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Switch</a:t>
            </a:r>
          </a:p>
        </p:txBody>
      </p:sp>
      <p:sp>
        <p:nvSpPr>
          <p:cNvPr id="52274" name="Line 50"/>
          <p:cNvSpPr>
            <a:spLocks noChangeShapeType="1"/>
          </p:cNvSpPr>
          <p:nvPr/>
        </p:nvSpPr>
        <p:spPr bwMode="auto">
          <a:xfrm flipH="1">
            <a:off x="5562600" y="3124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75" name="Line 51"/>
          <p:cNvSpPr>
            <a:spLocks noChangeShapeType="1"/>
          </p:cNvSpPr>
          <p:nvPr/>
        </p:nvSpPr>
        <p:spPr bwMode="auto">
          <a:xfrm>
            <a:off x="7010400" y="31242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76" name="Rectangle 52"/>
          <p:cNvSpPr>
            <a:spLocks noChangeArrowheads="1"/>
          </p:cNvSpPr>
          <p:nvPr/>
        </p:nvSpPr>
        <p:spPr bwMode="auto">
          <a:xfrm>
            <a:off x="3886200" y="1905000"/>
            <a:ext cx="152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Switch</a:t>
            </a:r>
          </a:p>
        </p:txBody>
      </p:sp>
      <p:sp>
        <p:nvSpPr>
          <p:cNvPr id="52277" name="Line 53"/>
          <p:cNvSpPr>
            <a:spLocks noChangeShapeType="1"/>
          </p:cNvSpPr>
          <p:nvPr/>
        </p:nvSpPr>
        <p:spPr bwMode="auto">
          <a:xfrm flipV="1">
            <a:off x="2667000" y="22098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78" name="Line 54"/>
          <p:cNvSpPr>
            <a:spLocks noChangeShapeType="1"/>
          </p:cNvSpPr>
          <p:nvPr/>
        </p:nvSpPr>
        <p:spPr bwMode="auto">
          <a:xfrm>
            <a:off x="5105400" y="2209800"/>
            <a:ext cx="1447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79" name="Text Box 55"/>
          <p:cNvSpPr txBox="1">
            <a:spLocks noChangeArrowheads="1"/>
          </p:cNvSpPr>
          <p:nvPr/>
        </p:nvSpPr>
        <p:spPr bwMode="auto">
          <a:xfrm>
            <a:off x="533400" y="1828800"/>
            <a:ext cx="21828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1 </a:t>
            </a:r>
            <a:r>
              <a:rPr lang="en-US" dirty="0" err="1"/>
              <a:t>Gbps</a:t>
            </a:r>
            <a:r>
              <a:rPr lang="en-US" dirty="0"/>
              <a:t> between </a:t>
            </a:r>
          </a:p>
          <a:p>
            <a:r>
              <a:rPr lang="en-US" dirty="0"/>
              <a:t>any pair of nodes</a:t>
            </a:r>
          </a:p>
          <a:p>
            <a:r>
              <a:rPr lang="en-US" dirty="0"/>
              <a:t>in a rack</a:t>
            </a:r>
          </a:p>
        </p:txBody>
      </p:sp>
      <p:sp>
        <p:nvSpPr>
          <p:cNvPr id="52280" name="Text Box 56"/>
          <p:cNvSpPr txBox="1">
            <a:spLocks noChangeArrowheads="1"/>
          </p:cNvSpPr>
          <p:nvPr/>
        </p:nvSpPr>
        <p:spPr bwMode="auto">
          <a:xfrm>
            <a:off x="2895600" y="1447800"/>
            <a:ext cx="430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2-10 Gbps backbone between racks</a:t>
            </a:r>
          </a:p>
        </p:txBody>
      </p:sp>
      <p:sp>
        <p:nvSpPr>
          <p:cNvPr id="8" name="Rectangle 7"/>
          <p:cNvSpPr/>
          <p:nvPr/>
        </p:nvSpPr>
        <p:spPr>
          <a:xfrm>
            <a:off x="898063" y="6260068"/>
            <a:ext cx="8169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2011 it was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guestimated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that Google had </a:t>
            </a:r>
            <a:r>
              <a:rPr lang="en-US" dirty="0">
                <a:latin typeface="Arial" pitchFamily="34" charset="0"/>
                <a:cs typeface="Arial" pitchFamily="34" charset="0"/>
              </a:rPr>
              <a:t>1M machines, </a:t>
            </a:r>
            <a:r>
              <a:rPr lang="en-US" dirty="0">
                <a:latin typeface="Arial" pitchFamily="34" charset="0"/>
                <a:cs typeface="Arial" pitchFamily="34" charset="0"/>
                <a:hlinkClick r:id="rId3"/>
              </a:rPr>
              <a:t>http://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bit.ly/Shh0RO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21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72" grpId="0"/>
      <p:bldP spid="52273" grpId="0" animBg="1"/>
      <p:bldP spid="52274" grpId="0" animBg="1"/>
      <p:bldP spid="52275" grpId="0" animBg="1"/>
      <p:bldP spid="52276" grpId="0" animBg="1"/>
      <p:bldP spid="52277" grpId="0" animBg="1"/>
      <p:bldP spid="52278" grpId="0" animBg="1"/>
      <p:bldP spid="5228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Apache Hive:</a:t>
            </a:r>
          </a:p>
          <a:p>
            <a:pPr lvl="1"/>
            <a:r>
              <a:rPr lang="en-US" dirty="0">
                <a:hlinkClick r:id="rId2"/>
              </a:rPr>
              <a:t>https://hive.apache.org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Distributed Data Warehousing system. Works over HDFS and Amazon S3.</a:t>
            </a:r>
          </a:p>
          <a:p>
            <a:pPr lvl="1"/>
            <a:r>
              <a:rPr lang="en-US" dirty="0" err="1" smtClean="0"/>
              <a:t>HiveQL</a:t>
            </a:r>
            <a:r>
              <a:rPr lang="en-US" dirty="0" smtClean="0"/>
              <a:t>: SQL like querying language.</a:t>
            </a:r>
          </a:p>
          <a:p>
            <a:pPr lvl="1"/>
            <a:r>
              <a:rPr lang="en-US" dirty="0" smtClean="0"/>
              <a:t>Developed by Facebook.</a:t>
            </a:r>
          </a:p>
          <a:p>
            <a:pPr lvl="1"/>
            <a:endParaRPr lang="en-US" dirty="0"/>
          </a:p>
          <a:p>
            <a:r>
              <a:rPr lang="en-US" dirty="0" err="1" smtClean="0"/>
              <a:t>GraphLab</a:t>
            </a:r>
            <a:r>
              <a:rPr lang="en-US" dirty="0" smtClean="0"/>
              <a:t> and </a:t>
            </a:r>
            <a:r>
              <a:rPr lang="en-US" dirty="0" err="1" smtClean="0"/>
              <a:t>GraphChi</a:t>
            </a:r>
            <a:endParaRPr lang="en-US" dirty="0" smtClean="0"/>
          </a:p>
          <a:p>
            <a:pPr lvl="1"/>
            <a:r>
              <a:rPr lang="en-US" dirty="0" smtClean="0"/>
              <a:t>Distributed Graph processing framework</a:t>
            </a:r>
          </a:p>
          <a:p>
            <a:pPr lvl="1"/>
            <a:r>
              <a:rPr lang="en-US" dirty="0" err="1" smtClean="0"/>
              <a:t>Pregel</a:t>
            </a:r>
            <a:r>
              <a:rPr lang="en-US" dirty="0" smtClean="0"/>
              <a:t>-like computation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6035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Cloud Computing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r>
              <a:rPr lang="en-US" dirty="0"/>
              <a:t>Ability to rent computing by the hour</a:t>
            </a:r>
          </a:p>
          <a:p>
            <a:pPr lvl="1"/>
            <a:r>
              <a:rPr lang="en-US" dirty="0"/>
              <a:t>Additional services e.g., persistent storage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Amazon’s </a:t>
            </a:r>
            <a:r>
              <a:rPr lang="en-US" dirty="0"/>
              <a:t>“Elastic Compute Cloud” (EC2)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Aster </a:t>
            </a:r>
            <a:r>
              <a:rPr lang="en-US" dirty="0"/>
              <a:t>Data and Hadoop can both be run on </a:t>
            </a:r>
            <a:r>
              <a:rPr lang="en-US" dirty="0" smtClean="0"/>
              <a:t>EC2</a:t>
            </a:r>
          </a:p>
          <a:p>
            <a:endParaRPr lang="en-US" dirty="0"/>
          </a:p>
          <a:p>
            <a:r>
              <a:rPr lang="en-US" dirty="0" smtClean="0"/>
              <a:t>R on the Cloud:</a:t>
            </a:r>
          </a:p>
          <a:p>
            <a:pPr lvl="1"/>
            <a:r>
              <a:rPr lang="en-US" dirty="0" smtClean="0"/>
              <a:t>Several resources that allow to run R scripts on the cloud. Useful for bio-informatics applications.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35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 descr="http://www.filecluster.com/reviews/wp-content/uploads/2008/11/server_ra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5" y="1"/>
            <a:ext cx="94326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49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Large-scale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Large-scale computing</a:t>
            </a:r>
            <a:r>
              <a:rPr lang="en-US" dirty="0" smtClean="0">
                <a:solidFill>
                  <a:srgbClr val="008000"/>
                </a:solidFill>
              </a:rPr>
              <a:t> for </a:t>
            </a:r>
            <a:r>
              <a:rPr lang="en-US" b="1" dirty="0" smtClean="0">
                <a:solidFill>
                  <a:srgbClr val="008000"/>
                </a:solidFill>
              </a:rPr>
              <a:t>data mining </a:t>
            </a:r>
            <a:br>
              <a:rPr lang="en-US" b="1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problems on </a:t>
            </a:r>
            <a:r>
              <a:rPr lang="en-US" b="1" dirty="0" smtClean="0">
                <a:solidFill>
                  <a:srgbClr val="008000"/>
                </a:solidFill>
              </a:rPr>
              <a:t>commodity hardware</a:t>
            </a:r>
          </a:p>
          <a:p>
            <a:r>
              <a:rPr lang="en-US" b="1" dirty="0" smtClean="0"/>
              <a:t>Challenges:</a:t>
            </a:r>
          </a:p>
          <a:p>
            <a:pPr lvl="1"/>
            <a:r>
              <a:rPr lang="en-US" b="1" dirty="0" smtClean="0">
                <a:solidFill>
                  <a:schemeClr val="accent3"/>
                </a:solidFill>
              </a:rPr>
              <a:t>How do you distribute computation?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How </a:t>
            </a:r>
            <a:r>
              <a:rPr lang="en-US" b="1" dirty="0">
                <a:solidFill>
                  <a:schemeClr val="accent2"/>
                </a:solidFill>
              </a:rPr>
              <a:t>can we make it easy to write distributed </a:t>
            </a:r>
            <a:r>
              <a:rPr lang="en-US" b="1" dirty="0" smtClean="0">
                <a:solidFill>
                  <a:schemeClr val="accent2"/>
                </a:solidFill>
              </a:rPr>
              <a:t>programs?</a:t>
            </a:r>
            <a:endParaRPr lang="en-US" b="1" dirty="0">
              <a:solidFill>
                <a:schemeClr val="accent2"/>
              </a:solidFill>
            </a:endParaRPr>
          </a:p>
          <a:p>
            <a:pPr lvl="1"/>
            <a:r>
              <a:rPr lang="en-US" b="1" dirty="0" smtClean="0">
                <a:solidFill>
                  <a:schemeClr val="accent3"/>
                </a:solidFill>
              </a:rPr>
              <a:t>Machines fail:</a:t>
            </a:r>
          </a:p>
          <a:p>
            <a:pPr lvl="2"/>
            <a:r>
              <a:rPr lang="en-US" dirty="0"/>
              <a:t>One server may stay up 3 years (1,000 days)</a:t>
            </a:r>
          </a:p>
          <a:p>
            <a:pPr lvl="2"/>
            <a:r>
              <a:rPr lang="en-US" dirty="0"/>
              <a:t>If you have </a:t>
            </a:r>
            <a:r>
              <a:rPr lang="en-US" dirty="0" smtClean="0"/>
              <a:t>1,000 </a:t>
            </a:r>
            <a:r>
              <a:rPr lang="en-US" dirty="0"/>
              <a:t>servers, expect to loose </a:t>
            </a:r>
            <a:r>
              <a:rPr lang="en-US" dirty="0" smtClean="0"/>
              <a:t>1/day</a:t>
            </a:r>
          </a:p>
          <a:p>
            <a:pPr lvl="2"/>
            <a:r>
              <a:rPr lang="en-US" dirty="0" smtClean="0"/>
              <a:t>People estimated Google </a:t>
            </a:r>
            <a:r>
              <a:rPr lang="en-US" dirty="0"/>
              <a:t>had ~1M </a:t>
            </a:r>
            <a:r>
              <a:rPr lang="en-US" dirty="0" smtClean="0"/>
              <a:t>machines in 2011</a:t>
            </a:r>
          </a:p>
          <a:p>
            <a:pPr lvl="3"/>
            <a:r>
              <a:rPr lang="en-US" dirty="0" smtClean="0"/>
              <a:t>1,000 machines fail every day!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7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 smtClean="0"/>
              <a:t>Idea and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610600" cy="5105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Issue:</a:t>
            </a:r>
            <a:r>
              <a:rPr lang="en-US" b="1" dirty="0"/>
              <a:t> </a:t>
            </a:r>
            <a:r>
              <a:rPr lang="en-US" b="1" dirty="0" smtClean="0"/>
              <a:t>Copying data </a:t>
            </a:r>
            <a:r>
              <a:rPr lang="en-US" b="1" dirty="0"/>
              <a:t>over </a:t>
            </a:r>
            <a:r>
              <a:rPr lang="en-US" b="1" dirty="0" smtClean="0"/>
              <a:t>a network </a:t>
            </a:r>
            <a:r>
              <a:rPr lang="en-US" b="1" dirty="0"/>
              <a:t>takes time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Idea:</a:t>
            </a:r>
          </a:p>
          <a:p>
            <a:pPr lvl="1"/>
            <a:r>
              <a:rPr lang="en-US" dirty="0" smtClean="0"/>
              <a:t>Bring computation close to the data</a:t>
            </a:r>
          </a:p>
          <a:p>
            <a:pPr lvl="1"/>
            <a:r>
              <a:rPr lang="en-US" dirty="0" smtClean="0"/>
              <a:t>Store files multiple times for reliability</a:t>
            </a:r>
          </a:p>
          <a:p>
            <a:r>
              <a:rPr lang="en-US" b="1" dirty="0">
                <a:solidFill>
                  <a:srgbClr val="0000FF"/>
                </a:solidFill>
              </a:rPr>
              <a:t>Map-reduce</a:t>
            </a:r>
            <a:r>
              <a:rPr lang="en-US" dirty="0">
                <a:solidFill>
                  <a:srgbClr val="0000FF"/>
                </a:solidFill>
              </a:rPr>
              <a:t> addresses these problems</a:t>
            </a:r>
          </a:p>
          <a:p>
            <a:pPr lvl="1"/>
            <a:r>
              <a:rPr lang="en-US" dirty="0"/>
              <a:t>Google’s computational/data </a:t>
            </a:r>
            <a:r>
              <a:rPr lang="en-US" dirty="0" smtClean="0"/>
              <a:t>manipulation model</a:t>
            </a:r>
            <a:endParaRPr lang="en-US" dirty="0"/>
          </a:p>
          <a:p>
            <a:pPr lvl="1"/>
            <a:r>
              <a:rPr lang="en-US" dirty="0"/>
              <a:t>Elegant way to work with big data</a:t>
            </a:r>
          </a:p>
          <a:p>
            <a:pPr lvl="1"/>
            <a:r>
              <a:rPr lang="en-US" b="1" dirty="0" smtClean="0">
                <a:solidFill>
                  <a:srgbClr val="D60093"/>
                </a:solidFill>
              </a:rPr>
              <a:t>Storage Infrastructure – File system</a:t>
            </a:r>
          </a:p>
          <a:p>
            <a:pPr lvl="2"/>
            <a:r>
              <a:rPr lang="en-US" dirty="0" smtClean="0"/>
              <a:t>Google: GFS. </a:t>
            </a:r>
            <a:r>
              <a:rPr lang="en-US" dirty="0" err="1" smtClean="0"/>
              <a:t>Hadoop</a:t>
            </a:r>
            <a:r>
              <a:rPr lang="en-US" dirty="0" smtClean="0"/>
              <a:t>: HDFS</a:t>
            </a:r>
          </a:p>
          <a:p>
            <a:pPr lvl="1"/>
            <a:r>
              <a:rPr lang="en-US" b="1" dirty="0">
                <a:solidFill>
                  <a:srgbClr val="D60093"/>
                </a:solidFill>
              </a:rPr>
              <a:t>Programming model</a:t>
            </a:r>
          </a:p>
          <a:p>
            <a:pPr lvl="2"/>
            <a:r>
              <a:rPr lang="en-US" dirty="0" smtClean="0"/>
              <a:t>Map-Reduce</a:t>
            </a:r>
            <a:endParaRPr lang="en-US" sz="15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Infrastructure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Problem:</a:t>
            </a:r>
            <a:endParaRPr lang="en-US" b="1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nodes </a:t>
            </a:r>
            <a:r>
              <a:rPr lang="en-US" dirty="0" smtClean="0"/>
              <a:t>fail</a:t>
            </a:r>
            <a:r>
              <a:rPr lang="en-US" dirty="0"/>
              <a:t>, how </a:t>
            </a:r>
            <a:r>
              <a:rPr lang="en-US" dirty="0" smtClean="0"/>
              <a:t>to </a:t>
            </a:r>
            <a:r>
              <a:rPr lang="en-US" dirty="0"/>
              <a:t>store data persistently? 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Answer: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Distributed </a:t>
            </a:r>
            <a:r>
              <a:rPr lang="en-US" b="1" dirty="0">
                <a:solidFill>
                  <a:schemeClr val="accent2"/>
                </a:solidFill>
              </a:rPr>
              <a:t>File </a:t>
            </a:r>
            <a:r>
              <a:rPr lang="en-US" b="1" dirty="0" smtClean="0">
                <a:solidFill>
                  <a:schemeClr val="accent2"/>
                </a:solidFill>
              </a:rPr>
              <a:t>System:</a:t>
            </a:r>
            <a:endParaRPr lang="en-US" b="1" dirty="0">
              <a:solidFill>
                <a:schemeClr val="accent2"/>
              </a:solidFill>
            </a:endParaRPr>
          </a:p>
          <a:p>
            <a:pPr lvl="2"/>
            <a:r>
              <a:rPr lang="en-US" dirty="0"/>
              <a:t>Provides global file namespace</a:t>
            </a:r>
          </a:p>
          <a:p>
            <a:pPr lvl="2"/>
            <a:r>
              <a:rPr lang="en-US" dirty="0"/>
              <a:t>Google GFS; </a:t>
            </a:r>
            <a:r>
              <a:rPr lang="en-US" dirty="0" err="1"/>
              <a:t>Hadoop</a:t>
            </a:r>
            <a:r>
              <a:rPr lang="en-US" dirty="0"/>
              <a:t> HDFS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b="1" dirty="0">
                <a:solidFill>
                  <a:schemeClr val="accent4"/>
                </a:solidFill>
              </a:rPr>
              <a:t>Typical usage pattern</a:t>
            </a:r>
          </a:p>
          <a:p>
            <a:pPr lvl="1"/>
            <a:r>
              <a:rPr lang="en-US" dirty="0"/>
              <a:t>Huge files (100s of GB to TB)</a:t>
            </a:r>
          </a:p>
          <a:p>
            <a:pPr lvl="1"/>
            <a:r>
              <a:rPr lang="en-US" dirty="0"/>
              <a:t>Data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rarely updated </a:t>
            </a:r>
            <a:r>
              <a:rPr lang="en-US" dirty="0"/>
              <a:t>in place</a:t>
            </a:r>
          </a:p>
          <a:p>
            <a:pPr lvl="1"/>
            <a:r>
              <a:rPr lang="en-US" dirty="0"/>
              <a:t>Reads and appends are common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78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bldLvl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17798</TotalTime>
  <Words>3668</Words>
  <Application>Microsoft Office PowerPoint</Application>
  <PresentationFormat>On-screen Show (4:3)</PresentationFormat>
  <Paragraphs>676</Paragraphs>
  <Slides>51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Clarity</vt:lpstr>
      <vt:lpstr>DATA MINING LECTURE 15</vt:lpstr>
      <vt:lpstr>Large Scale data mining</vt:lpstr>
      <vt:lpstr>Single Node Architecture</vt:lpstr>
      <vt:lpstr>Motivation: Google Example</vt:lpstr>
      <vt:lpstr>Cluster Architecture</vt:lpstr>
      <vt:lpstr>PowerPoint Presentation</vt:lpstr>
      <vt:lpstr>Large-scale Computing</vt:lpstr>
      <vt:lpstr>Idea and Solution</vt:lpstr>
      <vt:lpstr>Storage Infrastructure</vt:lpstr>
      <vt:lpstr>Distributed File System</vt:lpstr>
      <vt:lpstr>Distributed File System</vt:lpstr>
      <vt:lpstr>Programming Model: MapReduce</vt:lpstr>
      <vt:lpstr>Task: Word Count</vt:lpstr>
      <vt:lpstr>MapReduce: Overview</vt:lpstr>
      <vt:lpstr>MapReduce in a figure</vt:lpstr>
      <vt:lpstr>MapReduce: The Map Step</vt:lpstr>
      <vt:lpstr>MapReduce: The Reduce Step</vt:lpstr>
      <vt:lpstr>More Specifically</vt:lpstr>
      <vt:lpstr>MapReduce: Word Counting</vt:lpstr>
      <vt:lpstr>Word Count Using MapReduce</vt:lpstr>
      <vt:lpstr>Map-Reduce: Environment</vt:lpstr>
      <vt:lpstr>Map-Reduce: A diagram</vt:lpstr>
      <vt:lpstr>Map-Reduce: In Parallel</vt:lpstr>
      <vt:lpstr>Map-Reduce</vt:lpstr>
      <vt:lpstr>Data Flow</vt:lpstr>
      <vt:lpstr>Coordination: Master</vt:lpstr>
      <vt:lpstr>Overview</vt:lpstr>
      <vt:lpstr>Dealing with Failures</vt:lpstr>
      <vt:lpstr>How many Map and Reduce jobs?</vt:lpstr>
      <vt:lpstr>Task Granularity &amp; Pipelining</vt:lpstr>
      <vt:lpstr>Refinements: Backup Tasks</vt:lpstr>
      <vt:lpstr>Refinement: Combiners</vt:lpstr>
      <vt:lpstr>Refinement: Combiners</vt:lpstr>
      <vt:lpstr>Refinement: Partition Function</vt:lpstr>
      <vt:lpstr>Problems Suited for  Map-Reduce</vt:lpstr>
      <vt:lpstr>Examples</vt:lpstr>
      <vt:lpstr>Example: Join By Map-Reduce</vt:lpstr>
      <vt:lpstr>Map-Reduce Join</vt:lpstr>
      <vt:lpstr>Other database operations</vt:lpstr>
      <vt:lpstr>Matrix-Vector multiplication</vt:lpstr>
      <vt:lpstr>Matrix-vector multiplication</vt:lpstr>
      <vt:lpstr>Matrix-vector multiplication</vt:lpstr>
      <vt:lpstr>Extenstions: Pregel- Giraph</vt:lpstr>
      <vt:lpstr>Example: All pairs shortest paths</vt:lpstr>
      <vt:lpstr> Pointers and Further Reading</vt:lpstr>
      <vt:lpstr>Implementations</vt:lpstr>
      <vt:lpstr>Reading</vt:lpstr>
      <vt:lpstr>Resources</vt:lpstr>
      <vt:lpstr>Other systems</vt:lpstr>
      <vt:lpstr>Other systems</vt:lpstr>
      <vt:lpstr>Cloud Computing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651</cp:revision>
  <dcterms:created xsi:type="dcterms:W3CDTF">2011-10-17T19:46:53Z</dcterms:created>
  <dcterms:modified xsi:type="dcterms:W3CDTF">2015-01-13T10:49:35Z</dcterms:modified>
</cp:coreProperties>
</file>