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61"/>
  </p:notesMasterIdLst>
  <p:sldIdLst>
    <p:sldId id="674" r:id="rId2"/>
    <p:sldId id="1078" r:id="rId3"/>
    <p:sldId id="1079" r:id="rId4"/>
    <p:sldId id="1080" r:id="rId5"/>
    <p:sldId id="1081" r:id="rId6"/>
    <p:sldId id="1024" r:id="rId7"/>
    <p:sldId id="1004" r:id="rId8"/>
    <p:sldId id="1005" r:id="rId9"/>
    <p:sldId id="1006" r:id="rId10"/>
    <p:sldId id="1007" r:id="rId11"/>
    <p:sldId id="1008" r:id="rId12"/>
    <p:sldId id="1009" r:id="rId13"/>
    <p:sldId id="1010" r:id="rId14"/>
    <p:sldId id="1011" r:id="rId15"/>
    <p:sldId id="1012" r:id="rId16"/>
    <p:sldId id="1013" r:id="rId17"/>
    <p:sldId id="1014" r:id="rId18"/>
    <p:sldId id="1015" r:id="rId19"/>
    <p:sldId id="1016" r:id="rId20"/>
    <p:sldId id="1017" r:id="rId21"/>
    <p:sldId id="1048" r:id="rId22"/>
    <p:sldId id="1049" r:id="rId23"/>
    <p:sldId id="1050" r:id="rId24"/>
    <p:sldId id="1018" r:id="rId25"/>
    <p:sldId id="1022" r:id="rId26"/>
    <p:sldId id="1023" r:id="rId27"/>
    <p:sldId id="1051" r:id="rId28"/>
    <p:sldId id="1052" r:id="rId29"/>
    <p:sldId id="1053" r:id="rId30"/>
    <p:sldId id="1054" r:id="rId31"/>
    <p:sldId id="1055" r:id="rId32"/>
    <p:sldId id="1056" r:id="rId33"/>
    <p:sldId id="1057" r:id="rId34"/>
    <p:sldId id="1058" r:id="rId35"/>
    <p:sldId id="1059" r:id="rId36"/>
    <p:sldId id="1060" r:id="rId37"/>
    <p:sldId id="1061" r:id="rId38"/>
    <p:sldId id="1062" r:id="rId39"/>
    <p:sldId id="1063" r:id="rId40"/>
    <p:sldId id="1064" r:id="rId41"/>
    <p:sldId id="1065" r:id="rId42"/>
    <p:sldId id="1066" r:id="rId43"/>
    <p:sldId id="1067" r:id="rId44"/>
    <p:sldId id="1068" r:id="rId45"/>
    <p:sldId id="1069" r:id="rId46"/>
    <p:sldId id="1070" r:id="rId47"/>
    <p:sldId id="1083" r:id="rId48"/>
    <p:sldId id="1084" r:id="rId49"/>
    <p:sldId id="1086" r:id="rId50"/>
    <p:sldId id="1087" r:id="rId51"/>
    <p:sldId id="1082" r:id="rId52"/>
    <p:sldId id="1071" r:id="rId53"/>
    <p:sldId id="1072" r:id="rId54"/>
    <p:sldId id="1073" r:id="rId55"/>
    <p:sldId id="1074" r:id="rId56"/>
    <p:sldId id="1075" r:id="rId57"/>
    <p:sldId id="1076" r:id="rId58"/>
    <p:sldId id="1088" r:id="rId59"/>
    <p:sldId id="108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83" autoAdjust="0"/>
    <p:restoredTop sz="94676" autoAdjust="0"/>
  </p:normalViewPr>
  <p:slideViewPr>
    <p:cSldViewPr>
      <p:cViewPr>
        <p:scale>
          <a:sx n="100" d="100"/>
          <a:sy n="100" d="100"/>
        </p:scale>
        <p:origin x="-10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E86B3F9-2429-4271-B216-2B2102323E7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319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12/16/2014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7" Type="http://schemas.openxmlformats.org/officeDocument/2006/relationships/image" Target="../media/image9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0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43.png"/><Relationship Id="rId2" Type="http://schemas.openxmlformats.org/officeDocument/2006/relationships/image" Target="../media/image23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41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4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14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Absorbing Random walks</a:t>
            </a:r>
          </a:p>
          <a:p>
            <a:endParaRPr lang="en-US" b="1" dirty="0"/>
          </a:p>
          <a:p>
            <a:r>
              <a:rPr lang="en-US" b="1" smtClean="0"/>
              <a:t>Coverage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016427"/>
                <a:ext cx="4150495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642611"/>
                <a:ext cx="2273956" cy="63478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300475"/>
                <a:ext cx="5487848" cy="6347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373385"/>
                <a:ext cx="37530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07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Computing the probability of being absorbed: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have probability 1 of being absorbed in themselves and zero of being absorbed in another node.</a:t>
            </a:r>
          </a:p>
          <a:p>
            <a:pPr lvl="1"/>
            <a:r>
              <a:rPr lang="en-US" dirty="0" smtClean="0"/>
              <a:t>For the </a:t>
            </a:r>
            <a:r>
              <a:rPr lang="en-US" dirty="0" smtClean="0">
                <a:solidFill>
                  <a:srgbClr val="0070C0"/>
                </a:solidFill>
              </a:rPr>
              <a:t>non-absorbing nodes</a:t>
            </a:r>
            <a:r>
              <a:rPr lang="en-US" dirty="0" smtClean="0"/>
              <a:t>, take the (weighted) average of the absorption probabilities of your neighbors </a:t>
            </a:r>
          </a:p>
          <a:p>
            <a:pPr lvl="2"/>
            <a:r>
              <a:rPr lang="en-US" dirty="0" smtClean="0"/>
              <a:t>if one of the neighbors is the absorbing node, it has probability 1</a:t>
            </a:r>
          </a:p>
          <a:p>
            <a:pPr lvl="1"/>
            <a:r>
              <a:rPr lang="en-US" dirty="0" smtClean="0"/>
              <a:t>Repeat until convergence (= very small change in </a:t>
            </a:r>
            <a:r>
              <a:rPr lang="en-US" dirty="0" err="1" smtClean="0"/>
              <a:t>probs</a:t>
            </a:r>
            <a:r>
              <a:rPr lang="en-US" dirty="0" smtClean="0"/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082138" y="440061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𝐵𝑙𝑢𝑒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235642"/>
                <a:ext cx="5617372" cy="6127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4891737"/>
                <a:ext cx="4205318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5574938"/>
                <a:ext cx="2254079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6705600" y="44170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004522" y="54776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942305" y="484645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111818" y="53297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78606" y="597974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40923" y="576992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7805448" y="53456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=1 , 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65" y="6247024"/>
                <a:ext cx="3902415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104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Why do we care to compute the absorption probability to sink nodes?</a:t>
            </a:r>
          </a:p>
          <a:p>
            <a:r>
              <a:rPr lang="en-US" dirty="0" smtClean="0"/>
              <a:t>Given a graph (</a:t>
            </a:r>
            <a:r>
              <a:rPr lang="en-US" dirty="0" smtClean="0">
                <a:solidFill>
                  <a:srgbClr val="0070C0"/>
                </a:solidFill>
              </a:rPr>
              <a:t>directed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) we can choose to </a:t>
            </a:r>
            <a:r>
              <a:rPr lang="en-US" dirty="0" smtClean="0">
                <a:solidFill>
                  <a:srgbClr val="0070C0"/>
                </a:solidFill>
              </a:rPr>
              <a:t>make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some </a:t>
            </a:r>
            <a:r>
              <a:rPr lang="en-US" dirty="0" smtClean="0"/>
              <a:t>nodes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Simply </a:t>
            </a:r>
            <a:r>
              <a:rPr lang="en-US" dirty="0" smtClean="0">
                <a:solidFill>
                  <a:srgbClr val="0070C0"/>
                </a:solidFill>
              </a:rPr>
              <a:t>direct</a:t>
            </a:r>
            <a:r>
              <a:rPr lang="en-US" dirty="0" smtClean="0"/>
              <a:t> all edges incident on the chosen nodes towards them and remove outgoing edges.</a:t>
            </a:r>
          </a:p>
          <a:p>
            <a:r>
              <a:rPr lang="en-US" dirty="0" smtClean="0"/>
              <a:t>The absorbing random walk provides a measure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proximity</a:t>
            </a:r>
            <a:r>
              <a:rPr lang="en-US" dirty="0" smtClean="0"/>
              <a:t> of non-absorbing nodes to the chosen nodes.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rgbClr val="0070C0"/>
                </a:solidFill>
              </a:rPr>
              <a:t>understanding</a:t>
            </a:r>
            <a:r>
              <a:rPr lang="en-US" dirty="0" smtClean="0"/>
              <a:t> proximity in graphs</a:t>
            </a:r>
          </a:p>
          <a:p>
            <a:pPr lvl="1"/>
            <a:r>
              <a:rPr lang="en-US" dirty="0" smtClean="0"/>
              <a:t>Useful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propagation</a:t>
            </a:r>
            <a:r>
              <a:rPr lang="en-US" dirty="0" smtClean="0"/>
              <a:t> in the graph</a:t>
            </a:r>
          </a:p>
          <a:p>
            <a:pPr lvl="2"/>
            <a:r>
              <a:rPr lang="en-US" dirty="0" err="1" smtClean="0"/>
              <a:t>E.g</a:t>
            </a:r>
            <a:r>
              <a:rPr lang="en-US" dirty="0" smtClean="0"/>
              <a:t>, some nodes have </a:t>
            </a:r>
            <a:r>
              <a:rPr lang="en-US" dirty="0" smtClean="0">
                <a:solidFill>
                  <a:srgbClr val="0070C0"/>
                </a:solidFill>
              </a:rPr>
              <a:t>positive</a:t>
            </a:r>
            <a:r>
              <a:rPr lang="en-US" dirty="0" smtClean="0"/>
              <a:t> opinions for an issue, some 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</a:t>
            </a:r>
            <a:r>
              <a:rPr lang="en-US" dirty="0" smtClean="0"/>
              <a:t>, to which opinion is a non-absorbing node closer?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17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undirected</a:t>
            </a:r>
            <a:r>
              <a:rPr lang="en-US" dirty="0" smtClean="0"/>
              <a:t> graph we want to learn the proximity of nodes to the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nodes</a:t>
            </a:r>
            <a:endParaRPr lang="en-US" dirty="0"/>
          </a:p>
        </p:txBody>
      </p:sp>
      <p:grpSp>
        <p:nvGrpSpPr>
          <p:cNvPr id="40" name="Group 39"/>
          <p:cNvGrpSpPr/>
          <p:nvPr/>
        </p:nvGrpSpPr>
        <p:grpSpPr>
          <a:xfrm>
            <a:off x="3154673" y="3257195"/>
            <a:ext cx="2680977" cy="2153005"/>
            <a:chOff x="3154673" y="3257195"/>
            <a:chExt cx="2680977" cy="2153005"/>
          </a:xfrm>
        </p:grpSpPr>
        <p:grpSp>
          <p:nvGrpSpPr>
            <p:cNvPr id="17" name="Group 16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66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the nodes absorbing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0400" y="3159124"/>
            <a:ext cx="2635250" cy="2098676"/>
            <a:chOff x="2888703" y="2438400"/>
            <a:chExt cx="3556000" cy="2619376"/>
          </a:xfrm>
        </p:grpSpPr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3855751" y="31047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3154673" y="41653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092456" y="353420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261969" y="40175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228757" y="466749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491074" y="445768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4955599" y="403342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9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Compute the </a:t>
            </a:r>
            <a:r>
              <a:rPr lang="en-US" dirty="0" err="1" smtClean="0"/>
              <a:t>absorbtion</a:t>
            </a:r>
            <a:r>
              <a:rPr lang="en-US" dirty="0" smtClean="0"/>
              <a:t> probabilities for red and blue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𝑅𝑒𝑑</m:t>
                      </m:r>
                      <m:r>
                        <a:rPr lang="en-US" b="0" i="1" smtClean="0">
                          <a:latin typeface="Cambria Math"/>
                        </a:rPr>
                        <m:t>|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2895600"/>
                <a:ext cx="54044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3580064"/>
                <a:ext cx="5806974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83" y="4328335"/>
                <a:ext cx="5885073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6716307" y="628415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6251884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860282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3399"/>
                              </a:solidFill>
                              <a:latin typeface="Cambria Math"/>
                            </a:rPr>
                            <m:t>𝑃𝑖𝑛𝑘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5155284"/>
                <a:ext cx="3750579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 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5600545"/>
                <a:ext cx="393710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𝐵𝑙𝑢𝑒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1−</m:t>
                      </m:r>
                      <m:r>
                        <a:rPr lang="en-US" i="1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592" y="6077960"/>
                <a:ext cx="4042004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49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orange node has the same probability of reaching red and blue as the yellow one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r>
              <a:rPr lang="en-US" sz="2400" dirty="0" smtClean="0"/>
              <a:t>Intuitively though it is further away</a:t>
            </a:r>
            <a:endParaRPr lang="en-US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6716307" y="5515367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67476" y="5483101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0.42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0.58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56629" y="3091499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6273685" y="3266310"/>
            <a:ext cx="2680977" cy="2153005"/>
            <a:chOff x="3302538" y="4680709"/>
            <a:chExt cx="2680977" cy="2153005"/>
          </a:xfrm>
        </p:grpSpPr>
        <p:grpSp>
          <p:nvGrpSpPr>
            <p:cNvPr id="30" name="Group 29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𝑂𝑟𝑎𝑛𝑔𝑒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𝐵𝑙𝑢𝑒</m:t>
                        </m:r>
                      </m:e>
                      <m:e>
                        <m:r>
                          <a:rPr lang="en-US" i="1">
                            <a:solidFill>
                              <a:srgbClr val="FFC000"/>
                            </a:solidFill>
                            <a:latin typeface="Cambria Math"/>
                          </a:rPr>
                          <m:t>𝑌𝑒𝑙𝑙𝑜𝑤</m:t>
                        </m: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59" y="4081355"/>
                <a:ext cx="3736729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/>
          <p:cNvSpPr/>
          <p:nvPr/>
        </p:nvSpPr>
        <p:spPr>
          <a:xfrm>
            <a:off x="5181600" y="3541931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54" idx="6"/>
            <a:endCxn id="42" idx="2"/>
          </p:cNvCxnSpPr>
          <p:nvPr/>
        </p:nvCxnSpPr>
        <p:spPr>
          <a:xfrm>
            <a:off x="5675709" y="3803312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791200" y="39943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𝑂𝑟𝑎𝑛𝑔𝑒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b="0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437309"/>
                <a:ext cx="3651449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5131938" y="2895600"/>
            <a:ext cx="593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0.57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0.43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458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Penalizing long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universal absorbing node </a:t>
            </a:r>
            <a:r>
              <a:rPr lang="en-US" dirty="0" smtClean="0"/>
              <a:t>to which each node gets absorbed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.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183083" y="3152877"/>
            <a:ext cx="2635250" cy="2098676"/>
            <a:chOff x="2888703" y="2438400"/>
            <a:chExt cx="3556000" cy="2619376"/>
          </a:xfrm>
        </p:grpSpPr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 flipV="1">
              <a:off x="3618952" y="2839924"/>
              <a:ext cx="952501" cy="2635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arrow" w="med" len="med"/>
              <a:tailEnd type="arrow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Oval 27"/>
          <p:cNvSpPr/>
          <p:nvPr/>
        </p:nvSpPr>
        <p:spPr>
          <a:xfrm>
            <a:off x="5045271" y="3374169"/>
            <a:ext cx="494109" cy="52276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>
            <a:stCxn id="28" idx="6"/>
            <a:endCxn id="27" idx="2"/>
          </p:cNvCxnSpPr>
          <p:nvPr/>
        </p:nvCxnSpPr>
        <p:spPr>
          <a:xfrm>
            <a:off x="5539380" y="3635550"/>
            <a:ext cx="643703" cy="19589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542131" y="3706633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cxnSp>
        <p:nvCxnSpPr>
          <p:cNvPr id="33" name="Straight Connector 32"/>
          <p:cNvCxnSpPr>
            <a:stCxn id="28" idx="4"/>
            <a:endCxn id="34" idx="0"/>
          </p:cNvCxnSpPr>
          <p:nvPr/>
        </p:nvCxnSpPr>
        <p:spPr>
          <a:xfrm>
            <a:off x="5292326" y="3896930"/>
            <a:ext cx="0" cy="339429"/>
          </a:xfrm>
          <a:prstGeom prst="line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5178026" y="4236359"/>
            <a:ext cx="228600" cy="2214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902795" y="38314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2" name="Group 41"/>
          <p:cNvGrpSpPr/>
          <p:nvPr/>
        </p:nvGrpSpPr>
        <p:grpSpPr>
          <a:xfrm rot="10800000">
            <a:off x="6315837" y="3015446"/>
            <a:ext cx="228600" cy="560892"/>
            <a:chOff x="3927642" y="3124832"/>
            <a:chExt cx="228600" cy="560892"/>
          </a:xfrm>
        </p:grpSpPr>
        <p:cxnSp>
          <p:nvCxnSpPr>
            <p:cNvPr id="39" name="Straight Connector 38"/>
            <p:cNvCxnSpPr>
              <a:endCxn id="40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6157780" y="319540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6544437" y="5273322"/>
            <a:ext cx="228600" cy="560892"/>
            <a:chOff x="3927642" y="3124832"/>
            <a:chExt cx="228600" cy="560892"/>
          </a:xfrm>
        </p:grpSpPr>
        <p:cxnSp>
          <p:nvCxnSpPr>
            <p:cNvPr id="45" name="Straight Connector 44"/>
            <p:cNvCxnSpPr>
              <a:endCxn id="46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8095624" y="5251552"/>
            <a:ext cx="228600" cy="560892"/>
            <a:chOff x="3927642" y="3124832"/>
            <a:chExt cx="228600" cy="560892"/>
          </a:xfrm>
        </p:grpSpPr>
        <p:cxnSp>
          <p:nvCxnSpPr>
            <p:cNvPr id="48" name="Straight Connector 47"/>
            <p:cNvCxnSpPr>
              <a:endCxn id="49" idx="0"/>
            </p:cNvCxnSpPr>
            <p:nvPr/>
          </p:nvCxnSpPr>
          <p:spPr>
            <a:xfrm>
              <a:off x="4041942" y="3124832"/>
              <a:ext cx="0" cy="33942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tangle 48"/>
            <p:cNvSpPr/>
            <p:nvPr/>
          </p:nvSpPr>
          <p:spPr>
            <a:xfrm>
              <a:off x="3927642" y="3464261"/>
              <a:ext cx="228600" cy="221463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292206" y="5221649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291014" y="519613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en-US" dirty="0"/>
          </a:p>
        </p:txBody>
      </p:sp>
      <p:sp>
        <p:nvSpPr>
          <p:cNvPr id="54" name="Arc 53"/>
          <p:cNvSpPr/>
          <p:nvPr/>
        </p:nvSpPr>
        <p:spPr>
          <a:xfrm>
            <a:off x="5406626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/>
          <p:cNvSpPr/>
          <p:nvPr/>
        </p:nvSpPr>
        <p:spPr>
          <a:xfrm rot="16200000">
            <a:off x="7505857" y="4423676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/>
          <p:cNvSpPr/>
          <p:nvPr/>
        </p:nvSpPr>
        <p:spPr>
          <a:xfrm rot="2903133">
            <a:off x="5270600" y="2944115"/>
            <a:ext cx="1824966" cy="1639138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6859182" y="4423844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7460637" y="4306130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7077185" y="364374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l-GR" dirty="0" smtClean="0"/>
              <a:t>-α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𝑅𝑒𝑑</m:t>
                          </m:r>
                        </m:e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(1−</m:t>
                      </m:r>
                      <m:r>
                        <a:rPr lang="el-GR" b="0" i="1" smtClean="0">
                          <a:latin typeface="Cambria Math"/>
                        </a:rPr>
                        <m:t>𝛼</m:t>
                      </m:r>
                      <m:r>
                        <a:rPr lang="el-GR" b="0" i="1" smtClean="0">
                          <a:latin typeface="Cambria Math"/>
                        </a:rPr>
                        <m:t>)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C000"/>
                                  </a:solidFill>
                                  <a:latin typeface="Cambria Math"/>
                                </a:rPr>
                                <m:t>𝑌𝑒𝑙𝑙𝑜𝑤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  <m:r>
                            <a:rPr lang="en-US" i="1">
                              <a:latin typeface="Cambria Math"/>
                            </a:rPr>
                            <m:t>𝑃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𝑅𝑒𝑑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FF3399"/>
                                  </a:solidFill>
                                  <a:latin typeface="Cambria Math"/>
                                </a:rPr>
                                <m:t>𝑃𝑖𝑛𝑘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35" y="5943600"/>
                <a:ext cx="6840206" cy="71468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293784" y="3111975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the random walk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dies</a:t>
            </a:r>
          </a:p>
          <a:p>
            <a:endParaRPr lang="en-US" dirty="0"/>
          </a:p>
          <a:p>
            <a:r>
              <a:rPr lang="en-US" dirty="0" smtClean="0"/>
              <a:t>With probability </a:t>
            </a:r>
            <a:r>
              <a:rPr lang="en-US" dirty="0" smtClean="0">
                <a:solidFill>
                  <a:srgbClr val="0070C0"/>
                </a:solidFill>
              </a:rPr>
              <a:t>(1-</a:t>
            </a:r>
            <a:r>
              <a:rPr lang="el-GR" dirty="0" smtClean="0">
                <a:solidFill>
                  <a:srgbClr val="0070C0"/>
                </a:solidFill>
              </a:rPr>
              <a:t>α) </a:t>
            </a:r>
            <a:r>
              <a:rPr lang="en-US" dirty="0" smtClean="0"/>
              <a:t>the random walk continues as before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240102" y="4523153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The longer the path </a:t>
            </a:r>
            <a:r>
              <a:rPr lang="en-US" dirty="0" smtClean="0"/>
              <a:t>from a node to an  absorbing node the more likely the random walk dies along the way, </a:t>
            </a:r>
            <a:r>
              <a:rPr lang="en-US" dirty="0" smtClean="0">
                <a:solidFill>
                  <a:srgbClr val="0070C0"/>
                </a:solidFill>
              </a:rPr>
              <a:t>the lower the </a:t>
            </a:r>
            <a:r>
              <a:rPr lang="en-US" dirty="0" err="1" smtClean="0">
                <a:solidFill>
                  <a:srgbClr val="0070C0"/>
                </a:solidFill>
              </a:rPr>
              <a:t>absorbtion</a:t>
            </a:r>
            <a:r>
              <a:rPr lang="en-US" dirty="0" smtClean="0">
                <a:solidFill>
                  <a:srgbClr val="0070C0"/>
                </a:solidFill>
              </a:rPr>
              <a:t> probability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282" y="5834214"/>
            <a:ext cx="52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e.g.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4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Adding a jump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/>
              <a:t>to a  universal absorbing node seems similar to </a:t>
            </a:r>
            <a:r>
              <a:rPr lang="en-US" dirty="0" err="1" smtClean="0"/>
              <a:t>Pagerank</a:t>
            </a:r>
            <a:r>
              <a:rPr lang="en-US" dirty="0" smtClean="0"/>
              <a:t> </a:t>
            </a:r>
          </a:p>
          <a:p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Random walk with restart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Start a random walk from node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At every step 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, </a:t>
            </a:r>
            <a:r>
              <a:rPr lang="en-US" dirty="0" smtClean="0"/>
              <a:t>jump back to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</a:p>
          <a:p>
            <a:pPr lvl="1"/>
            <a:r>
              <a:rPr lang="en-US" dirty="0" smtClean="0"/>
              <a:t>The probability of being at node </a:t>
            </a:r>
            <a:r>
              <a:rPr lang="en-US" dirty="0" smtClean="0">
                <a:solidFill>
                  <a:srgbClr val="0070C0"/>
                </a:solidFill>
              </a:rPr>
              <a:t>v</a:t>
            </a:r>
            <a:r>
              <a:rPr lang="en-US" dirty="0" smtClean="0"/>
              <a:t> after large number of steps defines again a similarity between nodes 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The Random Walk With Restarts (RWS) and Absorbing Random Walk (ARW) are similar but not the same</a:t>
            </a:r>
          </a:p>
          <a:p>
            <a:pPr lvl="1"/>
            <a:r>
              <a:rPr lang="en-US" dirty="0" smtClean="0"/>
              <a:t>RWS computes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the starting node 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a node v</a:t>
            </a:r>
            <a:r>
              <a:rPr lang="en-US" dirty="0" smtClean="0"/>
              <a:t>, while AWR the probability of paths </a:t>
            </a:r>
            <a:r>
              <a:rPr lang="en-US" dirty="0" smtClean="0">
                <a:solidFill>
                  <a:srgbClr val="0070C0"/>
                </a:solidFill>
              </a:rPr>
              <a:t>from a node v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 the absorbing node u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RWS defines a </a:t>
            </a:r>
            <a:r>
              <a:rPr lang="en-US" dirty="0" smtClean="0">
                <a:solidFill>
                  <a:srgbClr val="0070C0"/>
                </a:solidFill>
              </a:rPr>
              <a:t>distribution</a:t>
            </a:r>
            <a:r>
              <a:rPr lang="en-US" dirty="0" smtClean="0"/>
              <a:t> over all nodes, while AWR defines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</a:t>
            </a:r>
            <a:r>
              <a:rPr lang="en-US" dirty="0" smtClean="0"/>
              <a:t> for each node</a:t>
            </a:r>
          </a:p>
          <a:p>
            <a:pPr lvl="1"/>
            <a:r>
              <a:rPr lang="en-US" dirty="0" smtClean="0"/>
              <a:t>An absorbing node </a:t>
            </a:r>
            <a:r>
              <a:rPr lang="en-US" dirty="0" smtClean="0">
                <a:solidFill>
                  <a:srgbClr val="0070C0"/>
                </a:solidFill>
              </a:rPr>
              <a:t>blocks</a:t>
            </a:r>
            <a:r>
              <a:rPr lang="en-US" dirty="0" smtClean="0"/>
              <a:t> the random walk, while restarts simply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bias </a:t>
            </a:r>
            <a:r>
              <a:rPr lang="en-US" dirty="0" smtClean="0"/>
              <a:t>towards starting nodes</a:t>
            </a:r>
          </a:p>
          <a:p>
            <a:pPr lvl="2"/>
            <a:r>
              <a:rPr lang="en-US" dirty="0" smtClean="0"/>
              <a:t>Makes a difference when having multiple (and possibly competing) absorbing nodes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4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Propagating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Assume that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has a positive value and </a:t>
            </a:r>
            <a:r>
              <a:rPr lang="en-US" dirty="0" smtClean="0">
                <a:solidFill>
                  <a:srgbClr val="00B0F0"/>
                </a:solidFill>
              </a:rPr>
              <a:t>Blue</a:t>
            </a:r>
            <a:r>
              <a:rPr lang="en-US" dirty="0" smtClean="0"/>
              <a:t> a negative value</a:t>
            </a:r>
          </a:p>
          <a:p>
            <a:pPr lvl="1"/>
            <a:r>
              <a:rPr lang="en-US" dirty="0" smtClean="0"/>
              <a:t>Positive/Negative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</a:t>
            </a:r>
            <a:r>
              <a:rPr lang="en-US" dirty="0" smtClean="0"/>
              <a:t>, Positive/Negative </a:t>
            </a:r>
            <a:r>
              <a:rPr lang="en-US" dirty="0" smtClean="0">
                <a:solidFill>
                  <a:srgbClr val="0070C0"/>
                </a:solidFill>
              </a:rPr>
              <a:t>opinion</a:t>
            </a:r>
          </a:p>
          <a:p>
            <a:r>
              <a:rPr lang="en-US" dirty="0" smtClean="0"/>
              <a:t>We can compute a value for all the other nodes by repeatedly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averaging </a:t>
            </a:r>
            <a:r>
              <a:rPr lang="en-US" dirty="0" smtClean="0"/>
              <a:t>the values of the neighbors</a:t>
            </a:r>
          </a:p>
          <a:p>
            <a:pPr lvl="1"/>
            <a:r>
              <a:rPr lang="en-US" dirty="0" smtClean="0"/>
              <a:t>The value of node </a:t>
            </a:r>
            <a:r>
              <a:rPr lang="en-US" dirty="0" smtClean="0">
                <a:solidFill>
                  <a:srgbClr val="0070C0"/>
                </a:solidFill>
              </a:rPr>
              <a:t>u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 </a:t>
            </a:r>
            <a:r>
              <a:rPr lang="en-US" dirty="0" smtClean="0"/>
              <a:t>value at the point of absorption for a random walk that starts from </a:t>
            </a:r>
            <a:r>
              <a:rPr lang="en-US" dirty="0" smtClean="0">
                <a:solidFill>
                  <a:srgbClr val="0070C0"/>
                </a:solidFill>
              </a:rPr>
              <a:t>u</a:t>
            </a: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039613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4822261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7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B3B"/>
                </a:solidFill>
              </a:rPr>
              <a:t>+1</a:t>
            </a:r>
            <a:endParaRPr lang="en-US" dirty="0">
              <a:solidFill>
                <a:srgbClr val="FF3B3B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-1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6273685" y="4035093"/>
            <a:ext cx="2680977" cy="2153005"/>
            <a:chOff x="3302538" y="4680709"/>
            <a:chExt cx="2680977" cy="2153005"/>
          </a:xfrm>
        </p:grpSpPr>
        <p:grpSp>
          <p:nvGrpSpPr>
            <p:cNvPr id="47" name="Group 46"/>
            <p:cNvGrpSpPr/>
            <p:nvPr/>
          </p:nvGrpSpPr>
          <p:grpSpPr>
            <a:xfrm>
              <a:off x="3348265" y="4735038"/>
              <a:ext cx="2635250" cy="2098676"/>
              <a:chOff x="2888703" y="2438400"/>
              <a:chExt cx="3556000" cy="2619376"/>
            </a:xfrm>
          </p:grpSpPr>
          <p:sp>
            <p:nvSpPr>
              <p:cNvPr id="55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2"/>
              <p:cNvSpPr>
                <a:spLocks noChangeShapeType="1"/>
              </p:cNvSpPr>
              <p:nvPr/>
            </p:nvSpPr>
            <p:spPr bwMode="auto">
              <a:xfrm flipV="1">
                <a:off x="3618952" y="2839924"/>
                <a:ext cx="952501" cy="2635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arrow" w="med" len="med"/>
                <a:tailEnd type="arrow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762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003616" y="46807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302538" y="5741298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240321" y="51101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09834" y="559342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76622" y="62434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638939" y="603359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5103464" y="560933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885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 on Graphs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Random walk:</a:t>
                </a:r>
              </a:p>
              <a:p>
                <a:pPr lvl="1"/>
                <a:r>
                  <a:rPr lang="en-US" dirty="0" smtClean="0">
                    <a:solidFill>
                      <a:srgbClr val="0070C0"/>
                    </a:solidFill>
                  </a:rPr>
                  <a:t>Start</a:t>
                </a:r>
                <a:r>
                  <a:rPr lang="en-US" dirty="0" smtClean="0"/>
                  <a:t> from a node chosen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 </a:t>
                </a:r>
                <a:r>
                  <a:rPr lang="en-US" dirty="0" smtClean="0"/>
                  <a:t>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 smtClean="0"/>
                  <a:t>.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Pick</a:t>
                </a:r>
                <a:r>
                  <a:rPr lang="en-US" sz="2400" dirty="0" smtClean="0"/>
                  <a:t> one of the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outgoing edges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uniformly at random</a:t>
                </a:r>
              </a:p>
              <a:p>
                <a:pPr lvl="2"/>
                <a:r>
                  <a:rPr lang="en-US" sz="2400" dirty="0" smtClean="0">
                    <a:solidFill>
                      <a:srgbClr val="0070C0"/>
                    </a:solidFill>
                  </a:rPr>
                  <a:t>Move</a:t>
                </a:r>
                <a:r>
                  <a:rPr lang="en-US" sz="2400" dirty="0" smtClean="0"/>
                  <a:t> to the destination of the edge</a:t>
                </a:r>
              </a:p>
              <a:p>
                <a:pPr lvl="2"/>
                <a:r>
                  <a:rPr lang="en-US" sz="2400" dirty="0" smtClean="0"/>
                  <a:t>Repeat.</a:t>
                </a:r>
                <a:endParaRPr lang="el-GR" sz="2400" dirty="0" smtClean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963" t="-12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902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Electrical networks and 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209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Our graph corresponds to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electrical network</a:t>
            </a:r>
          </a:p>
          <a:p>
            <a:r>
              <a:rPr lang="en-US" dirty="0" smtClean="0"/>
              <a:t>There is a positive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</a:t>
            </a:r>
            <a:r>
              <a:rPr lang="en-US" dirty="0" smtClean="0"/>
              <a:t> of </a:t>
            </a:r>
            <a:r>
              <a:rPr lang="en-US" dirty="0" smtClean="0">
                <a:solidFill>
                  <a:srgbClr val="FF0000"/>
                </a:solidFill>
              </a:rPr>
              <a:t>+1</a:t>
            </a:r>
            <a:r>
              <a:rPr lang="en-US" dirty="0" smtClean="0"/>
              <a:t> at the Red node, and a negative voltage </a:t>
            </a:r>
            <a:r>
              <a:rPr lang="en-US" dirty="0" smtClean="0">
                <a:solidFill>
                  <a:srgbClr val="00B0F0"/>
                </a:solidFill>
              </a:rPr>
              <a:t>-1</a:t>
            </a:r>
            <a:r>
              <a:rPr lang="en-US" dirty="0" smtClean="0"/>
              <a:t> at the Blue node</a:t>
            </a:r>
          </a:p>
          <a:p>
            <a:r>
              <a:rPr lang="en-US" dirty="0" smtClean="0"/>
              <a:t>There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resistances</a:t>
            </a:r>
            <a:r>
              <a:rPr lang="en-US" dirty="0" smtClean="0"/>
              <a:t> on the edges </a:t>
            </a:r>
            <a:r>
              <a:rPr lang="en-US" dirty="0" smtClean="0">
                <a:solidFill>
                  <a:srgbClr val="0070C0"/>
                </a:solidFill>
              </a:rPr>
              <a:t>inversely proportional </a:t>
            </a:r>
            <a:r>
              <a:rPr lang="en-US" dirty="0" smtClean="0"/>
              <a:t>to the weights (or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conductance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proportional</a:t>
            </a:r>
            <a:r>
              <a:rPr lang="en-US" dirty="0" smtClean="0"/>
              <a:t> to the weights)</a:t>
            </a:r>
          </a:p>
          <a:p>
            <a:r>
              <a:rPr lang="en-US" dirty="0" smtClean="0"/>
              <a:t>The computed values are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voltages</a:t>
            </a:r>
            <a:r>
              <a:rPr lang="en-US" dirty="0" smtClean="0"/>
              <a:t> at the nodes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i="1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𝐺𝑟𝑒𝑒𝑛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179332"/>
                <a:ext cx="3991093" cy="6109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𝑌𝑒𝑙𝑙𝑜𝑤</m:t>
                      </m:r>
                      <m:r>
                        <a:rPr lang="en-US" b="0" i="1" smtClean="0">
                          <a:latin typeface="Cambria Math"/>
                        </a:rPr>
                        <m:t>)+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167" y="4934618"/>
                <a:ext cx="4900829" cy="6109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𝑌𝑒𝑙𝑙𝑜𝑤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/>
                        </a:rPr>
                        <m:t>𝑉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𝐺𝑟𝑒𝑒𝑛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solidFill>
                            <a:srgbClr val="FF3399"/>
                          </a:solidFill>
                          <a:latin typeface="Cambria Math"/>
                        </a:rPr>
                        <m:t>𝑃𝑖𝑛𝑘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 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84" y="5713664"/>
                <a:ext cx="4983416" cy="61093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Group 45"/>
          <p:cNvGrpSpPr/>
          <p:nvPr/>
        </p:nvGrpSpPr>
        <p:grpSpPr>
          <a:xfrm>
            <a:off x="6326329" y="4093942"/>
            <a:ext cx="2635250" cy="2098676"/>
            <a:chOff x="2888703" y="2438400"/>
            <a:chExt cx="3556000" cy="2619376"/>
          </a:xfrm>
        </p:grpSpPr>
        <p:sp>
          <p:nvSpPr>
            <p:cNvPr id="47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855715" y="38100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+1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8517377" y="422089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-1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981680" y="40396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280602" y="510020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7218385" y="446902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7387898" y="495233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7354686" y="5602313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8617003" y="539249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8081528" y="49682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6491919" y="6292334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043948" y="6231427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-0.16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46691" y="4078439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0.16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52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Opinion 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dirty="0" smtClean="0"/>
                  <a:t>The value propagation can be used as a model of opinion formation.</a:t>
                </a:r>
              </a:p>
              <a:p>
                <a:r>
                  <a:rPr lang="en-US" dirty="0" smtClean="0"/>
                  <a:t>Model:</a:t>
                </a:r>
              </a:p>
              <a:p>
                <a:pPr lvl="1"/>
                <a:r>
                  <a:rPr lang="en-US" dirty="0" smtClean="0"/>
                  <a:t>Opinions are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values</a:t>
                </a:r>
                <a:r>
                  <a:rPr lang="en-US" dirty="0" smtClean="0"/>
                  <a:t> in [-1,1]</a:t>
                </a:r>
              </a:p>
              <a:p>
                <a:pPr lvl="1"/>
                <a:r>
                  <a:rPr lang="en-US" dirty="0" smtClean="0"/>
                  <a:t>Every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has an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internal opinion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expressed opinion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expressed opinion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minimizes</a:t>
                </a:r>
                <a:r>
                  <a:rPr lang="en-US" dirty="0" smtClean="0"/>
                  <a:t>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personal cost</a:t>
                </a:r>
                <a:r>
                  <a:rPr lang="en-US" dirty="0" smtClean="0"/>
                  <a:t> of user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𝑐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: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is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a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friend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of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𝑣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lvl="2"/>
                <a:endParaRPr lang="en-US" dirty="0" smtClean="0"/>
              </a:p>
              <a:p>
                <a:pPr lvl="2"/>
                <a:r>
                  <a:rPr lang="en-US" dirty="0" smtClean="0"/>
                  <a:t>Minimize deviation from your beliefs and conflicts with the society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If every user tries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independently</a:t>
                </a:r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selfishly</a:t>
                </a:r>
                <a:r>
                  <a:rPr lang="en-US" dirty="0" smtClean="0"/>
                  <a:t>) to minimize their personal cost then the best thing to do is to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to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average</a:t>
                </a:r>
                <a:r>
                  <a:rPr lang="en-US" dirty="0" smtClean="0"/>
                  <a:t> of all opinions: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𝑢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 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1+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: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𝑣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is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a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friend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of</m:t>
                              </m:r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𝑢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𝑢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b="0" dirty="0" smtClean="0"/>
              </a:p>
              <a:p>
                <a:pPr marL="514350" indent="-457200"/>
                <a:endParaRPr lang="en-US" dirty="0" smtClean="0"/>
              </a:p>
              <a:p>
                <a:pPr marL="514350" indent="-457200"/>
                <a:r>
                  <a:rPr lang="en-US" dirty="0" smtClean="0"/>
                  <a:t>This is the same as the value propagation we described before!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24400"/>
              </a:xfrm>
              <a:blipFill rotWithShape="1">
                <a:blip r:embed="rId2"/>
                <a:stretch>
                  <a:fillRect l="-593" t="-1806" r="-593" b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22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network with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internal opinions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154673" y="3104795"/>
            <a:ext cx="2680977" cy="2153005"/>
            <a:chOff x="3154673" y="3257195"/>
            <a:chExt cx="2680977" cy="2153005"/>
          </a:xfrm>
        </p:grpSpPr>
        <p:grpSp>
          <p:nvGrpSpPr>
            <p:cNvPr id="5" name="Group 4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13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3855751" y="32571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92456" y="3686609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61969" y="416991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284315" y="2590800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6000" y="382962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39541" y="541020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1338" y="5410200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+0.2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1862" y="3630468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52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4661606" y="2956680"/>
            <a:ext cx="2680977" cy="2098676"/>
            <a:chOff x="3154673" y="3311524"/>
            <a:chExt cx="2680977" cy="2098676"/>
          </a:xfrm>
        </p:grpSpPr>
        <p:grpSp>
          <p:nvGrpSpPr>
            <p:cNvPr id="30" name="Group 29"/>
            <p:cNvGrpSpPr/>
            <p:nvPr/>
          </p:nvGrpSpPr>
          <p:grpSpPr>
            <a:xfrm>
              <a:off x="3200400" y="3311524"/>
              <a:ext cx="2635250" cy="2098676"/>
              <a:chOff x="2888703" y="2438400"/>
              <a:chExt cx="3556000" cy="2619376"/>
            </a:xfrm>
          </p:grpSpPr>
          <p:sp>
            <p:nvSpPr>
              <p:cNvPr id="38" name="Line 19"/>
              <p:cNvSpPr>
                <a:spLocks noChangeShapeType="1"/>
              </p:cNvSpPr>
              <p:nvPr/>
            </p:nvSpPr>
            <p:spPr bwMode="auto">
              <a:xfrm>
                <a:off x="3936453" y="4800600"/>
                <a:ext cx="1270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21"/>
              <p:cNvSpPr>
                <a:spLocks noChangeShapeType="1"/>
              </p:cNvSpPr>
              <p:nvPr/>
            </p:nvSpPr>
            <p:spPr bwMode="auto">
              <a:xfrm flipH="1" flipV="1">
                <a:off x="3237953" y="3681413"/>
                <a:ext cx="190500" cy="59213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22"/>
              <p:cNvSpPr>
                <a:spLocks noChangeShapeType="1"/>
              </p:cNvSpPr>
              <p:nvPr/>
            </p:nvSpPr>
            <p:spPr bwMode="auto">
              <a:xfrm flipV="1">
                <a:off x="3618953" y="2827338"/>
                <a:ext cx="952500" cy="26352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23"/>
              <p:cNvSpPr>
                <a:spLocks noChangeShapeType="1"/>
              </p:cNvSpPr>
              <p:nvPr/>
            </p:nvSpPr>
            <p:spPr bwMode="auto">
              <a:xfrm>
                <a:off x="3555453" y="3419475"/>
                <a:ext cx="2222500" cy="15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25"/>
              <p:cNvSpPr>
                <a:spLocks noChangeShapeType="1"/>
              </p:cNvSpPr>
              <p:nvPr/>
            </p:nvSpPr>
            <p:spPr bwMode="auto">
              <a:xfrm flipH="1" flipV="1">
                <a:off x="4952453" y="3155950"/>
                <a:ext cx="571500" cy="12493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26"/>
              <p:cNvSpPr>
                <a:spLocks noChangeShapeType="1"/>
              </p:cNvSpPr>
              <p:nvPr/>
            </p:nvSpPr>
            <p:spPr bwMode="auto">
              <a:xfrm flipV="1">
                <a:off x="5714453" y="3879850"/>
                <a:ext cx="381000" cy="5254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27"/>
              <p:cNvSpPr>
                <a:spLocks noChangeShapeType="1"/>
              </p:cNvSpPr>
              <p:nvPr/>
            </p:nvSpPr>
            <p:spPr bwMode="auto">
              <a:xfrm flipH="1" flipV="1">
                <a:off x="3618953" y="3616325"/>
                <a:ext cx="1651000" cy="10525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571453" y="2438400"/>
                <a:ext cx="666750" cy="652463"/>
              </a:xfrm>
              <a:prstGeom prst="ellipse">
                <a:avLst/>
              </a:prstGeom>
              <a:solidFill>
                <a:srgbClr val="FF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777953" y="3161424"/>
                <a:ext cx="666750" cy="652463"/>
              </a:xfrm>
              <a:prstGeom prst="ellipse">
                <a:avLst/>
              </a:prstGeom>
              <a:solidFill>
                <a:srgbClr val="0070C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69953" y="4405313"/>
                <a:ext cx="666750" cy="652463"/>
              </a:xfrm>
              <a:prstGeom prst="ellipse">
                <a:avLst/>
              </a:prstGeom>
              <a:solidFill>
                <a:srgbClr val="92D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3206203" y="4405312"/>
                <a:ext cx="666750" cy="652463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2888703" y="2959100"/>
                <a:ext cx="666750" cy="65246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/>
            <p:cNvSpPr txBox="1"/>
            <p:nvPr/>
          </p:nvSpPr>
          <p:spPr>
            <a:xfrm>
              <a:off x="3820405" y="336450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154673" y="431778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134532" y="3776646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353321" y="4423527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28757" y="481989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491074" y="461008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55599" y="418582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cxnSp>
        <p:nvCxnSpPr>
          <p:cNvPr id="51" name="Straight Connector 50"/>
          <p:cNvCxnSpPr>
            <a:stCxn id="45" idx="0"/>
          </p:cNvCxnSpPr>
          <p:nvPr/>
        </p:nvCxnSpPr>
        <p:spPr>
          <a:xfrm flipH="1" flipV="1">
            <a:off x="6201425" y="2579559"/>
            <a:ext cx="1" cy="377121"/>
          </a:xfrm>
          <a:prstGeom prst="line">
            <a:avLst/>
          </a:prstGeom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6016707" y="2198559"/>
            <a:ext cx="408245" cy="38100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8" name="TextBox 57"/>
          <p:cNvSpPr txBox="1"/>
          <p:nvPr/>
        </p:nvSpPr>
        <p:spPr>
          <a:xfrm>
            <a:off x="6201425" y="259508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7517521" y="3430038"/>
            <a:ext cx="408245" cy="758121"/>
            <a:chOff x="6248401" y="3109682"/>
            <a:chExt cx="408245" cy="758121"/>
          </a:xfrm>
        </p:grpSpPr>
        <p:cxnSp>
          <p:nvCxnSpPr>
            <p:cNvPr id="59" name="Straight Connector 58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248401" y="3109682"/>
              <a:ext cx="408245" cy="381000"/>
            </a:xfrm>
            <a:prstGeom prst="rect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 rot="10800000">
            <a:off x="6514940" y="5044115"/>
            <a:ext cx="408245" cy="758121"/>
            <a:chOff x="6248400" y="3109682"/>
            <a:chExt cx="408245" cy="758121"/>
          </a:xfrm>
        </p:grpSpPr>
        <p:cxnSp>
          <p:nvCxnSpPr>
            <p:cNvPr id="65" name="Straight Connector 64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 rot="10800000">
            <a:off x="4985554" y="5055356"/>
            <a:ext cx="408245" cy="758121"/>
            <a:chOff x="6248400" y="3109682"/>
            <a:chExt cx="408245" cy="758121"/>
          </a:xfrm>
        </p:grpSpPr>
        <p:cxnSp>
          <p:nvCxnSpPr>
            <p:cNvPr id="68" name="Straight Connector 67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solidFill>
              <a:srgbClr val="FF3399"/>
            </a:solidFill>
            <a:ln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 rot="16200000">
            <a:off x="4117619" y="3256880"/>
            <a:ext cx="408245" cy="758121"/>
            <a:chOff x="6248400" y="3109682"/>
            <a:chExt cx="408245" cy="758121"/>
          </a:xfrm>
        </p:grpSpPr>
        <p:cxnSp>
          <p:nvCxnSpPr>
            <p:cNvPr id="71" name="Straight Connector 70"/>
            <p:cNvCxnSpPr/>
            <p:nvPr/>
          </p:nvCxnSpPr>
          <p:spPr>
            <a:xfrm flipH="1" flipV="1">
              <a:off x="6433118" y="3490682"/>
              <a:ext cx="1" cy="377121"/>
            </a:xfrm>
            <a:prstGeom prst="line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Rectangle 71"/>
            <p:cNvSpPr/>
            <p:nvPr/>
          </p:nvSpPr>
          <p:spPr>
            <a:xfrm>
              <a:off x="6248400" y="3109682"/>
              <a:ext cx="408245" cy="38100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4387896" y="32180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4786170" y="50519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6850096" y="50371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7342583" y="335823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5777298" y="1848821"/>
            <a:ext cx="918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 = +0.5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114741" y="3612690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 = -0.3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6296533" y="5813861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 = -0.1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707333" y="58208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B1578"/>
                </a:solidFill>
              </a:rPr>
              <a:t>s = -0.5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23840" y="343976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 = +0.8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45449" y="4111587"/>
            <a:ext cx="4132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C00000"/>
                </a:solidFill>
              </a:rPr>
              <a:t>external opinion </a:t>
            </a:r>
            <a:r>
              <a:rPr lang="en-US" dirty="0" smtClean="0"/>
              <a:t>for each node is computed using the value propagation we described before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Repeated averaging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385575" y="5611736"/>
            <a:ext cx="40520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Intuitive model: my opinion is a combination of what I believe and what my social network believes.</a:t>
            </a:r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414816" y="1833066"/>
            <a:ext cx="38955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absorbing node per user with value </a:t>
            </a:r>
            <a:r>
              <a:rPr lang="en-US" dirty="0"/>
              <a:t>the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internal opinion </a:t>
            </a:r>
            <a:r>
              <a:rPr lang="en-US" dirty="0" smtClean="0"/>
              <a:t>of the user</a:t>
            </a:r>
          </a:p>
          <a:p>
            <a:endParaRPr lang="en-US" dirty="0"/>
          </a:p>
          <a:p>
            <a:r>
              <a:rPr lang="en-US" dirty="0" smtClean="0"/>
              <a:t>One non-absorbing node per user that links to the corresponding absorbing node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574962" y="284872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= +0.22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502981" y="277974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z</a:t>
            </a:r>
            <a:r>
              <a:rPr lang="en-US" dirty="0" smtClean="0">
                <a:solidFill>
                  <a:srgbClr val="FFC000"/>
                </a:solidFill>
              </a:rPr>
              <a:t> = +0.17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09004" y="484663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9B1578"/>
                </a:solidFill>
              </a:rPr>
              <a:t>z</a:t>
            </a:r>
            <a:r>
              <a:rPr lang="en-US" dirty="0" smtClean="0">
                <a:solidFill>
                  <a:srgbClr val="9B1578"/>
                </a:solidFill>
              </a:rPr>
              <a:t> = -0.03</a:t>
            </a:r>
            <a:endParaRPr lang="en-US" dirty="0">
              <a:solidFill>
                <a:srgbClr val="9B1578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095528" y="4711751"/>
            <a:ext cx="906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z</a:t>
            </a:r>
            <a:r>
              <a:rPr lang="en-US" dirty="0" smtClean="0">
                <a:solidFill>
                  <a:srgbClr val="00B050"/>
                </a:solidFill>
              </a:rPr>
              <a:t> = 0.04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31143" y="412266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z = -0.01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Hitting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related quantity: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time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expected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number of steps </a:t>
            </a:r>
            <a:r>
              <a:rPr lang="en-US" dirty="0" smtClean="0"/>
              <a:t>for a random walk starting from node </a:t>
            </a:r>
            <a:r>
              <a:rPr lang="en-US" dirty="0" smtClean="0">
                <a:solidFill>
                  <a:srgbClr val="00B0F0"/>
                </a:solidFill>
              </a:rPr>
              <a:t>u</a:t>
            </a:r>
            <a:r>
              <a:rPr lang="en-US" dirty="0" smtClean="0"/>
              <a:t> to end up in 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for the first time</a:t>
            </a:r>
          </a:p>
          <a:p>
            <a:pPr lvl="2"/>
            <a:r>
              <a:rPr lang="en-US" dirty="0" smtClean="0"/>
              <a:t>Make node v absorbing and compute the expected number of steps to reach v</a:t>
            </a:r>
          </a:p>
          <a:p>
            <a:pPr lvl="2"/>
            <a:r>
              <a:rPr lang="en-US" dirty="0" smtClean="0"/>
              <a:t>Assumes that the graph is strongly connected, and there are no other absorbing nodes.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Commute time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H(</a:t>
            </a:r>
            <a:r>
              <a:rPr lang="en-US" dirty="0" err="1" smtClean="0">
                <a:solidFill>
                  <a:srgbClr val="0070C0"/>
                </a:solidFill>
              </a:rPr>
              <a:t>u,v</a:t>
            </a:r>
            <a:r>
              <a:rPr lang="en-US" dirty="0" smtClean="0">
                <a:solidFill>
                  <a:srgbClr val="0070C0"/>
                </a:solidFill>
              </a:rPr>
              <a:t>) + H(</a:t>
            </a:r>
            <a:r>
              <a:rPr lang="en-US" dirty="0" err="1" smtClean="0">
                <a:solidFill>
                  <a:srgbClr val="0070C0"/>
                </a:solidFill>
              </a:rPr>
              <a:t>v,u</a:t>
            </a:r>
            <a:r>
              <a:rPr lang="en-US" dirty="0" smtClean="0">
                <a:solidFill>
                  <a:srgbClr val="0070C0"/>
                </a:solidFill>
              </a:rPr>
              <a:t>):</a:t>
            </a:r>
            <a:r>
              <a:rPr lang="en-US" dirty="0" smtClean="0"/>
              <a:t> often used as a </a:t>
            </a:r>
            <a:r>
              <a:rPr lang="en-US" dirty="0" smtClean="0">
                <a:solidFill>
                  <a:srgbClr val="0070C0"/>
                </a:solidFill>
              </a:rPr>
              <a:t>distance metric</a:t>
            </a:r>
          </a:p>
          <a:p>
            <a:pPr lvl="1"/>
            <a:r>
              <a:rPr lang="en-US" dirty="0" smtClean="0"/>
              <a:t>Proportional to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total resistance </a:t>
            </a:r>
            <a:r>
              <a:rPr lang="en-US" dirty="0" smtClean="0"/>
              <a:t>between nodes u, and 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Transductive</a:t>
            </a:r>
            <a:r>
              <a:rPr lang="en-US" dirty="0" smtClean="0"/>
              <a:t>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If we have a graph of relationships and some </a:t>
            </a:r>
            <a:r>
              <a:rPr lang="en-US" dirty="0" smtClean="0">
                <a:solidFill>
                  <a:srgbClr val="00B0F0"/>
                </a:solidFill>
              </a:rPr>
              <a:t>labels</a:t>
            </a:r>
            <a:r>
              <a:rPr lang="en-US" dirty="0" smtClean="0"/>
              <a:t> on some nodes 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propagate</a:t>
            </a:r>
            <a:r>
              <a:rPr lang="en-US" dirty="0" smtClean="0"/>
              <a:t> them to the remaining nodes </a:t>
            </a:r>
          </a:p>
          <a:p>
            <a:pPr lvl="1"/>
            <a:r>
              <a:rPr lang="en-US" dirty="0" smtClean="0"/>
              <a:t>Make the labeled nodes to be absorbing and compute the probability for the rest of the graph</a:t>
            </a:r>
          </a:p>
          <a:p>
            <a:pPr lvl="1"/>
            <a:r>
              <a:rPr lang="en-US" dirty="0" smtClean="0"/>
              <a:t>E.g., a social network where some people are tagged as spammers</a:t>
            </a:r>
          </a:p>
          <a:p>
            <a:pPr lvl="1"/>
            <a:r>
              <a:rPr lang="en-US" dirty="0" smtClean="0"/>
              <a:t>E.g., the movie-actor graph where some movies are tagged as action or comedy. </a:t>
            </a:r>
          </a:p>
          <a:p>
            <a:pPr lvl="1"/>
            <a:endParaRPr lang="en-US" dirty="0"/>
          </a:p>
          <a:p>
            <a:r>
              <a:rPr lang="en-US" dirty="0" smtClean="0"/>
              <a:t>This is a form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semi-supervised learning </a:t>
            </a:r>
          </a:p>
          <a:p>
            <a:pPr lvl="1"/>
            <a:r>
              <a:rPr lang="en-US" dirty="0" smtClean="0"/>
              <a:t>We make use of the unlabeled data, and the relationships</a:t>
            </a:r>
          </a:p>
          <a:p>
            <a:endParaRPr lang="en-US" dirty="0" smtClean="0"/>
          </a:p>
          <a:p>
            <a:r>
              <a:rPr lang="en-US" dirty="0" smtClean="0"/>
              <a:t>It is also called </a:t>
            </a:r>
            <a:r>
              <a:rPr lang="en-US" dirty="0" err="1" smtClean="0">
                <a:solidFill>
                  <a:srgbClr val="FF0000"/>
                </a:solidFill>
              </a:rPr>
              <a:t>transductive</a:t>
            </a:r>
            <a:r>
              <a:rPr lang="en-US" dirty="0" smtClean="0">
                <a:solidFill>
                  <a:srgbClr val="FF0000"/>
                </a:solidFill>
              </a:rPr>
              <a:t> learning </a:t>
            </a:r>
            <a:r>
              <a:rPr lang="en-US" dirty="0" smtClean="0"/>
              <a:t>because it does not produce a model, but just labels the unlabeled data that is at hand.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smtClean="0">
                <a:solidFill>
                  <a:srgbClr val="FF0000"/>
                </a:solidFill>
              </a:rPr>
              <a:t>inductive learning </a:t>
            </a:r>
            <a:r>
              <a:rPr lang="en-US" dirty="0" smtClean="0"/>
              <a:t>that learns a model and can label any new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5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details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Implementation is in many ways similar to the PageRank implementation</a:t>
                </a:r>
              </a:p>
              <a:p>
                <a:pPr lvl="1"/>
                <a:r>
                  <a:rPr lang="en-US" dirty="0" smtClean="0"/>
                  <a:t>For an edge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B0F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𝑢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,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𝑣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instead of updating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v</a:t>
                </a:r>
                <a:r>
                  <a:rPr lang="en-US" dirty="0" smtClean="0"/>
                  <a:t> we update the value of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. </a:t>
                </a:r>
              </a:p>
              <a:p>
                <a:pPr lvl="2"/>
                <a:r>
                  <a:rPr lang="en-US" dirty="0" smtClean="0"/>
                  <a:t>The value of a node is the average of its neighbors</a:t>
                </a:r>
              </a:p>
              <a:p>
                <a:pPr lvl="1"/>
                <a:r>
                  <a:rPr lang="en-US" dirty="0" smtClean="0"/>
                  <a:t>We need to check for the case that a node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u</a:t>
                </a:r>
                <a:r>
                  <a:rPr lang="en-US" dirty="0" smtClean="0"/>
                  <a:t> is absorbing, in which case the value of the node is not updated.</a:t>
                </a:r>
              </a:p>
              <a:p>
                <a:pPr lvl="1"/>
                <a:r>
                  <a:rPr lang="en-US" dirty="0" smtClean="0"/>
                  <a:t>Repeat the updates until the change in values is very small.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779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Coverage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0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dirty="0" smtClean="0"/>
              <a:t>on a social network</a:t>
            </a:r>
          </a:p>
          <a:p>
            <a:pPr lvl="1"/>
            <a:r>
              <a:rPr lang="en-US" dirty="0" smtClean="0"/>
              <a:t>We have a social network as a graph. </a:t>
            </a:r>
          </a:p>
          <a:p>
            <a:pPr lvl="1"/>
            <a:r>
              <a:rPr lang="en-US" dirty="0" smtClean="0"/>
              <a:t>People are more </a:t>
            </a:r>
            <a:r>
              <a:rPr lang="en-US" dirty="0" smtClean="0">
                <a:solidFill>
                  <a:srgbClr val="0070C0"/>
                </a:solidFill>
              </a:rPr>
              <a:t>likely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dirty="0" smtClean="0"/>
              <a:t>if they have a </a:t>
            </a:r>
            <a:r>
              <a:rPr lang="en-US" dirty="0" smtClean="0">
                <a:solidFill>
                  <a:srgbClr val="0070C0"/>
                </a:solidFill>
              </a:rPr>
              <a:t>friend</a:t>
            </a:r>
            <a:r>
              <a:rPr lang="en-US" dirty="0" smtClean="0"/>
              <a:t> who has the product. </a:t>
            </a:r>
          </a:p>
          <a:p>
            <a:pPr lvl="1"/>
            <a:r>
              <a:rPr lang="en-US" dirty="0" smtClean="0"/>
              <a:t>We want to offer the product for free to some people such that every person in the graph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dirty="0" smtClean="0"/>
              <a:t>they have a friend who has the product.</a:t>
            </a:r>
          </a:p>
          <a:p>
            <a:pPr lvl="1"/>
            <a:r>
              <a:rPr lang="en-US" dirty="0" smtClean="0"/>
              <a:t>We want the </a:t>
            </a:r>
            <a:r>
              <a:rPr lang="en-US" dirty="0" smtClean="0">
                <a:solidFill>
                  <a:srgbClr val="0070C0"/>
                </a:solidFill>
              </a:rPr>
              <a:t>number</a:t>
            </a:r>
            <a:r>
              <a:rPr lang="en-US" dirty="0" smtClean="0"/>
              <a:t> of free products to be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01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378499" y="5441763"/>
            <a:ext cx="2765501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possible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42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Question: what is the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 smtClean="0"/>
                  <a:t> of being at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/>
                  <a:t>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steps?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 rotWithShape="0">
                <a:blip r:embed="rId2"/>
                <a:stretch>
                  <a:fillRect l="-963" t="-1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5596767" y="2390254"/>
            <a:ext cx="3439729" cy="3227838"/>
            <a:chOff x="2492375" y="2467063"/>
            <a:chExt cx="3439729" cy="3227838"/>
          </a:xfrm>
        </p:grpSpPr>
        <p:grpSp>
          <p:nvGrpSpPr>
            <p:cNvPr id="42" name="Group 41"/>
            <p:cNvGrpSpPr/>
            <p:nvPr/>
          </p:nvGrpSpPr>
          <p:grpSpPr>
            <a:xfrm>
              <a:off x="2492375" y="2841650"/>
              <a:ext cx="3439729" cy="2483919"/>
              <a:chOff x="2492375" y="2841650"/>
              <a:chExt cx="3439729" cy="2483919"/>
            </a:xfrm>
          </p:grpSpPr>
          <p:sp>
            <p:nvSpPr>
              <p:cNvPr id="48" name="Line 19"/>
              <p:cNvSpPr>
                <a:spLocks noChangeShapeType="1"/>
              </p:cNvSpPr>
              <p:nvPr/>
            </p:nvSpPr>
            <p:spPr bwMode="auto">
              <a:xfrm>
                <a:off x="3460750" y="5186747"/>
                <a:ext cx="12700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0"/>
              <p:cNvSpPr>
                <a:spLocks noChangeShapeType="1"/>
              </p:cNvSpPr>
              <p:nvPr/>
            </p:nvSpPr>
            <p:spPr bwMode="auto">
              <a:xfrm flipH="1">
                <a:off x="3143250" y="3542671"/>
                <a:ext cx="1079500" cy="111797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H="1" flipV="1">
                <a:off x="2762250" y="4068775"/>
                <a:ext cx="190500" cy="59186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V="1">
                <a:off x="3143250" y="3213856"/>
                <a:ext cx="952500" cy="26305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3"/>
              <p:cNvSpPr>
                <a:spLocks noChangeShapeType="1"/>
              </p:cNvSpPr>
              <p:nvPr/>
            </p:nvSpPr>
            <p:spPr bwMode="auto">
              <a:xfrm>
                <a:off x="3079750" y="3805723"/>
                <a:ext cx="2222500" cy="137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24"/>
              <p:cNvSpPr>
                <a:spLocks noChangeShapeType="1"/>
              </p:cNvSpPr>
              <p:nvPr/>
            </p:nvSpPr>
            <p:spPr bwMode="auto">
              <a:xfrm flipH="1" flipV="1">
                <a:off x="4730750" y="3213855"/>
                <a:ext cx="635000" cy="39457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25"/>
              <p:cNvSpPr>
                <a:spLocks noChangeShapeType="1"/>
              </p:cNvSpPr>
              <p:nvPr/>
            </p:nvSpPr>
            <p:spPr bwMode="auto">
              <a:xfrm flipH="1" flipV="1">
                <a:off x="4476750" y="3542671"/>
                <a:ext cx="571500" cy="124949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6"/>
              <p:cNvSpPr>
                <a:spLocks noChangeShapeType="1"/>
              </p:cNvSpPr>
              <p:nvPr/>
            </p:nvSpPr>
            <p:spPr bwMode="auto">
              <a:xfrm flipV="1">
                <a:off x="5238750" y="4266065"/>
                <a:ext cx="381000" cy="52610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7"/>
              <p:cNvSpPr>
                <a:spLocks noChangeShapeType="1"/>
              </p:cNvSpPr>
              <p:nvPr/>
            </p:nvSpPr>
            <p:spPr bwMode="auto">
              <a:xfrm flipH="1" flipV="1">
                <a:off x="3143250" y="4003012"/>
                <a:ext cx="1651000" cy="105220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2809875" y="4765892"/>
                <a:ext cx="539750" cy="533400"/>
              </a:xfrm>
              <a:prstGeom prst="ellipse">
                <a:avLst/>
              </a:prstGeom>
              <a:solidFill>
                <a:srgbClr val="FF3399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492375" y="3375050"/>
                <a:ext cx="539750" cy="533400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4144798" y="2841650"/>
                <a:ext cx="539750" cy="5334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392354" y="3641750"/>
                <a:ext cx="539750" cy="53340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4852604" y="4792169"/>
                <a:ext cx="539750" cy="533400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3399"/>
                  </a:solidFill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50214" y="2467063"/>
                  <a:ext cx="478913" cy="36933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18478" y="3190384"/>
                  <a:ext cx="478913" cy="369332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/>
                <p:cNvSpPr txBox="1"/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5" name="TextBox 4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78" y="5325569"/>
                  <a:ext cx="478913" cy="369332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/>
                <p:cNvSpPr txBox="1"/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6" name="TextBox 4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875" y="5325569"/>
                  <a:ext cx="478913" cy="369332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163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/>
                <p:cNvSpPr txBox="1"/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0067" y="2923684"/>
                  <a:ext cx="478913" cy="369332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 Box 37"/>
              <p:cNvSpPr txBox="1">
                <a:spLocks noChangeArrowheads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2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69" y="4269223"/>
                <a:ext cx="968598" cy="670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3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2886" y="5016109"/>
                <a:ext cx="968598" cy="670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4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5728761"/>
                <a:ext cx="968598" cy="67050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35"/>
              <p:cNvSpPr txBox="1">
                <a:spLocks noChangeArrowheads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5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2819400"/>
                <a:ext cx="2521459" cy="67056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36"/>
              <p:cNvSpPr txBox="1">
                <a:spLocks noChangeArrowheads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6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3509261"/>
                <a:ext cx="3361626" cy="67056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37"/>
              <p:cNvSpPr txBox="1">
                <a:spLocks noChangeArrowheads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3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33CC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solidFill>
                            <a:srgbClr val="0033CC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3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7" name="Text 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4261729"/>
                <a:ext cx="2583528" cy="670568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38"/>
              <p:cNvSpPr txBox="1">
                <a:spLocks noChangeArrowheads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4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008000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i="1" dirty="0">
                              <a:latin typeface="Cambria Math"/>
                            </a:rPr>
                            <m:t>2</m:t>
                          </m:r>
                        </m:den>
                      </m:f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8" name="Text 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016109"/>
                <a:ext cx="1542795" cy="668516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39"/>
              <p:cNvSpPr txBox="1">
                <a:spLocks noChangeArrowheads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5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00FF"/>
                              </a:solidFill>
                              <a:latin typeface="Cambria Math"/>
                            </a:rPr>
                            <m:t>𝑡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 </m:t>
                      </m:r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err="1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bSup>
                      <m:r>
                        <a:rPr lang="en-US" sz="2000" i="1" baseline="-25000" dirty="0" smtClean="0">
                          <a:solidFill>
                            <a:srgbClr val="FF330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39" name="Text 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7182" y="5838404"/>
                <a:ext cx="1452192" cy="411588"/>
              </a:xfrm>
              <a:prstGeom prst="rect">
                <a:avLst/>
              </a:prstGeom>
              <a:blipFill rotWithShape="1">
                <a:blip r:embed="rId15"/>
                <a:stretch>
                  <a:fillRect b="-7463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 Box 35"/>
              <p:cNvSpPr txBox="1">
                <a:spLocks noChangeArrowheads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0C612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FF00FF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40" name="Text 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8694" y="2819400"/>
                <a:ext cx="1024704" cy="67050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36"/>
              <p:cNvSpPr txBox="1">
                <a:spLocks noChangeArrowheads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sz="200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sz="2000" b="0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US" sz="2000" i="1" dirty="0" smtClean="0">
                          <a:latin typeface="Cambria Math"/>
                        </a:rPr>
                        <m:t> </m:t>
                      </m:r>
                      <m:r>
                        <a:rPr lang="en-US" sz="2000" i="1" dirty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i="1" dirty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000" baseline="-25000" dirty="0">
                  <a:solidFill>
                    <a:srgbClr val="00800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62" name="Text 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9883" y="3492432"/>
                <a:ext cx="1024704" cy="670505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217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6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43352" y="51369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053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429000" y="5615184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516821" y="4679763"/>
            <a:ext cx="3048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462752" y="4679763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16821" y="5615184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7" idx="6"/>
            <a:endCxn id="9" idx="2"/>
          </p:cNvCxnSpPr>
          <p:nvPr/>
        </p:nvCxnSpPr>
        <p:spPr>
          <a:xfrm>
            <a:off x="3710152" y="4832163"/>
            <a:ext cx="8066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7" idx="4"/>
            <a:endCxn id="8" idx="0"/>
          </p:cNvCxnSpPr>
          <p:nvPr/>
        </p:nvCxnSpPr>
        <p:spPr>
          <a:xfrm>
            <a:off x="3557752" y="4984563"/>
            <a:ext cx="23648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8" idx="6"/>
            <a:endCxn id="11" idx="2"/>
          </p:cNvCxnSpPr>
          <p:nvPr/>
        </p:nvCxnSpPr>
        <p:spPr>
          <a:xfrm>
            <a:off x="3733800" y="5767584"/>
            <a:ext cx="783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1" idx="0"/>
            <a:endCxn id="9" idx="4"/>
          </p:cNvCxnSpPr>
          <p:nvPr/>
        </p:nvCxnSpPr>
        <p:spPr>
          <a:xfrm flipV="1">
            <a:off x="4669221" y="4984563"/>
            <a:ext cx="0" cy="6306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6"/>
            <a:endCxn id="10" idx="2"/>
          </p:cNvCxnSpPr>
          <p:nvPr/>
        </p:nvCxnSpPr>
        <p:spPr>
          <a:xfrm>
            <a:off x="4821621" y="4832163"/>
            <a:ext cx="6411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6" idx="7"/>
            <a:endCxn id="7" idx="3"/>
          </p:cNvCxnSpPr>
          <p:nvPr/>
        </p:nvCxnSpPr>
        <p:spPr>
          <a:xfrm flipV="1">
            <a:off x="2903515" y="4939926"/>
            <a:ext cx="546474" cy="241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5"/>
            <a:endCxn id="8" idx="2"/>
          </p:cNvCxnSpPr>
          <p:nvPr/>
        </p:nvCxnSpPr>
        <p:spPr>
          <a:xfrm>
            <a:off x="2903515" y="5397126"/>
            <a:ext cx="525485" cy="3704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93796" y="5441763"/>
            <a:ext cx="2150204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better selection</a:t>
            </a:r>
            <a:endParaRPr lang="en-US" sz="2000" dirty="0"/>
          </a:p>
        </p:txBody>
      </p:sp>
      <p:sp>
        <p:nvSpPr>
          <p:cNvPr id="20" name="Content Placeholder 4"/>
          <p:cNvSpPr txBox="1">
            <a:spLocks/>
          </p:cNvSpPr>
          <p:nvPr/>
        </p:nvSpPr>
        <p:spPr>
          <a:xfrm>
            <a:off x="457200" y="1600200"/>
            <a:ext cx="8229600" cy="2590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85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9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Promotion campaign </a:t>
            </a:r>
            <a:r>
              <a:rPr lang="en-US" smtClean="0"/>
              <a:t>on a social network</a:t>
            </a:r>
          </a:p>
          <a:p>
            <a:pPr lvl="1"/>
            <a:r>
              <a:rPr lang="en-US" smtClean="0"/>
              <a:t>We have a social network as a graph. </a:t>
            </a:r>
          </a:p>
          <a:p>
            <a:pPr lvl="1"/>
            <a:r>
              <a:rPr lang="en-US" smtClean="0"/>
              <a:t>People are more </a:t>
            </a:r>
            <a:r>
              <a:rPr lang="en-US" smtClean="0">
                <a:solidFill>
                  <a:srgbClr val="0070C0"/>
                </a:solidFill>
              </a:rPr>
              <a:t>likely</a:t>
            </a:r>
            <a:r>
              <a:rPr lang="en-US" smtClean="0"/>
              <a:t> to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buy a product </a:t>
            </a:r>
            <a:r>
              <a:rPr lang="en-US" smtClean="0"/>
              <a:t>if they have a </a:t>
            </a:r>
            <a:r>
              <a:rPr lang="en-US" smtClean="0">
                <a:solidFill>
                  <a:srgbClr val="0070C0"/>
                </a:solidFill>
              </a:rPr>
              <a:t>friend</a:t>
            </a:r>
            <a:r>
              <a:rPr lang="en-US" smtClean="0"/>
              <a:t> who has the product. </a:t>
            </a:r>
          </a:p>
          <a:p>
            <a:pPr lvl="1"/>
            <a:r>
              <a:rPr lang="en-US" smtClean="0"/>
              <a:t>We want to offer the product for free to some people such that every person in the graph is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covered: </a:t>
            </a:r>
            <a:r>
              <a:rPr lang="en-US" smtClean="0"/>
              <a:t>they have a friend who has the product.</a:t>
            </a:r>
          </a:p>
          <a:p>
            <a:pPr lvl="1"/>
            <a:r>
              <a:rPr lang="en-US" smtClean="0"/>
              <a:t>We want the </a:t>
            </a:r>
            <a:r>
              <a:rPr lang="en-US" smtClean="0">
                <a:solidFill>
                  <a:srgbClr val="0070C0"/>
                </a:solidFill>
              </a:rPr>
              <a:t>number</a:t>
            </a:r>
            <a:r>
              <a:rPr lang="en-US" smtClean="0"/>
              <a:t> of free products to be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</a:rPr>
              <a:t>as small as possible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2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Dominating set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Our problem is an instance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problem 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), </m:t>
                    </m:r>
                  </m:oMath>
                </a14:m>
                <a:r>
                  <a:rPr lang="en-US" dirty="0" smtClean="0"/>
                  <a:t>a set of vertices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is a dominating set if  for each node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V</a:t>
                </a:r>
                <a:r>
                  <a:rPr lang="en-US" dirty="0" smtClean="0"/>
                  <a:t>, either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, 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 </a:t>
                </a:r>
                <a:r>
                  <a:rPr lang="en-US" dirty="0" smtClean="0"/>
                  <a:t>has a neighbor in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D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Dominating Set Problem</a:t>
                </a:r>
                <a:r>
                  <a:rPr lang="en-US" dirty="0" smtClean="0"/>
                  <a:t>: Given a graph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𝐺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=(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𝑉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𝐸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find a dominating set of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minimum size</a:t>
                </a:r>
                <a:r>
                  <a:rPr lang="en-US" dirty="0" smtClean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13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 Cover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dominating set problem is a special case of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 </a:t>
                </a:r>
                <a:r>
                  <a:rPr lang="en-US" dirty="0" smtClean="0"/>
                  <a:t>problem</a:t>
                </a:r>
              </a:p>
              <a:p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The Set Cover problem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We have a universe of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We have a collection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U,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𝑈</m:t>
                    </m:r>
                  </m:oMath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We want to find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smallest 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sub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</a:t>
                </a:r>
                <a:r>
                  <a:rPr lang="en-US" dirty="0" err="1" smtClean="0">
                    <a:solidFill>
                      <a:schemeClr val="accent6">
                        <a:lumMod val="75000"/>
                      </a:schemeClr>
                    </a:solidFill>
                  </a:rPr>
                  <a:t>collection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, such that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𝑈</m:t>
                        </m:r>
                      </m:e>
                    </m:nary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The sets in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</a:t>
                </a:r>
                <a:r>
                  <a:rPr lang="en-US" dirty="0" smtClean="0"/>
                  <a:t> the elements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460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Suppose that we want to 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</a:t>
            </a:r>
            <a:r>
              <a:rPr lang="en-US" dirty="0" smtClean="0"/>
              <a:t> (with coupons) to give to </a:t>
            </a:r>
            <a:r>
              <a:rPr lang="en-US" dirty="0" smtClean="0">
                <a:solidFill>
                  <a:srgbClr val="0070C0"/>
                </a:solidFill>
              </a:rPr>
              <a:t>customers</a:t>
            </a:r>
            <a:r>
              <a:rPr lang="en-US" dirty="0" smtClean="0"/>
              <a:t> of a store:</a:t>
            </a:r>
          </a:p>
          <a:p>
            <a:pPr lvl="1"/>
            <a:r>
              <a:rPr lang="en-US" dirty="0" smtClean="0"/>
              <a:t>We want </a:t>
            </a:r>
            <a:r>
              <a:rPr lang="en-US" dirty="0" smtClean="0">
                <a:solidFill>
                  <a:srgbClr val="0070C0"/>
                </a:solidFill>
              </a:rPr>
              <a:t>for every customer</a:t>
            </a:r>
            <a:r>
              <a:rPr lang="en-US" dirty="0" smtClean="0"/>
              <a:t>,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catalog to contain a product bought by the customer</a:t>
            </a:r>
            <a:r>
              <a:rPr lang="en-US" dirty="0" smtClean="0"/>
              <a:t> (this is a small store)</a:t>
            </a:r>
          </a:p>
          <a:p>
            <a:r>
              <a:rPr lang="en-US" dirty="0" smtClean="0"/>
              <a:t>How can we model this as a </a:t>
            </a:r>
            <a:r>
              <a:rPr lang="en-US" dirty="0" smtClean="0">
                <a:solidFill>
                  <a:srgbClr val="FF0000"/>
                </a:solidFill>
              </a:rPr>
              <a:t>set cover problem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472134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976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coffee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315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universe U of elements </a:t>
                </a:r>
                <a:r>
                  <a:rPr lang="en-US" dirty="0" smtClean="0"/>
                  <a:t>is the set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</a:t>
                </a:r>
                <a:r>
                  <a:rPr lang="en-US" dirty="0" smtClean="0"/>
                  <a:t> of a store.</a:t>
                </a:r>
              </a:p>
              <a:p>
                <a:r>
                  <a:rPr lang="en-US" dirty="0" smtClean="0"/>
                  <a:t>Each set corresponds to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</a:t>
                </a:r>
                <a:r>
                  <a:rPr lang="en-US" dirty="0" smtClean="0"/>
                  <a:t> sold in the store: 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𝑝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={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𝑐𝑢𝑠𝑡𝑜𝑚𝑒𝑟𝑠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𝑡h𝑎𝑡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𝑏𝑜𝑢𝑔h𝑡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}</m:t>
                      </m:r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Set cover</a:t>
                </a:r>
                <a:r>
                  <a:rPr lang="en-US" dirty="0" smtClean="0"/>
                  <a:t>: Find the minimum number of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products (sets) </a:t>
                </a:r>
                <a:r>
                  <a:rPr lang="en-US" dirty="0" smtClean="0"/>
                  <a:t>that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all the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customers (elements of the universe)</a:t>
                </a:r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5486400" cy="4876800"/>
              </a:xfrm>
              <a:blipFill rotWithShape="1">
                <a:blip r:embed="rId2"/>
                <a:stretch>
                  <a:fillRect l="-1444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7924800" y="14369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2084614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24800" y="27813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924800" y="33528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210300" y="3175906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924800" y="51816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924800" y="45720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0" y="3962400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210300" y="4083503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210300" y="1453242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6172200" y="2382610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210300" y="504008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48500" y="5268685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48500" y="4762500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48500" y="4152900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48500" y="4312103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48500" y="3543300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86600" y="2611210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86600" y="2611210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86600" y="2275114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48500" y="1627414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48500" y="1681842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48500" y="1681842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48500" y="1627414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48500" y="2275114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48500" y="3404506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48500" y="3404506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93430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Dominating Set </a:t>
                </a:r>
                <a:r>
                  <a:rPr lang="en-US" dirty="0" smtClean="0"/>
                  <a:t>(or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Promotion Campaign</a:t>
                </a:r>
                <a:r>
                  <a:rPr lang="en-US" dirty="0" smtClean="0"/>
                  <a:t>)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Set Cover</a:t>
                </a:r>
                <a:r>
                  <a:rPr lang="en-US" dirty="0" smtClean="0"/>
                  <a:t>:</a:t>
                </a:r>
              </a:p>
              <a:p>
                <a:pPr lvl="1"/>
                <a:r>
                  <a:rPr lang="en-US" dirty="0" smtClean="0"/>
                  <a:t>The universe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 is the set of nodes </a:t>
                </a:r>
                <a:r>
                  <a:rPr lang="en-US" i="1" dirty="0" smtClean="0">
                    <a:solidFill>
                      <a:srgbClr val="0070C0"/>
                    </a:solidFill>
                  </a:rPr>
                  <a:t>V</a:t>
                </a:r>
              </a:p>
              <a:p>
                <a:pPr lvl="1"/>
                <a:r>
                  <a:rPr lang="en-US" dirty="0" smtClean="0"/>
                  <a:t>Each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defines a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consisting of the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𝑢</m:t>
                    </m:r>
                  </m:oMath>
                </a14:m>
                <a:r>
                  <a:rPr lang="en-US" dirty="0" smtClean="0"/>
                  <a:t> and all of its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neighbors</a:t>
                </a:r>
              </a:p>
              <a:p>
                <a:pPr lvl="1"/>
                <a:r>
                  <a:rPr lang="en-US" dirty="0" smtClean="0"/>
                  <a:t>We want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minimum number </a:t>
                </a:r>
                <a:r>
                  <a:rPr lang="en-US" dirty="0" smtClean="0"/>
                  <a:t>of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nodes</a:t>
                </a:r>
                <a:r>
                  <a:rPr lang="en-US" dirty="0" smtClean="0"/>
                  <a:t>) that cover all the nodes in the graph.</a:t>
                </a:r>
              </a:p>
              <a:p>
                <a:r>
                  <a:rPr lang="en-US" dirty="0" smtClean="0"/>
                  <a:t>Many more…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1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selection variant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that we have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of how big our set cover can be</a:t>
                </a:r>
              </a:p>
              <a:p>
                <a:pPr lvl="1"/>
                <a:r>
                  <a:rPr lang="en-US" dirty="0" smtClean="0"/>
                  <a:t>We only have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 products to give out for free.</a:t>
                </a:r>
              </a:p>
              <a:p>
                <a:pPr lvl="1"/>
                <a:r>
                  <a:rPr lang="en-US" dirty="0" smtClean="0"/>
                  <a:t>We want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cover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as many customers as possible</a:t>
                </a:r>
                <a:r>
                  <a:rPr lang="en-US" dirty="0" smtClean="0"/>
                  <a:t>.</a:t>
                </a:r>
              </a:p>
              <a:p>
                <a:pPr lvl="1"/>
                <a:endParaRPr lang="en-US" dirty="0"/>
              </a:p>
              <a:p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Maximum-Coverage Problem</a:t>
                </a:r>
                <a:r>
                  <a:rPr lang="en-US" dirty="0" smtClean="0"/>
                  <a:t>: Given a universe of elements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 collection </a:t>
                </a:r>
                <a:r>
                  <a:rPr lang="en-US" b="1" i="1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of subsets of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U</a:t>
                </a:r>
                <a:r>
                  <a:rPr lang="en-US" dirty="0" smtClean="0"/>
                  <a:t>, and a budget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find a sub-collection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𝑪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⊆</m:t>
                    </m:r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of size at most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K</a:t>
                </a:r>
                <a:r>
                  <a:rPr lang="en-US" dirty="0" smtClean="0"/>
                  <a:t>, such that the number of covered elements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supHide m:val="on"/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𝑪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maximized</a:t>
                </a:r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148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the </a:t>
            </a:r>
            <a:r>
              <a:rPr lang="en-US" dirty="0" smtClean="0">
                <a:solidFill>
                  <a:srgbClr val="EF8511"/>
                </a:solidFill>
              </a:rPr>
              <a:t>Set Cover </a:t>
            </a:r>
            <a:r>
              <a:rPr lang="en-US" dirty="0" smtClean="0"/>
              <a:t>and the </a:t>
            </a:r>
            <a:r>
              <a:rPr lang="en-US" dirty="0" smtClean="0">
                <a:solidFill>
                  <a:srgbClr val="EF8511"/>
                </a:solidFill>
              </a:rPr>
              <a:t>Maximum Coverage </a:t>
            </a:r>
            <a:r>
              <a:rPr lang="en-US" dirty="0" smtClean="0"/>
              <a:t>problems are </a:t>
            </a:r>
            <a:r>
              <a:rPr lang="en-US" dirty="0" smtClean="0">
                <a:solidFill>
                  <a:srgbClr val="FF0000"/>
                </a:solidFill>
              </a:rPr>
              <a:t>NP-complete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Why do we care?</a:t>
            </a:r>
          </a:p>
          <a:p>
            <a:pPr lvl="1"/>
            <a:endParaRPr lang="en-US" dirty="0"/>
          </a:p>
          <a:p>
            <a:r>
              <a:rPr lang="en-US" dirty="0" smtClean="0"/>
              <a:t>There is no algorithm that can guarantee to find the best solution in polynomial time</a:t>
            </a:r>
          </a:p>
          <a:p>
            <a:pPr lvl="1"/>
            <a:r>
              <a:rPr lang="en-US" dirty="0" smtClean="0"/>
              <a:t>Can we find an algorithm that can guarantee to find a solution that is </a:t>
            </a:r>
            <a:r>
              <a:rPr lang="en-US" dirty="0" smtClean="0">
                <a:solidFill>
                  <a:srgbClr val="00B0F0"/>
                </a:solidFill>
              </a:rPr>
              <a:t>close</a:t>
            </a:r>
            <a:r>
              <a:rPr lang="en-US" dirty="0" smtClean="0"/>
              <a:t> to the optimal?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Approximation Algorithms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2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Stationary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17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After many </a:t>
                </a:r>
                <a:r>
                  <a:rPr lang="en-US" dirty="0" err="1" smtClean="0"/>
                  <a:t>many</a:t>
                </a:r>
                <a:r>
                  <a:rPr lang="en-US" dirty="0" smtClean="0"/>
                  <a:t> steps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r>
                  <a:rPr lang="en-US" dirty="0" smtClean="0"/>
                  <a:t>)</a:t>
                </a:r>
                <a:r>
                  <a:rPr lang="en-US" dirty="0">
                    <a:solidFill>
                      <a:srgbClr val="0066FF"/>
                    </a:solidFill>
                    <a:latin typeface="Tahoma" pitchFamily="34" charset="0"/>
                    <a:cs typeface="Tahoma" pitchFamily="34" charset="0"/>
                  </a:rPr>
                  <a:t> </a:t>
                </a:r>
                <a:r>
                  <a:rPr lang="en-US" dirty="0" smtClean="0"/>
                  <a:t>the probabilities converge (updating the probabilities does not change the numbers)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converged probabilities define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stationary distribution </a:t>
                </a:r>
                <a:r>
                  <a:rPr lang="en-US" dirty="0" smtClean="0"/>
                  <a:t>of a random walk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</a:endParaRPr>
              </a:p>
              <a:p>
                <a:pPr marL="0" indent="0">
                  <a:lnSpc>
                    <a:spcPct val="80000"/>
                  </a:lnSpc>
                  <a:buNone/>
                </a:pPr>
                <a:endParaRPr lang="en-US" dirty="0" smtClean="0"/>
              </a:p>
              <a:p>
                <a:pPr>
                  <a:lnSpc>
                    <a:spcPct val="80000"/>
                  </a:lnSpc>
                </a:pPr>
                <a:r>
                  <a:rPr lang="en-US" dirty="0" smtClean="0"/>
                  <a:t>The probability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𝜋</m:t>
                    </m:r>
                    <m:r>
                      <a:rPr lang="fi-FI" i="1" baseline="-25000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fi-FI" dirty="0" smtClean="0">
                    <a:solidFill>
                      <a:srgbClr val="0066FF"/>
                    </a:solidFill>
                  </a:rPr>
                  <a:t> </a:t>
                </a:r>
                <a:r>
                  <a:rPr lang="fi-FI" dirty="0" smtClean="0"/>
                  <a:t>is the </a:t>
                </a:r>
                <a:r>
                  <a:rPr lang="en-US" dirty="0" smtClean="0"/>
                  <a:t>fraction of times that we visited  state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𝑖</m:t>
                    </m:r>
                  </m:oMath>
                </a14:m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:r>
                  <a:rPr lang="en-US" dirty="0" smtClean="0"/>
                  <a:t>as</a:t>
                </a:r>
                <a:r>
                  <a:rPr lang="en-US" dirty="0" smtClean="0">
                    <a:solidFill>
                      <a:srgbClr val="00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66FF"/>
                        </a:solidFill>
                        <a:latin typeface="Cambria Math"/>
                      </a:rPr>
                      <m:t> → ∞</m:t>
                    </m:r>
                  </m:oMath>
                </a14:m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dirty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Markov Chain Theory</a:t>
                </a:r>
                <a:r>
                  <a:rPr lang="en-US" dirty="0"/>
                  <a:t>: The random walk </a:t>
                </a:r>
                <a:r>
                  <a:rPr lang="en-US" dirty="0" smtClean="0"/>
                  <a:t>converges to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unique stationary distribution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independent of the initial vector</a:t>
                </a:r>
                <a:r>
                  <a:rPr lang="en-US" dirty="0" smtClean="0"/>
                  <a:t> if </a:t>
                </a:r>
                <a:r>
                  <a:rPr lang="en-US" dirty="0"/>
                  <a:t>the graph is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strongly connected</a:t>
                </a:r>
                <a:r>
                  <a:rPr lang="en-US" dirty="0" smtClean="0"/>
                  <a:t>,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not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bipartite</a:t>
                </a:r>
                <a:r>
                  <a:rPr lang="en-US" dirty="0" smtClean="0"/>
                  <a:t>. </a:t>
                </a:r>
                <a:endParaRPr lang="en-US" dirty="0"/>
              </a:p>
              <a:p>
                <a:pPr>
                  <a:lnSpc>
                    <a:spcPct val="80000"/>
                  </a:lnSpc>
                </a:pPr>
                <a:endParaRPr lang="en-US" dirty="0" smtClean="0">
                  <a:solidFill>
                    <a:srgbClr val="0066FF"/>
                  </a:solidFill>
                  <a:latin typeface="Tahoma" pitchFamily="34" charset="0"/>
                  <a:cs typeface="Tahoma" pitchFamily="34" charset="0"/>
                </a:endParaRPr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</p:txBody>
          </p:sp>
        </mc:Choice>
        <mc:Fallback xmlns="">
          <p:sp>
            <p:nvSpPr>
              <p:cNvPr id="5017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534400" cy="5105400"/>
              </a:xfrm>
              <a:blipFill rotWithShape="1">
                <a:blip r:embed="rId3"/>
                <a:stretch>
                  <a:fillRect l="-929" t="-3584" r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94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 an (combinatorial) optimization problem, where: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X</a:t>
            </a:r>
            <a:r>
              <a:rPr lang="en-US" dirty="0" smtClean="0"/>
              <a:t> </a:t>
            </a:r>
            <a:r>
              <a:rPr lang="en-US" dirty="0"/>
              <a:t>is an instance of the problem,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OPT(X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/>
              <a:t> is the value of the optimal solution for </a:t>
            </a:r>
            <a:r>
              <a:rPr lang="en-US" dirty="0">
                <a:solidFill>
                  <a:srgbClr val="0070C0"/>
                </a:solidFill>
              </a:rPr>
              <a:t>X</a:t>
            </a:r>
            <a:r>
              <a:rPr lang="en-US" dirty="0"/>
              <a:t>, 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00B0F0"/>
                </a:solidFill>
              </a:rPr>
              <a:t>ALG(X</a:t>
            </a:r>
            <a:r>
              <a:rPr lang="en-US" dirty="0">
                <a:solidFill>
                  <a:srgbClr val="00B0F0"/>
                </a:solidFill>
              </a:rPr>
              <a:t>)</a:t>
            </a:r>
            <a:r>
              <a:rPr lang="en-US" dirty="0"/>
              <a:t> is the value of the solution of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for </a:t>
            </a:r>
            <a:r>
              <a:rPr lang="en-US" dirty="0" smtClean="0">
                <a:solidFill>
                  <a:srgbClr val="0070C0"/>
                </a:solidFill>
              </a:rPr>
              <a:t>X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 is a good approximation algorithm if the ratio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OPT(X)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ALG(X)</a:t>
            </a:r>
            <a:r>
              <a:rPr lang="en-US" dirty="0"/>
              <a:t> is </a:t>
            </a:r>
            <a:r>
              <a:rPr lang="en-US" dirty="0">
                <a:solidFill>
                  <a:srgbClr val="FF0000"/>
                </a:solidFill>
              </a:rPr>
              <a:t>bounded</a:t>
            </a:r>
            <a:r>
              <a:rPr lang="en-US" dirty="0"/>
              <a:t> for all input instances </a:t>
            </a:r>
            <a:r>
              <a:rPr lang="en-US" dirty="0">
                <a:solidFill>
                  <a:srgbClr val="0070C0"/>
                </a:solidFill>
              </a:rPr>
              <a:t>X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Minimum set cover: </a:t>
            </a:r>
            <a:r>
              <a:rPr lang="en-US" dirty="0">
                <a:solidFill>
                  <a:srgbClr val="00B0F0"/>
                </a:solidFill>
              </a:rPr>
              <a:t>X = </a:t>
            </a:r>
            <a:r>
              <a:rPr lang="en-US" dirty="0" smtClean="0">
                <a:solidFill>
                  <a:srgbClr val="00B0F0"/>
                </a:solidFill>
              </a:rPr>
              <a:t>G </a:t>
            </a:r>
            <a:r>
              <a:rPr lang="en-US" dirty="0" smtClean="0"/>
              <a:t>is the input graph,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OPT(G)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minimum</a:t>
            </a:r>
            <a:r>
              <a:rPr lang="en-US" dirty="0" smtClean="0"/>
              <a:t> set cover, </a:t>
            </a:r>
            <a:r>
              <a:rPr lang="en-US" dirty="0" smtClean="0">
                <a:solidFill>
                  <a:srgbClr val="00B0F0"/>
                </a:solidFill>
              </a:rPr>
              <a:t>ALG(G)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size of the set cover found by an </a:t>
            </a:r>
            <a:r>
              <a:rPr lang="en-US" dirty="0"/>
              <a:t>algorithm </a:t>
            </a:r>
            <a:r>
              <a:rPr lang="en-US" dirty="0" smtClean="0">
                <a:solidFill>
                  <a:srgbClr val="00B0F0"/>
                </a:solidFill>
              </a:rPr>
              <a:t>ALG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Maximum coverage: </a:t>
            </a:r>
            <a:r>
              <a:rPr lang="en-US" dirty="0">
                <a:solidFill>
                  <a:srgbClr val="00B0F0"/>
                </a:solidFill>
              </a:rPr>
              <a:t>X = (</a:t>
            </a:r>
            <a:r>
              <a:rPr lang="en-US" dirty="0" err="1">
                <a:solidFill>
                  <a:srgbClr val="00B0F0"/>
                </a:solidFill>
              </a:rPr>
              <a:t>G,k</a:t>
            </a:r>
            <a:r>
              <a:rPr lang="en-US" dirty="0">
                <a:solidFill>
                  <a:srgbClr val="00B0F0"/>
                </a:solidFill>
              </a:rPr>
              <a:t>) </a:t>
            </a:r>
            <a:r>
              <a:rPr lang="en-US" dirty="0"/>
              <a:t>is the input instance,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OPT(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G,k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optimal algorithm, </a:t>
            </a:r>
            <a:r>
              <a:rPr lang="en-US" dirty="0" smtClean="0">
                <a:solidFill>
                  <a:srgbClr val="00B0F0"/>
                </a:solidFill>
              </a:rPr>
              <a:t>ALG(</a:t>
            </a:r>
            <a:r>
              <a:rPr lang="en-US" dirty="0" err="1" smtClean="0">
                <a:solidFill>
                  <a:srgbClr val="00B0F0"/>
                </a:solidFill>
              </a:rPr>
              <a:t>G,k</a:t>
            </a:r>
            <a:r>
              <a:rPr lang="en-US" dirty="0" smtClean="0">
                <a:solidFill>
                  <a:srgbClr val="00B0F0"/>
                </a:solidFill>
              </a:rPr>
              <a:t>)</a:t>
            </a:r>
            <a:r>
              <a:rPr lang="en-US" dirty="0" smtClean="0"/>
              <a:t> </a:t>
            </a:r>
            <a:r>
              <a:rPr lang="en-US" dirty="0"/>
              <a:t>is the </a:t>
            </a:r>
            <a:r>
              <a:rPr lang="en-US" dirty="0" smtClean="0"/>
              <a:t>coverage of the set </a:t>
            </a:r>
            <a:r>
              <a:rPr lang="en-US" dirty="0"/>
              <a:t>found by an algorithm </a:t>
            </a:r>
            <a:r>
              <a:rPr lang="en-US" dirty="0">
                <a:solidFill>
                  <a:srgbClr val="00B0F0"/>
                </a:solidFill>
              </a:rPr>
              <a:t>ALG</a:t>
            </a:r>
            <a:r>
              <a:rPr lang="en-US" dirty="0"/>
              <a:t>.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minimization problem</a:t>
                </a:r>
                <a:r>
                  <a:rPr lang="en-US" dirty="0" smtClean="0"/>
                  <a:t>, the algorithm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ALG</a:t>
                </a:r>
                <a:r>
                  <a:rPr lang="en-US" dirty="0" smtClean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 smtClean="0"/>
                  <a:t>, for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&gt;1</m:t>
                    </m:r>
                  </m:oMath>
                </a14:m>
                <a:r>
                  <a:rPr lang="en-US" dirty="0" smtClean="0"/>
                  <a:t>, if for all input instances </a:t>
                </a:r>
                <a:r>
                  <a:rPr lang="en-US" dirty="0" smtClean="0">
                    <a:solidFill>
                      <a:srgbClr val="00B0F0"/>
                    </a:solidFill>
                  </a:rPr>
                  <a:t>X</a:t>
                </a:r>
                <a:r>
                  <a:rPr lang="en-US" dirty="0" smtClean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to be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as close to 1 as 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=1+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constant</a:t>
                </a:r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Bad </a:t>
                </a:r>
                <a:r>
                  <a:rPr lang="en-US" dirty="0"/>
                  <a:t>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2125" r="-815" b="-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675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For </a:t>
                </a:r>
                <a:r>
                  <a:rPr lang="en-US" dirty="0"/>
                  <a:t>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maximization problem</a:t>
                </a:r>
                <a:r>
                  <a:rPr lang="en-US" dirty="0"/>
                  <a:t>, the algorithm </a:t>
                </a:r>
                <a:r>
                  <a:rPr lang="en-US" dirty="0">
                    <a:solidFill>
                      <a:srgbClr val="00B0F0"/>
                    </a:solidFill>
                  </a:rPr>
                  <a:t>ALG</a:t>
                </a:r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-approximation algorithm</a:t>
                </a:r>
                <a:r>
                  <a:rPr lang="en-US" dirty="0"/>
                  <a:t>, for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&lt;</m:t>
                    </m:r>
                    <m:r>
                      <a:rPr lang="en-US" i="1" smtClean="0">
                        <a:solidFill>
                          <a:srgbClr val="00B0F0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dirty="0" smtClean="0"/>
                  <a:t>, if </a:t>
                </a:r>
                <a:r>
                  <a:rPr lang="en-US" dirty="0"/>
                  <a:t>for all input instances </a:t>
                </a:r>
                <a:r>
                  <a:rPr lang="en-US" dirty="0">
                    <a:solidFill>
                      <a:srgbClr val="00B0F0"/>
                    </a:solidFill>
                  </a:rPr>
                  <a:t>X</a:t>
                </a:r>
                <a:r>
                  <a:rPr lang="en-US" dirty="0"/>
                  <a:t>,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𝐴𝐿𝐺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 b="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≥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n-US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/>
                        </a:rPr>
                        <m:t>𝑂𝑃𝑇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n-US" dirty="0" smtClean="0"/>
                  <a:t> is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approximation ratio </a:t>
                </a:r>
                <a:r>
                  <a:rPr lang="en-US" dirty="0" smtClean="0"/>
                  <a:t>of the algorithm – </a:t>
                </a:r>
                <a:r>
                  <a:rPr lang="en-US" dirty="0"/>
                  <a:t>we want </a:t>
                </a:r>
                <a14:m>
                  <m:oMath xmlns:m="http://schemas.openxmlformats.org/officeDocument/2006/math">
                    <m:r>
                      <a:rPr lang="el-GR" i="1" dirty="0" smtClean="0">
                        <a:solidFill>
                          <a:srgbClr val="00B0F0"/>
                        </a:solidFill>
                        <a:latin typeface="Cambria Math"/>
                      </a:rPr>
                      <m:t>𝛼</m:t>
                    </m:r>
                  </m:oMath>
                </a14:m>
                <a:r>
                  <a:rPr lang="el-GR" dirty="0"/>
                  <a:t> </a:t>
                </a:r>
                <a:r>
                  <a:rPr lang="en-US" dirty="0"/>
                  <a:t>to be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as close to 1 as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possible</a:t>
                </a:r>
              </a:p>
              <a:p>
                <a:pPr lvl="1"/>
                <a:r>
                  <a:rPr lang="en-US" dirty="0"/>
                  <a:t>Best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=1−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→0</m:t>
                    </m:r>
                  </m:oMath>
                </a14:m>
                <a:r>
                  <a:rPr lang="en-US" dirty="0"/>
                  <a:t>, as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𝑛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→∞</m:t>
                    </m:r>
                  </m:oMath>
                </a14:m>
                <a:r>
                  <a:rPr lang="en-US" dirty="0"/>
                  <a:t>(e.g.,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𝜖</m:t>
                    </m:r>
                    <m:r>
                      <a:rPr lang="en-US" i="1">
                        <a:solidFill>
                          <a:srgbClr val="00B0F0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/>
                  <a:t>Good case: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(1)</m:t>
                    </m:r>
                  </m:oMath>
                </a14:m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is a constant</a:t>
                </a:r>
              </a:p>
              <a:p>
                <a:pPr lvl="1"/>
                <a:r>
                  <a:rPr lang="en-US" dirty="0"/>
                  <a:t>OK case: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</m:t>
                    </m:r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/>
                  <a:t>Bad case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O</m:t>
                        </m:r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</m:fName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𝜖</m:t>
                            </m:r>
                          </m:sup>
                        </m:sSup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2000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726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simple approximation ratio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Any </a:t>
            </a:r>
            <a:r>
              <a:rPr lang="en-US" dirty="0">
                <a:solidFill>
                  <a:srgbClr val="FF0000"/>
                </a:solidFill>
              </a:rPr>
              <a:t>algorithm </a:t>
            </a:r>
            <a:r>
              <a:rPr lang="en-US" dirty="0"/>
              <a:t>for set cover has approximation </a:t>
            </a:r>
            <a:r>
              <a:rPr lang="en-US" dirty="0" smtClean="0"/>
              <a:t>ratio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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=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, where 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smtClean="0"/>
              <a:t> </a:t>
            </a:r>
            <a:r>
              <a:rPr lang="en-US" dirty="0"/>
              <a:t>is the set in </a:t>
            </a:r>
            <a:r>
              <a:rPr lang="en-US" b="1" dirty="0">
                <a:solidFill>
                  <a:schemeClr val="accent1"/>
                </a:solidFill>
              </a:rPr>
              <a:t>S</a:t>
            </a:r>
            <a:r>
              <a:rPr lang="en-US" dirty="0"/>
              <a:t> with the largest cardinality 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Proof: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OPT(X)</a:t>
            </a:r>
            <a:r>
              <a:rPr lang="en-US" dirty="0">
                <a:solidFill>
                  <a:schemeClr val="accent1"/>
                </a:solidFill>
              </a:rPr>
              <a:t>≥N</a:t>
            </a:r>
            <a:r>
              <a:rPr lang="en-US" dirty="0" smtClean="0">
                <a:solidFill>
                  <a:schemeClr val="accent1"/>
                </a:solidFill>
              </a:rPr>
              <a:t>/|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>
                <a:solidFill>
                  <a:schemeClr val="accent1"/>
                </a:solidFill>
              </a:rPr>
              <a:t>| </a:t>
            </a:r>
            <a:r>
              <a:rPr lang="en-US" dirty="0">
                <a:solidFill>
                  <a:schemeClr val="accent1"/>
                </a:solidFill>
                <a:sym typeface="Symbol"/>
              </a:rPr>
              <a:t>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</a:rPr>
              <a:t>N ≤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(X)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ALG(X) </a:t>
            </a:r>
            <a:r>
              <a:rPr lang="en-US" dirty="0">
                <a:solidFill>
                  <a:schemeClr val="accent1"/>
                </a:solidFill>
              </a:rPr>
              <a:t>≤ N ≤ 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err="1" smtClean="0">
                <a:solidFill>
                  <a:schemeClr val="accent1"/>
                </a:solidFill>
              </a:rPr>
              <a:t>S</a:t>
            </a:r>
            <a:r>
              <a:rPr lang="en-US" baseline="-25000" dirty="0" err="1" smtClean="0">
                <a:solidFill>
                  <a:schemeClr val="accent1"/>
                </a:solidFill>
              </a:rPr>
              <a:t>max</a:t>
            </a:r>
            <a:r>
              <a:rPr lang="en-US" dirty="0" err="1" smtClean="0">
                <a:solidFill>
                  <a:schemeClr val="accent1"/>
                </a:solidFill>
              </a:rPr>
              <a:t>|OPT</a:t>
            </a:r>
            <a:r>
              <a:rPr lang="en-US" dirty="0" smtClean="0">
                <a:solidFill>
                  <a:schemeClr val="accent1"/>
                </a:solidFill>
              </a:rPr>
              <a:t>(X)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 smtClean="0"/>
          </a:p>
          <a:p>
            <a:r>
              <a:rPr lang="en-US" dirty="0" smtClean="0"/>
              <a:t>This is true for any algorithm.</a:t>
            </a:r>
          </a:p>
          <a:p>
            <a:r>
              <a:rPr lang="en-US" dirty="0" smtClean="0"/>
              <a:t>Not a good bound since it can be that 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 err="1">
                <a:solidFill>
                  <a:schemeClr val="accent1"/>
                </a:solidFill>
              </a:rPr>
              <a:t>S</a:t>
            </a:r>
            <a:r>
              <a:rPr lang="en-US" baseline="-25000" dirty="0" err="1">
                <a:solidFill>
                  <a:schemeClr val="accent1"/>
                </a:solidFill>
              </a:rPr>
              <a:t>max</a:t>
            </a:r>
            <a:r>
              <a:rPr lang="en-US" dirty="0" smtClean="0">
                <a:solidFill>
                  <a:schemeClr val="accent1"/>
                </a:solidFill>
              </a:rPr>
              <a:t>|=O(N)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algorithm for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most natural algorithm for Set Cover?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Greedy</a:t>
            </a:r>
            <a:r>
              <a:rPr lang="en-US" dirty="0" smtClean="0"/>
              <a:t>: each time add to the collection </a:t>
            </a:r>
            <a:r>
              <a:rPr lang="en-US" b="1" i="1" dirty="0" smtClean="0">
                <a:solidFill>
                  <a:srgbClr val="00B0F0"/>
                </a:solidFill>
              </a:rPr>
              <a:t>C</a:t>
            </a:r>
            <a:r>
              <a:rPr lang="en-US" dirty="0" smtClean="0"/>
              <a:t> the set </a:t>
            </a:r>
            <a:r>
              <a:rPr lang="en-US" i="1" dirty="0" smtClean="0">
                <a:solidFill>
                  <a:srgbClr val="00B0F0"/>
                </a:solidFill>
              </a:rPr>
              <a:t>S</a:t>
            </a:r>
            <a:r>
              <a:rPr lang="en-US" i="1" baseline="-25000" dirty="0" smtClean="0">
                <a:solidFill>
                  <a:srgbClr val="00B0F0"/>
                </a:solidFill>
              </a:rPr>
              <a:t>i</a:t>
            </a:r>
            <a:r>
              <a:rPr lang="en-US" dirty="0" smtClean="0"/>
              <a:t> from 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  <a:r>
              <a:rPr lang="en-US" dirty="0" smtClean="0"/>
              <a:t> that covers the most of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remaining</a:t>
            </a:r>
            <a:r>
              <a:rPr lang="en-US" dirty="0" smtClean="0"/>
              <a:t> elements.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0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GREEDY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ln>
                <a:solidFill>
                  <a:schemeClr val="tx2"/>
                </a:solidFill>
              </a:ln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(U,S)</a:t>
                </a:r>
              </a:p>
              <a:p>
                <a:pPr marL="274320" lvl="1" indent="0"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is not empty do</a:t>
                </a:r>
              </a:p>
              <a:p>
                <a:pPr marL="548640" lvl="2" indent="0"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be such that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 = </a:t>
                </a:r>
                <a:r>
                  <a:rPr lang="en-US" sz="2400" b="1" i="1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\ S</a:t>
                </a:r>
                <a:r>
                  <a:rPr lang="en-US" baseline="-25000" dirty="0" smtClean="0">
                    <a:solidFill>
                      <a:schemeClr val="accent1"/>
                    </a:solidFill>
                  </a:rPr>
                  <a:t>*</a:t>
                </a:r>
                <a:endParaRPr lang="en-US" baseline="-25000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0" y="1828800"/>
                <a:ext cx="6858000" cy="4495800"/>
              </a:xfrm>
              <a:blipFill rotWithShape="1">
                <a:blip r:embed="rId2"/>
                <a:stretch>
                  <a:fillRect l="-1686" t="-1216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ular Callout 3"/>
              <p:cNvSpPr/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ular Callout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9718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6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31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193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0519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105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7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 with Restarts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This is the random walk used by the </a:t>
            </a:r>
            <a:r>
              <a:rPr lang="en-US" dirty="0" smtClean="0">
                <a:solidFill>
                  <a:srgbClr val="FF0000"/>
                </a:solidFill>
              </a:rPr>
              <a:t>PageRank</a:t>
            </a:r>
            <a:r>
              <a:rPr lang="en-US" dirty="0" smtClean="0"/>
              <a:t> algorithm</a:t>
            </a:r>
          </a:p>
          <a:p>
            <a:pPr lvl="1"/>
            <a:r>
              <a:rPr lang="en-US" dirty="0" smtClean="0"/>
              <a:t>At every step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1-α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do a step of the random walk</a:t>
            </a:r>
            <a:r>
              <a:rPr lang="en-US" dirty="0" smtClean="0"/>
              <a:t> (follow a random link)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With probability 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r>
              <a:rPr lang="el-GR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restart the random walk </a:t>
            </a:r>
            <a:r>
              <a:rPr lang="en-US" dirty="0" smtClean="0"/>
              <a:t>from a randomly selected node.</a:t>
            </a:r>
          </a:p>
          <a:p>
            <a:r>
              <a:rPr lang="en-US" dirty="0" smtClean="0"/>
              <a:t>The effect of the restart is that paths followed are never too long.</a:t>
            </a:r>
          </a:p>
          <a:p>
            <a:pPr lvl="1"/>
            <a:r>
              <a:rPr lang="en-US" dirty="0" smtClean="0"/>
              <a:t>In expectation paths have length </a:t>
            </a:r>
            <a:r>
              <a:rPr lang="en-US" dirty="0" smtClean="0">
                <a:solidFill>
                  <a:srgbClr val="0070C0"/>
                </a:solidFill>
              </a:rPr>
              <a:t>1/</a:t>
            </a:r>
            <a:r>
              <a:rPr lang="el-GR" dirty="0" smtClean="0">
                <a:solidFill>
                  <a:srgbClr val="0070C0"/>
                </a:solidFill>
              </a:rPr>
              <a:t>α</a:t>
            </a:r>
            <a:endParaRPr lang="el-GR" dirty="0"/>
          </a:p>
          <a:p>
            <a:r>
              <a:rPr lang="en-US" dirty="0" smtClean="0"/>
              <a:t>Restarts can also be from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 specific node </a:t>
            </a:r>
            <a:r>
              <a:rPr lang="en-US" dirty="0"/>
              <a:t>i</a:t>
            </a:r>
            <a:r>
              <a:rPr lang="en-US" dirty="0" smtClean="0"/>
              <a:t>n the graph (always start the random walk from there)</a:t>
            </a:r>
          </a:p>
          <a:p>
            <a:r>
              <a:rPr lang="en-US" dirty="0" smtClean="0"/>
              <a:t>What is the effect of that?</a:t>
            </a:r>
          </a:p>
          <a:p>
            <a:pPr lvl="1"/>
            <a:r>
              <a:rPr lang="en-US" dirty="0" smtClean="0"/>
              <a:t>The nodes that are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close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to the starting node </a:t>
            </a:r>
            <a:r>
              <a:rPr lang="en-US" dirty="0" smtClean="0"/>
              <a:t>have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higher probability</a:t>
            </a:r>
            <a:r>
              <a:rPr lang="en-US" dirty="0" smtClean="0"/>
              <a:t> to be visited.</a:t>
            </a:r>
          </a:p>
          <a:p>
            <a:pPr lvl="1"/>
            <a:r>
              <a:rPr lang="en-US" dirty="0" smtClean="0"/>
              <a:t>The probability defines a notion of </a:t>
            </a:r>
            <a:r>
              <a:rPr lang="en-US" dirty="0" smtClean="0">
                <a:solidFill>
                  <a:srgbClr val="FF0000"/>
                </a:solidFill>
              </a:rPr>
              <a:t>proximity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between the starting node and all the other nodes in the graph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77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beer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tea</a:t>
            </a:r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71600" y="1371600"/>
            <a:ext cx="979755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Optimal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705600" y="1371600"/>
            <a:ext cx="94128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Greedy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4325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Greedy is not always optimal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0" y="1900237"/>
            <a:ext cx="2895600" cy="399437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Selecting Coke first forces us to pick coffee as well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Milk and Beer cover more customers together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886700" y="19349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886700" y="2582636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86700" y="32793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886700" y="38508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172200" y="367392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coke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886700" y="56796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886700" y="50700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886700" y="4460422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172200" y="4581525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172200" y="1951264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milk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134100" y="2880632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172200" y="553810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3"/>
            <a:endCxn id="9" idx="1"/>
          </p:cNvCxnSpPr>
          <p:nvPr/>
        </p:nvCxnSpPr>
        <p:spPr>
          <a:xfrm>
            <a:off x="7010400" y="5766707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3"/>
            <a:endCxn id="10" idx="1"/>
          </p:cNvCxnSpPr>
          <p:nvPr/>
        </p:nvCxnSpPr>
        <p:spPr>
          <a:xfrm flipV="1">
            <a:off x="7010400" y="5260522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3"/>
            <a:endCxn id="11" idx="1"/>
          </p:cNvCxnSpPr>
          <p:nvPr/>
        </p:nvCxnSpPr>
        <p:spPr>
          <a:xfrm flipV="1">
            <a:off x="7010400" y="4650922"/>
            <a:ext cx="876300" cy="159203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2" idx="3"/>
            <a:endCxn id="10" idx="1"/>
          </p:cNvCxnSpPr>
          <p:nvPr/>
        </p:nvCxnSpPr>
        <p:spPr>
          <a:xfrm>
            <a:off x="7010400" y="4810125"/>
            <a:ext cx="876300" cy="450397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2" idx="3"/>
            <a:endCxn id="7" idx="1"/>
          </p:cNvCxnSpPr>
          <p:nvPr/>
        </p:nvCxnSpPr>
        <p:spPr>
          <a:xfrm flipV="1">
            <a:off x="7010400" y="4041322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6" idx="1"/>
          </p:cNvCxnSpPr>
          <p:nvPr/>
        </p:nvCxnSpPr>
        <p:spPr>
          <a:xfrm>
            <a:off x="7048500" y="3109232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3"/>
            <a:endCxn id="11" idx="1"/>
          </p:cNvCxnSpPr>
          <p:nvPr/>
        </p:nvCxnSpPr>
        <p:spPr>
          <a:xfrm>
            <a:off x="7048500" y="3109232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5" idx="1"/>
          </p:cNvCxnSpPr>
          <p:nvPr/>
        </p:nvCxnSpPr>
        <p:spPr>
          <a:xfrm flipV="1">
            <a:off x="7048500" y="2773136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3"/>
            <a:endCxn id="4" idx="1"/>
          </p:cNvCxnSpPr>
          <p:nvPr/>
        </p:nvCxnSpPr>
        <p:spPr>
          <a:xfrm flipV="1">
            <a:off x="7010400" y="2125436"/>
            <a:ext cx="876300" cy="5442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3" idx="3"/>
            <a:endCxn id="5" idx="1"/>
          </p:cNvCxnSpPr>
          <p:nvPr/>
        </p:nvCxnSpPr>
        <p:spPr>
          <a:xfrm>
            <a:off x="7010400" y="2179864"/>
            <a:ext cx="876300" cy="59327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3" idx="3"/>
            <a:endCxn id="6" idx="1"/>
          </p:cNvCxnSpPr>
          <p:nvPr/>
        </p:nvCxnSpPr>
        <p:spPr>
          <a:xfrm>
            <a:off x="7010400" y="2179864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8" idx="3"/>
            <a:endCxn id="4" idx="1"/>
          </p:cNvCxnSpPr>
          <p:nvPr/>
        </p:nvCxnSpPr>
        <p:spPr>
          <a:xfrm flipV="1">
            <a:off x="7010400" y="2125436"/>
            <a:ext cx="876300" cy="17770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8" idx="3"/>
            <a:endCxn id="5" idx="1"/>
          </p:cNvCxnSpPr>
          <p:nvPr/>
        </p:nvCxnSpPr>
        <p:spPr>
          <a:xfrm flipV="1">
            <a:off x="7010400" y="2773136"/>
            <a:ext cx="876300" cy="112939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8" idx="3"/>
            <a:endCxn id="10" idx="1"/>
          </p:cNvCxnSpPr>
          <p:nvPr/>
        </p:nvCxnSpPr>
        <p:spPr>
          <a:xfrm>
            <a:off x="7010400" y="3902528"/>
            <a:ext cx="876300" cy="13579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8" idx="3"/>
            <a:endCxn id="11" idx="1"/>
          </p:cNvCxnSpPr>
          <p:nvPr/>
        </p:nvCxnSpPr>
        <p:spPr>
          <a:xfrm>
            <a:off x="7010400" y="3902528"/>
            <a:ext cx="876300" cy="7483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2476500" y="19594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476500" y="2607129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476500" y="33038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2476500" y="38753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ounded Rectangle 39"/>
          <p:cNvSpPr/>
          <p:nvPr/>
        </p:nvSpPr>
        <p:spPr>
          <a:xfrm>
            <a:off x="762000" y="3698421"/>
            <a:ext cx="8382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coke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476500" y="57041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476500" y="50945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76500" y="4484915"/>
            <a:ext cx="4191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762000" y="4606018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beer</a:t>
            </a:r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762000" y="1975757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milk</a:t>
            </a:r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723900" y="2905125"/>
            <a:ext cx="914400" cy="457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coffee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762000" y="5562600"/>
            <a:ext cx="838200" cy="457200"/>
          </a:xfrm>
          <a:prstGeom prst="roundRect">
            <a:avLst/>
          </a:prstGeom>
          <a:solidFill>
            <a:schemeClr val="accent2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tea</a:t>
            </a:r>
            <a:endParaRPr lang="en-US" dirty="0"/>
          </a:p>
        </p:txBody>
      </p:sp>
      <p:cxnSp>
        <p:nvCxnSpPr>
          <p:cNvPr id="51" name="Straight Arrow Connector 50"/>
          <p:cNvCxnSpPr>
            <a:stCxn id="50" idx="3"/>
            <a:endCxn id="42" idx="1"/>
          </p:cNvCxnSpPr>
          <p:nvPr/>
        </p:nvCxnSpPr>
        <p:spPr>
          <a:xfrm>
            <a:off x="1600200" y="5791200"/>
            <a:ext cx="876300" cy="103415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0" idx="3"/>
            <a:endCxn id="44" idx="1"/>
          </p:cNvCxnSpPr>
          <p:nvPr/>
        </p:nvCxnSpPr>
        <p:spPr>
          <a:xfrm flipV="1">
            <a:off x="1600200" y="5285015"/>
            <a:ext cx="876300" cy="50618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7" idx="3"/>
            <a:endCxn id="46" idx="1"/>
          </p:cNvCxnSpPr>
          <p:nvPr/>
        </p:nvCxnSpPr>
        <p:spPr>
          <a:xfrm flipV="1">
            <a:off x="1600200" y="4675415"/>
            <a:ext cx="876300" cy="1592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7" idx="3"/>
            <a:endCxn id="44" idx="1"/>
          </p:cNvCxnSpPr>
          <p:nvPr/>
        </p:nvCxnSpPr>
        <p:spPr>
          <a:xfrm>
            <a:off x="1600200" y="4834618"/>
            <a:ext cx="876300" cy="45039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8" idx="1"/>
          </p:cNvCxnSpPr>
          <p:nvPr/>
        </p:nvCxnSpPr>
        <p:spPr>
          <a:xfrm flipV="1">
            <a:off x="1600200" y="4065815"/>
            <a:ext cx="876300" cy="76880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49" idx="3"/>
            <a:endCxn id="36" idx="1"/>
          </p:cNvCxnSpPr>
          <p:nvPr/>
        </p:nvCxnSpPr>
        <p:spPr>
          <a:xfrm>
            <a:off x="1638300" y="3133725"/>
            <a:ext cx="838200" cy="3605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9" idx="3"/>
            <a:endCxn id="46" idx="1"/>
          </p:cNvCxnSpPr>
          <p:nvPr/>
        </p:nvCxnSpPr>
        <p:spPr>
          <a:xfrm>
            <a:off x="1638300" y="3133725"/>
            <a:ext cx="838200" cy="154169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9" idx="3"/>
            <a:endCxn id="34" idx="1"/>
          </p:cNvCxnSpPr>
          <p:nvPr/>
        </p:nvCxnSpPr>
        <p:spPr>
          <a:xfrm flipV="1">
            <a:off x="1638300" y="2797629"/>
            <a:ext cx="838200" cy="33609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stCxn id="48" idx="3"/>
            <a:endCxn id="32" idx="1"/>
          </p:cNvCxnSpPr>
          <p:nvPr/>
        </p:nvCxnSpPr>
        <p:spPr>
          <a:xfrm flipV="1">
            <a:off x="1600200" y="2149929"/>
            <a:ext cx="876300" cy="544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48" idx="3"/>
            <a:endCxn id="34" idx="1"/>
          </p:cNvCxnSpPr>
          <p:nvPr/>
        </p:nvCxnSpPr>
        <p:spPr>
          <a:xfrm>
            <a:off x="1600200" y="2204357"/>
            <a:ext cx="876300" cy="59327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48" idx="3"/>
            <a:endCxn id="36" idx="1"/>
          </p:cNvCxnSpPr>
          <p:nvPr/>
        </p:nvCxnSpPr>
        <p:spPr>
          <a:xfrm>
            <a:off x="1600200" y="2204357"/>
            <a:ext cx="876300" cy="128995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40" idx="3"/>
            <a:endCxn id="32" idx="1"/>
          </p:cNvCxnSpPr>
          <p:nvPr/>
        </p:nvCxnSpPr>
        <p:spPr>
          <a:xfrm flipV="1">
            <a:off x="1600200" y="2149929"/>
            <a:ext cx="876300" cy="17770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0" idx="3"/>
            <a:endCxn id="34" idx="1"/>
          </p:cNvCxnSpPr>
          <p:nvPr/>
        </p:nvCxnSpPr>
        <p:spPr>
          <a:xfrm flipV="1">
            <a:off x="1600200" y="2797629"/>
            <a:ext cx="876300" cy="11293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0" idx="3"/>
            <a:endCxn id="44" idx="1"/>
          </p:cNvCxnSpPr>
          <p:nvPr/>
        </p:nvCxnSpPr>
        <p:spPr>
          <a:xfrm>
            <a:off x="1600200" y="3927021"/>
            <a:ext cx="876300" cy="13579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40" idx="3"/>
            <a:endCxn id="46" idx="1"/>
          </p:cNvCxnSpPr>
          <p:nvPr/>
        </p:nvCxnSpPr>
        <p:spPr>
          <a:xfrm>
            <a:off x="1600200" y="3927021"/>
            <a:ext cx="876300" cy="74839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10202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Approximation ratio of GREEDY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 smtClean="0"/>
                  <a:t>Good news: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has approximation ratio:</a:t>
                </a:r>
                <a:endParaRPr lang="en-US" b="0" i="1" dirty="0" smtClean="0">
                  <a:latin typeface="Cambria Math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1+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max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0" smtClean="0">
                          <a:solidFill>
                            <a:srgbClr val="0070C0"/>
                          </a:solidFill>
                          <a:latin typeface="Cambria Math"/>
                        </a:rPr>
                        <m:t>,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 algn="ctr">
                  <a:buNone/>
                </a:pPr>
                <a:endParaRPr lang="en-US" b="0" i="1" dirty="0" smtClean="0">
                  <a:solidFill>
                    <a:schemeClr val="accent6">
                      <a:lumMod val="75000"/>
                    </a:schemeClr>
                  </a:solidFill>
                  <a:latin typeface="Cambria Math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1+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ln</m:t>
                            </m:r>
                          </m:fNam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i="1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max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 smtClean="0">
                    <a:solidFill>
                      <a:srgbClr val="0070C0"/>
                    </a:solidFill>
                  </a:rPr>
                  <a:t>, </a:t>
                </a:r>
                <a:r>
                  <a:rPr lang="en-US" dirty="0" smtClean="0"/>
                  <a:t>for all X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approximation ratio is </a:t>
                </a:r>
                <a:r>
                  <a:rPr lang="en-US" dirty="0" smtClean="0">
                    <a:solidFill>
                      <a:srgbClr val="FF3B3B"/>
                    </a:solidFill>
                  </a:rPr>
                  <a:t>tight</a:t>
                </a:r>
                <a:r>
                  <a:rPr lang="en-US" dirty="0" smtClean="0"/>
                  <a:t> up to a constant </a:t>
                </a:r>
              </a:p>
              <a:p>
                <a:pPr lvl="1"/>
                <a:r>
                  <a:rPr lang="en-US" dirty="0" smtClean="0"/>
                  <a:t>Tight means that we can find a counter example with this ratio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305800" cy="3581400"/>
              </a:xfrm>
              <a:blipFill rotWithShape="1">
                <a:blip r:embed="rId2"/>
                <a:stretch>
                  <a:fillRect l="-807" t="-3748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438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438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4290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419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13738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81600" y="5410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4290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74931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813738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81600" y="6172200"/>
            <a:ext cx="152400" cy="1524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286000" y="5334000"/>
            <a:ext cx="457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19400" y="5334000"/>
            <a:ext cx="8382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810000" y="5334000"/>
            <a:ext cx="16764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2209800" y="52578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2247900" y="5943600"/>
            <a:ext cx="3429000" cy="609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6264686" y="5334000"/>
            <a:ext cx="287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OPT(X) = 2</a:t>
            </a:r>
          </a:p>
          <a:p>
            <a:r>
              <a:rPr lang="en-US" sz="2400" dirty="0" smtClean="0"/>
              <a:t>GREEDY(X) = </a:t>
            </a:r>
            <a:r>
              <a:rPr lang="en-US" sz="2400" dirty="0" err="1" smtClean="0"/>
              <a:t>logN</a:t>
            </a:r>
            <a:endParaRPr lang="en-US" sz="2400" dirty="0" smtClean="0"/>
          </a:p>
          <a:p>
            <a:r>
              <a:rPr lang="en-US" sz="2400" dirty="0" smtClean="0">
                <a:sym typeface="Symbol"/>
              </a:rPr>
              <a:t>=</a:t>
            </a:r>
            <a:r>
              <a:rPr lang="en-US" sz="2400" dirty="0" err="1" smtClean="0">
                <a:sym typeface="Symbol"/>
              </a:rPr>
              <a:t>½logN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044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reasonable algorithm?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ln>
                <a:solidFill>
                  <a:schemeClr val="tx2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85000"/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90000"/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88720" indent="-137160" algn="l" defTabSz="914400" rtl="0" eaLnBrk="1" latinLnBrk="0" hangingPunct="1">
                  <a:spcBef>
                    <a:spcPct val="20000"/>
                  </a:spcBef>
                  <a:buClr>
                    <a:schemeClr val="accent6"/>
                  </a:buClr>
                  <a:buSzPct val="100000"/>
                  <a:buFont typeface="Arial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7160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55448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73736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920240" indent="-18288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itchFamily="34" charset="0"/>
                  <a:buNone/>
                </a:pPr>
                <a:r>
                  <a:rPr lang="en-US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(U,S,K)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800" dirty="0" smtClean="0"/>
                  <a:t> = </a:t>
                </a:r>
                <a:r>
                  <a:rPr lang="en-US" sz="2800" dirty="0" smtClean="0">
                    <a:solidFill>
                      <a:schemeClr val="accent1"/>
                    </a:solidFill>
                  </a:rPr>
                  <a:t>U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b="1" i="1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800" dirty="0" smtClean="0"/>
                  <a:t> = {}</a:t>
                </a:r>
              </a:p>
              <a:p>
                <a:pPr marL="274320" lvl="1" indent="0">
                  <a:buFont typeface="Arial" pitchFamily="34" charset="0"/>
                  <a:buNone/>
                </a:pPr>
                <a:r>
                  <a:rPr lang="en-US" sz="2800" dirty="0" smtClean="0"/>
                  <a:t>while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</a:t>
                </a:r>
                <a:r>
                  <a:rPr lang="en-US" sz="2800" b="1" i="1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| &lt; K </a:t>
                </a:r>
                <a:endParaRPr lang="en-US" sz="2800" dirty="0" smtClean="0"/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For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∈</m:t>
                    </m:r>
                    <m:r>
                      <a:rPr lang="en-US" sz="2400" b="1" i="1" smtClean="0">
                        <a:solidFill>
                          <a:srgbClr val="0070C0"/>
                        </a:solidFill>
                        <a:latin typeface="Cambria Math"/>
                      </a:rPr>
                      <m:t>𝑺</m:t>
                    </m:r>
                  </m:oMath>
                </a14:m>
                <a:r>
                  <a:rPr lang="en-US" sz="2400" dirty="0" smtClean="0"/>
                  <a:t> 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gain</m:t>
                    </m:r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∩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𝑋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/>
                      </a:rPr>
                      <m:t>| </m:t>
                    </m:r>
                  </m:oMath>
                </a14:m>
                <a:endParaRPr lang="en-US" sz="2400" dirty="0" smtClean="0">
                  <a:solidFill>
                    <a:srgbClr val="0070C0"/>
                  </a:solidFill>
                </a:endParaRP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</m:oMath>
                </a14:m>
                <a:r>
                  <a:rPr lang="en-US" sz="2400" dirty="0" smtClean="0"/>
                  <a:t> be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𝑔𝑎𝑖𝑛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40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∗</m:t>
                        </m:r>
                      </m:sub>
                    </m:sSub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is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maximum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C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C U {S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}</a:t>
                </a:r>
              </a:p>
              <a:p>
                <a:pPr marL="548640" lvl="2" indent="0">
                  <a:buFont typeface="Arial" pitchFamily="34" charset="0"/>
                  <a:buNone/>
                </a:pPr>
                <a:r>
                  <a:rPr lang="en-US" sz="2400" dirty="0" smtClean="0">
                    <a:solidFill>
                      <a:schemeClr val="accent1"/>
                    </a:solidFill>
                  </a:rPr>
                  <a:t>X</a:t>
                </a:r>
                <a:r>
                  <a:rPr lang="en-US" sz="2400" dirty="0" smtClean="0"/>
                  <a:t> = 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X\ S</a:t>
                </a:r>
                <a:r>
                  <a:rPr lang="en-US" sz="2400" baseline="-25000" dirty="0" smtClean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None/>
                </a:pP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/>
                  <a:t>= </a:t>
                </a:r>
                <a:r>
                  <a:rPr lang="en-US" sz="2400" b="1" i="1" dirty="0" smtClean="0">
                    <a:solidFill>
                      <a:schemeClr val="accent1"/>
                    </a:solidFill>
                  </a:rPr>
                  <a:t>S</a:t>
                </a:r>
                <a:r>
                  <a:rPr lang="en-US" sz="2400" dirty="0" smtClean="0">
                    <a:solidFill>
                      <a:schemeClr val="accent1"/>
                    </a:solidFill>
                  </a:rPr>
                  <a:t>\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S</a:t>
                </a:r>
                <a:r>
                  <a:rPr lang="en-US" sz="2400" baseline="-25000" dirty="0">
                    <a:solidFill>
                      <a:schemeClr val="accent1"/>
                    </a:solidFill>
                  </a:rPr>
                  <a:t>*</a:t>
                </a:r>
              </a:p>
              <a:p>
                <a:pPr marL="548640" lvl="2" indent="0">
                  <a:buFont typeface="Arial" pitchFamily="34" charset="0"/>
                  <a:buNone/>
                </a:pPr>
                <a:endParaRPr lang="en-US" baseline="-25000" dirty="0" smtClean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362200"/>
                <a:ext cx="6477000" cy="4267200"/>
              </a:xfrm>
              <a:prstGeom prst="rect">
                <a:avLst/>
              </a:prstGeom>
              <a:blipFill rotWithShape="1">
                <a:blip r:embed="rId2"/>
                <a:stretch>
                  <a:fillRect l="-1784" t="-1282" b="-2707"/>
                </a:stretch>
              </a:blipFill>
              <a:ln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ular Callout 4"/>
              <p:cNvSpPr/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chemeClr val="tx1"/>
                    </a:solidFill>
                  </a:rPr>
                  <a:t>The number of elements covered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not already covered by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/>
                      </a:rPr>
                      <m:t>𝐶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ular Callout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3505200"/>
                <a:ext cx="3276600" cy="839724"/>
              </a:xfrm>
              <a:prstGeom prst="wedgeRectCallout">
                <a:avLst>
                  <a:gd name="adj1" fmla="val -39161"/>
                  <a:gd name="adj2" fmla="val 65903"/>
                </a:avLst>
              </a:prstGeom>
              <a:blipFill rotWithShape="1">
                <a:blip r:embed="rId3"/>
                <a:stretch>
                  <a:fillRect t="-5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57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Approximation Ratio for Max-K Coverage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Better news!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 smtClean="0"/>
                  <a:t> algorithm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den>
                    </m:f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𝐺𝑅𝐸𝐸𝐷𝑌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≥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  <m:r>
                      <a:rPr lang="en-US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𝑂𝑃𝑇</m:t>
                    </m:r>
                    <m:d>
                      <m:dPr>
                        <m:ctrlP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𝑋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70C0"/>
                    </a:solidFill>
                  </a:rPr>
                  <a:t>, </a:t>
                </a:r>
                <a:r>
                  <a:rPr lang="en-US" dirty="0"/>
                  <a:t>for all </a:t>
                </a:r>
                <a:r>
                  <a:rPr lang="en-US" dirty="0" smtClean="0"/>
                  <a:t>X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r>
                  <a:rPr lang="en-US" dirty="0"/>
                  <a:t>The coverage of the Greedy solution is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at least 63% </a:t>
                </a:r>
                <a:r>
                  <a:rPr lang="en-US" dirty="0"/>
                  <a:t>that of the optimal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963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12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approximation ratio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For a collection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nary>
                          <m:naryPr>
                            <m:chr m:val="⋃"/>
                            <m:supHide m:val="on"/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∈</m:t>
                            </m:r>
                            <m:r>
                              <a:rPr lang="en-US" b="1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𝑪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r>
                  <a:rPr lang="en-US" dirty="0" smtClean="0"/>
                  <a:t> be the number of elements that are covered.</a:t>
                </a:r>
              </a:p>
              <a:p>
                <a:r>
                  <a:rPr lang="en-US" dirty="0" smtClean="0"/>
                  <a:t>The 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</a:t>
                </a:r>
                <a:r>
                  <a:rPr lang="en-US" dirty="0" smtClean="0"/>
                  <a:t> has two properties:</a:t>
                </a:r>
              </a:p>
              <a:p>
                <a:endParaRPr lang="en-US" dirty="0"/>
              </a:p>
              <a:p>
                <a:r>
                  <a:rPr lang="en-US" dirty="0" smtClean="0"/>
                  <a:t>F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monotone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≤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is </a:t>
                </a:r>
                <a:r>
                  <a:rPr lang="en-US" dirty="0" err="1" smtClean="0">
                    <a:solidFill>
                      <a:srgbClr val="FF0000"/>
                    </a:solidFill>
                  </a:rPr>
                  <a:t>submodular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∪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𝐵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𝑖𝑓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⊆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The addition of </a:t>
                </a:r>
                <a:r>
                  <a:rPr lang="en-US" dirty="0" smtClean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𝑆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a set of nodes has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greater</a:t>
                </a:r>
                <a:r>
                  <a:rPr lang="en-US" dirty="0"/>
                  <a:t> effect (more </a:t>
                </a:r>
                <a:r>
                  <a:rPr lang="en-US" smtClean="0"/>
                  <a:t>new covered items) </a:t>
                </a:r>
                <a:r>
                  <a:rPr lang="en-US" dirty="0"/>
                  <a:t>for a </a:t>
                </a:r>
                <a:r>
                  <a:rPr lang="en-US" dirty="0">
                    <a:solidFill>
                      <a:srgbClr val="0070C0"/>
                    </a:solidFill>
                  </a:rPr>
                  <a:t>smaller</a:t>
                </a:r>
                <a:r>
                  <a:rPr lang="en-US" dirty="0"/>
                  <a:t> set.</a:t>
                </a:r>
              </a:p>
              <a:p>
                <a:pPr lvl="1"/>
                <a:r>
                  <a:rPr lang="en-US" dirty="0"/>
                  <a:t>The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 diminishing returns </a:t>
                </a:r>
                <a:r>
                  <a:rPr lang="en-US" dirty="0"/>
                  <a:t>property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593" t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582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</a:t>
            </a:r>
            <a:r>
              <a:rPr lang="en-US" dirty="0" err="1" smtClean="0"/>
              <a:t>submodular</a:t>
            </a:r>
            <a:r>
              <a:rPr lang="en-US" dirty="0" smtClean="0"/>
              <a:t> functions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Theorem</a:t>
                </a:r>
                <a:r>
                  <a:rPr lang="en-US" dirty="0" smtClean="0"/>
                  <a:t>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If we want to optimizes a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monotone</a:t>
                </a:r>
                <a:r>
                  <a:rPr lang="en-US" dirty="0" smtClean="0"/>
                  <a:t> and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submodular </a:t>
                </a:r>
                <a:r>
                  <a:rPr lang="en-US" dirty="0" smtClean="0"/>
                  <a:t>function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F </a:t>
                </a:r>
                <a:r>
                  <a:rPr lang="en-US" dirty="0" smtClean="0"/>
                  <a:t>under cardinality constraints (size of set at most K),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then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greedy</a:t>
                </a:r>
                <a:r>
                  <a:rPr lang="en-US" dirty="0"/>
                  <a:t> algorithm </a:t>
                </a:r>
                <a:r>
                  <a:rPr lang="en-US" dirty="0" smtClean="0"/>
                  <a:t>that each time adds to the solution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C</a:t>
                </a:r>
                <a:r>
                  <a:rPr lang="en-US" dirty="0" smtClean="0"/>
                  <a:t>, the set 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S</a:t>
                </a:r>
                <a:r>
                  <a:rPr lang="en-US" dirty="0" smtClean="0"/>
                  <a:t> that maximizes the gain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∪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𝑆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𝐹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 has approximation ratio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𝛼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/>
                      </a:rPr>
                      <m:t>= 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1−</m:t>
                        </m:r>
                        <m:f>
                          <m:f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𝑒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3505200" y="6096000"/>
            <a:ext cx="553651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True for </a:t>
            </a:r>
            <a:r>
              <a:rPr lang="en-US" dirty="0" smtClean="0">
                <a:solidFill>
                  <a:srgbClr val="FF0000"/>
                </a:solidFill>
              </a:rPr>
              <a:t>any</a:t>
            </a:r>
            <a:r>
              <a:rPr lang="en-US" dirty="0" smtClean="0"/>
              <a:t> monotone and submodular set function!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9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variants of Set 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Hitting Set</a:t>
            </a:r>
            <a:r>
              <a:rPr lang="en-US" dirty="0" smtClean="0"/>
              <a:t>: select a set of elements so that you hit all the sets (the same as the set cover, reversing the roles)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Vertex Cover</a:t>
            </a:r>
            <a:r>
              <a:rPr lang="en-US" dirty="0" smtClean="0"/>
              <a:t>: Select a subset of vertices such that you cover all edges (an endpoint of each edge is in the set)</a:t>
            </a:r>
          </a:p>
          <a:p>
            <a:pPr lvl="1"/>
            <a:r>
              <a:rPr lang="en-US" dirty="0" smtClean="0"/>
              <a:t>There is a 2-approximation algorithm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Edge Cover</a:t>
            </a:r>
            <a:r>
              <a:rPr lang="en-US" dirty="0" smtClean="0"/>
              <a:t>: Select a set of edges that cover all vertices (there is one edge that has endpoint the vertex)</a:t>
            </a:r>
          </a:p>
          <a:p>
            <a:pPr lvl="1"/>
            <a:r>
              <a:rPr lang="en-US" dirty="0" smtClean="0"/>
              <a:t>There is a polynomial algorithm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OverVIEW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680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this class you saw a set of tools for analyzing data</a:t>
            </a:r>
          </a:p>
          <a:p>
            <a:pPr lvl="1"/>
            <a:r>
              <a:rPr lang="en-US" dirty="0" smtClean="0"/>
              <a:t>Frequent </a:t>
            </a:r>
            <a:r>
              <a:rPr lang="en-US" dirty="0" err="1" smtClean="0"/>
              <a:t>Itemsets</a:t>
            </a:r>
            <a:r>
              <a:rPr lang="en-US" dirty="0" smtClean="0"/>
              <a:t>, Association Rules</a:t>
            </a:r>
          </a:p>
          <a:p>
            <a:pPr lvl="1"/>
            <a:r>
              <a:rPr lang="en-US" dirty="0" smtClean="0"/>
              <a:t>Sketching</a:t>
            </a:r>
          </a:p>
          <a:p>
            <a:pPr lvl="1"/>
            <a:r>
              <a:rPr lang="en-US" dirty="0" smtClean="0"/>
              <a:t>Recommendation Systems</a:t>
            </a:r>
            <a:endParaRPr lang="en-US" dirty="0" smtClean="0"/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Minimum Description </a:t>
            </a:r>
            <a:r>
              <a:rPr lang="en-US" dirty="0" smtClean="0"/>
              <a:t>Length</a:t>
            </a:r>
          </a:p>
          <a:p>
            <a:pPr lvl="1"/>
            <a:r>
              <a:rPr lang="en-US" dirty="0" smtClean="0"/>
              <a:t>Singular </a:t>
            </a:r>
            <a:r>
              <a:rPr lang="en-US" smtClean="0"/>
              <a:t>Value Decomposition</a:t>
            </a:r>
            <a:endParaRPr lang="en-US" dirty="0" smtClean="0"/>
          </a:p>
          <a:p>
            <a:pPr lvl="1"/>
            <a:r>
              <a:rPr lang="en-US" dirty="0" smtClean="0"/>
              <a:t>Classification</a:t>
            </a:r>
          </a:p>
          <a:p>
            <a:pPr lvl="1"/>
            <a:r>
              <a:rPr lang="en-US" dirty="0" smtClean="0"/>
              <a:t>Link Analysis Ranking</a:t>
            </a:r>
          </a:p>
          <a:p>
            <a:pPr lvl="1"/>
            <a:r>
              <a:rPr lang="en-US" dirty="0" smtClean="0"/>
              <a:t>Random Walks</a:t>
            </a:r>
          </a:p>
          <a:p>
            <a:pPr lvl="1"/>
            <a:r>
              <a:rPr lang="en-US" dirty="0" smtClean="0"/>
              <a:t>Coverage</a:t>
            </a:r>
          </a:p>
          <a:p>
            <a:r>
              <a:rPr lang="en-US" dirty="0" smtClean="0"/>
              <a:t>All these are useful when trying to make sense of the data. A lot more tools exist.</a:t>
            </a:r>
          </a:p>
          <a:p>
            <a:r>
              <a:rPr lang="en-US" dirty="0" smtClean="0"/>
              <a:t>I hope that you found this interesting, useful and fun.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43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ABSORBING RANDOM WALKS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All the probability mass on the red </a:t>
            </a:r>
            <a:r>
              <a:rPr lang="en-US" dirty="0" smtClean="0">
                <a:solidFill>
                  <a:srgbClr val="0070C0"/>
                </a:solidFill>
              </a:rPr>
              <a:t>sink</a:t>
            </a:r>
            <a:r>
              <a:rPr lang="en-US" dirty="0" smtClean="0"/>
              <a:t> node:</a:t>
            </a:r>
          </a:p>
          <a:p>
            <a:pPr lvl="1"/>
            <a:r>
              <a:rPr lang="en-US" dirty="0" smtClean="0"/>
              <a:t>The red node is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</a:t>
            </a:r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>
            <a:off x="3936453" y="4800600"/>
            <a:ext cx="1270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H="1" flipV="1">
            <a:off x="3237953" y="3681413"/>
            <a:ext cx="190500" cy="592137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3618953" y="2827338"/>
            <a:ext cx="952500" cy="26352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3555453" y="3419475"/>
            <a:ext cx="2222500" cy="1588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H="1" flipV="1">
            <a:off x="5269953" y="2925761"/>
            <a:ext cx="508000" cy="295275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4952453" y="3155950"/>
            <a:ext cx="571500" cy="12493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5714453" y="3879850"/>
            <a:ext cx="381000" cy="52546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 flipV="1">
            <a:off x="3618953" y="3616325"/>
            <a:ext cx="1651000" cy="1052513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571453" y="2438400"/>
            <a:ext cx="666750" cy="652463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777953" y="3161424"/>
            <a:ext cx="666750" cy="652463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269953" y="4405313"/>
            <a:ext cx="666750" cy="65246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206203" y="4405312"/>
            <a:ext cx="666750" cy="652463"/>
          </a:xfrm>
          <a:prstGeom prst="ellipse">
            <a:avLst/>
          </a:prstGeom>
          <a:solidFill>
            <a:srgbClr val="FF33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2888703" y="2959100"/>
            <a:ext cx="666750" cy="6524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6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Random walk with absorbing nodes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What happens if we do a random walk on this graph? What is the stationary distribution?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 are two absorbing nodes: the red and the blue.</a:t>
            </a:r>
          </a:p>
          <a:p>
            <a:r>
              <a:rPr lang="en-US" dirty="0"/>
              <a:t>T</a:t>
            </a:r>
            <a:r>
              <a:rPr lang="en-US" dirty="0" smtClean="0"/>
              <a:t>he probability mass will be divided between the two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888703" y="2438400"/>
            <a:ext cx="3556000" cy="2619376"/>
            <a:chOff x="2888703" y="2438400"/>
            <a:chExt cx="3556000" cy="2619376"/>
          </a:xfrm>
        </p:grpSpPr>
        <p:sp>
          <p:nvSpPr>
            <p:cNvPr id="20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541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Absorption 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there are more than one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absorbing nodes </a:t>
            </a:r>
            <a:r>
              <a:rPr lang="en-US" dirty="0" smtClean="0"/>
              <a:t>in the graph a random walk that starts from a </a:t>
            </a:r>
            <a:r>
              <a:rPr lang="en-US" dirty="0" smtClean="0">
                <a:solidFill>
                  <a:srgbClr val="00B0F0"/>
                </a:solidFill>
              </a:rPr>
              <a:t>non-absorbing</a:t>
            </a:r>
            <a:r>
              <a:rPr lang="en-US" dirty="0" smtClean="0"/>
              <a:t> node will be absorbed in one of them with some probability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probability of absorption </a:t>
            </a:r>
            <a:r>
              <a:rPr lang="en-US" dirty="0" smtClean="0"/>
              <a:t>gives an estimate of how </a:t>
            </a:r>
            <a:r>
              <a:rPr lang="en-US" dirty="0" smtClean="0">
                <a:solidFill>
                  <a:srgbClr val="FF3B3B"/>
                </a:solidFill>
              </a:rPr>
              <a:t>close </a:t>
            </a:r>
            <a:r>
              <a:rPr lang="en-US" dirty="0" smtClean="0"/>
              <a:t>the node is to red or blue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85161" y="4460506"/>
            <a:ext cx="2635250" cy="2098676"/>
            <a:chOff x="2888703" y="2438400"/>
            <a:chExt cx="3556000" cy="2619376"/>
          </a:xfrm>
        </p:grpSpPr>
        <p:sp>
          <p:nvSpPr>
            <p:cNvPr id="5" name="Line 19"/>
            <p:cNvSpPr>
              <a:spLocks noChangeShapeType="1"/>
            </p:cNvSpPr>
            <p:nvPr/>
          </p:nvSpPr>
          <p:spPr bwMode="auto">
            <a:xfrm>
              <a:off x="3936453" y="4800600"/>
              <a:ext cx="1270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21"/>
            <p:cNvSpPr>
              <a:spLocks noChangeShapeType="1"/>
            </p:cNvSpPr>
            <p:nvPr/>
          </p:nvSpPr>
          <p:spPr bwMode="auto">
            <a:xfrm flipH="1" flipV="1">
              <a:off x="3237953" y="3681413"/>
              <a:ext cx="190500" cy="592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22"/>
            <p:cNvSpPr>
              <a:spLocks noChangeShapeType="1"/>
            </p:cNvSpPr>
            <p:nvPr/>
          </p:nvSpPr>
          <p:spPr bwMode="auto">
            <a:xfrm flipV="1">
              <a:off x="3618953" y="2827338"/>
              <a:ext cx="952500" cy="2635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23"/>
            <p:cNvSpPr>
              <a:spLocks noChangeShapeType="1"/>
            </p:cNvSpPr>
            <p:nvPr/>
          </p:nvSpPr>
          <p:spPr bwMode="auto">
            <a:xfrm>
              <a:off x="3555453" y="3419475"/>
              <a:ext cx="2222500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25"/>
            <p:cNvSpPr>
              <a:spLocks noChangeShapeType="1"/>
            </p:cNvSpPr>
            <p:nvPr/>
          </p:nvSpPr>
          <p:spPr bwMode="auto">
            <a:xfrm flipH="1" flipV="1">
              <a:off x="4952453" y="3155950"/>
              <a:ext cx="571500" cy="12493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6"/>
            <p:cNvSpPr>
              <a:spLocks noChangeShapeType="1"/>
            </p:cNvSpPr>
            <p:nvPr/>
          </p:nvSpPr>
          <p:spPr bwMode="auto">
            <a:xfrm flipV="1">
              <a:off x="5714453" y="3879850"/>
              <a:ext cx="381000" cy="52546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27"/>
            <p:cNvSpPr>
              <a:spLocks noChangeShapeType="1"/>
            </p:cNvSpPr>
            <p:nvPr/>
          </p:nvSpPr>
          <p:spPr bwMode="auto">
            <a:xfrm flipH="1" flipV="1">
              <a:off x="3618953" y="3616325"/>
              <a:ext cx="1651000" cy="105251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571453" y="2438400"/>
              <a:ext cx="666750" cy="652463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777953" y="3161424"/>
              <a:ext cx="666750" cy="652463"/>
            </a:xfrm>
            <a:prstGeom prst="ellipse">
              <a:avLst/>
            </a:prstGeom>
            <a:solidFill>
              <a:srgbClr val="0070C0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5269953" y="4405313"/>
              <a:ext cx="666750" cy="652463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3206203" y="4405312"/>
              <a:ext cx="666750" cy="652463"/>
            </a:xfrm>
            <a:prstGeom prst="ellipse">
              <a:avLst/>
            </a:prstGeom>
            <a:solidFill>
              <a:srgbClr val="FF33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888703" y="2959100"/>
              <a:ext cx="666750" cy="652463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35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16923</TotalTime>
  <Words>4739</Words>
  <Application>Microsoft Office PowerPoint</Application>
  <PresentationFormat>On-screen Show (4:3)</PresentationFormat>
  <Paragraphs>620</Paragraphs>
  <Slides>59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Clarity</vt:lpstr>
      <vt:lpstr>DATA MINING LECTURE 14</vt:lpstr>
      <vt:lpstr>Random Walks on Graphs</vt:lpstr>
      <vt:lpstr>Random walk</vt:lpstr>
      <vt:lpstr>Stationary distribution</vt:lpstr>
      <vt:lpstr>Random walk with Restarts</vt:lpstr>
      <vt:lpstr>ABSORBING RANDOM WALKS</vt:lpstr>
      <vt:lpstr>Random walk with absorbing nodes</vt:lpstr>
      <vt:lpstr>Random walk with absorbing nodes</vt:lpstr>
      <vt:lpstr>Absorption probability</vt:lpstr>
      <vt:lpstr>Absorption probability</vt:lpstr>
      <vt:lpstr>Absorption probability</vt:lpstr>
      <vt:lpstr>Why do we care?</vt:lpstr>
      <vt:lpstr>Example</vt:lpstr>
      <vt:lpstr>Example</vt:lpstr>
      <vt:lpstr>Absorption probability</vt:lpstr>
      <vt:lpstr>Penalizing long paths</vt:lpstr>
      <vt:lpstr>Penalizing long paths</vt:lpstr>
      <vt:lpstr>Random walk with restarts</vt:lpstr>
      <vt:lpstr>Propagating values</vt:lpstr>
      <vt:lpstr>Electrical networks and random walks</vt:lpstr>
      <vt:lpstr>Opinion formation</vt:lpstr>
      <vt:lpstr>Example</vt:lpstr>
      <vt:lpstr>Example</vt:lpstr>
      <vt:lpstr>Hitting time</vt:lpstr>
      <vt:lpstr>Transductive learning</vt:lpstr>
      <vt:lpstr>Implementation details</vt:lpstr>
      <vt:lpstr>Coverage</vt:lpstr>
      <vt:lpstr>Example</vt:lpstr>
      <vt:lpstr>Example</vt:lpstr>
      <vt:lpstr>Example</vt:lpstr>
      <vt:lpstr>Dominating set</vt:lpstr>
      <vt:lpstr>Set Cover</vt:lpstr>
      <vt:lpstr>Applications</vt:lpstr>
      <vt:lpstr>Applications</vt:lpstr>
      <vt:lpstr>Applications</vt:lpstr>
      <vt:lpstr>Applications</vt:lpstr>
      <vt:lpstr>Applications</vt:lpstr>
      <vt:lpstr>Best selection variant</vt:lpstr>
      <vt:lpstr>Complexity</vt:lpstr>
      <vt:lpstr>Approximation Algorithms</vt:lpstr>
      <vt:lpstr>Approximation Algorithms</vt:lpstr>
      <vt:lpstr>Approximation Algorithms</vt:lpstr>
      <vt:lpstr>A simple approximation ratio for set cover</vt:lpstr>
      <vt:lpstr>An algorithm for Set Cover</vt:lpstr>
      <vt:lpstr>The GREEDY algorithm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Greedy is not always optimal</vt:lpstr>
      <vt:lpstr>Approximation ratio of GREEDY</vt:lpstr>
      <vt:lpstr>Maximum Coverage</vt:lpstr>
      <vt:lpstr>Approximation Ratio for Max-K Coverage</vt:lpstr>
      <vt:lpstr>Proof of approximation ratio</vt:lpstr>
      <vt:lpstr>Optimizing submodular functions</vt:lpstr>
      <vt:lpstr>Other variants of Set Cover</vt:lpstr>
      <vt:lpstr>OverVIEW</vt:lpstr>
      <vt:lpstr>Class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tsap</cp:lastModifiedBy>
  <cp:revision>622</cp:revision>
  <dcterms:created xsi:type="dcterms:W3CDTF">2011-10-17T19:46:53Z</dcterms:created>
  <dcterms:modified xsi:type="dcterms:W3CDTF">2014-12-16T10:59:37Z</dcterms:modified>
</cp:coreProperties>
</file>