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2"/>
  </p:notesMasterIdLst>
  <p:sldIdLst>
    <p:sldId id="674" r:id="rId2"/>
    <p:sldId id="1050" r:id="rId3"/>
    <p:sldId id="1053" r:id="rId4"/>
    <p:sldId id="1052" r:id="rId5"/>
    <p:sldId id="961" r:id="rId6"/>
    <p:sldId id="1054" r:id="rId7"/>
    <p:sldId id="963" r:id="rId8"/>
    <p:sldId id="964" r:id="rId9"/>
    <p:sldId id="1055" r:id="rId10"/>
    <p:sldId id="1115" r:id="rId11"/>
    <p:sldId id="1117" r:id="rId12"/>
    <p:sldId id="1118" r:id="rId13"/>
    <p:sldId id="1146" r:id="rId14"/>
    <p:sldId id="1147" r:id="rId15"/>
    <p:sldId id="1121" r:id="rId16"/>
    <p:sldId id="1026" r:id="rId17"/>
    <p:sldId id="1033" r:id="rId18"/>
    <p:sldId id="1027" r:id="rId19"/>
    <p:sldId id="1034" r:id="rId20"/>
    <p:sldId id="1028" r:id="rId21"/>
    <p:sldId id="1030" r:id="rId22"/>
    <p:sldId id="1029" r:id="rId23"/>
    <p:sldId id="1031" r:id="rId24"/>
    <p:sldId id="1032" r:id="rId25"/>
    <p:sldId id="1124" r:id="rId26"/>
    <p:sldId id="1125" r:id="rId27"/>
    <p:sldId id="1126" r:id="rId28"/>
    <p:sldId id="1127" r:id="rId29"/>
    <p:sldId id="1129" r:id="rId30"/>
    <p:sldId id="1130" r:id="rId31"/>
    <p:sldId id="1131" r:id="rId32"/>
    <p:sldId id="1132" r:id="rId33"/>
    <p:sldId id="1133" r:id="rId34"/>
    <p:sldId id="1134" r:id="rId35"/>
    <p:sldId id="1135" r:id="rId36"/>
    <p:sldId id="1136" r:id="rId37"/>
    <p:sldId id="1137" r:id="rId38"/>
    <p:sldId id="1138" r:id="rId39"/>
    <p:sldId id="1139" r:id="rId40"/>
    <p:sldId id="1140" r:id="rId41"/>
    <p:sldId id="1141" r:id="rId42"/>
    <p:sldId id="1142" r:id="rId43"/>
    <p:sldId id="1143" r:id="rId44"/>
    <p:sldId id="1144" r:id="rId45"/>
    <p:sldId id="1145" r:id="rId46"/>
    <p:sldId id="1094" r:id="rId47"/>
    <p:sldId id="1095" r:id="rId48"/>
    <p:sldId id="1096" r:id="rId49"/>
    <p:sldId id="1097" r:id="rId50"/>
    <p:sldId id="1098" r:id="rId51"/>
    <p:sldId id="1099" r:id="rId52"/>
    <p:sldId id="1100" r:id="rId53"/>
    <p:sldId id="1101" r:id="rId54"/>
    <p:sldId id="1102" r:id="rId55"/>
    <p:sldId id="1103" r:id="rId56"/>
    <p:sldId id="1104" r:id="rId57"/>
    <p:sldId id="1105" r:id="rId58"/>
    <p:sldId id="1106" r:id="rId59"/>
    <p:sldId id="1107" r:id="rId60"/>
    <p:sldId id="1108" r:id="rId61"/>
    <p:sldId id="1109" r:id="rId62"/>
    <p:sldId id="1110" r:id="rId63"/>
    <p:sldId id="1111" r:id="rId64"/>
    <p:sldId id="1112" r:id="rId65"/>
    <p:sldId id="1113" r:id="rId66"/>
    <p:sldId id="999" r:id="rId67"/>
    <p:sldId id="1000" r:id="rId68"/>
    <p:sldId id="1001" r:id="rId69"/>
    <p:sldId id="1002" r:id="rId70"/>
    <p:sldId id="100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127" autoAdjust="0"/>
  </p:normalViewPr>
  <p:slideViewPr>
    <p:cSldViewPr>
      <p:cViewPr varScale="1">
        <p:scale>
          <a:sx n="100" d="100"/>
          <a:sy n="100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27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798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44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48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49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50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52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54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55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1255-4E4F-4114-A0E9-1049DC7C2E2E}" type="slidenum">
              <a:rPr lang="en-US"/>
              <a:pPr/>
              <a:t>67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9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68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69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26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6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48.wmf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3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Link Analysis Ranking</a:t>
            </a:r>
            <a:endParaRPr lang="el-GR" b="1" dirty="0" smtClean="0"/>
          </a:p>
          <a:p>
            <a:r>
              <a:rPr lang="en-US" b="1" dirty="0" smtClean="0"/>
              <a:t>PageRank -- Random walks</a:t>
            </a:r>
          </a:p>
          <a:p>
            <a:r>
              <a:rPr lang="en-US" b="1" dirty="0" smtClean="0"/>
              <a:t>HITS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371" t="-3322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6525344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6525344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138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</a:t>
            </a:r>
            <a:r>
              <a:rPr lang="en-US" sz="3000" dirty="0" smtClean="0"/>
              <a:t>Manually curated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Web Directories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4164606" y="585811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equations are the same as those for the PageRank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4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A Markov chain describes a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sz="2000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000" dirty="0"/>
                  <a:t>    according to a transition probability </a:t>
                </a:r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1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 has the property that the entries of all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 smtClean="0"/>
                  <a:t>     A </a:t>
                </a:r>
                <a:r>
                  <a:rPr lang="en-US" sz="2000" dirty="0"/>
                  <a:t>matrix with this property is called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sz="2000" dirty="0" smtClean="0"/>
                  <a:t>: The </a:t>
                </a:r>
                <a:r>
                  <a:rPr lang="en-US" sz="2000" dirty="0"/>
                  <a:t>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that stores the probability of being at </a:t>
                </a:r>
                <a:r>
                  <a:rPr lang="en-US" sz="2000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2000" dirty="0" smtClean="0"/>
                  <a:t>of the chain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000" dirty="0" smtClean="0"/>
                  <a:t> and not on the past of the process 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0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18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After infinite steps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2000" dirty="0"/>
                  <a:t>to a </a:t>
                </a:r>
                <a:r>
                  <a:rPr lang="en-US" sz="2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000" dirty="0"/>
                  <a:t> distribution </a:t>
                </a:r>
                <a:r>
                  <a:rPr lang="en-US" sz="2000" dirty="0" smtClean="0"/>
                  <a:t>if </a:t>
                </a:r>
                <a:r>
                  <a:rPr lang="en-US" sz="2000" dirty="0"/>
                  <a:t>the chain is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</a:t>
                </a:r>
                <a:r>
                  <a:rPr lang="en-US" sz="2000" dirty="0"/>
                  <a:t> and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  <a:blipFill rotWithShape="1">
                <a:blip r:embed="rId3"/>
                <a:stretch>
                  <a:fillRect l="-345" t="-211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deg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We </a:t>
                </a:r>
                <a:r>
                  <a:rPr lang="en-US" dirty="0"/>
                  <a:t>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</a:t>
                </a:r>
                <a:r>
                  <a:rPr lang="en-US" dirty="0" smtClean="0"/>
                  <a:t>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1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3000" dirty="0"/>
              <a:t>   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3"/>
                <a:stretch>
                  <a:fillRect l="-786" t="-3465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</a:t>
                </a:r>
                <a:r>
                  <a:rPr lang="en-US" dirty="0" smtClean="0"/>
                  <a:t>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left eigenvector of transition matrix P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815" t="-1983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1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5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6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7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3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81563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Random Surfer model</a:t>
            </a:r>
          </a:p>
          <a:p>
            <a:pPr lvl="1"/>
            <a:r>
              <a:rPr lang="en-US" sz="2000" dirty="0" smtClean="0"/>
              <a:t>pick a page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with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</a:t>
            </a:r>
          </a:p>
          <a:p>
            <a:pPr lvl="1"/>
            <a:r>
              <a:rPr lang="en-US" sz="2000" dirty="0" smtClean="0"/>
              <a:t>with probability </a:t>
            </a:r>
            <a:r>
              <a:rPr lang="el-GR" sz="2000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follow a random outgoing link</a:t>
            </a:r>
          </a:p>
          <a:p>
            <a:r>
              <a:rPr lang="en-US" sz="2400" dirty="0" smtClean="0">
                <a:cs typeface="Times New Roman" pitchFamily="18" charset="0"/>
              </a:rPr>
              <a:t>Rank according to the stationary distribution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 lvl="1"/>
            <a:endParaRPr lang="en-US" sz="2000" dirty="0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1074738" y="472440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7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72440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Example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 smtClean="0"/>
              <a:t>(the </a:t>
            </a:r>
            <a:r>
              <a:rPr lang="en-US" dirty="0" smtClean="0">
                <a:solidFill>
                  <a:srgbClr val="0070C0"/>
                </a:solidFill>
              </a:rPr>
              <a:t>Google</a:t>
            </a:r>
            <a:r>
              <a:rPr lang="en-US" dirty="0" smtClean="0"/>
              <a:t> era): using the web graph</a:t>
            </a:r>
          </a:p>
          <a:p>
            <a:pPr lvl="1"/>
            <a:r>
              <a:rPr lang="en-US" dirty="0" smtClean="0"/>
              <a:t>Sift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bias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b="0" dirty="0" smtClean="0"/>
                  <a:t>and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b="0" dirty="0" err="1" smtClean="0"/>
                  <a:t>Pagerank</a:t>
                </a:r>
                <a:r>
                  <a:rPr lang="en-US" b="0" dirty="0" smtClean="0"/>
                  <a:t>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9" t="-212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l-GR" dirty="0" smtClean="0">
                    <a:solidFill>
                      <a:srgbClr val="0070C0"/>
                    </a:solidFill>
                    <a:latin typeface="Tahoma" pitchFamily="34" charset="0"/>
                    <a:cs typeface="Times New Roman" pitchFamily="18" charset="0"/>
                  </a:rPr>
                  <a:t>α</a:t>
                </a:r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graphs, the stationary distribution is </a:t>
            </a:r>
            <a:r>
              <a:rPr lang="en-US" dirty="0" smtClean="0">
                <a:solidFill>
                  <a:srgbClr val="0070C0"/>
                </a:solidFill>
              </a:rPr>
              <a:t>proportional to the degrees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Thus in this case a random walk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0070C0"/>
                </a:solidFill>
              </a:rPr>
              <a:t>no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5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6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/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Equation" r:id="rId8" imgW="863280" imgH="723600" progId="Equation.3">
                  <p:embed/>
                </p:oleObj>
              </mc:Choice>
              <mc:Fallback>
                <p:oleObj name="Equation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Analysis Ranking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 smtClean="0"/>
              <a:t>in order to determine the </a:t>
            </a:r>
            <a:r>
              <a:rPr lang="en-US" dirty="0" smtClean="0">
                <a:solidFill>
                  <a:srgbClr val="0070C0"/>
                </a:solidFill>
              </a:rPr>
              <a:t>relative importance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Applications: Ranking on graphs (Web, Twitter, FB,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 smtClean="0"/>
              <a:t>: An edge from node </a:t>
            </a:r>
            <a:r>
              <a:rPr lang="en-US" dirty="0" smtClean="0">
                <a:solidFill>
                  <a:srgbClr val="FF3B3B"/>
                </a:solidFill>
              </a:rPr>
              <a:t>p </a:t>
            </a:r>
            <a:r>
              <a:rPr lang="en-US" dirty="0"/>
              <a:t>to </a:t>
            </a:r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 smtClean="0">
                <a:solidFill>
                  <a:srgbClr val="0070C0"/>
                </a:solidFill>
              </a:rPr>
              <a:t>recommends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authority/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rgbClr val="0070C0"/>
                </a:solidFill>
              </a:rPr>
              <a:t>/importance</a:t>
            </a:r>
            <a:r>
              <a:rPr lang="en-US" dirty="0" smtClean="0"/>
              <a:t> of node </a:t>
            </a:r>
            <a:r>
              <a:rPr lang="en-US" dirty="0" smtClean="0">
                <a:solidFill>
                  <a:srgbClr val="FF3B3B"/>
                </a:solidFill>
              </a:rPr>
              <a:t>q</a:t>
            </a:r>
            <a:endParaRPr lang="en-US" dirty="0">
              <a:solidFill>
                <a:srgbClr val="FF3B3B"/>
              </a:solidFill>
            </a:endParaRPr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</a:t>
            </a:r>
            <a:r>
              <a:rPr lang="en-US" dirty="0" smtClean="0"/>
              <a:t>recommendations to assign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0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3"/>
                <a:stretch>
                  <a:fillRect l="-793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0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/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1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/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2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/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3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If a matrix R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 smtClean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96007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SALSA algorithm [LM00]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Perform a random walk alternating between hubs and </a:t>
            </a:r>
            <a:r>
              <a:rPr lang="en-US" sz="2800" dirty="0" smtClean="0"/>
              <a:t>authorities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What does this random walk converge to?</a:t>
            </a:r>
          </a:p>
          <a:p>
            <a:endParaRPr lang="en-US" sz="2800" dirty="0"/>
          </a:p>
          <a:p>
            <a:r>
              <a:rPr lang="en-US" dirty="0" smtClean="0"/>
              <a:t>The graph is essentially undirected, so it will be proportional to the degree.</a:t>
            </a:r>
            <a:endParaRPr lang="en-US" sz="2800" dirty="0"/>
          </a:p>
          <a:p>
            <a:endParaRPr 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525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Evaluate the </a:t>
            </a:r>
            <a:r>
              <a:rPr lang="en-US" sz="2800">
                <a:solidFill>
                  <a:srgbClr val="FF6600"/>
                </a:solidFill>
              </a:rPr>
              <a:t>centrality</a:t>
            </a:r>
            <a:r>
              <a:rPr lang="en-US" sz="2800"/>
              <a:t> of individuals in social networks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sz="2000"/>
              <a:t>the (weighted) degree of a node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sz="2000"/>
              <a:t>the average (weighted) distance of a node to the rest in the graph</a:t>
            </a:r>
          </a:p>
          <a:p>
            <a:pPr lvl="2"/>
            <a:endParaRPr lang="en-US" sz="2000"/>
          </a:p>
          <a:p>
            <a:pPr lvl="1"/>
            <a:r>
              <a:rPr lang="en-US" sz="240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sz="2000"/>
              <a:t>the average number of (weighted) shortest paths that use node v</a:t>
            </a:r>
          </a:p>
          <a:p>
            <a:endParaRPr lang="en-US" sz="280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3316288" y="4176713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2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176713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3492500" y="5832475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3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832475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importance of a node is measured by the weighted sum of paths that lead to this node</a:t>
            </a:r>
          </a:p>
          <a:p>
            <a:r>
              <a:rPr lang="en-US" sz="2800">
                <a:solidFill>
                  <a:srgbClr val="0066FF"/>
                </a:solidFill>
              </a:rPr>
              <a:t>A</a:t>
            </a:r>
            <a:r>
              <a:rPr lang="en-US" sz="2800" baseline="30000">
                <a:solidFill>
                  <a:srgbClr val="0066FF"/>
                </a:solidFill>
              </a:rPr>
              <a:t>m</a:t>
            </a:r>
            <a:r>
              <a:rPr lang="en-US" sz="2800">
                <a:solidFill>
                  <a:srgbClr val="0066FF"/>
                </a:solidFill>
              </a:rPr>
              <a:t>[i,j]</a:t>
            </a:r>
            <a:r>
              <a:rPr lang="en-US" sz="2800"/>
              <a:t> = number of paths of length </a:t>
            </a:r>
            <a:r>
              <a:rPr lang="en-US" sz="2800">
                <a:solidFill>
                  <a:srgbClr val="0066FF"/>
                </a:solidFill>
              </a:rPr>
              <a:t>m</a:t>
            </a:r>
            <a:r>
              <a:rPr lang="en-US" sz="2800"/>
              <a:t> from </a:t>
            </a:r>
            <a:r>
              <a:rPr lang="en-US" sz="2800">
                <a:solidFill>
                  <a:srgbClr val="0066FF"/>
                </a:solidFill>
              </a:rPr>
              <a:t>i</a:t>
            </a:r>
            <a:r>
              <a:rPr lang="en-US" sz="2800"/>
              <a:t> to </a:t>
            </a:r>
            <a:r>
              <a:rPr lang="en-US" sz="2800">
                <a:solidFill>
                  <a:srgbClr val="0066FF"/>
                </a:solidFill>
              </a:rPr>
              <a:t>j</a:t>
            </a:r>
          </a:p>
          <a:p>
            <a:r>
              <a:rPr lang="en-US" sz="2800"/>
              <a:t>Compute </a:t>
            </a:r>
          </a:p>
          <a:p>
            <a:endParaRPr lang="en-US" sz="2800"/>
          </a:p>
          <a:p>
            <a:r>
              <a:rPr lang="en-US" sz="2800"/>
              <a:t>converges when </a:t>
            </a:r>
            <a:r>
              <a:rPr lang="en-US" sz="2800">
                <a:solidFill>
                  <a:srgbClr val="0066FF"/>
                </a:solidFill>
              </a:rPr>
              <a:t>b &lt; </a:t>
            </a:r>
            <a:r>
              <a:rPr lang="el-GR" sz="280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800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 sz="2800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 sz="2800"/>
              <a:t>Rank nodes according to the column sums of the matrix </a:t>
            </a:r>
            <a:r>
              <a:rPr lang="en-US" sz="2800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1619250" y="3644900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4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16500</TotalTime>
  <Words>3821</Words>
  <Application>Microsoft Office PowerPoint</Application>
  <PresentationFormat>On-screen Show (4:3)</PresentationFormat>
  <Paragraphs>685</Paragraphs>
  <Slides>70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Clarity</vt:lpstr>
      <vt:lpstr>Εξίσωση</vt:lpstr>
      <vt:lpstr>Equation</vt:lpstr>
      <vt:lpstr>DATA MINING LECTURE 13</vt:lpstr>
      <vt:lpstr>How to organize the web</vt:lpstr>
      <vt:lpstr>How to organize the web</vt:lpstr>
      <vt:lpstr>How to organize the web</vt:lpstr>
      <vt:lpstr>Link Analysis Ranking</vt:lpstr>
      <vt:lpstr>Link Analysis </vt:lpstr>
      <vt:lpstr>Rank by Popularity</vt:lpstr>
      <vt:lpstr>Popularity</vt:lpstr>
      <vt:lpstr>PageRank</vt:lpstr>
      <vt:lpstr>PageRank</vt:lpstr>
      <vt:lpstr>Example</vt:lpstr>
      <vt:lpstr>Computing PageRank weights</vt:lpstr>
      <vt:lpstr>Example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PageRank: Example</vt:lpstr>
      <vt:lpstr>Stationary distribution with random jump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Singular Value Decomposition</vt:lpstr>
      <vt:lpstr>Why does the Power Method work?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OTHER ALGORITHMS</vt:lpstr>
      <vt:lpstr>The SALSA algorithm [LM00]</vt:lpstr>
      <vt:lpstr>Social network analysis</vt:lpstr>
      <vt:lpstr>Counting paths – Katz 53</vt:lpstr>
      <vt:lpstr>Bibliometrics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611</cp:revision>
  <dcterms:created xsi:type="dcterms:W3CDTF">2011-10-17T19:46:53Z</dcterms:created>
  <dcterms:modified xsi:type="dcterms:W3CDTF">2014-12-11T14:20:22Z</dcterms:modified>
</cp:coreProperties>
</file>