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7"/>
  </p:notesMasterIdLst>
  <p:sldIdLst>
    <p:sldId id="674" r:id="rId2"/>
    <p:sldId id="676" r:id="rId3"/>
    <p:sldId id="935" r:id="rId4"/>
    <p:sldId id="936" r:id="rId5"/>
    <p:sldId id="937" r:id="rId6"/>
    <p:sldId id="938" r:id="rId7"/>
    <p:sldId id="939" r:id="rId8"/>
    <p:sldId id="940" r:id="rId9"/>
    <p:sldId id="941" r:id="rId10"/>
    <p:sldId id="942" r:id="rId11"/>
    <p:sldId id="943" r:id="rId12"/>
    <p:sldId id="944" r:id="rId13"/>
    <p:sldId id="945" r:id="rId14"/>
    <p:sldId id="946" r:id="rId15"/>
    <p:sldId id="947" r:id="rId16"/>
    <p:sldId id="851" r:id="rId17"/>
    <p:sldId id="852" r:id="rId18"/>
    <p:sldId id="853" r:id="rId19"/>
    <p:sldId id="854" r:id="rId20"/>
    <p:sldId id="855" r:id="rId21"/>
    <p:sldId id="856" r:id="rId22"/>
    <p:sldId id="857" r:id="rId23"/>
    <p:sldId id="858" r:id="rId24"/>
    <p:sldId id="859" r:id="rId25"/>
    <p:sldId id="860" r:id="rId26"/>
    <p:sldId id="861" r:id="rId27"/>
    <p:sldId id="862" r:id="rId28"/>
    <p:sldId id="863" r:id="rId29"/>
    <p:sldId id="864" r:id="rId30"/>
    <p:sldId id="865" r:id="rId31"/>
    <p:sldId id="866" r:id="rId32"/>
    <p:sldId id="867" r:id="rId33"/>
    <p:sldId id="868" r:id="rId34"/>
    <p:sldId id="869" r:id="rId35"/>
    <p:sldId id="948" r:id="rId36"/>
    <p:sldId id="949" r:id="rId37"/>
    <p:sldId id="870" r:id="rId38"/>
    <p:sldId id="871" r:id="rId39"/>
    <p:sldId id="872" r:id="rId40"/>
    <p:sldId id="873" r:id="rId41"/>
    <p:sldId id="874" r:id="rId42"/>
    <p:sldId id="875" r:id="rId43"/>
    <p:sldId id="876" r:id="rId44"/>
    <p:sldId id="877" r:id="rId45"/>
    <p:sldId id="878" r:id="rId46"/>
    <p:sldId id="879" r:id="rId47"/>
    <p:sldId id="880" r:id="rId48"/>
    <p:sldId id="881" r:id="rId49"/>
    <p:sldId id="882" r:id="rId50"/>
    <p:sldId id="883" r:id="rId51"/>
    <p:sldId id="884" r:id="rId52"/>
    <p:sldId id="885" r:id="rId53"/>
    <p:sldId id="886" r:id="rId54"/>
    <p:sldId id="887" r:id="rId55"/>
    <p:sldId id="888" r:id="rId56"/>
    <p:sldId id="889" r:id="rId57"/>
    <p:sldId id="890" r:id="rId58"/>
    <p:sldId id="891" r:id="rId59"/>
    <p:sldId id="892" r:id="rId60"/>
    <p:sldId id="893" r:id="rId61"/>
    <p:sldId id="894" r:id="rId62"/>
    <p:sldId id="895" r:id="rId63"/>
    <p:sldId id="896" r:id="rId64"/>
    <p:sldId id="933" r:id="rId65"/>
    <p:sldId id="934" r:id="rId66"/>
    <p:sldId id="897" r:id="rId67"/>
    <p:sldId id="898" r:id="rId68"/>
    <p:sldId id="899" r:id="rId69"/>
    <p:sldId id="900" r:id="rId70"/>
    <p:sldId id="901" r:id="rId71"/>
    <p:sldId id="902" r:id="rId72"/>
    <p:sldId id="903" r:id="rId73"/>
    <p:sldId id="904" r:id="rId74"/>
    <p:sldId id="905" r:id="rId75"/>
    <p:sldId id="90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83" autoAdjust="0"/>
    <p:restoredTop sz="94676" autoAdjust="0"/>
  </p:normalViewPr>
  <p:slideViewPr>
    <p:cSldViewPr>
      <p:cViewPr varScale="1">
        <p:scale>
          <a:sx n="97" d="100"/>
          <a:sy n="97" d="100"/>
        </p:scale>
        <p:origin x="-10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00.png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5.emf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30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5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b="1" dirty="0"/>
              <a:t>	</a:t>
            </a:r>
            <a:r>
              <a:rPr lang="en-US" dirty="0"/>
              <a:t>Nearest Neighbor Classification</a:t>
            </a:r>
          </a:p>
          <a:p>
            <a:r>
              <a:rPr lang="en-US" dirty="0"/>
              <a:t>	Support Vector Machines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 Classifier</a:t>
            </a:r>
          </a:p>
          <a:p>
            <a:r>
              <a:rPr lang="en-US" b="1" dirty="0" smtClean="0"/>
              <a:t>Supervised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Compute distance between two points:</a:t>
            </a:r>
          </a:p>
          <a:p>
            <a:pPr lvl="1"/>
            <a:r>
              <a:rPr lang="en-US" dirty="0"/>
              <a:t>Euclidean distance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Determine the class from nearest neighbor list</a:t>
            </a:r>
          </a:p>
          <a:p>
            <a:pPr lvl="1"/>
            <a:r>
              <a:rPr lang="en-US" dirty="0"/>
              <a:t>take the majority vote of class labels among the k-nearest neighbors</a:t>
            </a:r>
          </a:p>
          <a:p>
            <a:pPr lvl="1"/>
            <a:r>
              <a:rPr lang="en-US" dirty="0"/>
              <a:t>Weigh the vote according to distance</a:t>
            </a:r>
          </a:p>
          <a:p>
            <a:pPr lvl="2"/>
            <a:r>
              <a:rPr lang="en-US" dirty="0"/>
              <a:t> weight factor, w = 1/</a:t>
            </a:r>
            <a:r>
              <a:rPr lang="en-US" dirty="0" err="1"/>
              <a:t>d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graphicFrame>
        <p:nvGraphicFramePr>
          <p:cNvPr id="105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9179"/>
              </p:ext>
            </p:extLst>
          </p:nvPr>
        </p:nvGraphicFramePr>
        <p:xfrm>
          <a:off x="1905000" y="2895601"/>
          <a:ext cx="4648200" cy="78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Equation" r:id="rId3" imgW="2705040" imgH="457200" progId="Equation.3">
                  <p:embed/>
                </p:oleObj>
              </mc:Choice>
              <mc:Fallback>
                <p:oleObj name="Equation" r:id="rId3" imgW="270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4648200" cy="785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value of k:</a:t>
            </a:r>
          </a:p>
          <a:p>
            <a:pPr lvl="1"/>
            <a:r>
              <a:rPr lang="en-US" sz="2400" dirty="0"/>
              <a:t>If k is too small, sensitive to noise points</a:t>
            </a:r>
          </a:p>
          <a:p>
            <a:pPr lvl="1"/>
            <a:r>
              <a:rPr lang="en-US" sz="2400" dirty="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12257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960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1166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solidFill>
                  <a:srgbClr val="0070C0"/>
                </a:solidFill>
              </a:rPr>
              <a:t>structures</a:t>
            </a:r>
            <a:r>
              <a:rPr lang="en-US" dirty="0" smtClean="0"/>
              <a:t>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Approximate Nearest Neighbor Search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5819492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175020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2163581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9671730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78391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877388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1777999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0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39882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1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3472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2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9562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3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7395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4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21313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5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8739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Εξίσωση" r:id="rId3" imgW="1002960" imgH="419040" progId="Equation.3">
                  <p:embed/>
                </p:oleObj>
              </mc:Choice>
              <mc:Fallback>
                <p:oleObj name="Εξίσωση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66485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3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901427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6011906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638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0706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linear classification boundary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63233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4027"/>
            <a:ext cx="8077199" cy="53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2-d	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038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3726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=−1.9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=−0.4 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=13.04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6" y="6213024"/>
            <a:ext cx="8077200" cy="6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3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0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42156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60925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81275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7252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49762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0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/>
                  <a:t>N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4114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33232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554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435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7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3982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9248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9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24336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1254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114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01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2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9565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41571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4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53957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62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444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33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9584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6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</a:t>
                </a:r>
                <a:r>
                  <a:rPr lang="en-US" dirty="0" smtClean="0"/>
                  <a:t>probabilities </a:t>
                </a:r>
                <a:r>
                  <a:rPr lang="en-US" dirty="0" smtClean="0"/>
                  <a:t>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7920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:endParaRPr lang="en-US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</a:t>
                </a:r>
                <a:r>
                  <a:rPr lang="en-US" dirty="0" smtClean="0"/>
                  <a:t>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2"/>
                <a:stretch>
                  <a:fillRect l="-44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7023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</a:t>
                </a:r>
                <a:r>
                  <a:rPr lang="en-US" sz="1600" dirty="0" smtClean="0"/>
                  <a:t>all documents </a:t>
                </a:r>
                <a:r>
                  <a:rPr lang="en-US" sz="1600" dirty="0" smtClean="0"/>
                  <a:t>in c</a:t>
                </a:r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143000" y="4565760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3961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2590800"/>
            <a:ext cx="1828800" cy="646331"/>
          </a:xfrm>
          <a:prstGeom prst="wedgeRoundRectCallout">
            <a:avLst>
              <a:gd name="adj1" fmla="val 127016"/>
              <a:gd name="adj2" fmla="val -52223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0"/>
          </p:cNvCxnSpPr>
          <p:nvPr/>
        </p:nvCxnSpPr>
        <p:spPr>
          <a:xfrm flipH="1">
            <a:off x="5867400" y="4267200"/>
            <a:ext cx="1028700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896100" y="4267200"/>
            <a:ext cx="1066800" cy="46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53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6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Chicken and egg problem</a:t>
            </a:r>
            <a:endParaRPr lang="en-US" dirty="0" smtClean="0"/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Mahaut</a:t>
            </a:r>
            <a:r>
              <a:rPr lang="en-US" dirty="0" smtClean="0"/>
              <a:t>, over Hadoop)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27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97831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9538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3919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14980</TotalTime>
  <Words>3739</Words>
  <Application>Microsoft Office PowerPoint</Application>
  <PresentationFormat>On-screen Show (4:3)</PresentationFormat>
  <Paragraphs>544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Clarity</vt:lpstr>
      <vt:lpstr>Visio</vt:lpstr>
      <vt:lpstr>Equation</vt:lpstr>
      <vt:lpstr>Εξίσωση</vt:lpstr>
      <vt:lpstr>VISIO</vt:lpstr>
      <vt:lpstr>DATA MINING LECTURE 11</vt:lpstr>
      <vt:lpstr>Illustrating Classification Task</vt:lpstr>
      <vt:lpstr>NEAREST NEIGHBOR CLASSIFICATION</vt:lpstr>
      <vt:lpstr>Illustrating Classification Task</vt:lpstr>
      <vt:lpstr>Instance-Based Classifiers</vt:lpstr>
      <vt:lpstr>Instance Based Classifiers</vt:lpstr>
      <vt:lpstr>Nearest Neighbor Classifiers</vt:lpstr>
      <vt:lpstr>Nearest-Neighbor Classifiers</vt:lpstr>
      <vt:lpstr>Definition of Nearest Neighbor</vt:lpstr>
      <vt:lpstr>1 nearest-neighbor</vt:lpstr>
      <vt:lpstr>Nearest Neighbor Classification</vt:lpstr>
      <vt:lpstr>Nearest Neighbor Classification…</vt:lpstr>
      <vt:lpstr>Nearest Neighbor Classification…</vt:lpstr>
      <vt:lpstr>Nearest Neighbor Classification…</vt:lpstr>
      <vt:lpstr>Nearest neighbor Classification…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Logistic Regression</vt:lpstr>
      <vt:lpstr>Logistic Regression in one dimension</vt:lpstr>
      <vt:lpstr>Logistic regression in 2-d 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527</cp:revision>
  <dcterms:created xsi:type="dcterms:W3CDTF">2011-10-17T19:46:53Z</dcterms:created>
  <dcterms:modified xsi:type="dcterms:W3CDTF">2014-12-09T10:16:43Z</dcterms:modified>
</cp:coreProperties>
</file>