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369" r:id="rId2"/>
    <p:sldId id="693" r:id="rId3"/>
    <p:sldId id="694" r:id="rId4"/>
    <p:sldId id="695" r:id="rId5"/>
    <p:sldId id="696" r:id="rId6"/>
    <p:sldId id="697" r:id="rId7"/>
    <p:sldId id="729" r:id="rId8"/>
    <p:sldId id="698" r:id="rId9"/>
    <p:sldId id="730" r:id="rId10"/>
    <p:sldId id="700" r:id="rId11"/>
    <p:sldId id="701" r:id="rId12"/>
    <p:sldId id="702" r:id="rId13"/>
    <p:sldId id="703" r:id="rId14"/>
    <p:sldId id="704" r:id="rId15"/>
    <p:sldId id="705" r:id="rId16"/>
    <p:sldId id="706" r:id="rId17"/>
    <p:sldId id="707" r:id="rId18"/>
    <p:sldId id="708" r:id="rId19"/>
    <p:sldId id="709" r:id="rId20"/>
    <p:sldId id="710" r:id="rId21"/>
    <p:sldId id="711" r:id="rId22"/>
    <p:sldId id="712" r:id="rId23"/>
    <p:sldId id="713" r:id="rId24"/>
    <p:sldId id="714" r:id="rId25"/>
    <p:sldId id="715" r:id="rId26"/>
    <p:sldId id="716" r:id="rId27"/>
    <p:sldId id="717" r:id="rId28"/>
    <p:sldId id="718" r:id="rId29"/>
    <p:sldId id="719" r:id="rId30"/>
    <p:sldId id="720" r:id="rId31"/>
    <p:sldId id="721" r:id="rId32"/>
    <p:sldId id="722" r:id="rId33"/>
    <p:sldId id="723" r:id="rId34"/>
    <p:sldId id="724" r:id="rId35"/>
    <p:sldId id="725" r:id="rId36"/>
    <p:sldId id="726" r:id="rId37"/>
    <p:sldId id="727" r:id="rId38"/>
    <p:sldId id="72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71BDE7F-5F49-4B48-A845-F05FFE638C30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19CD97C-82D1-467F-BFDE-C391DA15232A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5D8F91C-D605-4E8B-A154-8CC1E36B3650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D7B03B6-8236-48B7-8D2B-D91CD3D450AB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52AD989-85F3-46B0-8157-D59DAEAFAEC8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3AB31B7-A994-4052-AC95-96FC94AA492C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2DCF5B8-6F7D-42C5-ADCC-32FABA505CED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A1867D4-8B0E-4F18-9639-EFAFC8968415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8C23867-2044-438C-9B94-AAC845D22922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0E6AA88-9675-4C02-80DB-F17AE48B5985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D4420D0-0AF4-400C-9AF8-286B14B31A8A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15BA0BE-4F06-46C8-8B19-D83F0514BBA0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36E4462-368E-402F-8C6D-0DBF485A5B30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3A83503-E85F-4F18-9DD2-695C77CCDAD4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0C1A8B1-5F28-4BE3-97C7-D7BE15CC7C39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8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3.xml"/><Relationship Id="rId7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2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21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2.jpeg"/><Relationship Id="rId9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441291" TargetMode="External"/><Relationship Id="rId2" Type="http://schemas.openxmlformats.org/officeDocument/2006/relationships/hyperlink" Target="http://www.idsia.ch/~juergen/creativit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smtClean="0"/>
              <a:t>LECTURE </a:t>
            </a:r>
            <a:r>
              <a:rPr lang="en-US" smtClean="0"/>
              <a:t>10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Minimum Description Length</a:t>
            </a:r>
          </a:p>
          <a:p>
            <a:r>
              <a:rPr lang="en-US" dirty="0" smtClean="0"/>
              <a:t>Information Theory</a:t>
            </a:r>
          </a:p>
          <a:p>
            <a:r>
              <a:rPr lang="en-US" dirty="0" smtClean="0"/>
              <a:t>Co-Clustering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MDL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right model family?</a:t>
            </a:r>
          </a:p>
          <a:p>
            <a:pPr lvl="1"/>
            <a:r>
              <a:rPr lang="en-US" dirty="0" smtClean="0"/>
              <a:t>This determines the kind of solutions that we can have</a:t>
            </a:r>
          </a:p>
          <a:p>
            <a:pPr lvl="2"/>
            <a:r>
              <a:rPr lang="en-US" dirty="0" smtClean="0"/>
              <a:t>E.g., polynomials </a:t>
            </a:r>
          </a:p>
          <a:p>
            <a:pPr lvl="2"/>
            <a:r>
              <a:rPr lang="en-US" dirty="0" err="1" smtClean="0"/>
              <a:t>Clusterings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What is the encoding cost?</a:t>
            </a:r>
          </a:p>
          <a:p>
            <a:pPr lvl="1"/>
            <a:r>
              <a:rPr lang="en-US" dirty="0" smtClean="0"/>
              <a:t>Determines the function that we optimize</a:t>
            </a:r>
          </a:p>
          <a:p>
            <a:pPr lvl="1"/>
            <a:r>
              <a:rPr lang="en-US" dirty="0" smtClean="0"/>
              <a:t>Information theory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short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sequence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AAA</a:t>
            </a:r>
            <a:r>
              <a:rPr lang="en-US" dirty="0" smtClean="0">
                <a:solidFill>
                  <a:srgbClr val="00B050"/>
                </a:solidFill>
              </a:rPr>
              <a:t>BBB</a:t>
            </a:r>
            <a:r>
              <a:rPr lang="en-US" dirty="0" smtClean="0">
                <a:solidFill>
                  <a:srgbClr val="FF0000"/>
                </a:solidFill>
              </a:rPr>
              <a:t>AAA</a:t>
            </a:r>
            <a:r>
              <a:rPr lang="en-US" dirty="0" smtClean="0">
                <a:solidFill>
                  <a:srgbClr val="0070C0"/>
                </a:solidFill>
              </a:rPr>
              <a:t>CCC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00B050"/>
                </a:solidFill>
              </a:rPr>
              <a:t>BB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0070C0"/>
                </a:solidFill>
              </a:rPr>
              <a:t>CC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Suppose you wanted to encode it in binary form,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4713511"/>
            <a:ext cx="13773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B3B"/>
                </a:solidFill>
              </a:rPr>
              <a:t>A </a:t>
            </a:r>
            <a:r>
              <a:rPr lang="en-US" sz="2800" dirty="0">
                <a:solidFill>
                  <a:srgbClr val="FF3B3B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FF3B3B"/>
                </a:solidFill>
              </a:rPr>
              <a:t> 0</a:t>
            </a:r>
          </a:p>
          <a:p>
            <a:r>
              <a:rPr lang="en-US" sz="2800" dirty="0">
                <a:solidFill>
                  <a:srgbClr val="00B050"/>
                </a:solidFill>
              </a:rPr>
              <a:t>B </a:t>
            </a:r>
            <a:r>
              <a:rPr lang="en-US" sz="28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00B050"/>
                </a:solidFill>
              </a:rPr>
              <a:t> 10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11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14" y="494434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is 50% of the sequence</a:t>
            </a:r>
          </a:p>
          <a:p>
            <a:r>
              <a:rPr lang="en-US" dirty="0" smtClean="0"/>
              <a:t>We should give it a shorter representation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717701"/>
            <a:ext cx="1362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3B3B"/>
                </a:solidFill>
              </a:rPr>
              <a:t>50% A </a:t>
            </a:r>
            <a:endParaRPr lang="en-US" sz="2800" dirty="0">
              <a:solidFill>
                <a:srgbClr val="FF3B3B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25% B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25% C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216134"/>
            <a:ext cx="458330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actually provably the best encoding!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Prefix Codes</a:t>
                </a:r>
                <a:r>
                  <a:rPr lang="en-US" dirty="0" smtClean="0"/>
                  <a:t>: no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is a prefix of another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Codes and Distributions</a:t>
                </a:r>
                <a:r>
                  <a:rPr lang="en-US" dirty="0" smtClean="0"/>
                  <a:t>: There is one to one mapping between codes and distributions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is a distribution over a set of elements (e.g.,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{A,B,C}</a:t>
                </a:r>
                <a:r>
                  <a:rPr lang="en-US" dirty="0" smtClean="0"/>
                  <a:t>) then there exists a (prefix)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For </a:t>
                </a:r>
                <a:r>
                  <a:rPr lang="en-US" dirty="0" smtClean="0"/>
                  <a:t>every (prefix)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 of elements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{A,B,C}, </a:t>
                </a:r>
                <a:r>
                  <a:rPr lang="en-US" dirty="0" smtClean="0"/>
                  <a:t>we can define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code defined has the smallest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average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codelength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103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47800" y="2133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B3B"/>
                </a:solidFill>
              </a:rPr>
              <a:t>A </a:t>
            </a:r>
            <a:r>
              <a:rPr lang="en-US" sz="2400" dirty="0">
                <a:solidFill>
                  <a:srgbClr val="FF3B3B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FF3B3B"/>
                </a:solidFill>
              </a:rPr>
              <a:t> 0</a:t>
            </a:r>
          </a:p>
          <a:p>
            <a:r>
              <a:rPr lang="en-US" sz="2400" dirty="0">
                <a:solidFill>
                  <a:srgbClr val="00B050"/>
                </a:solidFill>
              </a:rPr>
              <a:t>B </a:t>
            </a:r>
            <a:r>
              <a:rPr lang="en-US" sz="24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00B050"/>
                </a:solidFill>
              </a:rPr>
              <a:t> 10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 </a:t>
            </a:r>
            <a:r>
              <a:rPr lang="en-US" sz="24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11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886" y="2183249"/>
            <a:ext cx="332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Uniquely directly decodable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6449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every code we can find a prefix code of equal length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22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Suppose we have a random variable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that takes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/>
                  <a:t> distinct values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that have probabilities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r>
                  <a:rPr lang="en-US" dirty="0" smtClean="0"/>
                  <a:t>This defines a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 The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⌈"/>
                              <m:endChr m:val="⌉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(more or less)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entropy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the random variable X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Shannon’s theorem</a:t>
                </a:r>
                <a:r>
                  <a:rPr lang="en-US" dirty="0" smtClean="0"/>
                  <a:t>: The entropy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lower bound </a:t>
                </a:r>
                <a:r>
                  <a:rPr lang="en-US" dirty="0" smtClean="0"/>
                  <a:t>on the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 of any code that encodes the distribution P(X)</a:t>
                </a:r>
              </a:p>
              <a:p>
                <a:pPr lvl="1"/>
                <a:r>
                  <a:rPr lang="en-US" dirty="0" smtClean="0"/>
                  <a:t>When encoding N numbers drawn from P(X), the best encoding length we can hope for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Reminder: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Lossless</a:t>
                </a:r>
                <a:r>
                  <a:rPr lang="en-US" dirty="0" smtClean="0"/>
                  <a:t> encoding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  <a:blipFill rotWithShape="1">
                <a:blip r:embed="rId2"/>
                <a:stretch>
                  <a:fillRect l="-291" t="-1673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0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What does it mean?</a:t>
                </a:r>
              </a:p>
              <a:p>
                <a:r>
                  <a:rPr lang="en-US" dirty="0" smtClean="0"/>
                  <a:t>Entropy captures different aspects of a distribution: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compressibility</a:t>
                </a:r>
                <a:r>
                  <a:rPr lang="en-US" dirty="0"/>
                  <a:t> of the data represented by random variable </a:t>
                </a:r>
                <a:r>
                  <a:rPr lang="en-US" dirty="0" smtClean="0"/>
                  <a:t>X</a:t>
                </a:r>
              </a:p>
              <a:p>
                <a:pPr lvl="2"/>
                <a:r>
                  <a:rPr lang="en-US" dirty="0" smtClean="0"/>
                  <a:t>Follows from Shannon’s theorem</a:t>
                </a:r>
                <a:endParaRPr lang="en-US" dirty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uncertainty</a:t>
                </a:r>
                <a:r>
                  <a:rPr lang="en-US" dirty="0" smtClean="0"/>
                  <a:t> of the distribution (highest entropy for uniform distribution)</a:t>
                </a:r>
              </a:p>
              <a:p>
                <a:pPr lvl="2"/>
                <a:r>
                  <a:rPr lang="en-US" dirty="0" smtClean="0"/>
                  <a:t>How well can I predict a value of the random variable?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information content </a:t>
                </a:r>
                <a:r>
                  <a:rPr lang="en-US" dirty="0" smtClean="0"/>
                  <a:t>of the random variable X</a:t>
                </a:r>
              </a:p>
              <a:p>
                <a:pPr lvl="2"/>
                <a:r>
                  <a:rPr lang="en-US" dirty="0" smtClean="0"/>
                  <a:t>The number of bits used for representing a value is the information content of this value.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7" y="914400"/>
            <a:ext cx="2362200" cy="22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1905000" cy="2152650"/>
          </a:xfrm>
        </p:spPr>
      </p:pic>
      <p:sp>
        <p:nvSpPr>
          <p:cNvPr id="5" name="TextBox 4"/>
          <p:cNvSpPr txBox="1"/>
          <p:nvPr/>
        </p:nvSpPr>
        <p:spPr>
          <a:xfrm>
            <a:off x="762000" y="17526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Father of Information Theory</a:t>
            </a:r>
          </a:p>
          <a:p>
            <a:endParaRPr lang="en-US" sz="2400" dirty="0" smtClean="0"/>
          </a:p>
          <a:p>
            <a:r>
              <a:rPr lang="en-US" sz="2400" dirty="0" smtClean="0"/>
              <a:t>Envisioned the idea of communication of information with 0/1 bits</a:t>
            </a:r>
          </a:p>
          <a:p>
            <a:endParaRPr lang="en-US" sz="2400" dirty="0"/>
          </a:p>
          <a:p>
            <a:r>
              <a:rPr lang="en-US" sz="2400" dirty="0" smtClean="0"/>
              <a:t>Introduced the word “</a:t>
            </a:r>
            <a:r>
              <a:rPr lang="en-US" sz="2400" dirty="0" smtClean="0">
                <a:solidFill>
                  <a:srgbClr val="0070C0"/>
                </a:solidFill>
              </a:rPr>
              <a:t>bit</a:t>
            </a:r>
            <a:r>
              <a:rPr lang="en-US" sz="2400" dirty="0" smtClean="0"/>
              <a:t>” 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34707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word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2400" dirty="0"/>
              <a:t> was suggested by </a:t>
            </a:r>
            <a:r>
              <a:rPr lang="en-US" sz="2400" dirty="0">
                <a:solidFill>
                  <a:srgbClr val="0070C0"/>
                </a:solidFill>
              </a:rPr>
              <a:t>Von </a:t>
            </a:r>
            <a:r>
              <a:rPr lang="en-US" sz="2400" dirty="0" smtClean="0">
                <a:solidFill>
                  <a:srgbClr val="0070C0"/>
                </a:solidFill>
              </a:rPr>
              <a:t>Neumann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Similarity to physics, but also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“nobody really knows what entropy really is, so in any conversation you will have an advantage”</a:t>
            </a:r>
            <a:endParaRPr lang="en-US" sz="2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8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information theoretic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entropy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H(Y|X)</a:t>
                </a:r>
                <a:r>
                  <a:rPr lang="en-US" dirty="0" smtClean="0"/>
                  <a:t>: the uncertainty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 given that we know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Mutual Information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I(X,Y)</a:t>
                </a:r>
                <a:r>
                  <a:rPr lang="en-US" dirty="0" smtClean="0"/>
                  <a:t>: The reduction in the uncertainty for </a:t>
                </a:r>
                <a:r>
                  <a:rPr lang="en-US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 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) given that we know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1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information theoretic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Cross Entropy</a:t>
                </a:r>
                <a:r>
                  <a:rPr lang="en-US" dirty="0" smtClean="0"/>
                  <a:t>: The cost of encoding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, using the code of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KL Divergence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KL(P||Q): </a:t>
                </a:r>
                <a:r>
                  <a:rPr lang="en-US" dirty="0" smtClean="0"/>
                  <a:t>The increase in encoding cost for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when using the code of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symmetric</a:t>
                </a:r>
              </a:p>
              <a:p>
                <a:pPr lvl="1"/>
                <a:r>
                  <a:rPr lang="en-US" dirty="0" smtClean="0"/>
                  <a:t>Problematic if Q not defined for all x of P.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information theoretic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Jensen-Shannon Divergence </a:t>
                </a:r>
                <a:r>
                  <a:rPr lang="en-US" dirty="0" smtClean="0"/>
                  <a:t>JS(P,Q): distance between two distributions P and Q</a:t>
                </a:r>
              </a:p>
              <a:p>
                <a:pPr lvl="1"/>
                <a:r>
                  <a:rPr lang="en-US" dirty="0" smtClean="0"/>
                  <a:t>Deals with the shortcomings of KL-divergence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If M = ½ (P+Q) is the mean distribution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||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Jensen-Shannon is a metric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5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DESCRIPTION LENGTH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/>
              <a:t>MDL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Co-CLUSTERING</a:t>
            </a:r>
            <a:br>
              <a:rPr lang="en-US" dirty="0" smtClean="0"/>
            </a:br>
            <a:r>
              <a:rPr lang="en-US" dirty="0" smtClean="0"/>
              <a:t>(CROSS-ASSOCIATIONS)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Thanks to </a:t>
            </a:r>
            <a:r>
              <a:rPr lang="en-US" dirty="0" err="1" smtClean="0"/>
              <a:t>Spiros</a:t>
            </a:r>
            <a:r>
              <a:rPr lang="en-US" dirty="0" smtClean="0"/>
              <a:t> Papadimitriou.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grouping of rows and columns of a matrix into homogeneous groups</a:t>
            </a:r>
          </a:p>
          <a:p>
            <a:endParaRPr lang="en-US" dirty="0"/>
          </a:p>
        </p:txBody>
      </p:sp>
      <p:sp>
        <p:nvSpPr>
          <p:cNvPr id="6" name="AutoShape 88"/>
          <p:cNvSpPr>
            <a:spLocks noChangeArrowheads="1"/>
          </p:cNvSpPr>
          <p:nvPr/>
        </p:nvSpPr>
        <p:spPr bwMode="auto">
          <a:xfrm rot="16200000">
            <a:off x="3654184" y="4230371"/>
            <a:ext cx="794864" cy="583573"/>
          </a:xfrm>
          <a:prstGeom prst="downArrow">
            <a:avLst>
              <a:gd name="adj1" fmla="val 51139"/>
              <a:gd name="adj2" fmla="val 51736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7" name="Group 103"/>
          <p:cNvGrpSpPr>
            <a:grpSpLocks/>
          </p:cNvGrpSpPr>
          <p:nvPr/>
        </p:nvGrpSpPr>
        <p:grpSpPr bwMode="auto">
          <a:xfrm>
            <a:off x="4484913" y="3505200"/>
            <a:ext cx="2897087" cy="2295795"/>
            <a:chOff x="4144" y="3208"/>
            <a:chExt cx="1182" cy="1060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236" y="3210"/>
              <a:ext cx="1029" cy="1014"/>
              <a:chOff x="48" y="1021"/>
              <a:chExt cx="1586" cy="1564"/>
            </a:xfrm>
          </p:grpSpPr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48" y="1021"/>
                <a:ext cx="1434" cy="14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148" y="1021"/>
                <a:ext cx="1434" cy="143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025"/>
                <a:ext cx="1430" cy="1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48" y="2455"/>
                <a:ext cx="14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1434 w 343"/>
                  <a:gd name="T3" fmla="*/ 0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1434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148" y="1056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V="1">
                <a:off x="407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407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396" y="2466"/>
                <a:ext cx="5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V="1">
                <a:off x="692" y="2438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692" y="1021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661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V="1">
                <a:off x="980" y="2438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>
                <a:off x="980" y="1021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951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V="1">
                <a:off x="1264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1264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3"/>
              <p:cNvSpPr>
                <a:spLocks noChangeArrowheads="1"/>
              </p:cNvSpPr>
              <p:nvPr/>
            </p:nvSpPr>
            <p:spPr bwMode="auto">
              <a:xfrm>
                <a:off x="1235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 flipV="1">
                <a:off x="1553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1553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1523" y="2467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1" name="Line 27"/>
              <p:cNvSpPr>
                <a:spLocks noChangeShapeType="1"/>
              </p:cNvSpPr>
              <p:nvPr/>
            </p:nvSpPr>
            <p:spPr bwMode="auto">
              <a:xfrm>
                <a:off x="148" y="128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8"/>
              <p:cNvSpPr>
                <a:spLocks noChangeShapeType="1"/>
              </p:cNvSpPr>
              <p:nvPr/>
            </p:nvSpPr>
            <p:spPr bwMode="auto">
              <a:xfrm flipH="1">
                <a:off x="1565" y="128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77" y="1246"/>
                <a:ext cx="5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148" y="156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 flipH="1">
                <a:off x="1565" y="15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32"/>
              <p:cNvSpPr>
                <a:spLocks noChangeArrowheads="1"/>
              </p:cNvSpPr>
              <p:nvPr/>
            </p:nvSpPr>
            <p:spPr bwMode="auto">
              <a:xfrm>
                <a:off x="48" y="1532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>
                <a:off x="148" y="185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 flipH="1">
                <a:off x="1565" y="185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35"/>
              <p:cNvSpPr>
                <a:spLocks noChangeArrowheads="1"/>
              </p:cNvSpPr>
              <p:nvPr/>
            </p:nvSpPr>
            <p:spPr bwMode="auto">
              <a:xfrm>
                <a:off x="48" y="1819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" name="Line 36"/>
              <p:cNvSpPr>
                <a:spLocks noChangeShapeType="1"/>
              </p:cNvSpPr>
              <p:nvPr/>
            </p:nvSpPr>
            <p:spPr bwMode="auto">
              <a:xfrm>
                <a:off x="148" y="213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 flipH="1">
                <a:off x="1565" y="213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38"/>
              <p:cNvSpPr>
                <a:spLocks noChangeArrowheads="1"/>
              </p:cNvSpPr>
              <p:nvPr/>
            </p:nvSpPr>
            <p:spPr bwMode="auto">
              <a:xfrm>
                <a:off x="48" y="2103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" name="Line 39"/>
              <p:cNvSpPr>
                <a:spLocks noChangeShapeType="1"/>
              </p:cNvSpPr>
              <p:nvPr/>
            </p:nvSpPr>
            <p:spPr bwMode="auto">
              <a:xfrm>
                <a:off x="148" y="242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0"/>
              <p:cNvSpPr>
                <a:spLocks noChangeShapeType="1"/>
              </p:cNvSpPr>
              <p:nvPr/>
            </p:nvSpPr>
            <p:spPr bwMode="auto">
              <a:xfrm flipH="1">
                <a:off x="1565" y="242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41"/>
              <p:cNvSpPr>
                <a:spLocks noChangeArrowheads="1"/>
              </p:cNvSpPr>
              <p:nvPr/>
            </p:nvSpPr>
            <p:spPr bwMode="auto">
              <a:xfrm>
                <a:off x="48" y="2393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6" name="Line 42"/>
              <p:cNvSpPr>
                <a:spLocks noChangeShapeType="1"/>
              </p:cNvSpPr>
              <p:nvPr/>
            </p:nvSpPr>
            <p:spPr bwMode="auto">
              <a:xfrm>
                <a:off x="148" y="2455"/>
                <a:ext cx="14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1434 w 343"/>
                  <a:gd name="T3" fmla="*/ 0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4"/>
              <p:cNvSpPr>
                <a:spLocks noChangeShapeType="1"/>
              </p:cNvSpPr>
              <p:nvPr/>
            </p:nvSpPr>
            <p:spPr bwMode="auto">
              <a:xfrm>
                <a:off x="148" y="1056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4299" y="3208"/>
              <a:ext cx="935" cy="937"/>
              <a:chOff x="4116" y="2877"/>
              <a:chExt cx="1344" cy="1347"/>
            </a:xfrm>
          </p:grpSpPr>
          <p:sp>
            <p:nvSpPr>
              <p:cNvPr id="16" name="Line 90"/>
              <p:cNvSpPr>
                <a:spLocks noChangeShapeType="1"/>
              </p:cNvSpPr>
              <p:nvPr/>
            </p:nvSpPr>
            <p:spPr bwMode="auto">
              <a:xfrm>
                <a:off x="4116" y="3686"/>
                <a:ext cx="1344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7" name="Line 91"/>
              <p:cNvSpPr>
                <a:spLocks noChangeShapeType="1"/>
              </p:cNvSpPr>
              <p:nvPr/>
            </p:nvSpPr>
            <p:spPr bwMode="auto">
              <a:xfrm>
                <a:off x="5184" y="2880"/>
                <a:ext cx="0" cy="1344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8" name="Rectangle 92"/>
              <p:cNvSpPr>
                <a:spLocks noChangeArrowheads="1"/>
              </p:cNvSpPr>
              <p:nvPr/>
            </p:nvSpPr>
            <p:spPr bwMode="auto">
              <a:xfrm>
                <a:off x="4116" y="2877"/>
                <a:ext cx="1344" cy="1344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0" name="Text Box 93"/>
            <p:cNvSpPr txBox="1">
              <a:spLocks noChangeArrowheads="1"/>
            </p:cNvSpPr>
            <p:nvPr/>
          </p:nvSpPr>
          <p:spPr bwMode="auto">
            <a:xfrm>
              <a:off x="4495" y="3441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97%</a:t>
              </a:r>
            </a:p>
          </p:txBody>
        </p:sp>
        <p:sp>
          <p:nvSpPr>
            <p:cNvPr id="11" name="Text Box 94"/>
            <p:cNvSpPr txBox="1">
              <a:spLocks noChangeArrowheads="1"/>
            </p:cNvSpPr>
            <p:nvPr/>
          </p:nvSpPr>
          <p:spPr bwMode="auto">
            <a:xfrm>
              <a:off x="5018" y="3897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96%</a:t>
              </a:r>
            </a:p>
          </p:txBody>
        </p:sp>
        <p:sp>
          <p:nvSpPr>
            <p:cNvPr id="12" name="Text Box 95"/>
            <p:cNvSpPr txBox="1">
              <a:spLocks noChangeArrowheads="1"/>
            </p:cNvSpPr>
            <p:nvPr/>
          </p:nvSpPr>
          <p:spPr bwMode="auto">
            <a:xfrm>
              <a:off x="5004" y="3443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9900"/>
                  </a:solidFill>
                  <a:latin typeface="Arial" charset="0"/>
                  <a:ea typeface="ＭＳ Ｐゴシック" charset="0"/>
                </a:rPr>
                <a:t>3%</a:t>
              </a:r>
            </a:p>
          </p:txBody>
        </p:sp>
        <p:sp>
          <p:nvSpPr>
            <p:cNvPr id="13" name="Text Box 96"/>
            <p:cNvSpPr txBox="1">
              <a:spLocks noChangeArrowheads="1"/>
            </p:cNvSpPr>
            <p:nvPr/>
          </p:nvSpPr>
          <p:spPr bwMode="auto">
            <a:xfrm>
              <a:off x="4535" y="3891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9900"/>
                  </a:solidFill>
                  <a:latin typeface="Arial" charset="0"/>
                  <a:ea typeface="ＭＳ Ｐゴシック" charset="0"/>
                </a:rPr>
                <a:t>3%</a:t>
              </a:r>
            </a:p>
          </p:txBody>
        </p:sp>
        <p:sp>
          <p:nvSpPr>
            <p:cNvPr id="14" name="Text Box 99"/>
            <p:cNvSpPr txBox="1">
              <a:spLocks noChangeArrowheads="1"/>
            </p:cNvSpPr>
            <p:nvPr/>
          </p:nvSpPr>
          <p:spPr bwMode="auto">
            <a:xfrm>
              <a:off x="4265" y="4157"/>
              <a:ext cx="1015" cy="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latin typeface="Arial" charset="0"/>
                  <a:ea typeface="ＭＳ Ｐゴシック" charset="0"/>
                </a:rPr>
                <a:t>Product </a:t>
              </a:r>
              <a:r>
                <a:rPr lang="en-US" sz="1400" dirty="0">
                  <a:solidFill>
                    <a:srgbClr val="0033CC"/>
                  </a:solidFill>
                  <a:latin typeface="Arial" charset="0"/>
                  <a:ea typeface="ＭＳ Ｐゴシック" charset="0"/>
                </a:rPr>
                <a:t>groups</a:t>
              </a:r>
            </a:p>
          </p:txBody>
        </p:sp>
        <p:sp>
          <p:nvSpPr>
            <p:cNvPr id="15" name="Text Box 100"/>
            <p:cNvSpPr txBox="1">
              <a:spLocks noChangeArrowheads="1"/>
            </p:cNvSpPr>
            <p:nvPr/>
          </p:nvSpPr>
          <p:spPr bwMode="auto">
            <a:xfrm rot="16200000">
              <a:off x="3735" y="3625"/>
              <a:ext cx="96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Customer </a:t>
              </a:r>
              <a:r>
                <a:rPr lang="en-US" sz="1400">
                  <a:solidFill>
                    <a:srgbClr val="0033CC"/>
                  </a:solidFill>
                  <a:latin typeface="Arial" charset="0"/>
                  <a:ea typeface="ＭＳ Ｐゴシック" charset="0"/>
                </a:rPr>
                <a:t>groups</a:t>
              </a:r>
            </a:p>
          </p:txBody>
        </p:sp>
      </p:grpSp>
      <p:grpSp>
        <p:nvGrpSpPr>
          <p:cNvPr id="59" name="Group 102"/>
          <p:cNvGrpSpPr>
            <a:grpSpLocks/>
          </p:cNvGrpSpPr>
          <p:nvPr/>
        </p:nvGrpSpPr>
        <p:grpSpPr bwMode="auto">
          <a:xfrm>
            <a:off x="761196" y="3542949"/>
            <a:ext cx="2752478" cy="2367269"/>
            <a:chOff x="2845" y="3199"/>
            <a:chExt cx="1123" cy="1093"/>
          </a:xfrm>
        </p:grpSpPr>
        <p:grpSp>
          <p:nvGrpSpPr>
            <p:cNvPr id="60" name="Group 45"/>
            <p:cNvGrpSpPr>
              <a:grpSpLocks/>
            </p:cNvGrpSpPr>
            <p:nvPr/>
          </p:nvGrpSpPr>
          <p:grpSpPr bwMode="auto">
            <a:xfrm>
              <a:off x="2908" y="3213"/>
              <a:ext cx="1028" cy="1011"/>
              <a:chOff x="4050" y="2688"/>
              <a:chExt cx="1606" cy="1579"/>
            </a:xfrm>
          </p:grpSpPr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4157" y="2688"/>
                <a:ext cx="1447" cy="1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47"/>
              <p:cNvSpPr>
                <a:spLocks noChangeArrowheads="1"/>
              </p:cNvSpPr>
              <p:nvPr/>
            </p:nvSpPr>
            <p:spPr bwMode="auto">
              <a:xfrm>
                <a:off x="4157" y="2688"/>
                <a:ext cx="1447" cy="144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6" name="Picture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" y="2692"/>
                <a:ext cx="1443" cy="1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Line 49"/>
              <p:cNvSpPr>
                <a:spLocks noChangeShapeType="1"/>
              </p:cNvSpPr>
              <p:nvPr/>
            </p:nvSpPr>
            <p:spPr bwMode="auto">
              <a:xfrm>
                <a:off x="4157" y="4135"/>
                <a:ext cx="14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0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1447 w 343"/>
                  <a:gd name="T3" fmla="*/ 0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1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1447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2"/>
              <p:cNvSpPr>
                <a:spLocks noChangeShapeType="1"/>
              </p:cNvSpPr>
              <p:nvPr/>
            </p:nvSpPr>
            <p:spPr bwMode="auto">
              <a:xfrm>
                <a:off x="4157" y="2688"/>
                <a:ext cx="0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3"/>
              <p:cNvSpPr>
                <a:spLocks noChangeShapeType="1"/>
              </p:cNvSpPr>
              <p:nvPr/>
            </p:nvSpPr>
            <p:spPr bwMode="auto">
              <a:xfrm flipV="1">
                <a:off x="4418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4"/>
              <p:cNvSpPr>
                <a:spLocks noChangeShapeType="1"/>
              </p:cNvSpPr>
              <p:nvPr/>
            </p:nvSpPr>
            <p:spPr bwMode="auto">
              <a:xfrm>
                <a:off x="4418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55"/>
              <p:cNvSpPr>
                <a:spLocks noChangeArrowheads="1"/>
              </p:cNvSpPr>
              <p:nvPr/>
            </p:nvSpPr>
            <p:spPr bwMode="auto">
              <a:xfrm>
                <a:off x="4405" y="4147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74" name="Line 56"/>
              <p:cNvSpPr>
                <a:spLocks noChangeShapeType="1"/>
              </p:cNvSpPr>
              <p:nvPr/>
            </p:nvSpPr>
            <p:spPr bwMode="auto">
              <a:xfrm flipV="1">
                <a:off x="4705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57"/>
              <p:cNvSpPr>
                <a:spLocks noChangeShapeType="1"/>
              </p:cNvSpPr>
              <p:nvPr/>
            </p:nvSpPr>
            <p:spPr bwMode="auto">
              <a:xfrm>
                <a:off x="4705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58"/>
              <p:cNvSpPr>
                <a:spLocks noChangeArrowheads="1"/>
              </p:cNvSpPr>
              <p:nvPr/>
            </p:nvSpPr>
            <p:spPr bwMode="auto">
              <a:xfrm>
                <a:off x="4673" y="4147"/>
                <a:ext cx="11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77" name="Line 59"/>
              <p:cNvSpPr>
                <a:spLocks noChangeShapeType="1"/>
              </p:cNvSpPr>
              <p:nvPr/>
            </p:nvSpPr>
            <p:spPr bwMode="auto">
              <a:xfrm flipV="1">
                <a:off x="4996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0"/>
              <p:cNvSpPr>
                <a:spLocks noChangeShapeType="1"/>
              </p:cNvSpPr>
              <p:nvPr/>
            </p:nvSpPr>
            <p:spPr bwMode="auto">
              <a:xfrm>
                <a:off x="4996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61"/>
              <p:cNvSpPr>
                <a:spLocks noChangeArrowheads="1"/>
              </p:cNvSpPr>
              <p:nvPr/>
            </p:nvSpPr>
            <p:spPr bwMode="auto">
              <a:xfrm>
                <a:off x="4969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0" name="Line 62"/>
              <p:cNvSpPr>
                <a:spLocks noChangeShapeType="1"/>
              </p:cNvSpPr>
              <p:nvPr/>
            </p:nvSpPr>
            <p:spPr bwMode="auto">
              <a:xfrm flipV="1">
                <a:off x="5283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63"/>
              <p:cNvSpPr>
                <a:spLocks noChangeShapeType="1"/>
              </p:cNvSpPr>
              <p:nvPr/>
            </p:nvSpPr>
            <p:spPr bwMode="auto">
              <a:xfrm>
                <a:off x="5283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64"/>
              <p:cNvSpPr>
                <a:spLocks noChangeArrowheads="1"/>
              </p:cNvSpPr>
              <p:nvPr/>
            </p:nvSpPr>
            <p:spPr bwMode="auto">
              <a:xfrm>
                <a:off x="5253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3" name="Line 65"/>
              <p:cNvSpPr>
                <a:spLocks noChangeShapeType="1"/>
              </p:cNvSpPr>
              <p:nvPr/>
            </p:nvSpPr>
            <p:spPr bwMode="auto">
              <a:xfrm flipV="1">
                <a:off x="5574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66"/>
              <p:cNvSpPr>
                <a:spLocks noChangeShapeType="1"/>
              </p:cNvSpPr>
              <p:nvPr/>
            </p:nvSpPr>
            <p:spPr bwMode="auto">
              <a:xfrm>
                <a:off x="5574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67"/>
              <p:cNvSpPr>
                <a:spLocks noChangeArrowheads="1"/>
              </p:cNvSpPr>
              <p:nvPr/>
            </p:nvSpPr>
            <p:spPr bwMode="auto">
              <a:xfrm>
                <a:off x="5544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6" name="Line 68"/>
              <p:cNvSpPr>
                <a:spLocks noChangeShapeType="1"/>
              </p:cNvSpPr>
              <p:nvPr/>
            </p:nvSpPr>
            <p:spPr bwMode="auto">
              <a:xfrm>
                <a:off x="4157" y="294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69"/>
              <p:cNvSpPr>
                <a:spLocks noChangeShapeType="1"/>
              </p:cNvSpPr>
              <p:nvPr/>
            </p:nvSpPr>
            <p:spPr bwMode="auto">
              <a:xfrm flipH="1">
                <a:off x="5587" y="29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70"/>
              <p:cNvSpPr>
                <a:spLocks noChangeArrowheads="1"/>
              </p:cNvSpPr>
              <p:nvPr/>
            </p:nvSpPr>
            <p:spPr bwMode="auto">
              <a:xfrm>
                <a:off x="4081" y="2916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9" name="Line 71"/>
              <p:cNvSpPr>
                <a:spLocks noChangeShapeType="1"/>
              </p:cNvSpPr>
              <p:nvPr/>
            </p:nvSpPr>
            <p:spPr bwMode="auto">
              <a:xfrm>
                <a:off x="4157" y="323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H="1">
                <a:off x="5587" y="323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73"/>
              <p:cNvSpPr>
                <a:spLocks noChangeArrowheads="1"/>
              </p:cNvSpPr>
              <p:nvPr/>
            </p:nvSpPr>
            <p:spPr bwMode="auto">
              <a:xfrm>
                <a:off x="4050" y="3202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2" name="Line 74"/>
              <p:cNvSpPr>
                <a:spLocks noChangeShapeType="1"/>
              </p:cNvSpPr>
              <p:nvPr/>
            </p:nvSpPr>
            <p:spPr bwMode="auto">
              <a:xfrm>
                <a:off x="4157" y="352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5"/>
              <p:cNvSpPr>
                <a:spLocks noChangeShapeType="1"/>
              </p:cNvSpPr>
              <p:nvPr/>
            </p:nvSpPr>
            <p:spPr bwMode="auto">
              <a:xfrm flipH="1">
                <a:off x="5587" y="35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76"/>
              <p:cNvSpPr>
                <a:spLocks noChangeArrowheads="1"/>
              </p:cNvSpPr>
              <p:nvPr/>
            </p:nvSpPr>
            <p:spPr bwMode="auto">
              <a:xfrm>
                <a:off x="4050" y="3494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5" name="Line 77"/>
              <p:cNvSpPr>
                <a:spLocks noChangeShapeType="1"/>
              </p:cNvSpPr>
              <p:nvPr/>
            </p:nvSpPr>
            <p:spPr bwMode="auto">
              <a:xfrm>
                <a:off x="4157" y="381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78"/>
              <p:cNvSpPr>
                <a:spLocks noChangeShapeType="1"/>
              </p:cNvSpPr>
              <p:nvPr/>
            </p:nvSpPr>
            <p:spPr bwMode="auto">
              <a:xfrm flipH="1">
                <a:off x="5587" y="381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79"/>
              <p:cNvSpPr>
                <a:spLocks noChangeArrowheads="1"/>
              </p:cNvSpPr>
              <p:nvPr/>
            </p:nvSpPr>
            <p:spPr bwMode="auto">
              <a:xfrm>
                <a:off x="4050" y="3780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8" name="Line 80"/>
              <p:cNvSpPr>
                <a:spLocks noChangeShapeType="1"/>
              </p:cNvSpPr>
              <p:nvPr/>
            </p:nvSpPr>
            <p:spPr bwMode="auto">
              <a:xfrm>
                <a:off x="4157" y="410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1"/>
              <p:cNvSpPr>
                <a:spLocks noChangeShapeType="1"/>
              </p:cNvSpPr>
              <p:nvPr/>
            </p:nvSpPr>
            <p:spPr bwMode="auto">
              <a:xfrm flipH="1">
                <a:off x="5587" y="41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82"/>
              <p:cNvSpPr>
                <a:spLocks noChangeArrowheads="1"/>
              </p:cNvSpPr>
              <p:nvPr/>
            </p:nvSpPr>
            <p:spPr bwMode="auto">
              <a:xfrm>
                <a:off x="4050" y="4073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01" name="Line 83"/>
              <p:cNvSpPr>
                <a:spLocks noChangeShapeType="1"/>
              </p:cNvSpPr>
              <p:nvPr/>
            </p:nvSpPr>
            <p:spPr bwMode="auto">
              <a:xfrm>
                <a:off x="4157" y="4135"/>
                <a:ext cx="14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1447 w 343"/>
                  <a:gd name="T3" fmla="*/ 0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5"/>
              <p:cNvSpPr>
                <a:spLocks noChangeShapeType="1"/>
              </p:cNvSpPr>
              <p:nvPr/>
            </p:nvSpPr>
            <p:spPr bwMode="auto">
              <a:xfrm>
                <a:off x="4157" y="2688"/>
                <a:ext cx="0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86"/>
            <p:cNvSpPr txBox="1">
              <a:spLocks noChangeArrowheads="1"/>
            </p:cNvSpPr>
            <p:nvPr/>
          </p:nvSpPr>
          <p:spPr bwMode="auto">
            <a:xfrm>
              <a:off x="2960" y="4148"/>
              <a:ext cx="100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Products</a:t>
              </a:r>
            </a:p>
          </p:txBody>
        </p:sp>
        <p:sp>
          <p:nvSpPr>
            <p:cNvPr id="62" name="Text Box 97"/>
            <p:cNvSpPr txBox="1">
              <a:spLocks noChangeArrowheads="1"/>
            </p:cNvSpPr>
            <p:nvPr/>
          </p:nvSpPr>
          <p:spPr bwMode="auto">
            <a:xfrm>
              <a:off x="3295" y="358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54%</a:t>
              </a:r>
            </a:p>
          </p:txBody>
        </p:sp>
        <p:sp>
          <p:nvSpPr>
            <p:cNvPr id="63" name="Text Box 98"/>
            <p:cNvSpPr txBox="1">
              <a:spLocks noChangeArrowheads="1"/>
            </p:cNvSpPr>
            <p:nvPr/>
          </p:nvSpPr>
          <p:spPr bwMode="auto">
            <a:xfrm rot="16200000">
              <a:off x="2427" y="3617"/>
              <a:ext cx="968" cy="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Customers</a:t>
              </a:r>
            </a:p>
          </p:txBody>
        </p:sp>
      </p:grpSp>
      <p:sp>
        <p:nvSpPr>
          <p:cNvPr id="106" name="Rectangular Callout 105"/>
          <p:cNvSpPr/>
          <p:nvPr/>
        </p:nvSpPr>
        <p:spPr>
          <a:xfrm>
            <a:off x="5443256" y="2590800"/>
            <a:ext cx="2786344" cy="533400"/>
          </a:xfrm>
          <a:prstGeom prst="wedgeRectCallout">
            <a:avLst>
              <a:gd name="adj1" fmla="val -21224"/>
              <a:gd name="adj2" fmla="val 115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Students buying books</a:t>
            </a:r>
          </a:p>
        </p:txBody>
      </p:sp>
      <p:sp>
        <p:nvSpPr>
          <p:cNvPr id="109" name="Rectangular Callout 108"/>
          <p:cNvSpPr/>
          <p:nvPr/>
        </p:nvSpPr>
        <p:spPr>
          <a:xfrm>
            <a:off x="6477000" y="5910218"/>
            <a:ext cx="2362200" cy="566782"/>
          </a:xfrm>
          <a:prstGeom prst="wedgeRectCallout">
            <a:avLst>
              <a:gd name="adj1" fmla="val -25935"/>
              <a:gd name="adj2" fmla="val -104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CEOs buying BMWs</a:t>
            </a:r>
          </a:p>
        </p:txBody>
      </p:sp>
    </p:spTree>
    <p:extLst>
      <p:ext uri="{BB962C8B-B14F-4D97-AF65-F5344CB8AC3E}">
        <p14:creationId xmlns:p14="http://schemas.microsoft.com/office/powerpoint/2010/main" val="33022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6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ea typeface="Gulim" charset="0"/>
                <a:cs typeface="Gulim" charset="0"/>
              </a:rPr>
              <a:t>Co-</a:t>
            </a:r>
            <a:r>
              <a:rPr lang="en-US" dirty="0" smtClean="0">
                <a:ea typeface="+mj-ea"/>
              </a:rPr>
              <a:t>clustering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343400"/>
          </a:xfrm>
        </p:spPr>
        <p:txBody>
          <a:bodyPr/>
          <a:lstStyle/>
          <a:p>
            <a:pPr eaLnBrk="1" hangingPunct="1"/>
            <a:r>
              <a:rPr lang="en-US" b="1" smtClean="0"/>
              <a:t>Step 1</a:t>
            </a:r>
            <a:r>
              <a:rPr lang="en-US" smtClean="0"/>
              <a:t>: How to define a </a:t>
            </a:r>
            <a:r>
              <a:rPr lang="ja-JP" altLang="en-US" smtClean="0"/>
              <a:t>“</a:t>
            </a:r>
            <a:r>
              <a:rPr lang="en-US" altLang="ja-JP" smtClean="0"/>
              <a:t>good</a:t>
            </a:r>
            <a:r>
              <a:rPr lang="ja-JP" altLang="en-US" smtClean="0"/>
              <a:t>”</a:t>
            </a:r>
            <a:r>
              <a:rPr lang="en-US" altLang="ja-JP" smtClean="0"/>
              <a:t> partitioning?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Intuition and formalization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solidFill>
                  <a:srgbClr val="C0C0C0"/>
                </a:solidFill>
              </a:rPr>
              <a:t>Step 2</a:t>
            </a:r>
            <a:r>
              <a:rPr lang="en-US" smtClean="0">
                <a:solidFill>
                  <a:srgbClr val="C0C0C0"/>
                </a:solidFill>
              </a:rPr>
              <a:t>: How to find it?</a:t>
            </a:r>
          </a:p>
        </p:txBody>
      </p:sp>
    </p:spTree>
    <p:extLst>
      <p:ext uri="{BB962C8B-B14F-4D97-AF65-F5344CB8AC3E}">
        <p14:creationId xmlns:p14="http://schemas.microsoft.com/office/powerpoint/2010/main" val="2543450341"/>
      </p:ext>
    </p:extLst>
  </p:cSld>
  <p:clrMapOvr>
    <a:masterClrMapping/>
  </p:clrMapOvr>
  <p:transition advTm="1638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AutoShape 2"/>
          <p:cNvSpPr>
            <a:spLocks noChangeArrowheads="1"/>
          </p:cNvSpPr>
          <p:nvPr/>
        </p:nvSpPr>
        <p:spPr bwMode="auto">
          <a:xfrm>
            <a:off x="4114800" y="1611313"/>
            <a:ext cx="2667000" cy="25146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99FF99"/>
              </a:gs>
              <a:gs pos="100000">
                <a:srgbClr val="CC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27" name="AutoShape 3"/>
          <p:cNvSpPr>
            <a:spLocks noChangeArrowheads="1"/>
          </p:cNvSpPr>
          <p:nvPr/>
        </p:nvSpPr>
        <p:spPr bwMode="auto">
          <a:xfrm>
            <a:off x="457200" y="1611313"/>
            <a:ext cx="2667000" cy="25146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FF9999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dirty="0" smtClean="0">
                <a:ea typeface="Gulim" charset="0"/>
                <a:cs typeface="Gulim" charset="0"/>
              </a:rPr>
              <a:t>Co-</a:t>
            </a:r>
            <a:r>
              <a:rPr lang="en-US" dirty="0" smtClean="0"/>
              <a:t>clustering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Intuition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124200" y="26622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versus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914400" y="3752850"/>
            <a:ext cx="1905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Column groups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4572000" y="3744913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Column groups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 rot="16200000">
            <a:off x="-285750" y="2582863"/>
            <a:ext cx="194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Row groups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 rot="16200000">
            <a:off x="3469481" y="2561432"/>
            <a:ext cx="190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Row groups</a:t>
            </a: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228600" y="4572000"/>
            <a:ext cx="14478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Good Clustering</a:t>
            </a:r>
          </a:p>
        </p:txBody>
      </p:sp>
      <p:sp>
        <p:nvSpPr>
          <p:cNvPr id="410635" name="Text Box 11"/>
          <p:cNvSpPr txBox="1">
            <a:spLocks noChangeArrowheads="1"/>
          </p:cNvSpPr>
          <p:nvPr/>
        </p:nvSpPr>
        <p:spPr bwMode="auto">
          <a:xfrm>
            <a:off x="2057400" y="4572000"/>
            <a:ext cx="25146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smtClean="0">
                <a:solidFill>
                  <a:srgbClr val="3366FF"/>
                </a:solidFill>
                <a:latin typeface="Arial" charset="0"/>
              </a:rPr>
              <a:t>Similar</a:t>
            </a:r>
            <a:r>
              <a:rPr lang="en-US" sz="2000" smtClean="0">
                <a:latin typeface="Arial" charset="0"/>
              </a:rPr>
              <a:t> </a:t>
            </a:r>
            <a:r>
              <a:rPr lang="en-US" altLang="ko-KR" sz="2000" smtClean="0">
                <a:latin typeface="Arial" charset="0"/>
                <a:ea typeface="Gulim" charset="0"/>
                <a:cs typeface="Gulim" charset="0"/>
              </a:rPr>
              <a:t>nodes</a:t>
            </a:r>
            <a:r>
              <a:rPr lang="en-US" sz="2000" smtClean="0">
                <a:latin typeface="Arial" charset="0"/>
              </a:rPr>
              <a:t> are grouped together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smtClean="0">
                <a:latin typeface="Arial" charset="0"/>
              </a:rPr>
              <a:t>As </a:t>
            </a:r>
            <a:r>
              <a:rPr lang="en-US" sz="2000" smtClean="0">
                <a:solidFill>
                  <a:srgbClr val="009900"/>
                </a:solidFill>
                <a:latin typeface="Arial" charset="0"/>
              </a:rPr>
              <a:t>few</a:t>
            </a:r>
            <a:r>
              <a:rPr lang="en-US" sz="2000" smtClean="0">
                <a:latin typeface="Arial" charset="0"/>
              </a:rPr>
              <a:t> groups as necessary</a:t>
            </a:r>
          </a:p>
        </p:txBody>
      </p:sp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4953000" y="4572000"/>
            <a:ext cx="18288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A </a:t>
            </a:r>
            <a:r>
              <a:rPr lang="en-US" sz="2000" i="1">
                <a:solidFill>
                  <a:srgbClr val="009900"/>
                </a:solidFill>
                <a:latin typeface="Arial" charset="0"/>
                <a:ea typeface="ＭＳ Ｐゴシック" charset="0"/>
              </a:rPr>
              <a:t>few</a:t>
            </a:r>
            <a:r>
              <a:rPr lang="en-US" sz="2000" i="1">
                <a:latin typeface="Arial" charset="0"/>
                <a:ea typeface="ＭＳ Ｐゴシック" charset="0"/>
              </a:rPr>
              <a:t>,</a:t>
            </a:r>
            <a:r>
              <a:rPr lang="en-US" sz="20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i="1">
                <a:solidFill>
                  <a:srgbClr val="3366FF"/>
                </a:solidFill>
                <a:latin typeface="Arial" charset="0"/>
                <a:ea typeface="ＭＳ Ｐゴシック" charset="0"/>
              </a:rPr>
              <a:t>homogeneous</a:t>
            </a:r>
            <a:r>
              <a:rPr lang="en-US" sz="2000">
                <a:latin typeface="Arial" charset="0"/>
                <a:ea typeface="ＭＳ Ｐゴシック" charset="0"/>
              </a:rPr>
              <a:t> blocks</a:t>
            </a:r>
          </a:p>
        </p:txBody>
      </p:sp>
      <p:sp>
        <p:nvSpPr>
          <p:cNvPr id="410637" name="Text Box 13"/>
          <p:cNvSpPr txBox="1">
            <a:spLocks noChangeArrowheads="1"/>
          </p:cNvSpPr>
          <p:nvPr/>
        </p:nvSpPr>
        <p:spPr bwMode="auto">
          <a:xfrm>
            <a:off x="7162800" y="4572000"/>
            <a:ext cx="17526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Good Compression</a:t>
            </a:r>
          </a:p>
        </p:txBody>
      </p:sp>
      <p:sp>
        <p:nvSpPr>
          <p:cNvPr id="410638" name="AutoShape 14"/>
          <p:cNvSpPr>
            <a:spLocks noChangeArrowheads="1"/>
          </p:cNvSpPr>
          <p:nvPr/>
        </p:nvSpPr>
        <p:spPr bwMode="auto">
          <a:xfrm>
            <a:off x="16764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8001000" y="609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40" name="Line 16"/>
          <p:cNvSpPr>
            <a:spLocks noChangeShapeType="1"/>
          </p:cNvSpPr>
          <p:nvPr/>
        </p:nvSpPr>
        <p:spPr bwMode="auto">
          <a:xfrm flipH="1">
            <a:off x="990600" y="6629400"/>
            <a:ext cx="701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41" name="Line 17"/>
          <p:cNvSpPr>
            <a:spLocks noChangeShapeType="1"/>
          </p:cNvSpPr>
          <p:nvPr/>
        </p:nvSpPr>
        <p:spPr bwMode="auto">
          <a:xfrm flipV="1">
            <a:off x="990600" y="609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24593" name="Group 18"/>
          <p:cNvGrpSpPr>
            <a:grpSpLocks/>
          </p:cNvGrpSpPr>
          <p:nvPr/>
        </p:nvGrpSpPr>
        <p:grpSpPr bwMode="auto">
          <a:xfrm>
            <a:off x="4591050" y="1763713"/>
            <a:ext cx="1949450" cy="1952625"/>
            <a:chOff x="3083" y="959"/>
            <a:chExt cx="1277" cy="1279"/>
          </a:xfrm>
        </p:grpSpPr>
        <p:pic>
          <p:nvPicPr>
            <p:cNvPr id="24606" name="Picture 19" descr="ccanim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083" y="959"/>
              <a:ext cx="1277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7" name="Group 20"/>
            <p:cNvGrpSpPr>
              <a:grpSpLocks/>
            </p:cNvGrpSpPr>
            <p:nvPr/>
          </p:nvGrpSpPr>
          <p:grpSpPr bwMode="auto">
            <a:xfrm>
              <a:off x="3091" y="966"/>
              <a:ext cx="1261" cy="1264"/>
              <a:chOff x="3091" y="966"/>
              <a:chExt cx="1261" cy="1264"/>
            </a:xfrm>
          </p:grpSpPr>
          <p:sp>
            <p:nvSpPr>
              <p:cNvPr id="410645" name="Line 21"/>
              <p:cNvSpPr>
                <a:spLocks noChangeShapeType="1"/>
              </p:cNvSpPr>
              <p:nvPr/>
            </p:nvSpPr>
            <p:spPr bwMode="auto">
              <a:xfrm>
                <a:off x="3091" y="1744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6" name="Line 22"/>
              <p:cNvSpPr>
                <a:spLocks noChangeShapeType="1"/>
              </p:cNvSpPr>
              <p:nvPr/>
            </p:nvSpPr>
            <p:spPr bwMode="auto">
              <a:xfrm>
                <a:off x="3931" y="969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7" name="Rectangle 23"/>
              <p:cNvSpPr>
                <a:spLocks noChangeArrowheads="1"/>
              </p:cNvSpPr>
              <p:nvPr/>
            </p:nvSpPr>
            <p:spPr bwMode="auto">
              <a:xfrm>
                <a:off x="3091" y="966"/>
                <a:ext cx="1260" cy="1260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8" name="Line 24"/>
              <p:cNvSpPr>
                <a:spLocks noChangeShapeType="1"/>
              </p:cNvSpPr>
              <p:nvPr/>
            </p:nvSpPr>
            <p:spPr bwMode="auto">
              <a:xfrm>
                <a:off x="3091" y="1452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9" name="Line 25"/>
              <p:cNvSpPr>
                <a:spLocks noChangeShapeType="1"/>
              </p:cNvSpPr>
              <p:nvPr/>
            </p:nvSpPr>
            <p:spPr bwMode="auto">
              <a:xfrm>
                <a:off x="3512" y="966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4594" name="Group 26"/>
          <p:cNvGrpSpPr>
            <a:grpSpLocks/>
          </p:cNvGrpSpPr>
          <p:nvPr/>
        </p:nvGrpSpPr>
        <p:grpSpPr bwMode="auto">
          <a:xfrm>
            <a:off x="844550" y="1754188"/>
            <a:ext cx="1974850" cy="1968500"/>
            <a:chOff x="676" y="1002"/>
            <a:chExt cx="1244" cy="1240"/>
          </a:xfrm>
        </p:grpSpPr>
        <p:pic>
          <p:nvPicPr>
            <p:cNvPr id="24599" name="Picture 27" descr="ccanim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676" y="1002"/>
              <a:ext cx="1244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0" name="Group 28"/>
            <p:cNvGrpSpPr>
              <a:grpSpLocks/>
            </p:cNvGrpSpPr>
            <p:nvPr/>
          </p:nvGrpSpPr>
          <p:grpSpPr bwMode="auto">
            <a:xfrm>
              <a:off x="682" y="1011"/>
              <a:ext cx="1225" cy="1225"/>
              <a:chOff x="682" y="1011"/>
              <a:chExt cx="1225" cy="1225"/>
            </a:xfrm>
          </p:grpSpPr>
          <p:sp>
            <p:nvSpPr>
              <p:cNvPr id="410653" name="Line 29"/>
              <p:cNvSpPr>
                <a:spLocks noChangeShapeType="1"/>
              </p:cNvSpPr>
              <p:nvPr/>
            </p:nvSpPr>
            <p:spPr bwMode="auto">
              <a:xfrm>
                <a:off x="682" y="1823"/>
                <a:ext cx="1225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4" name="Line 30"/>
              <p:cNvSpPr>
                <a:spLocks noChangeShapeType="1"/>
              </p:cNvSpPr>
              <p:nvPr/>
            </p:nvSpPr>
            <p:spPr bwMode="auto">
              <a:xfrm>
                <a:off x="1553" y="1014"/>
                <a:ext cx="0" cy="122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5" name="Rectangle 31"/>
              <p:cNvSpPr>
                <a:spLocks noChangeArrowheads="1"/>
              </p:cNvSpPr>
              <p:nvPr/>
            </p:nvSpPr>
            <p:spPr bwMode="auto">
              <a:xfrm>
                <a:off x="682" y="1011"/>
                <a:ext cx="1225" cy="1222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6" name="Line 32"/>
              <p:cNvSpPr>
                <a:spLocks noChangeShapeType="1"/>
              </p:cNvSpPr>
              <p:nvPr/>
            </p:nvSpPr>
            <p:spPr bwMode="auto">
              <a:xfrm>
                <a:off x="682" y="1418"/>
                <a:ext cx="1225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7" name="Line 33"/>
              <p:cNvSpPr>
                <a:spLocks noChangeShapeType="1"/>
              </p:cNvSpPr>
              <p:nvPr/>
            </p:nvSpPr>
            <p:spPr bwMode="auto">
              <a:xfrm>
                <a:off x="1199" y="1011"/>
                <a:ext cx="0" cy="122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0658" name="AutoShape 34"/>
          <p:cNvSpPr>
            <a:spLocks noChangeArrowheads="1"/>
          </p:cNvSpPr>
          <p:nvPr/>
        </p:nvSpPr>
        <p:spPr bwMode="auto">
          <a:xfrm>
            <a:off x="6934200" y="1676400"/>
            <a:ext cx="2057400" cy="1066800"/>
          </a:xfrm>
          <a:prstGeom prst="cloudCallout">
            <a:avLst>
              <a:gd name="adj1" fmla="val -61653"/>
              <a:gd name="adj2" fmla="val 69495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1800">
                <a:solidFill>
                  <a:srgbClr val="993300"/>
                </a:solidFill>
                <a:latin typeface="Arial" charset="0"/>
                <a:ea typeface="ＭＳ Ｐゴシック" charset="0"/>
              </a:rPr>
              <a:t>Why is this better?</a:t>
            </a:r>
          </a:p>
        </p:txBody>
      </p:sp>
      <p:sp>
        <p:nvSpPr>
          <p:cNvPr id="410659" name="AutoShape 35"/>
          <p:cNvSpPr>
            <a:spLocks noChangeArrowheads="1"/>
          </p:cNvSpPr>
          <p:nvPr/>
        </p:nvSpPr>
        <p:spPr bwMode="auto">
          <a:xfrm>
            <a:off x="45720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60" name="AutoShape 36"/>
          <p:cNvSpPr>
            <a:spLocks noChangeArrowheads="1"/>
          </p:cNvSpPr>
          <p:nvPr/>
        </p:nvSpPr>
        <p:spPr bwMode="auto">
          <a:xfrm>
            <a:off x="67818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61" name="Text Box 37"/>
          <p:cNvSpPr txBox="1">
            <a:spLocks noChangeArrowheads="1"/>
          </p:cNvSpPr>
          <p:nvPr/>
        </p:nvSpPr>
        <p:spPr bwMode="auto">
          <a:xfrm>
            <a:off x="3998913" y="6223000"/>
            <a:ext cx="97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</a:rPr>
              <a:t>implies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296673"/>
      </p:ext>
    </p:extLst>
  </p:cSld>
  <p:clrMapOvr>
    <a:masterClrMapping/>
  </p:clrMapOvr>
  <p:transition advTm="55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4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400"/>
                                        <p:tgtEl>
                                          <p:spTgt spid="4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4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4" grpId="0" animBg="1"/>
      <p:bldP spid="410635" grpId="0" animBg="1"/>
      <p:bldP spid="410636" grpId="0" animBg="1"/>
      <p:bldP spid="410637" grpId="0" animBg="1"/>
      <p:bldP spid="410638" grpId="0" animBg="1"/>
      <p:bldP spid="410658" grpId="0" animBg="1"/>
      <p:bldP spid="410659" grpId="0" animBg="1"/>
      <p:bldP spid="4106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5465763" y="5943600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dirty="0">
                <a:sym typeface="Symbol" pitchFamily="18" charset="2"/>
              </a:rPr>
              <a:t>log</a:t>
            </a:r>
            <a:r>
              <a:rPr lang="en-US" sz="2000" baseline="30000" dirty="0">
                <a:sym typeface="Symbol" pitchFamily="18" charset="2"/>
              </a:rPr>
              <a:t>*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 + log</a:t>
            </a:r>
            <a:r>
              <a:rPr lang="en-US" sz="1800" dirty="0">
                <a:latin typeface="Arial" pitchFamily="34" charset="0"/>
                <a:sym typeface="Symbol" pitchFamily="18" charset="2"/>
              </a:rPr>
              <a:t>*</a:t>
            </a:r>
            <a:r>
              <a:rPr lang="en-US" sz="2000" i="1" dirty="0">
                <a:sym typeface="Symbol" pitchFamily="18" charset="2"/>
              </a:rPr>
              <a:t>ℓ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7689850" y="5943600"/>
            <a:ext cx="114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800" dirty="0">
                <a:latin typeface="Arial" pitchFamily="34" charset="0"/>
                <a:sym typeface="Symbol" pitchFamily="18" charset="2"/>
              </a:rPr>
              <a:t></a:t>
            </a:r>
            <a:r>
              <a:rPr lang="en-US" sz="2000" dirty="0">
                <a:sym typeface="Symbol" pitchFamily="18" charset="2"/>
              </a:rPr>
              <a:t>log </a:t>
            </a:r>
            <a:r>
              <a:rPr lang="en-US" sz="2000" i="1" dirty="0" err="1">
                <a:sym typeface="Symbol" pitchFamily="18" charset="2"/>
              </a:rPr>
              <a:t>n</a:t>
            </a:r>
            <a:r>
              <a:rPr lang="en-US" sz="2000" i="1" baseline="-25000" dirty="0" err="1">
                <a:sym typeface="Symbol" pitchFamily="18" charset="2"/>
              </a:rPr>
              <a:t>i</a:t>
            </a:r>
            <a:r>
              <a:rPr lang="en-US" sz="2000" i="1" dirty="0" err="1">
                <a:sym typeface="Symbol" pitchFamily="18" charset="2"/>
              </a:rPr>
              <a:t>m</a:t>
            </a:r>
            <a:r>
              <a:rPr lang="en-US" sz="2000" i="1" baseline="-25000" dirty="0" err="1">
                <a:sym typeface="Symbol" pitchFamily="18" charset="2"/>
              </a:rPr>
              <a:t>j</a:t>
            </a:r>
            <a:r>
              <a:rPr lang="en-US" sz="1800" dirty="0">
                <a:latin typeface="Arial" pitchFamily="34" charset="0"/>
                <a:sym typeface="Symbol" pitchFamily="18" charset="2"/>
              </a:rPr>
              <a:t></a:t>
            </a:r>
          </a:p>
        </p:txBody>
      </p:sp>
      <p:pic>
        <p:nvPicPr>
          <p:cNvPr id="4147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325"/>
            <a:ext cx="1993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5219700" y="3224213"/>
            <a:ext cx="2316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latin typeface="Symbol" charset="0"/>
                <a:ea typeface="ＭＳ Ｐゴシック" charset="0"/>
                <a:sym typeface="Symbol" charset="0"/>
              </a:rPr>
              <a:t></a:t>
            </a:r>
            <a:r>
              <a:rPr lang="en-US" i="1" baseline="-25000" dirty="0" err="1">
                <a:latin typeface="Times New Roman" charset="0"/>
                <a:ea typeface="ＭＳ Ｐゴシック" charset="0"/>
                <a:sym typeface="Symbol" charset="0"/>
              </a:rPr>
              <a:t>i,j</a:t>
            </a:r>
            <a:r>
              <a:rPr lang="en-US" i="1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n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m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j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>
                <a:latin typeface="Times New Roman" charset="0"/>
                <a:ea typeface="ＭＳ Ｐゴシック" charset="0"/>
              </a:rPr>
              <a:t>H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p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i,j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1472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ea typeface="Gulim" pitchFamily="34" charset="-127"/>
              </a:rPr>
              <a:t>Co-</a:t>
            </a:r>
            <a:r>
              <a:rPr lang="en-US" dirty="0" smtClean="0"/>
              <a:t>clustering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pic>
        <p:nvPicPr>
          <p:cNvPr id="26631" name="Picture 8" descr="ccanim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838200" y="2281238"/>
            <a:ext cx="36576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9" name="Rectangle 9"/>
          <p:cNvSpPr>
            <a:spLocks noChangeArrowheads="1"/>
          </p:cNvSpPr>
          <p:nvPr/>
        </p:nvSpPr>
        <p:spPr bwMode="auto">
          <a:xfrm>
            <a:off x="857250" y="2312988"/>
            <a:ext cx="1511300" cy="1184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0" name="Rectangle 10"/>
          <p:cNvSpPr>
            <a:spLocks noChangeArrowheads="1"/>
          </p:cNvSpPr>
          <p:nvPr/>
        </p:nvSpPr>
        <p:spPr bwMode="auto">
          <a:xfrm>
            <a:off x="2386013" y="2312988"/>
            <a:ext cx="1022350" cy="11842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3429000" y="2312988"/>
            <a:ext cx="1023938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2" name="Rectangle 12"/>
          <p:cNvSpPr>
            <a:spLocks noChangeArrowheads="1"/>
          </p:cNvSpPr>
          <p:nvPr/>
        </p:nvSpPr>
        <p:spPr bwMode="auto">
          <a:xfrm>
            <a:off x="858838" y="3517900"/>
            <a:ext cx="1511300" cy="11842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2387600" y="3517900"/>
            <a:ext cx="1022350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4" name="Rectangle 14"/>
          <p:cNvSpPr>
            <a:spLocks noChangeArrowheads="1"/>
          </p:cNvSpPr>
          <p:nvPr/>
        </p:nvSpPr>
        <p:spPr bwMode="auto">
          <a:xfrm>
            <a:off x="3430588" y="3517900"/>
            <a:ext cx="1023937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5" name="Rectangle 15"/>
          <p:cNvSpPr>
            <a:spLocks noChangeArrowheads="1"/>
          </p:cNvSpPr>
          <p:nvPr/>
        </p:nvSpPr>
        <p:spPr bwMode="auto">
          <a:xfrm>
            <a:off x="858838" y="4718050"/>
            <a:ext cx="1511300" cy="1184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6" name="Rectangle 16"/>
          <p:cNvSpPr>
            <a:spLocks noChangeArrowheads="1"/>
          </p:cNvSpPr>
          <p:nvPr/>
        </p:nvSpPr>
        <p:spPr bwMode="auto">
          <a:xfrm>
            <a:off x="2387600" y="4718050"/>
            <a:ext cx="1022350" cy="11842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7" name="Rectangle 17"/>
          <p:cNvSpPr>
            <a:spLocks noChangeArrowheads="1"/>
          </p:cNvSpPr>
          <p:nvPr/>
        </p:nvSpPr>
        <p:spPr bwMode="auto">
          <a:xfrm>
            <a:off x="3430588" y="4718050"/>
            <a:ext cx="1023937" cy="11842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26641" name="Group 18"/>
          <p:cNvGrpSpPr>
            <a:grpSpLocks/>
          </p:cNvGrpSpPr>
          <p:nvPr/>
        </p:nvGrpSpPr>
        <p:grpSpPr bwMode="auto">
          <a:xfrm>
            <a:off x="855663" y="2308225"/>
            <a:ext cx="3602037" cy="3602038"/>
            <a:chOff x="682" y="1011"/>
            <a:chExt cx="1225" cy="1225"/>
          </a:xfrm>
        </p:grpSpPr>
        <p:sp>
          <p:nvSpPr>
            <p:cNvPr id="414739" name="Line 19"/>
            <p:cNvSpPr>
              <a:spLocks noChangeShapeType="1"/>
            </p:cNvSpPr>
            <p:nvPr/>
          </p:nvSpPr>
          <p:spPr bwMode="auto">
            <a:xfrm>
              <a:off x="682" y="1823"/>
              <a:ext cx="1225" cy="0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0" name="Line 20"/>
            <p:cNvSpPr>
              <a:spLocks noChangeShapeType="1"/>
            </p:cNvSpPr>
            <p:nvPr/>
          </p:nvSpPr>
          <p:spPr bwMode="auto">
            <a:xfrm>
              <a:off x="1553" y="1014"/>
              <a:ext cx="0" cy="1222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682" y="1011"/>
              <a:ext cx="1225" cy="1222"/>
            </a:xfrm>
            <a:prstGeom prst="rect">
              <a:avLst/>
            </a:prstGeom>
            <a:noFill/>
            <a:ln w="444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2" name="Line 22"/>
            <p:cNvSpPr>
              <a:spLocks noChangeShapeType="1"/>
            </p:cNvSpPr>
            <p:nvPr/>
          </p:nvSpPr>
          <p:spPr bwMode="auto">
            <a:xfrm>
              <a:off x="682" y="1418"/>
              <a:ext cx="1225" cy="0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3" name="Line 23"/>
            <p:cNvSpPr>
              <a:spLocks noChangeShapeType="1"/>
            </p:cNvSpPr>
            <p:nvPr/>
          </p:nvSpPr>
          <p:spPr bwMode="auto">
            <a:xfrm>
              <a:off x="1199" y="1011"/>
              <a:ext cx="0" cy="1222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14744" name="Group 24"/>
          <p:cNvGrpSpPr>
            <a:grpSpLocks/>
          </p:cNvGrpSpPr>
          <p:nvPr/>
        </p:nvGrpSpPr>
        <p:grpSpPr bwMode="auto">
          <a:xfrm>
            <a:off x="381000" y="2346325"/>
            <a:ext cx="381000" cy="3505200"/>
            <a:chOff x="192" y="1440"/>
            <a:chExt cx="240" cy="2208"/>
          </a:xfrm>
        </p:grpSpPr>
        <p:sp>
          <p:nvSpPr>
            <p:cNvPr id="414745" name="AutoShape 25"/>
            <p:cNvSpPr>
              <a:spLocks/>
            </p:cNvSpPr>
            <p:nvPr/>
          </p:nvSpPr>
          <p:spPr bwMode="auto">
            <a:xfrm>
              <a:off x="384" y="1440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6" name="AutoShape 26"/>
            <p:cNvSpPr>
              <a:spLocks/>
            </p:cNvSpPr>
            <p:nvPr/>
          </p:nvSpPr>
          <p:spPr bwMode="auto">
            <a:xfrm>
              <a:off x="384" y="2182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7" name="AutoShape 27"/>
            <p:cNvSpPr>
              <a:spLocks/>
            </p:cNvSpPr>
            <p:nvPr/>
          </p:nvSpPr>
          <p:spPr bwMode="auto">
            <a:xfrm>
              <a:off x="384" y="2928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8" name="Text Box 28"/>
            <p:cNvSpPr txBox="1">
              <a:spLocks noChangeArrowheads="1"/>
            </p:cNvSpPr>
            <p:nvPr/>
          </p:nvSpPr>
          <p:spPr bwMode="auto">
            <a:xfrm>
              <a:off x="196" y="163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14749" name="Text Box 29"/>
            <p:cNvSpPr txBox="1">
              <a:spLocks noChangeArrowheads="1"/>
            </p:cNvSpPr>
            <p:nvPr/>
          </p:nvSpPr>
          <p:spPr bwMode="auto">
            <a:xfrm>
              <a:off x="192" y="235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414750" name="Text Box 30"/>
            <p:cNvSpPr txBox="1">
              <a:spLocks noChangeArrowheads="1"/>
            </p:cNvSpPr>
            <p:nvPr/>
          </p:nvSpPr>
          <p:spPr bwMode="auto">
            <a:xfrm>
              <a:off x="192" y="312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414751" name="Group 31"/>
          <p:cNvGrpSpPr>
            <a:grpSpLocks/>
          </p:cNvGrpSpPr>
          <p:nvPr/>
        </p:nvGrpSpPr>
        <p:grpSpPr bwMode="auto">
          <a:xfrm>
            <a:off x="882650" y="1736725"/>
            <a:ext cx="3536950" cy="457200"/>
            <a:chOff x="508" y="1056"/>
            <a:chExt cx="2228" cy="288"/>
          </a:xfrm>
        </p:grpSpPr>
        <p:sp>
          <p:nvSpPr>
            <p:cNvPr id="414752" name="AutoShape 32"/>
            <p:cNvSpPr>
              <a:spLocks/>
            </p:cNvSpPr>
            <p:nvPr/>
          </p:nvSpPr>
          <p:spPr bwMode="auto">
            <a:xfrm rot="5400000">
              <a:off x="938" y="853"/>
              <a:ext cx="61" cy="921"/>
            </a:xfrm>
            <a:prstGeom prst="leftBrace">
              <a:avLst>
                <a:gd name="adj1" fmla="val 12582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3" name="AutoShape 33"/>
            <p:cNvSpPr>
              <a:spLocks/>
            </p:cNvSpPr>
            <p:nvPr/>
          </p:nvSpPr>
          <p:spPr bwMode="auto">
            <a:xfrm rot="5400000">
              <a:off x="1745" y="1002"/>
              <a:ext cx="61" cy="624"/>
            </a:xfrm>
            <a:prstGeom prst="leftBrace">
              <a:avLst>
                <a:gd name="adj1" fmla="val 8524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4" name="AutoShape 34"/>
            <p:cNvSpPr>
              <a:spLocks/>
            </p:cNvSpPr>
            <p:nvPr/>
          </p:nvSpPr>
          <p:spPr bwMode="auto">
            <a:xfrm rot="5400000">
              <a:off x="2393" y="1002"/>
              <a:ext cx="61" cy="624"/>
            </a:xfrm>
            <a:prstGeom prst="leftBrace">
              <a:avLst>
                <a:gd name="adj1" fmla="val 8524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836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14756" name="Text Box 36"/>
            <p:cNvSpPr txBox="1">
              <a:spLocks noChangeArrowheads="1"/>
            </p:cNvSpPr>
            <p:nvPr/>
          </p:nvSpPr>
          <p:spPr bwMode="auto">
            <a:xfrm>
              <a:off x="1652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414757" name="Text Box 37"/>
            <p:cNvSpPr txBox="1">
              <a:spLocks noChangeArrowheads="1"/>
            </p:cNvSpPr>
            <p:nvPr/>
          </p:nvSpPr>
          <p:spPr bwMode="auto">
            <a:xfrm>
              <a:off x="2304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14758" name="Text Box 38"/>
          <p:cNvSpPr txBox="1">
            <a:spLocks noChangeArrowheads="1"/>
          </p:cNvSpPr>
          <p:nvPr/>
        </p:nvSpPr>
        <p:spPr bwMode="auto">
          <a:xfrm>
            <a:off x="133985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1,1</a:t>
            </a:r>
          </a:p>
        </p:txBody>
      </p:sp>
      <p:sp>
        <p:nvSpPr>
          <p:cNvPr id="414759" name="Text Box 39"/>
          <p:cNvSpPr txBox="1">
            <a:spLocks noChangeArrowheads="1"/>
          </p:cNvSpPr>
          <p:nvPr/>
        </p:nvSpPr>
        <p:spPr bwMode="auto">
          <a:xfrm>
            <a:off x="263525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1,2</a:t>
            </a:r>
          </a:p>
        </p:txBody>
      </p:sp>
      <p:sp>
        <p:nvSpPr>
          <p:cNvPr id="414760" name="Text Box 40"/>
          <p:cNvSpPr txBox="1">
            <a:spLocks noChangeArrowheads="1"/>
          </p:cNvSpPr>
          <p:nvPr/>
        </p:nvSpPr>
        <p:spPr bwMode="auto">
          <a:xfrm>
            <a:off x="365760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1,3</a:t>
            </a:r>
          </a:p>
        </p:txBody>
      </p:sp>
      <p:sp>
        <p:nvSpPr>
          <p:cNvPr id="414761" name="Text Box 41"/>
          <p:cNvSpPr txBox="1">
            <a:spLocks noChangeArrowheads="1"/>
          </p:cNvSpPr>
          <p:nvPr/>
        </p:nvSpPr>
        <p:spPr bwMode="auto">
          <a:xfrm>
            <a:off x="1339850" y="38846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2,1</a:t>
            </a:r>
          </a:p>
        </p:txBody>
      </p:sp>
      <p:sp>
        <p:nvSpPr>
          <p:cNvPr id="414762" name="Text Box 42"/>
          <p:cNvSpPr txBox="1">
            <a:spLocks noChangeArrowheads="1"/>
          </p:cNvSpPr>
          <p:nvPr/>
        </p:nvSpPr>
        <p:spPr bwMode="auto">
          <a:xfrm>
            <a:off x="2635250" y="38846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2,2</a:t>
            </a:r>
          </a:p>
        </p:txBody>
      </p:sp>
      <p:sp>
        <p:nvSpPr>
          <p:cNvPr id="414763" name="Text Box 43"/>
          <p:cNvSpPr txBox="1">
            <a:spLocks noChangeArrowheads="1"/>
          </p:cNvSpPr>
          <p:nvPr/>
        </p:nvSpPr>
        <p:spPr bwMode="auto">
          <a:xfrm>
            <a:off x="3657600" y="3870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2,3</a:t>
            </a:r>
          </a:p>
        </p:txBody>
      </p:sp>
      <p:sp>
        <p:nvSpPr>
          <p:cNvPr id="414764" name="Text Box 44"/>
          <p:cNvSpPr txBox="1">
            <a:spLocks noChangeArrowheads="1"/>
          </p:cNvSpPr>
          <p:nvPr/>
        </p:nvSpPr>
        <p:spPr bwMode="auto">
          <a:xfrm>
            <a:off x="3657600" y="51038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3,3</a:t>
            </a:r>
          </a:p>
        </p:txBody>
      </p:sp>
      <p:sp>
        <p:nvSpPr>
          <p:cNvPr id="414765" name="Text Box 45"/>
          <p:cNvSpPr txBox="1">
            <a:spLocks noChangeArrowheads="1"/>
          </p:cNvSpPr>
          <p:nvPr/>
        </p:nvSpPr>
        <p:spPr bwMode="auto">
          <a:xfrm>
            <a:off x="2635250" y="51038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3,2</a:t>
            </a:r>
          </a:p>
        </p:txBody>
      </p:sp>
      <p:sp>
        <p:nvSpPr>
          <p:cNvPr id="414766" name="Text Box 46"/>
          <p:cNvSpPr txBox="1">
            <a:spLocks noChangeArrowheads="1"/>
          </p:cNvSpPr>
          <p:nvPr/>
        </p:nvSpPr>
        <p:spPr bwMode="auto">
          <a:xfrm>
            <a:off x="1339850" y="50895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3,1</a:t>
            </a:r>
          </a:p>
        </p:txBody>
      </p:sp>
      <p:sp>
        <p:nvSpPr>
          <p:cNvPr id="414767" name="Text Box 47"/>
          <p:cNvSpPr txBox="1">
            <a:spLocks noChangeArrowheads="1"/>
          </p:cNvSpPr>
          <p:nvPr/>
        </p:nvSpPr>
        <p:spPr bwMode="auto">
          <a:xfrm>
            <a:off x="838200" y="6156325"/>
            <a:ext cx="1454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1800" i="1" dirty="0">
                <a:latin typeface="Arial Unicode MS" pitchFamily="34" charset="-128"/>
              </a:rPr>
              <a:t> </a:t>
            </a:r>
            <a:r>
              <a:rPr lang="en-US" sz="2000" i="1" dirty="0" smtClean="0"/>
              <a:t>m</a:t>
            </a:r>
            <a:r>
              <a:rPr lang="en-US" sz="1800" dirty="0" smtClean="0">
                <a:latin typeface="Arial" pitchFamily="34" charset="0"/>
              </a:rPr>
              <a:t> </a:t>
            </a:r>
            <a:r>
              <a:rPr lang="en-US" sz="1800" dirty="0">
                <a:latin typeface="Arial" pitchFamily="34" charset="0"/>
              </a:rPr>
              <a:t>matrix</a:t>
            </a:r>
          </a:p>
        </p:txBody>
      </p:sp>
      <p:sp>
        <p:nvSpPr>
          <p:cNvPr id="414768" name="Text Box 48"/>
          <p:cNvSpPr txBox="1">
            <a:spLocks noChangeArrowheads="1"/>
          </p:cNvSpPr>
          <p:nvPr/>
        </p:nvSpPr>
        <p:spPr bwMode="auto">
          <a:xfrm rot="-5400000">
            <a:off x="-745331" y="3793331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rgbClr val="3366FF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000">
                <a:solidFill>
                  <a:srgbClr val="3366FF"/>
                </a:solidFill>
                <a:latin typeface="Times New Roman" charset="0"/>
                <a:ea typeface="ＭＳ Ｐゴシック" charset="0"/>
              </a:rPr>
              <a:t> = 3</a:t>
            </a:r>
            <a:r>
              <a:rPr lang="en-US" sz="1800">
                <a:solidFill>
                  <a:srgbClr val="3366FF"/>
                </a:solidFill>
                <a:latin typeface="Arial" charset="0"/>
                <a:ea typeface="ＭＳ Ｐゴシック" charset="0"/>
              </a:rPr>
              <a:t> row groups</a:t>
            </a:r>
          </a:p>
        </p:txBody>
      </p:sp>
      <p:sp>
        <p:nvSpPr>
          <p:cNvPr id="414769" name="Text Box 49"/>
          <p:cNvSpPr txBox="1">
            <a:spLocks noChangeArrowheads="1"/>
          </p:cNvSpPr>
          <p:nvPr/>
        </p:nvSpPr>
        <p:spPr bwMode="auto">
          <a:xfrm>
            <a:off x="1752600" y="1430338"/>
            <a:ext cx="184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i="1">
                <a:solidFill>
                  <a:srgbClr val="3366FF"/>
                </a:solidFill>
              </a:rPr>
              <a:t>ℓ</a:t>
            </a:r>
            <a:r>
              <a:rPr lang="en-US" sz="2000">
                <a:solidFill>
                  <a:srgbClr val="3366FF"/>
                </a:solidFill>
              </a:rPr>
              <a:t> = 3</a:t>
            </a:r>
            <a:r>
              <a:rPr lang="en-US" sz="1800">
                <a:solidFill>
                  <a:srgbClr val="3366FF"/>
                </a:solidFill>
                <a:latin typeface="Arial" pitchFamily="34" charset="0"/>
              </a:rPr>
              <a:t> col. groups</a:t>
            </a:r>
          </a:p>
        </p:txBody>
      </p:sp>
      <p:sp>
        <p:nvSpPr>
          <p:cNvPr id="414770" name="Text Box 50"/>
          <p:cNvSpPr txBox="1">
            <a:spLocks noChangeArrowheads="1"/>
          </p:cNvSpPr>
          <p:nvPr/>
        </p:nvSpPr>
        <p:spPr bwMode="auto">
          <a:xfrm>
            <a:off x="5933848" y="1979613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density of 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ones</a:t>
            </a:r>
            <a:endParaRPr lang="en-US" sz="1800" dirty="0">
              <a:solidFill>
                <a:srgbClr val="008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14771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11" y="1289050"/>
            <a:ext cx="19796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72" name="Freeform 52"/>
          <p:cNvSpPr>
            <a:spLocks/>
          </p:cNvSpPr>
          <p:nvPr/>
        </p:nvSpPr>
        <p:spPr bwMode="auto">
          <a:xfrm>
            <a:off x="5705248" y="1889125"/>
            <a:ext cx="228600" cy="304800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73" name="Line 53"/>
          <p:cNvSpPr>
            <a:spLocks noChangeShapeType="1"/>
          </p:cNvSpPr>
          <p:nvPr/>
        </p:nvSpPr>
        <p:spPr bwMode="auto">
          <a:xfrm flipV="1">
            <a:off x="3200399" y="2834481"/>
            <a:ext cx="2213769" cy="13731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74" name="Text Box 54"/>
          <p:cNvSpPr txBox="1">
            <a:spLocks noChangeArrowheads="1"/>
          </p:cNvSpPr>
          <p:nvPr/>
        </p:nvSpPr>
        <p:spPr bwMode="auto">
          <a:xfrm>
            <a:off x="6010275" y="2559844"/>
            <a:ext cx="2702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2000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1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2000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i="1" dirty="0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dirty="0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(</a:t>
            </a:r>
            <a:r>
              <a:rPr lang="en-US" i="1" dirty="0" err="1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000" baseline="-25000" dirty="0" err="1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1,2</a:t>
            </a:r>
            <a:r>
              <a:rPr lang="en-US" dirty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)</a:t>
            </a:r>
            <a:r>
              <a:rPr lang="en-US" sz="1800" dirty="0">
                <a:latin typeface="Arial" charset="0"/>
                <a:ea typeface="ＭＳ Ｐゴシック" charset="0"/>
              </a:rPr>
              <a:t>  bits for (1,2)</a:t>
            </a:r>
          </a:p>
        </p:txBody>
      </p:sp>
      <p:sp>
        <p:nvSpPr>
          <p:cNvPr id="414775" name="Text Box 55"/>
          <p:cNvSpPr txBox="1">
            <a:spLocks noChangeArrowheads="1"/>
          </p:cNvSpPr>
          <p:nvPr/>
        </p:nvSpPr>
        <p:spPr bwMode="auto">
          <a:xfrm>
            <a:off x="5791200" y="3886200"/>
            <a:ext cx="12666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66CC"/>
                </a:solidFill>
                <a:latin typeface="Arial" charset="0"/>
                <a:ea typeface="ＭＳ Ｐゴシック" charset="0"/>
              </a:rPr>
              <a:t>data cost</a:t>
            </a:r>
            <a:endParaRPr lang="en-US" sz="2000" dirty="0">
              <a:solidFill>
                <a:srgbClr val="0066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776" name="AutoShape 56"/>
          <p:cNvSpPr>
            <a:spLocks/>
          </p:cNvSpPr>
          <p:nvPr/>
        </p:nvSpPr>
        <p:spPr bwMode="auto">
          <a:xfrm rot="-5400000">
            <a:off x="6362700" y="2857500"/>
            <a:ext cx="76200" cy="2133600"/>
          </a:xfrm>
          <a:prstGeom prst="leftBrace">
            <a:avLst>
              <a:gd name="adj1" fmla="val 233333"/>
              <a:gd name="adj2" fmla="val 50000"/>
            </a:avLst>
          </a:prstGeom>
          <a:noFill/>
          <a:ln w="127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77" name="Text Box 57"/>
          <p:cNvSpPr txBox="1">
            <a:spLocks noChangeArrowheads="1"/>
          </p:cNvSpPr>
          <p:nvPr/>
        </p:nvSpPr>
        <p:spPr bwMode="auto">
          <a:xfrm>
            <a:off x="7499350" y="34432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bits total</a:t>
            </a:r>
          </a:p>
        </p:txBody>
      </p:sp>
      <p:sp>
        <p:nvSpPr>
          <p:cNvPr id="414780" name="Text Box 60"/>
          <p:cNvSpPr txBox="1">
            <a:spLocks noChangeArrowheads="1"/>
          </p:cNvSpPr>
          <p:nvPr/>
        </p:nvSpPr>
        <p:spPr bwMode="auto">
          <a:xfrm>
            <a:off x="5304062" y="5438775"/>
            <a:ext cx="116891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row-partition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description</a:t>
            </a:r>
          </a:p>
        </p:txBody>
      </p:sp>
      <p:sp>
        <p:nvSpPr>
          <p:cNvPr id="414783" name="Text Box 63"/>
          <p:cNvSpPr txBox="1">
            <a:spLocks noChangeArrowheads="1"/>
          </p:cNvSpPr>
          <p:nvPr/>
        </p:nvSpPr>
        <p:spPr bwMode="auto">
          <a:xfrm>
            <a:off x="7724095" y="5398634"/>
            <a:ext cx="11095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col-partition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description</a:t>
            </a:r>
          </a:p>
        </p:txBody>
      </p:sp>
      <p:sp>
        <p:nvSpPr>
          <p:cNvPr id="414784" name="Text Box 64"/>
          <p:cNvSpPr txBox="1">
            <a:spLocks noChangeArrowheads="1"/>
          </p:cNvSpPr>
          <p:nvPr/>
        </p:nvSpPr>
        <p:spPr bwMode="auto">
          <a:xfrm>
            <a:off x="7221538" y="5867400"/>
            <a:ext cx="703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latin typeface="Symbol" charset="0"/>
                <a:ea typeface="ＭＳ Ｐゴシック" charset="0"/>
                <a:sym typeface="Symbol" charset="0"/>
              </a:rPr>
              <a:t></a:t>
            </a:r>
            <a:r>
              <a:rPr lang="en-US" i="1" baseline="-25000" dirty="0" err="1">
                <a:latin typeface="Times New Roman" charset="0"/>
                <a:ea typeface="ＭＳ Ｐゴシック" charset="0"/>
                <a:sym typeface="Symbol" charset="0"/>
              </a:rPr>
              <a:t>i,j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14785" name="Text Box 65"/>
          <p:cNvSpPr txBox="1">
            <a:spLocks noChangeArrowheads="1"/>
          </p:cNvSpPr>
          <p:nvPr/>
        </p:nvSpPr>
        <p:spPr bwMode="auto">
          <a:xfrm>
            <a:off x="7817068" y="6328659"/>
            <a:ext cx="923651" cy="4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transmit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85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#ones </a:t>
            </a:r>
            <a:r>
              <a:rPr lang="en-US" sz="1600" i="1" dirty="0" err="1" smtClean="0">
                <a:latin typeface="Times New Roman" charset="0"/>
                <a:ea typeface="ＭＳ Ｐゴシック" charset="0"/>
              </a:rPr>
              <a:t>e</a:t>
            </a:r>
            <a:r>
              <a:rPr lang="en-US" sz="1600" i="1" baseline="-25000" dirty="0" err="1" smtClean="0">
                <a:latin typeface="Times New Roman" charset="0"/>
                <a:ea typeface="ＭＳ Ｐゴシック" charset="0"/>
              </a:rPr>
              <a:t>i,j</a:t>
            </a:r>
            <a:endParaRPr lang="en-US" sz="1600" i="1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14786" name="Text Box 66"/>
          <p:cNvSpPr txBox="1">
            <a:spLocks noChangeArrowheads="1"/>
          </p:cNvSpPr>
          <p:nvPr/>
        </p:nvSpPr>
        <p:spPr bwMode="auto">
          <a:xfrm>
            <a:off x="6553200" y="5013325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87" name="Text Box 67"/>
          <p:cNvSpPr txBox="1">
            <a:spLocks noChangeArrowheads="1"/>
          </p:cNvSpPr>
          <p:nvPr/>
        </p:nvSpPr>
        <p:spPr bwMode="auto">
          <a:xfrm>
            <a:off x="6913563" y="5943600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88" name="Text Box 68"/>
          <p:cNvSpPr txBox="1">
            <a:spLocks noChangeArrowheads="1"/>
          </p:cNvSpPr>
          <p:nvPr/>
        </p:nvSpPr>
        <p:spPr bwMode="auto">
          <a:xfrm>
            <a:off x="5711825" y="4495800"/>
            <a:ext cx="142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</a:rPr>
              <a:t>model </a:t>
            </a:r>
            <a:r>
              <a:rPr lang="en-US" sz="20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cost</a:t>
            </a:r>
          </a:p>
        </p:txBody>
      </p:sp>
      <p:sp>
        <p:nvSpPr>
          <p:cNvPr id="414789" name="AutoShape 69"/>
          <p:cNvSpPr>
            <a:spLocks/>
          </p:cNvSpPr>
          <p:nvPr/>
        </p:nvSpPr>
        <p:spPr bwMode="auto">
          <a:xfrm rot="5400000" flipV="1">
            <a:off x="6629400" y="3336925"/>
            <a:ext cx="76200" cy="3124200"/>
          </a:xfrm>
          <a:prstGeom prst="leftBrace">
            <a:avLst>
              <a:gd name="adj1" fmla="val 341667"/>
              <a:gd name="adj2" fmla="val 50000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90" name="Text Box 70"/>
          <p:cNvSpPr txBox="1">
            <a:spLocks noChangeArrowheads="1"/>
          </p:cNvSpPr>
          <p:nvPr/>
        </p:nvSpPr>
        <p:spPr bwMode="auto">
          <a:xfrm>
            <a:off x="6315689" y="4114800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+</a:t>
            </a:r>
          </a:p>
        </p:txBody>
      </p:sp>
      <p:pic>
        <p:nvPicPr>
          <p:cNvPr id="414791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4986338"/>
            <a:ext cx="2178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92" name="Text Box 72"/>
          <p:cNvSpPr txBox="1">
            <a:spLocks noChangeArrowheads="1"/>
          </p:cNvSpPr>
          <p:nvPr/>
        </p:nvSpPr>
        <p:spPr bwMode="auto">
          <a:xfrm>
            <a:off x="4800600" y="2895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block size</a:t>
            </a:r>
          </a:p>
        </p:txBody>
      </p:sp>
      <p:sp>
        <p:nvSpPr>
          <p:cNvPr id="414793" name="Freeform 73"/>
          <p:cNvSpPr>
            <a:spLocks/>
          </p:cNvSpPr>
          <p:nvPr/>
        </p:nvSpPr>
        <p:spPr bwMode="auto">
          <a:xfrm flipH="1">
            <a:off x="5943599" y="2971800"/>
            <a:ext cx="434181" cy="138113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94" name="Text Box 74"/>
          <p:cNvSpPr txBox="1">
            <a:spLocks noChangeArrowheads="1"/>
          </p:cNvSpPr>
          <p:nvPr/>
        </p:nvSpPr>
        <p:spPr bwMode="auto">
          <a:xfrm>
            <a:off x="7140576" y="2927362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CC3300"/>
                </a:solidFill>
                <a:latin typeface="Arial" charset="0"/>
                <a:ea typeface="ＭＳ Ｐゴシック" charset="0"/>
              </a:rPr>
              <a:t>entropy</a:t>
            </a:r>
          </a:p>
        </p:txBody>
      </p:sp>
      <p:sp>
        <p:nvSpPr>
          <p:cNvPr id="414795" name="Freeform 75"/>
          <p:cNvSpPr>
            <a:spLocks/>
          </p:cNvSpPr>
          <p:nvPr/>
        </p:nvSpPr>
        <p:spPr bwMode="auto">
          <a:xfrm>
            <a:off x="6786317" y="2952535"/>
            <a:ext cx="354259" cy="164862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rgbClr val="CC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96" name="Text Box 76"/>
          <p:cNvSpPr txBox="1">
            <a:spLocks noChangeArrowheads="1"/>
          </p:cNvSpPr>
          <p:nvPr/>
        </p:nvSpPr>
        <p:spPr bwMode="auto">
          <a:xfrm>
            <a:off x="5257800" y="59436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97" name="Text Box 77"/>
          <p:cNvSpPr txBox="1">
            <a:spLocks noChangeArrowheads="1"/>
          </p:cNvSpPr>
          <p:nvPr/>
        </p:nvSpPr>
        <p:spPr bwMode="auto">
          <a:xfrm>
            <a:off x="5765628" y="6308725"/>
            <a:ext cx="10017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transmit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8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#partitions</a:t>
            </a:r>
            <a:endParaRPr lang="en-US" sz="1600" i="1" baseline="-25000" dirty="0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040889"/>
      </p:ext>
    </p:extLst>
  </p:cSld>
  <p:clrMapOvr>
    <a:masterClrMapping/>
  </p:clrMapOvr>
  <p:transition advTm="9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4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41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"/>
                                        <p:tgtEl>
                                          <p:spTgt spid="4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4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4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/>
      <p:bldP spid="414723" grpId="0"/>
      <p:bldP spid="414726" grpId="0"/>
      <p:bldP spid="414729" grpId="0" animBg="1"/>
      <p:bldP spid="414730" grpId="0" animBg="1"/>
      <p:bldP spid="414730" grpId="1" animBg="1"/>
      <p:bldP spid="414730" grpId="2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58" grpId="0"/>
      <p:bldP spid="414759" grpId="0"/>
      <p:bldP spid="414759" grpId="1"/>
      <p:bldP spid="414759" grpId="2"/>
      <p:bldP spid="414760" grpId="0"/>
      <p:bldP spid="414761" grpId="0"/>
      <p:bldP spid="414762" grpId="0"/>
      <p:bldP spid="414763" grpId="0"/>
      <p:bldP spid="414764" grpId="0"/>
      <p:bldP spid="414765" grpId="0"/>
      <p:bldP spid="414766" grpId="0"/>
      <p:bldP spid="414768" grpId="0"/>
      <p:bldP spid="414769" grpId="0"/>
      <p:bldP spid="414770" grpId="0"/>
      <p:bldP spid="414772" grpId="0" animBg="1"/>
      <p:bldP spid="414774" grpId="0"/>
      <p:bldP spid="414775" grpId="0"/>
      <p:bldP spid="414776" grpId="0" animBg="1"/>
      <p:bldP spid="414777" grpId="0"/>
      <p:bldP spid="414780" grpId="0"/>
      <p:bldP spid="414783" grpId="0"/>
      <p:bldP spid="414784" grpId="0"/>
      <p:bldP spid="414785" grpId="0"/>
      <p:bldP spid="414786" grpId="0"/>
      <p:bldP spid="414787" grpId="0"/>
      <p:bldP spid="414788" grpId="0"/>
      <p:bldP spid="414789" grpId="0" animBg="1"/>
      <p:bldP spid="414790" grpId="0"/>
      <p:bldP spid="414792" grpId="0"/>
      <p:bldP spid="414793" grpId="0" animBg="1"/>
      <p:bldP spid="414794" grpId="0"/>
      <p:bldP spid="414795" grpId="0" animBg="1"/>
      <p:bldP spid="414796" grpId="0"/>
      <p:bldP spid="4147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3436938" y="2895601"/>
            <a:ext cx="2430462" cy="1828801"/>
            <a:chOff x="2160" y="2544"/>
            <a:chExt cx="1531" cy="1152"/>
          </a:xfrm>
        </p:grpSpPr>
        <p:sp>
          <p:nvSpPr>
            <p:cNvPr id="416772" name="Text Box 4"/>
            <p:cNvSpPr txBox="1">
              <a:spLocks noChangeArrowheads="1"/>
            </p:cNvSpPr>
            <p:nvPr/>
          </p:nvSpPr>
          <p:spPr bwMode="auto">
            <a:xfrm>
              <a:off x="2374" y="2544"/>
              <a:ext cx="1029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code cost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(</a:t>
              </a:r>
              <a:r>
                <a:rPr lang="en-US" altLang="ko-KR" sz="1600" dirty="0">
                  <a:solidFill>
                    <a:srgbClr val="0066CC"/>
                  </a:solidFill>
                  <a:latin typeface="Arial" charset="0"/>
                  <a:ea typeface="Gulim" charset="0"/>
                  <a:cs typeface="Gulim" charset="0"/>
                </a:rPr>
                <a:t>block contents</a:t>
              </a:r>
              <a:r>
                <a:rPr lang="en-US" sz="1600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6773" name="Text Box 5"/>
            <p:cNvSpPr txBox="1">
              <a:spLocks noChangeArrowheads="1"/>
            </p:cNvSpPr>
            <p:nvPr/>
          </p:nvSpPr>
          <p:spPr bwMode="auto">
            <a:xfrm>
              <a:off x="2160" y="3341"/>
              <a:ext cx="153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description cost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(block</a:t>
              </a:r>
              <a:r>
                <a:rPr lang="en-US" altLang="ko-KR" sz="1600" dirty="0">
                  <a:solidFill>
                    <a:srgbClr val="FF6600"/>
                  </a:solidFill>
                  <a:latin typeface="Arial" charset="0"/>
                  <a:ea typeface="Gulim" charset="0"/>
                  <a:cs typeface="Gulim" charset="0"/>
                </a:rPr>
                <a:t> structure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6774" name="Text Box 6"/>
            <p:cNvSpPr txBox="1">
              <a:spLocks noChangeArrowheads="1"/>
            </p:cNvSpPr>
            <p:nvPr/>
          </p:nvSpPr>
          <p:spPr bwMode="auto">
            <a:xfrm>
              <a:off x="2795" y="2913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dirty="0">
                  <a:solidFill>
                    <a:srgbClr val="008000"/>
                  </a:solidFill>
                  <a:latin typeface="Times New Roman" charset="0"/>
                  <a:ea typeface="ＭＳ Ｐゴシック" charset="0"/>
                </a:rPr>
                <a:t>+</a:t>
              </a:r>
            </a:p>
          </p:txBody>
        </p:sp>
      </p:grpSp>
      <p:pic>
        <p:nvPicPr>
          <p:cNvPr id="416775" name="Picture 7" descr="ccanim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304800" y="27432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304800" y="2743200"/>
            <a:ext cx="2286000" cy="2286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315913" y="2759075"/>
            <a:ext cx="2251075" cy="2246313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416778" name="Picture 10" descr="ccanim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6477000" y="27305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6779" name="Group 11"/>
          <p:cNvGrpSpPr>
            <a:grpSpLocks/>
          </p:cNvGrpSpPr>
          <p:nvPr/>
        </p:nvGrpSpPr>
        <p:grpSpPr bwMode="auto">
          <a:xfrm>
            <a:off x="6483350" y="2740025"/>
            <a:ext cx="2259013" cy="2249488"/>
            <a:chOff x="4084" y="1726"/>
            <a:chExt cx="1423" cy="1417"/>
          </a:xfrm>
        </p:grpSpPr>
        <p:sp>
          <p:nvSpPr>
            <p:cNvPr id="416780" name="Rectangle 12"/>
            <p:cNvSpPr>
              <a:spLocks noChangeArrowheads="1"/>
            </p:cNvSpPr>
            <p:nvPr/>
          </p:nvSpPr>
          <p:spPr bwMode="auto">
            <a:xfrm>
              <a:off x="4087" y="1728"/>
              <a:ext cx="1418" cy="1415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1" name="Line 13"/>
            <p:cNvSpPr>
              <a:spLocks noChangeShapeType="1"/>
            </p:cNvSpPr>
            <p:nvPr/>
          </p:nvSpPr>
          <p:spPr bwMode="auto">
            <a:xfrm>
              <a:off x="4087" y="177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2" name="Line 14"/>
            <p:cNvSpPr>
              <a:spLocks noChangeShapeType="1"/>
            </p:cNvSpPr>
            <p:nvPr/>
          </p:nvSpPr>
          <p:spPr bwMode="auto">
            <a:xfrm>
              <a:off x="413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3" name="Line 15"/>
            <p:cNvSpPr>
              <a:spLocks noChangeShapeType="1"/>
            </p:cNvSpPr>
            <p:nvPr/>
          </p:nvSpPr>
          <p:spPr bwMode="auto">
            <a:xfrm>
              <a:off x="417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4" name="Line 16"/>
            <p:cNvSpPr>
              <a:spLocks noChangeShapeType="1"/>
            </p:cNvSpPr>
            <p:nvPr/>
          </p:nvSpPr>
          <p:spPr bwMode="auto">
            <a:xfrm>
              <a:off x="422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5" name="Line 17"/>
            <p:cNvSpPr>
              <a:spLocks noChangeShapeType="1"/>
            </p:cNvSpPr>
            <p:nvPr/>
          </p:nvSpPr>
          <p:spPr bwMode="auto">
            <a:xfrm>
              <a:off x="427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6" name="Line 18"/>
            <p:cNvSpPr>
              <a:spLocks noChangeShapeType="1"/>
            </p:cNvSpPr>
            <p:nvPr/>
          </p:nvSpPr>
          <p:spPr bwMode="auto">
            <a:xfrm>
              <a:off x="432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7" name="Line 19"/>
            <p:cNvSpPr>
              <a:spLocks noChangeShapeType="1"/>
            </p:cNvSpPr>
            <p:nvPr/>
          </p:nvSpPr>
          <p:spPr bwMode="auto">
            <a:xfrm>
              <a:off x="436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8" name="Line 20"/>
            <p:cNvSpPr>
              <a:spLocks noChangeShapeType="1"/>
            </p:cNvSpPr>
            <p:nvPr/>
          </p:nvSpPr>
          <p:spPr bwMode="auto">
            <a:xfrm>
              <a:off x="441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9" name="Line 21"/>
            <p:cNvSpPr>
              <a:spLocks noChangeShapeType="1"/>
            </p:cNvSpPr>
            <p:nvPr/>
          </p:nvSpPr>
          <p:spPr bwMode="auto">
            <a:xfrm>
              <a:off x="446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0" name="Line 22"/>
            <p:cNvSpPr>
              <a:spLocks noChangeShapeType="1"/>
            </p:cNvSpPr>
            <p:nvPr/>
          </p:nvSpPr>
          <p:spPr bwMode="auto">
            <a:xfrm>
              <a:off x="451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1" name="Line 23"/>
            <p:cNvSpPr>
              <a:spLocks noChangeShapeType="1"/>
            </p:cNvSpPr>
            <p:nvPr/>
          </p:nvSpPr>
          <p:spPr bwMode="auto">
            <a:xfrm>
              <a:off x="456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2" name="Line 24"/>
            <p:cNvSpPr>
              <a:spLocks noChangeShapeType="1"/>
            </p:cNvSpPr>
            <p:nvPr/>
          </p:nvSpPr>
          <p:spPr bwMode="auto">
            <a:xfrm>
              <a:off x="460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3" name="Line 25"/>
            <p:cNvSpPr>
              <a:spLocks noChangeShapeType="1"/>
            </p:cNvSpPr>
            <p:nvPr/>
          </p:nvSpPr>
          <p:spPr bwMode="auto">
            <a:xfrm>
              <a:off x="465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4" name="Line 26"/>
            <p:cNvSpPr>
              <a:spLocks noChangeShapeType="1"/>
            </p:cNvSpPr>
            <p:nvPr/>
          </p:nvSpPr>
          <p:spPr bwMode="auto">
            <a:xfrm>
              <a:off x="470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5" name="Line 27"/>
            <p:cNvSpPr>
              <a:spLocks noChangeShapeType="1"/>
            </p:cNvSpPr>
            <p:nvPr/>
          </p:nvSpPr>
          <p:spPr bwMode="auto">
            <a:xfrm>
              <a:off x="475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6" name="Line 28"/>
            <p:cNvSpPr>
              <a:spLocks noChangeShapeType="1"/>
            </p:cNvSpPr>
            <p:nvPr/>
          </p:nvSpPr>
          <p:spPr bwMode="auto">
            <a:xfrm>
              <a:off x="480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7" name="Line 29"/>
            <p:cNvSpPr>
              <a:spLocks noChangeShapeType="1"/>
            </p:cNvSpPr>
            <p:nvPr/>
          </p:nvSpPr>
          <p:spPr bwMode="auto">
            <a:xfrm>
              <a:off x="484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8" name="Line 30"/>
            <p:cNvSpPr>
              <a:spLocks noChangeShapeType="1"/>
            </p:cNvSpPr>
            <p:nvPr/>
          </p:nvSpPr>
          <p:spPr bwMode="auto">
            <a:xfrm>
              <a:off x="489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9" name="Line 31"/>
            <p:cNvSpPr>
              <a:spLocks noChangeShapeType="1"/>
            </p:cNvSpPr>
            <p:nvPr/>
          </p:nvSpPr>
          <p:spPr bwMode="auto">
            <a:xfrm>
              <a:off x="494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0" name="Line 32"/>
            <p:cNvSpPr>
              <a:spLocks noChangeShapeType="1"/>
            </p:cNvSpPr>
            <p:nvPr/>
          </p:nvSpPr>
          <p:spPr bwMode="auto">
            <a:xfrm>
              <a:off x="499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1" name="Line 33"/>
            <p:cNvSpPr>
              <a:spLocks noChangeShapeType="1"/>
            </p:cNvSpPr>
            <p:nvPr/>
          </p:nvSpPr>
          <p:spPr bwMode="auto">
            <a:xfrm>
              <a:off x="504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2" name="Line 34"/>
            <p:cNvSpPr>
              <a:spLocks noChangeShapeType="1"/>
            </p:cNvSpPr>
            <p:nvPr/>
          </p:nvSpPr>
          <p:spPr bwMode="auto">
            <a:xfrm>
              <a:off x="508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3" name="Line 35"/>
            <p:cNvSpPr>
              <a:spLocks noChangeShapeType="1"/>
            </p:cNvSpPr>
            <p:nvPr/>
          </p:nvSpPr>
          <p:spPr bwMode="auto">
            <a:xfrm>
              <a:off x="513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4" name="Line 36"/>
            <p:cNvSpPr>
              <a:spLocks noChangeShapeType="1"/>
            </p:cNvSpPr>
            <p:nvPr/>
          </p:nvSpPr>
          <p:spPr bwMode="auto">
            <a:xfrm>
              <a:off x="518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5" name="Line 37"/>
            <p:cNvSpPr>
              <a:spLocks noChangeShapeType="1"/>
            </p:cNvSpPr>
            <p:nvPr/>
          </p:nvSpPr>
          <p:spPr bwMode="auto">
            <a:xfrm>
              <a:off x="523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6" name="Line 38"/>
            <p:cNvSpPr>
              <a:spLocks noChangeShapeType="1"/>
            </p:cNvSpPr>
            <p:nvPr/>
          </p:nvSpPr>
          <p:spPr bwMode="auto">
            <a:xfrm>
              <a:off x="528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7" name="Line 39"/>
            <p:cNvSpPr>
              <a:spLocks noChangeShapeType="1"/>
            </p:cNvSpPr>
            <p:nvPr/>
          </p:nvSpPr>
          <p:spPr bwMode="auto">
            <a:xfrm>
              <a:off x="532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8" name="Line 40"/>
            <p:cNvSpPr>
              <a:spLocks noChangeShapeType="1"/>
            </p:cNvSpPr>
            <p:nvPr/>
          </p:nvSpPr>
          <p:spPr bwMode="auto">
            <a:xfrm>
              <a:off x="537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9" name="Line 41"/>
            <p:cNvSpPr>
              <a:spLocks noChangeShapeType="1"/>
            </p:cNvSpPr>
            <p:nvPr/>
          </p:nvSpPr>
          <p:spPr bwMode="auto">
            <a:xfrm>
              <a:off x="542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0" name="Line 42"/>
            <p:cNvSpPr>
              <a:spLocks noChangeShapeType="1"/>
            </p:cNvSpPr>
            <p:nvPr/>
          </p:nvSpPr>
          <p:spPr bwMode="auto">
            <a:xfrm>
              <a:off x="546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1" name="Line 43"/>
            <p:cNvSpPr>
              <a:spLocks noChangeShapeType="1"/>
            </p:cNvSpPr>
            <p:nvPr/>
          </p:nvSpPr>
          <p:spPr bwMode="auto">
            <a:xfrm>
              <a:off x="4084" y="182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2" name="Line 44"/>
            <p:cNvSpPr>
              <a:spLocks noChangeShapeType="1"/>
            </p:cNvSpPr>
            <p:nvPr/>
          </p:nvSpPr>
          <p:spPr bwMode="auto">
            <a:xfrm>
              <a:off x="4086" y="18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3" name="Line 45"/>
            <p:cNvSpPr>
              <a:spLocks noChangeShapeType="1"/>
            </p:cNvSpPr>
            <p:nvPr/>
          </p:nvSpPr>
          <p:spPr bwMode="auto">
            <a:xfrm>
              <a:off x="4086" y="191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4" name="Line 46"/>
            <p:cNvSpPr>
              <a:spLocks noChangeShapeType="1"/>
            </p:cNvSpPr>
            <p:nvPr/>
          </p:nvSpPr>
          <p:spPr bwMode="auto">
            <a:xfrm>
              <a:off x="4086" y="19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5" name="Line 47"/>
            <p:cNvSpPr>
              <a:spLocks noChangeShapeType="1"/>
            </p:cNvSpPr>
            <p:nvPr/>
          </p:nvSpPr>
          <p:spPr bwMode="auto">
            <a:xfrm>
              <a:off x="4085" y="201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6" name="Line 48"/>
            <p:cNvSpPr>
              <a:spLocks noChangeShapeType="1"/>
            </p:cNvSpPr>
            <p:nvPr/>
          </p:nvSpPr>
          <p:spPr bwMode="auto">
            <a:xfrm>
              <a:off x="4086" y="206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7" name="Line 49"/>
            <p:cNvSpPr>
              <a:spLocks noChangeShapeType="1"/>
            </p:cNvSpPr>
            <p:nvPr/>
          </p:nvSpPr>
          <p:spPr bwMode="auto">
            <a:xfrm>
              <a:off x="4086" y="211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8" name="Line 50"/>
            <p:cNvSpPr>
              <a:spLocks noChangeShapeType="1"/>
            </p:cNvSpPr>
            <p:nvPr/>
          </p:nvSpPr>
          <p:spPr bwMode="auto">
            <a:xfrm>
              <a:off x="4086" y="216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9" name="Line 51"/>
            <p:cNvSpPr>
              <a:spLocks noChangeShapeType="1"/>
            </p:cNvSpPr>
            <p:nvPr/>
          </p:nvSpPr>
          <p:spPr bwMode="auto">
            <a:xfrm>
              <a:off x="4086" y="220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0" name="Line 52"/>
            <p:cNvSpPr>
              <a:spLocks noChangeShapeType="1"/>
            </p:cNvSpPr>
            <p:nvPr/>
          </p:nvSpPr>
          <p:spPr bwMode="auto">
            <a:xfrm>
              <a:off x="4087" y="225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1" name="Line 53"/>
            <p:cNvSpPr>
              <a:spLocks noChangeShapeType="1"/>
            </p:cNvSpPr>
            <p:nvPr/>
          </p:nvSpPr>
          <p:spPr bwMode="auto">
            <a:xfrm>
              <a:off x="4086" y="230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2" name="Line 54"/>
            <p:cNvSpPr>
              <a:spLocks noChangeShapeType="1"/>
            </p:cNvSpPr>
            <p:nvPr/>
          </p:nvSpPr>
          <p:spPr bwMode="auto">
            <a:xfrm>
              <a:off x="4086" y="23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3" name="Line 55"/>
            <p:cNvSpPr>
              <a:spLocks noChangeShapeType="1"/>
            </p:cNvSpPr>
            <p:nvPr/>
          </p:nvSpPr>
          <p:spPr bwMode="auto">
            <a:xfrm>
              <a:off x="4086" y="240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4" name="Line 56"/>
            <p:cNvSpPr>
              <a:spLocks noChangeShapeType="1"/>
            </p:cNvSpPr>
            <p:nvPr/>
          </p:nvSpPr>
          <p:spPr bwMode="auto">
            <a:xfrm>
              <a:off x="4086" y="244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5" name="Line 57"/>
            <p:cNvSpPr>
              <a:spLocks noChangeShapeType="1"/>
            </p:cNvSpPr>
            <p:nvPr/>
          </p:nvSpPr>
          <p:spPr bwMode="auto">
            <a:xfrm>
              <a:off x="4085" y="249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6" name="Line 58"/>
            <p:cNvSpPr>
              <a:spLocks noChangeShapeType="1"/>
            </p:cNvSpPr>
            <p:nvPr/>
          </p:nvSpPr>
          <p:spPr bwMode="auto">
            <a:xfrm>
              <a:off x="4086" y="25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7" name="Line 59"/>
            <p:cNvSpPr>
              <a:spLocks noChangeShapeType="1"/>
            </p:cNvSpPr>
            <p:nvPr/>
          </p:nvSpPr>
          <p:spPr bwMode="auto">
            <a:xfrm>
              <a:off x="4086" y="25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8" name="Line 60"/>
            <p:cNvSpPr>
              <a:spLocks noChangeShapeType="1"/>
            </p:cNvSpPr>
            <p:nvPr/>
          </p:nvSpPr>
          <p:spPr bwMode="auto">
            <a:xfrm>
              <a:off x="4086" y="264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9" name="Line 61"/>
            <p:cNvSpPr>
              <a:spLocks noChangeShapeType="1"/>
            </p:cNvSpPr>
            <p:nvPr/>
          </p:nvSpPr>
          <p:spPr bwMode="auto">
            <a:xfrm>
              <a:off x="4086" y="268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0" name="Line 62"/>
            <p:cNvSpPr>
              <a:spLocks noChangeShapeType="1"/>
            </p:cNvSpPr>
            <p:nvPr/>
          </p:nvSpPr>
          <p:spPr bwMode="auto">
            <a:xfrm>
              <a:off x="4087" y="273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1" name="Line 63"/>
            <p:cNvSpPr>
              <a:spLocks noChangeShapeType="1"/>
            </p:cNvSpPr>
            <p:nvPr/>
          </p:nvSpPr>
          <p:spPr bwMode="auto">
            <a:xfrm>
              <a:off x="4086" y="278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2" name="Line 64"/>
            <p:cNvSpPr>
              <a:spLocks noChangeShapeType="1"/>
            </p:cNvSpPr>
            <p:nvPr/>
          </p:nvSpPr>
          <p:spPr bwMode="auto">
            <a:xfrm>
              <a:off x="4086" y="283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3" name="Line 65"/>
            <p:cNvSpPr>
              <a:spLocks noChangeShapeType="1"/>
            </p:cNvSpPr>
            <p:nvPr/>
          </p:nvSpPr>
          <p:spPr bwMode="auto">
            <a:xfrm>
              <a:off x="4086" y="28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4" name="Line 66"/>
            <p:cNvSpPr>
              <a:spLocks noChangeShapeType="1"/>
            </p:cNvSpPr>
            <p:nvPr/>
          </p:nvSpPr>
          <p:spPr bwMode="auto">
            <a:xfrm>
              <a:off x="4086" y="292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5" name="Line 67"/>
            <p:cNvSpPr>
              <a:spLocks noChangeShapeType="1"/>
            </p:cNvSpPr>
            <p:nvPr/>
          </p:nvSpPr>
          <p:spPr bwMode="auto">
            <a:xfrm>
              <a:off x="4085" y="297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6" name="Line 68"/>
            <p:cNvSpPr>
              <a:spLocks noChangeShapeType="1"/>
            </p:cNvSpPr>
            <p:nvPr/>
          </p:nvSpPr>
          <p:spPr bwMode="auto">
            <a:xfrm>
              <a:off x="4086" y="302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7" name="Line 69"/>
            <p:cNvSpPr>
              <a:spLocks noChangeShapeType="1"/>
            </p:cNvSpPr>
            <p:nvPr/>
          </p:nvSpPr>
          <p:spPr bwMode="auto">
            <a:xfrm>
              <a:off x="4086" y="306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8" name="Line 70"/>
            <p:cNvSpPr>
              <a:spLocks noChangeShapeType="1"/>
            </p:cNvSpPr>
            <p:nvPr/>
          </p:nvSpPr>
          <p:spPr bwMode="auto">
            <a:xfrm>
              <a:off x="4086" y="311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9" name="Line 71"/>
            <p:cNvSpPr>
              <a:spLocks noChangeShapeType="1"/>
            </p:cNvSpPr>
            <p:nvPr/>
          </p:nvSpPr>
          <p:spPr bwMode="auto">
            <a:xfrm>
              <a:off x="4089" y="179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0" name="Line 72"/>
            <p:cNvSpPr>
              <a:spLocks noChangeShapeType="1"/>
            </p:cNvSpPr>
            <p:nvPr/>
          </p:nvSpPr>
          <p:spPr bwMode="auto">
            <a:xfrm>
              <a:off x="4086" y="18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1" name="Line 73"/>
            <p:cNvSpPr>
              <a:spLocks noChangeShapeType="1"/>
            </p:cNvSpPr>
            <p:nvPr/>
          </p:nvSpPr>
          <p:spPr bwMode="auto">
            <a:xfrm>
              <a:off x="4088" y="18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2" name="Line 74"/>
            <p:cNvSpPr>
              <a:spLocks noChangeShapeType="1"/>
            </p:cNvSpPr>
            <p:nvPr/>
          </p:nvSpPr>
          <p:spPr bwMode="auto">
            <a:xfrm>
              <a:off x="4088" y="19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3" name="Line 75"/>
            <p:cNvSpPr>
              <a:spLocks noChangeShapeType="1"/>
            </p:cNvSpPr>
            <p:nvPr/>
          </p:nvSpPr>
          <p:spPr bwMode="auto">
            <a:xfrm>
              <a:off x="4088" y="19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4" name="Line 76"/>
            <p:cNvSpPr>
              <a:spLocks noChangeShapeType="1"/>
            </p:cNvSpPr>
            <p:nvPr/>
          </p:nvSpPr>
          <p:spPr bwMode="auto">
            <a:xfrm>
              <a:off x="4087" y="204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5" name="Line 77"/>
            <p:cNvSpPr>
              <a:spLocks noChangeShapeType="1"/>
            </p:cNvSpPr>
            <p:nvPr/>
          </p:nvSpPr>
          <p:spPr bwMode="auto">
            <a:xfrm>
              <a:off x="4088" y="208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6" name="Line 78"/>
            <p:cNvSpPr>
              <a:spLocks noChangeShapeType="1"/>
            </p:cNvSpPr>
            <p:nvPr/>
          </p:nvSpPr>
          <p:spPr bwMode="auto">
            <a:xfrm>
              <a:off x="4088" y="213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7" name="Line 79"/>
            <p:cNvSpPr>
              <a:spLocks noChangeShapeType="1"/>
            </p:cNvSpPr>
            <p:nvPr/>
          </p:nvSpPr>
          <p:spPr bwMode="auto">
            <a:xfrm>
              <a:off x="4088" y="21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8" name="Line 80"/>
            <p:cNvSpPr>
              <a:spLocks noChangeShapeType="1"/>
            </p:cNvSpPr>
            <p:nvPr/>
          </p:nvSpPr>
          <p:spPr bwMode="auto">
            <a:xfrm>
              <a:off x="4088" y="223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9" name="Line 81"/>
            <p:cNvSpPr>
              <a:spLocks noChangeShapeType="1"/>
            </p:cNvSpPr>
            <p:nvPr/>
          </p:nvSpPr>
          <p:spPr bwMode="auto">
            <a:xfrm>
              <a:off x="4089" y="22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0" name="Line 82"/>
            <p:cNvSpPr>
              <a:spLocks noChangeShapeType="1"/>
            </p:cNvSpPr>
            <p:nvPr/>
          </p:nvSpPr>
          <p:spPr bwMode="auto">
            <a:xfrm>
              <a:off x="4088" y="232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1" name="Line 83"/>
            <p:cNvSpPr>
              <a:spLocks noChangeShapeType="1"/>
            </p:cNvSpPr>
            <p:nvPr/>
          </p:nvSpPr>
          <p:spPr bwMode="auto">
            <a:xfrm>
              <a:off x="4088" y="237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2" name="Line 84"/>
            <p:cNvSpPr>
              <a:spLocks noChangeShapeType="1"/>
            </p:cNvSpPr>
            <p:nvPr/>
          </p:nvSpPr>
          <p:spPr bwMode="auto">
            <a:xfrm>
              <a:off x="4088" y="242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3" name="Line 85"/>
            <p:cNvSpPr>
              <a:spLocks noChangeShapeType="1"/>
            </p:cNvSpPr>
            <p:nvPr/>
          </p:nvSpPr>
          <p:spPr bwMode="auto">
            <a:xfrm>
              <a:off x="4088" y="24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4" name="Line 86"/>
            <p:cNvSpPr>
              <a:spLocks noChangeShapeType="1"/>
            </p:cNvSpPr>
            <p:nvPr/>
          </p:nvSpPr>
          <p:spPr bwMode="auto">
            <a:xfrm>
              <a:off x="4087" y="252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5" name="Line 87"/>
            <p:cNvSpPr>
              <a:spLocks noChangeShapeType="1"/>
            </p:cNvSpPr>
            <p:nvPr/>
          </p:nvSpPr>
          <p:spPr bwMode="auto">
            <a:xfrm>
              <a:off x="4088" y="257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6" name="Line 88"/>
            <p:cNvSpPr>
              <a:spLocks noChangeShapeType="1"/>
            </p:cNvSpPr>
            <p:nvPr/>
          </p:nvSpPr>
          <p:spPr bwMode="auto">
            <a:xfrm>
              <a:off x="4088" y="261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7" name="Line 89"/>
            <p:cNvSpPr>
              <a:spLocks noChangeShapeType="1"/>
            </p:cNvSpPr>
            <p:nvPr/>
          </p:nvSpPr>
          <p:spPr bwMode="auto">
            <a:xfrm>
              <a:off x="4088" y="266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8" name="Line 90"/>
            <p:cNvSpPr>
              <a:spLocks noChangeShapeType="1"/>
            </p:cNvSpPr>
            <p:nvPr/>
          </p:nvSpPr>
          <p:spPr bwMode="auto">
            <a:xfrm>
              <a:off x="4088" y="271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9" name="Line 91"/>
            <p:cNvSpPr>
              <a:spLocks noChangeShapeType="1"/>
            </p:cNvSpPr>
            <p:nvPr/>
          </p:nvSpPr>
          <p:spPr bwMode="auto">
            <a:xfrm>
              <a:off x="4087" y="276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0" name="Line 92"/>
            <p:cNvSpPr>
              <a:spLocks noChangeShapeType="1"/>
            </p:cNvSpPr>
            <p:nvPr/>
          </p:nvSpPr>
          <p:spPr bwMode="auto">
            <a:xfrm>
              <a:off x="4088" y="280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1" name="Line 93"/>
            <p:cNvSpPr>
              <a:spLocks noChangeShapeType="1"/>
            </p:cNvSpPr>
            <p:nvPr/>
          </p:nvSpPr>
          <p:spPr bwMode="auto">
            <a:xfrm>
              <a:off x="4088" y="28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2" name="Line 94"/>
            <p:cNvSpPr>
              <a:spLocks noChangeShapeType="1"/>
            </p:cNvSpPr>
            <p:nvPr/>
          </p:nvSpPr>
          <p:spPr bwMode="auto">
            <a:xfrm>
              <a:off x="4088" y="290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3" name="Line 95"/>
            <p:cNvSpPr>
              <a:spLocks noChangeShapeType="1"/>
            </p:cNvSpPr>
            <p:nvPr/>
          </p:nvSpPr>
          <p:spPr bwMode="auto">
            <a:xfrm>
              <a:off x="4088" y="295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4" name="Line 96"/>
            <p:cNvSpPr>
              <a:spLocks noChangeShapeType="1"/>
            </p:cNvSpPr>
            <p:nvPr/>
          </p:nvSpPr>
          <p:spPr bwMode="auto">
            <a:xfrm>
              <a:off x="4087" y="299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5" name="Line 97"/>
            <p:cNvSpPr>
              <a:spLocks noChangeShapeType="1"/>
            </p:cNvSpPr>
            <p:nvPr/>
          </p:nvSpPr>
          <p:spPr bwMode="auto">
            <a:xfrm>
              <a:off x="4088" y="304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6" name="Line 98"/>
            <p:cNvSpPr>
              <a:spLocks noChangeShapeType="1"/>
            </p:cNvSpPr>
            <p:nvPr/>
          </p:nvSpPr>
          <p:spPr bwMode="auto">
            <a:xfrm>
              <a:off x="4088" y="308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7" name="Line 99"/>
            <p:cNvSpPr>
              <a:spLocks noChangeShapeType="1"/>
            </p:cNvSpPr>
            <p:nvPr/>
          </p:nvSpPr>
          <p:spPr bwMode="auto">
            <a:xfrm>
              <a:off x="4085" y="17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8" name="Line 100"/>
            <p:cNvSpPr>
              <a:spLocks noChangeShapeType="1"/>
            </p:cNvSpPr>
            <p:nvPr/>
          </p:nvSpPr>
          <p:spPr bwMode="auto">
            <a:xfrm>
              <a:off x="411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9" name="Line 101"/>
            <p:cNvSpPr>
              <a:spLocks noChangeShapeType="1"/>
            </p:cNvSpPr>
            <p:nvPr/>
          </p:nvSpPr>
          <p:spPr bwMode="auto">
            <a:xfrm>
              <a:off x="415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0" name="Line 102"/>
            <p:cNvSpPr>
              <a:spLocks noChangeShapeType="1"/>
            </p:cNvSpPr>
            <p:nvPr/>
          </p:nvSpPr>
          <p:spPr bwMode="auto">
            <a:xfrm>
              <a:off x="420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1" name="Line 103"/>
            <p:cNvSpPr>
              <a:spLocks noChangeShapeType="1"/>
            </p:cNvSpPr>
            <p:nvPr/>
          </p:nvSpPr>
          <p:spPr bwMode="auto">
            <a:xfrm>
              <a:off x="425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2" name="Line 104"/>
            <p:cNvSpPr>
              <a:spLocks noChangeShapeType="1"/>
            </p:cNvSpPr>
            <p:nvPr/>
          </p:nvSpPr>
          <p:spPr bwMode="auto">
            <a:xfrm>
              <a:off x="429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3" name="Line 105"/>
            <p:cNvSpPr>
              <a:spLocks noChangeShapeType="1"/>
            </p:cNvSpPr>
            <p:nvPr/>
          </p:nvSpPr>
          <p:spPr bwMode="auto">
            <a:xfrm>
              <a:off x="434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4" name="Line 106"/>
            <p:cNvSpPr>
              <a:spLocks noChangeShapeType="1"/>
            </p:cNvSpPr>
            <p:nvPr/>
          </p:nvSpPr>
          <p:spPr bwMode="auto">
            <a:xfrm>
              <a:off x="439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5" name="Line 107"/>
            <p:cNvSpPr>
              <a:spLocks noChangeShapeType="1"/>
            </p:cNvSpPr>
            <p:nvPr/>
          </p:nvSpPr>
          <p:spPr bwMode="auto">
            <a:xfrm>
              <a:off x="444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6" name="Line 108"/>
            <p:cNvSpPr>
              <a:spLocks noChangeShapeType="1"/>
            </p:cNvSpPr>
            <p:nvPr/>
          </p:nvSpPr>
          <p:spPr bwMode="auto">
            <a:xfrm>
              <a:off x="449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7" name="Line 109"/>
            <p:cNvSpPr>
              <a:spLocks noChangeShapeType="1"/>
            </p:cNvSpPr>
            <p:nvPr/>
          </p:nvSpPr>
          <p:spPr bwMode="auto">
            <a:xfrm>
              <a:off x="453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8" name="Line 110"/>
            <p:cNvSpPr>
              <a:spLocks noChangeShapeType="1"/>
            </p:cNvSpPr>
            <p:nvPr/>
          </p:nvSpPr>
          <p:spPr bwMode="auto">
            <a:xfrm>
              <a:off x="458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9" name="Line 111"/>
            <p:cNvSpPr>
              <a:spLocks noChangeShapeType="1"/>
            </p:cNvSpPr>
            <p:nvPr/>
          </p:nvSpPr>
          <p:spPr bwMode="auto">
            <a:xfrm>
              <a:off x="463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0" name="Line 112"/>
            <p:cNvSpPr>
              <a:spLocks noChangeShapeType="1"/>
            </p:cNvSpPr>
            <p:nvPr/>
          </p:nvSpPr>
          <p:spPr bwMode="auto">
            <a:xfrm>
              <a:off x="468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1" name="Line 113"/>
            <p:cNvSpPr>
              <a:spLocks noChangeShapeType="1"/>
            </p:cNvSpPr>
            <p:nvPr/>
          </p:nvSpPr>
          <p:spPr bwMode="auto">
            <a:xfrm>
              <a:off x="473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2" name="Line 114"/>
            <p:cNvSpPr>
              <a:spLocks noChangeShapeType="1"/>
            </p:cNvSpPr>
            <p:nvPr/>
          </p:nvSpPr>
          <p:spPr bwMode="auto">
            <a:xfrm>
              <a:off x="477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3" name="Line 115"/>
            <p:cNvSpPr>
              <a:spLocks noChangeShapeType="1"/>
            </p:cNvSpPr>
            <p:nvPr/>
          </p:nvSpPr>
          <p:spPr bwMode="auto">
            <a:xfrm>
              <a:off x="482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4" name="Line 116"/>
            <p:cNvSpPr>
              <a:spLocks noChangeShapeType="1"/>
            </p:cNvSpPr>
            <p:nvPr/>
          </p:nvSpPr>
          <p:spPr bwMode="auto">
            <a:xfrm>
              <a:off x="487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5" name="Line 117"/>
            <p:cNvSpPr>
              <a:spLocks noChangeShapeType="1"/>
            </p:cNvSpPr>
            <p:nvPr/>
          </p:nvSpPr>
          <p:spPr bwMode="auto">
            <a:xfrm>
              <a:off x="492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6" name="Line 118"/>
            <p:cNvSpPr>
              <a:spLocks noChangeShapeType="1"/>
            </p:cNvSpPr>
            <p:nvPr/>
          </p:nvSpPr>
          <p:spPr bwMode="auto">
            <a:xfrm>
              <a:off x="497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7" name="Line 119"/>
            <p:cNvSpPr>
              <a:spLocks noChangeShapeType="1"/>
            </p:cNvSpPr>
            <p:nvPr/>
          </p:nvSpPr>
          <p:spPr bwMode="auto">
            <a:xfrm>
              <a:off x="501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8" name="Line 120"/>
            <p:cNvSpPr>
              <a:spLocks noChangeShapeType="1"/>
            </p:cNvSpPr>
            <p:nvPr/>
          </p:nvSpPr>
          <p:spPr bwMode="auto">
            <a:xfrm>
              <a:off x="506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9" name="Line 121"/>
            <p:cNvSpPr>
              <a:spLocks noChangeShapeType="1"/>
            </p:cNvSpPr>
            <p:nvPr/>
          </p:nvSpPr>
          <p:spPr bwMode="auto">
            <a:xfrm>
              <a:off x="511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0" name="Line 122"/>
            <p:cNvSpPr>
              <a:spLocks noChangeShapeType="1"/>
            </p:cNvSpPr>
            <p:nvPr/>
          </p:nvSpPr>
          <p:spPr bwMode="auto">
            <a:xfrm>
              <a:off x="516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1" name="Line 123"/>
            <p:cNvSpPr>
              <a:spLocks noChangeShapeType="1"/>
            </p:cNvSpPr>
            <p:nvPr/>
          </p:nvSpPr>
          <p:spPr bwMode="auto">
            <a:xfrm>
              <a:off x="521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2" name="Line 124"/>
            <p:cNvSpPr>
              <a:spLocks noChangeShapeType="1"/>
            </p:cNvSpPr>
            <p:nvPr/>
          </p:nvSpPr>
          <p:spPr bwMode="auto">
            <a:xfrm>
              <a:off x="525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3" name="Line 125"/>
            <p:cNvSpPr>
              <a:spLocks noChangeShapeType="1"/>
            </p:cNvSpPr>
            <p:nvPr/>
          </p:nvSpPr>
          <p:spPr bwMode="auto">
            <a:xfrm>
              <a:off x="530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4" name="Line 126"/>
            <p:cNvSpPr>
              <a:spLocks noChangeShapeType="1"/>
            </p:cNvSpPr>
            <p:nvPr/>
          </p:nvSpPr>
          <p:spPr bwMode="auto">
            <a:xfrm>
              <a:off x="535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5" name="Line 127"/>
            <p:cNvSpPr>
              <a:spLocks noChangeShapeType="1"/>
            </p:cNvSpPr>
            <p:nvPr/>
          </p:nvSpPr>
          <p:spPr bwMode="auto">
            <a:xfrm>
              <a:off x="540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6" name="Line 128"/>
            <p:cNvSpPr>
              <a:spLocks noChangeShapeType="1"/>
            </p:cNvSpPr>
            <p:nvPr/>
          </p:nvSpPr>
          <p:spPr bwMode="auto">
            <a:xfrm>
              <a:off x="544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7" name="Line 129"/>
            <p:cNvSpPr>
              <a:spLocks noChangeShapeType="1"/>
            </p:cNvSpPr>
            <p:nvPr/>
          </p:nvSpPr>
          <p:spPr bwMode="auto">
            <a:xfrm>
              <a:off x="548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16898" name="Line 130"/>
          <p:cNvSpPr>
            <a:spLocks noChangeShapeType="1"/>
          </p:cNvSpPr>
          <p:nvPr/>
        </p:nvSpPr>
        <p:spPr bwMode="auto">
          <a:xfrm>
            <a:off x="2590800" y="4343400"/>
            <a:ext cx="60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899" name="Text Box 131"/>
          <p:cNvSpPr txBox="1">
            <a:spLocks noChangeArrowheads="1"/>
          </p:cNvSpPr>
          <p:nvPr/>
        </p:nvSpPr>
        <p:spPr bwMode="auto">
          <a:xfrm>
            <a:off x="641350" y="1905000"/>
            <a:ext cx="16446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row group</a:t>
            </a:r>
          </a:p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col group</a:t>
            </a:r>
          </a:p>
        </p:txBody>
      </p:sp>
      <p:sp>
        <p:nvSpPr>
          <p:cNvPr id="416900" name="Text Box 132"/>
          <p:cNvSpPr txBox="1">
            <a:spLocks noChangeArrowheads="1"/>
          </p:cNvSpPr>
          <p:nvPr/>
        </p:nvSpPr>
        <p:spPr bwMode="auto">
          <a:xfrm>
            <a:off x="6851650" y="1897063"/>
            <a:ext cx="1504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0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</a:rPr>
              <a:t> row groups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</a:rPr>
              <a:t> col groups</a:t>
            </a:r>
          </a:p>
        </p:txBody>
      </p:sp>
      <p:sp>
        <p:nvSpPr>
          <p:cNvPr id="416901" name="Text Box 133"/>
          <p:cNvSpPr txBox="1">
            <a:spLocks noChangeArrowheads="1"/>
          </p:cNvSpPr>
          <p:nvPr/>
        </p:nvSpPr>
        <p:spPr bwMode="auto">
          <a:xfrm>
            <a:off x="2590800" y="39766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6902" name="Line 134"/>
          <p:cNvSpPr>
            <a:spLocks noChangeShapeType="1"/>
          </p:cNvSpPr>
          <p:nvPr/>
        </p:nvSpPr>
        <p:spPr bwMode="auto">
          <a:xfrm>
            <a:off x="2590800" y="31242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3" name="Text Box 135"/>
          <p:cNvSpPr txBox="1">
            <a:spLocks noChangeArrowheads="1"/>
          </p:cNvSpPr>
          <p:nvPr/>
        </p:nvSpPr>
        <p:spPr bwMode="auto">
          <a:xfrm>
            <a:off x="2590800" y="27574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416904" name="Line 136"/>
          <p:cNvSpPr>
            <a:spLocks noChangeShapeType="1"/>
          </p:cNvSpPr>
          <p:nvPr/>
        </p:nvSpPr>
        <p:spPr bwMode="auto">
          <a:xfrm flipH="1">
            <a:off x="5410200" y="31242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5" name="Line 137"/>
          <p:cNvSpPr>
            <a:spLocks noChangeShapeType="1"/>
          </p:cNvSpPr>
          <p:nvPr/>
        </p:nvSpPr>
        <p:spPr bwMode="auto">
          <a:xfrm flipH="1">
            <a:off x="5867400" y="43434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6" name="Text Box 138"/>
          <p:cNvSpPr txBox="1">
            <a:spLocks noChangeArrowheads="1"/>
          </p:cNvSpPr>
          <p:nvPr/>
        </p:nvSpPr>
        <p:spPr bwMode="auto">
          <a:xfrm>
            <a:off x="6026150" y="27574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6907" name="Text Box 139"/>
          <p:cNvSpPr txBox="1">
            <a:spLocks noChangeArrowheads="1"/>
          </p:cNvSpPr>
          <p:nvPr/>
        </p:nvSpPr>
        <p:spPr bwMode="auto">
          <a:xfrm>
            <a:off x="5937250" y="39766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416908" name="Text Box 140"/>
          <p:cNvSpPr txBox="1">
            <a:spLocks noChangeArrowheads="1"/>
          </p:cNvSpPr>
          <p:nvPr/>
        </p:nvSpPr>
        <p:spPr bwMode="auto">
          <a:xfrm>
            <a:off x="2057400" y="1524000"/>
            <a:ext cx="506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</a:p>
        </p:txBody>
      </p:sp>
      <p:sp>
        <p:nvSpPr>
          <p:cNvPr id="416909" name="Text Box 141"/>
          <p:cNvSpPr txBox="1">
            <a:spLocks noChangeArrowheads="1"/>
          </p:cNvSpPr>
          <p:nvPr/>
        </p:nvSpPr>
        <p:spPr bwMode="auto">
          <a:xfrm>
            <a:off x="8180388" y="1508125"/>
            <a:ext cx="506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246733"/>
      </p:ext>
    </p:extLst>
  </p:cSld>
  <p:clrMapOvr>
    <a:masterClrMapping/>
  </p:clrMapOvr>
  <p:transition advTm="59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6" grpId="0" animBg="1"/>
      <p:bldP spid="416777" grpId="0" animBg="1"/>
      <p:bldP spid="416899" grpId="0"/>
      <p:bldP spid="416900" grpId="0"/>
      <p:bldP spid="416901" grpId="0"/>
      <p:bldP spid="416903" grpId="0"/>
      <p:bldP spid="416906" grpId="0"/>
      <p:bldP spid="416907" grpId="0"/>
      <p:bldP spid="416908" grpId="0"/>
      <p:bldP spid="4169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288925" y="2724150"/>
            <a:ext cx="2282825" cy="2286000"/>
            <a:chOff x="3648" y="1248"/>
            <a:chExt cx="1228" cy="1230"/>
          </a:xfrm>
        </p:grpSpPr>
        <p:pic>
          <p:nvPicPr>
            <p:cNvPr id="30733" name="Picture 3" descr="ccanim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648" y="1248"/>
              <a:ext cx="122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4" name="Group 4"/>
            <p:cNvGrpSpPr>
              <a:grpSpLocks/>
            </p:cNvGrpSpPr>
            <p:nvPr/>
          </p:nvGrpSpPr>
          <p:grpSpPr bwMode="auto">
            <a:xfrm>
              <a:off x="3656" y="1255"/>
              <a:ext cx="1212" cy="1215"/>
              <a:chOff x="3091" y="966"/>
              <a:chExt cx="1261" cy="1264"/>
            </a:xfrm>
          </p:grpSpPr>
          <p:sp>
            <p:nvSpPr>
              <p:cNvPr id="418821" name="Line 5"/>
              <p:cNvSpPr>
                <a:spLocks noChangeShapeType="1"/>
              </p:cNvSpPr>
              <p:nvPr/>
            </p:nvSpPr>
            <p:spPr bwMode="auto">
              <a:xfrm>
                <a:off x="3091" y="1744"/>
                <a:ext cx="1262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2" name="Line 6"/>
              <p:cNvSpPr>
                <a:spLocks noChangeShapeType="1"/>
              </p:cNvSpPr>
              <p:nvPr/>
            </p:nvSpPr>
            <p:spPr bwMode="auto">
              <a:xfrm>
                <a:off x="3931" y="968"/>
                <a:ext cx="0" cy="126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3" name="Rectangle 7"/>
              <p:cNvSpPr>
                <a:spLocks noChangeArrowheads="1"/>
              </p:cNvSpPr>
              <p:nvPr/>
            </p:nvSpPr>
            <p:spPr bwMode="auto">
              <a:xfrm>
                <a:off x="3091" y="966"/>
                <a:ext cx="1262" cy="1262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4" name="Line 8"/>
              <p:cNvSpPr>
                <a:spLocks noChangeShapeType="1"/>
              </p:cNvSpPr>
              <p:nvPr/>
            </p:nvSpPr>
            <p:spPr bwMode="auto">
              <a:xfrm>
                <a:off x="3091" y="1452"/>
                <a:ext cx="1262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5" name="Line 9"/>
              <p:cNvSpPr>
                <a:spLocks noChangeShapeType="1"/>
              </p:cNvSpPr>
              <p:nvPr/>
            </p:nvSpPr>
            <p:spPr bwMode="auto">
              <a:xfrm>
                <a:off x="3512" y="966"/>
                <a:ext cx="0" cy="126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882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3208338" y="2895600"/>
            <a:ext cx="2659062" cy="1916113"/>
            <a:chOff x="2016" y="2544"/>
            <a:chExt cx="1675" cy="1207"/>
          </a:xfrm>
        </p:grpSpPr>
        <p:sp>
          <p:nvSpPr>
            <p:cNvPr id="418828" name="Text Box 12"/>
            <p:cNvSpPr txBox="1">
              <a:spLocks noChangeArrowheads="1"/>
            </p:cNvSpPr>
            <p:nvPr/>
          </p:nvSpPr>
          <p:spPr bwMode="auto">
            <a:xfrm>
              <a:off x="2304" y="2544"/>
              <a:ext cx="107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code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(block</a:t>
              </a:r>
              <a:r>
                <a:rPr lang="en-US" altLang="ko-KR" sz="1600">
                  <a:solidFill>
                    <a:srgbClr val="0066CC"/>
                  </a:solidFill>
                  <a:latin typeface="Arial" charset="0"/>
                  <a:ea typeface="Gulim" charset="0"/>
                  <a:cs typeface="Gulim" charset="0"/>
                </a:rPr>
                <a:t> contents</a:t>
              </a: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8829" name="Text Box 13"/>
            <p:cNvSpPr txBox="1">
              <a:spLocks noChangeArrowheads="1"/>
            </p:cNvSpPr>
            <p:nvPr/>
          </p:nvSpPr>
          <p:spPr bwMode="auto">
            <a:xfrm>
              <a:off x="2016" y="3312"/>
              <a:ext cx="167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description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(</a:t>
              </a:r>
              <a:r>
                <a:rPr lang="en-US" altLang="ko-KR" sz="1600">
                  <a:solidFill>
                    <a:srgbClr val="FF6600"/>
                  </a:solidFill>
                  <a:latin typeface="Arial" charset="0"/>
                  <a:ea typeface="Gulim" charset="0"/>
                  <a:cs typeface="Gulim" charset="0"/>
                </a:rPr>
                <a:t>block structure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8830" name="Text Box 14"/>
            <p:cNvSpPr txBox="1">
              <a:spLocks noChangeArrowheads="1"/>
            </p:cNvSpPr>
            <p:nvPr/>
          </p:nvSpPr>
          <p:spPr bwMode="auto">
            <a:xfrm>
              <a:off x="2716" y="297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>
                  <a:solidFill>
                    <a:srgbClr val="008000"/>
                  </a:solidFill>
                  <a:latin typeface="Times New Roman" charset="0"/>
                  <a:ea typeface="ＭＳ Ｐゴシック" charset="0"/>
                </a:rPr>
                <a:t>+</a:t>
              </a:r>
            </a:p>
          </p:txBody>
        </p:sp>
      </p:grpSp>
      <p:sp>
        <p:nvSpPr>
          <p:cNvPr id="418831" name="Line 15"/>
          <p:cNvSpPr>
            <a:spLocks noChangeShapeType="1"/>
          </p:cNvSpPr>
          <p:nvPr/>
        </p:nvSpPr>
        <p:spPr bwMode="auto">
          <a:xfrm>
            <a:off x="2590800" y="4343400"/>
            <a:ext cx="60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519113" y="1897063"/>
            <a:ext cx="18875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2000" i="1">
                <a:solidFill>
                  <a:srgbClr val="008000"/>
                </a:solidFill>
              </a:rPr>
              <a:t>k</a:t>
            </a:r>
            <a:r>
              <a:rPr lang="en-US" sz="2000">
                <a:solidFill>
                  <a:srgbClr val="008000"/>
                </a:solidFill>
              </a:rPr>
              <a:t> = 3</a:t>
            </a:r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row groups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i="1">
                <a:solidFill>
                  <a:srgbClr val="008000"/>
                </a:solidFill>
              </a:rPr>
              <a:t>ℓ</a:t>
            </a:r>
            <a:r>
              <a:rPr lang="en-US" sz="2000">
                <a:solidFill>
                  <a:srgbClr val="008000"/>
                </a:solidFill>
              </a:rPr>
              <a:t> = 3</a:t>
            </a:r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col groups</a:t>
            </a:r>
          </a:p>
        </p:txBody>
      </p:sp>
      <p:sp>
        <p:nvSpPr>
          <p:cNvPr id="418833" name="Text Box 17"/>
          <p:cNvSpPr txBox="1">
            <a:spLocks noChangeArrowheads="1"/>
          </p:cNvSpPr>
          <p:nvPr/>
        </p:nvSpPr>
        <p:spPr bwMode="auto">
          <a:xfrm>
            <a:off x="2590800" y="39624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2590800" y="31242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8835" name="Text Box 19"/>
          <p:cNvSpPr txBox="1">
            <a:spLocks noChangeArrowheads="1"/>
          </p:cNvSpPr>
          <p:nvPr/>
        </p:nvSpPr>
        <p:spPr bwMode="auto">
          <a:xfrm>
            <a:off x="2590800" y="27574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2209800" y="1524000"/>
            <a:ext cx="582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00CC00"/>
                </a:solidFill>
                <a:latin typeface="Arial" pitchFamily="34" charset="0"/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755742"/>
      </p:ext>
    </p:extLst>
  </p:cSld>
  <p:clrMapOvr>
    <a:masterClrMapping/>
  </p:clrMapOvr>
  <p:transition advTm="1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3" grpId="0"/>
      <p:bldP spid="418835" grpId="0"/>
      <p:bldP spid="4188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614363" y="1797050"/>
            <a:ext cx="5786437" cy="4451350"/>
            <a:chOff x="339" y="1084"/>
            <a:chExt cx="3645" cy="2804"/>
          </a:xfrm>
        </p:grpSpPr>
        <p:pic>
          <p:nvPicPr>
            <p:cNvPr id="4208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"/>
            <a:stretch>
              <a:fillRect/>
            </a:stretch>
          </p:blipFill>
          <p:spPr bwMode="auto">
            <a:xfrm>
              <a:off x="339" y="1084"/>
              <a:ext cx="3645" cy="2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20869" name="Rectangle 5"/>
            <p:cNvSpPr>
              <a:spLocks noChangeArrowheads="1"/>
            </p:cNvSpPr>
            <p:nvPr/>
          </p:nvSpPr>
          <p:spPr bwMode="auto">
            <a:xfrm>
              <a:off x="2352" y="369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20870" name="Rectangle 6"/>
            <p:cNvSpPr>
              <a:spLocks noChangeArrowheads="1"/>
            </p:cNvSpPr>
            <p:nvPr/>
          </p:nvSpPr>
          <p:spPr bwMode="auto">
            <a:xfrm>
              <a:off x="1008" y="3648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1238250" y="50292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k</a:t>
            </a:r>
          </a:p>
        </p:txBody>
      </p: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4541838" y="5638800"/>
            <a:ext cx="25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800" i="1">
                <a:latin typeface="Arial" pitchFamily="34" charset="0"/>
              </a:rPr>
              <a:t>ℓ</a:t>
            </a: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 rot="16200000">
            <a:off x="-33337" y="3051175"/>
            <a:ext cx="113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total bit cost</a:t>
            </a: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1752600" y="1614488"/>
            <a:ext cx="286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Cost vs. number of groups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19200" y="2286000"/>
            <a:ext cx="5562600" cy="6858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20876" name="Group 12"/>
          <p:cNvGrpSpPr>
            <a:grpSpLocks noChangeAspect="1"/>
          </p:cNvGrpSpPr>
          <p:nvPr/>
        </p:nvGrpSpPr>
        <p:grpSpPr bwMode="auto">
          <a:xfrm>
            <a:off x="6883400" y="1524000"/>
            <a:ext cx="1371600" cy="1371600"/>
            <a:chOff x="4080" y="1152"/>
            <a:chExt cx="1440" cy="1435"/>
          </a:xfrm>
        </p:grpSpPr>
        <p:pic>
          <p:nvPicPr>
            <p:cNvPr id="32912" name="Picture 13" descr="ccanim0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4080" y="1152"/>
              <a:ext cx="144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78" name="Rectangle 14"/>
            <p:cNvSpPr>
              <a:spLocks noChangeAspect="1" noChangeArrowheads="1"/>
            </p:cNvSpPr>
            <p:nvPr/>
          </p:nvSpPr>
          <p:spPr bwMode="auto">
            <a:xfrm>
              <a:off x="4087" y="1162"/>
              <a:ext cx="1418" cy="1415"/>
            </a:xfrm>
            <a:prstGeom prst="rect">
              <a:avLst/>
            </a:prstGeom>
            <a:noFill/>
            <a:ln w="444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20879" name="Text Box 15"/>
          <p:cNvSpPr txBox="1">
            <a:spLocks noChangeArrowheads="1"/>
          </p:cNvSpPr>
          <p:nvPr/>
        </p:nvSpPr>
        <p:spPr bwMode="auto">
          <a:xfrm rot="5400000">
            <a:off x="7812881" y="1966119"/>
            <a:ext cx="13160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row group</a:t>
            </a:r>
          </a:p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col group</a:t>
            </a:r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 flipH="1" flipV="1">
            <a:off x="5638800" y="3810000"/>
            <a:ext cx="1143000" cy="1524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20881" name="Group 17"/>
          <p:cNvGrpSpPr>
            <a:grpSpLocks noChangeAspect="1"/>
          </p:cNvGrpSpPr>
          <p:nvPr/>
        </p:nvGrpSpPr>
        <p:grpSpPr bwMode="auto">
          <a:xfrm>
            <a:off x="6908800" y="3276600"/>
            <a:ext cx="1371600" cy="1366838"/>
            <a:chOff x="4080" y="1720"/>
            <a:chExt cx="1440" cy="1435"/>
          </a:xfrm>
        </p:grpSpPr>
        <p:pic>
          <p:nvPicPr>
            <p:cNvPr id="32792" name="Picture 18" descr="ccanim0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4080" y="1720"/>
              <a:ext cx="144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93" name="Group 19"/>
            <p:cNvGrpSpPr>
              <a:grpSpLocks noChangeAspect="1"/>
            </p:cNvGrpSpPr>
            <p:nvPr/>
          </p:nvGrpSpPr>
          <p:grpSpPr bwMode="auto">
            <a:xfrm>
              <a:off x="4084" y="1726"/>
              <a:ext cx="1423" cy="1417"/>
              <a:chOff x="4084" y="1726"/>
              <a:chExt cx="1423" cy="1417"/>
            </a:xfrm>
          </p:grpSpPr>
          <p:sp>
            <p:nvSpPr>
              <p:cNvPr id="42088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087" y="1728"/>
                <a:ext cx="1418" cy="1415"/>
              </a:xfrm>
              <a:prstGeom prst="rect">
                <a:avLst/>
              </a:prstGeom>
              <a:noFill/>
              <a:ln w="127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5" name="Line 21"/>
              <p:cNvSpPr>
                <a:spLocks noChangeAspect="1" noChangeShapeType="1"/>
              </p:cNvSpPr>
              <p:nvPr/>
            </p:nvSpPr>
            <p:spPr bwMode="auto">
              <a:xfrm>
                <a:off x="4087" y="177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6" name="Line 22"/>
              <p:cNvSpPr>
                <a:spLocks noChangeAspect="1" noChangeShapeType="1"/>
              </p:cNvSpPr>
              <p:nvPr/>
            </p:nvSpPr>
            <p:spPr bwMode="auto">
              <a:xfrm>
                <a:off x="413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7" name="Line 23"/>
              <p:cNvSpPr>
                <a:spLocks noChangeAspect="1" noChangeShapeType="1"/>
              </p:cNvSpPr>
              <p:nvPr/>
            </p:nvSpPr>
            <p:spPr bwMode="auto">
              <a:xfrm>
                <a:off x="417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8" name="Line 24"/>
              <p:cNvSpPr>
                <a:spLocks noChangeAspect="1" noChangeShapeType="1"/>
              </p:cNvSpPr>
              <p:nvPr/>
            </p:nvSpPr>
            <p:spPr bwMode="auto">
              <a:xfrm>
                <a:off x="422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9" name="Line 25"/>
              <p:cNvSpPr>
                <a:spLocks noChangeAspect="1" noChangeShapeType="1"/>
              </p:cNvSpPr>
              <p:nvPr/>
            </p:nvSpPr>
            <p:spPr bwMode="auto">
              <a:xfrm>
                <a:off x="427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0" name="Line 26"/>
              <p:cNvSpPr>
                <a:spLocks noChangeAspect="1" noChangeShapeType="1"/>
              </p:cNvSpPr>
              <p:nvPr/>
            </p:nvSpPr>
            <p:spPr bwMode="auto">
              <a:xfrm>
                <a:off x="432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1" name="Line 27"/>
              <p:cNvSpPr>
                <a:spLocks noChangeAspect="1" noChangeShapeType="1"/>
              </p:cNvSpPr>
              <p:nvPr/>
            </p:nvSpPr>
            <p:spPr bwMode="auto">
              <a:xfrm>
                <a:off x="4367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2" name="Line 28"/>
              <p:cNvSpPr>
                <a:spLocks noChangeAspect="1" noChangeShapeType="1"/>
              </p:cNvSpPr>
              <p:nvPr/>
            </p:nvSpPr>
            <p:spPr bwMode="auto">
              <a:xfrm>
                <a:off x="441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3" name="Line 29"/>
              <p:cNvSpPr>
                <a:spLocks noChangeAspect="1" noChangeShapeType="1"/>
              </p:cNvSpPr>
              <p:nvPr/>
            </p:nvSpPr>
            <p:spPr bwMode="auto">
              <a:xfrm>
                <a:off x="446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4" name="Line 30"/>
              <p:cNvSpPr>
                <a:spLocks noChangeAspect="1" noChangeShapeType="1"/>
              </p:cNvSpPr>
              <p:nvPr/>
            </p:nvSpPr>
            <p:spPr bwMode="auto">
              <a:xfrm>
                <a:off x="451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5" name="Line 31"/>
              <p:cNvSpPr>
                <a:spLocks noChangeAspect="1" noChangeShapeType="1"/>
              </p:cNvSpPr>
              <p:nvPr/>
            </p:nvSpPr>
            <p:spPr bwMode="auto">
              <a:xfrm>
                <a:off x="456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6" name="Line 32"/>
              <p:cNvSpPr>
                <a:spLocks noChangeAspect="1" noChangeShapeType="1"/>
              </p:cNvSpPr>
              <p:nvPr/>
            </p:nvSpPr>
            <p:spPr bwMode="auto">
              <a:xfrm>
                <a:off x="4607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7" name="Line 33"/>
              <p:cNvSpPr>
                <a:spLocks noChangeAspect="1" noChangeShapeType="1"/>
              </p:cNvSpPr>
              <p:nvPr/>
            </p:nvSpPr>
            <p:spPr bwMode="auto">
              <a:xfrm>
                <a:off x="465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8" name="Line 34"/>
              <p:cNvSpPr>
                <a:spLocks noChangeAspect="1" noChangeShapeType="1"/>
              </p:cNvSpPr>
              <p:nvPr/>
            </p:nvSpPr>
            <p:spPr bwMode="auto">
              <a:xfrm>
                <a:off x="470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9" name="Line 35"/>
              <p:cNvSpPr>
                <a:spLocks noChangeAspect="1" noChangeShapeType="1"/>
              </p:cNvSpPr>
              <p:nvPr/>
            </p:nvSpPr>
            <p:spPr bwMode="auto">
              <a:xfrm>
                <a:off x="475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0" name="Line 36"/>
              <p:cNvSpPr>
                <a:spLocks noChangeAspect="1" noChangeShapeType="1"/>
              </p:cNvSpPr>
              <p:nvPr/>
            </p:nvSpPr>
            <p:spPr bwMode="auto">
              <a:xfrm>
                <a:off x="480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1" name="Line 37"/>
              <p:cNvSpPr>
                <a:spLocks noChangeAspect="1" noChangeShapeType="1"/>
              </p:cNvSpPr>
              <p:nvPr/>
            </p:nvSpPr>
            <p:spPr bwMode="auto">
              <a:xfrm>
                <a:off x="484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2" name="Line 38"/>
              <p:cNvSpPr>
                <a:spLocks noChangeAspect="1" noChangeShapeType="1"/>
              </p:cNvSpPr>
              <p:nvPr/>
            </p:nvSpPr>
            <p:spPr bwMode="auto">
              <a:xfrm>
                <a:off x="489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3" name="Line 39"/>
              <p:cNvSpPr>
                <a:spLocks noChangeAspect="1" noChangeShapeType="1"/>
              </p:cNvSpPr>
              <p:nvPr/>
            </p:nvSpPr>
            <p:spPr bwMode="auto">
              <a:xfrm>
                <a:off x="494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4" name="Line 40"/>
              <p:cNvSpPr>
                <a:spLocks noChangeAspect="1" noChangeShapeType="1"/>
              </p:cNvSpPr>
              <p:nvPr/>
            </p:nvSpPr>
            <p:spPr bwMode="auto">
              <a:xfrm>
                <a:off x="499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5" name="Line 41"/>
              <p:cNvSpPr>
                <a:spLocks noChangeAspect="1" noChangeShapeType="1"/>
              </p:cNvSpPr>
              <p:nvPr/>
            </p:nvSpPr>
            <p:spPr bwMode="auto">
              <a:xfrm>
                <a:off x="504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6" name="Line 42"/>
              <p:cNvSpPr>
                <a:spLocks noChangeAspect="1" noChangeShapeType="1"/>
              </p:cNvSpPr>
              <p:nvPr/>
            </p:nvSpPr>
            <p:spPr bwMode="auto">
              <a:xfrm>
                <a:off x="508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7" name="Line 43"/>
              <p:cNvSpPr>
                <a:spLocks noChangeAspect="1" noChangeShapeType="1"/>
              </p:cNvSpPr>
              <p:nvPr/>
            </p:nvSpPr>
            <p:spPr bwMode="auto">
              <a:xfrm>
                <a:off x="513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8" name="Line 44"/>
              <p:cNvSpPr>
                <a:spLocks noChangeAspect="1" noChangeShapeType="1"/>
              </p:cNvSpPr>
              <p:nvPr/>
            </p:nvSpPr>
            <p:spPr bwMode="auto">
              <a:xfrm>
                <a:off x="518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9" name="Line 45"/>
              <p:cNvSpPr>
                <a:spLocks noChangeAspect="1" noChangeShapeType="1"/>
              </p:cNvSpPr>
              <p:nvPr/>
            </p:nvSpPr>
            <p:spPr bwMode="auto">
              <a:xfrm>
                <a:off x="523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0" name="Line 46"/>
              <p:cNvSpPr>
                <a:spLocks noChangeAspect="1" noChangeShapeType="1"/>
              </p:cNvSpPr>
              <p:nvPr/>
            </p:nvSpPr>
            <p:spPr bwMode="auto">
              <a:xfrm>
                <a:off x="528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1" name="Line 47"/>
              <p:cNvSpPr>
                <a:spLocks noChangeAspect="1" noChangeShapeType="1"/>
              </p:cNvSpPr>
              <p:nvPr/>
            </p:nvSpPr>
            <p:spPr bwMode="auto">
              <a:xfrm>
                <a:off x="532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2" name="Line 48"/>
              <p:cNvSpPr>
                <a:spLocks noChangeAspect="1" noChangeShapeType="1"/>
              </p:cNvSpPr>
              <p:nvPr/>
            </p:nvSpPr>
            <p:spPr bwMode="auto">
              <a:xfrm>
                <a:off x="537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3" name="Line 49"/>
              <p:cNvSpPr>
                <a:spLocks noChangeAspect="1" noChangeShapeType="1"/>
              </p:cNvSpPr>
              <p:nvPr/>
            </p:nvSpPr>
            <p:spPr bwMode="auto">
              <a:xfrm>
                <a:off x="542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4" name="Line 50"/>
              <p:cNvSpPr>
                <a:spLocks noChangeAspect="1" noChangeShapeType="1"/>
              </p:cNvSpPr>
              <p:nvPr/>
            </p:nvSpPr>
            <p:spPr bwMode="auto">
              <a:xfrm>
                <a:off x="546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5" name="Line 51"/>
              <p:cNvSpPr>
                <a:spLocks noChangeAspect="1" noChangeShapeType="1"/>
              </p:cNvSpPr>
              <p:nvPr/>
            </p:nvSpPr>
            <p:spPr bwMode="auto">
              <a:xfrm>
                <a:off x="4083" y="182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6" name="Line 52"/>
              <p:cNvSpPr>
                <a:spLocks noChangeAspect="1" noChangeShapeType="1"/>
              </p:cNvSpPr>
              <p:nvPr/>
            </p:nvSpPr>
            <p:spPr bwMode="auto">
              <a:xfrm>
                <a:off x="4085" y="18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7" name="Line 53"/>
              <p:cNvSpPr>
                <a:spLocks noChangeAspect="1" noChangeShapeType="1"/>
              </p:cNvSpPr>
              <p:nvPr/>
            </p:nvSpPr>
            <p:spPr bwMode="auto">
              <a:xfrm>
                <a:off x="4085" y="191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8" name="Line 54"/>
              <p:cNvSpPr>
                <a:spLocks noChangeAspect="1" noChangeShapeType="1"/>
              </p:cNvSpPr>
              <p:nvPr/>
            </p:nvSpPr>
            <p:spPr bwMode="auto">
              <a:xfrm>
                <a:off x="4085" y="19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9" name="Line 55"/>
              <p:cNvSpPr>
                <a:spLocks noChangeAspect="1" noChangeShapeType="1"/>
              </p:cNvSpPr>
              <p:nvPr/>
            </p:nvSpPr>
            <p:spPr bwMode="auto">
              <a:xfrm>
                <a:off x="4085" y="201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0" name="Line 56"/>
              <p:cNvSpPr>
                <a:spLocks noChangeAspect="1" noChangeShapeType="1"/>
              </p:cNvSpPr>
              <p:nvPr/>
            </p:nvSpPr>
            <p:spPr bwMode="auto">
              <a:xfrm>
                <a:off x="4085" y="206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1" name="Line 57"/>
              <p:cNvSpPr>
                <a:spLocks noChangeAspect="1" noChangeShapeType="1"/>
              </p:cNvSpPr>
              <p:nvPr/>
            </p:nvSpPr>
            <p:spPr bwMode="auto">
              <a:xfrm>
                <a:off x="4085" y="211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2" name="Line 58"/>
              <p:cNvSpPr>
                <a:spLocks noChangeAspect="1" noChangeShapeType="1"/>
              </p:cNvSpPr>
              <p:nvPr/>
            </p:nvSpPr>
            <p:spPr bwMode="auto">
              <a:xfrm>
                <a:off x="4085" y="216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3" name="Line 59"/>
              <p:cNvSpPr>
                <a:spLocks noChangeAspect="1" noChangeShapeType="1"/>
              </p:cNvSpPr>
              <p:nvPr/>
            </p:nvSpPr>
            <p:spPr bwMode="auto">
              <a:xfrm>
                <a:off x="4085" y="220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4" name="Line 60"/>
              <p:cNvSpPr>
                <a:spLocks noChangeAspect="1" noChangeShapeType="1"/>
              </p:cNvSpPr>
              <p:nvPr/>
            </p:nvSpPr>
            <p:spPr bwMode="auto">
              <a:xfrm>
                <a:off x="4087" y="225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5" name="Line 61"/>
              <p:cNvSpPr>
                <a:spLocks noChangeAspect="1" noChangeShapeType="1"/>
              </p:cNvSpPr>
              <p:nvPr/>
            </p:nvSpPr>
            <p:spPr bwMode="auto">
              <a:xfrm>
                <a:off x="4085" y="230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6" name="Line 62"/>
              <p:cNvSpPr>
                <a:spLocks noChangeAspect="1" noChangeShapeType="1"/>
              </p:cNvSpPr>
              <p:nvPr/>
            </p:nvSpPr>
            <p:spPr bwMode="auto">
              <a:xfrm>
                <a:off x="4085" y="235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7" name="Line 63"/>
              <p:cNvSpPr>
                <a:spLocks noChangeAspect="1" noChangeShapeType="1"/>
              </p:cNvSpPr>
              <p:nvPr/>
            </p:nvSpPr>
            <p:spPr bwMode="auto">
              <a:xfrm>
                <a:off x="4085" y="240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8" name="Line 64"/>
              <p:cNvSpPr>
                <a:spLocks noChangeAspect="1" noChangeShapeType="1"/>
              </p:cNvSpPr>
              <p:nvPr/>
            </p:nvSpPr>
            <p:spPr bwMode="auto">
              <a:xfrm>
                <a:off x="4085" y="244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9" name="Line 65"/>
              <p:cNvSpPr>
                <a:spLocks noChangeAspect="1" noChangeShapeType="1"/>
              </p:cNvSpPr>
              <p:nvPr/>
            </p:nvSpPr>
            <p:spPr bwMode="auto">
              <a:xfrm>
                <a:off x="4085" y="249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0" name="Line 66"/>
              <p:cNvSpPr>
                <a:spLocks noChangeAspect="1" noChangeShapeType="1"/>
              </p:cNvSpPr>
              <p:nvPr/>
            </p:nvSpPr>
            <p:spPr bwMode="auto">
              <a:xfrm>
                <a:off x="4085" y="25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1" name="Line 67"/>
              <p:cNvSpPr>
                <a:spLocks noChangeAspect="1" noChangeShapeType="1"/>
              </p:cNvSpPr>
              <p:nvPr/>
            </p:nvSpPr>
            <p:spPr bwMode="auto">
              <a:xfrm>
                <a:off x="4085" y="259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2" name="Line 68"/>
              <p:cNvSpPr>
                <a:spLocks noChangeAspect="1" noChangeShapeType="1"/>
              </p:cNvSpPr>
              <p:nvPr/>
            </p:nvSpPr>
            <p:spPr bwMode="auto">
              <a:xfrm>
                <a:off x="4085" y="264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3" name="Line 69"/>
              <p:cNvSpPr>
                <a:spLocks noChangeAspect="1" noChangeShapeType="1"/>
              </p:cNvSpPr>
              <p:nvPr/>
            </p:nvSpPr>
            <p:spPr bwMode="auto">
              <a:xfrm>
                <a:off x="4085" y="268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4" name="Line 70"/>
              <p:cNvSpPr>
                <a:spLocks noChangeAspect="1" noChangeShapeType="1"/>
              </p:cNvSpPr>
              <p:nvPr/>
            </p:nvSpPr>
            <p:spPr bwMode="auto">
              <a:xfrm>
                <a:off x="4087" y="273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5" name="Line 71"/>
              <p:cNvSpPr>
                <a:spLocks noChangeAspect="1" noChangeShapeType="1"/>
              </p:cNvSpPr>
              <p:nvPr/>
            </p:nvSpPr>
            <p:spPr bwMode="auto">
              <a:xfrm>
                <a:off x="4085" y="278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6" name="Line 72"/>
              <p:cNvSpPr>
                <a:spLocks noChangeAspect="1" noChangeShapeType="1"/>
              </p:cNvSpPr>
              <p:nvPr/>
            </p:nvSpPr>
            <p:spPr bwMode="auto">
              <a:xfrm>
                <a:off x="4085" y="283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7" name="Line 73"/>
              <p:cNvSpPr>
                <a:spLocks noChangeAspect="1" noChangeShapeType="1"/>
              </p:cNvSpPr>
              <p:nvPr/>
            </p:nvSpPr>
            <p:spPr bwMode="auto">
              <a:xfrm>
                <a:off x="4085" y="28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8" name="Line 74"/>
              <p:cNvSpPr>
                <a:spLocks noChangeAspect="1" noChangeShapeType="1"/>
              </p:cNvSpPr>
              <p:nvPr/>
            </p:nvSpPr>
            <p:spPr bwMode="auto">
              <a:xfrm>
                <a:off x="4085" y="292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9" name="Line 75"/>
              <p:cNvSpPr>
                <a:spLocks noChangeAspect="1" noChangeShapeType="1"/>
              </p:cNvSpPr>
              <p:nvPr/>
            </p:nvSpPr>
            <p:spPr bwMode="auto">
              <a:xfrm>
                <a:off x="4085" y="297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0" name="Line 76"/>
              <p:cNvSpPr>
                <a:spLocks noChangeAspect="1" noChangeShapeType="1"/>
              </p:cNvSpPr>
              <p:nvPr/>
            </p:nvSpPr>
            <p:spPr bwMode="auto">
              <a:xfrm>
                <a:off x="4085" y="302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1" name="Line 77"/>
              <p:cNvSpPr>
                <a:spLocks noChangeAspect="1" noChangeShapeType="1"/>
              </p:cNvSpPr>
              <p:nvPr/>
            </p:nvSpPr>
            <p:spPr bwMode="auto">
              <a:xfrm>
                <a:off x="4085" y="306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2" name="Line 78"/>
              <p:cNvSpPr>
                <a:spLocks noChangeAspect="1" noChangeShapeType="1"/>
              </p:cNvSpPr>
              <p:nvPr/>
            </p:nvSpPr>
            <p:spPr bwMode="auto">
              <a:xfrm>
                <a:off x="4085" y="311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3" name="Line 79"/>
              <p:cNvSpPr>
                <a:spLocks noChangeAspect="1" noChangeShapeType="1"/>
              </p:cNvSpPr>
              <p:nvPr/>
            </p:nvSpPr>
            <p:spPr bwMode="auto">
              <a:xfrm>
                <a:off x="4088" y="179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4" name="Line 80"/>
              <p:cNvSpPr>
                <a:spLocks noChangeAspect="1" noChangeShapeType="1"/>
              </p:cNvSpPr>
              <p:nvPr/>
            </p:nvSpPr>
            <p:spPr bwMode="auto">
              <a:xfrm>
                <a:off x="4085" y="18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5" name="Line 81"/>
              <p:cNvSpPr>
                <a:spLocks noChangeAspect="1" noChangeShapeType="1"/>
              </p:cNvSpPr>
              <p:nvPr/>
            </p:nvSpPr>
            <p:spPr bwMode="auto">
              <a:xfrm>
                <a:off x="4087" y="189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6" name="Line 82"/>
              <p:cNvSpPr>
                <a:spLocks noChangeAspect="1" noChangeShapeType="1"/>
              </p:cNvSpPr>
              <p:nvPr/>
            </p:nvSpPr>
            <p:spPr bwMode="auto">
              <a:xfrm>
                <a:off x="4087" y="19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7" name="Line 83"/>
              <p:cNvSpPr>
                <a:spLocks noChangeAspect="1" noChangeShapeType="1"/>
              </p:cNvSpPr>
              <p:nvPr/>
            </p:nvSpPr>
            <p:spPr bwMode="auto">
              <a:xfrm>
                <a:off x="4087" y="199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8" name="Line 84"/>
              <p:cNvSpPr>
                <a:spLocks noChangeAspect="1" noChangeShapeType="1"/>
              </p:cNvSpPr>
              <p:nvPr/>
            </p:nvSpPr>
            <p:spPr bwMode="auto">
              <a:xfrm>
                <a:off x="4087" y="204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9" name="Line 85"/>
              <p:cNvSpPr>
                <a:spLocks noChangeAspect="1" noChangeShapeType="1"/>
              </p:cNvSpPr>
              <p:nvPr/>
            </p:nvSpPr>
            <p:spPr bwMode="auto">
              <a:xfrm>
                <a:off x="4087" y="208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0" name="Line 86"/>
              <p:cNvSpPr>
                <a:spLocks noChangeAspect="1" noChangeShapeType="1"/>
              </p:cNvSpPr>
              <p:nvPr/>
            </p:nvSpPr>
            <p:spPr bwMode="auto">
              <a:xfrm>
                <a:off x="4087" y="213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1" name="Line 87"/>
              <p:cNvSpPr>
                <a:spLocks noChangeAspect="1" noChangeShapeType="1"/>
              </p:cNvSpPr>
              <p:nvPr/>
            </p:nvSpPr>
            <p:spPr bwMode="auto">
              <a:xfrm>
                <a:off x="4087" y="21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2" name="Line 88"/>
              <p:cNvSpPr>
                <a:spLocks noChangeAspect="1" noChangeShapeType="1"/>
              </p:cNvSpPr>
              <p:nvPr/>
            </p:nvSpPr>
            <p:spPr bwMode="auto">
              <a:xfrm>
                <a:off x="4087" y="223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3" name="Line 89"/>
              <p:cNvSpPr>
                <a:spLocks noChangeAspect="1" noChangeShapeType="1"/>
              </p:cNvSpPr>
              <p:nvPr/>
            </p:nvSpPr>
            <p:spPr bwMode="auto">
              <a:xfrm>
                <a:off x="4088" y="22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4" name="Line 90"/>
              <p:cNvSpPr>
                <a:spLocks noChangeAspect="1" noChangeShapeType="1"/>
              </p:cNvSpPr>
              <p:nvPr/>
            </p:nvSpPr>
            <p:spPr bwMode="auto">
              <a:xfrm>
                <a:off x="4087" y="232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5" name="Line 91"/>
              <p:cNvSpPr>
                <a:spLocks noChangeAspect="1" noChangeShapeType="1"/>
              </p:cNvSpPr>
              <p:nvPr/>
            </p:nvSpPr>
            <p:spPr bwMode="auto">
              <a:xfrm>
                <a:off x="4087" y="237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6" name="Line 92"/>
              <p:cNvSpPr>
                <a:spLocks noChangeAspect="1" noChangeShapeType="1"/>
              </p:cNvSpPr>
              <p:nvPr/>
            </p:nvSpPr>
            <p:spPr bwMode="auto">
              <a:xfrm>
                <a:off x="4087" y="242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7" name="Line 93"/>
              <p:cNvSpPr>
                <a:spLocks noChangeAspect="1" noChangeShapeType="1"/>
              </p:cNvSpPr>
              <p:nvPr/>
            </p:nvSpPr>
            <p:spPr bwMode="auto">
              <a:xfrm>
                <a:off x="4087" y="24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8" name="Line 94"/>
              <p:cNvSpPr>
                <a:spLocks noChangeAspect="1" noChangeShapeType="1"/>
              </p:cNvSpPr>
              <p:nvPr/>
            </p:nvSpPr>
            <p:spPr bwMode="auto">
              <a:xfrm>
                <a:off x="4087" y="252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9" name="Line 95"/>
              <p:cNvSpPr>
                <a:spLocks noChangeAspect="1" noChangeShapeType="1"/>
              </p:cNvSpPr>
              <p:nvPr/>
            </p:nvSpPr>
            <p:spPr bwMode="auto">
              <a:xfrm>
                <a:off x="4087" y="257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0" name="Line 96"/>
              <p:cNvSpPr>
                <a:spLocks noChangeAspect="1" noChangeShapeType="1"/>
              </p:cNvSpPr>
              <p:nvPr/>
            </p:nvSpPr>
            <p:spPr bwMode="auto">
              <a:xfrm>
                <a:off x="4087" y="261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1" name="Line 97"/>
              <p:cNvSpPr>
                <a:spLocks noChangeAspect="1" noChangeShapeType="1"/>
              </p:cNvSpPr>
              <p:nvPr/>
            </p:nvSpPr>
            <p:spPr bwMode="auto">
              <a:xfrm>
                <a:off x="4087" y="266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2" name="Line 98"/>
              <p:cNvSpPr>
                <a:spLocks noChangeAspect="1" noChangeShapeType="1"/>
              </p:cNvSpPr>
              <p:nvPr/>
            </p:nvSpPr>
            <p:spPr bwMode="auto">
              <a:xfrm>
                <a:off x="4087" y="271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3" name="Line 99"/>
              <p:cNvSpPr>
                <a:spLocks noChangeAspect="1" noChangeShapeType="1"/>
              </p:cNvSpPr>
              <p:nvPr/>
            </p:nvSpPr>
            <p:spPr bwMode="auto">
              <a:xfrm>
                <a:off x="4087" y="276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4" name="Line 100"/>
              <p:cNvSpPr>
                <a:spLocks noChangeAspect="1" noChangeShapeType="1"/>
              </p:cNvSpPr>
              <p:nvPr/>
            </p:nvSpPr>
            <p:spPr bwMode="auto">
              <a:xfrm>
                <a:off x="4087" y="280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5" name="Line 101"/>
              <p:cNvSpPr>
                <a:spLocks noChangeAspect="1" noChangeShapeType="1"/>
              </p:cNvSpPr>
              <p:nvPr/>
            </p:nvSpPr>
            <p:spPr bwMode="auto">
              <a:xfrm>
                <a:off x="4087" y="285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6" name="Line 102"/>
              <p:cNvSpPr>
                <a:spLocks noChangeAspect="1" noChangeShapeType="1"/>
              </p:cNvSpPr>
              <p:nvPr/>
            </p:nvSpPr>
            <p:spPr bwMode="auto">
              <a:xfrm>
                <a:off x="4087" y="290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7" name="Line 103"/>
              <p:cNvSpPr>
                <a:spLocks noChangeAspect="1" noChangeShapeType="1"/>
              </p:cNvSpPr>
              <p:nvPr/>
            </p:nvSpPr>
            <p:spPr bwMode="auto">
              <a:xfrm>
                <a:off x="4087" y="295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8" name="Line 104"/>
              <p:cNvSpPr>
                <a:spLocks noChangeAspect="1" noChangeShapeType="1"/>
              </p:cNvSpPr>
              <p:nvPr/>
            </p:nvSpPr>
            <p:spPr bwMode="auto">
              <a:xfrm>
                <a:off x="4087" y="299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9" name="Line 105"/>
              <p:cNvSpPr>
                <a:spLocks noChangeAspect="1" noChangeShapeType="1"/>
              </p:cNvSpPr>
              <p:nvPr/>
            </p:nvSpPr>
            <p:spPr bwMode="auto">
              <a:xfrm>
                <a:off x="4087" y="304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0" name="Line 106"/>
              <p:cNvSpPr>
                <a:spLocks noChangeAspect="1" noChangeShapeType="1"/>
              </p:cNvSpPr>
              <p:nvPr/>
            </p:nvSpPr>
            <p:spPr bwMode="auto">
              <a:xfrm>
                <a:off x="4087" y="308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1" name="Line 107"/>
              <p:cNvSpPr>
                <a:spLocks noChangeAspect="1" noChangeShapeType="1"/>
              </p:cNvSpPr>
              <p:nvPr/>
            </p:nvSpPr>
            <p:spPr bwMode="auto">
              <a:xfrm>
                <a:off x="4085" y="175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2" name="Line 108"/>
              <p:cNvSpPr>
                <a:spLocks noChangeAspect="1" noChangeShapeType="1"/>
              </p:cNvSpPr>
              <p:nvPr/>
            </p:nvSpPr>
            <p:spPr bwMode="auto">
              <a:xfrm>
                <a:off x="411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3" name="Line 109"/>
              <p:cNvSpPr>
                <a:spLocks noChangeAspect="1" noChangeShapeType="1"/>
              </p:cNvSpPr>
              <p:nvPr/>
            </p:nvSpPr>
            <p:spPr bwMode="auto">
              <a:xfrm>
                <a:off x="415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4" name="Line 110"/>
              <p:cNvSpPr>
                <a:spLocks noChangeAspect="1" noChangeShapeType="1"/>
              </p:cNvSpPr>
              <p:nvPr/>
            </p:nvSpPr>
            <p:spPr bwMode="auto">
              <a:xfrm>
                <a:off x="420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5" name="Line 111"/>
              <p:cNvSpPr>
                <a:spLocks noChangeAspect="1" noChangeShapeType="1"/>
              </p:cNvSpPr>
              <p:nvPr/>
            </p:nvSpPr>
            <p:spPr bwMode="auto">
              <a:xfrm>
                <a:off x="425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6" name="Line 112"/>
              <p:cNvSpPr>
                <a:spLocks noChangeAspect="1" noChangeShapeType="1"/>
              </p:cNvSpPr>
              <p:nvPr/>
            </p:nvSpPr>
            <p:spPr bwMode="auto">
              <a:xfrm>
                <a:off x="429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7" name="Line 113"/>
              <p:cNvSpPr>
                <a:spLocks noChangeAspect="1" noChangeShapeType="1"/>
              </p:cNvSpPr>
              <p:nvPr/>
            </p:nvSpPr>
            <p:spPr bwMode="auto">
              <a:xfrm>
                <a:off x="434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8" name="Line 114"/>
              <p:cNvSpPr>
                <a:spLocks noChangeAspect="1" noChangeShapeType="1"/>
              </p:cNvSpPr>
              <p:nvPr/>
            </p:nvSpPr>
            <p:spPr bwMode="auto">
              <a:xfrm>
                <a:off x="439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9" name="Line 115"/>
              <p:cNvSpPr>
                <a:spLocks noChangeAspect="1" noChangeShapeType="1"/>
              </p:cNvSpPr>
              <p:nvPr/>
            </p:nvSpPr>
            <p:spPr bwMode="auto">
              <a:xfrm>
                <a:off x="444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0" name="Line 116"/>
              <p:cNvSpPr>
                <a:spLocks noChangeAspect="1" noChangeShapeType="1"/>
              </p:cNvSpPr>
              <p:nvPr/>
            </p:nvSpPr>
            <p:spPr bwMode="auto">
              <a:xfrm>
                <a:off x="449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1" name="Line 117"/>
              <p:cNvSpPr>
                <a:spLocks noChangeAspect="1" noChangeShapeType="1"/>
              </p:cNvSpPr>
              <p:nvPr/>
            </p:nvSpPr>
            <p:spPr bwMode="auto">
              <a:xfrm>
                <a:off x="453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2" name="Line 118"/>
              <p:cNvSpPr>
                <a:spLocks noChangeAspect="1" noChangeShapeType="1"/>
              </p:cNvSpPr>
              <p:nvPr/>
            </p:nvSpPr>
            <p:spPr bwMode="auto">
              <a:xfrm>
                <a:off x="458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3" name="Line 119"/>
              <p:cNvSpPr>
                <a:spLocks noChangeAspect="1" noChangeShapeType="1"/>
              </p:cNvSpPr>
              <p:nvPr/>
            </p:nvSpPr>
            <p:spPr bwMode="auto">
              <a:xfrm>
                <a:off x="463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4" name="Line 120"/>
              <p:cNvSpPr>
                <a:spLocks noChangeAspect="1" noChangeShapeType="1"/>
              </p:cNvSpPr>
              <p:nvPr/>
            </p:nvSpPr>
            <p:spPr bwMode="auto">
              <a:xfrm>
                <a:off x="468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5" name="Line 121"/>
              <p:cNvSpPr>
                <a:spLocks noChangeAspect="1" noChangeShapeType="1"/>
              </p:cNvSpPr>
              <p:nvPr/>
            </p:nvSpPr>
            <p:spPr bwMode="auto">
              <a:xfrm>
                <a:off x="473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6" name="Line 122"/>
              <p:cNvSpPr>
                <a:spLocks noChangeAspect="1" noChangeShapeType="1"/>
              </p:cNvSpPr>
              <p:nvPr/>
            </p:nvSpPr>
            <p:spPr bwMode="auto">
              <a:xfrm>
                <a:off x="477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7" name="Line 123"/>
              <p:cNvSpPr>
                <a:spLocks noChangeAspect="1" noChangeShapeType="1"/>
              </p:cNvSpPr>
              <p:nvPr/>
            </p:nvSpPr>
            <p:spPr bwMode="auto">
              <a:xfrm>
                <a:off x="482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8" name="Line 124"/>
              <p:cNvSpPr>
                <a:spLocks noChangeAspect="1" noChangeShapeType="1"/>
              </p:cNvSpPr>
              <p:nvPr/>
            </p:nvSpPr>
            <p:spPr bwMode="auto">
              <a:xfrm>
                <a:off x="487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9" name="Line 125"/>
              <p:cNvSpPr>
                <a:spLocks noChangeAspect="1" noChangeShapeType="1"/>
              </p:cNvSpPr>
              <p:nvPr/>
            </p:nvSpPr>
            <p:spPr bwMode="auto">
              <a:xfrm>
                <a:off x="492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0" name="Line 126"/>
              <p:cNvSpPr>
                <a:spLocks noChangeAspect="1" noChangeShapeType="1"/>
              </p:cNvSpPr>
              <p:nvPr/>
            </p:nvSpPr>
            <p:spPr bwMode="auto">
              <a:xfrm>
                <a:off x="497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1" name="Line 127"/>
              <p:cNvSpPr>
                <a:spLocks noChangeAspect="1" noChangeShapeType="1"/>
              </p:cNvSpPr>
              <p:nvPr/>
            </p:nvSpPr>
            <p:spPr bwMode="auto">
              <a:xfrm>
                <a:off x="5018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2" name="Line 128"/>
              <p:cNvSpPr>
                <a:spLocks noChangeAspect="1" noChangeShapeType="1"/>
              </p:cNvSpPr>
              <p:nvPr/>
            </p:nvSpPr>
            <p:spPr bwMode="auto">
              <a:xfrm>
                <a:off x="506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3" name="Line 129"/>
              <p:cNvSpPr>
                <a:spLocks noChangeAspect="1" noChangeShapeType="1"/>
              </p:cNvSpPr>
              <p:nvPr/>
            </p:nvSpPr>
            <p:spPr bwMode="auto">
              <a:xfrm>
                <a:off x="511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4" name="Line 130"/>
              <p:cNvSpPr>
                <a:spLocks noChangeAspect="1" noChangeShapeType="1"/>
              </p:cNvSpPr>
              <p:nvPr/>
            </p:nvSpPr>
            <p:spPr bwMode="auto">
              <a:xfrm>
                <a:off x="516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5" name="Line 131"/>
              <p:cNvSpPr>
                <a:spLocks noChangeAspect="1" noChangeShapeType="1"/>
              </p:cNvSpPr>
              <p:nvPr/>
            </p:nvSpPr>
            <p:spPr bwMode="auto">
              <a:xfrm>
                <a:off x="521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6" name="Line 132"/>
              <p:cNvSpPr>
                <a:spLocks noChangeAspect="1" noChangeShapeType="1"/>
              </p:cNvSpPr>
              <p:nvPr/>
            </p:nvSpPr>
            <p:spPr bwMode="auto">
              <a:xfrm>
                <a:off x="5258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7" name="Line 133"/>
              <p:cNvSpPr>
                <a:spLocks noChangeAspect="1" noChangeShapeType="1"/>
              </p:cNvSpPr>
              <p:nvPr/>
            </p:nvSpPr>
            <p:spPr bwMode="auto">
              <a:xfrm>
                <a:off x="530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8" name="Line 134"/>
              <p:cNvSpPr>
                <a:spLocks noChangeAspect="1" noChangeShapeType="1"/>
              </p:cNvSpPr>
              <p:nvPr/>
            </p:nvSpPr>
            <p:spPr bwMode="auto">
              <a:xfrm>
                <a:off x="535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9" name="Line 135"/>
              <p:cNvSpPr>
                <a:spLocks noChangeAspect="1" noChangeShapeType="1"/>
              </p:cNvSpPr>
              <p:nvPr/>
            </p:nvSpPr>
            <p:spPr bwMode="auto">
              <a:xfrm>
                <a:off x="540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0" name="Line 136"/>
              <p:cNvSpPr>
                <a:spLocks noChangeAspect="1" noChangeShapeType="1"/>
              </p:cNvSpPr>
              <p:nvPr/>
            </p:nvSpPr>
            <p:spPr bwMode="auto">
              <a:xfrm>
                <a:off x="544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1" name="Line 137"/>
              <p:cNvSpPr>
                <a:spLocks noChangeAspect="1" noChangeShapeType="1"/>
              </p:cNvSpPr>
              <p:nvPr/>
            </p:nvSpPr>
            <p:spPr bwMode="auto">
              <a:xfrm>
                <a:off x="548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21002" name="Text Box 138"/>
          <p:cNvSpPr txBox="1">
            <a:spLocks noChangeArrowheads="1"/>
          </p:cNvSpPr>
          <p:nvPr/>
        </p:nvSpPr>
        <p:spPr bwMode="auto">
          <a:xfrm rot="5400000">
            <a:off x="7916068" y="3717132"/>
            <a:ext cx="1211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1400">
                <a:solidFill>
                  <a:srgbClr val="FF6600"/>
                </a:solidFill>
                <a:latin typeface="Arial" charset="0"/>
                <a:ea typeface="ＭＳ Ｐゴシック" charset="0"/>
              </a:rPr>
              <a:t> row groups</a:t>
            </a:r>
          </a:p>
          <a:p>
            <a:pPr>
              <a:lnSpc>
                <a:spcPct val="80000"/>
              </a:lnSpc>
              <a:defRPr/>
            </a:pPr>
            <a:r>
              <a:rPr lang="en-US" sz="16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1400">
                <a:solidFill>
                  <a:srgbClr val="FF6600"/>
                </a:solidFill>
                <a:latin typeface="Arial" charset="0"/>
                <a:ea typeface="ＭＳ Ｐゴシック" charset="0"/>
              </a:rPr>
              <a:t> col groups</a:t>
            </a:r>
          </a:p>
        </p:txBody>
      </p:sp>
      <p:grpSp>
        <p:nvGrpSpPr>
          <p:cNvPr id="421003" name="Group 139"/>
          <p:cNvGrpSpPr>
            <a:grpSpLocks noChangeAspect="1"/>
          </p:cNvGrpSpPr>
          <p:nvPr/>
        </p:nvGrpSpPr>
        <p:grpSpPr bwMode="auto">
          <a:xfrm>
            <a:off x="6934200" y="5105400"/>
            <a:ext cx="1371600" cy="1373188"/>
            <a:chOff x="3648" y="1248"/>
            <a:chExt cx="1228" cy="1230"/>
          </a:xfrm>
        </p:grpSpPr>
        <p:pic>
          <p:nvPicPr>
            <p:cNvPr id="32785" name="Picture 140" descr="ccanim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648" y="1248"/>
              <a:ext cx="122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86" name="Group 141"/>
            <p:cNvGrpSpPr>
              <a:grpSpLocks noChangeAspect="1"/>
            </p:cNvGrpSpPr>
            <p:nvPr/>
          </p:nvGrpSpPr>
          <p:grpSpPr bwMode="auto">
            <a:xfrm>
              <a:off x="3656" y="1255"/>
              <a:ext cx="1212" cy="1215"/>
              <a:chOff x="3091" y="966"/>
              <a:chExt cx="1261" cy="1264"/>
            </a:xfrm>
          </p:grpSpPr>
          <p:sp>
            <p:nvSpPr>
              <p:cNvPr id="421006" name="Line 142"/>
              <p:cNvSpPr>
                <a:spLocks noChangeAspect="1" noChangeShapeType="1"/>
              </p:cNvSpPr>
              <p:nvPr/>
            </p:nvSpPr>
            <p:spPr bwMode="auto">
              <a:xfrm>
                <a:off x="3092" y="1744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7" name="Line 143"/>
              <p:cNvSpPr>
                <a:spLocks noChangeAspect="1" noChangeShapeType="1"/>
              </p:cNvSpPr>
              <p:nvPr/>
            </p:nvSpPr>
            <p:spPr bwMode="auto">
              <a:xfrm>
                <a:off x="3931" y="969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092" y="966"/>
                <a:ext cx="1260" cy="1260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9" name="Line 145"/>
              <p:cNvSpPr>
                <a:spLocks noChangeAspect="1" noChangeShapeType="1"/>
              </p:cNvSpPr>
              <p:nvPr/>
            </p:nvSpPr>
            <p:spPr bwMode="auto">
              <a:xfrm>
                <a:off x="3092" y="1451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10" name="Line 146"/>
              <p:cNvSpPr>
                <a:spLocks noChangeAspect="1" noChangeShapeType="1"/>
              </p:cNvSpPr>
              <p:nvPr/>
            </p:nvSpPr>
            <p:spPr bwMode="auto">
              <a:xfrm>
                <a:off x="3512" y="966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21011" name="Line 147"/>
          <p:cNvSpPr>
            <a:spLocks noChangeShapeType="1"/>
          </p:cNvSpPr>
          <p:nvPr/>
        </p:nvSpPr>
        <p:spPr bwMode="auto">
          <a:xfrm flipH="1" flipV="1">
            <a:off x="2133600" y="3886200"/>
            <a:ext cx="4648200" cy="19050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21012" name="Text Box 148"/>
          <p:cNvSpPr txBox="1">
            <a:spLocks noChangeArrowheads="1"/>
          </p:cNvSpPr>
          <p:nvPr/>
        </p:nvSpPr>
        <p:spPr bwMode="auto">
          <a:xfrm rot="5400000">
            <a:off x="7788275" y="5553075"/>
            <a:ext cx="15176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600" i="1">
                <a:solidFill>
                  <a:srgbClr val="008000"/>
                </a:solidFill>
              </a:rPr>
              <a:t>k</a:t>
            </a:r>
            <a:r>
              <a:rPr lang="en-US" sz="1600">
                <a:solidFill>
                  <a:srgbClr val="008000"/>
                </a:solidFill>
              </a:rPr>
              <a:t> = 3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row groups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i="1">
                <a:solidFill>
                  <a:srgbClr val="008000"/>
                </a:solidFill>
              </a:rPr>
              <a:t>ℓ</a:t>
            </a:r>
            <a:r>
              <a:rPr lang="en-US" sz="1600">
                <a:solidFill>
                  <a:srgbClr val="008000"/>
                </a:solidFill>
              </a:rPr>
              <a:t> = 3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col groups</a:t>
            </a:r>
          </a:p>
        </p:txBody>
      </p:sp>
      <p:sp>
        <p:nvSpPr>
          <p:cNvPr id="421013" name="Oval 149"/>
          <p:cNvSpPr>
            <a:spLocks noChangeArrowheads="1"/>
          </p:cNvSpPr>
          <p:nvPr/>
        </p:nvSpPr>
        <p:spPr bwMode="auto">
          <a:xfrm>
            <a:off x="6400800" y="4724400"/>
            <a:ext cx="2667000" cy="2057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62541"/>
      </p:ext>
    </p:extLst>
  </p:cSld>
  <p:clrMapOvr>
    <a:masterClrMapping/>
  </p:clrMapOvr>
  <p:transition advTm="2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2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2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9" grpId="0"/>
      <p:bldP spid="421002" grpId="0"/>
      <p:bldP spid="421012" grpId="0" autoUpdateAnimBg="0"/>
      <p:bldP spid="4210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/>
              <a:t>C</a:t>
            </a:r>
            <a:r>
              <a:rPr lang="en-US" altLang="ko-KR" dirty="0" smtClean="0">
                <a:ea typeface="Gulim" charset="0"/>
                <a:cs typeface="Gulim" charset="0"/>
              </a:rPr>
              <a:t>o-</a:t>
            </a:r>
            <a:r>
              <a:rPr lang="en-US" dirty="0" smtClean="0">
                <a:ea typeface="+mj-ea"/>
              </a:rPr>
              <a:t>clustering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343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C0C0"/>
                </a:solidFill>
              </a:rPr>
              <a:t>Step 1</a:t>
            </a:r>
            <a:r>
              <a:rPr lang="en-US" smtClean="0">
                <a:solidFill>
                  <a:srgbClr val="C0C0C0"/>
                </a:solidFill>
              </a:rPr>
              <a:t>: How to define a </a:t>
            </a:r>
            <a:r>
              <a:rPr lang="ja-JP" altLang="en-US" smtClean="0">
                <a:solidFill>
                  <a:srgbClr val="C0C0C0"/>
                </a:solidFill>
              </a:rPr>
              <a:t>“</a:t>
            </a:r>
            <a:r>
              <a:rPr lang="en-US" altLang="ja-JP" smtClean="0">
                <a:solidFill>
                  <a:srgbClr val="C0C0C0"/>
                </a:solidFill>
              </a:rPr>
              <a:t>good</a:t>
            </a:r>
            <a:r>
              <a:rPr lang="ja-JP" altLang="en-US" smtClean="0">
                <a:solidFill>
                  <a:srgbClr val="C0C0C0"/>
                </a:solidFill>
              </a:rPr>
              <a:t>”</a:t>
            </a:r>
            <a:r>
              <a:rPr lang="en-US" altLang="ja-JP" smtClean="0">
                <a:solidFill>
                  <a:srgbClr val="C0C0C0"/>
                </a:solidFill>
              </a:rPr>
              <a:t> partitioning?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0C0C0"/>
                </a:solidFill>
              </a:rPr>
              <a:t>			Intuition and formalization</a:t>
            </a:r>
          </a:p>
          <a:p>
            <a:pPr eaLnBrk="1" hangingPunct="1"/>
            <a:endParaRPr lang="en-US" smtClean="0">
              <a:solidFill>
                <a:srgbClr val="C0C0C0"/>
              </a:solidFill>
            </a:endParaRPr>
          </a:p>
          <a:p>
            <a:pPr eaLnBrk="1" hangingPunct="1"/>
            <a:r>
              <a:rPr lang="en-US" b="1" smtClean="0"/>
              <a:t>Step 2</a:t>
            </a:r>
            <a:r>
              <a:rPr lang="en-US" smtClean="0"/>
              <a:t>: How to find it?</a:t>
            </a:r>
          </a:p>
        </p:txBody>
      </p:sp>
    </p:spTree>
    <p:extLst>
      <p:ext uri="{BB962C8B-B14F-4D97-AF65-F5344CB8AC3E}">
        <p14:creationId xmlns:p14="http://schemas.microsoft.com/office/powerpoint/2010/main" val="2754675482"/>
      </p:ext>
    </p:extLst>
  </p:cSld>
  <p:clrMapOvr>
    <a:masterClrMapping/>
  </p:clrMapOvr>
  <p:transition advTm="681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 smtClean="0">
                <a:ea typeface="Gulim" charset="0"/>
                <a:cs typeface="Gulim" charset="0"/>
              </a:rPr>
              <a:t>Search for solution</a:t>
            </a:r>
            <a:br>
              <a:rPr lang="en-US" altLang="ko-KR" sz="3600" dirty="0" smtClean="0">
                <a:ea typeface="Gulim" charset="0"/>
                <a:cs typeface="Gulim" charset="0"/>
              </a:rPr>
            </a:br>
            <a:r>
              <a:rPr lang="en-US" altLang="ko-KR" sz="2400" dirty="0" smtClean="0">
                <a:ea typeface="Gulim" charset="0"/>
                <a:cs typeface="Gulim" charset="0"/>
              </a:rPr>
              <a:t>Overview: assignments </a:t>
            </a:r>
            <a:r>
              <a:rPr lang="en-US" altLang="ko-KR" sz="2400" dirty="0" smtClean="0">
                <a:solidFill>
                  <a:srgbClr val="FF0000"/>
                </a:solidFill>
                <a:ea typeface="Gulim" charset="0"/>
                <a:cs typeface="Gulim" charset="0"/>
              </a:rPr>
              <a:t>w/ fixed number of groups </a:t>
            </a:r>
            <a:r>
              <a:rPr lang="en-US" altLang="ko-KR" sz="2400" dirty="0" smtClean="0">
                <a:ea typeface="Gulim" charset="0"/>
                <a:cs typeface="Gulim" charset="0"/>
              </a:rPr>
              <a:t>(</a:t>
            </a:r>
            <a:r>
              <a:rPr lang="en-US" altLang="ko-KR" sz="2400" dirty="0" smtClean="0">
                <a:solidFill>
                  <a:srgbClr val="0066FF"/>
                </a:solidFill>
                <a:ea typeface="Gulim" charset="0"/>
                <a:cs typeface="Gulim" charset="0"/>
              </a:rPr>
              <a:t>shuffles</a:t>
            </a:r>
            <a:r>
              <a:rPr lang="en-US" altLang="ko-KR" sz="2400" dirty="0" smtClean="0">
                <a:ea typeface="Gulim" charset="0"/>
                <a:cs typeface="Gulim" charset="0"/>
              </a:rPr>
              <a:t>)</a:t>
            </a:r>
            <a:endParaRPr lang="en-US" sz="2400" dirty="0" smtClean="0">
              <a:ea typeface="+mj-ea"/>
            </a:endParaRPr>
          </a:p>
        </p:txBody>
      </p:sp>
      <p:pic>
        <p:nvPicPr>
          <p:cNvPr id="1157124" name="Picture 4" descr="cc-iter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57126" name="Picture 6" descr="cc-it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57128" name="Picture 8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384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22"/>
          <p:cNvGrpSpPr>
            <a:grpSpLocks/>
          </p:cNvGrpSpPr>
          <p:nvPr/>
        </p:nvGrpSpPr>
        <p:grpSpPr bwMode="auto">
          <a:xfrm>
            <a:off x="381000" y="2438400"/>
            <a:ext cx="1752600" cy="1736725"/>
            <a:chOff x="240" y="1536"/>
            <a:chExt cx="1104" cy="1094"/>
          </a:xfrm>
        </p:grpSpPr>
        <p:sp>
          <p:nvSpPr>
            <p:cNvPr id="1157137" name="Rectangle 17"/>
            <p:cNvSpPr>
              <a:spLocks noChangeArrowheads="1"/>
            </p:cNvSpPr>
            <p:nvPr/>
          </p:nvSpPr>
          <p:spPr bwMode="auto">
            <a:xfrm>
              <a:off x="240" y="1536"/>
              <a:ext cx="1104" cy="10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38" name="Line 18"/>
            <p:cNvSpPr>
              <a:spLocks noChangeShapeType="1"/>
            </p:cNvSpPr>
            <p:nvPr/>
          </p:nvSpPr>
          <p:spPr bwMode="auto">
            <a:xfrm>
              <a:off x="712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39" name="Line 19"/>
            <p:cNvSpPr>
              <a:spLocks noChangeShapeType="1"/>
            </p:cNvSpPr>
            <p:nvPr/>
          </p:nvSpPr>
          <p:spPr bwMode="auto">
            <a:xfrm rot="-5400000">
              <a:off x="793" y="1729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0" name="Line 20"/>
            <p:cNvSpPr>
              <a:spLocks noChangeShapeType="1"/>
            </p:cNvSpPr>
            <p:nvPr/>
          </p:nvSpPr>
          <p:spPr bwMode="auto">
            <a:xfrm>
              <a:off x="1024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1" name="Line 21"/>
            <p:cNvSpPr>
              <a:spLocks noChangeShapeType="1"/>
            </p:cNvSpPr>
            <p:nvPr/>
          </p:nvSpPr>
          <p:spPr bwMode="auto">
            <a:xfrm rot="-5400000">
              <a:off x="793" y="13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57149" name="Group 29"/>
          <p:cNvGrpSpPr>
            <a:grpSpLocks/>
          </p:cNvGrpSpPr>
          <p:nvPr/>
        </p:nvGrpSpPr>
        <p:grpSpPr bwMode="auto">
          <a:xfrm>
            <a:off x="4800600" y="2433638"/>
            <a:ext cx="1752600" cy="1752600"/>
            <a:chOff x="1629" y="1533"/>
            <a:chExt cx="1104" cy="1104"/>
          </a:xfrm>
        </p:grpSpPr>
        <p:sp>
          <p:nvSpPr>
            <p:cNvPr id="1157144" name="Rectangle 24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5" name="Line 25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6" name="Line 26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7" name="Line 27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8" name="Line 28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57156" name="Group 36"/>
          <p:cNvGrpSpPr>
            <a:grpSpLocks/>
          </p:cNvGrpSpPr>
          <p:nvPr/>
        </p:nvGrpSpPr>
        <p:grpSpPr bwMode="auto">
          <a:xfrm>
            <a:off x="2590800" y="2438400"/>
            <a:ext cx="1752600" cy="1752600"/>
            <a:chOff x="3024" y="1536"/>
            <a:chExt cx="1104" cy="1104"/>
          </a:xfrm>
        </p:grpSpPr>
        <p:sp>
          <p:nvSpPr>
            <p:cNvPr id="1157151" name="Rectangle 31"/>
            <p:cNvSpPr>
              <a:spLocks noChangeArrowheads="1"/>
            </p:cNvSpPr>
            <p:nvPr/>
          </p:nvSpPr>
          <p:spPr bwMode="auto">
            <a:xfrm>
              <a:off x="3024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2" name="Line 32"/>
            <p:cNvSpPr>
              <a:spLocks noChangeShapeType="1"/>
            </p:cNvSpPr>
            <p:nvPr/>
          </p:nvSpPr>
          <p:spPr bwMode="auto">
            <a:xfrm>
              <a:off x="3493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3" name="Line 33"/>
            <p:cNvSpPr>
              <a:spLocks noChangeShapeType="1"/>
            </p:cNvSpPr>
            <p:nvPr/>
          </p:nvSpPr>
          <p:spPr bwMode="auto">
            <a:xfrm rot="-5400000">
              <a:off x="3580" y="166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4" name="Line 34"/>
            <p:cNvSpPr>
              <a:spLocks noChangeShapeType="1"/>
            </p:cNvSpPr>
            <p:nvPr/>
          </p:nvSpPr>
          <p:spPr bwMode="auto">
            <a:xfrm>
              <a:off x="3808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5" name="Line 35"/>
            <p:cNvSpPr>
              <a:spLocks noChangeShapeType="1"/>
            </p:cNvSpPr>
            <p:nvPr/>
          </p:nvSpPr>
          <p:spPr bwMode="auto">
            <a:xfrm rot="-5400000">
              <a:off x="3571" y="1424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57164" name="Text Box 44"/>
          <p:cNvSpPr txBox="1">
            <a:spLocks noChangeArrowheads="1"/>
          </p:cNvSpPr>
          <p:nvPr/>
        </p:nvSpPr>
        <p:spPr bwMode="auto">
          <a:xfrm>
            <a:off x="25209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5" name="Text Box 45"/>
          <p:cNvSpPr txBox="1">
            <a:spLocks noChangeArrowheads="1"/>
          </p:cNvSpPr>
          <p:nvPr/>
        </p:nvSpPr>
        <p:spPr bwMode="auto">
          <a:xfrm>
            <a:off x="47307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6" name="Text Box 46"/>
          <p:cNvSpPr txBox="1">
            <a:spLocks noChangeArrowheads="1"/>
          </p:cNvSpPr>
          <p:nvPr/>
        </p:nvSpPr>
        <p:spPr bwMode="auto">
          <a:xfrm>
            <a:off x="69532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7" name="AutoShape 47"/>
          <p:cNvSpPr>
            <a:spLocks noChangeArrowheads="1"/>
          </p:cNvSpPr>
          <p:nvPr/>
        </p:nvSpPr>
        <p:spPr bwMode="auto">
          <a:xfrm>
            <a:off x="22098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57168" name="AutoShape 48"/>
          <p:cNvSpPr>
            <a:spLocks noChangeArrowheads="1"/>
          </p:cNvSpPr>
          <p:nvPr/>
        </p:nvSpPr>
        <p:spPr bwMode="auto">
          <a:xfrm>
            <a:off x="44196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57169" name="AutoShape 49"/>
          <p:cNvSpPr>
            <a:spLocks noChangeArrowheads="1"/>
          </p:cNvSpPr>
          <p:nvPr/>
        </p:nvSpPr>
        <p:spPr bwMode="auto">
          <a:xfrm>
            <a:off x="66294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57170" name="Picture 50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2443163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71" name="Group 51"/>
          <p:cNvGrpSpPr>
            <a:grpSpLocks/>
          </p:cNvGrpSpPr>
          <p:nvPr/>
        </p:nvGrpSpPr>
        <p:grpSpPr bwMode="auto">
          <a:xfrm>
            <a:off x="7010400" y="2438400"/>
            <a:ext cx="1752600" cy="1752600"/>
            <a:chOff x="1629" y="1533"/>
            <a:chExt cx="1104" cy="1104"/>
          </a:xfrm>
        </p:grpSpPr>
        <p:sp>
          <p:nvSpPr>
            <p:cNvPr id="1157172" name="Rectangle 52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3" name="Line 53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4" name="Line 54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5" name="Line 55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6" name="Line 56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57177" name="Text Box 57"/>
          <p:cNvSpPr txBox="1">
            <a:spLocks noChangeArrowheads="1"/>
          </p:cNvSpPr>
          <p:nvPr/>
        </p:nvSpPr>
        <p:spPr bwMode="auto">
          <a:xfrm>
            <a:off x="304800" y="20574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5F5F5F"/>
                </a:solidFill>
                <a:latin typeface="Arial" charset="0"/>
                <a:ea typeface="Gulim" charset="0"/>
                <a:cs typeface="Gulim" charset="0"/>
              </a:rPr>
              <a:t>original groups</a:t>
            </a:r>
            <a:endParaRPr lang="en-US" sz="1800">
              <a:solidFill>
                <a:srgbClr val="5F5F5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78" name="Text Box 58"/>
          <p:cNvSpPr txBox="1">
            <a:spLocks noChangeArrowheads="1"/>
          </p:cNvSpPr>
          <p:nvPr/>
        </p:nvSpPr>
        <p:spPr bwMode="auto">
          <a:xfrm>
            <a:off x="6248400" y="41910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79" name="Text Box 59"/>
          <p:cNvSpPr txBox="1">
            <a:spLocks noChangeArrowheads="1"/>
          </p:cNvSpPr>
          <p:nvPr/>
        </p:nvSpPr>
        <p:spPr bwMode="auto">
          <a:xfrm>
            <a:off x="2514600" y="4205288"/>
            <a:ext cx="2012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reassign all rows,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holding column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assignments fixed</a:t>
            </a:r>
            <a:endParaRPr lang="en-US" sz="1800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80" name="Text Box 60"/>
          <p:cNvSpPr txBox="1">
            <a:spLocks noChangeArrowheads="1"/>
          </p:cNvSpPr>
          <p:nvPr/>
        </p:nvSpPr>
        <p:spPr bwMode="auto">
          <a:xfrm>
            <a:off x="4724400" y="4191000"/>
            <a:ext cx="2317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reassign all columns,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holding row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assignments fixed</a:t>
            </a:r>
            <a:endParaRPr lang="en-US" sz="1800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729052"/>
      </p:ext>
    </p:extLst>
  </p:cSld>
  <p:clrMapOvr>
    <a:masterClrMapping/>
  </p:clrMapOvr>
  <p:transition advTm="90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1000"/>
                                        <p:tgtEl>
                                          <p:spTgt spid="115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1000"/>
                                        <p:tgtEl>
                                          <p:spTgt spid="115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8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15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4" grpId="0"/>
      <p:bldP spid="1157165" grpId="0"/>
      <p:bldP spid="1157166" grpId="0"/>
      <p:bldP spid="1157166" grpId="1"/>
      <p:bldP spid="1157167" grpId="0" animBg="1"/>
      <p:bldP spid="1157168" grpId="0" animBg="1"/>
      <p:bldP spid="1157169" grpId="0" animBg="1"/>
      <p:bldP spid="1157169" grpId="1" animBg="1"/>
      <p:bldP spid="1157178" grpId="0"/>
      <p:bldP spid="1157179" grpId="0"/>
      <p:bldP spid="1157179" grpId="1"/>
      <p:bldP spid="1157180" grpId="0"/>
      <p:bldP spid="115718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Occam’s razor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data mining tasks can be described as creating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for the data</a:t>
            </a:r>
          </a:p>
          <a:p>
            <a:pPr lvl="1"/>
            <a:r>
              <a:rPr lang="en-US" dirty="0" smtClean="0"/>
              <a:t>E.g., the EM algorithm models the data as a mixture of Gaussians, the K-means models the data as a set of centroids.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What is the right model?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Occam’s razor</a:t>
            </a:r>
            <a:r>
              <a:rPr lang="en-US" dirty="0" smtClean="0"/>
              <a:t>: All other things being equal, the simplest model is the best.</a:t>
            </a:r>
          </a:p>
          <a:p>
            <a:pPr lvl="1"/>
            <a:r>
              <a:rPr lang="en-US" dirty="0" smtClean="0"/>
              <a:t>A good principle for life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60" name="Rectangle 48"/>
          <p:cNvSpPr>
            <a:spLocks noChangeArrowheads="1"/>
          </p:cNvSpPr>
          <p:nvPr/>
        </p:nvSpPr>
        <p:spPr bwMode="auto">
          <a:xfrm>
            <a:off x="6858000" y="1981200"/>
            <a:ext cx="2057400" cy="2362200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smtClean="0">
                <a:ea typeface="Gulim" charset="0"/>
                <a:cs typeface="Gulim" charset="0"/>
              </a:rPr>
              <a:t>Search for solution</a:t>
            </a:r>
            <a:br>
              <a:rPr lang="en-US" altLang="ko-KR" sz="3600" smtClean="0">
                <a:ea typeface="Gulim" charset="0"/>
                <a:cs typeface="Gulim" charset="0"/>
              </a:rPr>
            </a:br>
            <a:r>
              <a:rPr lang="en-US" altLang="ko-KR" sz="2400" smtClean="0">
                <a:ea typeface="Gulim" charset="0"/>
                <a:cs typeface="Gulim" charset="0"/>
              </a:rPr>
              <a:t>Overview: assignments w/ fixed number of groups (</a:t>
            </a:r>
            <a:r>
              <a:rPr lang="en-US" altLang="ko-KR" sz="2400" smtClean="0">
                <a:solidFill>
                  <a:srgbClr val="0066FF"/>
                </a:solidFill>
                <a:ea typeface="Gulim" charset="0"/>
                <a:cs typeface="Gulim" charset="0"/>
              </a:rPr>
              <a:t>shuffles</a:t>
            </a:r>
            <a:r>
              <a:rPr lang="en-US" altLang="ko-KR" sz="2400" smtClean="0">
                <a:ea typeface="Gulim" charset="0"/>
                <a:cs typeface="Gulim" charset="0"/>
              </a:rPr>
              <a:t>)</a:t>
            </a:r>
            <a:endParaRPr lang="en-US" sz="2400" smtClean="0">
              <a:ea typeface="+mj-ea"/>
            </a:endParaRPr>
          </a:p>
        </p:txBody>
      </p:sp>
      <p:pic>
        <p:nvPicPr>
          <p:cNvPr id="1165315" name="Picture 3" descr="cc-iter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65316" name="Picture 4" descr="cc-it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37893" name="Picture 5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384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5318" name="Picture 6" descr="cc-iter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4511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381000" y="2438400"/>
            <a:ext cx="1752600" cy="1736725"/>
            <a:chOff x="240" y="1536"/>
            <a:chExt cx="1104" cy="1094"/>
          </a:xfrm>
        </p:grpSpPr>
        <p:sp>
          <p:nvSpPr>
            <p:cNvPr id="1165320" name="Rectangle 8"/>
            <p:cNvSpPr>
              <a:spLocks noChangeArrowheads="1"/>
            </p:cNvSpPr>
            <p:nvPr/>
          </p:nvSpPr>
          <p:spPr bwMode="auto">
            <a:xfrm>
              <a:off x="240" y="1536"/>
              <a:ext cx="1104" cy="10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1" name="Line 9"/>
            <p:cNvSpPr>
              <a:spLocks noChangeShapeType="1"/>
            </p:cNvSpPr>
            <p:nvPr/>
          </p:nvSpPr>
          <p:spPr bwMode="auto">
            <a:xfrm>
              <a:off x="712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2" name="Line 10"/>
            <p:cNvSpPr>
              <a:spLocks noChangeShapeType="1"/>
            </p:cNvSpPr>
            <p:nvPr/>
          </p:nvSpPr>
          <p:spPr bwMode="auto">
            <a:xfrm rot="-5400000">
              <a:off x="793" y="1729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3" name="Line 11"/>
            <p:cNvSpPr>
              <a:spLocks noChangeShapeType="1"/>
            </p:cNvSpPr>
            <p:nvPr/>
          </p:nvSpPr>
          <p:spPr bwMode="auto">
            <a:xfrm>
              <a:off x="1024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4" name="Line 12"/>
            <p:cNvSpPr>
              <a:spLocks noChangeShapeType="1"/>
            </p:cNvSpPr>
            <p:nvPr/>
          </p:nvSpPr>
          <p:spPr bwMode="auto">
            <a:xfrm rot="-5400000">
              <a:off x="793" y="13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896" name="Group 13"/>
          <p:cNvGrpSpPr>
            <a:grpSpLocks/>
          </p:cNvGrpSpPr>
          <p:nvPr/>
        </p:nvGrpSpPr>
        <p:grpSpPr bwMode="auto">
          <a:xfrm>
            <a:off x="4800600" y="2433638"/>
            <a:ext cx="1752600" cy="1752600"/>
            <a:chOff x="1629" y="1533"/>
            <a:chExt cx="1104" cy="1104"/>
          </a:xfrm>
        </p:grpSpPr>
        <p:sp>
          <p:nvSpPr>
            <p:cNvPr id="1165326" name="Rectangle 14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7" name="Line 15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8" name="Line 16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9" name="Line 17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0" name="Line 18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897" name="Group 19"/>
          <p:cNvGrpSpPr>
            <a:grpSpLocks/>
          </p:cNvGrpSpPr>
          <p:nvPr/>
        </p:nvGrpSpPr>
        <p:grpSpPr bwMode="auto">
          <a:xfrm>
            <a:off x="2590800" y="2438400"/>
            <a:ext cx="1752600" cy="1752600"/>
            <a:chOff x="3024" y="1536"/>
            <a:chExt cx="1104" cy="1104"/>
          </a:xfrm>
        </p:grpSpPr>
        <p:sp>
          <p:nvSpPr>
            <p:cNvPr id="1165332" name="Rectangle 20"/>
            <p:cNvSpPr>
              <a:spLocks noChangeArrowheads="1"/>
            </p:cNvSpPr>
            <p:nvPr/>
          </p:nvSpPr>
          <p:spPr bwMode="auto">
            <a:xfrm>
              <a:off x="3024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3" name="Line 21"/>
            <p:cNvSpPr>
              <a:spLocks noChangeShapeType="1"/>
            </p:cNvSpPr>
            <p:nvPr/>
          </p:nvSpPr>
          <p:spPr bwMode="auto">
            <a:xfrm>
              <a:off x="3493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4" name="Line 22"/>
            <p:cNvSpPr>
              <a:spLocks noChangeShapeType="1"/>
            </p:cNvSpPr>
            <p:nvPr/>
          </p:nvSpPr>
          <p:spPr bwMode="auto">
            <a:xfrm rot="-5400000">
              <a:off x="3580" y="166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5" name="Line 23"/>
            <p:cNvSpPr>
              <a:spLocks noChangeShapeType="1"/>
            </p:cNvSpPr>
            <p:nvPr/>
          </p:nvSpPr>
          <p:spPr bwMode="auto">
            <a:xfrm>
              <a:off x="3808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6" name="Line 24"/>
            <p:cNvSpPr>
              <a:spLocks noChangeShapeType="1"/>
            </p:cNvSpPr>
            <p:nvPr/>
          </p:nvSpPr>
          <p:spPr bwMode="auto">
            <a:xfrm rot="-5400000">
              <a:off x="3571" y="1424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65337" name="Group 25"/>
          <p:cNvGrpSpPr>
            <a:grpSpLocks/>
          </p:cNvGrpSpPr>
          <p:nvPr/>
        </p:nvGrpSpPr>
        <p:grpSpPr bwMode="auto">
          <a:xfrm>
            <a:off x="7015163" y="2438400"/>
            <a:ext cx="1752600" cy="1755775"/>
            <a:chOff x="4419" y="1536"/>
            <a:chExt cx="1104" cy="1106"/>
          </a:xfrm>
        </p:grpSpPr>
        <p:sp>
          <p:nvSpPr>
            <p:cNvPr id="1165338" name="Rectangle 26"/>
            <p:cNvSpPr>
              <a:spLocks noChangeArrowheads="1"/>
            </p:cNvSpPr>
            <p:nvPr/>
          </p:nvSpPr>
          <p:spPr bwMode="auto">
            <a:xfrm>
              <a:off x="4419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9" name="Line 27"/>
            <p:cNvSpPr>
              <a:spLocks noChangeShapeType="1"/>
            </p:cNvSpPr>
            <p:nvPr/>
          </p:nvSpPr>
          <p:spPr bwMode="auto">
            <a:xfrm>
              <a:off x="4795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0" name="Line 28"/>
            <p:cNvSpPr>
              <a:spLocks noChangeShapeType="1"/>
            </p:cNvSpPr>
            <p:nvPr/>
          </p:nvSpPr>
          <p:spPr bwMode="auto">
            <a:xfrm rot="-5400000">
              <a:off x="4972" y="16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1" name="Line 29"/>
            <p:cNvSpPr>
              <a:spLocks noChangeShapeType="1"/>
            </p:cNvSpPr>
            <p:nvPr/>
          </p:nvSpPr>
          <p:spPr bwMode="auto">
            <a:xfrm>
              <a:off x="5149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2" name="Line 30"/>
            <p:cNvSpPr>
              <a:spLocks noChangeShapeType="1"/>
            </p:cNvSpPr>
            <p:nvPr/>
          </p:nvSpPr>
          <p:spPr bwMode="auto">
            <a:xfrm rot="-5400000">
              <a:off x="4963" y="142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65343" name="Text Box 31"/>
          <p:cNvSpPr txBox="1">
            <a:spLocks noChangeArrowheads="1"/>
          </p:cNvSpPr>
          <p:nvPr/>
        </p:nvSpPr>
        <p:spPr bwMode="auto">
          <a:xfrm>
            <a:off x="25209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4" name="Text Box 32"/>
          <p:cNvSpPr txBox="1">
            <a:spLocks noChangeArrowheads="1"/>
          </p:cNvSpPr>
          <p:nvPr/>
        </p:nvSpPr>
        <p:spPr bwMode="auto">
          <a:xfrm>
            <a:off x="47307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5" name="Text Box 33"/>
          <p:cNvSpPr txBox="1">
            <a:spLocks noChangeArrowheads="1"/>
          </p:cNvSpPr>
          <p:nvPr/>
        </p:nvSpPr>
        <p:spPr bwMode="auto">
          <a:xfrm>
            <a:off x="69532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6" name="AutoShape 34"/>
          <p:cNvSpPr>
            <a:spLocks noChangeArrowheads="1"/>
          </p:cNvSpPr>
          <p:nvPr/>
        </p:nvSpPr>
        <p:spPr bwMode="auto">
          <a:xfrm>
            <a:off x="22098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7" name="AutoShape 35"/>
          <p:cNvSpPr>
            <a:spLocks noChangeArrowheads="1"/>
          </p:cNvSpPr>
          <p:nvPr/>
        </p:nvSpPr>
        <p:spPr bwMode="auto">
          <a:xfrm>
            <a:off x="44196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8" name="AutoShape 36"/>
          <p:cNvSpPr>
            <a:spLocks noChangeArrowheads="1"/>
          </p:cNvSpPr>
          <p:nvPr/>
        </p:nvSpPr>
        <p:spPr bwMode="auto">
          <a:xfrm>
            <a:off x="66294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9" name="AutoShape 37"/>
          <p:cNvSpPr>
            <a:spLocks noChangeArrowheads="1"/>
          </p:cNvSpPr>
          <p:nvPr/>
        </p:nvSpPr>
        <p:spPr bwMode="auto">
          <a:xfrm rot="5400000">
            <a:off x="7734300" y="41529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65350" name="Picture 38" descr="cc-iter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965700"/>
            <a:ext cx="17446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5351" name="Group 39"/>
          <p:cNvGrpSpPr>
            <a:grpSpLocks/>
          </p:cNvGrpSpPr>
          <p:nvPr/>
        </p:nvGrpSpPr>
        <p:grpSpPr bwMode="auto">
          <a:xfrm>
            <a:off x="7010400" y="4953000"/>
            <a:ext cx="1752600" cy="1755775"/>
            <a:chOff x="4419" y="1536"/>
            <a:chExt cx="1104" cy="1106"/>
          </a:xfrm>
        </p:grpSpPr>
        <p:sp>
          <p:nvSpPr>
            <p:cNvPr id="1165352" name="Rectangle 40"/>
            <p:cNvSpPr>
              <a:spLocks noChangeArrowheads="1"/>
            </p:cNvSpPr>
            <p:nvPr/>
          </p:nvSpPr>
          <p:spPr bwMode="auto">
            <a:xfrm>
              <a:off x="4419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3" name="Line 41"/>
            <p:cNvSpPr>
              <a:spLocks noChangeShapeType="1"/>
            </p:cNvSpPr>
            <p:nvPr/>
          </p:nvSpPr>
          <p:spPr bwMode="auto">
            <a:xfrm>
              <a:off x="4795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4" name="Line 42"/>
            <p:cNvSpPr>
              <a:spLocks noChangeShapeType="1"/>
            </p:cNvSpPr>
            <p:nvPr/>
          </p:nvSpPr>
          <p:spPr bwMode="auto">
            <a:xfrm rot="-5400000">
              <a:off x="4972" y="16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5" name="Line 43"/>
            <p:cNvSpPr>
              <a:spLocks noChangeShapeType="1"/>
            </p:cNvSpPr>
            <p:nvPr/>
          </p:nvSpPr>
          <p:spPr bwMode="auto">
            <a:xfrm>
              <a:off x="5149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6" name="Line 44"/>
            <p:cNvSpPr>
              <a:spLocks noChangeShapeType="1"/>
            </p:cNvSpPr>
            <p:nvPr/>
          </p:nvSpPr>
          <p:spPr bwMode="auto">
            <a:xfrm rot="-5400000">
              <a:off x="4963" y="142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65357" name="Text Box 45"/>
          <p:cNvSpPr txBox="1">
            <a:spLocks noChangeArrowheads="1"/>
          </p:cNvSpPr>
          <p:nvPr/>
        </p:nvSpPr>
        <p:spPr bwMode="auto">
          <a:xfrm>
            <a:off x="6953250" y="45862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58" name="Text Box 46"/>
          <p:cNvSpPr txBox="1">
            <a:spLocks noChangeArrowheads="1"/>
          </p:cNvSpPr>
          <p:nvPr/>
        </p:nvSpPr>
        <p:spPr bwMode="auto">
          <a:xfrm>
            <a:off x="6934200" y="4586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59" name="Text Box 47"/>
          <p:cNvSpPr txBox="1">
            <a:spLocks noChangeArrowheads="1"/>
          </p:cNvSpPr>
          <p:nvPr/>
        </p:nvSpPr>
        <p:spPr bwMode="auto">
          <a:xfrm>
            <a:off x="4267200" y="59436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61" name="Text Box 49"/>
          <p:cNvSpPr txBox="1">
            <a:spLocks noChangeArrowheads="1"/>
          </p:cNvSpPr>
          <p:nvPr/>
        </p:nvSpPr>
        <p:spPr bwMode="auto">
          <a:xfrm>
            <a:off x="6823075" y="1584325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2000">
                <a:solidFill>
                  <a:srgbClr val="33CC33"/>
                </a:solidFill>
                <a:latin typeface="Arial" charset="0"/>
                <a:ea typeface="Gulim" charset="0"/>
                <a:cs typeface="Gulim" charset="0"/>
              </a:rPr>
              <a:t>Final shuffle result</a:t>
            </a:r>
            <a:endParaRPr lang="en-US" sz="2000">
              <a:solidFill>
                <a:srgbClr val="33CC33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468161"/>
      </p:ext>
    </p:extLst>
  </p:cSld>
  <p:clrMapOvr>
    <a:masterClrMapping/>
  </p:clrMapOvr>
  <p:transition advTm="27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300"/>
                                        <p:tgtEl>
                                          <p:spTgt spid="116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3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300"/>
                                        <p:tgtEl>
                                          <p:spTgt spid="116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5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3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8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60" grpId="0" animBg="1"/>
      <p:bldP spid="1165345" grpId="0"/>
      <p:bldP spid="1165348" grpId="0" animBg="1"/>
      <p:bldP spid="1165349" grpId="0" animBg="1"/>
      <p:bldP spid="1165349" grpId="1" animBg="1"/>
      <p:bldP spid="1165349" grpId="2" animBg="1"/>
      <p:bldP spid="1165349" grpId="3" animBg="1"/>
      <p:bldP spid="1165357" grpId="0"/>
      <p:bldP spid="1165357" grpId="1"/>
      <p:bldP spid="1165358" grpId="0"/>
      <p:bldP spid="1165358" grpId="1"/>
      <p:bldP spid="1165359" grpId="0"/>
      <p:bldP spid="1165359" grpId="1"/>
      <p:bldP spid="1165359" grpId="2"/>
      <p:bldP spid="1165359" grpId="3"/>
      <p:bldP spid="11653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a typeface="+mj-ea"/>
              </a:rPr>
              <a:t>Search for solution</a:t>
            </a:r>
            <a:br>
              <a:rPr lang="en-US" sz="3600" smtClean="0">
                <a:ea typeface="+mj-ea"/>
              </a:rPr>
            </a:br>
            <a:r>
              <a:rPr lang="en-US" sz="2400" smtClean="0">
                <a:ea typeface="+mj-ea"/>
              </a:rPr>
              <a:t>Shuffles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257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800" smtClean="0"/>
              <a:t>Let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sz="2800" smtClean="0"/>
              <a:t>	denote row and col. partitions at the </a:t>
            </a:r>
            <a:r>
              <a:rPr lang="en-US" sz="2800" i="1" smtClean="0">
                <a:latin typeface="Times New Roman" pitchFamily="18" charset="0"/>
              </a:rPr>
              <a:t>I</a:t>
            </a:r>
            <a:r>
              <a:rPr lang="en-US" sz="2800" smtClean="0"/>
              <a:t>-th iteration</a:t>
            </a:r>
          </a:p>
          <a:p>
            <a:pPr eaLnBrk="1" hangingPunct="1">
              <a:spcBef>
                <a:spcPct val="10000"/>
              </a:spcBef>
            </a:pPr>
            <a:r>
              <a:rPr lang="en-US" sz="2800" smtClean="0"/>
              <a:t>Fix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</a:t>
            </a:r>
            <a:r>
              <a:rPr lang="en-US" sz="2800" i="1" baseline="3000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800" smtClean="0"/>
              <a:t> and for every row </a:t>
            </a:r>
            <a:r>
              <a:rPr lang="en-US" sz="2800" i="1" smtClean="0">
                <a:latin typeface="Times New Roman" pitchFamily="18" charset="0"/>
              </a:rPr>
              <a:t>x</a:t>
            </a:r>
            <a:r>
              <a:rPr lang="en-US" sz="2800" smtClean="0"/>
              <a:t>: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Splice into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ℓ</a:t>
            </a:r>
            <a:r>
              <a:rPr lang="en-US" sz="2400" smtClean="0">
                <a:ea typeface="Arial" pitchFamily="34" charset="0"/>
              </a:rPr>
              <a:t> parts, one for each column group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Let </a:t>
            </a:r>
            <a:r>
              <a:rPr lang="en-US" sz="2400" i="1" smtClean="0">
                <a:latin typeface="Symbol" pitchFamily="18" charset="2"/>
                <a:ea typeface="Arial" pitchFamily="34" charset="0"/>
                <a:sym typeface="Symbol" pitchFamily="18" charset="2"/>
              </a:rPr>
              <a:t></a:t>
            </a:r>
            <a:r>
              <a:rPr lang="en-US" sz="2400" i="1" baseline="-25000" smtClean="0">
                <a:ea typeface="Arial" pitchFamily="34" charset="0"/>
                <a:sym typeface="Symbol" pitchFamily="18" charset="2"/>
              </a:rPr>
              <a:t>j</a:t>
            </a:r>
            <a:r>
              <a:rPr lang="en-US" sz="2400" smtClean="0">
                <a:ea typeface="Arial" pitchFamily="34" charset="0"/>
              </a:rPr>
              <a:t>, for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j = 1,…,ℓ</a:t>
            </a:r>
            <a:r>
              <a:rPr lang="en-US" sz="2400" smtClean="0">
                <a:ea typeface="Arial" pitchFamily="34" charset="0"/>
              </a:rPr>
              <a:t>, be the number of ones in each part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Assign row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x</a:t>
            </a:r>
            <a:r>
              <a:rPr lang="en-US" sz="2400" smtClean="0">
                <a:ea typeface="Arial" pitchFamily="34" charset="0"/>
              </a:rPr>
              <a:t> to the row group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i</a:t>
            </a:r>
            <a:r>
              <a:rPr lang="en-US" sz="2400" baseline="30000" smtClean="0">
                <a:latin typeface="cmsy10" pitchFamily="34" charset="0"/>
                <a:ea typeface="Arial" pitchFamily="34" charset="0"/>
              </a:rPr>
              <a:t>¤</a:t>
            </a:r>
            <a:r>
              <a:rPr lang="en-US" sz="2400" smtClean="0">
                <a:ea typeface="Arial" pitchFamily="34" charset="0"/>
              </a:rPr>
              <a:t> </a:t>
            </a:r>
            <a:r>
              <a:rPr lang="en-US" sz="2400" smtClean="0">
                <a:latin typeface="Arial Unicode MS" pitchFamily="34" charset="-128"/>
                <a:ea typeface="Arial" pitchFamily="34" charset="0"/>
                <a:sym typeface="Symbol" pitchFamily="18" charset="2"/>
              </a:rPr>
              <a:t></a:t>
            </a:r>
            <a:r>
              <a:rPr lang="en-US" sz="2400" smtClean="0">
                <a:ea typeface="Arial" pitchFamily="34" charset="0"/>
              </a:rPr>
              <a:t> </a:t>
            </a:r>
            <a:r>
              <a:rPr lang="en-US" sz="2400" smtClean="0">
                <a:latin typeface="Symbol" pitchFamily="18" charset="2"/>
                <a:ea typeface="Arial" pitchFamily="34" charset="0"/>
                <a:sym typeface="Symbol" pitchFamily="18" charset="2"/>
              </a:rPr>
              <a:t></a:t>
            </a:r>
            <a:r>
              <a:rPr lang="en-US" sz="2400" i="1" baseline="30000" smtClean="0">
                <a:latin typeface="Times New Roman" pitchFamily="18" charset="0"/>
                <a:ea typeface="Arial" pitchFamily="34" charset="0"/>
                <a:sym typeface="Symbol" pitchFamily="18" charset="2"/>
              </a:rPr>
              <a:t>I</a:t>
            </a:r>
            <a:r>
              <a:rPr lang="en-US" sz="2400" baseline="30000" smtClean="0">
                <a:latin typeface="Times New Roman" pitchFamily="18" charset="0"/>
                <a:ea typeface="Arial" pitchFamily="34" charset="0"/>
                <a:sym typeface="Symbol" pitchFamily="18" charset="2"/>
              </a:rPr>
              <a:t>+1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(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x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)</a:t>
            </a:r>
            <a:r>
              <a:rPr lang="en-US" sz="2400" smtClean="0">
                <a:ea typeface="Arial" pitchFamily="34" charset="0"/>
              </a:rPr>
              <a:t> such that, for all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i 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= 1,…,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k</a:t>
            </a:r>
            <a:r>
              <a:rPr lang="en-US" sz="2400" smtClean="0">
                <a:ea typeface="Arial" pitchFamily="34" charset="0"/>
              </a:rPr>
              <a:t>,</a:t>
            </a:r>
          </a:p>
          <a:p>
            <a:pPr eaLnBrk="1" hangingPunct="1">
              <a:spcBef>
                <a:spcPct val="10000"/>
              </a:spcBef>
            </a:pPr>
            <a:endParaRPr lang="en-US" sz="2800" smtClean="0"/>
          </a:p>
        </p:txBody>
      </p:sp>
      <p:pic>
        <p:nvPicPr>
          <p:cNvPr id="4311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68875"/>
            <a:ext cx="617220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11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60513"/>
            <a:ext cx="48164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533400" y="1524000"/>
            <a:ext cx="6705600" cy="35814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370263" algn="l"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grpSp>
        <p:nvGrpSpPr>
          <p:cNvPr id="431111" name="Group 7"/>
          <p:cNvGrpSpPr>
            <a:grpSpLocks/>
          </p:cNvGrpSpPr>
          <p:nvPr/>
        </p:nvGrpSpPr>
        <p:grpSpPr bwMode="auto">
          <a:xfrm>
            <a:off x="838200" y="1838325"/>
            <a:ext cx="2895600" cy="2886075"/>
            <a:chOff x="528" y="1437"/>
            <a:chExt cx="2304" cy="2297"/>
          </a:xfrm>
        </p:grpSpPr>
        <p:pic>
          <p:nvPicPr>
            <p:cNvPr id="38932" name="Picture 8" descr="ccanim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528" y="1437"/>
              <a:ext cx="2304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113" name="Rectangle 9"/>
            <p:cNvSpPr>
              <a:spLocks noChangeArrowheads="1"/>
            </p:cNvSpPr>
            <p:nvPr/>
          </p:nvSpPr>
          <p:spPr bwMode="auto">
            <a:xfrm>
              <a:off x="541" y="1457"/>
              <a:ext cx="951" cy="7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4" name="Rectangle 10"/>
            <p:cNvSpPr>
              <a:spLocks noChangeArrowheads="1"/>
            </p:cNvSpPr>
            <p:nvPr/>
          </p:nvSpPr>
          <p:spPr bwMode="auto">
            <a:xfrm>
              <a:off x="1503" y="1457"/>
              <a:ext cx="644" cy="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5" name="Rectangle 11"/>
            <p:cNvSpPr>
              <a:spLocks noChangeArrowheads="1"/>
            </p:cNvSpPr>
            <p:nvPr/>
          </p:nvSpPr>
          <p:spPr bwMode="auto">
            <a:xfrm>
              <a:off x="2160" y="1457"/>
              <a:ext cx="645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541" y="2217"/>
              <a:ext cx="952" cy="74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1504" y="2217"/>
              <a:ext cx="644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8" name="Rectangle 14"/>
            <p:cNvSpPr>
              <a:spLocks noChangeArrowheads="1"/>
            </p:cNvSpPr>
            <p:nvPr/>
          </p:nvSpPr>
          <p:spPr bwMode="auto">
            <a:xfrm>
              <a:off x="2161" y="2217"/>
              <a:ext cx="644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9" name="Rectangle 15"/>
            <p:cNvSpPr>
              <a:spLocks noChangeArrowheads="1"/>
            </p:cNvSpPr>
            <p:nvPr/>
          </p:nvSpPr>
          <p:spPr bwMode="auto">
            <a:xfrm>
              <a:off x="541" y="2972"/>
              <a:ext cx="952" cy="7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20" name="Rectangle 16"/>
            <p:cNvSpPr>
              <a:spLocks noChangeArrowheads="1"/>
            </p:cNvSpPr>
            <p:nvPr/>
          </p:nvSpPr>
          <p:spPr bwMode="auto">
            <a:xfrm>
              <a:off x="1504" y="2972"/>
              <a:ext cx="644" cy="74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21" name="Rectangle 17"/>
            <p:cNvSpPr>
              <a:spLocks noChangeArrowheads="1"/>
            </p:cNvSpPr>
            <p:nvPr/>
          </p:nvSpPr>
          <p:spPr bwMode="auto">
            <a:xfrm>
              <a:off x="2161" y="2972"/>
              <a:ext cx="644" cy="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38942" name="Group 18"/>
            <p:cNvGrpSpPr>
              <a:grpSpLocks/>
            </p:cNvGrpSpPr>
            <p:nvPr/>
          </p:nvGrpSpPr>
          <p:grpSpPr bwMode="auto">
            <a:xfrm>
              <a:off x="539" y="1454"/>
              <a:ext cx="2269" cy="2269"/>
              <a:chOff x="682" y="1011"/>
              <a:chExt cx="1225" cy="1225"/>
            </a:xfrm>
          </p:grpSpPr>
          <p:sp>
            <p:nvSpPr>
              <p:cNvPr id="431123" name="Line 19"/>
              <p:cNvSpPr>
                <a:spLocks noChangeShapeType="1"/>
              </p:cNvSpPr>
              <p:nvPr/>
            </p:nvSpPr>
            <p:spPr bwMode="auto">
              <a:xfrm>
                <a:off x="682" y="1822"/>
                <a:ext cx="1225" cy="0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4" name="Line 20"/>
              <p:cNvSpPr>
                <a:spLocks noChangeShapeType="1"/>
              </p:cNvSpPr>
              <p:nvPr/>
            </p:nvSpPr>
            <p:spPr bwMode="auto">
              <a:xfrm>
                <a:off x="1553" y="1013"/>
                <a:ext cx="0" cy="1222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5" name="Rectangle 21"/>
              <p:cNvSpPr>
                <a:spLocks noChangeArrowheads="1"/>
              </p:cNvSpPr>
              <p:nvPr/>
            </p:nvSpPr>
            <p:spPr bwMode="auto">
              <a:xfrm>
                <a:off x="682" y="1011"/>
                <a:ext cx="1225" cy="1222"/>
              </a:xfrm>
              <a:prstGeom prst="rect">
                <a:avLst/>
              </a:prstGeom>
              <a:noFill/>
              <a:ln w="444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6" name="Line 22"/>
              <p:cNvSpPr>
                <a:spLocks noChangeShapeType="1"/>
              </p:cNvSpPr>
              <p:nvPr/>
            </p:nvSpPr>
            <p:spPr bwMode="auto">
              <a:xfrm>
                <a:off x="682" y="1418"/>
                <a:ext cx="1225" cy="0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7" name="Line 23"/>
              <p:cNvSpPr>
                <a:spLocks noChangeShapeType="1"/>
              </p:cNvSpPr>
              <p:nvPr/>
            </p:nvSpPr>
            <p:spPr bwMode="auto">
              <a:xfrm>
                <a:off x="1199" y="1011"/>
                <a:ext cx="0" cy="1222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431128" name="Text Box 24"/>
            <p:cNvSpPr txBox="1">
              <a:spLocks noChangeArrowheads="1"/>
            </p:cNvSpPr>
            <p:nvPr/>
          </p:nvSpPr>
          <p:spPr bwMode="auto">
            <a:xfrm>
              <a:off x="803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1,1</a:t>
              </a:r>
            </a:p>
          </p:txBody>
        </p:sp>
        <p:sp>
          <p:nvSpPr>
            <p:cNvPr id="431129" name="Text Box 25"/>
            <p:cNvSpPr txBox="1">
              <a:spLocks noChangeArrowheads="1"/>
            </p:cNvSpPr>
            <p:nvPr/>
          </p:nvSpPr>
          <p:spPr bwMode="auto">
            <a:xfrm>
              <a:off x="1619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1,2</a:t>
              </a:r>
            </a:p>
          </p:txBody>
        </p:sp>
        <p:sp>
          <p:nvSpPr>
            <p:cNvPr id="431130" name="Text Box 26"/>
            <p:cNvSpPr txBox="1">
              <a:spLocks noChangeArrowheads="1"/>
            </p:cNvSpPr>
            <p:nvPr/>
          </p:nvSpPr>
          <p:spPr bwMode="auto">
            <a:xfrm>
              <a:off x="2264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1,3</a:t>
              </a:r>
            </a:p>
          </p:txBody>
        </p:sp>
        <p:sp>
          <p:nvSpPr>
            <p:cNvPr id="431131" name="Text Box 27"/>
            <p:cNvSpPr txBox="1">
              <a:spLocks noChangeArrowheads="1"/>
            </p:cNvSpPr>
            <p:nvPr/>
          </p:nvSpPr>
          <p:spPr bwMode="auto">
            <a:xfrm>
              <a:off x="803" y="244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2,1</a:t>
              </a:r>
            </a:p>
          </p:txBody>
        </p:sp>
        <p:sp>
          <p:nvSpPr>
            <p:cNvPr id="431132" name="Text Box 28"/>
            <p:cNvSpPr txBox="1">
              <a:spLocks noChangeArrowheads="1"/>
            </p:cNvSpPr>
            <p:nvPr/>
          </p:nvSpPr>
          <p:spPr bwMode="auto">
            <a:xfrm>
              <a:off x="1619" y="244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2,2</a:t>
              </a:r>
            </a:p>
          </p:txBody>
        </p:sp>
        <p:sp>
          <p:nvSpPr>
            <p:cNvPr id="431133" name="Text Box 29"/>
            <p:cNvSpPr txBox="1">
              <a:spLocks noChangeArrowheads="1"/>
            </p:cNvSpPr>
            <p:nvPr/>
          </p:nvSpPr>
          <p:spPr bwMode="auto">
            <a:xfrm>
              <a:off x="2264" y="2438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2,3</a:t>
              </a:r>
            </a:p>
          </p:txBody>
        </p:sp>
        <p:sp>
          <p:nvSpPr>
            <p:cNvPr id="431134" name="Text Box 30"/>
            <p:cNvSpPr txBox="1">
              <a:spLocks noChangeArrowheads="1"/>
            </p:cNvSpPr>
            <p:nvPr/>
          </p:nvSpPr>
          <p:spPr bwMode="auto">
            <a:xfrm>
              <a:off x="2264" y="3215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3,3</a:t>
              </a:r>
            </a:p>
          </p:txBody>
        </p:sp>
        <p:sp>
          <p:nvSpPr>
            <p:cNvPr id="431135" name="Text Box 31"/>
            <p:cNvSpPr txBox="1">
              <a:spLocks noChangeArrowheads="1"/>
            </p:cNvSpPr>
            <p:nvPr/>
          </p:nvSpPr>
          <p:spPr bwMode="auto">
            <a:xfrm>
              <a:off x="1619" y="3215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3,2</a:t>
              </a:r>
            </a:p>
          </p:txBody>
        </p:sp>
        <p:sp>
          <p:nvSpPr>
            <p:cNvPr id="431136" name="Text Box 32"/>
            <p:cNvSpPr txBox="1">
              <a:spLocks noChangeArrowheads="1"/>
            </p:cNvSpPr>
            <p:nvPr/>
          </p:nvSpPr>
          <p:spPr bwMode="auto">
            <a:xfrm>
              <a:off x="803" y="3206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3,1</a:t>
              </a:r>
            </a:p>
          </p:txBody>
        </p:sp>
      </p:grpSp>
      <p:sp>
        <p:nvSpPr>
          <p:cNvPr id="431137" name="Rectangle 33"/>
          <p:cNvSpPr>
            <a:spLocks noChangeArrowheads="1"/>
          </p:cNvSpPr>
          <p:nvPr/>
        </p:nvSpPr>
        <p:spPr bwMode="auto">
          <a:xfrm>
            <a:off x="831850" y="1816100"/>
            <a:ext cx="2901950" cy="99536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1138" name="Rectangle 34"/>
          <p:cNvSpPr>
            <a:spLocks noChangeArrowheads="1"/>
          </p:cNvSpPr>
          <p:nvPr/>
        </p:nvSpPr>
        <p:spPr bwMode="auto">
          <a:xfrm>
            <a:off x="825500" y="2813050"/>
            <a:ext cx="2901950" cy="9382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825500" y="3752850"/>
            <a:ext cx="2901950" cy="9763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31140" name="Group 36"/>
          <p:cNvGrpSpPr>
            <a:grpSpLocks/>
          </p:cNvGrpSpPr>
          <p:nvPr/>
        </p:nvGrpSpPr>
        <p:grpSpPr bwMode="auto">
          <a:xfrm>
            <a:off x="847725" y="2046288"/>
            <a:ext cx="2863850" cy="163512"/>
            <a:chOff x="480" y="3120"/>
            <a:chExt cx="1824" cy="96"/>
          </a:xfrm>
        </p:grpSpPr>
        <p:sp>
          <p:nvSpPr>
            <p:cNvPr id="431141" name="Rectangle 37"/>
            <p:cNvSpPr>
              <a:spLocks noChangeArrowheads="1"/>
            </p:cNvSpPr>
            <p:nvPr/>
          </p:nvSpPr>
          <p:spPr bwMode="auto">
            <a:xfrm>
              <a:off x="480" y="3120"/>
              <a:ext cx="768" cy="96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2" name="Rectangle 38"/>
            <p:cNvSpPr>
              <a:spLocks noChangeArrowheads="1"/>
            </p:cNvSpPr>
            <p:nvPr/>
          </p:nvSpPr>
          <p:spPr bwMode="auto">
            <a:xfrm>
              <a:off x="1248" y="3120"/>
              <a:ext cx="528" cy="9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3" name="Rectangle 39"/>
            <p:cNvSpPr>
              <a:spLocks noChangeArrowheads="1"/>
            </p:cNvSpPr>
            <p:nvPr/>
          </p:nvSpPr>
          <p:spPr bwMode="auto">
            <a:xfrm>
              <a:off x="1776" y="3120"/>
              <a:ext cx="528" cy="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1144" name="Text Box 40"/>
          <p:cNvSpPr txBox="1">
            <a:spLocks noChangeArrowheads="1"/>
          </p:cNvSpPr>
          <p:nvPr/>
        </p:nvSpPr>
        <p:spPr bwMode="auto">
          <a:xfrm>
            <a:off x="3886200" y="1865313"/>
            <a:ext cx="3429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>
                <a:latin typeface="Arial" pitchFamily="34" charset="0"/>
              </a:rPr>
              <a:t>Similarity (</a:t>
            </a:r>
            <a:r>
              <a:rPr lang="en-US" altLang="ko-KR" sz="2000">
                <a:latin typeface="Arial" pitchFamily="34" charset="0"/>
              </a:rPr>
              <a:t>“</a:t>
            </a:r>
            <a:r>
              <a:rPr lang="en-US" altLang="ja-JP" sz="2000">
                <a:latin typeface="Arial" pitchFamily="34" charset="0"/>
              </a:rPr>
              <a:t>KL-divergence</a:t>
            </a:r>
            <a:r>
              <a:rPr lang="en-US" altLang="ko-KR" sz="2000">
                <a:latin typeface="Arial" pitchFamily="34" charset="0"/>
                <a:ea typeface="Gulim" pitchFamily="34" charset="-127"/>
              </a:rPr>
              <a:t>s”</a:t>
            </a:r>
            <a:r>
              <a:rPr lang="en-US" altLang="ja-JP" sz="2000">
                <a:latin typeface="Arial" pitchFamily="34" charset="0"/>
              </a:rPr>
              <a:t>)</a:t>
            </a:r>
          </a:p>
          <a:p>
            <a:pPr algn="l" eaLnBrk="1" hangingPunct="1"/>
            <a:r>
              <a:rPr lang="en-US" sz="2000">
                <a:latin typeface="Arial" pitchFamily="34" charset="0"/>
              </a:rPr>
              <a:t>of row fragments</a:t>
            </a:r>
          </a:p>
          <a:p>
            <a:pPr algn="l" eaLnBrk="1" hangingPunct="1"/>
            <a:r>
              <a:rPr lang="en-US" sz="2000">
                <a:latin typeface="Arial" pitchFamily="34" charset="0"/>
              </a:rPr>
              <a:t>to blocks of a row group</a:t>
            </a:r>
          </a:p>
        </p:txBody>
      </p:sp>
      <p:grpSp>
        <p:nvGrpSpPr>
          <p:cNvPr id="431145" name="Group 41"/>
          <p:cNvGrpSpPr>
            <a:grpSpLocks/>
          </p:cNvGrpSpPr>
          <p:nvPr/>
        </p:nvGrpSpPr>
        <p:grpSpPr bwMode="auto">
          <a:xfrm>
            <a:off x="838200" y="3048000"/>
            <a:ext cx="2863850" cy="163513"/>
            <a:chOff x="480" y="3120"/>
            <a:chExt cx="1824" cy="96"/>
          </a:xfrm>
        </p:grpSpPr>
        <p:sp>
          <p:nvSpPr>
            <p:cNvPr id="431146" name="Rectangle 42"/>
            <p:cNvSpPr>
              <a:spLocks noChangeArrowheads="1"/>
            </p:cNvSpPr>
            <p:nvPr/>
          </p:nvSpPr>
          <p:spPr bwMode="auto">
            <a:xfrm>
              <a:off x="480" y="3120"/>
              <a:ext cx="768" cy="96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7" name="Rectangle 43"/>
            <p:cNvSpPr>
              <a:spLocks noChangeArrowheads="1"/>
            </p:cNvSpPr>
            <p:nvPr/>
          </p:nvSpPr>
          <p:spPr bwMode="auto">
            <a:xfrm>
              <a:off x="1248" y="3120"/>
              <a:ext cx="528" cy="9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8" name="Rectangle 44"/>
            <p:cNvSpPr>
              <a:spLocks noChangeArrowheads="1"/>
            </p:cNvSpPr>
            <p:nvPr/>
          </p:nvSpPr>
          <p:spPr bwMode="auto">
            <a:xfrm>
              <a:off x="1776" y="3120"/>
              <a:ext cx="528" cy="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1149" name="Text Box 45"/>
          <p:cNvSpPr txBox="1">
            <a:spLocks noChangeArrowheads="1"/>
          </p:cNvSpPr>
          <p:nvPr/>
        </p:nvSpPr>
        <p:spPr bwMode="auto">
          <a:xfrm>
            <a:off x="3733800" y="2971800"/>
            <a:ext cx="342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Assign to second row-group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959354"/>
      </p:ext>
    </p:extLst>
  </p:cSld>
  <p:clrMapOvr>
    <a:masterClrMapping/>
  </p:clrMapOvr>
  <p:transition advTm="76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0.145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4537 L -2.22222E-6 0.2814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0" grpId="0" animBg="1"/>
      <p:bldP spid="431137" grpId="0" animBg="1"/>
      <p:bldP spid="431138" grpId="0" animBg="1"/>
      <p:bldP spid="431138" grpId="1" animBg="1"/>
      <p:bldP spid="431138" grpId="2" animBg="1"/>
      <p:bldP spid="431138" grpId="3" animBg="1"/>
      <p:bldP spid="431139" grpId="0" animBg="1"/>
      <p:bldP spid="431139" grpId="1" animBg="1"/>
      <p:bldP spid="431139" grpId="2" animBg="1"/>
      <p:bldP spid="431144" grpId="0"/>
      <p:bldP spid="431149" grpId="0"/>
      <p:bldP spid="43114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7" name="Text Box 7"/>
          <p:cNvSpPr txBox="1">
            <a:spLocks noChangeArrowheads="1"/>
          </p:cNvSpPr>
          <p:nvPr/>
        </p:nvSpPr>
        <p:spPr bwMode="auto">
          <a:xfrm>
            <a:off x="57150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sp>
        <p:nvSpPr>
          <p:cNvPr id="117248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mtClean="0"/>
              <a:t/>
            </a:r>
            <a:br>
              <a:rPr lang="en-US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1172490" name="Picture 10" descr="searchanim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5227638" y="1800225"/>
            <a:ext cx="23161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1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2492" name="AutoShape 12"/>
          <p:cNvSpPr>
            <a:spLocks noChangeArrowheads="1"/>
          </p:cNvSpPr>
          <p:nvPr/>
        </p:nvSpPr>
        <p:spPr bwMode="auto">
          <a:xfrm>
            <a:off x="4114800" y="3390900"/>
            <a:ext cx="990600" cy="442913"/>
          </a:xfrm>
          <a:prstGeom prst="rightArrow">
            <a:avLst>
              <a:gd name="adj1" fmla="val 45519"/>
              <a:gd name="adj2" fmla="val 2629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1172501" name="Group 21"/>
          <p:cNvGrpSpPr>
            <a:grpSpLocks/>
          </p:cNvGrpSpPr>
          <p:nvPr/>
        </p:nvGrpSpPr>
        <p:grpSpPr bwMode="auto">
          <a:xfrm>
            <a:off x="5227638" y="1803400"/>
            <a:ext cx="2316162" cy="2311400"/>
            <a:chOff x="988" y="1058"/>
            <a:chExt cx="980" cy="978"/>
          </a:xfrm>
        </p:grpSpPr>
        <p:sp>
          <p:nvSpPr>
            <p:cNvPr id="1172502" name="Rectangle 22"/>
            <p:cNvSpPr>
              <a:spLocks noChangeArrowheads="1"/>
            </p:cNvSpPr>
            <p:nvPr/>
          </p:nvSpPr>
          <p:spPr bwMode="auto">
            <a:xfrm>
              <a:off x="992" y="1059"/>
              <a:ext cx="972" cy="9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3" name="Line 23"/>
            <p:cNvSpPr>
              <a:spLocks noChangeShapeType="1"/>
            </p:cNvSpPr>
            <p:nvPr/>
          </p:nvSpPr>
          <p:spPr bwMode="auto">
            <a:xfrm>
              <a:off x="1153" y="1058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4" name="Line 24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5" name="Line 25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6" name="Line 26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7" name="Line 27"/>
            <p:cNvSpPr>
              <a:spLocks noChangeShapeType="1"/>
            </p:cNvSpPr>
            <p:nvPr/>
          </p:nvSpPr>
          <p:spPr bwMode="auto">
            <a:xfrm rot="-5400000">
              <a:off x="1479" y="93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8" name="Line 28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9" name="Line 29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10" name="Line 30"/>
            <p:cNvSpPr>
              <a:spLocks noChangeShapeType="1"/>
            </p:cNvSpPr>
            <p:nvPr/>
          </p:nvSpPr>
          <p:spPr bwMode="auto">
            <a:xfrm rot="-5400000">
              <a:off x="1477" y="146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3618100"/>
      </p:ext>
    </p:extLst>
  </p:cSld>
  <p:clrMapOvr>
    <a:masterClrMapping/>
  </p:clrMapOvr>
  <p:transition advTm="19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7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7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7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17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7" grpId="0"/>
      <p:bldP spid="11724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74531" name="Picture 3" descr="searchan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8200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32" name="Text Box 4"/>
          <p:cNvSpPr txBox="1">
            <a:spLocks noChangeArrowheads="1"/>
          </p:cNvSpPr>
          <p:nvPr/>
        </p:nvSpPr>
        <p:spPr bwMode="auto">
          <a:xfrm>
            <a:off x="895350" y="43576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533" name="Text Box 5"/>
          <p:cNvSpPr txBox="1">
            <a:spLocks noChangeArrowheads="1"/>
          </p:cNvSpPr>
          <p:nvPr/>
        </p:nvSpPr>
        <p:spPr bwMode="auto">
          <a:xfrm>
            <a:off x="8953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pic>
        <p:nvPicPr>
          <p:cNvPr id="1174534" name="Picture 6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228600" y="4652963"/>
            <a:ext cx="990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3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45063" name="Picture 11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1" name="Picture 13" descr="searchan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03200" y="4645025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42" name="Text Box 14"/>
          <p:cNvSpPr txBox="1">
            <a:spLocks noChangeArrowheads="1"/>
          </p:cNvSpPr>
          <p:nvPr/>
        </p:nvSpPr>
        <p:spPr bwMode="auto">
          <a:xfrm>
            <a:off x="152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=1,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=2</a:t>
            </a:r>
          </a:p>
        </p:txBody>
      </p:sp>
      <p:pic>
        <p:nvPicPr>
          <p:cNvPr id="1174543" name="Picture 15" descr="searchani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4" name="Picture 16" descr="searchanim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7940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5" name="Picture 17" descr="searchanim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40894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6" name="Picture 18" descr="searchanim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53848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7" name="Picture 19" descr="searchanim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66802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8" name="Picture 20" descr="searchanim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79756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4559" name="Group 31"/>
          <p:cNvGrpSpPr>
            <a:grpSpLocks/>
          </p:cNvGrpSpPr>
          <p:nvPr/>
        </p:nvGrpSpPr>
        <p:grpSpPr bwMode="auto">
          <a:xfrm>
            <a:off x="203200" y="4649788"/>
            <a:ext cx="1012825" cy="1003300"/>
            <a:chOff x="384" y="2595"/>
            <a:chExt cx="489" cy="485"/>
          </a:xfrm>
        </p:grpSpPr>
        <p:sp>
          <p:nvSpPr>
            <p:cNvPr id="1174560" name="Rectangle 32"/>
            <p:cNvSpPr>
              <a:spLocks noChangeArrowheads="1"/>
            </p:cNvSpPr>
            <p:nvPr/>
          </p:nvSpPr>
          <p:spPr bwMode="auto">
            <a:xfrm>
              <a:off x="384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1" name="Line 33"/>
            <p:cNvSpPr>
              <a:spLocks noChangeShapeType="1"/>
            </p:cNvSpPr>
            <p:nvPr/>
          </p:nvSpPr>
          <p:spPr bwMode="auto">
            <a:xfrm>
              <a:off x="62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62" name="Group 34"/>
          <p:cNvGrpSpPr>
            <a:grpSpLocks/>
          </p:cNvGrpSpPr>
          <p:nvPr/>
        </p:nvGrpSpPr>
        <p:grpSpPr bwMode="auto">
          <a:xfrm>
            <a:off x="1498600" y="4646613"/>
            <a:ext cx="1012825" cy="1003300"/>
            <a:chOff x="1136" y="2593"/>
            <a:chExt cx="489" cy="485"/>
          </a:xfrm>
        </p:grpSpPr>
        <p:sp>
          <p:nvSpPr>
            <p:cNvPr id="1174563" name="Rectangle 35"/>
            <p:cNvSpPr>
              <a:spLocks noChangeArrowheads="1"/>
            </p:cNvSpPr>
            <p:nvPr/>
          </p:nvSpPr>
          <p:spPr bwMode="auto">
            <a:xfrm>
              <a:off x="1136" y="2593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4" name="Line 36"/>
            <p:cNvSpPr>
              <a:spLocks noChangeShapeType="1"/>
            </p:cNvSpPr>
            <p:nvPr/>
          </p:nvSpPr>
          <p:spPr bwMode="auto">
            <a:xfrm>
              <a:off x="1381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5" name="Line 37"/>
            <p:cNvSpPr>
              <a:spLocks noChangeShapeType="1"/>
            </p:cNvSpPr>
            <p:nvPr/>
          </p:nvSpPr>
          <p:spPr bwMode="auto">
            <a:xfrm rot="-5400000">
              <a:off x="1381" y="265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66" name="Group 38"/>
          <p:cNvGrpSpPr>
            <a:grpSpLocks/>
          </p:cNvGrpSpPr>
          <p:nvPr/>
        </p:nvGrpSpPr>
        <p:grpSpPr bwMode="auto">
          <a:xfrm>
            <a:off x="2797175" y="4648200"/>
            <a:ext cx="1012825" cy="1003300"/>
            <a:chOff x="1810" y="2595"/>
            <a:chExt cx="489" cy="485"/>
          </a:xfrm>
        </p:grpSpPr>
        <p:sp>
          <p:nvSpPr>
            <p:cNvPr id="1174567" name="Rectangle 39"/>
            <p:cNvSpPr>
              <a:spLocks noChangeArrowheads="1"/>
            </p:cNvSpPr>
            <p:nvPr/>
          </p:nvSpPr>
          <p:spPr bwMode="auto">
            <a:xfrm>
              <a:off x="1810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8" name="Line 40"/>
            <p:cNvSpPr>
              <a:spLocks noChangeShapeType="1"/>
            </p:cNvSpPr>
            <p:nvPr/>
          </p:nvSpPr>
          <p:spPr bwMode="auto">
            <a:xfrm>
              <a:off x="205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9" name="Line 41"/>
            <p:cNvSpPr>
              <a:spLocks noChangeShapeType="1"/>
            </p:cNvSpPr>
            <p:nvPr/>
          </p:nvSpPr>
          <p:spPr bwMode="auto">
            <a:xfrm rot="-5400000">
              <a:off x="2055" y="265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0" name="Line 42"/>
            <p:cNvSpPr>
              <a:spLocks noChangeShapeType="1"/>
            </p:cNvSpPr>
            <p:nvPr/>
          </p:nvSpPr>
          <p:spPr bwMode="auto">
            <a:xfrm>
              <a:off x="218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71" name="Group 43"/>
          <p:cNvGrpSpPr>
            <a:grpSpLocks/>
          </p:cNvGrpSpPr>
          <p:nvPr/>
        </p:nvGrpSpPr>
        <p:grpSpPr bwMode="auto">
          <a:xfrm>
            <a:off x="4089400" y="4651375"/>
            <a:ext cx="1012825" cy="1003300"/>
            <a:chOff x="2528" y="2594"/>
            <a:chExt cx="489" cy="485"/>
          </a:xfrm>
        </p:grpSpPr>
        <p:sp>
          <p:nvSpPr>
            <p:cNvPr id="1174572" name="Rectangle 44"/>
            <p:cNvSpPr>
              <a:spLocks noChangeArrowheads="1"/>
            </p:cNvSpPr>
            <p:nvPr/>
          </p:nvSpPr>
          <p:spPr bwMode="auto">
            <a:xfrm>
              <a:off x="252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3" name="Line 45"/>
            <p:cNvSpPr>
              <a:spLocks noChangeShapeType="1"/>
            </p:cNvSpPr>
            <p:nvPr/>
          </p:nvSpPr>
          <p:spPr bwMode="auto">
            <a:xfrm>
              <a:off x="2773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4" name="Line 46"/>
            <p:cNvSpPr>
              <a:spLocks noChangeShapeType="1"/>
            </p:cNvSpPr>
            <p:nvPr/>
          </p:nvSpPr>
          <p:spPr bwMode="auto">
            <a:xfrm rot="-5400000">
              <a:off x="277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5" name="Line 47"/>
            <p:cNvSpPr>
              <a:spLocks noChangeShapeType="1"/>
            </p:cNvSpPr>
            <p:nvPr/>
          </p:nvSpPr>
          <p:spPr bwMode="auto">
            <a:xfrm>
              <a:off x="2907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6" name="Line 48"/>
            <p:cNvSpPr>
              <a:spLocks noChangeShapeType="1"/>
            </p:cNvSpPr>
            <p:nvPr/>
          </p:nvSpPr>
          <p:spPr bwMode="auto">
            <a:xfrm rot="-5400000">
              <a:off x="277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77" name="Group 49"/>
          <p:cNvGrpSpPr>
            <a:grpSpLocks/>
          </p:cNvGrpSpPr>
          <p:nvPr/>
        </p:nvGrpSpPr>
        <p:grpSpPr bwMode="auto">
          <a:xfrm>
            <a:off x="5384800" y="4648200"/>
            <a:ext cx="1012825" cy="1003300"/>
            <a:chOff x="3248" y="2594"/>
            <a:chExt cx="489" cy="485"/>
          </a:xfrm>
        </p:grpSpPr>
        <p:sp>
          <p:nvSpPr>
            <p:cNvPr id="1174578" name="Rectangle 50"/>
            <p:cNvSpPr>
              <a:spLocks noChangeArrowheads="1"/>
            </p:cNvSpPr>
            <p:nvPr/>
          </p:nvSpPr>
          <p:spPr bwMode="auto">
            <a:xfrm>
              <a:off x="324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9" name="Line 51"/>
            <p:cNvSpPr>
              <a:spLocks noChangeShapeType="1"/>
            </p:cNvSpPr>
            <p:nvPr/>
          </p:nvSpPr>
          <p:spPr bwMode="auto">
            <a:xfrm>
              <a:off x="3401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0" name="Line 52"/>
            <p:cNvSpPr>
              <a:spLocks noChangeShapeType="1"/>
            </p:cNvSpPr>
            <p:nvPr/>
          </p:nvSpPr>
          <p:spPr bwMode="auto">
            <a:xfrm rot="-5400000">
              <a:off x="349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1" name="Line 53"/>
            <p:cNvSpPr>
              <a:spLocks noChangeShapeType="1"/>
            </p:cNvSpPr>
            <p:nvPr/>
          </p:nvSpPr>
          <p:spPr bwMode="auto">
            <a:xfrm>
              <a:off x="3645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2" name="Line 54"/>
            <p:cNvSpPr>
              <a:spLocks noChangeShapeType="1"/>
            </p:cNvSpPr>
            <p:nvPr/>
          </p:nvSpPr>
          <p:spPr bwMode="auto">
            <a:xfrm rot="-5400000">
              <a:off x="349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3" name="Line 55"/>
            <p:cNvSpPr>
              <a:spLocks noChangeShapeType="1"/>
            </p:cNvSpPr>
            <p:nvPr/>
          </p:nvSpPr>
          <p:spPr bwMode="auto">
            <a:xfrm>
              <a:off x="3537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84" name="Group 56"/>
          <p:cNvGrpSpPr>
            <a:grpSpLocks/>
          </p:cNvGrpSpPr>
          <p:nvPr/>
        </p:nvGrpSpPr>
        <p:grpSpPr bwMode="auto">
          <a:xfrm>
            <a:off x="6680200" y="4649788"/>
            <a:ext cx="1012825" cy="1003300"/>
            <a:chOff x="3968" y="2595"/>
            <a:chExt cx="489" cy="485"/>
          </a:xfrm>
        </p:grpSpPr>
        <p:sp>
          <p:nvSpPr>
            <p:cNvPr id="1174585" name="Rectangle 57"/>
            <p:cNvSpPr>
              <a:spLocks noChangeArrowheads="1"/>
            </p:cNvSpPr>
            <p:nvPr/>
          </p:nvSpPr>
          <p:spPr bwMode="auto">
            <a:xfrm>
              <a:off x="3968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6" name="Line 58"/>
            <p:cNvSpPr>
              <a:spLocks noChangeShapeType="1"/>
            </p:cNvSpPr>
            <p:nvPr/>
          </p:nvSpPr>
          <p:spPr bwMode="auto">
            <a:xfrm>
              <a:off x="4121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7" name="Line 59"/>
            <p:cNvSpPr>
              <a:spLocks noChangeShapeType="1"/>
            </p:cNvSpPr>
            <p:nvPr/>
          </p:nvSpPr>
          <p:spPr bwMode="auto">
            <a:xfrm rot="-5400000">
              <a:off x="4213" y="273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8" name="Line 60"/>
            <p:cNvSpPr>
              <a:spLocks noChangeShapeType="1"/>
            </p:cNvSpPr>
            <p:nvPr/>
          </p:nvSpPr>
          <p:spPr bwMode="auto">
            <a:xfrm>
              <a:off x="436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9" name="Line 61"/>
            <p:cNvSpPr>
              <a:spLocks noChangeShapeType="1"/>
            </p:cNvSpPr>
            <p:nvPr/>
          </p:nvSpPr>
          <p:spPr bwMode="auto">
            <a:xfrm rot="-5400000">
              <a:off x="4216" y="2532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0" name="Line 62"/>
            <p:cNvSpPr>
              <a:spLocks noChangeShapeType="1"/>
            </p:cNvSpPr>
            <p:nvPr/>
          </p:nvSpPr>
          <p:spPr bwMode="auto">
            <a:xfrm>
              <a:off x="4257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1" name="Line 63"/>
            <p:cNvSpPr>
              <a:spLocks noChangeShapeType="1"/>
            </p:cNvSpPr>
            <p:nvPr/>
          </p:nvSpPr>
          <p:spPr bwMode="auto">
            <a:xfrm rot="-5400000">
              <a:off x="4213" y="26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92" name="Group 64"/>
          <p:cNvGrpSpPr>
            <a:grpSpLocks/>
          </p:cNvGrpSpPr>
          <p:nvPr/>
        </p:nvGrpSpPr>
        <p:grpSpPr bwMode="auto">
          <a:xfrm>
            <a:off x="7975600" y="4646613"/>
            <a:ext cx="1012825" cy="1008062"/>
            <a:chOff x="4688" y="2591"/>
            <a:chExt cx="489" cy="487"/>
          </a:xfrm>
        </p:grpSpPr>
        <p:sp>
          <p:nvSpPr>
            <p:cNvPr id="1174593" name="Rectangle 65"/>
            <p:cNvSpPr>
              <a:spLocks noChangeArrowheads="1"/>
            </p:cNvSpPr>
            <p:nvPr/>
          </p:nvSpPr>
          <p:spPr bwMode="auto">
            <a:xfrm>
              <a:off x="4688" y="2591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4" name="Line 66"/>
            <p:cNvSpPr>
              <a:spLocks noChangeShapeType="1"/>
            </p:cNvSpPr>
            <p:nvPr/>
          </p:nvSpPr>
          <p:spPr bwMode="auto">
            <a:xfrm>
              <a:off x="4771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5" name="Line 67"/>
            <p:cNvSpPr>
              <a:spLocks noChangeShapeType="1"/>
            </p:cNvSpPr>
            <p:nvPr/>
          </p:nvSpPr>
          <p:spPr bwMode="auto">
            <a:xfrm rot="-5400000">
              <a:off x="4933" y="273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6" name="Line 68"/>
            <p:cNvSpPr>
              <a:spLocks noChangeShapeType="1"/>
            </p:cNvSpPr>
            <p:nvPr/>
          </p:nvSpPr>
          <p:spPr bwMode="auto">
            <a:xfrm>
              <a:off x="5106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7" name="Line 69"/>
            <p:cNvSpPr>
              <a:spLocks noChangeShapeType="1"/>
            </p:cNvSpPr>
            <p:nvPr/>
          </p:nvSpPr>
          <p:spPr bwMode="auto">
            <a:xfrm rot="-5400000">
              <a:off x="4936" y="252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8" name="Line 70"/>
            <p:cNvSpPr>
              <a:spLocks noChangeShapeType="1"/>
            </p:cNvSpPr>
            <p:nvPr/>
          </p:nvSpPr>
          <p:spPr bwMode="auto">
            <a:xfrm>
              <a:off x="4905" y="2596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9" name="Line 71"/>
            <p:cNvSpPr>
              <a:spLocks noChangeShapeType="1"/>
            </p:cNvSpPr>
            <p:nvPr/>
          </p:nvSpPr>
          <p:spPr bwMode="auto">
            <a:xfrm rot="-5400000">
              <a:off x="4933" y="261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00" name="Line 72"/>
            <p:cNvSpPr>
              <a:spLocks noChangeShapeType="1"/>
            </p:cNvSpPr>
            <p:nvPr/>
          </p:nvSpPr>
          <p:spPr bwMode="auto">
            <a:xfrm>
              <a:off x="5014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01" name="Text Box 73"/>
          <p:cNvSpPr txBox="1">
            <a:spLocks noChangeArrowheads="1"/>
          </p:cNvSpPr>
          <p:nvPr/>
        </p:nvSpPr>
        <p:spPr bwMode="auto">
          <a:xfrm>
            <a:off x="1447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=2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=2</a:t>
            </a:r>
          </a:p>
        </p:txBody>
      </p:sp>
      <p:sp>
        <p:nvSpPr>
          <p:cNvPr id="1174602" name="Text Box 74"/>
          <p:cNvSpPr txBox="1">
            <a:spLocks noChangeArrowheads="1"/>
          </p:cNvSpPr>
          <p:nvPr/>
        </p:nvSpPr>
        <p:spPr bwMode="auto">
          <a:xfrm>
            <a:off x="27432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=2,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=3</a:t>
            </a:r>
          </a:p>
        </p:txBody>
      </p:sp>
      <p:sp>
        <p:nvSpPr>
          <p:cNvPr id="1174603" name="Text Box 75"/>
          <p:cNvSpPr txBox="1">
            <a:spLocks noChangeArrowheads="1"/>
          </p:cNvSpPr>
          <p:nvPr/>
        </p:nvSpPr>
        <p:spPr bwMode="auto">
          <a:xfrm>
            <a:off x="40386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=3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=3</a:t>
            </a:r>
          </a:p>
        </p:txBody>
      </p:sp>
      <p:sp>
        <p:nvSpPr>
          <p:cNvPr id="1174604" name="Text Box 76"/>
          <p:cNvSpPr txBox="1">
            <a:spLocks noChangeArrowheads="1"/>
          </p:cNvSpPr>
          <p:nvPr/>
        </p:nvSpPr>
        <p:spPr bwMode="auto">
          <a:xfrm>
            <a:off x="53340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=3,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=4</a:t>
            </a:r>
          </a:p>
        </p:txBody>
      </p:sp>
      <p:sp>
        <p:nvSpPr>
          <p:cNvPr id="1174605" name="Text Box 77"/>
          <p:cNvSpPr txBox="1">
            <a:spLocks noChangeArrowheads="1"/>
          </p:cNvSpPr>
          <p:nvPr/>
        </p:nvSpPr>
        <p:spPr bwMode="auto">
          <a:xfrm>
            <a:off x="6629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=4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=4</a:t>
            </a:r>
          </a:p>
        </p:txBody>
      </p:sp>
      <p:sp>
        <p:nvSpPr>
          <p:cNvPr id="1174606" name="Text Box 78"/>
          <p:cNvSpPr txBox="1">
            <a:spLocks noChangeArrowheads="1"/>
          </p:cNvSpPr>
          <p:nvPr/>
        </p:nvSpPr>
        <p:spPr bwMode="auto">
          <a:xfrm>
            <a:off x="7924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=4,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=5</a:t>
            </a:r>
          </a:p>
        </p:txBody>
      </p:sp>
      <p:sp>
        <p:nvSpPr>
          <p:cNvPr id="1174607" name="AutoShape 79"/>
          <p:cNvSpPr>
            <a:spLocks noChangeArrowheads="1"/>
          </p:cNvSpPr>
          <p:nvPr/>
        </p:nvSpPr>
        <p:spPr bwMode="auto">
          <a:xfrm flipH="1" flipV="1">
            <a:off x="457200" y="3505200"/>
            <a:ext cx="1143000" cy="1066800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56810 h 21600"/>
              <a:gd name="T4" fmla="*/ 0 w 21600"/>
              <a:gd name="T5" fmla="*/ 958935 h 21600"/>
              <a:gd name="T6" fmla="*/ 494506 w 21600"/>
              <a:gd name="T7" fmla="*/ 1066800 h 21600"/>
              <a:gd name="T8" fmla="*/ 989013 w 21600"/>
              <a:gd name="T9" fmla="*/ 624029 h 21600"/>
              <a:gd name="T10" fmla="*/ 1143000 w 21600"/>
              <a:gd name="T11" fmla="*/ 156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4608" name="AutoShape 80"/>
          <p:cNvSpPr>
            <a:spLocks noChangeArrowheads="1"/>
          </p:cNvSpPr>
          <p:nvPr/>
        </p:nvSpPr>
        <p:spPr bwMode="auto">
          <a:xfrm>
            <a:off x="1247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09" name="AutoShape 81"/>
          <p:cNvSpPr>
            <a:spLocks noChangeArrowheads="1"/>
          </p:cNvSpPr>
          <p:nvPr/>
        </p:nvSpPr>
        <p:spPr bwMode="auto">
          <a:xfrm>
            <a:off x="25431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0" name="AutoShape 82"/>
          <p:cNvSpPr>
            <a:spLocks noChangeArrowheads="1"/>
          </p:cNvSpPr>
          <p:nvPr/>
        </p:nvSpPr>
        <p:spPr bwMode="auto">
          <a:xfrm>
            <a:off x="38385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1" name="AutoShape 83"/>
          <p:cNvSpPr>
            <a:spLocks noChangeArrowheads="1"/>
          </p:cNvSpPr>
          <p:nvPr/>
        </p:nvSpPr>
        <p:spPr bwMode="auto">
          <a:xfrm>
            <a:off x="51339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2" name="AutoShape 84"/>
          <p:cNvSpPr>
            <a:spLocks noChangeArrowheads="1"/>
          </p:cNvSpPr>
          <p:nvPr/>
        </p:nvSpPr>
        <p:spPr bwMode="auto">
          <a:xfrm>
            <a:off x="64293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3" name="AutoShape 85"/>
          <p:cNvSpPr>
            <a:spLocks noChangeArrowheads="1"/>
          </p:cNvSpPr>
          <p:nvPr/>
        </p:nvSpPr>
        <p:spPr bwMode="auto">
          <a:xfrm>
            <a:off x="7724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5" name="Text Box 87"/>
          <p:cNvSpPr txBox="1">
            <a:spLocks noChangeArrowheads="1"/>
          </p:cNvSpPr>
          <p:nvPr/>
        </p:nvSpPr>
        <p:spPr bwMode="auto">
          <a:xfrm>
            <a:off x="22098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1,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1</a:t>
            </a:r>
          </a:p>
        </p:txBody>
      </p:sp>
      <p:sp>
        <p:nvSpPr>
          <p:cNvPr id="1174616" name="Rectangle 88"/>
          <p:cNvSpPr>
            <a:spLocks noChangeArrowheads="1"/>
          </p:cNvSpPr>
          <p:nvPr/>
        </p:nvSpPr>
        <p:spPr bwMode="auto">
          <a:xfrm>
            <a:off x="1685925" y="1804988"/>
            <a:ext cx="2297113" cy="23034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7" name="Text Box 89"/>
          <p:cNvSpPr txBox="1">
            <a:spLocks noChangeArrowheads="1"/>
          </p:cNvSpPr>
          <p:nvPr/>
        </p:nvSpPr>
        <p:spPr bwMode="auto">
          <a:xfrm>
            <a:off x="16764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18" name="Text Box 90"/>
          <p:cNvSpPr txBox="1">
            <a:spLocks noChangeArrowheads="1"/>
          </p:cNvSpPr>
          <p:nvPr/>
        </p:nvSpPr>
        <p:spPr bwMode="auto">
          <a:xfrm>
            <a:off x="16954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19" name="Text Box 91"/>
          <p:cNvSpPr txBox="1">
            <a:spLocks noChangeArrowheads="1"/>
          </p:cNvSpPr>
          <p:nvPr/>
        </p:nvSpPr>
        <p:spPr bwMode="auto">
          <a:xfrm>
            <a:off x="381000" y="62166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b="1">
                <a:solidFill>
                  <a:srgbClr val="009900"/>
                </a:solidFill>
                <a:latin typeface="Arial" pitchFamily="34" charset="0"/>
              </a:rPr>
              <a:t>Split: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Increase </a:t>
            </a:r>
            <a:r>
              <a:rPr lang="en-US" sz="2000" i="1">
                <a:solidFill>
                  <a:srgbClr val="009900"/>
                </a:solidFill>
              </a:rPr>
              <a:t>k</a:t>
            </a: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 or </a:t>
            </a:r>
            <a:r>
              <a:rPr lang="en-US" sz="2000" i="1">
                <a:solidFill>
                  <a:srgbClr val="009900"/>
                </a:solidFill>
                <a:latin typeface="Arial" pitchFamily="34" charset="0"/>
              </a:rPr>
              <a:t>ℓ</a:t>
            </a:r>
          </a:p>
        </p:txBody>
      </p:sp>
      <p:sp>
        <p:nvSpPr>
          <p:cNvPr id="1174620" name="Text Box 92"/>
          <p:cNvSpPr txBox="1">
            <a:spLocks noChangeArrowheads="1"/>
          </p:cNvSpPr>
          <p:nvPr/>
        </p:nvSpPr>
        <p:spPr bwMode="auto">
          <a:xfrm>
            <a:off x="2479675" y="62166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Rearrange rows </a:t>
            </a:r>
            <a:r>
              <a:rPr lang="en-US" altLang="ko-KR" sz="20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or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 cols</a:t>
            </a:r>
          </a:p>
        </p:txBody>
      </p:sp>
      <p:sp>
        <p:nvSpPr>
          <p:cNvPr id="1174621" name="Text Box 93"/>
          <p:cNvSpPr txBox="1">
            <a:spLocks noChangeArrowheads="1"/>
          </p:cNvSpPr>
          <p:nvPr/>
        </p:nvSpPr>
        <p:spPr bwMode="auto">
          <a:xfrm>
            <a:off x="289560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2" name="Text Box 94"/>
          <p:cNvSpPr txBox="1">
            <a:spLocks noChangeArrowheads="1"/>
          </p:cNvSpPr>
          <p:nvPr/>
        </p:nvSpPr>
        <p:spPr bwMode="auto">
          <a:xfrm>
            <a:off x="29146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3" name="Text Box 95"/>
          <p:cNvSpPr txBox="1">
            <a:spLocks noChangeArrowheads="1"/>
          </p:cNvSpPr>
          <p:nvPr/>
        </p:nvSpPr>
        <p:spPr bwMode="auto">
          <a:xfrm>
            <a:off x="41910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4" name="Text Box 96"/>
          <p:cNvSpPr txBox="1">
            <a:spLocks noChangeArrowheads="1"/>
          </p:cNvSpPr>
          <p:nvPr/>
        </p:nvSpPr>
        <p:spPr bwMode="auto">
          <a:xfrm>
            <a:off x="42100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5" name="Text Box 97"/>
          <p:cNvSpPr txBox="1">
            <a:spLocks noChangeArrowheads="1"/>
          </p:cNvSpPr>
          <p:nvPr/>
        </p:nvSpPr>
        <p:spPr bwMode="auto">
          <a:xfrm>
            <a:off x="548640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6" name="Text Box 98"/>
          <p:cNvSpPr txBox="1">
            <a:spLocks noChangeArrowheads="1"/>
          </p:cNvSpPr>
          <p:nvPr/>
        </p:nvSpPr>
        <p:spPr bwMode="auto">
          <a:xfrm>
            <a:off x="55054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7" name="Text Box 99"/>
          <p:cNvSpPr txBox="1">
            <a:spLocks noChangeArrowheads="1"/>
          </p:cNvSpPr>
          <p:nvPr/>
        </p:nvSpPr>
        <p:spPr bwMode="auto">
          <a:xfrm>
            <a:off x="67818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8" name="Text Box 100"/>
          <p:cNvSpPr txBox="1">
            <a:spLocks noChangeArrowheads="1"/>
          </p:cNvSpPr>
          <p:nvPr/>
        </p:nvSpPr>
        <p:spPr bwMode="auto">
          <a:xfrm>
            <a:off x="68008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9" name="Text Box 101"/>
          <p:cNvSpPr txBox="1">
            <a:spLocks noChangeArrowheads="1"/>
          </p:cNvSpPr>
          <p:nvPr/>
        </p:nvSpPr>
        <p:spPr bwMode="auto">
          <a:xfrm>
            <a:off x="805815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30" name="Text Box 102"/>
          <p:cNvSpPr txBox="1">
            <a:spLocks noChangeArrowheads="1"/>
          </p:cNvSpPr>
          <p:nvPr/>
        </p:nvSpPr>
        <p:spPr bwMode="auto">
          <a:xfrm>
            <a:off x="807720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31" name="AutoShape 103"/>
          <p:cNvSpPr>
            <a:spLocks noChangeArrowheads="1"/>
          </p:cNvSpPr>
          <p:nvPr/>
        </p:nvSpPr>
        <p:spPr bwMode="auto">
          <a:xfrm rot="-5400000">
            <a:off x="8286750" y="4057650"/>
            <a:ext cx="495300" cy="457200"/>
          </a:xfrm>
          <a:prstGeom prst="rightArrow">
            <a:avLst>
              <a:gd name="adj1" fmla="val 43056"/>
              <a:gd name="adj2" fmla="val 33408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33" name="Text Box 105"/>
          <p:cNvSpPr txBox="1">
            <a:spLocks noChangeArrowheads="1"/>
          </p:cNvSpPr>
          <p:nvPr/>
        </p:nvSpPr>
        <p:spPr bwMode="auto">
          <a:xfrm>
            <a:off x="7848600" y="3671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5</a:t>
            </a:r>
            <a:r>
              <a:rPr lang="en-US" sz="1800"/>
              <a:t>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pic>
        <p:nvPicPr>
          <p:cNvPr id="1174634" name="Picture 106" descr="searchanim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7977188" y="2643188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4635" name="Group 107"/>
          <p:cNvGrpSpPr>
            <a:grpSpLocks/>
          </p:cNvGrpSpPr>
          <p:nvPr/>
        </p:nvGrpSpPr>
        <p:grpSpPr bwMode="auto">
          <a:xfrm>
            <a:off x="7977188" y="2643188"/>
            <a:ext cx="1004887" cy="1014412"/>
            <a:chOff x="988" y="1058"/>
            <a:chExt cx="980" cy="978"/>
          </a:xfrm>
        </p:grpSpPr>
        <p:sp>
          <p:nvSpPr>
            <p:cNvPr id="1174636" name="Rectangle 108"/>
            <p:cNvSpPr>
              <a:spLocks noChangeArrowheads="1"/>
            </p:cNvSpPr>
            <p:nvPr/>
          </p:nvSpPr>
          <p:spPr bwMode="auto">
            <a:xfrm>
              <a:off x="993" y="1060"/>
              <a:ext cx="971" cy="973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7" name="Line 109"/>
            <p:cNvSpPr>
              <a:spLocks noChangeShapeType="1"/>
            </p:cNvSpPr>
            <p:nvPr/>
          </p:nvSpPr>
          <p:spPr bwMode="auto">
            <a:xfrm>
              <a:off x="1154" y="1058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8" name="Line 110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9" name="Line 111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0" name="Line 112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1" name="Line 113"/>
            <p:cNvSpPr>
              <a:spLocks noChangeShapeType="1"/>
            </p:cNvSpPr>
            <p:nvPr/>
          </p:nvSpPr>
          <p:spPr bwMode="auto">
            <a:xfrm rot="-5400000">
              <a:off x="1479" y="932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2" name="Line 114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3" name="Line 115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4" name="Line 116"/>
            <p:cNvSpPr>
              <a:spLocks noChangeShapeType="1"/>
            </p:cNvSpPr>
            <p:nvPr/>
          </p:nvSpPr>
          <p:spPr bwMode="auto">
            <a:xfrm rot="-5400000">
              <a:off x="1477" y="1461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45" name="Text Box 117"/>
          <p:cNvSpPr txBox="1">
            <a:spLocks noChangeArrowheads="1"/>
          </p:cNvSpPr>
          <p:nvPr/>
        </p:nvSpPr>
        <p:spPr bwMode="auto">
          <a:xfrm>
            <a:off x="7924800" y="23002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46" name="Text Box 118"/>
          <p:cNvSpPr txBox="1">
            <a:spLocks noChangeArrowheads="1"/>
          </p:cNvSpPr>
          <p:nvPr/>
        </p:nvSpPr>
        <p:spPr bwMode="auto">
          <a:xfrm>
            <a:off x="7943850" y="207168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47" name="AutoShape 119"/>
          <p:cNvSpPr>
            <a:spLocks noChangeArrowheads="1"/>
          </p:cNvSpPr>
          <p:nvPr/>
        </p:nvSpPr>
        <p:spPr bwMode="auto">
          <a:xfrm flipH="1">
            <a:off x="7696200" y="28956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48" name="Text Box 120"/>
          <p:cNvSpPr txBox="1">
            <a:spLocks noChangeArrowheads="1"/>
          </p:cNvSpPr>
          <p:nvPr/>
        </p:nvSpPr>
        <p:spPr bwMode="auto">
          <a:xfrm>
            <a:off x="6477000" y="3657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</a:t>
            </a:r>
            <a:r>
              <a:rPr lang="en-US" sz="1800">
                <a:solidFill>
                  <a:srgbClr val="009900"/>
                </a:solidFill>
              </a:rPr>
              <a:t> </a:t>
            </a:r>
            <a:r>
              <a:rPr lang="en-US" sz="1800" i="1">
                <a:solidFill>
                  <a:srgbClr val="009900"/>
                </a:solidFill>
                <a:cs typeface="Times New Roman" pitchFamily="18" charset="0"/>
              </a:rPr>
              <a:t>ℓ </a:t>
            </a:r>
            <a:r>
              <a:rPr lang="en-US" sz="1800">
                <a:solidFill>
                  <a:srgbClr val="009900"/>
                </a:solidFill>
              </a:rPr>
              <a:t>= </a:t>
            </a:r>
            <a:r>
              <a:rPr lang="en-US" altLang="ko-KR" sz="1800">
                <a:solidFill>
                  <a:srgbClr val="009900"/>
                </a:solidFill>
                <a:ea typeface="Gulim" pitchFamily="34" charset="-127"/>
              </a:rPr>
              <a:t>6</a:t>
            </a:r>
            <a:endParaRPr lang="en-US" sz="1800">
              <a:solidFill>
                <a:srgbClr val="009900"/>
              </a:solidFill>
            </a:endParaRPr>
          </a:p>
        </p:txBody>
      </p:sp>
      <p:pic>
        <p:nvPicPr>
          <p:cNvPr id="1174649" name="Picture 121" descr="searchanim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6605588" y="2628900"/>
            <a:ext cx="1014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660" name="Text Box 132"/>
          <p:cNvSpPr txBox="1">
            <a:spLocks noChangeArrowheads="1"/>
          </p:cNvSpPr>
          <p:nvPr/>
        </p:nvSpPr>
        <p:spPr bwMode="auto">
          <a:xfrm>
            <a:off x="6553200" y="22860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61" name="Text Box 133"/>
          <p:cNvSpPr txBox="1">
            <a:spLocks noChangeArrowheads="1"/>
          </p:cNvSpPr>
          <p:nvPr/>
        </p:nvSpPr>
        <p:spPr bwMode="auto">
          <a:xfrm>
            <a:off x="6572250" y="2057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63" name="Text Box 135"/>
          <p:cNvSpPr txBox="1">
            <a:spLocks noChangeArrowheads="1"/>
          </p:cNvSpPr>
          <p:nvPr/>
        </p:nvSpPr>
        <p:spPr bwMode="auto">
          <a:xfrm>
            <a:off x="3962400" y="28956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74664" name="Group 136"/>
          <p:cNvGrpSpPr>
            <a:grpSpLocks/>
          </p:cNvGrpSpPr>
          <p:nvPr/>
        </p:nvGrpSpPr>
        <p:grpSpPr bwMode="auto">
          <a:xfrm>
            <a:off x="6610350" y="2638425"/>
            <a:ext cx="1004888" cy="1014413"/>
            <a:chOff x="4176" y="1680"/>
            <a:chExt cx="633" cy="639"/>
          </a:xfrm>
        </p:grpSpPr>
        <p:sp>
          <p:nvSpPr>
            <p:cNvPr id="1174665" name="Rectangle 137"/>
            <p:cNvSpPr>
              <a:spLocks noChangeArrowheads="1"/>
            </p:cNvSpPr>
            <p:nvPr/>
          </p:nvSpPr>
          <p:spPr bwMode="auto">
            <a:xfrm>
              <a:off x="4179" y="1681"/>
              <a:ext cx="627" cy="63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6" name="Line 138"/>
            <p:cNvSpPr>
              <a:spLocks noChangeShapeType="1"/>
            </p:cNvSpPr>
            <p:nvPr/>
          </p:nvSpPr>
          <p:spPr bwMode="auto">
            <a:xfrm>
              <a:off x="4283" y="1680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7" name="Line 139"/>
            <p:cNvSpPr>
              <a:spLocks noChangeShapeType="1"/>
            </p:cNvSpPr>
            <p:nvPr/>
          </p:nvSpPr>
          <p:spPr bwMode="auto">
            <a:xfrm>
              <a:off x="4457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8" name="Line 140"/>
            <p:cNvSpPr>
              <a:spLocks noChangeShapeType="1"/>
            </p:cNvSpPr>
            <p:nvPr/>
          </p:nvSpPr>
          <p:spPr bwMode="auto">
            <a:xfrm>
              <a:off x="4598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9" name="Line 141"/>
            <p:cNvSpPr>
              <a:spLocks noChangeShapeType="1"/>
            </p:cNvSpPr>
            <p:nvPr/>
          </p:nvSpPr>
          <p:spPr bwMode="auto">
            <a:xfrm>
              <a:off x="4718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0" name="Line 142"/>
            <p:cNvSpPr>
              <a:spLocks noChangeShapeType="1"/>
            </p:cNvSpPr>
            <p:nvPr/>
          </p:nvSpPr>
          <p:spPr bwMode="auto">
            <a:xfrm rot="-5400000">
              <a:off x="4493" y="1601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1" name="Line 143"/>
            <p:cNvSpPr>
              <a:spLocks noChangeShapeType="1"/>
            </p:cNvSpPr>
            <p:nvPr/>
          </p:nvSpPr>
          <p:spPr bwMode="auto">
            <a:xfrm rot="-5400000">
              <a:off x="4494" y="1712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2" name="Line 144"/>
            <p:cNvSpPr>
              <a:spLocks noChangeShapeType="1"/>
            </p:cNvSpPr>
            <p:nvPr/>
          </p:nvSpPr>
          <p:spPr bwMode="auto">
            <a:xfrm rot="-5400000">
              <a:off x="4491" y="1870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3" name="Line 145"/>
            <p:cNvSpPr>
              <a:spLocks noChangeShapeType="1"/>
            </p:cNvSpPr>
            <p:nvPr/>
          </p:nvSpPr>
          <p:spPr bwMode="auto">
            <a:xfrm rot="-5400000">
              <a:off x="4492" y="1947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4" name="Line 146"/>
            <p:cNvSpPr>
              <a:spLocks noChangeShapeType="1"/>
            </p:cNvSpPr>
            <p:nvPr/>
          </p:nvSpPr>
          <p:spPr bwMode="auto">
            <a:xfrm>
              <a:off x="4368" y="1680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675" name="Group 147"/>
          <p:cNvGrpSpPr>
            <a:grpSpLocks/>
          </p:cNvGrpSpPr>
          <p:nvPr/>
        </p:nvGrpSpPr>
        <p:grpSpPr bwMode="auto">
          <a:xfrm>
            <a:off x="6610350" y="2638425"/>
            <a:ext cx="1004888" cy="1014413"/>
            <a:chOff x="2832" y="2688"/>
            <a:chExt cx="633" cy="639"/>
          </a:xfrm>
        </p:grpSpPr>
        <p:sp>
          <p:nvSpPr>
            <p:cNvPr id="1174676" name="Rectangle 148"/>
            <p:cNvSpPr>
              <a:spLocks noChangeArrowheads="1"/>
            </p:cNvSpPr>
            <p:nvPr/>
          </p:nvSpPr>
          <p:spPr bwMode="auto">
            <a:xfrm>
              <a:off x="2835" y="2689"/>
              <a:ext cx="627" cy="63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7" name="Line 149"/>
            <p:cNvSpPr>
              <a:spLocks noChangeShapeType="1"/>
            </p:cNvSpPr>
            <p:nvPr/>
          </p:nvSpPr>
          <p:spPr bwMode="auto">
            <a:xfrm>
              <a:off x="2939" y="2688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8" name="Line 150"/>
            <p:cNvSpPr>
              <a:spLocks noChangeShapeType="1"/>
            </p:cNvSpPr>
            <p:nvPr/>
          </p:nvSpPr>
          <p:spPr bwMode="auto">
            <a:xfrm>
              <a:off x="3113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9" name="Line 151"/>
            <p:cNvSpPr>
              <a:spLocks noChangeShapeType="1"/>
            </p:cNvSpPr>
            <p:nvPr/>
          </p:nvSpPr>
          <p:spPr bwMode="auto">
            <a:xfrm>
              <a:off x="3254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0" name="Line 152"/>
            <p:cNvSpPr>
              <a:spLocks noChangeShapeType="1"/>
            </p:cNvSpPr>
            <p:nvPr/>
          </p:nvSpPr>
          <p:spPr bwMode="auto">
            <a:xfrm>
              <a:off x="3374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1" name="Line 153"/>
            <p:cNvSpPr>
              <a:spLocks noChangeShapeType="1"/>
            </p:cNvSpPr>
            <p:nvPr/>
          </p:nvSpPr>
          <p:spPr bwMode="auto">
            <a:xfrm rot="-5400000">
              <a:off x="3149" y="2609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2" name="Line 154"/>
            <p:cNvSpPr>
              <a:spLocks noChangeShapeType="1"/>
            </p:cNvSpPr>
            <p:nvPr/>
          </p:nvSpPr>
          <p:spPr bwMode="auto">
            <a:xfrm rot="-5400000">
              <a:off x="3150" y="2720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3" name="Line 155"/>
            <p:cNvSpPr>
              <a:spLocks noChangeShapeType="1"/>
            </p:cNvSpPr>
            <p:nvPr/>
          </p:nvSpPr>
          <p:spPr bwMode="auto">
            <a:xfrm rot="-5400000">
              <a:off x="3147" y="2878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4" name="Line 156"/>
            <p:cNvSpPr>
              <a:spLocks noChangeShapeType="1"/>
            </p:cNvSpPr>
            <p:nvPr/>
          </p:nvSpPr>
          <p:spPr bwMode="auto">
            <a:xfrm rot="-5400000">
              <a:off x="3148" y="2955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5" name="Line 157"/>
            <p:cNvSpPr>
              <a:spLocks noChangeShapeType="1"/>
            </p:cNvSpPr>
            <p:nvPr/>
          </p:nvSpPr>
          <p:spPr bwMode="auto">
            <a:xfrm rot="-5400000">
              <a:off x="3147" y="2469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86" name="Text Box 158"/>
          <p:cNvSpPr txBox="1">
            <a:spLocks noChangeArrowheads="1"/>
          </p:cNvSpPr>
          <p:nvPr/>
        </p:nvSpPr>
        <p:spPr bwMode="auto">
          <a:xfrm>
            <a:off x="6553200" y="2286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87" name="Text Box 159"/>
          <p:cNvSpPr txBox="1">
            <a:spLocks noChangeArrowheads="1"/>
          </p:cNvSpPr>
          <p:nvPr/>
        </p:nvSpPr>
        <p:spPr bwMode="auto">
          <a:xfrm>
            <a:off x="6477000" y="3657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</a:t>
            </a:r>
            <a:r>
              <a:rPr lang="en-US" altLang="ko-KR" sz="1800">
                <a:solidFill>
                  <a:srgbClr val="009900"/>
                </a:solidFill>
                <a:ea typeface="Gulim" pitchFamily="34" charset="-127"/>
              </a:rPr>
              <a:t>6</a:t>
            </a:r>
            <a:r>
              <a:rPr lang="en-US" sz="1800"/>
              <a:t>, </a:t>
            </a:r>
            <a:r>
              <a:rPr lang="en-US" sz="1800">
                <a:solidFill>
                  <a:srgbClr val="009900"/>
                </a:solidFill>
              </a:rPr>
              <a:t>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</a:t>
            </a:r>
            <a:r>
              <a:rPr lang="en-US" altLang="ko-KR" sz="1800">
                <a:ea typeface="Gulim" pitchFamily="34" charset="-127"/>
              </a:rPr>
              <a:t>5</a:t>
            </a: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273480"/>
      </p:ext>
    </p:extLst>
  </p:cSld>
  <p:clrMapOvr>
    <a:masterClrMapping/>
  </p:clrMapOvr>
  <p:transition advTm="98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7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7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7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7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17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7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7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7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7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17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17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"/>
                                        <p:tgtEl>
                                          <p:spTgt spid="1174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7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17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17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17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"/>
                                        <p:tgtEl>
                                          <p:spTgt spid="1174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7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7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117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17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"/>
                                        <p:tgtEl>
                                          <p:spTgt spid="1174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7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17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11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117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3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3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7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117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117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117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"/>
                                        <p:tgtEl>
                                          <p:spTgt spid="1174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7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7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117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11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117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300"/>
                                        <p:tgtEl>
                                          <p:spTgt spid="117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300"/>
                                        <p:tgtEl>
                                          <p:spTgt spid="1174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7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7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17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"/>
                                        <p:tgtEl>
                                          <p:spTgt spid="117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300"/>
                                        <p:tgtEl>
                                          <p:spTgt spid="117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117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117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0"/>
                                        <p:tgtEl>
                                          <p:spTgt spid="117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7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7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300"/>
                                        <p:tgtEl>
                                          <p:spTgt spid="1174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300"/>
                                        <p:tgtEl>
                                          <p:spTgt spid="1174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300"/>
                                        <p:tgtEl>
                                          <p:spTgt spid="117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00"/>
                                        <p:tgtEl>
                                          <p:spTgt spid="117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7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500"/>
                                        <p:tgtEl>
                                          <p:spTgt spid="1174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8" dur="5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174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500"/>
                                        <p:tgtEl>
                                          <p:spTgt spid="1174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7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1" dur="3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0" dur="5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"/>
                                        <p:tgtEl>
                                          <p:spTgt spid="117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300"/>
                                        <p:tgtEl>
                                          <p:spTgt spid="11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7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3" dur="500"/>
                                        <p:tgtEl>
                                          <p:spTgt spid="1174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6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9" dur="5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2" dur="500"/>
                                        <p:tgtEl>
                                          <p:spTgt spid="1174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5" dur="500"/>
                                        <p:tgtEl>
                                          <p:spTgt spid="1174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9" dur="3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3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0" grpId="0" animBg="1"/>
      <p:bldP spid="1174532" grpId="0"/>
      <p:bldP spid="1174532" grpId="1"/>
      <p:bldP spid="1174533" grpId="0"/>
      <p:bldP spid="1174533" grpId="1"/>
      <p:bldP spid="1174542" grpId="0"/>
      <p:bldP spid="1174601" grpId="0"/>
      <p:bldP spid="1174602" grpId="0"/>
      <p:bldP spid="1174603" grpId="0"/>
      <p:bldP spid="1174604" grpId="0"/>
      <p:bldP spid="1174605" grpId="0"/>
      <p:bldP spid="1174606" grpId="0"/>
      <p:bldP spid="1174607" grpId="0" animBg="1"/>
      <p:bldP spid="1174608" grpId="0" animBg="1"/>
      <p:bldP spid="1174609" grpId="0" animBg="1"/>
      <p:bldP spid="1174610" grpId="0" animBg="1"/>
      <p:bldP spid="1174611" grpId="0" animBg="1"/>
      <p:bldP spid="1174612" grpId="0" animBg="1"/>
      <p:bldP spid="1174613" grpId="0" animBg="1"/>
      <p:bldP spid="1174615" grpId="0"/>
      <p:bldP spid="1174616" grpId="0" animBg="1"/>
      <p:bldP spid="1174617" grpId="0"/>
      <p:bldP spid="1174617" grpId="1"/>
      <p:bldP spid="1174618" grpId="0"/>
      <p:bldP spid="1174618" grpId="1"/>
      <p:bldP spid="1174619" grpId="0"/>
      <p:bldP spid="1174620" grpId="0"/>
      <p:bldP spid="1174621" grpId="0"/>
      <p:bldP spid="1174621" grpId="1"/>
      <p:bldP spid="1174622" grpId="0"/>
      <p:bldP spid="1174622" grpId="1"/>
      <p:bldP spid="1174623" grpId="0"/>
      <p:bldP spid="1174623" grpId="1"/>
      <p:bldP spid="1174624" grpId="0"/>
      <p:bldP spid="1174624" grpId="1"/>
      <p:bldP spid="1174625" grpId="0"/>
      <p:bldP spid="1174625" grpId="1"/>
      <p:bldP spid="1174626" grpId="0"/>
      <p:bldP spid="1174626" grpId="1"/>
      <p:bldP spid="1174627" grpId="0"/>
      <p:bldP spid="1174627" grpId="1"/>
      <p:bldP spid="1174628" grpId="0"/>
      <p:bldP spid="1174628" grpId="1"/>
      <p:bldP spid="1174629" grpId="0"/>
      <p:bldP spid="1174629" grpId="1"/>
      <p:bldP spid="1174630" grpId="0"/>
      <p:bldP spid="1174630" grpId="1"/>
      <p:bldP spid="1174631" grpId="0" animBg="1"/>
      <p:bldP spid="1174633" grpId="0"/>
      <p:bldP spid="1174645" grpId="0"/>
      <p:bldP spid="1174645" grpId="1"/>
      <p:bldP spid="1174646" grpId="0"/>
      <p:bldP spid="1174646" grpId="1"/>
      <p:bldP spid="1174647" grpId="0" animBg="1"/>
      <p:bldP spid="1174647" grpId="1" animBg="1"/>
      <p:bldP spid="1174647" grpId="2" animBg="1"/>
      <p:bldP spid="1174647" grpId="3" animBg="1"/>
      <p:bldP spid="1174648" grpId="0"/>
      <p:bldP spid="1174648" grpId="1"/>
      <p:bldP spid="1174660" grpId="0"/>
      <p:bldP spid="1174660" grpId="1"/>
      <p:bldP spid="1174661" grpId="0"/>
      <p:bldP spid="1174661" grpId="1"/>
      <p:bldP spid="1174661" grpId="2"/>
      <p:bldP spid="1174661" grpId="3"/>
      <p:bldP spid="1174663" grpId="0"/>
      <p:bldP spid="1174663" grpId="1"/>
      <p:bldP spid="1174663" grpId="2"/>
      <p:bldP spid="1174663" grpId="3"/>
      <p:bldP spid="1174686" grpId="0"/>
      <p:bldP spid="1174686" grpId="1"/>
      <p:bldP spid="1174687" grpId="0"/>
      <p:bldP spid="117468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694" name="Rectangle 118"/>
          <p:cNvSpPr>
            <a:spLocks noChangeArrowheads="1"/>
          </p:cNvSpPr>
          <p:nvPr/>
        </p:nvSpPr>
        <p:spPr bwMode="auto">
          <a:xfrm>
            <a:off x="5064125" y="1387475"/>
            <a:ext cx="2632075" cy="2879725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578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47107" name="Picture 3" descr="searchan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8200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searchan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228600" y="4652963"/>
            <a:ext cx="990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58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47110" name="Picture 8" descr="searchan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9" descr="searchan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03200" y="4645025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586" name="Text Box 10"/>
          <p:cNvSpPr txBox="1">
            <a:spLocks noChangeArrowheads="1"/>
          </p:cNvSpPr>
          <p:nvPr/>
        </p:nvSpPr>
        <p:spPr bwMode="auto">
          <a:xfrm>
            <a:off x="152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=1,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=2</a:t>
            </a:r>
          </a:p>
        </p:txBody>
      </p:sp>
      <p:pic>
        <p:nvPicPr>
          <p:cNvPr id="47113" name="Picture 11" descr="searchani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2" descr="searchanim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7940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3" descr="searchanim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40894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4" descr="searchanim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53848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5" descr="searchanim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66802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6" descr="searchanim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79756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9" name="Group 17"/>
          <p:cNvGrpSpPr>
            <a:grpSpLocks/>
          </p:cNvGrpSpPr>
          <p:nvPr/>
        </p:nvGrpSpPr>
        <p:grpSpPr bwMode="auto">
          <a:xfrm>
            <a:off x="203200" y="4649788"/>
            <a:ext cx="1012825" cy="1003300"/>
            <a:chOff x="384" y="2595"/>
            <a:chExt cx="489" cy="485"/>
          </a:xfrm>
        </p:grpSpPr>
        <p:sp>
          <p:nvSpPr>
            <p:cNvPr id="1176594" name="Rectangle 18"/>
            <p:cNvSpPr>
              <a:spLocks noChangeArrowheads="1"/>
            </p:cNvSpPr>
            <p:nvPr/>
          </p:nvSpPr>
          <p:spPr bwMode="auto">
            <a:xfrm>
              <a:off x="384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5" name="Line 19"/>
            <p:cNvSpPr>
              <a:spLocks noChangeShapeType="1"/>
            </p:cNvSpPr>
            <p:nvPr/>
          </p:nvSpPr>
          <p:spPr bwMode="auto">
            <a:xfrm>
              <a:off x="62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0" name="Group 20"/>
          <p:cNvGrpSpPr>
            <a:grpSpLocks/>
          </p:cNvGrpSpPr>
          <p:nvPr/>
        </p:nvGrpSpPr>
        <p:grpSpPr bwMode="auto">
          <a:xfrm>
            <a:off x="1498600" y="4646613"/>
            <a:ext cx="1012825" cy="1003300"/>
            <a:chOff x="1136" y="2593"/>
            <a:chExt cx="489" cy="485"/>
          </a:xfrm>
        </p:grpSpPr>
        <p:sp>
          <p:nvSpPr>
            <p:cNvPr id="1176597" name="Rectangle 21"/>
            <p:cNvSpPr>
              <a:spLocks noChangeArrowheads="1"/>
            </p:cNvSpPr>
            <p:nvPr/>
          </p:nvSpPr>
          <p:spPr bwMode="auto">
            <a:xfrm>
              <a:off x="1136" y="2593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8" name="Line 22"/>
            <p:cNvSpPr>
              <a:spLocks noChangeShapeType="1"/>
            </p:cNvSpPr>
            <p:nvPr/>
          </p:nvSpPr>
          <p:spPr bwMode="auto">
            <a:xfrm>
              <a:off x="1381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9" name="Line 23"/>
            <p:cNvSpPr>
              <a:spLocks noChangeShapeType="1"/>
            </p:cNvSpPr>
            <p:nvPr/>
          </p:nvSpPr>
          <p:spPr bwMode="auto">
            <a:xfrm rot="-5400000">
              <a:off x="1381" y="265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1" name="Group 24"/>
          <p:cNvGrpSpPr>
            <a:grpSpLocks/>
          </p:cNvGrpSpPr>
          <p:nvPr/>
        </p:nvGrpSpPr>
        <p:grpSpPr bwMode="auto">
          <a:xfrm>
            <a:off x="2797175" y="4648200"/>
            <a:ext cx="1012825" cy="1003300"/>
            <a:chOff x="1810" y="2595"/>
            <a:chExt cx="489" cy="485"/>
          </a:xfrm>
        </p:grpSpPr>
        <p:sp>
          <p:nvSpPr>
            <p:cNvPr id="1176601" name="Rectangle 25"/>
            <p:cNvSpPr>
              <a:spLocks noChangeArrowheads="1"/>
            </p:cNvSpPr>
            <p:nvPr/>
          </p:nvSpPr>
          <p:spPr bwMode="auto">
            <a:xfrm>
              <a:off x="1810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2" name="Line 26"/>
            <p:cNvSpPr>
              <a:spLocks noChangeShapeType="1"/>
            </p:cNvSpPr>
            <p:nvPr/>
          </p:nvSpPr>
          <p:spPr bwMode="auto">
            <a:xfrm>
              <a:off x="205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3" name="Line 27"/>
            <p:cNvSpPr>
              <a:spLocks noChangeShapeType="1"/>
            </p:cNvSpPr>
            <p:nvPr/>
          </p:nvSpPr>
          <p:spPr bwMode="auto">
            <a:xfrm rot="-5400000">
              <a:off x="2055" y="265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4" name="Line 28"/>
            <p:cNvSpPr>
              <a:spLocks noChangeShapeType="1"/>
            </p:cNvSpPr>
            <p:nvPr/>
          </p:nvSpPr>
          <p:spPr bwMode="auto">
            <a:xfrm>
              <a:off x="218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2" name="Group 29"/>
          <p:cNvGrpSpPr>
            <a:grpSpLocks/>
          </p:cNvGrpSpPr>
          <p:nvPr/>
        </p:nvGrpSpPr>
        <p:grpSpPr bwMode="auto">
          <a:xfrm>
            <a:off x="4089400" y="4651375"/>
            <a:ext cx="1012825" cy="1003300"/>
            <a:chOff x="2528" y="2594"/>
            <a:chExt cx="489" cy="485"/>
          </a:xfrm>
        </p:grpSpPr>
        <p:sp>
          <p:nvSpPr>
            <p:cNvPr id="1176606" name="Rectangle 30"/>
            <p:cNvSpPr>
              <a:spLocks noChangeArrowheads="1"/>
            </p:cNvSpPr>
            <p:nvPr/>
          </p:nvSpPr>
          <p:spPr bwMode="auto">
            <a:xfrm>
              <a:off x="252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7" name="Line 31"/>
            <p:cNvSpPr>
              <a:spLocks noChangeShapeType="1"/>
            </p:cNvSpPr>
            <p:nvPr/>
          </p:nvSpPr>
          <p:spPr bwMode="auto">
            <a:xfrm>
              <a:off x="2773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8" name="Line 32"/>
            <p:cNvSpPr>
              <a:spLocks noChangeShapeType="1"/>
            </p:cNvSpPr>
            <p:nvPr/>
          </p:nvSpPr>
          <p:spPr bwMode="auto">
            <a:xfrm rot="-5400000">
              <a:off x="277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9" name="Line 33"/>
            <p:cNvSpPr>
              <a:spLocks noChangeShapeType="1"/>
            </p:cNvSpPr>
            <p:nvPr/>
          </p:nvSpPr>
          <p:spPr bwMode="auto">
            <a:xfrm>
              <a:off x="2907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0" name="Line 34"/>
            <p:cNvSpPr>
              <a:spLocks noChangeShapeType="1"/>
            </p:cNvSpPr>
            <p:nvPr/>
          </p:nvSpPr>
          <p:spPr bwMode="auto">
            <a:xfrm rot="-5400000">
              <a:off x="277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3" name="Group 35"/>
          <p:cNvGrpSpPr>
            <a:grpSpLocks/>
          </p:cNvGrpSpPr>
          <p:nvPr/>
        </p:nvGrpSpPr>
        <p:grpSpPr bwMode="auto">
          <a:xfrm>
            <a:off x="5384800" y="4648200"/>
            <a:ext cx="1012825" cy="1003300"/>
            <a:chOff x="3248" y="2594"/>
            <a:chExt cx="489" cy="485"/>
          </a:xfrm>
        </p:grpSpPr>
        <p:sp>
          <p:nvSpPr>
            <p:cNvPr id="1176612" name="Rectangle 36"/>
            <p:cNvSpPr>
              <a:spLocks noChangeArrowheads="1"/>
            </p:cNvSpPr>
            <p:nvPr/>
          </p:nvSpPr>
          <p:spPr bwMode="auto">
            <a:xfrm>
              <a:off x="324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3" name="Line 37"/>
            <p:cNvSpPr>
              <a:spLocks noChangeShapeType="1"/>
            </p:cNvSpPr>
            <p:nvPr/>
          </p:nvSpPr>
          <p:spPr bwMode="auto">
            <a:xfrm>
              <a:off x="3401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4" name="Line 38"/>
            <p:cNvSpPr>
              <a:spLocks noChangeShapeType="1"/>
            </p:cNvSpPr>
            <p:nvPr/>
          </p:nvSpPr>
          <p:spPr bwMode="auto">
            <a:xfrm rot="-5400000">
              <a:off x="349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5" name="Line 39"/>
            <p:cNvSpPr>
              <a:spLocks noChangeShapeType="1"/>
            </p:cNvSpPr>
            <p:nvPr/>
          </p:nvSpPr>
          <p:spPr bwMode="auto">
            <a:xfrm>
              <a:off x="3645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6" name="Line 40"/>
            <p:cNvSpPr>
              <a:spLocks noChangeShapeType="1"/>
            </p:cNvSpPr>
            <p:nvPr/>
          </p:nvSpPr>
          <p:spPr bwMode="auto">
            <a:xfrm rot="-5400000">
              <a:off x="349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7" name="Line 41"/>
            <p:cNvSpPr>
              <a:spLocks noChangeShapeType="1"/>
            </p:cNvSpPr>
            <p:nvPr/>
          </p:nvSpPr>
          <p:spPr bwMode="auto">
            <a:xfrm>
              <a:off x="3537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4" name="Group 42"/>
          <p:cNvGrpSpPr>
            <a:grpSpLocks/>
          </p:cNvGrpSpPr>
          <p:nvPr/>
        </p:nvGrpSpPr>
        <p:grpSpPr bwMode="auto">
          <a:xfrm>
            <a:off x="6680200" y="4649788"/>
            <a:ext cx="1012825" cy="1003300"/>
            <a:chOff x="3968" y="2595"/>
            <a:chExt cx="489" cy="485"/>
          </a:xfrm>
        </p:grpSpPr>
        <p:sp>
          <p:nvSpPr>
            <p:cNvPr id="1176619" name="Rectangle 43"/>
            <p:cNvSpPr>
              <a:spLocks noChangeArrowheads="1"/>
            </p:cNvSpPr>
            <p:nvPr/>
          </p:nvSpPr>
          <p:spPr bwMode="auto">
            <a:xfrm>
              <a:off x="3968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0" name="Line 44"/>
            <p:cNvSpPr>
              <a:spLocks noChangeShapeType="1"/>
            </p:cNvSpPr>
            <p:nvPr/>
          </p:nvSpPr>
          <p:spPr bwMode="auto">
            <a:xfrm>
              <a:off x="4121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1" name="Line 45"/>
            <p:cNvSpPr>
              <a:spLocks noChangeShapeType="1"/>
            </p:cNvSpPr>
            <p:nvPr/>
          </p:nvSpPr>
          <p:spPr bwMode="auto">
            <a:xfrm rot="-5400000">
              <a:off x="4213" y="273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2" name="Line 46"/>
            <p:cNvSpPr>
              <a:spLocks noChangeShapeType="1"/>
            </p:cNvSpPr>
            <p:nvPr/>
          </p:nvSpPr>
          <p:spPr bwMode="auto">
            <a:xfrm>
              <a:off x="436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3" name="Line 47"/>
            <p:cNvSpPr>
              <a:spLocks noChangeShapeType="1"/>
            </p:cNvSpPr>
            <p:nvPr/>
          </p:nvSpPr>
          <p:spPr bwMode="auto">
            <a:xfrm rot="-5400000">
              <a:off x="4216" y="2532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4" name="Line 48"/>
            <p:cNvSpPr>
              <a:spLocks noChangeShapeType="1"/>
            </p:cNvSpPr>
            <p:nvPr/>
          </p:nvSpPr>
          <p:spPr bwMode="auto">
            <a:xfrm>
              <a:off x="4257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5" name="Line 49"/>
            <p:cNvSpPr>
              <a:spLocks noChangeShapeType="1"/>
            </p:cNvSpPr>
            <p:nvPr/>
          </p:nvSpPr>
          <p:spPr bwMode="auto">
            <a:xfrm rot="-5400000">
              <a:off x="4213" y="26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5" name="Group 50"/>
          <p:cNvGrpSpPr>
            <a:grpSpLocks/>
          </p:cNvGrpSpPr>
          <p:nvPr/>
        </p:nvGrpSpPr>
        <p:grpSpPr bwMode="auto">
          <a:xfrm>
            <a:off x="7975600" y="4646613"/>
            <a:ext cx="1012825" cy="1008062"/>
            <a:chOff x="4688" y="2591"/>
            <a:chExt cx="489" cy="487"/>
          </a:xfrm>
        </p:grpSpPr>
        <p:sp>
          <p:nvSpPr>
            <p:cNvPr id="1176627" name="Rectangle 51"/>
            <p:cNvSpPr>
              <a:spLocks noChangeArrowheads="1"/>
            </p:cNvSpPr>
            <p:nvPr/>
          </p:nvSpPr>
          <p:spPr bwMode="auto">
            <a:xfrm>
              <a:off x="4688" y="2591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8" name="Line 52"/>
            <p:cNvSpPr>
              <a:spLocks noChangeShapeType="1"/>
            </p:cNvSpPr>
            <p:nvPr/>
          </p:nvSpPr>
          <p:spPr bwMode="auto">
            <a:xfrm>
              <a:off x="4771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9" name="Line 53"/>
            <p:cNvSpPr>
              <a:spLocks noChangeShapeType="1"/>
            </p:cNvSpPr>
            <p:nvPr/>
          </p:nvSpPr>
          <p:spPr bwMode="auto">
            <a:xfrm rot="-5400000">
              <a:off x="4933" y="273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0" name="Line 54"/>
            <p:cNvSpPr>
              <a:spLocks noChangeShapeType="1"/>
            </p:cNvSpPr>
            <p:nvPr/>
          </p:nvSpPr>
          <p:spPr bwMode="auto">
            <a:xfrm>
              <a:off x="5106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1" name="Line 55"/>
            <p:cNvSpPr>
              <a:spLocks noChangeShapeType="1"/>
            </p:cNvSpPr>
            <p:nvPr/>
          </p:nvSpPr>
          <p:spPr bwMode="auto">
            <a:xfrm rot="-5400000">
              <a:off x="4936" y="252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2" name="Line 56"/>
            <p:cNvSpPr>
              <a:spLocks noChangeShapeType="1"/>
            </p:cNvSpPr>
            <p:nvPr/>
          </p:nvSpPr>
          <p:spPr bwMode="auto">
            <a:xfrm>
              <a:off x="4905" y="2596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3" name="Line 57"/>
            <p:cNvSpPr>
              <a:spLocks noChangeShapeType="1"/>
            </p:cNvSpPr>
            <p:nvPr/>
          </p:nvSpPr>
          <p:spPr bwMode="auto">
            <a:xfrm rot="-5400000">
              <a:off x="4933" y="261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4" name="Line 58"/>
            <p:cNvSpPr>
              <a:spLocks noChangeShapeType="1"/>
            </p:cNvSpPr>
            <p:nvPr/>
          </p:nvSpPr>
          <p:spPr bwMode="auto">
            <a:xfrm>
              <a:off x="5014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6635" name="Text Box 59"/>
          <p:cNvSpPr txBox="1">
            <a:spLocks noChangeArrowheads="1"/>
          </p:cNvSpPr>
          <p:nvPr/>
        </p:nvSpPr>
        <p:spPr bwMode="auto">
          <a:xfrm>
            <a:off x="1447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=2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=2</a:t>
            </a:r>
          </a:p>
        </p:txBody>
      </p:sp>
      <p:sp>
        <p:nvSpPr>
          <p:cNvPr id="1176636" name="Text Box 60"/>
          <p:cNvSpPr txBox="1">
            <a:spLocks noChangeArrowheads="1"/>
          </p:cNvSpPr>
          <p:nvPr/>
        </p:nvSpPr>
        <p:spPr bwMode="auto">
          <a:xfrm>
            <a:off x="27432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=2,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=3</a:t>
            </a:r>
          </a:p>
        </p:txBody>
      </p:sp>
      <p:sp>
        <p:nvSpPr>
          <p:cNvPr id="1176637" name="Text Box 61"/>
          <p:cNvSpPr txBox="1">
            <a:spLocks noChangeArrowheads="1"/>
          </p:cNvSpPr>
          <p:nvPr/>
        </p:nvSpPr>
        <p:spPr bwMode="auto">
          <a:xfrm>
            <a:off x="40386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=3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=3</a:t>
            </a:r>
          </a:p>
        </p:txBody>
      </p:sp>
      <p:sp>
        <p:nvSpPr>
          <p:cNvPr id="1176638" name="Text Box 62"/>
          <p:cNvSpPr txBox="1">
            <a:spLocks noChangeArrowheads="1"/>
          </p:cNvSpPr>
          <p:nvPr/>
        </p:nvSpPr>
        <p:spPr bwMode="auto">
          <a:xfrm>
            <a:off x="53340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=3,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=4</a:t>
            </a:r>
          </a:p>
        </p:txBody>
      </p:sp>
      <p:sp>
        <p:nvSpPr>
          <p:cNvPr id="1176639" name="Text Box 63"/>
          <p:cNvSpPr txBox="1">
            <a:spLocks noChangeArrowheads="1"/>
          </p:cNvSpPr>
          <p:nvPr/>
        </p:nvSpPr>
        <p:spPr bwMode="auto">
          <a:xfrm>
            <a:off x="6629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=4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=4</a:t>
            </a:r>
          </a:p>
        </p:txBody>
      </p:sp>
      <p:sp>
        <p:nvSpPr>
          <p:cNvPr id="1176640" name="Text Box 64"/>
          <p:cNvSpPr txBox="1">
            <a:spLocks noChangeArrowheads="1"/>
          </p:cNvSpPr>
          <p:nvPr/>
        </p:nvSpPr>
        <p:spPr bwMode="auto">
          <a:xfrm>
            <a:off x="7924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=4,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=5</a:t>
            </a:r>
          </a:p>
        </p:txBody>
      </p:sp>
      <p:sp>
        <p:nvSpPr>
          <p:cNvPr id="1176641" name="AutoShape 65"/>
          <p:cNvSpPr>
            <a:spLocks noChangeArrowheads="1"/>
          </p:cNvSpPr>
          <p:nvPr/>
        </p:nvSpPr>
        <p:spPr bwMode="auto">
          <a:xfrm flipH="1" flipV="1">
            <a:off x="457200" y="3505200"/>
            <a:ext cx="1143000" cy="1066800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56810 h 21600"/>
              <a:gd name="T4" fmla="*/ 0 w 21600"/>
              <a:gd name="T5" fmla="*/ 958935 h 21600"/>
              <a:gd name="T6" fmla="*/ 494506 w 21600"/>
              <a:gd name="T7" fmla="*/ 1066800 h 21600"/>
              <a:gd name="T8" fmla="*/ 989013 w 21600"/>
              <a:gd name="T9" fmla="*/ 624029 h 21600"/>
              <a:gd name="T10" fmla="*/ 1143000 w 21600"/>
              <a:gd name="T11" fmla="*/ 156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6642" name="AutoShape 66"/>
          <p:cNvSpPr>
            <a:spLocks noChangeArrowheads="1"/>
          </p:cNvSpPr>
          <p:nvPr/>
        </p:nvSpPr>
        <p:spPr bwMode="auto">
          <a:xfrm>
            <a:off x="1247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3" name="AutoShape 67"/>
          <p:cNvSpPr>
            <a:spLocks noChangeArrowheads="1"/>
          </p:cNvSpPr>
          <p:nvPr/>
        </p:nvSpPr>
        <p:spPr bwMode="auto">
          <a:xfrm>
            <a:off x="25431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4" name="AutoShape 68"/>
          <p:cNvSpPr>
            <a:spLocks noChangeArrowheads="1"/>
          </p:cNvSpPr>
          <p:nvPr/>
        </p:nvSpPr>
        <p:spPr bwMode="auto">
          <a:xfrm>
            <a:off x="38385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5" name="AutoShape 69"/>
          <p:cNvSpPr>
            <a:spLocks noChangeArrowheads="1"/>
          </p:cNvSpPr>
          <p:nvPr/>
        </p:nvSpPr>
        <p:spPr bwMode="auto">
          <a:xfrm>
            <a:off x="51339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6" name="AutoShape 70"/>
          <p:cNvSpPr>
            <a:spLocks noChangeArrowheads="1"/>
          </p:cNvSpPr>
          <p:nvPr/>
        </p:nvSpPr>
        <p:spPr bwMode="auto">
          <a:xfrm>
            <a:off x="64293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7" name="AutoShape 71"/>
          <p:cNvSpPr>
            <a:spLocks noChangeArrowheads="1"/>
          </p:cNvSpPr>
          <p:nvPr/>
        </p:nvSpPr>
        <p:spPr bwMode="auto">
          <a:xfrm>
            <a:off x="7724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8" name="Text Box 72"/>
          <p:cNvSpPr txBox="1">
            <a:spLocks noChangeArrowheads="1"/>
          </p:cNvSpPr>
          <p:nvPr/>
        </p:nvSpPr>
        <p:spPr bwMode="auto">
          <a:xfrm>
            <a:off x="22098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1,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1</a:t>
            </a:r>
          </a:p>
        </p:txBody>
      </p:sp>
      <p:sp>
        <p:nvSpPr>
          <p:cNvPr id="1176649" name="Rectangle 73"/>
          <p:cNvSpPr>
            <a:spLocks noChangeArrowheads="1"/>
          </p:cNvSpPr>
          <p:nvPr/>
        </p:nvSpPr>
        <p:spPr bwMode="auto">
          <a:xfrm>
            <a:off x="1685925" y="1804988"/>
            <a:ext cx="2297113" cy="23034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52" name="Text Box 76"/>
          <p:cNvSpPr txBox="1">
            <a:spLocks noChangeArrowheads="1"/>
          </p:cNvSpPr>
          <p:nvPr/>
        </p:nvSpPr>
        <p:spPr bwMode="auto">
          <a:xfrm>
            <a:off x="381000" y="62166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b="1">
                <a:solidFill>
                  <a:srgbClr val="009900"/>
                </a:solidFill>
                <a:latin typeface="Arial" pitchFamily="34" charset="0"/>
              </a:rPr>
              <a:t>Split: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Increase </a:t>
            </a:r>
            <a:r>
              <a:rPr lang="en-US" sz="2000" i="1">
                <a:solidFill>
                  <a:srgbClr val="009900"/>
                </a:solidFill>
              </a:rPr>
              <a:t>k</a:t>
            </a: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 or </a:t>
            </a:r>
            <a:r>
              <a:rPr lang="en-US" sz="2000" i="1">
                <a:solidFill>
                  <a:srgbClr val="009900"/>
                </a:solidFill>
                <a:latin typeface="Arial" pitchFamily="34" charset="0"/>
              </a:rPr>
              <a:t>ℓ</a:t>
            </a:r>
          </a:p>
        </p:txBody>
      </p:sp>
      <p:sp>
        <p:nvSpPr>
          <p:cNvPr id="1176653" name="Text Box 77"/>
          <p:cNvSpPr txBox="1">
            <a:spLocks noChangeArrowheads="1"/>
          </p:cNvSpPr>
          <p:nvPr/>
        </p:nvSpPr>
        <p:spPr bwMode="auto">
          <a:xfrm>
            <a:off x="2479675" y="62166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Rearrange rows </a:t>
            </a:r>
            <a:r>
              <a:rPr lang="en-US" altLang="ko-KR" sz="20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or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 cols</a:t>
            </a:r>
          </a:p>
        </p:txBody>
      </p:sp>
      <p:sp>
        <p:nvSpPr>
          <p:cNvPr id="1176664" name="AutoShape 88"/>
          <p:cNvSpPr>
            <a:spLocks noChangeArrowheads="1"/>
          </p:cNvSpPr>
          <p:nvPr/>
        </p:nvSpPr>
        <p:spPr bwMode="auto">
          <a:xfrm rot="-5400000">
            <a:off x="8286750" y="4057650"/>
            <a:ext cx="495300" cy="457200"/>
          </a:xfrm>
          <a:prstGeom prst="rightArrow">
            <a:avLst>
              <a:gd name="adj1" fmla="val 43056"/>
              <a:gd name="adj2" fmla="val 33408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65" name="Text Box 89"/>
          <p:cNvSpPr txBox="1">
            <a:spLocks noChangeArrowheads="1"/>
          </p:cNvSpPr>
          <p:nvPr/>
        </p:nvSpPr>
        <p:spPr bwMode="auto">
          <a:xfrm>
            <a:off x="7848600" y="3671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5</a:t>
            </a:r>
            <a:r>
              <a:rPr lang="en-US" sz="1800"/>
              <a:t>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sp>
        <p:nvSpPr>
          <p:cNvPr id="1176680" name="Text Box 104"/>
          <p:cNvSpPr txBox="1">
            <a:spLocks noChangeArrowheads="1"/>
          </p:cNvSpPr>
          <p:nvPr/>
        </p:nvSpPr>
        <p:spPr bwMode="auto">
          <a:xfrm>
            <a:off x="57150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pic>
        <p:nvPicPr>
          <p:cNvPr id="1176681" name="Picture 105" descr="searchanim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5227638" y="1800225"/>
            <a:ext cx="23161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6682" name="Group 106"/>
          <p:cNvGrpSpPr>
            <a:grpSpLocks/>
          </p:cNvGrpSpPr>
          <p:nvPr/>
        </p:nvGrpSpPr>
        <p:grpSpPr bwMode="auto">
          <a:xfrm>
            <a:off x="5227638" y="1803400"/>
            <a:ext cx="2316162" cy="2311400"/>
            <a:chOff x="988" y="1058"/>
            <a:chExt cx="980" cy="978"/>
          </a:xfrm>
        </p:grpSpPr>
        <p:sp>
          <p:nvSpPr>
            <p:cNvPr id="1176683" name="Rectangle 107"/>
            <p:cNvSpPr>
              <a:spLocks noChangeArrowheads="1"/>
            </p:cNvSpPr>
            <p:nvPr/>
          </p:nvSpPr>
          <p:spPr bwMode="auto">
            <a:xfrm>
              <a:off x="992" y="1059"/>
              <a:ext cx="972" cy="9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4" name="Line 108"/>
            <p:cNvSpPr>
              <a:spLocks noChangeShapeType="1"/>
            </p:cNvSpPr>
            <p:nvPr/>
          </p:nvSpPr>
          <p:spPr bwMode="auto">
            <a:xfrm>
              <a:off x="1153" y="1058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5" name="Line 109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6" name="Line 110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7" name="Line 111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8" name="Line 112"/>
            <p:cNvSpPr>
              <a:spLocks noChangeShapeType="1"/>
            </p:cNvSpPr>
            <p:nvPr/>
          </p:nvSpPr>
          <p:spPr bwMode="auto">
            <a:xfrm rot="-5400000">
              <a:off x="1479" y="93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9" name="Line 113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90" name="Line 114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91" name="Line 115"/>
            <p:cNvSpPr>
              <a:spLocks noChangeShapeType="1"/>
            </p:cNvSpPr>
            <p:nvPr/>
          </p:nvSpPr>
          <p:spPr bwMode="auto">
            <a:xfrm rot="-5400000">
              <a:off x="1477" y="146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6693" name="AutoShape 117"/>
          <p:cNvSpPr>
            <a:spLocks noChangeArrowheads="1"/>
          </p:cNvSpPr>
          <p:nvPr/>
        </p:nvSpPr>
        <p:spPr bwMode="auto">
          <a:xfrm rot="5400000" flipH="1" flipV="1">
            <a:off x="7547769" y="3509169"/>
            <a:ext cx="1143000" cy="982662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44442 h 21600"/>
              <a:gd name="T4" fmla="*/ 0 w 21600"/>
              <a:gd name="T5" fmla="*/ 883304 h 21600"/>
              <a:gd name="T6" fmla="*/ 494506 w 21600"/>
              <a:gd name="T7" fmla="*/ 982662 h 21600"/>
              <a:gd name="T8" fmla="*/ 989013 w 21600"/>
              <a:gd name="T9" fmla="*/ 574812 h 21600"/>
              <a:gd name="T10" fmla="*/ 1143000 w 21600"/>
              <a:gd name="T11" fmla="*/ 14444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6692" name="Group 116"/>
          <p:cNvGrpSpPr>
            <a:grpSpLocks/>
          </p:cNvGrpSpPr>
          <p:nvPr/>
        </p:nvGrpSpPr>
        <p:grpSpPr bwMode="auto">
          <a:xfrm>
            <a:off x="7977188" y="2643188"/>
            <a:ext cx="1014412" cy="1014412"/>
            <a:chOff x="5025" y="1665"/>
            <a:chExt cx="639" cy="639"/>
          </a:xfrm>
        </p:grpSpPr>
        <p:pic>
          <p:nvPicPr>
            <p:cNvPr id="47151" name="Picture 90" descr="searchanim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8" t="9480" r="1091" b="10762"/>
            <a:stretch>
              <a:fillRect/>
            </a:stretch>
          </p:blipFill>
          <p:spPr bwMode="auto">
            <a:xfrm>
              <a:off x="5025" y="1665"/>
              <a:ext cx="639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52" name="Group 91"/>
            <p:cNvGrpSpPr>
              <a:grpSpLocks/>
            </p:cNvGrpSpPr>
            <p:nvPr/>
          </p:nvGrpSpPr>
          <p:grpSpPr bwMode="auto">
            <a:xfrm>
              <a:off x="5025" y="1665"/>
              <a:ext cx="633" cy="639"/>
              <a:chOff x="988" y="1058"/>
              <a:chExt cx="980" cy="978"/>
            </a:xfrm>
          </p:grpSpPr>
          <p:sp>
            <p:nvSpPr>
              <p:cNvPr id="1176668" name="Rectangle 92"/>
              <p:cNvSpPr>
                <a:spLocks noChangeArrowheads="1"/>
              </p:cNvSpPr>
              <p:nvPr/>
            </p:nvSpPr>
            <p:spPr bwMode="auto">
              <a:xfrm>
                <a:off x="993" y="1060"/>
                <a:ext cx="971" cy="973"/>
              </a:xfrm>
              <a:prstGeom prst="rect">
                <a:avLst/>
              </a:prstGeom>
              <a:noFill/>
              <a:ln w="254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69" name="Line 93"/>
              <p:cNvSpPr>
                <a:spLocks noChangeShapeType="1"/>
              </p:cNvSpPr>
              <p:nvPr/>
            </p:nvSpPr>
            <p:spPr bwMode="auto">
              <a:xfrm>
                <a:off x="1154" y="1058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0" name="Line 94"/>
              <p:cNvSpPr>
                <a:spLocks noChangeShapeType="1"/>
              </p:cNvSpPr>
              <p:nvPr/>
            </p:nvSpPr>
            <p:spPr bwMode="auto">
              <a:xfrm>
                <a:off x="1423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1" name="Line 95"/>
              <p:cNvSpPr>
                <a:spLocks noChangeShapeType="1"/>
              </p:cNvSpPr>
              <p:nvPr/>
            </p:nvSpPr>
            <p:spPr bwMode="auto">
              <a:xfrm>
                <a:off x="1641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2" name="Line 96"/>
              <p:cNvSpPr>
                <a:spLocks noChangeShapeType="1"/>
              </p:cNvSpPr>
              <p:nvPr/>
            </p:nvSpPr>
            <p:spPr bwMode="auto">
              <a:xfrm>
                <a:off x="1827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3" name="Line 97"/>
              <p:cNvSpPr>
                <a:spLocks noChangeShapeType="1"/>
              </p:cNvSpPr>
              <p:nvPr/>
            </p:nvSpPr>
            <p:spPr bwMode="auto">
              <a:xfrm rot="-5400000">
                <a:off x="1479" y="932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4" name="Line 98"/>
              <p:cNvSpPr>
                <a:spLocks noChangeShapeType="1"/>
              </p:cNvSpPr>
              <p:nvPr/>
            </p:nvSpPr>
            <p:spPr bwMode="auto">
              <a:xfrm rot="-5400000">
                <a:off x="1480" y="1101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5" name="Line 99"/>
              <p:cNvSpPr>
                <a:spLocks noChangeShapeType="1"/>
              </p:cNvSpPr>
              <p:nvPr/>
            </p:nvSpPr>
            <p:spPr bwMode="auto">
              <a:xfrm rot="-5400000">
                <a:off x="1476" y="1343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6" name="Line 100"/>
              <p:cNvSpPr>
                <a:spLocks noChangeShapeType="1"/>
              </p:cNvSpPr>
              <p:nvPr/>
            </p:nvSpPr>
            <p:spPr bwMode="auto">
              <a:xfrm rot="-5400000">
                <a:off x="1477" y="1461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1176695" name="Text Box 119"/>
          <p:cNvSpPr txBox="1">
            <a:spLocks noChangeArrowheads="1"/>
          </p:cNvSpPr>
          <p:nvPr/>
        </p:nvSpPr>
        <p:spPr bwMode="auto">
          <a:xfrm>
            <a:off x="5029200" y="4251325"/>
            <a:ext cx="1427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2000">
                <a:solidFill>
                  <a:srgbClr val="33CC33"/>
                </a:solidFill>
                <a:latin typeface="Arial" charset="0"/>
                <a:ea typeface="Gulim" charset="0"/>
                <a:cs typeface="Gulim" charset="0"/>
              </a:rPr>
              <a:t>Final result</a:t>
            </a:r>
            <a:endParaRPr lang="en-US" sz="2000">
              <a:solidFill>
                <a:srgbClr val="33CC33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45608"/>
      </p:ext>
    </p:extLst>
  </p:cSld>
  <p:clrMapOvr>
    <a:masterClrMapping/>
  </p:clrMapOvr>
  <p:transition advTm="9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22778 -0.025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76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-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6692"/>
                                        </p:tgtEl>
                                      </p:cBhvr>
                                      <p:by x="227000" y="227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1176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7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7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76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76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17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7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694" grpId="0" animBg="1"/>
      <p:bldP spid="1176664" grpId="0" animBg="1"/>
      <p:bldP spid="1176665" grpId="0"/>
      <p:bldP spid="1176680" grpId="0"/>
      <p:bldP spid="1176693" grpId="0" animBg="1"/>
      <p:bldP spid="11766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</a:t>
            </a:r>
            <a:r>
              <a:rPr lang="en-US" sz="3600" dirty="0" smtClean="0">
                <a:ea typeface="+mj-ea"/>
              </a:rPr>
              <a:t>clustering</a:t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524000"/>
            <a:ext cx="5181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CLASSIC corpus</a:t>
            </a:r>
          </a:p>
          <a:p>
            <a:pPr eaLnBrk="1" hangingPunct="1"/>
            <a:r>
              <a:rPr lang="en-US" sz="2800" smtClean="0"/>
              <a:t>3,893 documents</a:t>
            </a:r>
          </a:p>
          <a:p>
            <a:pPr eaLnBrk="1" hangingPunct="1"/>
            <a:r>
              <a:rPr lang="en-US" sz="2800" smtClean="0"/>
              <a:t>4,303 words</a:t>
            </a:r>
          </a:p>
          <a:p>
            <a:pPr eaLnBrk="1" hangingPunct="1"/>
            <a:r>
              <a:rPr lang="en-US" sz="2800" smtClean="0"/>
              <a:t>176,347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dots</a:t>
            </a:r>
            <a:r>
              <a:rPr lang="ja-JP" altLang="en-US" sz="2800" smtClean="0"/>
              <a:t>”</a:t>
            </a:r>
            <a:r>
              <a:rPr lang="en-US" altLang="ja-JP" sz="2800" smtClean="0"/>
              <a:t> (edges)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Combination of 3 sources: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MEDLINE (medical)</a:t>
            </a:r>
          </a:p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CISI (info. retrieval)</a:t>
            </a:r>
          </a:p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CRANFIELD (aerodynamics)</a:t>
            </a:r>
            <a:endParaRPr lang="en-US" sz="2800" smtClean="0"/>
          </a:p>
        </p:txBody>
      </p:sp>
      <p:pic>
        <p:nvPicPr>
          <p:cNvPr id="51203" name="Picture 4" descr="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62125"/>
            <a:ext cx="2962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5" name="Text Box 5"/>
          <p:cNvSpPr txBox="1">
            <a:spLocks noChangeArrowheads="1"/>
          </p:cNvSpPr>
          <p:nvPr/>
        </p:nvSpPr>
        <p:spPr bwMode="auto">
          <a:xfrm rot="16200000">
            <a:off x="-621506" y="2878932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Documents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685800" y="44338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1341012781"/>
      </p:ext>
    </p:extLst>
  </p:cSld>
  <p:clrMapOvr>
    <a:masterClrMapping/>
  </p:clrMapOvr>
  <p:transition advTm="1670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3ordered_with_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2424" r="1985" b="16942"/>
          <a:stretch>
            <a:fillRect/>
          </a:stretch>
        </p:blipFill>
        <p:spPr bwMode="auto">
          <a:xfrm>
            <a:off x="4664075" y="2106613"/>
            <a:ext cx="38703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a typeface="+mj-ea"/>
              </a:rPr>
              <a:t>Graph </a:t>
            </a:r>
            <a:r>
              <a:rPr lang="en-US" altLang="ko-KR" sz="3600" smtClean="0">
                <a:ea typeface="Gulim" charset="0"/>
                <a:cs typeface="Gulim" charset="0"/>
              </a:rPr>
              <a:t>co-</a:t>
            </a:r>
            <a:r>
              <a:rPr lang="en-US" sz="3600" smtClean="0">
                <a:ea typeface="+mj-ea"/>
              </a:rPr>
              <a:t>clustering</a:t>
            </a:r>
            <a:br>
              <a:rPr lang="en-US" sz="3600" smtClean="0">
                <a:ea typeface="+mj-ea"/>
              </a:rPr>
            </a:br>
            <a:r>
              <a:rPr lang="en-US" sz="2400" smtClean="0">
                <a:ea typeface="+mj-ea"/>
              </a:rPr>
              <a:t>CLASSIC</a:t>
            </a:r>
          </a:p>
        </p:txBody>
      </p:sp>
      <p:pic>
        <p:nvPicPr>
          <p:cNvPr id="53251" name="Picture 4" descr="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962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3" name="Text Box 5"/>
          <p:cNvSpPr txBox="1">
            <a:spLocks noChangeArrowheads="1"/>
          </p:cNvSpPr>
          <p:nvPr/>
        </p:nvSpPr>
        <p:spPr bwMode="auto">
          <a:xfrm rot="16200000">
            <a:off x="-621506" y="3336132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Documents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685800" y="48910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Words</a:t>
            </a:r>
          </a:p>
        </p:txBody>
      </p:sp>
      <p:sp>
        <p:nvSpPr>
          <p:cNvPr id="437255" name="AutoShape 7"/>
          <p:cNvSpPr>
            <a:spLocks noChangeArrowheads="1"/>
          </p:cNvSpPr>
          <p:nvPr/>
        </p:nvSpPr>
        <p:spPr bwMode="auto">
          <a:xfrm>
            <a:off x="3657600" y="3038475"/>
            <a:ext cx="838200" cy="771525"/>
          </a:xfrm>
          <a:prstGeom prst="rightArrow">
            <a:avLst>
              <a:gd name="adj1" fmla="val 50000"/>
              <a:gd name="adj2" fmla="val 27160"/>
            </a:avLst>
          </a:prstGeom>
          <a:gradFill rotWithShape="1">
            <a:gsLst>
              <a:gs pos="0">
                <a:srgbClr val="0066CC"/>
              </a:gs>
              <a:gs pos="100000">
                <a:srgbClr val="3399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>
                <a:latin typeface="Arial" pitchFamily="34" charset="0"/>
              </a:rPr>
              <a:t>“</a:t>
            </a:r>
            <a:r>
              <a:rPr lang="en-US" altLang="ja-JP" sz="2400">
                <a:latin typeface="Arial" pitchFamily="34" charset="0"/>
              </a:rPr>
              <a:t>CLASSIC</a:t>
            </a:r>
            <a:r>
              <a:rPr lang="ja-JP" altLang="en-US" sz="2400">
                <a:latin typeface="Arial" pitchFamily="34" charset="0"/>
              </a:rPr>
              <a:t>”</a:t>
            </a:r>
            <a:r>
              <a:rPr lang="en-US" altLang="ja-JP" sz="2400">
                <a:latin typeface="Arial" pitchFamily="34" charset="0"/>
              </a:rPr>
              <a:t> graph of documents &amp; words:</a:t>
            </a:r>
          </a:p>
          <a:p>
            <a:pPr eaLnBrk="1" hangingPunct="1"/>
            <a:r>
              <a:rPr lang="en-US" sz="2400">
                <a:latin typeface="Arial" pitchFamily="34" charset="0"/>
              </a:rPr>
              <a:t> </a:t>
            </a:r>
            <a:r>
              <a:rPr lang="en-US" sz="2400" i="1"/>
              <a:t>k </a:t>
            </a:r>
            <a:r>
              <a:rPr lang="en-US" sz="2400"/>
              <a:t>= </a:t>
            </a:r>
            <a:r>
              <a:rPr lang="en-US" sz="2400">
                <a:latin typeface="Arial" pitchFamily="34" charset="0"/>
              </a:rPr>
              <a:t>15, </a:t>
            </a:r>
            <a:r>
              <a:rPr lang="en-US" sz="2400" i="1">
                <a:cs typeface="Times New Roman" pitchFamily="18" charset="0"/>
              </a:rPr>
              <a:t>ℓ</a:t>
            </a:r>
            <a:r>
              <a:rPr lang="en-US" sz="2400"/>
              <a:t> = </a:t>
            </a:r>
            <a:r>
              <a:rPr lang="en-US" sz="2400">
                <a:latin typeface="Arial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12668434"/>
      </p:ext>
    </p:extLst>
  </p:cSld>
  <p:clrMapOvr>
    <a:masterClrMapping/>
  </p:clrMapOvr>
  <p:transition advTm="1054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</a:t>
            </a:r>
            <a:r>
              <a:rPr lang="en-US" sz="3600" dirty="0" smtClean="0">
                <a:ea typeface="+mj-ea"/>
              </a:rPr>
              <a:t>clustering</a:t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328863" y="2338388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MEDLINE</a:t>
            </a:r>
            <a:b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(medical)</a:t>
            </a:r>
          </a:p>
        </p:txBody>
      </p:sp>
      <p:sp>
        <p:nvSpPr>
          <p:cNvPr id="439301" name="AutoShape 5"/>
          <p:cNvSpPr>
            <a:spLocks/>
          </p:cNvSpPr>
          <p:nvPr/>
        </p:nvSpPr>
        <p:spPr bwMode="auto">
          <a:xfrm>
            <a:off x="3357563" y="2225675"/>
            <a:ext cx="152400" cy="747713"/>
          </a:xfrm>
          <a:prstGeom prst="leftBrace">
            <a:avLst>
              <a:gd name="adj1" fmla="val 40885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898525" y="1447800"/>
            <a:ext cx="31242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insipidus, alveolar, aortic, death, prognosis, intravenous</a:t>
            </a: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4098925" y="1447800"/>
            <a:ext cx="24384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blood, disease, clinical, cell, tissue, patient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>
                <a:latin typeface="Arial" pitchFamily="34" charset="0"/>
              </a:rPr>
              <a:t>“</a:t>
            </a:r>
            <a:r>
              <a:rPr lang="en-US" altLang="ja-JP" sz="2400">
                <a:latin typeface="Arial" pitchFamily="34" charset="0"/>
              </a:rPr>
              <a:t>CLASSIC</a:t>
            </a:r>
            <a:r>
              <a:rPr lang="ja-JP" altLang="en-US" sz="2400">
                <a:latin typeface="Arial" pitchFamily="34" charset="0"/>
              </a:rPr>
              <a:t>”</a:t>
            </a:r>
            <a:r>
              <a:rPr lang="en-US" altLang="ja-JP" sz="2400">
                <a:latin typeface="Arial" pitchFamily="34" charset="0"/>
              </a:rPr>
              <a:t> graph of documents &amp; words:</a:t>
            </a:r>
          </a:p>
          <a:p>
            <a:pPr eaLnBrk="1" hangingPunct="1"/>
            <a:r>
              <a:rPr lang="en-US" sz="2400">
                <a:latin typeface="Arial" pitchFamily="34" charset="0"/>
              </a:rPr>
              <a:t> </a:t>
            </a:r>
            <a:r>
              <a:rPr lang="en-US" sz="2400" i="1"/>
              <a:t>k </a:t>
            </a:r>
            <a:r>
              <a:rPr lang="en-US" sz="2400"/>
              <a:t>= </a:t>
            </a:r>
            <a:r>
              <a:rPr lang="en-US" sz="2400">
                <a:latin typeface="Arial" pitchFamily="34" charset="0"/>
              </a:rPr>
              <a:t>15, </a:t>
            </a:r>
            <a:r>
              <a:rPr lang="en-US" sz="2400" i="1">
                <a:cs typeface="Times New Roman" pitchFamily="18" charset="0"/>
              </a:rPr>
              <a:t>ℓ</a:t>
            </a:r>
            <a:r>
              <a:rPr lang="en-US" sz="2400"/>
              <a:t> = </a:t>
            </a:r>
            <a:r>
              <a:rPr lang="en-US" sz="2400">
                <a:latin typeface="Arial" pitchFamily="34" charset="0"/>
              </a:rPr>
              <a:t>19</a:t>
            </a:r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2098675" y="3149600"/>
            <a:ext cx="1447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  <a:t>CISI</a:t>
            </a:r>
            <a:b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</a:br>
            <a: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  <a:t>(Information Retrieval)</a:t>
            </a:r>
          </a:p>
        </p:txBody>
      </p:sp>
      <p:sp>
        <p:nvSpPr>
          <p:cNvPr id="439310" name="AutoShape 14"/>
          <p:cNvSpPr>
            <a:spLocks/>
          </p:cNvSpPr>
          <p:nvPr/>
        </p:nvSpPr>
        <p:spPr bwMode="auto">
          <a:xfrm>
            <a:off x="3346450" y="2973388"/>
            <a:ext cx="152400" cy="1109662"/>
          </a:xfrm>
          <a:prstGeom prst="leftBrace">
            <a:avLst>
              <a:gd name="adj1" fmla="val 6067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2" name="Text Box 16"/>
          <p:cNvSpPr txBox="1">
            <a:spLocks noChangeArrowheads="1"/>
          </p:cNvSpPr>
          <p:nvPr/>
        </p:nvSpPr>
        <p:spPr bwMode="auto">
          <a:xfrm>
            <a:off x="1143000" y="5410200"/>
            <a:ext cx="28194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3333FF"/>
                </a:solidFill>
                <a:latin typeface="Arial" charset="0"/>
                <a:ea typeface="ＭＳ Ｐゴシック" charset="0"/>
              </a:rPr>
              <a:t>providing, studying, records, development, students, rules</a:t>
            </a:r>
          </a:p>
        </p:txBody>
      </p:sp>
      <p:sp>
        <p:nvSpPr>
          <p:cNvPr id="439313" name="Line 17"/>
          <p:cNvSpPr>
            <a:spLocks noChangeShapeType="1"/>
          </p:cNvSpPr>
          <p:nvPr/>
        </p:nvSpPr>
        <p:spPr bwMode="auto">
          <a:xfrm flipV="1">
            <a:off x="3563938" y="5172075"/>
            <a:ext cx="874712" cy="2381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4" name="Text Box 18"/>
          <p:cNvSpPr txBox="1">
            <a:spLocks noChangeArrowheads="1"/>
          </p:cNvSpPr>
          <p:nvPr/>
        </p:nvSpPr>
        <p:spPr bwMode="auto">
          <a:xfrm>
            <a:off x="4114800" y="5410200"/>
            <a:ext cx="25146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3333FF"/>
                </a:solidFill>
                <a:latin typeface="Arial" charset="0"/>
                <a:ea typeface="ＭＳ Ｐゴシック" charset="0"/>
              </a:rPr>
              <a:t>abstract, notation, works, construct, bibliographies</a:t>
            </a:r>
          </a:p>
        </p:txBody>
      </p:sp>
      <p:sp>
        <p:nvSpPr>
          <p:cNvPr id="439315" name="Line 19"/>
          <p:cNvSpPr>
            <a:spLocks noChangeShapeType="1"/>
          </p:cNvSpPr>
          <p:nvPr/>
        </p:nvSpPr>
        <p:spPr bwMode="auto">
          <a:xfrm flipH="1" flipV="1">
            <a:off x="4876800" y="5162550"/>
            <a:ext cx="381000" cy="2476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7" name="Text Box 21"/>
          <p:cNvSpPr txBox="1">
            <a:spLocks noChangeArrowheads="1"/>
          </p:cNvSpPr>
          <p:nvPr/>
        </p:nvSpPr>
        <p:spPr bwMode="auto">
          <a:xfrm>
            <a:off x="6705600" y="5410200"/>
            <a:ext cx="2209800" cy="5905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800000"/>
                </a:solidFill>
                <a:latin typeface="Arial" charset="0"/>
                <a:ea typeface="ＭＳ Ｐゴシック" charset="0"/>
              </a:rPr>
              <a:t>shape, nasa, leading, assumed, thin</a:t>
            </a:r>
          </a:p>
        </p:txBody>
      </p:sp>
      <p:sp>
        <p:nvSpPr>
          <p:cNvPr id="439318" name="Line 22"/>
          <p:cNvSpPr>
            <a:spLocks noChangeShapeType="1"/>
          </p:cNvSpPr>
          <p:nvPr/>
        </p:nvSpPr>
        <p:spPr bwMode="auto">
          <a:xfrm flipH="1" flipV="1">
            <a:off x="5462588" y="5175250"/>
            <a:ext cx="1404937" cy="2365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9" name="Text Box 23"/>
          <p:cNvSpPr txBox="1">
            <a:spLocks noChangeArrowheads="1"/>
          </p:cNvSpPr>
          <p:nvPr/>
        </p:nvSpPr>
        <p:spPr bwMode="auto">
          <a:xfrm>
            <a:off x="6629400" y="1447800"/>
            <a:ext cx="22860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paint, examination, fall, raise, leave, based</a:t>
            </a:r>
          </a:p>
        </p:txBody>
      </p:sp>
      <p:pic>
        <p:nvPicPr>
          <p:cNvPr id="55312" name="Picture 2" descr="C3ordered_with_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2424" r="1985" b="16942"/>
          <a:stretch>
            <a:fillRect/>
          </a:stretch>
        </p:blipFill>
        <p:spPr bwMode="auto">
          <a:xfrm>
            <a:off x="3505200" y="2209800"/>
            <a:ext cx="37179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3541713" y="2232025"/>
            <a:ext cx="531812" cy="2928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4073525" y="2232025"/>
            <a:ext cx="163513" cy="2928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4240213" y="2230438"/>
            <a:ext cx="879475" cy="292893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5121275" y="2230438"/>
            <a:ext cx="619125" cy="2928937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5741988" y="2228850"/>
            <a:ext cx="1497012" cy="2927350"/>
          </a:xfrm>
          <a:prstGeom prst="rect">
            <a:avLst/>
          </a:prstGeom>
          <a:noFill/>
          <a:ln w="3175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2" name="Text Box 26"/>
          <p:cNvSpPr txBox="1">
            <a:spLocks noChangeArrowheads="1"/>
          </p:cNvSpPr>
          <p:nvPr/>
        </p:nvSpPr>
        <p:spPr bwMode="auto">
          <a:xfrm>
            <a:off x="1939925" y="4359275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800000"/>
                </a:solidFill>
                <a:latin typeface="Arial" charset="0"/>
                <a:ea typeface="ＭＳ Ｐゴシック" charset="0"/>
              </a:rPr>
              <a:t>CRANFIELD (aerodynamics)</a:t>
            </a:r>
          </a:p>
        </p:txBody>
      </p:sp>
      <p:sp>
        <p:nvSpPr>
          <p:cNvPr id="439323" name="AutoShape 27"/>
          <p:cNvSpPr>
            <a:spLocks/>
          </p:cNvSpPr>
          <p:nvPr/>
        </p:nvSpPr>
        <p:spPr bwMode="auto">
          <a:xfrm>
            <a:off x="3340100" y="4086225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>
            <a:off x="3290888" y="2038350"/>
            <a:ext cx="447675" cy="190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H="1">
            <a:off x="4148138" y="2043113"/>
            <a:ext cx="404812" cy="180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0" name="Line 24"/>
          <p:cNvSpPr>
            <a:spLocks noChangeShapeType="1"/>
          </p:cNvSpPr>
          <p:nvPr/>
        </p:nvSpPr>
        <p:spPr bwMode="auto">
          <a:xfrm flipH="1">
            <a:off x="6534150" y="2043113"/>
            <a:ext cx="471488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221918"/>
      </p:ext>
    </p:extLst>
  </p:cSld>
  <p:clrMapOvr>
    <a:masterClrMapping/>
  </p:clrMapOvr>
  <p:transition advTm="4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  <p:bldP spid="439301" grpId="0" animBg="1"/>
      <p:bldP spid="439302" grpId="0" animBg="1"/>
      <p:bldP spid="439309" grpId="0"/>
      <p:bldP spid="439310" grpId="0" animBg="1"/>
      <p:bldP spid="439312" grpId="0" animBg="1"/>
      <p:bldP spid="439314" grpId="0" animBg="1"/>
      <p:bldP spid="439317" grpId="0" animBg="1"/>
      <p:bldP spid="439319" grpId="0" animBg="1"/>
      <p:bldP spid="439306" grpId="0" animBg="1"/>
      <p:bldP spid="439307" grpId="0" animBg="1"/>
      <p:bldP spid="439311" grpId="0" animBg="1"/>
      <p:bldP spid="439316" grpId="0" animBg="1"/>
      <p:bldP spid="439321" grpId="0" animBg="1"/>
      <p:bldP spid="439322" grpId="0"/>
      <p:bldP spid="4393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o-clustering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graphicFrame>
        <p:nvGraphicFramePr>
          <p:cNvPr id="447491" name="Group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5791200" cy="5123444"/>
        </p:xfrm>
        <a:graphic>
          <a:graphicData uri="http://schemas.openxmlformats.org/drawingml/2006/table">
            <a:tbl>
              <a:tblPr/>
              <a:tblGrid>
                <a:gridCol w="1157288"/>
                <a:gridCol w="1357312"/>
                <a:gridCol w="990600"/>
                <a:gridCol w="1128713"/>
                <a:gridCol w="1157287"/>
              </a:tblGrid>
              <a:tr h="301584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 cluster #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 class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Precision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CRANFIELD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CISI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MEDLINE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390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317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0.978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452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0.939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Recall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447603" name="Text Box 115"/>
          <p:cNvSpPr txBox="1">
            <a:spLocks noChangeArrowheads="1"/>
          </p:cNvSpPr>
          <p:nvPr/>
        </p:nvSpPr>
        <p:spPr bwMode="auto">
          <a:xfrm rot="-5400000">
            <a:off x="6861969" y="3744119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777777"/>
                </a:solidFill>
                <a:latin typeface="Arial" charset="0"/>
                <a:ea typeface="ＭＳ Ｐゴシック" charset="0"/>
              </a:rPr>
              <a:t>0.94-1.00</a:t>
            </a:r>
          </a:p>
        </p:txBody>
      </p:sp>
      <p:sp>
        <p:nvSpPr>
          <p:cNvPr id="447604" name="Text Box 116"/>
          <p:cNvSpPr txBox="1">
            <a:spLocks noChangeArrowheads="1"/>
          </p:cNvSpPr>
          <p:nvPr/>
        </p:nvSpPr>
        <p:spPr bwMode="auto">
          <a:xfrm rot="-21600000">
            <a:off x="2514600" y="65532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777777"/>
                </a:solidFill>
                <a:latin typeface="Arial" charset="0"/>
                <a:ea typeface="ＭＳ Ｐゴシック" charset="0"/>
              </a:rPr>
              <a:t>0.97-0.99</a:t>
            </a:r>
          </a:p>
        </p:txBody>
      </p:sp>
      <p:sp>
        <p:nvSpPr>
          <p:cNvPr id="447605" name="Rectangle 117"/>
          <p:cNvSpPr>
            <a:spLocks noChangeArrowheads="1"/>
          </p:cNvSpPr>
          <p:nvPr/>
        </p:nvSpPr>
        <p:spPr bwMode="auto">
          <a:xfrm>
            <a:off x="1752600" y="3429000"/>
            <a:ext cx="1371600" cy="28194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6" name="Rectangle 118"/>
          <p:cNvSpPr>
            <a:spLocks noChangeArrowheads="1"/>
          </p:cNvSpPr>
          <p:nvPr/>
        </p:nvSpPr>
        <p:spPr bwMode="auto">
          <a:xfrm>
            <a:off x="3124200" y="2590800"/>
            <a:ext cx="990600" cy="8382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7" name="Rectangle 119"/>
          <p:cNvSpPr>
            <a:spLocks noChangeArrowheads="1"/>
          </p:cNvSpPr>
          <p:nvPr/>
        </p:nvSpPr>
        <p:spPr bwMode="auto">
          <a:xfrm>
            <a:off x="4114800" y="2057400"/>
            <a:ext cx="1143000" cy="5334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8" name="AutoShape 120"/>
          <p:cNvSpPr>
            <a:spLocks/>
          </p:cNvSpPr>
          <p:nvPr/>
        </p:nvSpPr>
        <p:spPr bwMode="auto">
          <a:xfrm>
            <a:off x="6400800" y="2057400"/>
            <a:ext cx="228600" cy="533400"/>
          </a:xfrm>
          <a:prstGeom prst="rightBrace">
            <a:avLst>
              <a:gd name="adj1" fmla="val 340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9" name="AutoShape 121"/>
          <p:cNvSpPr>
            <a:spLocks/>
          </p:cNvSpPr>
          <p:nvPr/>
        </p:nvSpPr>
        <p:spPr bwMode="auto">
          <a:xfrm>
            <a:off x="6400800" y="25908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10" name="AutoShape 122"/>
          <p:cNvSpPr>
            <a:spLocks/>
          </p:cNvSpPr>
          <p:nvPr/>
        </p:nvSpPr>
        <p:spPr bwMode="auto">
          <a:xfrm>
            <a:off x="6400800" y="3429000"/>
            <a:ext cx="228600" cy="2819400"/>
          </a:xfrm>
          <a:prstGeom prst="rightBrace">
            <a:avLst>
              <a:gd name="adj1" fmla="val 381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11" name="Text Box 123"/>
          <p:cNvSpPr txBox="1">
            <a:spLocks noChangeArrowheads="1"/>
          </p:cNvSpPr>
          <p:nvPr/>
        </p:nvSpPr>
        <p:spPr bwMode="auto">
          <a:xfrm>
            <a:off x="6553200" y="21590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0.999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447612" name="Text Box 124"/>
          <p:cNvSpPr txBox="1">
            <a:spLocks noChangeArrowheads="1"/>
          </p:cNvSpPr>
          <p:nvPr/>
        </p:nvSpPr>
        <p:spPr bwMode="auto">
          <a:xfrm>
            <a:off x="6546850" y="2836863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0.975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447613" name="Text Box 125"/>
          <p:cNvSpPr txBox="1">
            <a:spLocks noChangeArrowheads="1"/>
          </p:cNvSpPr>
          <p:nvPr/>
        </p:nvSpPr>
        <p:spPr bwMode="auto">
          <a:xfrm>
            <a:off x="6546850" y="46672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0.987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81970"/>
      </p:ext>
    </p:extLst>
  </p:cSld>
  <p:clrMapOvr>
    <a:masterClrMapping/>
  </p:clrMapOvr>
  <p:transition advTm="190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Occam's Razor and MDL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simple</a:t>
            </a:r>
            <a:r>
              <a:rPr lang="en-US" dirty="0" smtClean="0"/>
              <a:t> model?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Minimum Description Length Principle</a:t>
            </a:r>
            <a:r>
              <a:rPr lang="en-US" dirty="0" smtClean="0"/>
              <a:t>: Every model provides a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lossless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encoding</a:t>
            </a:r>
            <a:r>
              <a:rPr lang="en-US" dirty="0" smtClean="0"/>
              <a:t> of our data. The model that gives the </a:t>
            </a:r>
            <a:r>
              <a:rPr lang="en-US" dirty="0" smtClean="0">
                <a:solidFill>
                  <a:srgbClr val="0070C0"/>
                </a:solidFill>
              </a:rPr>
              <a:t>shortest encoding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compression</a:t>
            </a:r>
            <a:r>
              <a:rPr lang="en-US" dirty="0" smtClean="0"/>
              <a:t>) of the data is the best.</a:t>
            </a:r>
          </a:p>
          <a:p>
            <a:pPr lvl="1"/>
            <a:r>
              <a:rPr lang="en-US" dirty="0" smtClean="0"/>
              <a:t>Related: </a:t>
            </a:r>
            <a:r>
              <a:rPr lang="en-US" dirty="0" smtClean="0">
                <a:solidFill>
                  <a:srgbClr val="FF0000"/>
                </a:solidFill>
              </a:rPr>
              <a:t>Kolmogorov complexity</a:t>
            </a:r>
            <a:r>
              <a:rPr lang="en-US" dirty="0" smtClean="0"/>
              <a:t>. Find the shortest program that produces the data (</a:t>
            </a:r>
            <a:r>
              <a:rPr lang="en-US" dirty="0" err="1" smtClean="0"/>
              <a:t>uncomputable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MDL restricts the family of models considered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Encoding cost: cost of party A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transmit</a:t>
            </a:r>
            <a:r>
              <a:rPr lang="en-US" dirty="0" smtClean="0"/>
              <a:t> to party B the data.</a:t>
            </a:r>
          </a:p>
        </p:txBody>
      </p:sp>
    </p:spTree>
    <p:extLst>
      <p:ext uri="{BB962C8B-B14F-4D97-AF65-F5344CB8AC3E}">
        <p14:creationId xmlns:p14="http://schemas.microsoft.com/office/powerpoint/2010/main" val="32221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Description Length (MDL)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description length consists of two terms</a:t>
            </a:r>
          </a:p>
          <a:p>
            <a:pPr lvl="1"/>
            <a:r>
              <a:rPr lang="en-US" dirty="0" smtClean="0"/>
              <a:t>The cost of </a:t>
            </a:r>
            <a:r>
              <a:rPr lang="en-US" dirty="0" smtClean="0">
                <a:solidFill>
                  <a:srgbClr val="0070C0"/>
                </a:solidFill>
              </a:rPr>
              <a:t>describing the model (model cost)</a:t>
            </a:r>
          </a:p>
          <a:p>
            <a:pPr lvl="1"/>
            <a:r>
              <a:rPr lang="en-US" dirty="0" smtClean="0"/>
              <a:t>The cost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describing the data given the model (data cost)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L</a:t>
            </a:r>
            <a:r>
              <a:rPr lang="en-US" dirty="0" smtClean="0">
                <a:solidFill>
                  <a:srgbClr val="92D050"/>
                </a:solidFill>
              </a:rPr>
              <a:t>(D) = L(M) + L(D|M)</a:t>
            </a:r>
          </a:p>
          <a:p>
            <a:pPr lvl="1"/>
            <a:endParaRPr lang="en-US" dirty="0"/>
          </a:p>
          <a:p>
            <a:r>
              <a:rPr lang="en-US" dirty="0" smtClean="0"/>
              <a:t>There is a </a:t>
            </a:r>
            <a:r>
              <a:rPr lang="en-US" dirty="0" smtClean="0">
                <a:solidFill>
                  <a:srgbClr val="0070C0"/>
                </a:solidFill>
              </a:rPr>
              <a:t>tradeoff</a:t>
            </a:r>
            <a:r>
              <a:rPr lang="en-US" dirty="0" smtClean="0"/>
              <a:t> between the two costs</a:t>
            </a: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 models </a:t>
            </a:r>
            <a:r>
              <a:rPr lang="en-US" dirty="0" smtClean="0"/>
              <a:t>describe the data in a lot of detail but are </a:t>
            </a:r>
            <a:r>
              <a:rPr lang="en-US" dirty="0" smtClean="0">
                <a:solidFill>
                  <a:srgbClr val="0070C0"/>
                </a:solidFill>
              </a:rPr>
              <a:t>expensive to describe the model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simple models </a:t>
            </a:r>
            <a:r>
              <a:rPr lang="en-US" dirty="0" smtClean="0"/>
              <a:t>are cheap to describe but it is </a:t>
            </a:r>
            <a:r>
              <a:rPr lang="en-US" dirty="0" smtClean="0">
                <a:solidFill>
                  <a:srgbClr val="0070C0"/>
                </a:solidFill>
              </a:rPr>
              <a:t>expensive to describe the data</a:t>
            </a:r>
            <a:r>
              <a:rPr lang="en-US" dirty="0" smtClean="0"/>
              <a:t> given the model</a:t>
            </a:r>
          </a:p>
          <a:p>
            <a:pPr lvl="1"/>
            <a:endParaRPr lang="en-US" dirty="0"/>
          </a:p>
          <a:p>
            <a:r>
              <a:rPr lang="en-US" dirty="0" smtClean="0"/>
              <a:t>This is generic idea for finding the right model</a:t>
            </a:r>
          </a:p>
          <a:p>
            <a:pPr lvl="1"/>
            <a:r>
              <a:rPr lang="en-US" dirty="0" smtClean="0"/>
              <a:t>We use MDL as a blanket name.</a:t>
            </a:r>
          </a:p>
        </p:txBody>
      </p:sp>
    </p:spTree>
    <p:extLst>
      <p:ext uri="{BB962C8B-B14F-4D97-AF65-F5344CB8AC3E}">
        <p14:creationId xmlns:p14="http://schemas.microsoft.com/office/powerpoint/2010/main" val="23178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801-07D2-4A22-823D-D59C128E862B}" type="slidenum">
              <a:rPr lang="en-US" altLang="zh-CN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611086"/>
            <a:ext cx="8305800" cy="120831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Regression</a:t>
            </a:r>
            <a:r>
              <a:rPr lang="en-US" altLang="zh-CN" sz="2800" dirty="0" smtClean="0"/>
              <a:t>: find a </a:t>
            </a:r>
            <a:r>
              <a:rPr lang="en-US" altLang="zh-CN" sz="2800" dirty="0" smtClean="0">
                <a:solidFill>
                  <a:srgbClr val="0070C0"/>
                </a:solidFill>
              </a:rPr>
              <a:t>polynomial</a:t>
            </a:r>
            <a:r>
              <a:rPr lang="en-US" altLang="zh-CN" sz="2800" dirty="0" smtClean="0"/>
              <a:t> for describing a set of values</a:t>
            </a:r>
          </a:p>
          <a:p>
            <a:pPr lvl="1" eaLnBrk="1" hangingPunct="1"/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Model complexity </a:t>
            </a:r>
            <a:r>
              <a:rPr lang="en-US" altLang="zh-CN" sz="2400" dirty="0" smtClean="0"/>
              <a:t>(model cost): </a:t>
            </a:r>
            <a:r>
              <a:rPr lang="en-US" altLang="zh-CN" dirty="0" smtClean="0"/>
              <a:t>polynomial coefficients</a:t>
            </a:r>
            <a:endParaRPr lang="en-US" altLang="zh-CN" sz="2400" dirty="0" smtClean="0"/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Goodness of fit </a:t>
            </a:r>
            <a:r>
              <a:rPr lang="en-US" altLang="zh-CN" sz="2400" dirty="0" smtClean="0"/>
              <a:t>(data cost): difference between real value and the polynomial value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28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0" y="6491288"/>
            <a:ext cx="4463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Garamond" pitchFamily="18" charset="0"/>
              </a:rPr>
              <a:t>Source: </a:t>
            </a:r>
            <a:r>
              <a:rPr lang="en-US" altLang="zh-CN" dirty="0" err="1" smtClean="0">
                <a:latin typeface="Garamond" pitchFamily="18" charset="0"/>
              </a:rPr>
              <a:t>Grunwald</a:t>
            </a:r>
            <a:r>
              <a:rPr lang="en-US" altLang="zh-CN" dirty="0" smtClean="0">
                <a:latin typeface="Garamond" pitchFamily="18" charset="0"/>
              </a:rPr>
              <a:t> </a:t>
            </a:r>
            <a:r>
              <a:rPr lang="en-US" altLang="zh-CN" dirty="0">
                <a:latin typeface="Garamond" pitchFamily="18" charset="0"/>
              </a:rPr>
              <a:t>et al. (2005) </a:t>
            </a:r>
            <a:r>
              <a:rPr lang="en-US" altLang="zh-CN" i="1" dirty="0" smtClean="0">
                <a:latin typeface="Garamond" pitchFamily="18" charset="0"/>
              </a:rPr>
              <a:t>Tutorial on MDL.</a:t>
            </a:r>
            <a:endParaRPr lang="en-US" altLang="zh-CN" i="1" dirty="0"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29456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model cost</a:t>
            </a:r>
          </a:p>
          <a:p>
            <a:r>
              <a:rPr lang="en-US" dirty="0" smtClean="0"/>
              <a:t>High data cost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7371" y="5292255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model cost</a:t>
            </a:r>
          </a:p>
          <a:p>
            <a:r>
              <a:rPr lang="en-US" dirty="0" smtClean="0"/>
              <a:t>Minimum data cost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2927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model cost</a:t>
            </a:r>
          </a:p>
          <a:p>
            <a:r>
              <a:rPr lang="en-US" dirty="0" smtClean="0"/>
              <a:t>Low data cost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5018" y="6121956"/>
            <a:ext cx="39335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MDL avoids </a:t>
            </a:r>
            <a:r>
              <a:rPr lang="en-US" dirty="0" err="1" smtClean="0">
                <a:solidFill>
                  <a:srgbClr val="FF0000"/>
                </a:solidFill>
              </a:rPr>
              <a:t>overfitting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automatically!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Suppose you want to describe a set of integer numbers</a:t>
            </a:r>
          </a:p>
          <a:p>
            <a:pPr lvl="1"/>
            <a:r>
              <a:rPr lang="en-US" dirty="0" smtClean="0"/>
              <a:t>Cost of describing a single number is proportional to the value of the number x (e.g., </a:t>
            </a:r>
            <a:r>
              <a:rPr lang="en-US" dirty="0" err="1" smtClean="0"/>
              <a:t>logx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How can we get an efficient description?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Cluster integers into two clusters and describe the cluster by the centroid and the points by their distance from the centroid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 cost</a:t>
            </a:r>
            <a:r>
              <a:rPr lang="en-US" dirty="0" smtClean="0"/>
              <a:t>: cost of the centroids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Data cost</a:t>
            </a:r>
            <a:r>
              <a:rPr lang="en-US" dirty="0" smtClean="0"/>
              <a:t>: cost of cluster membership and distance from centroid</a:t>
            </a:r>
          </a:p>
          <a:p>
            <a:pPr lvl="1"/>
            <a:endParaRPr lang="en-US" dirty="0"/>
          </a:p>
          <a:p>
            <a:r>
              <a:rPr lang="en-US" dirty="0" smtClean="0"/>
              <a:t>What are the two extreme cases?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47800" y="3048000"/>
            <a:ext cx="6248400" cy="990600"/>
            <a:chOff x="1447800" y="2595154"/>
            <a:chExt cx="6248400" cy="990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47800" y="3124200"/>
              <a:ext cx="6248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56760" y="2595154"/>
              <a:ext cx="0" cy="9906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04542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496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81795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1692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45526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97926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05695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53741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 rot="10800000">
            <a:off x="6952705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0800000">
            <a:off x="6793774" y="354547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0800000">
            <a:off x="6633753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0800000">
            <a:off x="6530338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0800000">
            <a:off x="6338751" y="354547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0800000">
            <a:off x="6172200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0800000">
            <a:off x="5962105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0800000">
            <a:off x="5737859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5026" y="3476894"/>
            <a:ext cx="190500" cy="195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76851" y="3476895"/>
            <a:ext cx="190500" cy="195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and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the shorter encoding make sense?</a:t>
            </a:r>
          </a:p>
          <a:p>
            <a:pPr lvl="1"/>
            <a:r>
              <a:rPr lang="en-US" dirty="0" smtClean="0"/>
              <a:t>Shorter encoding implies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regularities</a:t>
            </a:r>
            <a:r>
              <a:rPr lang="en-US" dirty="0" smtClean="0"/>
              <a:t> in the data</a:t>
            </a:r>
          </a:p>
          <a:p>
            <a:pPr lvl="1"/>
            <a:r>
              <a:rPr lang="en-US" dirty="0" smtClean="0"/>
              <a:t>Regularities in the data imply </a:t>
            </a:r>
            <a:r>
              <a:rPr lang="en-US" dirty="0" smtClean="0">
                <a:solidFill>
                  <a:srgbClr val="0070C0"/>
                </a:solidFill>
              </a:rPr>
              <a:t>patterns</a:t>
            </a:r>
          </a:p>
          <a:p>
            <a:pPr lvl="1"/>
            <a:r>
              <a:rPr lang="en-US" dirty="0" smtClean="0"/>
              <a:t>Patterns are interesting</a:t>
            </a:r>
          </a:p>
          <a:p>
            <a:pPr lvl="1"/>
            <a:endParaRPr lang="en-US" dirty="0"/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692134"/>
            <a:ext cx="7750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00001000010000100001000010000100001000010001000010000100001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Short description length, just repeat </a:t>
            </a:r>
            <a:r>
              <a:rPr lang="en-US" dirty="0"/>
              <a:t>12 times </a:t>
            </a:r>
            <a:r>
              <a:rPr lang="en-US" dirty="0" smtClean="0"/>
              <a:t>00001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57369"/>
            <a:ext cx="7750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0100111001010011011010100001110101111011011010101110010011100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Random sequence, no patterns, no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everything about compression?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Jürgen </a:t>
            </a:r>
            <a:r>
              <a:rPr lang="en-US" dirty="0" err="1" smtClean="0"/>
              <a:t>Schmidhuber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A theory about creativity, art and fun</a:t>
            </a:r>
            <a:endParaRPr lang="en-US" dirty="0" smtClean="0"/>
          </a:p>
          <a:p>
            <a:pPr lvl="1"/>
            <a:r>
              <a:rPr lang="en-US" dirty="0" smtClean="0"/>
              <a:t>Interesting Art corresponds to a novel pattern that we cannot compress well, yet it is not too random so we can learn it</a:t>
            </a:r>
          </a:p>
          <a:p>
            <a:pPr lvl="1"/>
            <a:r>
              <a:rPr lang="en-US" dirty="0" smtClean="0"/>
              <a:t>Good Humor corresponds to an input that does not compress well because it is out of place and surprising</a:t>
            </a:r>
          </a:p>
          <a:p>
            <a:pPr lvl="1"/>
            <a:r>
              <a:rPr lang="en-US" dirty="0" smtClean="0"/>
              <a:t>Scientific discovery corresponds to a significant compression event</a:t>
            </a:r>
          </a:p>
          <a:p>
            <a:pPr lvl="2"/>
            <a:r>
              <a:rPr lang="en-US" dirty="0" smtClean="0"/>
              <a:t>E.g., a law that can explain all falling apples.</a:t>
            </a:r>
          </a:p>
          <a:p>
            <a:pPr lvl="2"/>
            <a:endParaRPr lang="en-US" dirty="0"/>
          </a:p>
          <a:p>
            <a:r>
              <a:rPr lang="en-US" dirty="0" smtClean="0"/>
              <a:t>Fun lecture:</a:t>
            </a:r>
          </a:p>
          <a:p>
            <a:pPr lvl="1"/>
            <a:r>
              <a:rPr lang="en-US" dirty="0">
                <a:hlinkClick r:id="rId3"/>
              </a:rPr>
              <a:t>Compression Progress: The Algorithmic Principle Behind Curiosity and </a:t>
            </a:r>
            <a:r>
              <a:rPr lang="en-US" dirty="0" smtClean="0">
                <a:hlinkClick r:id="rId3"/>
              </a:rPr>
              <a:t>Creativity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.1|1.9|11.9|6.8|1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|1.|4.3|3.8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3.|5.8|9.5|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begin{multline*}&#10;-\sum_{j=1}^\ell\bigl(\nu_j\log p_{i^\ast,j} + (n-\nu_j)\log(1-p_{i^\ast,j})\bigr) \\ \le&#10;-\sum_{j=1}^\ell\bigl(\nu_j\log p_{i,j} + (n-\nu_j)\log(1-p_{i,j})\bigr)&#10;\end{multline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439"/>
  <p:tag name="PICTUREFILESIZE" val="345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begin{align*}&#10;\Psi^I: \{1,2,\ldots, m\} &amp; \rightarrow \{1,2,\ldots,k\} \\&#10;\Phi^I: \{1,2,\ldots, n\} &amp; \rightarrow \{1,2,\ldots,\ell\} 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312"/>
  <p:tag name="PICTUREFILESIZE" val="152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|12.2|14.8|12.8|7.5|5.6|1.2|0.7|1.1|2.6|5.3|16.5|2.7|3.1|4.8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1.9|4.6|25.5|9.2|1.5|22.8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$nH\bigl(\frac{n_1}{n},\ldots,\frac{n_k}{n}\bigr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41"/>
  <p:tag name="PICTUREFILESIZE" val="5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color{darkgreen}$p_{i,j} := \frac{e_{i,j}}{n_i m_j} 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09.875"/>
  <p:tag name="PICTUREFILESIZE" val="65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$mH\bigl(\frac{m_1}{m},\ldots,\frac{m_\ell}{m}\bigr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64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|7.1|11.|9.1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8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35.|15.9|0.1|1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10171</TotalTime>
  <Words>2228</Words>
  <Application>Microsoft Office PowerPoint</Application>
  <PresentationFormat>On-screen Show (4:3)</PresentationFormat>
  <Paragraphs>550</Paragraphs>
  <Slides>38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Clarity</vt:lpstr>
      <vt:lpstr>DATA MINING LECTURE 10</vt:lpstr>
      <vt:lpstr>MINIMUM DESCRIPTION LENGTH</vt:lpstr>
      <vt:lpstr>Occam’s razor</vt:lpstr>
      <vt:lpstr>Occam's Razor and MDL</vt:lpstr>
      <vt:lpstr>Minimum Description Length (MDL)</vt:lpstr>
      <vt:lpstr>Example</vt:lpstr>
      <vt:lpstr>Example </vt:lpstr>
      <vt:lpstr>MDL and Data Mining</vt:lpstr>
      <vt:lpstr>Is everything about compression?</vt:lpstr>
      <vt:lpstr>Issues with MDL</vt:lpstr>
      <vt:lpstr>INFORMATION THEORY</vt:lpstr>
      <vt:lpstr>Encoding</vt:lpstr>
      <vt:lpstr>Encoding</vt:lpstr>
      <vt:lpstr>Entropy</vt:lpstr>
      <vt:lpstr>Entropy</vt:lpstr>
      <vt:lpstr>Claude Shannon</vt:lpstr>
      <vt:lpstr>Some information theoretic measures</vt:lpstr>
      <vt:lpstr>Some information theoretic measures</vt:lpstr>
      <vt:lpstr>Some information theoretic measures</vt:lpstr>
      <vt:lpstr>Using MDL for  Co-CLUSTERING (CROSS-ASSOCIATIONS)</vt:lpstr>
      <vt:lpstr>Co-clustering</vt:lpstr>
      <vt:lpstr>Co-clustering</vt:lpstr>
      <vt:lpstr>Co-clustering Intuition</vt:lpstr>
      <vt:lpstr>Co-clustering MDL formalization—Cost objective</vt:lpstr>
      <vt:lpstr>Co-clustering MDL formalization—Cost objective</vt:lpstr>
      <vt:lpstr>Co-clustering MDL formalization—Cost objective</vt:lpstr>
      <vt:lpstr>Co-clustering MDL formalization—Cost objective</vt:lpstr>
      <vt:lpstr>Co-clustering</vt:lpstr>
      <vt:lpstr>Search for solution Overview: assignments w/ fixed number of groups (shuffles)</vt:lpstr>
      <vt:lpstr>Search for solution Overview: assignments w/ fixed number of groups (shuffles)</vt:lpstr>
      <vt:lpstr>Search for solution Shuffles</vt:lpstr>
      <vt:lpstr>Search for solution Overview: number of groups k and ℓ (splits &amp; shuffles)</vt:lpstr>
      <vt:lpstr>Search for solution Overview: number of groups k and ℓ (splits &amp; shuffles)</vt:lpstr>
      <vt:lpstr>Search for solution Overview: number of groups k and ℓ (splits &amp; shuffles)</vt:lpstr>
      <vt:lpstr>Co-clustering CLASSIC</vt:lpstr>
      <vt:lpstr>Graph co-clustering CLASSIC</vt:lpstr>
      <vt:lpstr>Co-clustering CLASSIC</vt:lpstr>
      <vt:lpstr>Co-clustering CLASSIC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376</cp:revision>
  <dcterms:created xsi:type="dcterms:W3CDTF">2011-10-17T19:46:53Z</dcterms:created>
  <dcterms:modified xsi:type="dcterms:W3CDTF">2014-12-01T11:16:18Z</dcterms:modified>
</cp:coreProperties>
</file>