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71" r:id="rId2"/>
    <p:sldId id="437" r:id="rId3"/>
    <p:sldId id="38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5" r:id="rId15"/>
    <p:sldId id="357" r:id="rId16"/>
    <p:sldId id="358" r:id="rId17"/>
    <p:sldId id="359" r:id="rId18"/>
    <p:sldId id="360" r:id="rId19"/>
    <p:sldId id="438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7" r:id="rId35"/>
    <p:sldId id="375" r:id="rId36"/>
    <p:sldId id="376" r:id="rId37"/>
    <p:sldId id="378" r:id="rId38"/>
    <p:sldId id="379" r:id="rId39"/>
    <p:sldId id="380" r:id="rId40"/>
    <p:sldId id="381" r:id="rId41"/>
    <p:sldId id="382" r:id="rId42"/>
    <p:sldId id="383" r:id="rId43"/>
    <p:sldId id="384" r:id="rId44"/>
    <p:sldId id="386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448" r:id="rId55"/>
    <p:sldId id="449" r:id="rId56"/>
    <p:sldId id="450" r:id="rId57"/>
    <p:sldId id="476" r:id="rId58"/>
    <p:sldId id="452" r:id="rId59"/>
    <p:sldId id="453" r:id="rId60"/>
    <p:sldId id="454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7" r:id="rId83"/>
    <p:sldId id="478" r:id="rId84"/>
    <p:sldId id="479" r:id="rId85"/>
    <p:sldId id="480" r:id="rId86"/>
    <p:sldId id="481" r:id="rId87"/>
    <p:sldId id="482" r:id="rId88"/>
    <p:sldId id="483" r:id="rId8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08" autoAdjust="0"/>
    <p:restoredTop sz="94660"/>
  </p:normalViewPr>
  <p:slideViewPr>
    <p:cSldViewPr>
      <p:cViewPr varScale="1">
        <p:scale>
          <a:sx n="103" d="100"/>
          <a:sy n="103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6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60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5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55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0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6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6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57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5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9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751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1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57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5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318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18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86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7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05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2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77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95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47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142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3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54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344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396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7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53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82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3162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5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8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5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27/11/2014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5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70.png"/><Relationship Id="rId3" Type="http://schemas.openxmlformats.org/officeDocument/2006/relationships/image" Target="../media/image600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5.png"/><Relationship Id="rId2" Type="http://schemas.openxmlformats.org/officeDocument/2006/relationships/image" Target="../media/image62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0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90.png"/><Relationship Id="rId4" Type="http://schemas.openxmlformats.org/officeDocument/2006/relationships/image" Target="../media/image63.png"/><Relationship Id="rId9" Type="http://schemas.openxmlformats.org/officeDocument/2006/relationships/image" Target="../media/image680.png"/><Relationship Id="rId14" Type="http://schemas.openxmlformats.org/officeDocument/2006/relationships/image" Target="../media/image72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00.png"/><Relationship Id="rId3" Type="http://schemas.openxmlformats.org/officeDocument/2006/relationships/image" Target="../media/image480.png"/><Relationship Id="rId7" Type="http://schemas.openxmlformats.org/officeDocument/2006/relationships/image" Target="../media/image52.png"/><Relationship Id="rId12" Type="http://schemas.openxmlformats.org/officeDocument/2006/relationships/image" Target="../media/image570.png"/><Relationship Id="rId17" Type="http://schemas.openxmlformats.org/officeDocument/2006/relationships/image" Target="../media/image61.png"/><Relationship Id="rId2" Type="http://schemas.openxmlformats.org/officeDocument/2006/relationships/image" Target="../media/image84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59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Relationship Id="rId14" Type="http://schemas.openxmlformats.org/officeDocument/2006/relationships/image" Target="../media/image5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</a:t>
            </a:r>
            <a:r>
              <a:rPr lang="en-US" smtClean="0">
                <a:solidFill>
                  <a:schemeClr val="accent6">
                    <a:lumMod val="50000"/>
                  </a:schemeClr>
                </a:solidFill>
              </a:rPr>
              <a:t>Social Networks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Cascading Behavior in Networks</a:t>
            </a:r>
          </a:p>
          <a:p>
            <a:r>
              <a:rPr lang="en-US" dirty="0" smtClean="0"/>
              <a:t>Epidemic Spread</a:t>
            </a:r>
          </a:p>
          <a:p>
            <a:r>
              <a:rPr lang="en-US" dirty="0" smtClean="0"/>
              <a:t>Influence Maximization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1247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60932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3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506706" cy="2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844824"/>
            <a:ext cx="3410625" cy="21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149080"/>
            <a:ext cx="3577758" cy="236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832" y="1844824"/>
            <a:ext cx="76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 of initial adopters </a:t>
            </a:r>
            <a:r>
              <a:rPr lang="en-US" sz="2800" dirty="0" smtClean="0"/>
              <a:t>who start with a new behavior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dirty="0" smtClean="0"/>
              <a:t>, while every other node starts with behavior B.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Nodes repeatedly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evaluate the decision to switch </a:t>
            </a:r>
            <a:r>
              <a:rPr lang="en-US" sz="2800" dirty="0" smtClean="0"/>
              <a:t>from B to A using a threshold of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800" dirty="0" smtClean="0"/>
              <a:t>If the resulting cascade of adoptions of A eventually causes every node to switch from B to A, then we say that the set of initial adopters causes a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 cascade</a:t>
            </a:r>
            <a:r>
              <a:rPr lang="en-US" sz="2800" dirty="0" smtClean="0"/>
              <a:t> at threshold </a:t>
            </a:r>
            <a:r>
              <a:rPr lang="en-US" sz="2800" i="1" dirty="0" smtClean="0"/>
              <a:t>q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 and “Viral Marketing”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38078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Tightly-knit communities in the network can work to hinder the spread of an innovation</a:t>
            </a: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(examples, age groups and life-styles in social networking sites, Mac users, political opinions)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Strategies 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Improve the quality of A (increase the payoff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(in the example,  set a = 4)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Convince a small number of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key people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to switch to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5194461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etwork-level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cascade innovation adoption models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vs population-level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cluster of density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is a set of nodes such that each node in the set has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least </a:t>
            </a:r>
            <a:r>
              <a:rPr lang="en-US" sz="2400" dirty="0" smtClean="0"/>
              <a:t>a </a:t>
            </a:r>
            <a:r>
              <a:rPr lang="en-US" sz="2400" i="1" dirty="0" smtClean="0"/>
              <a:t>p </a:t>
            </a:r>
            <a:r>
              <a:rPr lang="en-US" sz="2400" dirty="0" smtClean="0"/>
              <a:t>fraction of its neighbors in the set</a:t>
            </a:r>
            <a:endParaRPr lang="el-GR" sz="24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28618"/>
            <a:ext cx="5905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5294" y="4958317"/>
            <a:ext cx="8424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However,</a:t>
            </a:r>
          </a:p>
          <a:p>
            <a:r>
              <a:rPr lang="en-US" sz="2000" dirty="0" smtClean="0"/>
              <a:t>Does not imply that any two nodes in the same cluster necessarily have much in common (what is the density of a cluster with all nodes?)</a:t>
            </a: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5294" y="5941442"/>
            <a:ext cx="819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union of any two cluster of density </a:t>
            </a:r>
            <a:r>
              <a:rPr lang="en-US" sz="2000" i="1" dirty="0" smtClean="0"/>
              <a:t>p</a:t>
            </a:r>
            <a:r>
              <a:rPr lang="en-US" sz="2000" dirty="0" smtClean="0"/>
              <a:t> is also a cluster of density at least </a:t>
            </a:r>
            <a:r>
              <a:rPr lang="en-US" sz="2000" i="1" dirty="0" smtClean="0"/>
              <a:t>p</a:t>
            </a:r>
            <a:endParaRPr lang="el-GR" sz="2000" i="1" dirty="0"/>
          </a:p>
        </p:txBody>
      </p:sp>
      <p:sp>
        <p:nvSpPr>
          <p:cNvPr id="7" name="Freeform 6"/>
          <p:cNvSpPr/>
          <p:nvPr/>
        </p:nvSpPr>
        <p:spPr>
          <a:xfrm>
            <a:off x="1332412" y="2366306"/>
            <a:ext cx="2198914" cy="1962331"/>
          </a:xfrm>
          <a:custGeom>
            <a:avLst/>
            <a:gdLst>
              <a:gd name="connsiteX0" fmla="*/ 1454331 w 2198914"/>
              <a:gd name="connsiteY0" fmla="*/ 187234 h 1962331"/>
              <a:gd name="connsiteX1" fmla="*/ 461554 w 2198914"/>
              <a:gd name="connsiteY1" fmla="*/ 169817 h 1962331"/>
              <a:gd name="connsiteX2" fmla="*/ 78377 w 2198914"/>
              <a:gd name="connsiteY2" fmla="*/ 1206137 h 1962331"/>
              <a:gd name="connsiteX3" fmla="*/ 931817 w 2198914"/>
              <a:gd name="connsiteY3" fmla="*/ 1850571 h 1962331"/>
              <a:gd name="connsiteX4" fmla="*/ 1854925 w 2198914"/>
              <a:gd name="connsiteY4" fmla="*/ 1876697 h 1962331"/>
              <a:gd name="connsiteX5" fmla="*/ 1933302 w 2198914"/>
              <a:gd name="connsiteY5" fmla="*/ 1484811 h 1962331"/>
              <a:gd name="connsiteX6" fmla="*/ 2168434 w 2198914"/>
              <a:gd name="connsiteY6" fmla="*/ 857794 h 1962331"/>
              <a:gd name="connsiteX7" fmla="*/ 2116182 w 2198914"/>
              <a:gd name="connsiteY7" fmla="*/ 518160 h 1962331"/>
              <a:gd name="connsiteX8" fmla="*/ 1698171 w 2198914"/>
              <a:gd name="connsiteY8" fmla="*/ 265611 h 1962331"/>
              <a:gd name="connsiteX9" fmla="*/ 1454331 w 2198914"/>
              <a:gd name="connsiteY9" fmla="*/ 187234 h 196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8914" h="1962331">
                <a:moveTo>
                  <a:pt x="1454331" y="187234"/>
                </a:moveTo>
                <a:cubicBezTo>
                  <a:pt x="1248228" y="171268"/>
                  <a:pt x="690880" y="0"/>
                  <a:pt x="461554" y="169817"/>
                </a:cubicBezTo>
                <a:cubicBezTo>
                  <a:pt x="232228" y="339634"/>
                  <a:pt x="0" y="926011"/>
                  <a:pt x="78377" y="1206137"/>
                </a:cubicBezTo>
                <a:cubicBezTo>
                  <a:pt x="156754" y="1486263"/>
                  <a:pt x="635726" y="1738811"/>
                  <a:pt x="931817" y="1850571"/>
                </a:cubicBezTo>
                <a:cubicBezTo>
                  <a:pt x="1227908" y="1962331"/>
                  <a:pt x="1688011" y="1937657"/>
                  <a:pt x="1854925" y="1876697"/>
                </a:cubicBezTo>
                <a:cubicBezTo>
                  <a:pt x="2021839" y="1815737"/>
                  <a:pt x="1881051" y="1654628"/>
                  <a:pt x="1933302" y="1484811"/>
                </a:cubicBezTo>
                <a:cubicBezTo>
                  <a:pt x="1985554" y="1314994"/>
                  <a:pt x="2137954" y="1018902"/>
                  <a:pt x="2168434" y="857794"/>
                </a:cubicBezTo>
                <a:cubicBezTo>
                  <a:pt x="2198914" y="696686"/>
                  <a:pt x="2194559" y="616857"/>
                  <a:pt x="2116182" y="518160"/>
                </a:cubicBezTo>
                <a:cubicBezTo>
                  <a:pt x="2037805" y="419463"/>
                  <a:pt x="1814285" y="319314"/>
                  <a:pt x="1698171" y="265611"/>
                </a:cubicBezTo>
                <a:cubicBezTo>
                  <a:pt x="1582057" y="211908"/>
                  <a:pt x="1660434" y="203200"/>
                  <a:pt x="1454331" y="18723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837474" y="2129723"/>
            <a:ext cx="4891314" cy="2467429"/>
          </a:xfrm>
          <a:custGeom>
            <a:avLst/>
            <a:gdLst>
              <a:gd name="connsiteX0" fmla="*/ 4108995 w 4891314"/>
              <a:gd name="connsiteY0" fmla="*/ 110309 h 2467429"/>
              <a:gd name="connsiteX1" fmla="*/ 3238137 w 4891314"/>
              <a:gd name="connsiteY1" fmla="*/ 5806 h 2467429"/>
              <a:gd name="connsiteX2" fmla="*/ 1452880 w 4891314"/>
              <a:gd name="connsiteY2" fmla="*/ 75474 h 2467429"/>
              <a:gd name="connsiteX3" fmla="*/ 791029 w 4891314"/>
              <a:gd name="connsiteY3" fmla="*/ 240937 h 2467429"/>
              <a:gd name="connsiteX4" fmla="*/ 242389 w 4891314"/>
              <a:gd name="connsiteY4" fmla="*/ 606697 h 2467429"/>
              <a:gd name="connsiteX5" fmla="*/ 68217 w 4891314"/>
              <a:gd name="connsiteY5" fmla="*/ 1172754 h 2467429"/>
              <a:gd name="connsiteX6" fmla="*/ 76926 w 4891314"/>
              <a:gd name="connsiteY6" fmla="*/ 1686560 h 2467429"/>
              <a:gd name="connsiteX7" fmla="*/ 529772 w 4891314"/>
              <a:gd name="connsiteY7" fmla="*/ 2087154 h 2467429"/>
              <a:gd name="connsiteX8" fmla="*/ 3107509 w 4891314"/>
              <a:gd name="connsiteY8" fmla="*/ 2435497 h 2467429"/>
              <a:gd name="connsiteX9" fmla="*/ 4222206 w 4891314"/>
              <a:gd name="connsiteY9" fmla="*/ 2278743 h 2467429"/>
              <a:gd name="connsiteX10" fmla="*/ 4605383 w 4891314"/>
              <a:gd name="connsiteY10" fmla="*/ 1886857 h 2467429"/>
              <a:gd name="connsiteX11" fmla="*/ 4683760 w 4891314"/>
              <a:gd name="connsiteY11" fmla="*/ 1564640 h 2467429"/>
              <a:gd name="connsiteX12" fmla="*/ 4866640 w 4891314"/>
              <a:gd name="connsiteY12" fmla="*/ 1146629 h 2467429"/>
              <a:gd name="connsiteX13" fmla="*/ 4831806 w 4891314"/>
              <a:gd name="connsiteY13" fmla="*/ 798286 h 2467429"/>
              <a:gd name="connsiteX14" fmla="*/ 4640217 w 4891314"/>
              <a:gd name="connsiteY14" fmla="*/ 432526 h 2467429"/>
              <a:gd name="connsiteX15" fmla="*/ 4326709 w 4891314"/>
              <a:gd name="connsiteY15" fmla="*/ 206103 h 2467429"/>
              <a:gd name="connsiteX16" fmla="*/ 4108995 w 4891314"/>
              <a:gd name="connsiteY16" fmla="*/ 110309 h 24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1314" h="2467429">
                <a:moveTo>
                  <a:pt x="4108995" y="110309"/>
                </a:moveTo>
                <a:cubicBezTo>
                  <a:pt x="3927566" y="76926"/>
                  <a:pt x="3680823" y="11612"/>
                  <a:pt x="3238137" y="5806"/>
                </a:cubicBezTo>
                <a:cubicBezTo>
                  <a:pt x="2795451" y="0"/>
                  <a:pt x="1860731" y="36286"/>
                  <a:pt x="1452880" y="75474"/>
                </a:cubicBezTo>
                <a:cubicBezTo>
                  <a:pt x="1045029" y="114662"/>
                  <a:pt x="992777" y="152400"/>
                  <a:pt x="791029" y="240937"/>
                </a:cubicBezTo>
                <a:cubicBezTo>
                  <a:pt x="589281" y="329474"/>
                  <a:pt x="362858" y="451394"/>
                  <a:pt x="242389" y="606697"/>
                </a:cubicBezTo>
                <a:cubicBezTo>
                  <a:pt x="121920" y="762000"/>
                  <a:pt x="95794" y="992777"/>
                  <a:pt x="68217" y="1172754"/>
                </a:cubicBezTo>
                <a:cubicBezTo>
                  <a:pt x="40640" y="1352731"/>
                  <a:pt x="0" y="1534160"/>
                  <a:pt x="76926" y="1686560"/>
                </a:cubicBezTo>
                <a:cubicBezTo>
                  <a:pt x="153852" y="1838960"/>
                  <a:pt x="24675" y="1962331"/>
                  <a:pt x="529772" y="2087154"/>
                </a:cubicBezTo>
                <a:cubicBezTo>
                  <a:pt x="1034869" y="2211977"/>
                  <a:pt x="2492103" y="2403565"/>
                  <a:pt x="3107509" y="2435497"/>
                </a:cubicBezTo>
                <a:cubicBezTo>
                  <a:pt x="3722915" y="2467429"/>
                  <a:pt x="3972560" y="2370183"/>
                  <a:pt x="4222206" y="2278743"/>
                </a:cubicBezTo>
                <a:cubicBezTo>
                  <a:pt x="4471852" y="2187303"/>
                  <a:pt x="4528457" y="2005874"/>
                  <a:pt x="4605383" y="1886857"/>
                </a:cubicBezTo>
                <a:cubicBezTo>
                  <a:pt x="4682309" y="1767840"/>
                  <a:pt x="4640217" y="1688011"/>
                  <a:pt x="4683760" y="1564640"/>
                </a:cubicBezTo>
                <a:cubicBezTo>
                  <a:pt x="4727303" y="1441269"/>
                  <a:pt x="4841966" y="1274355"/>
                  <a:pt x="4866640" y="1146629"/>
                </a:cubicBezTo>
                <a:cubicBezTo>
                  <a:pt x="4891314" y="1018903"/>
                  <a:pt x="4869543" y="917303"/>
                  <a:pt x="4831806" y="798286"/>
                </a:cubicBezTo>
                <a:cubicBezTo>
                  <a:pt x="4794069" y="679269"/>
                  <a:pt x="4724400" y="531223"/>
                  <a:pt x="4640217" y="432526"/>
                </a:cubicBezTo>
                <a:cubicBezTo>
                  <a:pt x="4556034" y="333829"/>
                  <a:pt x="4418149" y="261257"/>
                  <a:pt x="4326709" y="206103"/>
                </a:cubicBezTo>
                <a:cubicBezTo>
                  <a:pt x="4235269" y="150949"/>
                  <a:pt x="4290424" y="143692"/>
                  <a:pt x="4108995" y="110309"/>
                </a:cubicBezTo>
                <a:close/>
              </a:path>
            </a:pathLst>
          </a:cu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498856" cy="349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eform 10"/>
          <p:cNvSpPr/>
          <p:nvPr/>
        </p:nvSpPr>
        <p:spPr>
          <a:xfrm>
            <a:off x="1157056" y="1327212"/>
            <a:ext cx="1634971" cy="2337786"/>
          </a:xfrm>
          <a:custGeom>
            <a:avLst/>
            <a:gdLst>
              <a:gd name="connsiteX0" fmla="*/ 778276 w 1634971"/>
              <a:gd name="connsiteY0" fmla="*/ 208625 h 2337786"/>
              <a:gd name="connsiteX1" fmla="*/ 156839 w 1634971"/>
              <a:gd name="connsiteY1" fmla="*/ 137604 h 2337786"/>
              <a:gd name="connsiteX2" fmla="*/ 14796 w 1634971"/>
              <a:gd name="connsiteY2" fmla="*/ 1034248 h 2337786"/>
              <a:gd name="connsiteX3" fmla="*/ 245616 w 1634971"/>
              <a:gd name="connsiteY3" fmla="*/ 2170590 h 2337786"/>
              <a:gd name="connsiteX4" fmla="*/ 1302059 w 1634971"/>
              <a:gd name="connsiteY4" fmla="*/ 2037425 h 2337786"/>
              <a:gd name="connsiteX5" fmla="*/ 1550633 w 1634971"/>
              <a:gd name="connsiteY5" fmla="*/ 830062 h 2337786"/>
              <a:gd name="connsiteX6" fmla="*/ 778276 w 1634971"/>
              <a:gd name="connsiteY6" fmla="*/ 208625 h 23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4971" h="2337786">
                <a:moveTo>
                  <a:pt x="778276" y="208625"/>
                </a:moveTo>
                <a:cubicBezTo>
                  <a:pt x="545977" y="93215"/>
                  <a:pt x="284086" y="0"/>
                  <a:pt x="156839" y="137604"/>
                </a:cubicBezTo>
                <a:cubicBezTo>
                  <a:pt x="29592" y="275208"/>
                  <a:pt x="0" y="695417"/>
                  <a:pt x="14796" y="1034248"/>
                </a:cubicBezTo>
                <a:cubicBezTo>
                  <a:pt x="29592" y="1373079"/>
                  <a:pt x="31072" y="2003394"/>
                  <a:pt x="245616" y="2170590"/>
                </a:cubicBezTo>
                <a:cubicBezTo>
                  <a:pt x="460160" y="2337786"/>
                  <a:pt x="1084556" y="2260846"/>
                  <a:pt x="1302059" y="2037425"/>
                </a:cubicBezTo>
                <a:cubicBezTo>
                  <a:pt x="1519562" y="1814004"/>
                  <a:pt x="1634971" y="1137821"/>
                  <a:pt x="1550633" y="830062"/>
                </a:cubicBezTo>
                <a:cubicBezTo>
                  <a:pt x="1466295" y="522303"/>
                  <a:pt x="1010575" y="324035"/>
                  <a:pt x="778276" y="20862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Freeform 11"/>
          <p:cNvSpPr/>
          <p:nvPr/>
        </p:nvSpPr>
        <p:spPr>
          <a:xfrm>
            <a:off x="3514078" y="2380695"/>
            <a:ext cx="4221332" cy="3410505"/>
          </a:xfrm>
          <a:custGeom>
            <a:avLst/>
            <a:gdLst>
              <a:gd name="connsiteX0" fmla="*/ 2877844 w 4221332"/>
              <a:gd name="connsiteY0" fmla="*/ 42909 h 3410505"/>
              <a:gd name="connsiteX1" fmla="*/ 1111188 w 4221332"/>
              <a:gd name="connsiteY1" fmla="*/ 1063841 h 3410505"/>
              <a:gd name="connsiteX2" fmla="*/ 36990 w 4221332"/>
              <a:gd name="connsiteY2" fmla="*/ 1321293 h 3410505"/>
              <a:gd name="connsiteX3" fmla="*/ 1333130 w 4221332"/>
              <a:gd name="connsiteY3" fmla="*/ 3301014 h 3410505"/>
              <a:gd name="connsiteX4" fmla="*/ 2993254 w 4221332"/>
              <a:gd name="connsiteY4" fmla="*/ 1978241 h 3410505"/>
              <a:gd name="connsiteX5" fmla="*/ 4200617 w 4221332"/>
              <a:gd name="connsiteY5" fmla="*/ 806388 h 3410505"/>
              <a:gd name="connsiteX6" fmla="*/ 2877844 w 4221332"/>
              <a:gd name="connsiteY6" fmla="*/ 42909 h 341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1332" h="3410505">
                <a:moveTo>
                  <a:pt x="2877844" y="42909"/>
                </a:moveTo>
                <a:cubicBezTo>
                  <a:pt x="2362939" y="85818"/>
                  <a:pt x="1584664" y="850777"/>
                  <a:pt x="1111188" y="1063841"/>
                </a:cubicBezTo>
                <a:cubicBezTo>
                  <a:pt x="637712" y="1276905"/>
                  <a:pt x="0" y="948431"/>
                  <a:pt x="36990" y="1321293"/>
                </a:cubicBezTo>
                <a:cubicBezTo>
                  <a:pt x="73980" y="1694155"/>
                  <a:pt x="840419" y="3191523"/>
                  <a:pt x="1333130" y="3301014"/>
                </a:cubicBezTo>
                <a:cubicBezTo>
                  <a:pt x="1825841" y="3410505"/>
                  <a:pt x="2515340" y="2394012"/>
                  <a:pt x="2993254" y="1978241"/>
                </a:cubicBezTo>
                <a:cubicBezTo>
                  <a:pt x="3471168" y="1562470"/>
                  <a:pt x="4221332" y="1131903"/>
                  <a:pt x="4200617" y="806388"/>
                </a:cubicBezTo>
                <a:cubicBezTo>
                  <a:pt x="4179903" y="480874"/>
                  <a:pt x="3392749" y="0"/>
                  <a:pt x="2877844" y="4290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92" y="1268760"/>
            <a:ext cx="8270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Claim: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Consider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set of initial adopters of behavior A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with 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for nodes in the remaining network to adopt behavior A.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14350" indent="-514350" algn="just">
              <a:buAutoNum type="romanLcParenBoth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If the remaining network contains a cluster of density greater than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then the set of initial adopters will not cause a complete cascade.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(ii) (clusters are the only obstacles to cascades) </a:t>
            </a:r>
          </a:p>
          <a:p>
            <a:pPr marL="514350" indent="-514350"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Whenever a set of initial adopters does not cause a complete cascade with threshold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, the remaining network must contain a cluster of density greater than 1 −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q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l-GR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</a:t>
            </a:r>
            <a:r>
              <a:rPr lang="en-US" sz="2400" dirty="0" err="1" smtClean="0"/>
              <a:t>i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as obstacles to cascades) 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75" y="2028825"/>
            <a:ext cx="46672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229200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Proof by contradiction</a:t>
            </a:r>
          </a:p>
          <a:p>
            <a:r>
              <a:rPr lang="en-US" sz="2400" dirty="0" smtClean="0"/>
              <a:t>Let v be the first node in the cluster that adopts A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Cascades and Clusters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Proof of </a:t>
            </a:r>
            <a:r>
              <a:rPr lang="en-US" sz="2400" dirty="0" smtClean="0"/>
              <a:t> (ii)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(clusters are the only obstacles to cascades) 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4975" y="2081213"/>
            <a:ext cx="57340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91072" y="5121850"/>
            <a:ext cx="80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</a:t>
            </a:r>
            <a:r>
              <a:rPr lang="en-US" sz="2400" i="1" dirty="0" smtClean="0"/>
              <a:t>S</a:t>
            </a:r>
            <a:r>
              <a:rPr lang="en-US" sz="2400" dirty="0" smtClean="0"/>
              <a:t> be the set of all nodes using B at the end of the process</a:t>
            </a:r>
          </a:p>
          <a:p>
            <a:r>
              <a:rPr lang="en-US" sz="2400" dirty="0" smtClean="0"/>
              <a:t>Show that S is a cluster of density  &gt; 1 - </a:t>
            </a:r>
            <a:r>
              <a:rPr lang="en-US" sz="2400" i="1" dirty="0" smtClean="0"/>
              <a:t>q</a:t>
            </a:r>
            <a:endParaRPr lang="el-G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crucial difference between learning a new idea and actually deciding to accept it </a:t>
            </a:r>
            <a:endParaRPr lang="el-GR" sz="20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70199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</a:t>
            </a:r>
            <a:r>
              <a:rPr lang="en-US" sz="3200" smtClean="0">
                <a:solidFill>
                  <a:schemeClr val="accent6">
                    <a:lumMod val="75000"/>
                  </a:schemeClr>
                </a:solidFill>
              </a:rPr>
              <a:t>Adoption Characteristics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16" y="1484785"/>
            <a:ext cx="6116496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0536" y="5661248"/>
            <a:ext cx="62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Category of Adopters in the corn study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Diffusion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800" dirty="0"/>
              <a:t>process by which a piece of information </a:t>
            </a:r>
            <a:r>
              <a:rPr lang="en-US" sz="2800" dirty="0" smtClean="0"/>
              <a:t>is </a:t>
            </a:r>
            <a:r>
              <a:rPr lang="en-US" sz="2800" dirty="0"/>
              <a:t>spread and reaches individuals through interactions.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704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Diffusion, Thresholds and the Role of Weak Ties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Relation to weak ties and local bridges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3816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499992" y="386104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3635896" y="4221088"/>
            <a:ext cx="432048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1/2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86916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Bridges convey awareness but are weak at transmitting costly to adopt behaviors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08920"/>
            <a:ext cx="32403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1981457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person values behaviors A and B differently:</a:t>
            </a:r>
          </a:p>
          <a:p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A, </a:t>
            </a:r>
            <a:r>
              <a:rPr lang="en-US" sz="2400" i="1" dirty="0" smtClean="0"/>
              <a:t>u</a:t>
            </a:r>
            <a:r>
              <a:rPr lang="en-US" sz="2400" dirty="0" smtClean="0"/>
              <a:t> gets a payoff </a:t>
            </a:r>
            <a:r>
              <a:rPr lang="en-US" sz="2400" i="1" dirty="0" smtClean="0"/>
              <a:t>a</a:t>
            </a:r>
            <a:r>
              <a:rPr lang="en-US" sz="2400" i="1" baseline="-25000" dirty="0" smtClean="0"/>
              <a:t>u</a:t>
            </a:r>
            <a:r>
              <a:rPr lang="en-US" sz="2400" dirty="0" smtClean="0"/>
              <a:t> &gt; 0 and </a:t>
            </a:r>
            <a:r>
              <a:rPr lang="en-US" sz="2400" i="1" dirty="0" smtClean="0"/>
              <a:t>w</a:t>
            </a:r>
            <a:r>
              <a:rPr lang="en-US" sz="2400" dirty="0" smtClean="0"/>
              <a:t> a payoff  a</a:t>
            </a:r>
            <a:r>
              <a:rPr lang="en-US" sz="2400" i="1" baseline="-25000" dirty="0" smtClean="0"/>
              <a:t>w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both </a:t>
            </a:r>
            <a:r>
              <a:rPr lang="en-US" sz="2400" i="1" dirty="0" smtClean="0"/>
              <a:t>u</a:t>
            </a:r>
            <a:r>
              <a:rPr lang="en-US" sz="2400" dirty="0" smtClean="0"/>
              <a:t> and </a:t>
            </a:r>
            <a:r>
              <a:rPr lang="en-US" sz="2400" i="1" dirty="0" smtClean="0"/>
              <a:t>w</a:t>
            </a:r>
            <a:r>
              <a:rPr lang="en-US" sz="2400" dirty="0" smtClean="0"/>
              <a:t> adapt B, u gets a payoff </a:t>
            </a:r>
            <a:r>
              <a:rPr lang="en-US" sz="2400" i="1" dirty="0" err="1" smtClean="0"/>
              <a:t>b</a:t>
            </a:r>
            <a:r>
              <a:rPr lang="en-US" sz="2400" i="1" baseline="-25000" dirty="0" err="1" smtClean="0"/>
              <a:t>u</a:t>
            </a:r>
            <a:r>
              <a:rPr lang="en-US" sz="2400" dirty="0" smtClean="0"/>
              <a:t> &gt; 0 and w a payoff  </a:t>
            </a:r>
            <a:r>
              <a:rPr lang="en-US" sz="2400" dirty="0" err="1" smtClean="0"/>
              <a:t>b</a:t>
            </a:r>
            <a:r>
              <a:rPr lang="en-US" sz="2400" i="1" baseline="-25000" dirty="0" err="1" smtClean="0"/>
              <a:t>w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 If opposite behaviors, than each gets a payoff 0</a:t>
            </a: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7884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node u has its own personal threshold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8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32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≥ 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/(a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+</a:t>
            </a:r>
            <a:r>
              <a:rPr lang="en-US" sz="2400" i="1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en-US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u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 of the Basic Cascade Model: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Heterogeneous Thresholds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4861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2816"/>
            <a:ext cx="3609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450912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 Not just the power of influential people, but also the extent to which they have access 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easily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influenceable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people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/>
              <a:t>  What about the role of clusters?</a:t>
            </a:r>
          </a:p>
          <a:p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blocking cluster </a:t>
            </a:r>
            <a:r>
              <a:rPr lang="en-US" sz="2000" dirty="0" smtClean="0"/>
              <a:t>in the network is a set of nodes for which each node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has more that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 – </a:t>
            </a:r>
            <a:r>
              <a:rPr lang="en-US" sz="2000" i="1" dirty="0" err="1" smtClean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fraction of its friends also in the set.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28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Collective Action and Pluralistic Ignorance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04865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A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collective action problem</a:t>
            </a:r>
            <a:r>
              <a:rPr lang="en-US" sz="2800" dirty="0" smtClean="0"/>
              <a:t>: an activity produces benefits only if enough people participate (population level effect)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Pluralistic ignorance</a:t>
            </a:r>
            <a:r>
              <a:rPr lang="en-US" sz="2800" dirty="0" smtClean="0"/>
              <a:t>: a situation in which people have wildly erroneous estimates about the prevalence of certain opinions in the population at large (lack of knowledge)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model for the effect of knowledge on collective actions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has a personal threshold which encodes her willingness to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threshold of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means that she will participate if at least </a:t>
            </a:r>
            <a:r>
              <a:rPr lang="en-US" i="1" dirty="0" smtClean="0"/>
              <a:t>k</a:t>
            </a:r>
            <a:r>
              <a:rPr lang="en-US" dirty="0" smtClean="0"/>
              <a:t> people in total (including herself) will participate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/>
              <a:t> Each person in the network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knows the thresholds of her neighbors </a:t>
            </a:r>
            <a:r>
              <a:rPr lang="en-US" dirty="0" smtClean="0"/>
              <a:t>in the network</a:t>
            </a:r>
            <a:endParaRPr lang="el-G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14668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1419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73016"/>
            <a:ext cx="1381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01317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w will never join, since there are only 3 people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v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u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53732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 Is it safe for u to join? (common knowledge) </a:t>
            </a:r>
            <a:endParaRPr lang="el-G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Knowledge, Thresholds and Collective Action: </a:t>
            </a: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Knowledge and Social Institutions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Not just transmit a message, but also make the listeners or readers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aware that many others </a:t>
            </a:r>
            <a:r>
              <a:rPr lang="en-US" sz="2400" i="1" dirty="0" smtClean="0"/>
              <a:t>have gotten the message </a:t>
            </a:r>
            <a:r>
              <a:rPr lang="en-US" sz="2400" dirty="0" smtClean="0"/>
              <a:t>as well</a:t>
            </a:r>
          </a:p>
          <a:p>
            <a:pPr algn="just">
              <a:buFont typeface="Wingdings" pitchFamily="2" charset="2"/>
              <a:buChar char="§"/>
            </a:pP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Social networks do not simply allow for interaction and flow of information, but these processes in turn allow individuals to base decisions </a:t>
            </a:r>
            <a:r>
              <a:rPr lang="en-US" sz="2400" i="1" dirty="0" smtClean="0"/>
              <a:t>on what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 knows </a:t>
            </a:r>
            <a:r>
              <a:rPr lang="en-US" sz="2400" dirty="0" smtClean="0"/>
              <a:t>and </a:t>
            </a:r>
            <a:r>
              <a:rPr lang="en-US" sz="2400" i="1" dirty="0" smtClean="0"/>
              <a:t>on how they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expect others to behave</a:t>
            </a:r>
            <a:r>
              <a:rPr lang="en-US" sz="2400" i="1" dirty="0" smtClean="0"/>
              <a:t> as a result</a:t>
            </a:r>
            <a:endParaRPr lang="el-G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Given a network, what is the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largest threshold </a:t>
            </a:r>
            <a:r>
              <a:rPr lang="en-US" sz="2400" dirty="0" smtClean="0"/>
              <a:t>at which </a:t>
            </a:r>
            <a:r>
              <a:rPr lang="en-US" sz="2400" i="1" dirty="0" smtClean="0"/>
              <a:t>any “small” set </a:t>
            </a:r>
            <a:r>
              <a:rPr lang="en-US" sz="2400" dirty="0" smtClean="0"/>
              <a:t>of initial adopters can cause a </a:t>
            </a:r>
            <a:r>
              <a:rPr lang="en-US" sz="2400" i="1" dirty="0" smtClean="0"/>
              <a:t>complete cascade</a:t>
            </a:r>
            <a:r>
              <a:rPr lang="en-US" sz="2400" dirty="0" smtClean="0"/>
              <a:t>?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/>
              <a:t>Called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7170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Infinite network in which each node has a finite number of neighbors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Small means finite set of nodes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44824"/>
            <a:ext cx="792088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Same model as before:</a:t>
            </a:r>
          </a:p>
          <a:p>
            <a:pPr algn="just"/>
            <a:endParaRPr lang="en-US" sz="8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Initially,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finite set S </a:t>
            </a:r>
            <a:r>
              <a:rPr lang="en-US" sz="2000" dirty="0" smtClean="0"/>
              <a:t>of nodes has behavior A and all others adopt B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Time runs forwards in steps, </a:t>
            </a:r>
            <a:r>
              <a:rPr lang="en-US" sz="2000" i="1" dirty="0" smtClean="0"/>
              <a:t>t</a:t>
            </a:r>
            <a:r>
              <a:rPr lang="en-US" sz="2000" dirty="0" smtClean="0"/>
              <a:t> = 1, 2, 3, …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In each step </a:t>
            </a:r>
            <a:r>
              <a:rPr lang="en-US" sz="2000" i="1" dirty="0" smtClean="0"/>
              <a:t>t</a:t>
            </a:r>
            <a:r>
              <a:rPr lang="en-US" sz="2000" dirty="0" smtClean="0"/>
              <a:t>, each node other than those in S uses the decision rule with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000" dirty="0" smtClean="0"/>
              <a:t> to decide whether to adopt behavior A or B</a:t>
            </a:r>
          </a:p>
          <a:p>
            <a:pPr algn="just">
              <a:buFont typeface="Wingdings" pitchFamily="2" charset="2"/>
              <a:buChar char="§"/>
            </a:pPr>
            <a:endParaRPr lang="en-US" sz="9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The set S causes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 </a:t>
            </a:r>
            <a:r>
              <a:rPr lang="en-US" sz="2000" dirty="0" smtClean="0"/>
              <a:t>if, starting from S as the early adopters of A, every node in the network eventually switched permanently to A.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5229200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cascade capacity </a:t>
            </a:r>
            <a:r>
              <a:rPr lang="en-US" sz="2400" dirty="0" smtClean="0"/>
              <a:t>of the network is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largest value of the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400" dirty="0" smtClean="0"/>
              <a:t> for which some finite set of early adopters can cause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complete cascade</a:t>
            </a:r>
            <a:r>
              <a:rPr lang="en-US" sz="2400" dirty="0" smtClean="0"/>
              <a:t>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84784"/>
            <a:ext cx="538447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15567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path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22955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35699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 infinite grid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530120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 An intrinsic property of the network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Even if A better, for </a:t>
            </a:r>
            <a:r>
              <a:rPr lang="en-US" sz="2400" i="1" dirty="0" smtClean="0"/>
              <a:t>q</a:t>
            </a:r>
            <a:r>
              <a:rPr lang="en-US" sz="2400" dirty="0" smtClean="0"/>
              <a:t> strictly between 3/8 and ½, A cannot win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06084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1/2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8610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Spreads if ≤ 3/8</a:t>
            </a: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20486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large can a cascade capacity be?</a:t>
            </a:r>
            <a:endParaRPr lang="el-G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3140968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At least 1/2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/>
              <a:t>Is there any network with a higher cascade capacity</a:t>
            </a:r>
            <a:r>
              <a:rPr lang="en-US" sz="24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This will mean that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an inferior technology </a:t>
            </a:r>
            <a:r>
              <a:rPr lang="en-US" sz="2400" dirty="0" smtClean="0"/>
              <a:t>can displace a superior one, even when the inferior technology starts at only a small set of initial adopters.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Behavior in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11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1328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Claim</a:t>
            </a:r>
            <a:r>
              <a:rPr lang="en-US" sz="2400" dirty="0" smtClean="0"/>
              <a:t>: There is no network in which the cascade capacity exceeds 1/2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2132856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Interface: the set of A-B edges</a:t>
            </a:r>
            <a:endParaRPr lang="el-GR" sz="24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515719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Prove that in each step the size of the interface strictly decreases</a:t>
            </a:r>
          </a:p>
          <a:p>
            <a:pPr algn="just"/>
            <a:r>
              <a:rPr lang="en-US" sz="2000" dirty="0" smtClean="0"/>
              <a:t>Why is this enough?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The Cascade Capacity: Cascades on Infinite Networks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25146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2495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 some step, a number of nodes decide to switch from B to A</a:t>
            </a: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733257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General Remark: In this simple model, a worse technology cannot displace a better and wide-spread one </a:t>
            </a:r>
            <a:endParaRPr lang="el-GR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7789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An extension where a single individual can sometimes choose a combination of two available behaviors  -&gt;  three strategies A, B and AB</a:t>
            </a:r>
            <a:endParaRPr lang="el-GR" sz="2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431" y="3157201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6594" y="2204864"/>
            <a:ext cx="48214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Coordination game with a bilingual option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Two bilingual nodes can interact using the better of the two behaviors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A bilingual and a monolingual node can only interact using the behavior of the monolingual node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35" y="497199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 is a dominant strategy?</a:t>
            </a:r>
            <a:endParaRPr lang="el-G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71975" y="5605473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Cost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dirty="0" smtClean="0"/>
              <a:t> associated with the AB strategy</a:t>
            </a:r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117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4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563507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86916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51720" y="544522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B: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= 6 √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6800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3851920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4644008" y="1988840"/>
            <a:ext cx="504056" cy="504056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636912"/>
            <a:ext cx="67514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6660232" y="494116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39680" y="4695527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384164"/>
            <a:ext cx="6768752" cy="35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flipV="1">
            <a:off x="5724128" y="2924944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75856" y="2996952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4779385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572891"/>
            <a:ext cx="6984776" cy="3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flipV="1">
            <a:off x="1835696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491880" y="6021288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868144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24328" y="5949280"/>
            <a:ext cx="0" cy="57606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64160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 smtClean="0"/>
              <a:t>A: 0+</a:t>
            </a:r>
            <a:r>
              <a:rPr lang="en-US" i="1" dirty="0" smtClean="0"/>
              <a:t>a</a:t>
            </a:r>
            <a:r>
              <a:rPr lang="en-US" dirty="0" smtClean="0"/>
              <a:t> = 5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= 7 √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9702" y="5847655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0+</a:t>
            </a:r>
            <a:r>
              <a:rPr lang="en-US" i="1" dirty="0" smtClean="0"/>
              <a:t>b</a:t>
            </a:r>
            <a:r>
              <a:rPr lang="en-US" dirty="0" smtClean="0"/>
              <a:t> = 3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A: </a:t>
            </a:r>
            <a:r>
              <a:rPr lang="el-GR" i="1" dirty="0" smtClean="0">
                <a:solidFill>
                  <a:schemeClr val="accent3">
                    <a:lumMod val="75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10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√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/>
              <a:t>AB: </a:t>
            </a:r>
            <a:r>
              <a:rPr lang="en-US" i="1" dirty="0" err="1"/>
              <a:t>a</a:t>
            </a:r>
            <a:r>
              <a:rPr lang="en-US" dirty="0" err="1"/>
              <a:t>+</a:t>
            </a:r>
            <a:r>
              <a:rPr lang="en-US" i="1" dirty="0" err="1"/>
              <a:t>a</a:t>
            </a:r>
            <a:r>
              <a:rPr lang="en-US" dirty="0" err="1"/>
              <a:t>-</a:t>
            </a:r>
            <a:r>
              <a:rPr lang="en-US" i="1" dirty="0" err="1"/>
              <a:t>c</a:t>
            </a:r>
            <a:r>
              <a:rPr lang="en-US" dirty="0"/>
              <a:t> = 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 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5,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b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=1)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5528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708920"/>
            <a:ext cx="6029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204864"/>
            <a:ext cx="5629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7544" y="522920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 First, strategy AB spreads, then behind it, node</a:t>
            </a:r>
            <a:r>
              <a:rPr lang="en-US" sz="2000" dirty="0"/>
              <a:t>s</a:t>
            </a:r>
            <a:r>
              <a:rPr lang="en-US" sz="2000" dirty="0" smtClean="0"/>
              <a:t> switch permanently from AB to A</a:t>
            </a:r>
          </a:p>
          <a:p>
            <a:r>
              <a:rPr lang="en-US" sz="2000" dirty="0" smtClean="0"/>
              <a:t>Strategy B becomes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vestigial </a:t>
            </a:r>
            <a:endParaRPr lang="el-G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148478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Given an infinite graph, for which payoff values of </a:t>
            </a:r>
            <a:r>
              <a:rPr lang="en-US" sz="2000" i="1" dirty="0" smtClean="0"/>
              <a:t>a, b </a:t>
            </a:r>
            <a:r>
              <a:rPr lang="en-US" sz="2000" dirty="0" smtClean="0"/>
              <a:t>and</a:t>
            </a:r>
            <a:r>
              <a:rPr lang="en-US" sz="2000" i="1" dirty="0" smtClean="0"/>
              <a:t> c, </a:t>
            </a:r>
            <a:r>
              <a:rPr lang="en-US" sz="2000" dirty="0" smtClean="0"/>
              <a:t>is it possible for a finite set of nodes to cause a complete cascade of adoptions of </a:t>
            </a:r>
            <a:r>
              <a:rPr lang="en-US" sz="2000" i="1" dirty="0" smtClean="0"/>
              <a:t>A?</a:t>
            </a:r>
            <a:endParaRPr lang="el-GR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1226" y="2508229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Fixing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= 1 (default technology)</a:t>
            </a:r>
            <a:endParaRPr lang="el-GR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284984"/>
            <a:ext cx="8064896" cy="156966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Given an infinite graph,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which payoff values of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400" i="1" dirty="0" smtClean="0"/>
              <a:t>(how much better the new behavior A)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c</a:t>
            </a:r>
            <a:r>
              <a:rPr lang="en-US" sz="2400" i="1" dirty="0" smtClean="0"/>
              <a:t> (how compatible should it be with B), </a:t>
            </a:r>
            <a:r>
              <a:rPr lang="en-US" sz="2400" dirty="0" smtClean="0"/>
              <a:t>is it possible for a finite set of nodes to cause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complete cascade </a:t>
            </a:r>
            <a:r>
              <a:rPr lang="en-US" sz="2400" dirty="0" smtClean="0"/>
              <a:t>of adoptions of </a:t>
            </a:r>
            <a:r>
              <a:rPr lang="en-US" sz="2400" i="1" dirty="0" smtClean="0"/>
              <a:t>A?</a:t>
            </a:r>
            <a:endParaRPr lang="el-GR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5157192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does better when it has a higher payoff, but in general it has a particularly hard time cascading when the level of compatibility is “intermediate” – when the value of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is neither too high nor too low</a:t>
            </a:r>
            <a:endParaRPr lang="el-GR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567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Spreads 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≤ 1/2,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≥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(a  better technology always spreads)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10527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Example: Infinite path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206084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Assume that the set of initial adopters forms a contiguous interval of nodes on the path</a:t>
            </a:r>
          </a:p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Because of the symmetry, how strategy changes occur to the right of the initial adopters</a:t>
            </a:r>
            <a:endParaRPr lang="el-G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200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67544" y="443711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408" y="3212976"/>
            <a:ext cx="4794812" cy="32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364088" y="4365104"/>
            <a:ext cx="50405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407707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Break-even: </a:t>
            </a:r>
          </a:p>
          <a:p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+ 1 –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= 1 =&gt;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1400" b="1" i="1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el-GR" sz="1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4788024" y="306896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3707904" y="5301208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427984" y="3212976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779912" y="4941168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283968" y="3356992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3779912" y="4149080"/>
            <a:ext cx="86409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004048" y="2996952"/>
            <a:ext cx="79208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3851920" y="386104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139952" y="3501008"/>
            <a:ext cx="100811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067944" y="3717032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572000" y="3140968"/>
            <a:ext cx="936104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508104" y="3140968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580112" y="278092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 better than AB</a:t>
            </a:r>
            <a:endParaRPr lang="el-GR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3779912" y="4509120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95536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Initially,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0097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563888" y="198884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B: 0+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1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724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3623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1412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Initially,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Innovation Diffusion in Networks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How new behaviors,  practices, opinions and technologies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spread from person to person through a social network </a:t>
            </a:r>
            <a:r>
              <a:rPr lang="en-US" sz="2400" dirty="0" smtClean="0"/>
              <a:t>as people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 their friends to adopt new ideas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924944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Information effect: choices made by others can provide indirect information about what they know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Old studies: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Adoption of hybrid seed corn among farmers in Iowa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Adoption of tetracycline by physicians in US</a:t>
            </a:r>
          </a:p>
          <a:p>
            <a:pPr algn="just"/>
            <a:r>
              <a:rPr lang="en-US" sz="2000" dirty="0" smtClean="0"/>
              <a:t>Basic observations: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Characteristics 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early adopters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/>
              <a:t> Decisions made in the context 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structure</a:t>
            </a:r>
            <a:endParaRPr lang="el-G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1124744"/>
            <a:ext cx="1224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≥ 1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B: 2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+1-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296060" cy="22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268760"/>
            <a:ext cx="2543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59832" y="112474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u="sng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1600" u="sng" dirty="0" smtClean="0">
                <a:solidFill>
                  <a:schemeClr val="accent6">
                    <a:lumMod val="75000"/>
                  </a:schemeClr>
                </a:solidFill>
              </a:rPr>
              <a:t> &lt; 1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A: 0+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B: 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 = 2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√</a:t>
            </a: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AB: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c</a:t>
            </a: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9" y="2276872"/>
            <a:ext cx="3312367" cy="22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248150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8367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Then,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5147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339798" cy="243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5" y="3861048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Compatibility and its Role in Cascades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821461" cy="24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4075931" cy="284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472514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does the triangular cut-out means?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94877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Networks, Crowds, and Markets </a:t>
            </a:r>
            <a:r>
              <a:rPr lang="en-US" sz="2000" dirty="0" smtClean="0"/>
              <a:t> (</a:t>
            </a:r>
            <a:r>
              <a:rPr lang="en-US" sz="2000" smtClean="0">
                <a:solidFill>
                  <a:schemeClr val="tx2">
                    <a:lumMod val="75000"/>
                  </a:schemeClr>
                </a:solidFill>
              </a:rPr>
              <a:t>Chapter 19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438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2038350" cy="3019425"/>
          </a:xfrm>
        </p:spPr>
      </p:pic>
      <p:sp>
        <p:nvSpPr>
          <p:cNvPr id="5" name="TextBox 4"/>
          <p:cNvSpPr txBox="1"/>
          <p:nvPr/>
        </p:nvSpPr>
        <p:spPr>
          <a:xfrm>
            <a:off x="228600" y="144780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Understanding the spread of viruses and epidemics is of great interest to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ealth officials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Sociologists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Mathematicians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Hollywood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1512" y="3657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underlying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contact network </a:t>
            </a:r>
            <a:r>
              <a:rPr lang="en-US" sz="2400" dirty="0" smtClean="0"/>
              <a:t>clearly affects the spread of an epidemic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80668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D</a:t>
            </a:r>
            <a:r>
              <a:rPr lang="en-US" sz="2400" dirty="0" smtClean="0">
                <a:solidFill>
                  <a:srgbClr val="0070C0"/>
                </a:solidFill>
              </a:rPr>
              <a:t>iffusion of  ideas </a:t>
            </a:r>
            <a:r>
              <a:rPr lang="en-US" sz="2400" dirty="0" smtClean="0"/>
              <a:t>and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spread of influence </a:t>
            </a:r>
            <a:r>
              <a:rPr lang="en-US" sz="2400" dirty="0" smtClean="0"/>
              <a:t>can also be modeled as epidemics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634709"/>
            <a:ext cx="868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epidemic spread as a </a:t>
            </a:r>
            <a:r>
              <a:rPr lang="en-US" sz="2400" dirty="0" smtClean="0">
                <a:solidFill>
                  <a:srgbClr val="0070C0"/>
                </a:solidFill>
              </a:rPr>
              <a:t>random process </a:t>
            </a:r>
            <a:r>
              <a:rPr lang="en-US" sz="2400" dirty="0" smtClean="0"/>
              <a:t>on the graph and study its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Main question: will the epidemic take over most of the network?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0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Branching Processes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8072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 person transmits the disease to each people she meets 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independently with a probability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Meets </a:t>
            </a:r>
            <a:r>
              <a:rPr lang="en-US" sz="2000" b="1" i="1" dirty="0" smtClean="0">
                <a:solidFill>
                  <a:schemeClr val="accent4">
                    <a:lumMod val="75000"/>
                  </a:schemeClr>
                </a:solidFill>
              </a:rPr>
              <a:t>k</a:t>
            </a:r>
            <a:r>
              <a:rPr lang="en-US" sz="2000" i="1" dirty="0" smtClean="0">
                <a:solidFill>
                  <a:schemeClr val="accent4">
                    <a:lumMod val="75000"/>
                  </a:schemeClr>
                </a:solidFill>
              </a:rPr>
              <a:t> people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while she is contagious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060849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 person carrying a new disease enters a population, first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wave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of k people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Second wave of k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people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Subsequent waves </a:t>
            </a:r>
            <a:endParaRPr lang="el-G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21088"/>
            <a:ext cx="4933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37170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contact network with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=3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Tree (root, each node but the root, a single node in the level above it)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Branching Processes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1703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Mild epidemic (low contagion probability)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96752"/>
            <a:ext cx="4953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51149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422108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If it ever reaches a wave where it infects no one, then it dies out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Or, it continues to infect people in every wave infinitely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Aggressive epidemic (high contagion probability)</a:t>
            </a:r>
            <a:endParaRPr lang="el-GR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Branching Processes: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Basic Reproductive Number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Basic Reproductive Number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): the expected number of new cases of the disease caused by a single individual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276872"/>
            <a:ext cx="7416824" cy="9233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Claim: (a) If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1, then with probability 1, the disease dies out after a finite number of waves. (b) If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&gt; 1, then with probability greater than 0 the disease persists by infecting at least one person in each wave.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50100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i="1" dirty="0" err="1" smtClean="0">
                <a:solidFill>
                  <a:schemeClr val="tx2">
                    <a:lumMod val="75000"/>
                  </a:schemeClr>
                </a:solidFill>
              </a:rPr>
              <a:t>pk</a:t>
            </a:r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lphaLcParenBoth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1 -- Each infected person produces less than one new case in expectation Outbreak constantly trends downwards </a:t>
            </a:r>
          </a:p>
          <a:p>
            <a:pPr marL="342900" indent="-342900">
              <a:buAutoNum type="alphaLcParenBoth"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&gt; 1 – trends upwards, and the disease persists with positive probability (when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&lt; 1, the disease can get unlucky!)</a:t>
            </a:r>
          </a:p>
          <a:p>
            <a:pPr marL="342900" indent="-342900">
              <a:buAutoNum type="alphaLcParenBoth"/>
            </a:pP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 “knife-edge” quality around the critical value of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accent3">
                    <a:lumMod val="50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= 1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Assumes no network structure, no triangles or shared </a:t>
            </a:r>
            <a:r>
              <a:rPr lang="en-US" dirty="0" err="1" smtClean="0"/>
              <a:t>neihgbors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025" y="1484783"/>
            <a:ext cx="7869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Direct-Benefit Effect</a:t>
            </a:r>
            <a:r>
              <a:rPr lang="en-US" sz="2400" dirty="0" smtClean="0"/>
              <a:t>: there are direct payoffs from copying the decisions of others (relative advantage)</a:t>
            </a:r>
          </a:p>
          <a:p>
            <a:pPr algn="just"/>
            <a:r>
              <a:rPr lang="en-US" sz="2400" dirty="0" smtClean="0"/>
              <a:t>Spread of technologies such as the phone, email, etc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Common principles: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sz="2400" dirty="0" smtClean="0"/>
              <a:t> of people to understand and implement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Observability</a:t>
            </a:r>
            <a:r>
              <a:rPr lang="en-US" sz="2400" dirty="0" smtClean="0"/>
              <a:t>, so that people can become aware that others are using it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Trialability</a:t>
            </a:r>
            <a:r>
              <a:rPr lang="en-US" sz="2400" dirty="0" smtClean="0"/>
              <a:t>, so that people can mitigate its risks by adopting it gradually and incrementally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Compatibility</a:t>
            </a:r>
            <a:r>
              <a:rPr lang="en-US" sz="2400" dirty="0" smtClean="0"/>
              <a:t> with the social system that is entering (</a:t>
            </a:r>
            <a:r>
              <a:rPr lang="en-US" sz="2400" dirty="0" err="1" smtClean="0"/>
              <a:t>homophily</a:t>
            </a:r>
            <a:r>
              <a:rPr lang="en-US" sz="2400" dirty="0" smtClean="0"/>
              <a:t>?)</a:t>
            </a:r>
            <a:endParaRPr lang="el-GR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Spread of Innovation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Each node may be in the following states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hlink"/>
                </a:solidFill>
              </a:rPr>
              <a:t>usceptible</a:t>
            </a:r>
            <a:r>
              <a:rPr lang="en-US" sz="2400" dirty="0" smtClean="0"/>
              <a:t>: healthy but not immune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chemeClr val="hlink"/>
                </a:solidFill>
              </a:rPr>
              <a:t>nfected</a:t>
            </a:r>
            <a:r>
              <a:rPr lang="en-US" sz="2400" dirty="0" smtClean="0"/>
              <a:t>: has the virus and can actively propagate it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chemeClr val="hlink"/>
                </a:solidFill>
              </a:rPr>
              <a:t>emoved</a:t>
            </a:r>
            <a:r>
              <a:rPr lang="en-US" sz="2400" dirty="0" smtClean="0"/>
              <a:t>: (Immune or Dead) had the virus but it is no longer active</a:t>
            </a:r>
          </a:p>
          <a:p>
            <a:r>
              <a:rPr lang="en-US" sz="2800" dirty="0" smtClean="0"/>
              <a:t>probability of an Infected node to infect a Susceptible 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SIR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Initially all nodes are in state S(</a:t>
                </a:r>
                <a:r>
                  <a:rPr lang="en-US" dirty="0" err="1" smtClean="0"/>
                  <a:t>usceptible</a:t>
                </a:r>
                <a:r>
                  <a:rPr lang="en-US" dirty="0" smtClean="0"/>
                  <a:t>), except for a few nodes in state I(</a:t>
                </a:r>
                <a:r>
                  <a:rPr lang="en-US" dirty="0" err="1" smtClean="0"/>
                  <a:t>nfected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An infected node stays infected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steps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Simplest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At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infected node has probability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 of infecting any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susceptible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Infection probability</a:t>
                </a:r>
              </a:p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 the node is Removed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830" r="-296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2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66713"/>
            <a:ext cx="75628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and the Branching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branching process is a special case where the graph is a tree (and the infected node is the root)</a:t>
            </a:r>
          </a:p>
          <a:p>
            <a:r>
              <a:rPr lang="en-US" dirty="0" smtClean="0"/>
              <a:t>The basic reproductive number is not necessarily informative in the general case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7" y="4267199"/>
            <a:ext cx="77343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Percolation</a:t>
            </a:r>
            <a:r>
              <a:rPr lang="en-US" dirty="0" smtClean="0"/>
              <a:t>: we have a network of “pipes” which can curry liquids, and they can be either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open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rgbClr val="00B0F0"/>
                </a:solidFill>
              </a:rPr>
              <a:t>(1-p)</a:t>
            </a:r>
          </a:p>
          <a:p>
            <a:pPr lvl="1"/>
            <a:r>
              <a:rPr lang="en-US" dirty="0" smtClean="0"/>
              <a:t>The pipes can be pathways within a material</a:t>
            </a:r>
          </a:p>
          <a:p>
            <a:r>
              <a:rPr lang="en-US" dirty="0" smtClean="0"/>
              <a:t>If liquid enters the network from some nodes, does it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</a:t>
            </a:r>
            <a:r>
              <a:rPr lang="en-US" dirty="0" smtClean="0"/>
              <a:t> most of the network?</a:t>
            </a:r>
          </a:p>
          <a:p>
            <a:pPr lvl="1"/>
            <a:r>
              <a:rPr lang="en-US" dirty="0" smtClean="0"/>
              <a:t>The network </a:t>
            </a:r>
            <a:r>
              <a:rPr lang="en-US" dirty="0" smtClean="0">
                <a:solidFill>
                  <a:srgbClr val="FF0000"/>
                </a:solidFill>
              </a:rPr>
              <a:t>percolates</a:t>
            </a:r>
          </a:p>
        </p:txBody>
      </p:sp>
    </p:spTree>
    <p:extLst>
      <p:ext uri="{BB962C8B-B14F-4D97-AF65-F5344CB8AC3E}">
        <p14:creationId xmlns:p14="http://schemas.microsoft.com/office/powerpoint/2010/main" val="39408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and Percolation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is a connection between SIR model and percolation</a:t>
            </a:r>
          </a:p>
          <a:p>
            <a:r>
              <a:rPr lang="en-US" dirty="0" smtClean="0"/>
              <a:t>When a virus is transmitted from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, the edge </a:t>
            </a:r>
            <a:r>
              <a:rPr lang="en-US" dirty="0" smtClean="0">
                <a:solidFill>
                  <a:srgbClr val="00B0F0"/>
                </a:solidFill>
              </a:rPr>
              <a:t>(</a:t>
            </a:r>
            <a:r>
              <a:rPr lang="en-US" dirty="0" err="1" smtClean="0">
                <a:solidFill>
                  <a:srgbClr val="00B0F0"/>
                </a:solidFill>
              </a:rPr>
              <a:t>u,v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activated with probability </a:t>
            </a:r>
            <a:r>
              <a:rPr lang="en-US" dirty="0" smtClean="0">
                <a:solidFill>
                  <a:srgbClr val="00B0F0"/>
                </a:solidFill>
              </a:rPr>
              <a:t>p</a:t>
            </a:r>
          </a:p>
          <a:p>
            <a:r>
              <a:rPr lang="en-US" dirty="0" smtClean="0"/>
              <a:t>We can assume that all edge activations have happened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advance</a:t>
            </a:r>
            <a:r>
              <a:rPr lang="en-US" dirty="0" smtClean="0"/>
              <a:t>, and the input graph has </a:t>
            </a:r>
            <a:r>
              <a:rPr lang="en-US" dirty="0" smtClean="0">
                <a:solidFill>
                  <a:srgbClr val="00B0F0"/>
                </a:solidFill>
              </a:rPr>
              <a:t>only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edges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Which nodes will be infected?</a:t>
            </a:r>
          </a:p>
          <a:p>
            <a:pPr lvl="1"/>
            <a:r>
              <a:rPr lang="en-US" dirty="0" smtClean="0"/>
              <a:t>The 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dirty="0" smtClean="0"/>
              <a:t> from the initial infected nodes</a:t>
            </a:r>
          </a:p>
          <a:p>
            <a:r>
              <a:rPr lang="en-US" dirty="0" smtClean="0"/>
              <a:t>In this way we transformed the </a:t>
            </a:r>
            <a:r>
              <a:rPr lang="en-US" dirty="0" smtClean="0">
                <a:solidFill>
                  <a:srgbClr val="00B0F0"/>
                </a:solidFill>
              </a:rPr>
              <a:t>dynamic SIR process </a:t>
            </a:r>
            <a:r>
              <a:rPr lang="en-US" dirty="0" smtClean="0"/>
              <a:t>into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static</a:t>
            </a:r>
            <a:r>
              <a:rPr lang="en-US" dirty="0" smtClean="0"/>
              <a:t> one.</a:t>
            </a:r>
          </a:p>
        </p:txBody>
      </p:sp>
    </p:spTree>
    <p:extLst>
      <p:ext uri="{BB962C8B-B14F-4D97-AF65-F5344CB8AC3E}">
        <p14:creationId xmlns:p14="http://schemas.microsoft.com/office/powerpoint/2010/main" val="33285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82" y="1828800"/>
            <a:ext cx="729615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6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SIS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usceptible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nfected</a:t>
                </a:r>
                <a:r>
                  <a:rPr lang="en-US" dirty="0" smtClean="0"/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usceptible</a:t>
                </a:r>
              </a:p>
              <a:p>
                <a:pPr lvl="1"/>
                <a:r>
                  <a:rPr lang="en-US" dirty="0"/>
                  <a:t>Susceptible: healthy </a:t>
                </a:r>
                <a:r>
                  <a:rPr lang="en-US" dirty="0" smtClean="0"/>
                  <a:t>but not immune</a:t>
                </a:r>
              </a:p>
              <a:p>
                <a:pPr lvl="1"/>
                <a:r>
                  <a:rPr lang="en-US" dirty="0"/>
                  <a:t>Infected: has </a:t>
                </a:r>
                <a:r>
                  <a:rPr lang="en-US" dirty="0" smtClean="0"/>
                  <a:t>the virus and can actively propagate it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 </a:t>
                </a:r>
                <a:r>
                  <a:rPr lang="en-US" dirty="0" smtClean="0"/>
                  <a:t>node infects a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Susceptible</a:t>
                </a:r>
                <a:r>
                  <a:rPr lang="en-US" dirty="0" smtClean="0"/>
                  <a:t> neighbor with probability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</a:t>
                </a:r>
              </a:p>
              <a:p>
                <a:r>
                  <a:rPr lang="en-US" dirty="0" smtClean="0"/>
                  <a:t>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Infected</a:t>
                </a:r>
                <a:r>
                  <a:rPr lang="en-US" dirty="0" smtClean="0"/>
                  <a:t> node becomes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Susceptible</a:t>
                </a:r>
                <a:r>
                  <a:rPr lang="en-US" dirty="0" smtClean="0"/>
                  <a:t> again with probability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</a:t>
                </a:r>
                <a:r>
                  <a:rPr lang="en-US" dirty="0" smtClean="0"/>
                  <a:t> (or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dirty="0" smtClean="0"/>
                  <a:t> steps)</a:t>
                </a:r>
                <a:endParaRPr lang="el-GR" dirty="0" smtClean="0"/>
              </a:p>
              <a:p>
                <a:pPr lvl="1"/>
                <a:r>
                  <a:rPr lang="en-US" dirty="0" smtClean="0"/>
                  <a:t>In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simplified</a:t>
                </a:r>
                <a:r>
                  <a:rPr lang="en-US" dirty="0" smtClean="0"/>
                  <a:t> version of the model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 = 1</a:t>
                </a:r>
              </a:p>
              <a:p>
                <a:r>
                  <a:rPr lang="en-US" dirty="0" smtClean="0"/>
                  <a:t>Nodes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alternate </a:t>
                </a:r>
                <a:r>
                  <a:rPr lang="en-US" dirty="0" smtClean="0"/>
                  <a:t>between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Susceptible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Infected</a:t>
                </a:r>
                <a:r>
                  <a:rPr lang="en-US" dirty="0" smtClean="0"/>
                  <a:t> status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3504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0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no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Infected</a:t>
            </a:r>
            <a:r>
              <a:rPr lang="en-US" dirty="0" smtClean="0"/>
              <a:t> nodes, virus dies out</a:t>
            </a:r>
          </a:p>
          <a:p>
            <a:r>
              <a:rPr lang="en-US" dirty="0" smtClean="0"/>
              <a:t>Question: will the virus die out?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670949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1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eigenvalue point of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6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</p:spPr>
            <p:txBody>
              <a:bodyPr/>
              <a:lstStyle/>
              <a:p>
                <a:r>
                  <a:rPr lang="en-US" sz="2800" dirty="0" smtClean="0"/>
                  <a:t>If </a:t>
                </a:r>
                <a:r>
                  <a:rPr lang="en-US" sz="2800" dirty="0">
                    <a:solidFill>
                      <a:schemeClr val="hlink"/>
                    </a:solidFill>
                  </a:rPr>
                  <a:t>A</a:t>
                </a:r>
                <a:r>
                  <a:rPr lang="en-US" sz="2800" dirty="0"/>
                  <a:t> is the adjacency matrix of the network, then the virus dies out if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is the first 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eigenvalue</a:t>
                </a:r>
                <a:r>
                  <a:rPr lang="en-US" sz="2800" dirty="0" smtClean="0">
                    <a:solidFill>
                      <a:schemeClr val="hlink"/>
                    </a:solidFill>
                  </a:rPr>
                  <a:t> </a:t>
                </a:r>
                <a:r>
                  <a:rPr lang="en-US" sz="2800" dirty="0" smtClean="0"/>
                  <a:t>of </a:t>
                </a:r>
                <a:r>
                  <a:rPr lang="en-US" sz="2800" dirty="0" smtClean="0">
                    <a:solidFill>
                      <a:srgbClr val="00B0F0"/>
                    </a:solidFill>
                  </a:rPr>
                  <a:t>A</a:t>
                </a:r>
                <a:endParaRPr lang="el-GR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6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3" y="1600200"/>
                <a:ext cx="8562975" cy="4525963"/>
              </a:xfrm>
              <a:blipFill rotWithShape="1">
                <a:blip r:embed="rId3" cstate="print"/>
                <a:stretch>
                  <a:fillRect l="-1281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740696"/>
              </p:ext>
            </p:extLst>
          </p:nvPr>
        </p:nvGraphicFramePr>
        <p:xfrm>
          <a:off x="3733800" y="2590800"/>
          <a:ext cx="13557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4" imgW="634725" imgH="418918" progId="Equation.3">
                  <p:embed/>
                </p:oleObj>
              </mc:Choice>
              <mc:Fallback>
                <p:oleObj name="Equation" r:id="rId4" imgW="634725" imgH="418918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135572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0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19675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An </a:t>
            </a:r>
            <a:r>
              <a:rPr lang="en-US" sz="2400" i="1" dirty="0" smtClean="0"/>
              <a:t>individual</a:t>
            </a:r>
            <a:r>
              <a:rPr lang="en-US" sz="2400" dirty="0" smtClean="0"/>
              <a:t> level model of </a:t>
            </a:r>
            <a:r>
              <a:rPr lang="en-US" sz="2400" i="1" dirty="0" smtClean="0"/>
              <a:t>direct-benefit effects </a:t>
            </a:r>
            <a:r>
              <a:rPr lang="en-US" sz="2400" dirty="0" smtClean="0"/>
              <a:t>in networks due to S. Morris</a:t>
            </a:r>
            <a:endParaRPr lang="el-G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4958" y="217176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benefits of adopting a new behavior increase as more and more of the social network neighbors adopt it</a:t>
            </a:r>
            <a:endParaRPr lang="el-G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5536" y="3284984"/>
            <a:ext cx="64087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 Coordination Game</a:t>
            </a:r>
          </a:p>
          <a:p>
            <a:r>
              <a:rPr lang="en-US" sz="2000" dirty="0" smtClean="0"/>
              <a:t>Two players (nodes),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linked by an edge</a:t>
            </a:r>
          </a:p>
          <a:p>
            <a:r>
              <a:rPr lang="en-US" sz="2000" dirty="0" smtClean="0"/>
              <a:t>Two possible behaviors (strategies): A and B</a:t>
            </a:r>
          </a:p>
          <a:p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A, get payoff </a:t>
            </a:r>
            <a:r>
              <a:rPr lang="en-US" sz="2000" i="1" dirty="0" smtClean="0"/>
              <a:t>a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both </a:t>
            </a:r>
            <a:r>
              <a:rPr lang="en-US" sz="2000" i="1" dirty="0" smtClean="0"/>
              <a:t>u</a:t>
            </a:r>
            <a:r>
              <a:rPr lang="en-US" sz="2000" dirty="0" smtClean="0"/>
              <a:t> and </a:t>
            </a:r>
            <a:r>
              <a:rPr lang="en-US" sz="2000" i="1" dirty="0" smtClean="0"/>
              <a:t>w</a:t>
            </a:r>
            <a:r>
              <a:rPr lang="en-US" sz="2000" dirty="0" smtClean="0"/>
              <a:t> adapt B, get payoff </a:t>
            </a:r>
            <a:r>
              <a:rPr lang="en-US" sz="2000" i="1" dirty="0" smtClean="0"/>
              <a:t>b</a:t>
            </a:r>
            <a:r>
              <a:rPr lang="en-US" sz="2000" dirty="0" smtClean="0"/>
              <a:t> &gt; 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If opposite behaviors, than each get a payoff 0</a:t>
            </a:r>
            <a:endParaRPr lang="el-GR" sz="2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05596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Direct-Benefit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copies model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node may have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multiple copies </a:t>
            </a:r>
            <a:r>
              <a:rPr lang="en-US" sz="2800" dirty="0"/>
              <a:t>of the same virus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hlink"/>
                </a:solidFill>
              </a:rPr>
              <a:t>v</a:t>
            </a:r>
            <a:r>
              <a:rPr lang="en-US" sz="2400" dirty="0"/>
              <a:t>: state vector 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hlink"/>
                </a:solidFill>
              </a:rPr>
              <a:t>v</a:t>
            </a:r>
            <a:r>
              <a:rPr lang="en-US" sz="2400" baseline="-25000" dirty="0" smtClean="0">
                <a:solidFill>
                  <a:schemeClr val="hlink"/>
                </a:solidFill>
              </a:rPr>
              <a:t>i</a:t>
            </a:r>
            <a:r>
              <a:rPr lang="en-US" sz="2400" dirty="0" smtClean="0"/>
              <a:t> </a:t>
            </a:r>
            <a:r>
              <a:rPr lang="en-US" sz="2400" dirty="0"/>
              <a:t>: number of virus copies at node </a:t>
            </a:r>
            <a:r>
              <a:rPr lang="en-US" sz="2400" dirty="0">
                <a:solidFill>
                  <a:srgbClr val="00B0F0"/>
                </a:solidFill>
              </a:rPr>
              <a:t>i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At time </a:t>
            </a:r>
            <a:r>
              <a:rPr lang="en-US" sz="2800" dirty="0">
                <a:solidFill>
                  <a:schemeClr val="hlink"/>
                </a:solidFill>
              </a:rPr>
              <a:t>t = 0</a:t>
            </a:r>
            <a:r>
              <a:rPr lang="en-US" sz="2800" dirty="0"/>
              <a:t>, the state vector is initialized to </a:t>
            </a:r>
            <a:r>
              <a:rPr lang="en-US" sz="2800" b="1" dirty="0" err="1">
                <a:solidFill>
                  <a:schemeClr val="hlink"/>
                </a:solidFill>
              </a:rPr>
              <a:t>v</a:t>
            </a:r>
            <a:r>
              <a:rPr lang="en-US" sz="2800" baseline="30000" dirty="0" err="1">
                <a:solidFill>
                  <a:schemeClr val="hlink"/>
                </a:solidFill>
              </a:rPr>
              <a:t>0</a:t>
            </a:r>
            <a:endParaRPr lang="en-US" sz="2800" baseline="300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/>
              <a:t>At time </a:t>
            </a:r>
            <a:r>
              <a:rPr lang="en-US" sz="2800" dirty="0">
                <a:solidFill>
                  <a:schemeClr val="hlink"/>
                </a:solidFill>
              </a:rPr>
              <a:t>t,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For each node </a:t>
            </a:r>
            <a:r>
              <a:rPr lang="en-US" sz="2400" dirty="0">
                <a:solidFill>
                  <a:schemeClr val="hlink"/>
                </a:solidFill>
              </a:rPr>
              <a:t>i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dirty="0"/>
              <a:t>For each of the </a:t>
            </a:r>
            <a:r>
              <a:rPr lang="en-US" dirty="0" err="1">
                <a:solidFill>
                  <a:schemeClr val="hlink"/>
                </a:solidFill>
              </a:rPr>
              <a:t>v</a:t>
            </a:r>
            <a:r>
              <a:rPr lang="en-US" baseline="-25000" dirty="0" err="1">
                <a:solidFill>
                  <a:schemeClr val="hlink"/>
                </a:solidFill>
              </a:rPr>
              <a:t>i</a:t>
            </a:r>
            <a:r>
              <a:rPr lang="en-US" baseline="30000" dirty="0" err="1">
                <a:solidFill>
                  <a:schemeClr val="hlink"/>
                </a:solidFill>
              </a:rPr>
              <a:t>t</a:t>
            </a:r>
            <a:r>
              <a:rPr lang="en-US" dirty="0"/>
              <a:t> virus copies at node </a:t>
            </a:r>
            <a:r>
              <a:rPr lang="en-US" dirty="0">
                <a:solidFill>
                  <a:schemeClr val="hlink"/>
                </a:solidFill>
              </a:rPr>
              <a:t>i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dirty="0"/>
              <a:t>the copy is </a:t>
            </a:r>
            <a:r>
              <a:rPr lang="en-US" dirty="0" smtClean="0"/>
              <a:t>copied to </a:t>
            </a:r>
            <a:r>
              <a:rPr lang="en-US" dirty="0"/>
              <a:t>a neighbor </a:t>
            </a:r>
            <a:r>
              <a:rPr lang="en-US" dirty="0">
                <a:solidFill>
                  <a:schemeClr val="hlink"/>
                </a:solidFill>
              </a:rPr>
              <a:t>j</a:t>
            </a:r>
            <a:r>
              <a:rPr lang="en-US" dirty="0"/>
              <a:t> with </a:t>
            </a:r>
            <a:r>
              <a:rPr lang="en-US" dirty="0" err="1"/>
              <a:t>prob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p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dirty="0"/>
              <a:t>the copy dies with probability </a:t>
            </a:r>
            <a:r>
              <a:rPr lang="en-US" dirty="0">
                <a:solidFill>
                  <a:schemeClr val="hlink"/>
                </a:solidFill>
              </a:rPr>
              <a:t>q</a:t>
            </a:r>
            <a:endParaRPr lang="en-US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6763" cy="4800600"/>
          </a:xfrm>
        </p:spPr>
        <p:txBody>
          <a:bodyPr>
            <a:normAutofit fontScale="92500"/>
          </a:bodyPr>
          <a:lstStyle/>
          <a:p>
            <a:r>
              <a:rPr lang="en-US" dirty="0">
                <a:sym typeface="Wingdings" pitchFamily="2" charset="2"/>
              </a:rPr>
              <a:t>The expected state of the system at time t is given by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/>
              <a:t>As 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∞</a:t>
            </a:r>
            <a:r>
              <a:rPr lang="en-US" sz="2800" dirty="0" smtClean="0">
                <a:sym typeface="Wingdings" pitchFamily="2" charset="2"/>
              </a:rPr>
              <a:t>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the probability that all copies die converges to 1</a:t>
            </a:r>
          </a:p>
          <a:p>
            <a:pPr lvl="1"/>
            <a:r>
              <a:rPr lang="en-US" dirty="0">
                <a:sym typeface="Wingdings" pitchFamily="2" charset="2"/>
              </a:rPr>
              <a:t>  </a:t>
            </a:r>
          </a:p>
          <a:p>
            <a:pPr lvl="2"/>
            <a:r>
              <a:rPr lang="en-US" dirty="0">
                <a:sym typeface="Wingdings" pitchFamily="2" charset="2"/>
              </a:rPr>
              <a:t>the probability that all copies die converges to 1</a:t>
            </a:r>
          </a:p>
          <a:p>
            <a:pPr lvl="1"/>
            <a:r>
              <a:rPr lang="en-US" dirty="0">
                <a:sym typeface="Wingdings" pitchFamily="2" charset="2"/>
              </a:rPr>
              <a:t>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the </a:t>
            </a:r>
            <a:r>
              <a:rPr lang="en-US" dirty="0">
                <a:sym typeface="Wingdings" pitchFamily="2" charset="2"/>
              </a:rPr>
              <a:t>probability that all copies die converges to a constant &lt; 1</a:t>
            </a:r>
          </a:p>
          <a:p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528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59917"/>
              </p:ext>
            </p:extLst>
          </p:nvPr>
        </p:nvGraphicFramePr>
        <p:xfrm>
          <a:off x="2590800" y="2362200"/>
          <a:ext cx="31178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1409088" imgH="253890" progId="Equation.3">
                  <p:embed/>
                </p:oleObj>
              </mc:Choice>
              <mc:Fallback>
                <p:oleObj name="Equation" r:id="rId3" imgW="1409088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311785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101454"/>
              </p:ext>
            </p:extLst>
          </p:nvPr>
        </p:nvGraphicFramePr>
        <p:xfrm>
          <a:off x="1447800" y="3613150"/>
          <a:ext cx="6781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3149600" imgH="254000" progId="Equation.3">
                  <p:embed/>
                </p:oleObj>
              </mc:Choice>
              <mc:Fallback>
                <p:oleObj name="Equation" r:id="rId5" imgW="3149600" imgH="254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13150"/>
                        <a:ext cx="67818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487653"/>
              </p:ext>
            </p:extLst>
          </p:nvPr>
        </p:nvGraphicFramePr>
        <p:xfrm>
          <a:off x="1371600" y="4495800"/>
          <a:ext cx="68580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3136900" imgH="254000" progId="Equation.3">
                  <p:embed/>
                </p:oleObj>
              </mc:Choice>
              <mc:Fallback>
                <p:oleObj name="Equation" r:id="rId7" imgW="31369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95800"/>
                        <a:ext cx="68580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8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875601"/>
              </p:ext>
            </p:extLst>
          </p:nvPr>
        </p:nvGraphicFramePr>
        <p:xfrm>
          <a:off x="1320800" y="5410200"/>
          <a:ext cx="6832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Εξίσωση" r:id="rId9" imgW="3136680" imgH="253800" progId="Equation.3">
                  <p:embed/>
                </p:oleObj>
              </mc:Choice>
              <mc:Fallback>
                <p:oleObj name="Εξίσωση" r:id="rId9" imgW="313668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5410200"/>
                        <a:ext cx="6832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17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4932"/>
            <a:ext cx="8229600" cy="792162"/>
          </a:xfrm>
        </p:spPr>
        <p:txBody>
          <a:bodyPr/>
          <a:lstStyle/>
          <a:p>
            <a:r>
              <a:rPr lang="en-US" dirty="0" smtClean="0"/>
              <a:t>SIS and SIR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87980"/>
            <a:ext cx="6705600" cy="57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Infection can only happen within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active window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2780928"/>
            <a:ext cx="6385822" cy="335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073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Importance of concurrency – enables </a:t>
            </a:r>
            <a:r>
              <a:rPr lang="en-US" dirty="0">
                <a:solidFill>
                  <a:srgbClr val="0070C0"/>
                </a:solidFill>
              </a:rPr>
              <a:t>branching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67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9633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213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Suppose that instead of a virus we have an </a:t>
            </a:r>
            <a:r>
              <a:rPr lang="en-US" dirty="0" smtClean="0">
                <a:solidFill>
                  <a:srgbClr val="00B0F0"/>
                </a:solidFill>
              </a:rPr>
              <a:t>item</a:t>
            </a:r>
            <a:r>
              <a:rPr lang="en-US" dirty="0" smtClean="0"/>
              <a:t> (product, idea, video) that propagates through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contact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Word of mouth propagation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An advertiser is interested in </a:t>
            </a:r>
            <a:r>
              <a:rPr lang="en-US" dirty="0" smtClean="0">
                <a:solidFill>
                  <a:srgbClr val="0070C0"/>
                </a:solidFill>
              </a:rPr>
              <a:t>maximizing the spread </a:t>
            </a:r>
            <a:r>
              <a:rPr lang="en-US" dirty="0" smtClean="0"/>
              <a:t>of the item in the network</a:t>
            </a:r>
          </a:p>
          <a:p>
            <a:pPr lvl="1"/>
            <a:r>
              <a:rPr lang="en-US" dirty="0" smtClean="0"/>
              <a:t>The holy grail of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viral marketing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Question: which nodes should we “</a:t>
            </a:r>
            <a:r>
              <a:rPr lang="en-US" dirty="0" smtClean="0">
                <a:solidFill>
                  <a:srgbClr val="0070C0"/>
                </a:solidFill>
              </a:rPr>
              <a:t>infect</a:t>
            </a:r>
            <a:r>
              <a:rPr lang="en-US" dirty="0" smtClean="0"/>
              <a:t>” so that we maximize the spread? [KKT2003]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cascade model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node may be </a:t>
            </a:r>
            <a:r>
              <a:rPr lang="en-US" dirty="0">
                <a:solidFill>
                  <a:srgbClr val="FF9900"/>
                </a:solidFill>
              </a:rPr>
              <a:t>active</a:t>
            </a:r>
            <a:r>
              <a:rPr lang="en-US" dirty="0"/>
              <a:t> (has the </a:t>
            </a:r>
            <a:r>
              <a:rPr lang="en-US" dirty="0" smtClean="0"/>
              <a:t>item) </a:t>
            </a:r>
            <a:r>
              <a:rPr lang="en-US" dirty="0"/>
              <a:t>or </a:t>
            </a:r>
            <a:r>
              <a:rPr lang="en-US" dirty="0">
                <a:solidFill>
                  <a:srgbClr val="00B0F0"/>
                </a:solidFill>
              </a:rPr>
              <a:t>inactive </a:t>
            </a:r>
            <a:r>
              <a:rPr lang="en-US" dirty="0"/>
              <a:t>(does not have the </a:t>
            </a:r>
            <a:r>
              <a:rPr lang="en-US" dirty="0" smtClean="0"/>
              <a:t>item)</a:t>
            </a:r>
            <a:endParaRPr lang="en-US" dirty="0"/>
          </a:p>
          <a:p>
            <a:r>
              <a:rPr lang="en-US" dirty="0"/>
              <a:t>Time proceeds at discrete time-steps. At time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dirty="0"/>
              <a:t>, every node </a:t>
            </a:r>
            <a:r>
              <a:rPr lang="en-US" dirty="0">
                <a:solidFill>
                  <a:schemeClr val="hlink"/>
                </a:solidFill>
              </a:rPr>
              <a:t>v</a:t>
            </a:r>
            <a:r>
              <a:rPr lang="en-US" dirty="0"/>
              <a:t> that became active in time </a:t>
            </a:r>
            <a:r>
              <a:rPr lang="en-US" dirty="0">
                <a:solidFill>
                  <a:schemeClr val="hlink"/>
                </a:solidFill>
              </a:rPr>
              <a:t>t-1</a:t>
            </a:r>
            <a:r>
              <a:rPr lang="en-US" dirty="0"/>
              <a:t> actives a non-active neighbor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/>
              <a:t> with probability </a:t>
            </a:r>
            <a:r>
              <a:rPr lang="en-US" dirty="0" err="1">
                <a:solidFill>
                  <a:schemeClr val="accent2"/>
                </a:solidFill>
              </a:rPr>
              <a:t>p</a:t>
            </a:r>
            <a:r>
              <a:rPr lang="en-US" baseline="-25000" dirty="0" err="1">
                <a:solidFill>
                  <a:schemeClr val="accent2"/>
                </a:solidFill>
              </a:rPr>
              <a:t>uw</a:t>
            </a:r>
            <a:r>
              <a:rPr lang="en-US" dirty="0"/>
              <a:t>. If it fails, it does not try again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same as the simple </a:t>
            </a:r>
            <a:r>
              <a:rPr lang="en-US" dirty="0">
                <a:solidFill>
                  <a:srgbClr val="FF0000"/>
                </a:solidFill>
              </a:rPr>
              <a:t>SIR model</a:t>
            </a:r>
          </a:p>
        </p:txBody>
      </p:sp>
    </p:spTree>
    <p:extLst>
      <p:ext uri="{BB962C8B-B14F-4D97-AF65-F5344CB8AC3E}">
        <p14:creationId xmlns:p14="http://schemas.microsoft.com/office/powerpoint/2010/main" val="2740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maximization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function</a:t>
            </a:r>
            <a:r>
              <a:rPr lang="en-US" sz="2800" dirty="0">
                <a:solidFill>
                  <a:srgbClr val="FF9900"/>
                </a:solidFill>
              </a:rPr>
              <a:t>: </a:t>
            </a:r>
            <a:r>
              <a:rPr lang="en-US" sz="2800" dirty="0"/>
              <a:t>for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set of nodes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(target set) the influence </a:t>
            </a:r>
            <a:r>
              <a:rPr lang="en-US" sz="2800" dirty="0">
                <a:solidFill>
                  <a:schemeClr val="hlink"/>
                </a:solidFill>
              </a:rPr>
              <a:t>s(A)</a:t>
            </a:r>
            <a:r>
              <a:rPr lang="en-US" sz="2800" dirty="0"/>
              <a:t> is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sz="2800" dirty="0"/>
              <a:t> number of active nodes at the end of the diffusion process if the </a:t>
            </a:r>
            <a:r>
              <a:rPr lang="en-US" sz="2800" dirty="0" smtClean="0"/>
              <a:t>item is </a:t>
            </a:r>
            <a:r>
              <a:rPr lang="en-US" sz="2800" dirty="0"/>
              <a:t>originally placed in the nodes in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. </a:t>
            </a:r>
          </a:p>
          <a:p>
            <a:pPr>
              <a:lnSpc>
                <a:spcPct val="80000"/>
              </a:lnSpc>
            </a:pPr>
            <a:endParaRPr lang="en-US" sz="2800" dirty="0">
              <a:solidFill>
                <a:srgbClr val="FF99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Influence maximization problem </a:t>
            </a:r>
            <a:r>
              <a:rPr lang="en-US" sz="2800" dirty="0"/>
              <a:t>[KKT03]: Given an network, a diffusion model, and a value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, identify a set </a:t>
            </a:r>
            <a:r>
              <a:rPr lang="en-US" sz="2800" dirty="0">
                <a:solidFill>
                  <a:schemeClr val="hlink"/>
                </a:solidFill>
              </a:rPr>
              <a:t>A</a:t>
            </a:r>
            <a:r>
              <a:rPr lang="en-US" sz="2800" dirty="0"/>
              <a:t> of </a:t>
            </a:r>
            <a:r>
              <a:rPr lang="en-US" sz="2800" dirty="0">
                <a:solidFill>
                  <a:schemeClr val="hlink"/>
                </a:solidFill>
              </a:rPr>
              <a:t>k</a:t>
            </a:r>
            <a:r>
              <a:rPr lang="en-US" sz="2800" dirty="0"/>
              <a:t> nodes in the network that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maximizes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s(A).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problem is </a:t>
            </a:r>
            <a:r>
              <a:rPr lang="en-US" sz="2800" dirty="0" smtClean="0"/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29635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is a simple algorithm for selecting the set </a:t>
            </a:r>
            <a:r>
              <a:rPr lang="en-US" dirty="0" smtClean="0">
                <a:solidFill>
                  <a:srgbClr val="00B0F0"/>
                </a:solidFill>
              </a:rPr>
              <a:t>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Computing </a:t>
            </a:r>
            <a:r>
              <a:rPr lang="en-US" dirty="0" smtClean="0">
                <a:solidFill>
                  <a:srgbClr val="00B0F0"/>
                </a:solidFill>
              </a:rPr>
              <a:t>s(A)</a:t>
            </a:r>
            <a:r>
              <a:rPr lang="en-US" dirty="0" smtClean="0"/>
              <a:t>: perform multiple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simulations</a:t>
            </a:r>
            <a:r>
              <a:rPr lang="en-US" dirty="0" smtClean="0"/>
              <a:t> of the process and take the average.</a:t>
            </a:r>
          </a:p>
          <a:p>
            <a:r>
              <a:rPr lang="en-US" dirty="0" smtClean="0"/>
              <a:t>How good is the solution of this algorithm compared to the optimal solution?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Greedy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610600" cy="224676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Greedy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algorithm</a:t>
            </a:r>
            <a:endParaRPr lang="en-US" sz="2400" dirty="0" smtClean="0"/>
          </a:p>
          <a:p>
            <a:pPr lvl="1"/>
            <a:r>
              <a:rPr lang="en-US" sz="2400" dirty="0" smtClean="0"/>
              <a:t>Start with an empty set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pPr lvl="1"/>
            <a:r>
              <a:rPr lang="en-US" sz="2400" dirty="0" smtClean="0"/>
              <a:t>Proceed in </a:t>
            </a:r>
            <a:r>
              <a:rPr lang="en-US" sz="2400" dirty="0" smtClean="0">
                <a:solidFill>
                  <a:srgbClr val="0070C0"/>
                </a:solidFill>
              </a:rPr>
              <a:t>k</a:t>
            </a:r>
            <a:r>
              <a:rPr lang="en-US" sz="2400" dirty="0" smtClean="0"/>
              <a:t> steps</a:t>
            </a:r>
          </a:p>
          <a:p>
            <a:pPr lvl="2"/>
            <a:r>
              <a:rPr lang="en-US" sz="2400" dirty="0" smtClean="0"/>
              <a:t>At each step add the node u to the set A the </a:t>
            </a:r>
            <a:r>
              <a:rPr lang="en-US" sz="2400" dirty="0" smtClean="0">
                <a:solidFill>
                  <a:srgbClr val="FF0000"/>
                </a:solidFill>
              </a:rPr>
              <a:t>maximizes</a:t>
            </a:r>
            <a:r>
              <a:rPr lang="en-US" sz="2400" dirty="0" smtClean="0"/>
              <a:t>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increase </a:t>
            </a:r>
            <a:r>
              <a:rPr lang="en-US" sz="2400" dirty="0" smtClean="0"/>
              <a:t>in function </a:t>
            </a:r>
            <a:r>
              <a:rPr lang="en-US" sz="2400" dirty="0" smtClean="0">
                <a:solidFill>
                  <a:srgbClr val="0070C0"/>
                </a:solidFill>
              </a:rPr>
              <a:t>s(A)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000" dirty="0" smtClean="0"/>
              <a:t>The node that activates the most additional nodes</a:t>
            </a:r>
          </a:p>
        </p:txBody>
      </p:sp>
    </p:spTree>
    <p:extLst>
      <p:ext uri="{BB962C8B-B14F-4D97-AF65-F5344CB8AC3E}">
        <p14:creationId xmlns:p14="http://schemas.microsoft.com/office/powerpoint/2010/main" val="38022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220" y="134076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</a:t>
            </a:r>
            <a:r>
              <a:rPr lang="en-US" sz="2400" dirty="0" smtClean="0"/>
              <a:t> plays a copy of the game with each of its neighbors, its payoff is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sum</a:t>
            </a:r>
            <a:r>
              <a:rPr lang="en-US" sz="2400" dirty="0" smtClean="0"/>
              <a:t> of the payoffs in the games played on each edge  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234888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Say some of its neighbors adopt A and some B, what should </a:t>
            </a:r>
            <a:r>
              <a:rPr lang="en-US" sz="2400" i="1" dirty="0" smtClean="0"/>
              <a:t>u</a:t>
            </a:r>
            <a:r>
              <a:rPr lang="en-US" sz="2400" dirty="0" smtClean="0"/>
              <a:t> do to maximize its payoff?</a:t>
            </a:r>
            <a:endParaRPr lang="el-GR" sz="2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625229" cy="23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42203" y="3811739"/>
            <a:ext cx="4248472" cy="707886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Threshold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/(</a:t>
            </a:r>
            <a:r>
              <a:rPr lang="en-US" sz="2000" i="1" dirty="0" err="1" smtClean="0"/>
              <a:t>a</a:t>
            </a:r>
            <a:r>
              <a:rPr lang="en-US" sz="2000" dirty="0" err="1" smtClean="0"/>
              <a:t>+</a:t>
            </a:r>
            <a:r>
              <a:rPr lang="en-US" sz="2000" i="1" dirty="0" err="1" smtClean="0"/>
              <a:t>b</a:t>
            </a:r>
            <a:r>
              <a:rPr lang="en-US" sz="2000" dirty="0" smtClean="0"/>
              <a:t>) for preferring A</a:t>
            </a:r>
          </a:p>
          <a:p>
            <a:r>
              <a:rPr lang="en-US" sz="2000" dirty="0" smtClean="0"/>
              <a:t>(at least </a:t>
            </a:r>
            <a:r>
              <a:rPr lang="en-US" sz="2000" i="1" dirty="0" smtClean="0"/>
              <a:t>q</a:t>
            </a:r>
            <a:r>
              <a:rPr lang="en-US" sz="2000" dirty="0" smtClean="0"/>
              <a:t> of the neighbors follow A)</a:t>
            </a:r>
            <a:endParaRPr lang="el-G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9848" y="60188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obvious equilibria, which ones?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Suppose we have a (combinatorial) optimization problem, and </a:t>
            </a:r>
            <a:r>
              <a:rPr lang="en-US" dirty="0" smtClean="0">
                <a:solidFill>
                  <a:srgbClr val="00B0F0"/>
                </a:solidFill>
              </a:rPr>
              <a:t>X</a:t>
            </a:r>
            <a:r>
              <a:rPr lang="en-US" dirty="0" smtClean="0"/>
              <a:t> is an instance of the problem,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value of the optimal solution for X, and </a:t>
            </a:r>
            <a:r>
              <a:rPr lang="en-US" dirty="0" smtClean="0">
                <a:solidFill>
                  <a:srgbClr val="00B0F0"/>
                </a:solidFill>
              </a:rPr>
              <a:t>ALG(X)</a:t>
            </a:r>
            <a:r>
              <a:rPr lang="en-US" dirty="0" smtClean="0"/>
              <a:t> is the value of the solution of an 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/>
              <a:t> </a:t>
            </a:r>
            <a:r>
              <a:rPr lang="en-US" dirty="0" smtClean="0"/>
              <a:t>for X</a:t>
            </a:r>
          </a:p>
          <a:p>
            <a:pPr lvl="1"/>
            <a:r>
              <a:rPr lang="en-US" dirty="0" smtClean="0"/>
              <a:t>In our case: </a:t>
            </a:r>
            <a:r>
              <a:rPr lang="en-US" dirty="0" smtClean="0">
                <a:solidFill>
                  <a:srgbClr val="00B0F0"/>
                </a:solidFill>
              </a:rPr>
              <a:t>X = (</a:t>
            </a:r>
            <a:r>
              <a:rPr lang="en-US" dirty="0" err="1" smtClean="0">
                <a:solidFill>
                  <a:srgbClr val="00B0F0"/>
                </a:solidFill>
              </a:rPr>
              <a:t>G,k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dirty="0" smtClean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 smtClean="0"/>
              <a:t> is the spread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S(A*) </a:t>
            </a:r>
            <a:r>
              <a:rPr lang="en-US" dirty="0" smtClean="0"/>
              <a:t>of the optimal solution, </a:t>
            </a:r>
            <a:r>
              <a:rPr lang="en-US" dirty="0" smtClean="0">
                <a:solidFill>
                  <a:srgbClr val="0070C0"/>
                </a:solidFill>
              </a:rPr>
              <a:t>GREEDY(X) </a:t>
            </a:r>
            <a:r>
              <a:rPr lang="en-US" dirty="0" smtClean="0"/>
              <a:t>is the spread </a:t>
            </a:r>
            <a:r>
              <a:rPr lang="en-US" dirty="0" smtClean="0">
                <a:solidFill>
                  <a:srgbClr val="0070C0"/>
                </a:solidFill>
              </a:rPr>
              <a:t>S(A) </a:t>
            </a:r>
            <a:r>
              <a:rPr lang="en-US" dirty="0" smtClean="0"/>
              <a:t>of the solution of the Greedy algorithm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a good approximation algorithm if the ratio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FF0000"/>
                </a:solidFill>
              </a:rPr>
              <a:t>bounded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maximization</a:t>
                </a:r>
                <a:r>
                  <a:rPr lang="en-US" dirty="0" smtClean="0"/>
                  <a:t>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The solution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ALG(X)</a:t>
                </a:r>
                <a:r>
                  <a:rPr lang="en-US" dirty="0" smtClean="0"/>
                  <a:t> has value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α%</a:t>
                </a:r>
                <a:r>
                  <a:rPr lang="el-GR" dirty="0" smtClean="0"/>
                  <a:t> </a:t>
                </a:r>
                <a:r>
                  <a:rPr lang="en-US" dirty="0" smtClean="0"/>
                  <a:t>that of the optimal</a:t>
                </a:r>
                <a:endParaRPr lang="en-US" dirty="0"/>
              </a:p>
              <a:p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</a:t>
                </a:r>
              </a:p>
              <a:p>
                <a:pPr lvl="1"/>
                <a:r>
                  <a:rPr lang="en-US" dirty="0" smtClean="0"/>
                  <a:t>Ideally we would like </a:t>
                </a:r>
                <a:r>
                  <a:rPr lang="el-GR" dirty="0" smtClean="0">
                    <a:solidFill>
                      <a:srgbClr val="00B0F0"/>
                    </a:solidFill>
                  </a:rPr>
                  <a:t>α</a:t>
                </a:r>
                <a:r>
                  <a:rPr lang="el-GR" dirty="0" smtClean="0"/>
                  <a:t> </a:t>
                </a:r>
                <a:r>
                  <a:rPr lang="en-US" dirty="0" smtClean="0"/>
                  <a:t>to be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constant close to 1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2830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9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Influence Maximization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X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8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 spread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  <a:endParaRPr lang="en-US" b="0" i="0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if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S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The addition of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to a set of nodes has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 smtClean="0"/>
                  <a:t> effect (more activations) for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smaller</a:t>
                </a:r>
                <a:r>
                  <a:rPr lang="en-US" dirty="0" smtClean="0"/>
                  <a:t> set.</a:t>
                </a:r>
              </a:p>
              <a:p>
                <a:pPr lvl="1"/>
                <a:r>
                  <a:rPr lang="en-US" dirty="0" smtClean="0"/>
                  <a:t>The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 smtClean="0"/>
                  <a:t>property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185" t="-2695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6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that optimizes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monotone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, each time adding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dirty="0" smtClean="0"/>
                  <a:t>, the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spread of the Greedy solution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 smtClean="0"/>
                  <a:t>that of the optimal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630" t="-1752" r="-1481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7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Submodularity of influence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Why is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deal with the fact that influence is defined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expectation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smtClean="0"/>
              <a:t>We will use the fact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probabilistic propagation </a:t>
            </a:r>
            <a:r>
              <a:rPr lang="en-US" dirty="0" smtClean="0"/>
              <a:t>on a </a:t>
            </a:r>
            <a:r>
              <a:rPr lang="en-US" dirty="0" smtClean="0">
                <a:solidFill>
                  <a:srgbClr val="0070C0"/>
                </a:solidFill>
              </a:rPr>
              <a:t>fixed graph </a:t>
            </a:r>
            <a:r>
              <a:rPr lang="en-US" dirty="0" smtClean="0"/>
              <a:t>can be viewed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deterministic propagation</a:t>
            </a:r>
            <a:r>
              <a:rPr lang="en-US" dirty="0" smtClean="0"/>
              <a:t> over a </a:t>
            </a:r>
            <a:r>
              <a:rPr lang="en-US" dirty="0" smtClean="0">
                <a:solidFill>
                  <a:srgbClr val="0070C0"/>
                </a:solidFill>
              </a:rPr>
              <a:t>randomized graph</a:t>
            </a:r>
          </a:p>
          <a:p>
            <a:pPr lvl="1"/>
            <a:r>
              <a:rPr lang="en-US" dirty="0" smtClean="0"/>
              <a:t>Express </a:t>
            </a:r>
            <a:r>
              <a:rPr lang="en-US" dirty="0" smtClean="0">
                <a:solidFill>
                  <a:srgbClr val="0070C0"/>
                </a:solidFill>
              </a:rPr>
              <a:t>S(A</a:t>
            </a:r>
            <a:r>
              <a:rPr lang="en-US" dirty="0">
                <a:solidFill>
                  <a:srgbClr val="0070C0"/>
                </a:solidFill>
              </a:rPr>
              <a:t>)</a:t>
            </a:r>
            <a:r>
              <a:rPr lang="en-US" dirty="0"/>
              <a:t> as an expectation over the </a:t>
            </a:r>
            <a:r>
              <a:rPr lang="en-US" dirty="0" smtClean="0">
                <a:solidFill>
                  <a:srgbClr val="FF0000"/>
                </a:solidFill>
              </a:rPr>
              <a:t>input graph</a:t>
            </a:r>
            <a:r>
              <a:rPr lang="en-US" dirty="0" smtClean="0"/>
              <a:t> </a:t>
            </a:r>
            <a:r>
              <a:rPr lang="en-US" dirty="0"/>
              <a:t>rather than the choices of the algorithm</a:t>
            </a:r>
          </a:p>
        </p:txBody>
      </p:sp>
    </p:spTree>
    <p:extLst>
      <p:ext uri="{BB962C8B-B14F-4D97-AF65-F5344CB8AC3E}">
        <p14:creationId xmlns:p14="http://schemas.microsoft.com/office/powerpoint/2010/main" val="64698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cascade model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37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Each edge </a:t>
            </a:r>
            <a:r>
              <a:rPr lang="en-US" sz="2800" dirty="0">
                <a:solidFill>
                  <a:schemeClr val="hlink"/>
                </a:solidFill>
              </a:rPr>
              <a:t>(</a:t>
            </a:r>
            <a:r>
              <a:rPr lang="en-US" sz="2800" dirty="0" err="1">
                <a:solidFill>
                  <a:schemeClr val="hlink"/>
                </a:solidFill>
              </a:rPr>
              <a:t>u,v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is considered only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once</a:t>
            </a:r>
            <a:r>
              <a:rPr lang="en-US" sz="2800" dirty="0"/>
              <a:t>, and it is “activated” with probability </a:t>
            </a:r>
            <a:r>
              <a:rPr lang="en-US" sz="2800" dirty="0" err="1">
                <a:solidFill>
                  <a:schemeClr val="hlink"/>
                </a:solidFill>
              </a:rPr>
              <a:t>p</a:t>
            </a:r>
            <a:r>
              <a:rPr lang="en-US" sz="2800" baseline="-25000" dirty="0" err="1">
                <a:solidFill>
                  <a:schemeClr val="hlink"/>
                </a:solidFill>
              </a:rPr>
              <a:t>uv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assume that all random choices have been made in </a:t>
            </a:r>
            <a:r>
              <a:rPr lang="en-US" sz="2800" dirty="0" smtClean="0"/>
              <a:t>advance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generate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of the input graph where edge </a:t>
            </a:r>
            <a:r>
              <a:rPr lang="en-US" sz="2400" dirty="0">
                <a:solidFill>
                  <a:schemeClr val="hlink"/>
                </a:solidFill>
              </a:rPr>
              <a:t>(</a:t>
            </a:r>
            <a:r>
              <a:rPr lang="en-US" sz="2400" dirty="0" err="1">
                <a:solidFill>
                  <a:schemeClr val="hlink"/>
                </a:solidFill>
              </a:rPr>
              <a:t>u,v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 is included with probability </a:t>
            </a:r>
            <a:r>
              <a:rPr lang="en-US" sz="2400" dirty="0" err="1">
                <a:solidFill>
                  <a:schemeClr val="hlink"/>
                </a:solidFill>
              </a:rPr>
              <a:t>p</a:t>
            </a:r>
            <a:r>
              <a:rPr lang="en-US" sz="2400" baseline="-25000" dirty="0" err="1">
                <a:solidFill>
                  <a:schemeClr val="hlink"/>
                </a:solidFill>
              </a:rPr>
              <a:t>uv</a:t>
            </a:r>
            <a:endParaRPr lang="en-US" sz="24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propagate the </a:t>
            </a:r>
            <a:r>
              <a:rPr lang="en-US" sz="2400" dirty="0" smtClean="0"/>
              <a:t>item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deterministically</a:t>
            </a:r>
            <a:r>
              <a:rPr lang="en-US" sz="2400" dirty="0" smtClean="0"/>
              <a:t> </a:t>
            </a:r>
            <a:r>
              <a:rPr lang="en-US" sz="2400" dirty="0"/>
              <a:t>on the </a:t>
            </a:r>
            <a:r>
              <a:rPr lang="en-US" sz="2400" dirty="0" smtClean="0"/>
              <a:t>input </a:t>
            </a:r>
            <a:r>
              <a:rPr lang="en-US" sz="2400" dirty="0"/>
              <a:t>graph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active nodes at the end of the process are the nodes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reachable</a:t>
            </a:r>
            <a:r>
              <a:rPr lang="en-US" sz="2400" dirty="0"/>
              <a:t> from the target set </a:t>
            </a:r>
            <a:r>
              <a:rPr lang="en-US" sz="2400" dirty="0">
                <a:solidFill>
                  <a:schemeClr val="hlink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influence function is </a:t>
            </a:r>
            <a:r>
              <a:rPr lang="en-US" sz="2800" dirty="0" smtClean="0"/>
              <a:t>obviously(?) </a:t>
            </a:r>
            <a:r>
              <a:rPr lang="en-US" sz="2800" dirty="0" err="1"/>
              <a:t>submodular</a:t>
            </a:r>
            <a:r>
              <a:rPr lang="en-US" sz="2800" dirty="0"/>
              <a:t> when propagation is deterministic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linear combination </a:t>
            </a:r>
            <a:r>
              <a:rPr lang="en-US" sz="2800" dirty="0"/>
              <a:t>of </a:t>
            </a:r>
            <a:r>
              <a:rPr lang="en-US" sz="2800" dirty="0" err="1"/>
              <a:t>submodular</a:t>
            </a:r>
            <a:r>
              <a:rPr lang="en-US" sz="2800" dirty="0"/>
              <a:t> functions is also a </a:t>
            </a:r>
            <a:r>
              <a:rPr lang="en-US" sz="2800" dirty="0" err="1"/>
              <a:t>submodular</a:t>
            </a:r>
            <a:r>
              <a:rPr lang="en-US" sz="2800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36918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threshold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7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Again, each node may be </a:t>
                </a:r>
                <a:r>
                  <a:rPr lang="en-US" sz="2400" dirty="0">
                    <a:solidFill>
                      <a:srgbClr val="FF9900"/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Every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directed</a:t>
                </a:r>
                <a:r>
                  <a:rPr lang="en-US" sz="2400" dirty="0"/>
                  <a:t> edge 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(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v,u</a:t>
                </a:r>
                <a:r>
                  <a:rPr lang="en-US" sz="2400" dirty="0" smtClean="0">
                    <a:solidFill>
                      <a:schemeClr val="hlink"/>
                    </a:solidFill>
                  </a:rPr>
                  <a:t>)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in the graph has a weight </a:t>
                </a:r>
                <a:r>
                  <a:rPr lang="en-US" sz="2400" dirty="0" err="1" smtClean="0">
                    <a:solidFill>
                      <a:schemeClr val="hlink"/>
                    </a:solidFill>
                  </a:rPr>
                  <a:t>b</a:t>
                </a:r>
                <a:r>
                  <a:rPr lang="en-US" sz="2400" baseline="-25000" dirty="0" err="1" smtClean="0">
                    <a:solidFill>
                      <a:schemeClr val="hlink"/>
                    </a:solidFill>
                  </a:rPr>
                  <a:t>vu</a:t>
                </a:r>
                <a:r>
                  <a:rPr lang="en-US" sz="2400" dirty="0" smtClean="0"/>
                  <a:t>, </a:t>
                </a:r>
                <a:r>
                  <a:rPr lang="en-US" sz="2400" dirty="0"/>
                  <a:t>such that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≤1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Each node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u</a:t>
                </a:r>
                <a:r>
                  <a:rPr lang="en-US" sz="2400" dirty="0"/>
                  <a:t> has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randomly generated</a:t>
                </a:r>
                <a:r>
                  <a:rPr lang="en-US" sz="2400" dirty="0" smtClean="0"/>
                  <a:t> threshold </a:t>
                </a:r>
                <a:r>
                  <a:rPr lang="en-US" sz="2400" dirty="0"/>
                  <a:t>value </a:t>
                </a:r>
                <a:r>
                  <a:rPr lang="en-US" sz="2400" dirty="0" err="1">
                    <a:solidFill>
                      <a:schemeClr val="hlink"/>
                    </a:solidFill>
                  </a:rPr>
                  <a:t>T</a:t>
                </a:r>
                <a:r>
                  <a:rPr lang="en-US" sz="2400" baseline="-25000" dirty="0" err="1">
                    <a:solidFill>
                      <a:schemeClr val="hlink"/>
                    </a:solidFill>
                  </a:rPr>
                  <a:t>u</a:t>
                </a:r>
                <a:r>
                  <a:rPr lang="en-US" sz="2400" baseline="-25000" dirty="0">
                    <a:solidFill>
                      <a:schemeClr val="hlink"/>
                    </a:solidFill>
                  </a:rPr>
                  <a:t> </a:t>
                </a:r>
                <a:endParaRPr lang="en-US" sz="2400" baseline="-25000" dirty="0" smtClean="0">
                  <a:solidFill>
                    <a:schemeClr val="hlink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Time </a:t>
                </a:r>
                <a:r>
                  <a:rPr lang="en-US" sz="2400" dirty="0"/>
                  <a:t>proceeds in discrete time-steps. At time </a:t>
                </a:r>
                <a:r>
                  <a:rPr lang="en-US" sz="2400" dirty="0">
                    <a:solidFill>
                      <a:schemeClr val="hlink"/>
                    </a:solidFill>
                  </a:rPr>
                  <a:t>t</a:t>
                </a:r>
                <a:r>
                  <a:rPr lang="en-US" sz="2400" dirty="0"/>
                  <a:t>  an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inactive</a:t>
                </a:r>
                <a:r>
                  <a:rPr lang="en-US" sz="2400" dirty="0"/>
                  <a:t> node u </a:t>
                </a:r>
                <a:r>
                  <a:rPr lang="en-US" sz="2400" dirty="0" smtClean="0"/>
                  <a:t>becomes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  <m:brk m:alnAt="7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an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active</m:t>
                          </m:r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neighbor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𝑣𝑢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Related to the game-theoretic model of adoption.</a:t>
                </a:r>
                <a:endParaRPr lang="en-US" sz="2400" dirty="0"/>
              </a:p>
            </p:txBody>
          </p:sp>
        </mc:Choice>
        <mc:Fallback xmlns="">
          <p:sp>
            <p:nvSpPr>
              <p:cNvPr id="537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43900" cy="4651375"/>
              </a:xfrm>
              <a:blipFill rotWithShape="1">
                <a:blip r:embed="rId2" cstate="print"/>
                <a:stretch>
                  <a:fillRect l="-950" t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2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 Maximization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KKT03 showed that in this case the influence </a:t>
            </a:r>
            <a:r>
              <a:rPr lang="en-US" dirty="0" smtClean="0">
                <a:solidFill>
                  <a:srgbClr val="0070C0"/>
                </a:solidFill>
              </a:rPr>
              <a:t>S(A)</a:t>
            </a:r>
            <a:r>
              <a:rPr lang="en-US" dirty="0" smtClean="0"/>
              <a:t> is still 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submodular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function, using a similar technique</a:t>
            </a:r>
          </a:p>
          <a:p>
            <a:pPr lvl="1"/>
            <a:r>
              <a:rPr lang="en-US" dirty="0" smtClean="0"/>
              <a:t>Assumes </a:t>
            </a:r>
            <a:r>
              <a:rPr lang="en-US" dirty="0" smtClean="0">
                <a:solidFill>
                  <a:srgbClr val="FF0000"/>
                </a:solidFill>
              </a:rPr>
              <a:t>uniform random thresholds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 algorithm achieves a </a:t>
            </a:r>
            <a:r>
              <a:rPr lang="en-US" dirty="0" smtClean="0">
                <a:solidFill>
                  <a:srgbClr val="0070C0"/>
                </a:solidFill>
              </a:rPr>
              <a:t>(1-1/e) </a:t>
            </a:r>
            <a:r>
              <a:rPr lang="en-US" dirty="0" smtClean="0"/>
              <a:t>approximation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, pick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</a:t>
                </a:r>
                <a:r>
                  <a:rPr lang="en-US" dirty="0" smtClean="0"/>
                  <a:t> of the edges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incoming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𝑣𝑢</m:t>
                        </m:r>
                      </m:sub>
                    </m:sSub>
                  </m:oMath>
                </a14:m>
                <a:r>
                  <a:rPr lang="en-US" dirty="0" smtClean="0"/>
                  <a:t>and make it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</a:t>
                </a:r>
                <a:r>
                  <a:rPr lang="en-US" dirty="0" smtClean="0"/>
                  <a:t>. With probability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1−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it picks no edge to make live</a:t>
                </a:r>
              </a:p>
              <a:p>
                <a:r>
                  <a:rPr lang="en-US" dirty="0" smtClean="0"/>
                  <a:t>Claim: Given a set of seed nodes A, the following two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distributions</a:t>
                </a:r>
                <a:r>
                  <a:rPr lang="en-US" dirty="0" smtClean="0"/>
                  <a:t> are the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same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distribution over the set of activated nodes </a:t>
                </a:r>
                <a:r>
                  <a:rPr lang="en-US" dirty="0" smtClean="0"/>
                  <a:t>using the Linear Threshold model and seed set A 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distribution over the set of nodes of reachable nodes </a:t>
                </a:r>
                <a:r>
                  <a:rPr lang="en-US" dirty="0" smtClean="0"/>
                  <a:t>from A using live edges.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t="-2695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20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580" y="1994937"/>
            <a:ext cx="7913835" cy="83099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Suppose that initially everyone is using B as a default behavior</a:t>
            </a:r>
          </a:p>
          <a:p>
            <a:r>
              <a:rPr lang="en-US" sz="2400" dirty="0" smtClean="0"/>
              <a:t>A small set of “initial adopters” decide to use A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350100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/>
              <a:t>    When will this result in everyone eventually switching to A?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    If this does not happen, what causes the spread of A to stop?</a:t>
            </a:r>
            <a:endParaRPr lang="el-G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10006" y="537321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Observation: strictly progressive sequence of switches from  B to A</a:t>
            </a:r>
            <a:endParaRPr lang="el-GR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9796" y="459366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Depends on the choice of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adapters </a:t>
            </a:r>
            <a:r>
              <a:rPr lang="en-US" sz="2400" dirty="0" smtClean="0"/>
              <a:t>and threshold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Consider the special case 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DAG</a:t>
                </a:r>
                <a:r>
                  <a:rPr lang="en-US" dirty="0" smtClean="0"/>
                  <a:t> (Directed Acyclic Graph)</a:t>
                </a:r>
              </a:p>
              <a:p>
                <a:pPr lvl="1"/>
                <a:r>
                  <a:rPr lang="en-US" dirty="0" smtClean="0"/>
                  <a:t>There is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topological ordering </a:t>
                </a:r>
                <a:r>
                  <a:rPr lang="en-US" dirty="0" smtClean="0"/>
                  <a:t>of the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such that edges go from left to right</a:t>
                </a:r>
              </a:p>
              <a:p>
                <a:r>
                  <a:rPr lang="en-US" dirty="0" smtClean="0"/>
                  <a:t>Consider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in this ordering and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set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active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What is the probability that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becomes active in either of the two models?</a:t>
                </a:r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Linear Threshold </a:t>
                </a:r>
                <a:r>
                  <a:rPr lang="en-US" dirty="0" smtClean="0"/>
                  <a:t>model the random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must be greater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𝑢𝑖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live-edge</a:t>
                </a:r>
                <a:r>
                  <a:rPr lang="en-US" dirty="0" smtClean="0"/>
                  <a:t> model we should pick one of the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This proof idea generalizes to general graphs</a:t>
                </a:r>
              </a:p>
              <a:p>
                <a:pPr lvl="1"/>
                <a:r>
                  <a:rPr lang="en-US" dirty="0" smtClean="0"/>
                  <a:t>Note: if we know the thresholds in advance </a:t>
                </a:r>
                <a:r>
                  <a:rPr lang="en-US" dirty="0" err="1" smtClean="0"/>
                  <a:t>submodularity</a:t>
                </a:r>
                <a:r>
                  <a:rPr lang="en-US" dirty="0" smtClean="0"/>
                  <a:t> does not hold!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037" t="-24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328444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5950"/>
            <a:ext cx="43053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4050"/>
            <a:ext cx="41148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the spread from the red node?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Inclusion of </a:t>
            </a:r>
            <a:r>
              <a:rPr lang="en-US" dirty="0">
                <a:solidFill>
                  <a:srgbClr val="FF0000"/>
                </a:solidFill>
              </a:rPr>
              <a:t>time</a:t>
            </a:r>
            <a:r>
              <a:rPr lang="en-US" dirty="0"/>
              <a:t> changes the problem of influence </a:t>
            </a:r>
            <a:r>
              <a:rPr lang="en-US" dirty="0" smtClean="0"/>
              <a:t>maximization</a:t>
            </a:r>
          </a:p>
          <a:p>
            <a:pPr lvl="1"/>
            <a:r>
              <a:rPr lang="en-US" sz="1900" dirty="0" smtClean="0"/>
              <a:t>N. </a:t>
            </a:r>
            <a:r>
              <a:rPr lang="en-US" sz="1900" dirty="0" err="1" smtClean="0"/>
              <a:t>Gayraud</a:t>
            </a:r>
            <a:r>
              <a:rPr lang="en-US" sz="1900" dirty="0" smtClean="0"/>
              <a:t>, E. </a:t>
            </a:r>
            <a:r>
              <a:rPr lang="en-US" sz="1900" dirty="0" err="1" smtClean="0"/>
              <a:t>Pitoura</a:t>
            </a:r>
            <a:r>
              <a:rPr lang="en-US" sz="1900" dirty="0" smtClean="0"/>
              <a:t>, P. </a:t>
            </a:r>
            <a:r>
              <a:rPr lang="en-US" sz="1900" dirty="0" err="1" smtClean="0"/>
              <a:t>Tsaparas</a:t>
            </a:r>
            <a:r>
              <a:rPr lang="en-US" sz="1900" dirty="0" smtClean="0"/>
              <a:t>, Diffusion Maximization on Evolving networks, submitted to SDM 2015</a:t>
            </a:r>
            <a:endParaRPr lang="en-US" sz="19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8"/>
          <a:stretch/>
        </p:blipFill>
        <p:spPr bwMode="auto">
          <a:xfrm>
            <a:off x="3131840" y="2637610"/>
            <a:ext cx="5672945" cy="23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29249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5"/>
          </p:cNvCxnSpPr>
          <p:nvPr/>
        </p:nvCxnSpPr>
        <p:spPr>
          <a:xfrm>
            <a:off x="1083980" y="3109332"/>
            <a:ext cx="319668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344617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17841" y="3401380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11760" y="2924944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43396" y="3990921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  <a:endCxn id="9" idx="2"/>
          </p:cNvCxnSpPr>
          <p:nvPr/>
        </p:nvCxnSpPr>
        <p:spPr>
          <a:xfrm>
            <a:off x="1560641" y="3509392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7"/>
            <a:endCxn id="10" idx="3"/>
          </p:cNvCxnSpPr>
          <p:nvPr/>
        </p:nvCxnSpPr>
        <p:spPr>
          <a:xfrm flipV="1">
            <a:off x="2202229" y="3109332"/>
            <a:ext cx="241167" cy="32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1" idx="1"/>
          </p:cNvCxnSpPr>
          <p:nvPr/>
        </p:nvCxnSpPr>
        <p:spPr>
          <a:xfrm>
            <a:off x="2202229" y="3585768"/>
            <a:ext cx="272803" cy="436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network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a network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changes</a:t>
                </a:r>
                <a:r>
                  <a:rPr lang="en-US" dirty="0" smtClean="0"/>
                  <a:t> over time</a:t>
                </a:r>
              </a:p>
              <a:p>
                <a:pPr lvl="1"/>
                <a:r>
                  <a:rPr lang="en-US" dirty="0" smtClean="0"/>
                  <a:t>Edges and nodes can appear and disappear at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steps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The evolving network is a sequence of graphs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defined over the same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, with different edge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Graph snapshot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graph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4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How does the evolution of the network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relates</a:t>
                </a:r>
                <a:r>
                  <a:rPr lang="en-US" dirty="0" smtClean="0"/>
                  <a:t> to the evolution of the diffusion?</a:t>
                </a:r>
              </a:p>
              <a:p>
                <a:pPr lvl="1"/>
                <a:r>
                  <a:rPr lang="en-US" dirty="0" smtClean="0"/>
                  <a:t>How much physical time does a diffusion step last?</a:t>
                </a:r>
              </a:p>
              <a:p>
                <a:r>
                  <a:rPr lang="en-US" dirty="0" smtClean="0"/>
                  <a:t>Assumption: The two processes are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 sync</a:t>
                </a:r>
                <a:r>
                  <a:rPr lang="en-US" dirty="0" smtClean="0"/>
                  <a:t>. One diffusion step happens in on one graph snapshot</a:t>
                </a:r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IC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, the infectious nodes try to infect their neighbors in 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Evolving LT model</a:t>
                </a:r>
                <a:r>
                  <a:rPr lang="en-US" dirty="0" smtClean="0"/>
                  <a:t>: at time-step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if the weight of the active neighbors of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greater than the threshold the nodes gets activated.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74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Submodularity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spread function remain monotone and </a:t>
            </a:r>
            <a:r>
              <a:rPr lang="en-US" dirty="0" err="1" smtClean="0"/>
              <a:t>submodular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1887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908394" y="2852936"/>
            <a:ext cx="4811236" cy="1723532"/>
            <a:chOff x="1950284" y="462637"/>
            <a:chExt cx="4811236" cy="1723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043125" y="492778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25" y="492778"/>
                  <a:ext cx="368434" cy="26161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2059686" y="948928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686" y="948928"/>
                  <a:ext cx="368434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438400" y="1221255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1221255"/>
                  <a:ext cx="368434" cy="2616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2808982" y="926547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982" y="926547"/>
                  <a:ext cx="368434" cy="2616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400" y="1506611"/>
                  <a:ext cx="374846" cy="2616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2438400" y="1643390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1643390"/>
                  <a:ext cx="374846" cy="2616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819788" y="1479865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9788" y="1479865"/>
                  <a:ext cx="374846" cy="2616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85" name="TextBox 6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5881" y="1905002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86" name="TextBox 6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06" y="1905000"/>
                  <a:ext cx="396262" cy="2811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Oval 105"/>
            <p:cNvSpPr/>
            <p:nvPr/>
          </p:nvSpPr>
          <p:spPr>
            <a:xfrm>
              <a:off x="2113042" y="525788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500307" y="124311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13042" y="971789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Arrow Connector 108"/>
            <p:cNvCxnSpPr>
              <a:stCxn id="106" idx="4"/>
              <a:endCxn id="108" idx="0"/>
            </p:cNvCxnSpPr>
            <p:nvPr/>
          </p:nvCxnSpPr>
          <p:spPr>
            <a:xfrm>
              <a:off x="2227342" y="754388"/>
              <a:ext cx="0" cy="21740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112" idx="3"/>
              <a:endCxn id="107" idx="7"/>
            </p:cNvCxnSpPr>
            <p:nvPr/>
          </p:nvCxnSpPr>
          <p:spPr>
            <a:xfrm flipH="1">
              <a:off x="2695429" y="115467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308164" y="117766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2871782" y="959557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097399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501268" y="165818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891445" y="152093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97" name="TextBox 6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437" y="1905001"/>
                  <a:ext cx="396262" cy="28116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Rectangle 116"/>
            <p:cNvSpPr/>
            <p:nvPr/>
          </p:nvSpPr>
          <p:spPr>
            <a:xfrm>
              <a:off x="1950284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822423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203424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816159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Arrow Connector 120"/>
            <p:cNvCxnSpPr>
              <a:stCxn id="118" idx="4"/>
              <a:endCxn id="120" idx="0"/>
            </p:cNvCxnSpPr>
            <p:nvPr/>
          </p:nvCxnSpPr>
          <p:spPr>
            <a:xfrm flipH="1">
              <a:off x="3930459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24" idx="3"/>
              <a:endCxn id="119" idx="7"/>
            </p:cNvCxnSpPr>
            <p:nvPr/>
          </p:nvCxnSpPr>
          <p:spPr>
            <a:xfrm flipH="1">
              <a:off x="4398546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>
              <a:off x="4011281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/>
            <p:nvPr/>
          </p:nvSpPr>
          <p:spPr>
            <a:xfrm>
              <a:off x="4574899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30049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5578544" y="509283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959545" y="124926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572280" y="977944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Arrow Connector 128"/>
            <p:cNvCxnSpPr>
              <a:stCxn id="126" idx="4"/>
              <a:endCxn id="128" idx="0"/>
            </p:cNvCxnSpPr>
            <p:nvPr/>
          </p:nvCxnSpPr>
          <p:spPr>
            <a:xfrm flipH="1">
              <a:off x="5686580" y="737883"/>
              <a:ext cx="6264" cy="2400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2" idx="3"/>
              <a:endCxn id="127" idx="7"/>
            </p:cNvCxnSpPr>
            <p:nvPr/>
          </p:nvCxnSpPr>
          <p:spPr>
            <a:xfrm flipH="1">
              <a:off x="6154667" y="116083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5767402" y="118381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6331020" y="96571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86170" y="462637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/>
            <p:cNvCxnSpPr/>
            <p:nvPr/>
          </p:nvCxnSpPr>
          <p:spPr>
            <a:xfrm flipH="1">
              <a:off x="5763491" y="1429299"/>
              <a:ext cx="249612" cy="13127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127" idx="4"/>
            </p:cNvCxnSpPr>
            <p:nvPr/>
          </p:nvCxnSpPr>
          <p:spPr>
            <a:xfrm>
              <a:off x="6073845" y="147786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3806561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210430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00607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5551770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955639" y="166434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5816" y="152709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Arrow Connector 141"/>
            <p:cNvCxnSpPr>
              <a:stCxn id="127" idx="5"/>
              <a:endCxn id="141" idx="1"/>
            </p:cNvCxnSpPr>
            <p:nvPr/>
          </p:nvCxnSpPr>
          <p:spPr>
            <a:xfrm>
              <a:off x="6154667" y="144438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/>
                <p:cNvSpPr txBox="1"/>
                <p:nvPr/>
              </p:nvSpPr>
              <p:spPr>
                <a:xfrm>
                  <a:off x="3752506" y="487266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24" name="TextBox 7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2506" y="487266"/>
                  <a:ext cx="368434" cy="2616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3757805" y="948928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25" name="TextBox 7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7805" y="948928"/>
                  <a:ext cx="368434" cy="2616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/>
                <p:nvPr/>
              </p:nvSpPr>
              <p:spPr>
                <a:xfrm>
                  <a:off x="4136519" y="1221255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26" name="TextBox 7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519" y="1221255"/>
                  <a:ext cx="368434" cy="2616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4507101" y="926547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27" name="TextBox 7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101" y="926547"/>
                  <a:ext cx="368434" cy="2616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/>
                <p:cNvSpPr txBox="1"/>
                <p:nvPr/>
              </p:nvSpPr>
              <p:spPr>
                <a:xfrm>
                  <a:off x="3755519" y="1506611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28" name="TextBox 7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5519" y="1506611"/>
                  <a:ext cx="374846" cy="2616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/>
                <p:cNvSpPr txBox="1"/>
                <p:nvPr/>
              </p:nvSpPr>
              <p:spPr>
                <a:xfrm>
                  <a:off x="4136519" y="1643390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29" name="TextBox 7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519" y="1643390"/>
                  <a:ext cx="374846" cy="2616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517907" y="1479865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0" name="TextBox 7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907" y="1479865"/>
                  <a:ext cx="374846" cy="2616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/>
                <p:cNvSpPr txBox="1"/>
                <p:nvPr/>
              </p:nvSpPr>
              <p:spPr>
                <a:xfrm>
                  <a:off x="5521728" y="492778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2" name="TextBox 7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1728" y="492778"/>
                  <a:ext cx="368434" cy="2616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/>
                <p:cNvSpPr txBox="1"/>
                <p:nvPr/>
              </p:nvSpPr>
              <p:spPr>
                <a:xfrm>
                  <a:off x="5510020" y="948928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3" name="TextBox 7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0020" y="948928"/>
                  <a:ext cx="368434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5888734" y="1221255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4" name="TextBox 7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734" y="1221255"/>
                  <a:ext cx="368434" cy="2616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6259316" y="926547"/>
                  <a:ext cx="368434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5" name="TextBox 7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9316" y="926547"/>
                  <a:ext cx="368434" cy="2616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/>
                <p:cNvSpPr txBox="1"/>
                <p:nvPr/>
              </p:nvSpPr>
              <p:spPr>
                <a:xfrm>
                  <a:off x="5507734" y="1506611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6" name="TextBox 7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7734" y="1506611"/>
                  <a:ext cx="374846" cy="2616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5888734" y="1643390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7" name="TextBox 7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734" y="1643390"/>
                  <a:ext cx="374846" cy="2616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270122" y="1479865"/>
                  <a:ext cx="3748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𝒖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 xmlns="">
            <p:sp>
              <p:nvSpPr>
                <p:cNvPr id="738" name="TextBox 7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122" y="1479865"/>
                  <a:ext cx="374846" cy="2616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IC model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974003" y="1641847"/>
            <a:ext cx="1375350" cy="1697765"/>
            <a:chOff x="1950284" y="2545802"/>
            <a:chExt cx="1375350" cy="1697765"/>
          </a:xfrm>
        </p:grpSpPr>
        <p:sp>
          <p:nvSpPr>
            <p:cNvPr id="7" name="Oval 6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>
              <a:stCxn id="7" idx="4"/>
              <a:endCxn id="9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3" idx="3"/>
              <a:endCxn id="8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Rectangle 40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613133" y="1641847"/>
            <a:ext cx="1375350" cy="1697764"/>
            <a:chOff x="3646884" y="2545802"/>
            <a:chExt cx="1375350" cy="16977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091" y="3962399"/>
                  <a:ext cx="396262" cy="2811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Oval 17"/>
            <p:cNvSpPr/>
            <p:nvPr/>
          </p:nvSpPr>
          <p:spPr>
            <a:xfrm>
              <a:off x="3822423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03424" y="3318726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816159" y="3047404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18" idx="4"/>
              <a:endCxn id="20" idx="0"/>
            </p:cNvCxnSpPr>
            <p:nvPr/>
          </p:nvCxnSpPr>
          <p:spPr>
            <a:xfrm flipH="1">
              <a:off x="3930459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3"/>
              <a:endCxn id="19" idx="7"/>
            </p:cNvCxnSpPr>
            <p:nvPr/>
          </p:nvCxnSpPr>
          <p:spPr>
            <a:xfrm flipH="1">
              <a:off x="4398546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011281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4574899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06561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210430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00607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6468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65002" y="1641847"/>
            <a:ext cx="1375350" cy="1697763"/>
            <a:chOff x="5398753" y="2545802"/>
            <a:chExt cx="1375350" cy="169776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297" y="3962398"/>
                  <a:ext cx="396262" cy="2811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5578544" y="2616781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959545" y="3318726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572280" y="3047404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5" idx="4"/>
              <a:endCxn id="27" idx="0"/>
            </p:cNvCxnSpPr>
            <p:nvPr/>
          </p:nvCxnSpPr>
          <p:spPr>
            <a:xfrm flipH="1">
              <a:off x="5686580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1" idx="3"/>
              <a:endCxn id="26" idx="7"/>
            </p:cNvCxnSpPr>
            <p:nvPr/>
          </p:nvCxnSpPr>
          <p:spPr>
            <a:xfrm flipH="1">
              <a:off x="6154667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67402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6331020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6" idx="3"/>
            </p:cNvCxnSpPr>
            <p:nvPr/>
          </p:nvCxnSpPr>
          <p:spPr>
            <a:xfrm flipH="1">
              <a:off x="5763491" y="3513848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>
            <a:xfrm>
              <a:off x="6073845" y="3547326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5551770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955639" y="3733800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345816" y="359655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26" idx="5"/>
              <a:endCxn id="39" idx="1"/>
            </p:cNvCxnSpPr>
            <p:nvPr/>
          </p:nvCxnSpPr>
          <p:spPr>
            <a:xfrm>
              <a:off x="6154667" y="3513848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5398753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61785" y="1653663"/>
            <a:ext cx="1375350" cy="1697765"/>
            <a:chOff x="1950284" y="2545802"/>
            <a:chExt cx="1375350" cy="1697765"/>
          </a:xfrm>
        </p:grpSpPr>
        <p:sp>
          <p:nvSpPr>
            <p:cNvPr id="48" name="Oval 47"/>
            <p:cNvSpPr/>
            <p:nvPr/>
          </p:nvSpPr>
          <p:spPr>
            <a:xfrm>
              <a:off x="2119306" y="261678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500307" y="33187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13042" y="3047404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/>
            <p:cNvCxnSpPr>
              <a:stCxn id="48" idx="4"/>
              <a:endCxn id="50" idx="0"/>
            </p:cNvCxnSpPr>
            <p:nvPr/>
          </p:nvCxnSpPr>
          <p:spPr>
            <a:xfrm flipH="1">
              <a:off x="2227342" y="2845381"/>
              <a:ext cx="6264" cy="20202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4" idx="3"/>
              <a:endCxn id="49" idx="7"/>
            </p:cNvCxnSpPr>
            <p:nvPr/>
          </p:nvCxnSpPr>
          <p:spPr>
            <a:xfrm flipH="1">
              <a:off x="2695429" y="3230294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08164" y="3253279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871782" y="3035172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97399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501268" y="3733800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891445" y="3596551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828" y="3962400"/>
                  <a:ext cx="396262" cy="28116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/>
            <p:cNvSpPr/>
            <p:nvPr/>
          </p:nvSpPr>
          <p:spPr>
            <a:xfrm>
              <a:off x="1950284" y="2545802"/>
              <a:ext cx="1375350" cy="14604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974003" y="3741173"/>
            <a:ext cx="1375350" cy="1704051"/>
            <a:chOff x="2870359" y="4620549"/>
            <a:chExt cx="1375350" cy="1704051"/>
          </a:xfrm>
        </p:grpSpPr>
        <p:sp>
          <p:nvSpPr>
            <p:cNvPr id="63" name="Oval 62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63" idx="4"/>
              <a:endCxn id="65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69" idx="3"/>
              <a:endCxn id="64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Rectangle 96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355906" y="3717466"/>
            <a:ext cx="1375350" cy="1703179"/>
            <a:chOff x="6355906" y="4621421"/>
            <a:chExt cx="1375350" cy="17031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1619" y="6043433"/>
                  <a:ext cx="396262" cy="2811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/>
            <p:cNvSpPr/>
            <p:nvPr/>
          </p:nvSpPr>
          <p:spPr>
            <a:xfrm>
              <a:off x="6521010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6902011" y="5410201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6514746" y="5138879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stCxn id="81" idx="4"/>
              <a:endCxn id="83" idx="0"/>
            </p:cNvCxnSpPr>
            <p:nvPr/>
          </p:nvCxnSpPr>
          <p:spPr>
            <a:xfrm flipH="1">
              <a:off x="6629046" y="4922441"/>
              <a:ext cx="6264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87" idx="3"/>
              <a:endCxn id="82" idx="7"/>
            </p:cNvCxnSpPr>
            <p:nvPr/>
          </p:nvCxnSpPr>
          <p:spPr>
            <a:xfrm flipH="1">
              <a:off x="7097133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709868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7273486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>
              <a:stCxn id="82" idx="3"/>
            </p:cNvCxnSpPr>
            <p:nvPr/>
          </p:nvCxnSpPr>
          <p:spPr>
            <a:xfrm flipH="1">
              <a:off x="6705957" y="5605323"/>
              <a:ext cx="229532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2" idx="4"/>
            </p:cNvCxnSpPr>
            <p:nvPr/>
          </p:nvCxnSpPr>
          <p:spPr>
            <a:xfrm>
              <a:off x="7016311" y="5638801"/>
              <a:ext cx="2082" cy="1864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6494236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898105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288282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>
              <a:stCxn id="82" idx="5"/>
              <a:endCxn id="95" idx="1"/>
            </p:cNvCxnSpPr>
            <p:nvPr/>
          </p:nvCxnSpPr>
          <p:spPr>
            <a:xfrm>
              <a:off x="7097133" y="5605323"/>
              <a:ext cx="224627" cy="11618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6355906" y="4621421"/>
              <a:ext cx="1375350" cy="146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589350" y="3716594"/>
            <a:ext cx="1375350" cy="1704051"/>
            <a:chOff x="4589350" y="4620549"/>
            <a:chExt cx="1375350" cy="170405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894" y="6043433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Oval 73"/>
            <p:cNvSpPr/>
            <p:nvPr/>
          </p:nvSpPr>
          <p:spPr>
            <a:xfrm>
              <a:off x="4758625" y="4693841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145890" y="5410201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4758625" y="5138879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Arrow Connector 76"/>
            <p:cNvCxnSpPr>
              <a:stCxn id="74" idx="4"/>
              <a:endCxn id="76" idx="0"/>
            </p:cNvCxnSpPr>
            <p:nvPr/>
          </p:nvCxnSpPr>
          <p:spPr>
            <a:xfrm>
              <a:off x="4872925" y="4922441"/>
              <a:ext cx="0" cy="21643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0" idx="3"/>
              <a:endCxn id="75" idx="7"/>
            </p:cNvCxnSpPr>
            <p:nvPr/>
          </p:nvCxnSpPr>
          <p:spPr>
            <a:xfrm flipH="1">
              <a:off x="5341012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4953747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517365" y="5126647"/>
              <a:ext cx="228600" cy="228600"/>
            </a:xfrm>
            <a:prstGeom prst="ellipse">
              <a:avLst/>
            </a:prstGeom>
            <a:solidFill>
              <a:srgbClr val="FFFF00"/>
            </a:solidFill>
            <a:ln w="5715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749027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52896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5543073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589350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39394" y="3741173"/>
            <a:ext cx="1375350" cy="1704051"/>
            <a:chOff x="2870359" y="4620549"/>
            <a:chExt cx="1375350" cy="1704051"/>
          </a:xfrm>
        </p:grpSpPr>
        <p:sp>
          <p:nvSpPr>
            <p:cNvPr id="104" name="Oval 103"/>
            <p:cNvSpPr/>
            <p:nvPr/>
          </p:nvSpPr>
          <p:spPr>
            <a:xfrm>
              <a:off x="3039865" y="4703622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442773" y="5410201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3055508" y="5138879"/>
              <a:ext cx="228600" cy="228600"/>
            </a:xfrm>
            <a:prstGeom prst="ellipse">
              <a:avLst/>
            </a:pr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>
              <a:stCxn id="104" idx="4"/>
              <a:endCxn id="106" idx="0"/>
            </p:cNvCxnSpPr>
            <p:nvPr/>
          </p:nvCxnSpPr>
          <p:spPr>
            <a:xfrm>
              <a:off x="3154165" y="4932222"/>
              <a:ext cx="15643" cy="206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110" idx="3"/>
              <a:endCxn id="105" idx="7"/>
            </p:cNvCxnSpPr>
            <p:nvPr/>
          </p:nvCxnSpPr>
          <p:spPr>
            <a:xfrm flipH="1">
              <a:off x="3637895" y="5321769"/>
              <a:ext cx="209831" cy="12191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250630" y="5344754"/>
              <a:ext cx="225621" cy="10967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3814248" y="5126647"/>
              <a:ext cx="228600" cy="228600"/>
            </a:xfrm>
            <a:prstGeom prst="ellipse">
              <a:avLst/>
            </a:prstGeom>
            <a:solidFill>
              <a:srgbClr val="FF0000"/>
            </a:solidFill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039865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443734" y="5825275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3833911" y="5688026"/>
              <a:ext cx="228600" cy="228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450" y="6043433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ectangle 114"/>
            <p:cNvSpPr/>
            <p:nvPr/>
          </p:nvSpPr>
          <p:spPr>
            <a:xfrm>
              <a:off x="2870359" y="4620549"/>
              <a:ext cx="1375350" cy="14693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339394" y="5819094"/>
            <a:ext cx="666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spread is </a:t>
            </a:r>
            <a:r>
              <a:rPr lang="en-US" dirty="0" smtClean="0">
                <a:solidFill>
                  <a:srgbClr val="FF0000"/>
                </a:solidFill>
              </a:rPr>
              <a:t>not even monotone </a:t>
            </a:r>
            <a:r>
              <a:rPr lang="en-US" dirty="0" smtClean="0"/>
              <a:t>in the case of the Evolving IC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LT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evolving LT model is monotone but it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Expected Spread: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gets infected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Adding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has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larger effect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already in the set.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18580" y="3140968"/>
            <a:ext cx="4292943" cy="1315879"/>
            <a:chOff x="1871777" y="430539"/>
            <a:chExt cx="4292943" cy="1315879"/>
          </a:xfrm>
        </p:grpSpPr>
        <p:cxnSp>
          <p:nvCxnSpPr>
            <p:cNvPr id="5" name="Straight Arrow Connector 4"/>
            <p:cNvCxnSpPr>
              <a:stCxn id="47" idx="4"/>
              <a:endCxn id="45" idx="0"/>
            </p:cNvCxnSpPr>
            <p:nvPr/>
          </p:nvCxnSpPr>
          <p:spPr>
            <a:xfrm>
              <a:off x="2483722" y="706966"/>
              <a:ext cx="14475" cy="48186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321097" y="1467334"/>
                  <a:ext cx="41068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b>
                            <m:r>
                              <a:rPr lang="en-US" sz="1200" b="1" i="1" smtClean="0">
                                <a:latin typeface="Cambria Math"/>
                              </a:rPr>
                              <m:t>𝑼</m:t>
                            </m:r>
                          </m:sub>
                        </m:sSub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1097" y="1467334"/>
                  <a:ext cx="41068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871777" y="430540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1820" y="641399"/>
              <a:ext cx="368434" cy="261610"/>
              <a:chOff x="1891185" y="598609"/>
              <a:chExt cx="368434" cy="26161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2776083" y="677297"/>
              <a:ext cx="368434" cy="261610"/>
              <a:chOff x="2747340" y="762723"/>
              <a:chExt cx="368434" cy="26161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2321097" y="457200"/>
              <a:ext cx="368434" cy="261610"/>
              <a:chOff x="2406703" y="457200"/>
              <a:chExt cx="368434" cy="26161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1" name="Straight Arrow Connector 10"/>
            <p:cNvCxnSpPr>
              <a:stCxn id="45" idx="7"/>
              <a:endCxn id="49" idx="3"/>
            </p:cNvCxnSpPr>
            <p:nvPr/>
          </p:nvCxnSpPr>
          <p:spPr>
            <a:xfrm flipV="1">
              <a:off x="2579019" y="896007"/>
              <a:ext cx="294255" cy="326298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51" idx="5"/>
              <a:endCxn id="45" idx="1"/>
            </p:cNvCxnSpPr>
            <p:nvPr/>
          </p:nvCxnSpPr>
          <p:spPr>
            <a:xfrm>
              <a:off x="2139742" y="869531"/>
              <a:ext cx="277633" cy="35277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2340725" y="1169695"/>
              <a:ext cx="308098" cy="261610"/>
              <a:chOff x="2469006" y="1221234"/>
              <a:chExt cx="308098" cy="26161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469006" y="1221234"/>
                    <a:ext cx="30809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252" name="TextBox 2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9006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861595" y="1465251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260" name="TextBox 2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595" y="1465251"/>
                  <a:ext cx="396262" cy="28116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43648" y="1465251"/>
                  <a:ext cx="396262" cy="2811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/>
                              </a:rPr>
                              <m:t>𝑮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289" name="TextBox 2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3648" y="1465251"/>
                  <a:ext cx="396262" cy="28116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 15"/>
            <p:cNvSpPr/>
            <p:nvPr/>
          </p:nvSpPr>
          <p:spPr>
            <a:xfrm>
              <a:off x="3370647" y="430540"/>
              <a:ext cx="1272740" cy="10347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90640" y="664523"/>
              <a:ext cx="368434" cy="261610"/>
              <a:chOff x="1891185" y="598609"/>
              <a:chExt cx="368434" cy="26161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4284903" y="700421"/>
              <a:ext cx="368434" cy="261610"/>
              <a:chOff x="2747340" y="762723"/>
              <a:chExt cx="368434" cy="26161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09" name="TextBox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Group 18"/>
            <p:cNvGrpSpPr/>
            <p:nvPr/>
          </p:nvGrpSpPr>
          <p:grpSpPr>
            <a:xfrm>
              <a:off x="3829917" y="480324"/>
              <a:ext cx="368434" cy="261610"/>
              <a:chOff x="2406703" y="457200"/>
              <a:chExt cx="368434" cy="26161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12" name="TextBox 1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0" name="Straight Arrow Connector 19"/>
            <p:cNvCxnSpPr>
              <a:stCxn id="43" idx="5"/>
              <a:endCxn id="37" idx="1"/>
            </p:cNvCxnSpPr>
            <p:nvPr/>
          </p:nvCxnSpPr>
          <p:spPr>
            <a:xfrm>
              <a:off x="3648562" y="892655"/>
              <a:ext cx="277633" cy="33889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3864585" y="1178941"/>
              <a:ext cx="300467" cy="261610"/>
              <a:chOff x="2484046" y="1221234"/>
              <a:chExt cx="300467" cy="26161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484046" y="1221234"/>
                    <a:ext cx="300467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0" i="1" smtClean="0">
                              <a:latin typeface="Cambria Math"/>
                            </a:rPr>
                            <m:t>𝑢</m:t>
                          </m:r>
                        </m:oMath>
                      </m:oMathPara>
                    </a14:m>
                    <a:endParaRPr lang="en-US" sz="2000" b="0" dirty="0" smtClean="0"/>
                  </a:p>
                </p:txBody>
              </p:sp>
            </mc:Choice>
            <mc:Fallback xmlns="">
              <p:sp>
                <p:nvSpPr>
                  <p:cNvPr id="117" name="TextBox 1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4046" y="1221234"/>
                    <a:ext cx="300467" cy="261610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/>
            <p:cNvCxnSpPr>
              <a:stCxn id="31" idx="4"/>
              <a:endCxn id="29" idx="0"/>
            </p:cNvCxnSpPr>
            <p:nvPr/>
          </p:nvCxnSpPr>
          <p:spPr>
            <a:xfrm flipH="1">
              <a:off x="5492248" y="730090"/>
              <a:ext cx="1634" cy="46798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891980" y="430539"/>
              <a:ext cx="1272740" cy="10347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891980" y="664523"/>
              <a:ext cx="368434" cy="261610"/>
              <a:chOff x="1891185" y="598609"/>
              <a:chExt cx="368434" cy="26161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953985" y="631619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22" name="TextBox 1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185" y="598609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5786243" y="700421"/>
              <a:ext cx="368434" cy="261610"/>
              <a:chOff x="2747340" y="762723"/>
              <a:chExt cx="368434" cy="26161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2811053" y="786311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25" name="TextBox 1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7340" y="762723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oup 25"/>
            <p:cNvGrpSpPr/>
            <p:nvPr/>
          </p:nvGrpSpPr>
          <p:grpSpPr>
            <a:xfrm>
              <a:off x="5331257" y="480324"/>
              <a:ext cx="368434" cy="261610"/>
              <a:chOff x="2406703" y="457200"/>
              <a:chExt cx="368434" cy="26161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455028" y="478366"/>
                <a:ext cx="228600" cy="228600"/>
              </a:xfrm>
              <a:prstGeom prst="ellipse">
                <a:avLst/>
              </a:prstGeom>
              <a:noFill/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1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28" name="TextBox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6703" y="457200"/>
                    <a:ext cx="368434" cy="2616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>
              <a:stCxn id="29" idx="7"/>
              <a:endCxn id="33" idx="3"/>
            </p:cNvCxnSpPr>
            <p:nvPr/>
          </p:nvCxnSpPr>
          <p:spPr>
            <a:xfrm flipV="1">
              <a:off x="5573070" y="919131"/>
              <a:ext cx="310364" cy="3124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343648" y="1178941"/>
              <a:ext cx="308098" cy="261610"/>
              <a:chOff x="2477878" y="1221234"/>
              <a:chExt cx="308098" cy="26161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512178" y="1240366"/>
                <a:ext cx="228600" cy="228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77878" y="1221234"/>
                    <a:ext cx="30809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100" b="1" i="1" smtClean="0">
                              <a:latin typeface="Cambria Math"/>
                            </a:rPr>
                            <m:t>𝒖</m:t>
                          </m:r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7878" y="1221234"/>
                    <a:ext cx="308098" cy="26161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665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Modeling Diffusion through a Network: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Cascading Behavior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592288" cy="212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132856"/>
            <a:ext cx="2436017" cy="195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2434209" cy="188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365104"/>
            <a:ext cx="2839194" cy="19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4847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 3,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2, </a:t>
            </a: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2/5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29309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1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638132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Step 2</a:t>
            </a:r>
            <a:endParaRPr lang="el-GR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2580616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6742" y="2741362"/>
            <a:ext cx="48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13450" y="4941168"/>
            <a:ext cx="3807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Chain reaction of switches to B -&gt; A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cascade</a:t>
            </a:r>
            <a:r>
              <a:rPr lang="en-US" sz="2400" dirty="0" smtClean="0"/>
              <a:t> of  adoptions of A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5082</Words>
  <Application>Microsoft Office PowerPoint</Application>
  <PresentationFormat>On-screen Show (4:3)</PresentationFormat>
  <Paragraphs>601</Paragraphs>
  <Slides>88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1" baseType="lpstr">
      <vt:lpstr>Office Theme</vt:lpstr>
      <vt:lpstr>Equation</vt:lpstr>
      <vt:lpstr>Εξίσωση</vt:lpstr>
      <vt:lpstr>Online Social Networks and Media </vt:lpstr>
      <vt:lpstr>Introduction</vt:lpstr>
      <vt:lpstr>Cascading Behavior in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Epidemic Spread</vt:lpstr>
      <vt:lpstr>Epidemics</vt:lpstr>
      <vt:lpstr>PowerPoint Presentation</vt:lpstr>
      <vt:lpstr>PowerPoint Presentation</vt:lpstr>
      <vt:lpstr>PowerPoint Presentation</vt:lpstr>
      <vt:lpstr>Branching process</vt:lpstr>
      <vt:lpstr>The SIR model</vt:lpstr>
      <vt:lpstr>The SIR process</vt:lpstr>
      <vt:lpstr>PowerPoint Presentation</vt:lpstr>
      <vt:lpstr>SIR and the Branching process</vt:lpstr>
      <vt:lpstr>Percolation</vt:lpstr>
      <vt:lpstr>SIR and Percolation</vt:lpstr>
      <vt:lpstr>Example</vt:lpstr>
      <vt:lpstr>The SIS model</vt:lpstr>
      <vt:lpstr>Example</vt:lpstr>
      <vt:lpstr>An eigenvalue point of view</vt:lpstr>
      <vt:lpstr>Multiple copies model</vt:lpstr>
      <vt:lpstr>Analysis</vt:lpstr>
      <vt:lpstr>SIS and SIR</vt:lpstr>
      <vt:lpstr>Including time</vt:lpstr>
      <vt:lpstr>Concurrency</vt:lpstr>
      <vt:lpstr>Influence maximization</vt:lpstr>
      <vt:lpstr>Maximizing spread</vt:lpstr>
      <vt:lpstr>Independent cascade model</vt:lpstr>
      <vt:lpstr>Influence maximization</vt:lpstr>
      <vt:lpstr>A Greedy algorithm</vt:lpstr>
      <vt:lpstr>Approximation Algorithms</vt:lpstr>
      <vt:lpstr>Approximation Ratio</vt:lpstr>
      <vt:lpstr>Approximation Ratio for Influence Maximization</vt:lpstr>
      <vt:lpstr>Proof of approximation ratio</vt:lpstr>
      <vt:lpstr>Optimizing submodular functions</vt:lpstr>
      <vt:lpstr>Submodularity of influence</vt:lpstr>
      <vt:lpstr>Independent cascade model</vt:lpstr>
      <vt:lpstr>Linear threshold model </vt:lpstr>
      <vt:lpstr>Influence Maximization</vt:lpstr>
      <vt:lpstr>Proof idea</vt:lpstr>
      <vt:lpstr>Proof idea</vt:lpstr>
      <vt:lpstr>Experiments</vt:lpstr>
      <vt:lpstr>Another example</vt:lpstr>
      <vt:lpstr>Evolving network</vt:lpstr>
      <vt:lpstr>Time</vt:lpstr>
      <vt:lpstr>Submodularity</vt:lpstr>
      <vt:lpstr>Evolving IC model</vt:lpstr>
      <vt:lpstr>Evolving IC model</vt:lpstr>
      <vt:lpstr>Evolving LT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238</cp:revision>
  <dcterms:created xsi:type="dcterms:W3CDTF">2012-10-10T06:53:19Z</dcterms:created>
  <dcterms:modified xsi:type="dcterms:W3CDTF">2014-11-27T08:07:46Z</dcterms:modified>
</cp:coreProperties>
</file>