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31" r:id="rId2"/>
    <p:sldId id="454" r:id="rId3"/>
    <p:sldId id="455" r:id="rId4"/>
    <p:sldId id="456" r:id="rId5"/>
    <p:sldId id="457" r:id="rId6"/>
    <p:sldId id="483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  <p:sldId id="473" r:id="rId22"/>
    <p:sldId id="472" r:id="rId23"/>
    <p:sldId id="474" r:id="rId24"/>
    <p:sldId id="475" r:id="rId25"/>
    <p:sldId id="476" r:id="rId26"/>
    <p:sldId id="477" r:id="rId27"/>
    <p:sldId id="478" r:id="rId28"/>
    <p:sldId id="479" r:id="rId29"/>
    <p:sldId id="480" r:id="rId30"/>
    <p:sldId id="482" r:id="rId31"/>
    <p:sldId id="484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3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6/11/2014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Online Social Networks and Media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13650" y="4293096"/>
            <a:ext cx="6512768" cy="550912"/>
          </a:xfrm>
        </p:spPr>
        <p:txBody>
          <a:bodyPr>
            <a:normAutofit lnSpcReduction="10000"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5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second smallest eigenvalue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second smallest eigenvalue (also known as </a:t>
            </a:r>
            <a:r>
              <a:rPr lang="en-US" dirty="0" smtClean="0">
                <a:solidFill>
                  <a:srgbClr val="FF9900"/>
                </a:solidFill>
              </a:rPr>
              <a:t>Fielder value</a:t>
            </a:r>
            <a:r>
              <a:rPr lang="en-US" dirty="0" smtClean="0"/>
              <a:t>) </a:t>
            </a:r>
            <a:r>
              <a:rPr lang="el-GR" dirty="0" smtClean="0">
                <a:solidFill>
                  <a:schemeClr val="hlink"/>
                </a:solidFill>
              </a:rPr>
              <a:t>λ</a:t>
            </a:r>
            <a:r>
              <a:rPr lang="fi-FI" baseline="-25000" dirty="0" smtClean="0">
                <a:solidFill>
                  <a:schemeClr val="hlink"/>
                </a:solidFill>
              </a:rPr>
              <a:t>2</a:t>
            </a:r>
            <a:r>
              <a:rPr lang="fi-FI" dirty="0" smtClean="0"/>
              <a:t> satisfies</a:t>
            </a:r>
          </a:p>
          <a:p>
            <a:pPr eaLnBrk="1" hangingPunct="1"/>
            <a:endParaRPr lang="fi-FI" dirty="0" smtClean="0"/>
          </a:p>
          <a:p>
            <a:pPr eaLnBrk="1" hangingPunct="1"/>
            <a:endParaRPr lang="fi-FI" dirty="0" smtClean="0"/>
          </a:p>
          <a:p>
            <a:pPr eaLnBrk="1" hangingPunct="1"/>
            <a:r>
              <a:rPr lang="fi-FI" dirty="0" smtClean="0"/>
              <a:t>The eigenvector for eigenvalue </a:t>
            </a:r>
            <a:r>
              <a:rPr lang="el-GR" dirty="0" smtClean="0">
                <a:solidFill>
                  <a:schemeClr val="hlink"/>
                </a:solidFill>
              </a:rPr>
              <a:t>λ</a:t>
            </a:r>
            <a:r>
              <a:rPr lang="fi-FI" baseline="-25000" dirty="0" smtClean="0">
                <a:solidFill>
                  <a:schemeClr val="hlink"/>
                </a:solidFill>
              </a:rPr>
              <a:t>2</a:t>
            </a:r>
            <a:r>
              <a:rPr lang="fi-FI" dirty="0" smtClean="0"/>
              <a:t> is called the </a:t>
            </a:r>
            <a:r>
              <a:rPr lang="fi-FI" dirty="0" smtClean="0">
                <a:solidFill>
                  <a:srgbClr val="FF9900"/>
                </a:solidFill>
              </a:rPr>
              <a:t>Fielder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FF9900"/>
                </a:solidFill>
              </a:rPr>
              <a:t>vector</a:t>
            </a:r>
            <a:r>
              <a:rPr lang="fi-FI" dirty="0" smtClean="0"/>
              <a:t>. It minimizes </a:t>
            </a:r>
            <a:endParaRPr lang="el-GR" dirty="0" smtClean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843213" y="2852738"/>
          <a:ext cx="27336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8" name="Equation" r:id="rId3" imgW="1155199" imgH="317362" progId="Equation.3">
                  <p:embed/>
                </p:oleObj>
              </mc:Choice>
              <mc:Fallback>
                <p:oleObj name="Equation" r:id="rId3" imgW="1155199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852738"/>
                        <a:ext cx="2733675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575486"/>
              </p:ext>
            </p:extLst>
          </p:nvPr>
        </p:nvGraphicFramePr>
        <p:xfrm>
          <a:off x="1722438" y="5370513"/>
          <a:ext cx="32512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9" name="Εξίσωση" r:id="rId5" imgW="1384200" imgH="368280" progId="Equation.3">
                  <p:embed/>
                </p:oleObj>
              </mc:Choice>
              <mc:Fallback>
                <p:oleObj name="Εξίσωση" r:id="rId5" imgW="13842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5370513"/>
                        <a:ext cx="325120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103813" y="5419725"/>
            <a:ext cx="1239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/>
              <a:t>where</a:t>
            </a:r>
            <a:r>
              <a:rPr lang="en-US" sz="2400"/>
              <a:t> </a:t>
            </a:r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6486525" y="5392738"/>
          <a:ext cx="13589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10" name="Equation" r:id="rId7" imgW="583693" imgH="266469" progId="Equation.3">
                  <p:embed/>
                </p:oleObj>
              </mc:Choice>
              <mc:Fallback>
                <p:oleObj name="Equation" r:id="rId7" imgW="583693" imgH="2664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525" y="5392738"/>
                        <a:ext cx="135890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43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Spectral ordering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values of </a:t>
            </a:r>
            <a:r>
              <a:rPr lang="en-US" sz="2400" smtClean="0">
                <a:solidFill>
                  <a:schemeClr val="hlink"/>
                </a:solidFill>
              </a:rPr>
              <a:t>x</a:t>
            </a:r>
            <a:r>
              <a:rPr lang="en-US" sz="2400" smtClean="0"/>
              <a:t> minimize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For weighted matrices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ordering according to the </a:t>
            </a:r>
            <a:r>
              <a:rPr lang="en-US" sz="2400" smtClean="0">
                <a:solidFill>
                  <a:schemeClr val="hlink"/>
                </a:solidFill>
              </a:rPr>
              <a:t>x</a:t>
            </a:r>
            <a:r>
              <a:rPr lang="en-US" sz="2400" baseline="-25000" smtClean="0">
                <a:solidFill>
                  <a:schemeClr val="hlink"/>
                </a:solidFill>
              </a:rPr>
              <a:t>i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/>
              <a:t>values will group similar (connected) nodes together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Physical interpretation: The stable state of springs placed on the edges of the graph  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08997"/>
              </p:ext>
            </p:extLst>
          </p:nvPr>
        </p:nvGraphicFramePr>
        <p:xfrm>
          <a:off x="2863850" y="2266950"/>
          <a:ext cx="168751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2" name="Εξίσωση" r:id="rId3" imgW="1079280" imgH="380880" progId="Equation.3">
                  <p:embed/>
                </p:oleObj>
              </mc:Choice>
              <mc:Fallback>
                <p:oleObj name="Εξίσωση" r:id="rId3" imgW="107928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2266950"/>
                        <a:ext cx="168751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156170"/>
              </p:ext>
            </p:extLst>
          </p:nvPr>
        </p:nvGraphicFramePr>
        <p:xfrm>
          <a:off x="2933700" y="3430588"/>
          <a:ext cx="18462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3" name="Εξίσωση" r:id="rId5" imgW="1346040" imgH="368280" progId="Equation.3">
                  <p:embed/>
                </p:oleObj>
              </mc:Choice>
              <mc:Fallback>
                <p:oleObj name="Εξίσωση" r:id="rId5" imgW="13460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3430588"/>
                        <a:ext cx="18462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932363" y="2276475"/>
          <a:ext cx="93503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4" name="Equation" r:id="rId7" imgW="583693" imgH="266469" progId="Equation.3">
                  <p:embed/>
                </p:oleObj>
              </mc:Choice>
              <mc:Fallback>
                <p:oleObj name="Equation" r:id="rId7" imgW="583693" imgH="2664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276475"/>
                        <a:ext cx="935037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5292725" y="3500438"/>
          <a:ext cx="9350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5" name="Equation" r:id="rId9" imgW="583693" imgH="266469" progId="Equation.3">
                  <p:embed/>
                </p:oleObj>
              </mc:Choice>
              <mc:Fallback>
                <p:oleObj name="Equation" r:id="rId9" imgW="583693" imgH="2664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500438"/>
                        <a:ext cx="9350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884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Spectral partition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Partition the nodes according to the ordering induced by the Fielder vector</a:t>
            </a:r>
          </a:p>
          <a:p>
            <a:pPr eaLnBrk="1" hangingPunct="1"/>
            <a:r>
              <a:rPr lang="en-US" sz="2800" dirty="0" smtClean="0"/>
              <a:t>If </a:t>
            </a:r>
            <a:r>
              <a:rPr lang="en-US" sz="2800" dirty="0" smtClean="0">
                <a:solidFill>
                  <a:schemeClr val="hlink"/>
                </a:solidFill>
              </a:rPr>
              <a:t>u = (u</a:t>
            </a:r>
            <a:r>
              <a:rPr lang="en-US" sz="2800" baseline="-25000" dirty="0" smtClean="0">
                <a:solidFill>
                  <a:schemeClr val="hlink"/>
                </a:solidFill>
              </a:rPr>
              <a:t>1</a:t>
            </a:r>
            <a:r>
              <a:rPr lang="en-US" sz="2800" dirty="0" smtClean="0">
                <a:solidFill>
                  <a:schemeClr val="hlink"/>
                </a:solidFill>
              </a:rPr>
              <a:t>,u</a:t>
            </a:r>
            <a:r>
              <a:rPr lang="en-US" sz="2800" baseline="-25000" dirty="0" smtClean="0">
                <a:solidFill>
                  <a:schemeClr val="hlink"/>
                </a:solidFill>
              </a:rPr>
              <a:t>2</a:t>
            </a:r>
            <a:r>
              <a:rPr lang="en-US" sz="2800" dirty="0" smtClean="0">
                <a:solidFill>
                  <a:schemeClr val="hlink"/>
                </a:solidFill>
              </a:rPr>
              <a:t>,…,u</a:t>
            </a:r>
            <a:r>
              <a:rPr lang="en-US" sz="2800" baseline="-25000" dirty="0" smtClean="0">
                <a:solidFill>
                  <a:schemeClr val="hlink"/>
                </a:solidFill>
              </a:rPr>
              <a:t>n</a:t>
            </a:r>
            <a:r>
              <a:rPr lang="en-US" sz="2800" dirty="0" smtClean="0">
                <a:solidFill>
                  <a:schemeClr val="hlink"/>
                </a:solidFill>
              </a:rPr>
              <a:t>)</a:t>
            </a:r>
            <a:r>
              <a:rPr lang="en-US" sz="2800" dirty="0" smtClean="0"/>
              <a:t> is the Fielder vector, then split nodes according to a threshold value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</a:p>
          <a:p>
            <a:pPr lvl="1" eaLnBrk="1" hangingPunct="1"/>
            <a:r>
              <a:rPr lang="en-US" sz="2400" dirty="0" smtClean="0">
                <a:solidFill>
                  <a:srgbClr val="CC0000"/>
                </a:solidFill>
              </a:rPr>
              <a:t>bisection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 </a:t>
            </a:r>
            <a:r>
              <a:rPr lang="en-US" sz="2400" dirty="0" smtClean="0"/>
              <a:t>is the median value in </a:t>
            </a:r>
            <a:r>
              <a:rPr lang="en-US" sz="2400" dirty="0" smtClean="0">
                <a:solidFill>
                  <a:schemeClr val="hlink"/>
                </a:solidFill>
              </a:rPr>
              <a:t>u</a:t>
            </a:r>
          </a:p>
          <a:p>
            <a:pPr lvl="1" eaLnBrk="1" hangingPunct="1"/>
            <a:r>
              <a:rPr lang="en-US" sz="2400" dirty="0" smtClean="0">
                <a:solidFill>
                  <a:srgbClr val="CC0000"/>
                </a:solidFill>
              </a:rPr>
              <a:t>ratio cut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2400" dirty="0" smtClean="0"/>
              <a:t> is the value that minimizes </a:t>
            </a:r>
            <a:r>
              <a:rPr lang="el-GR" sz="2400" dirty="0" smtClean="0">
                <a:solidFill>
                  <a:schemeClr val="hlink"/>
                </a:solidFill>
              </a:rPr>
              <a:t>α</a:t>
            </a:r>
          </a:p>
          <a:p>
            <a:pPr lvl="1" eaLnBrk="1" hangingPunct="1"/>
            <a:r>
              <a:rPr lang="en-US" sz="2400" dirty="0" smtClean="0">
                <a:solidFill>
                  <a:srgbClr val="CC0000"/>
                </a:solidFill>
              </a:rPr>
              <a:t>sign</a:t>
            </a:r>
            <a:r>
              <a:rPr lang="en-US" sz="2400" dirty="0" smtClean="0"/>
              <a:t>: separate positive and negative values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s=0</a:t>
            </a:r>
            <a:r>
              <a:rPr lang="en-US" sz="2400" dirty="0" smtClean="0"/>
              <a:t>)</a:t>
            </a:r>
          </a:p>
          <a:p>
            <a:pPr lvl="1" eaLnBrk="1" hangingPunct="1"/>
            <a:r>
              <a:rPr lang="en-US" sz="2400" dirty="0" smtClean="0">
                <a:solidFill>
                  <a:srgbClr val="CC0000"/>
                </a:solidFill>
              </a:rPr>
              <a:t>gap</a:t>
            </a:r>
            <a:r>
              <a:rPr lang="en-US" sz="2400" dirty="0" smtClean="0"/>
              <a:t>: separate according to the largest gap in the values of </a:t>
            </a:r>
            <a:r>
              <a:rPr lang="en-US" sz="2400" dirty="0" smtClean="0">
                <a:solidFill>
                  <a:schemeClr val="hlink"/>
                </a:solidFill>
              </a:rPr>
              <a:t>u</a:t>
            </a:r>
          </a:p>
          <a:p>
            <a:pPr eaLnBrk="1" hangingPunct="1"/>
            <a:r>
              <a:rPr lang="en-US" sz="2800" dirty="0" smtClean="0"/>
              <a:t>This works well (provably for special cases)</a:t>
            </a:r>
          </a:p>
        </p:txBody>
      </p:sp>
    </p:spTree>
    <p:extLst>
      <p:ext uri="{BB962C8B-B14F-4D97-AF65-F5344CB8AC3E}">
        <p14:creationId xmlns:p14="http://schemas.microsoft.com/office/powerpoint/2010/main" val="1663242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Fielder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 value </a:t>
            </a:r>
            <a:r>
              <a:rPr lang="en-US" sz="2000" dirty="0" smtClean="0">
                <a:solidFill>
                  <a:schemeClr val="hlink"/>
                </a:solidFill>
              </a:rPr>
              <a:t>λ</a:t>
            </a:r>
            <a:r>
              <a:rPr lang="en-US" sz="2000" baseline="-25000" dirty="0" smtClean="0">
                <a:solidFill>
                  <a:schemeClr val="hlink"/>
                </a:solidFill>
              </a:rPr>
              <a:t>2</a:t>
            </a:r>
            <a:r>
              <a:rPr lang="en-US" sz="2000" dirty="0" smtClean="0"/>
              <a:t> is a good approximation of the graph expansion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For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minimum ratio cut </a:t>
            </a:r>
            <a:r>
              <a:rPr lang="en-US" sz="2000" dirty="0" smtClean="0"/>
              <a:t>of the </a:t>
            </a:r>
            <a:r>
              <a:rPr lang="en-US" sz="2000" dirty="0" smtClean="0">
                <a:solidFill>
                  <a:srgbClr val="009900"/>
                </a:solidFill>
              </a:rPr>
              <a:t>Fielder vector</a:t>
            </a:r>
            <a:r>
              <a:rPr lang="en-US" sz="2000" dirty="0" smtClean="0"/>
              <a:t> we have that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If the max degree </a:t>
            </a:r>
            <a:r>
              <a:rPr lang="en-US" sz="2000" dirty="0" smtClean="0">
                <a:solidFill>
                  <a:schemeClr val="hlink"/>
                </a:solidFill>
              </a:rPr>
              <a:t>d</a:t>
            </a:r>
            <a:r>
              <a:rPr lang="en-US" sz="2000" dirty="0" smtClean="0"/>
              <a:t> is bounded we obtain a good approximation of the minimum expansion cut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339975" y="2133600"/>
          <a:ext cx="2160588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3" name="Equation" r:id="rId3" imgW="1282700" imgH="419100" progId="Equation.3">
                  <p:embed/>
                </p:oleObj>
              </mc:Choice>
              <mc:Fallback>
                <p:oleObj name="Equation" r:id="rId3" imgW="1282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133600"/>
                        <a:ext cx="2160588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339975" y="2924175"/>
          <a:ext cx="27368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4" name="Equation" r:id="rId5" imgW="1637589" imgH="393529" progId="Equation.3">
                  <p:embed/>
                </p:oleObj>
              </mc:Choice>
              <mc:Fallback>
                <p:oleObj name="Equation" r:id="rId5" imgW="163758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924175"/>
                        <a:ext cx="27368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508625" y="2492375"/>
            <a:ext cx="2573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hlink"/>
                </a:solidFill>
              </a:rPr>
              <a:t>d</a:t>
            </a:r>
            <a:r>
              <a:rPr lang="en-US" sz="2000"/>
              <a:t> = maximum degree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2843213" y="4292600"/>
          <a:ext cx="180022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5" name="Equation" r:id="rId7" imgW="1066800" imgH="419100" progId="Equation.3">
                  <p:embed/>
                </p:oleObj>
              </mc:Choice>
              <mc:Fallback>
                <p:oleObj name="Equation" r:id="rId7" imgW="1066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292600"/>
                        <a:ext cx="180022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46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Densest SUBGRAPH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 </a:t>
            </a:r>
            <a:r>
              <a:rPr lang="en-US" dirty="0" err="1" smtClean="0"/>
              <a:t>Aris</a:t>
            </a:r>
            <a:r>
              <a:rPr lang="en-US" dirty="0" smtClean="0"/>
              <a:t> Gionis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77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dense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Dense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subgraph</a:t>
            </a:r>
            <a:r>
              <a:rPr lang="en-US" dirty="0"/>
              <a:t>: A collection of vertices such that there are a lot of </a:t>
            </a:r>
            <a:r>
              <a:rPr lang="en-US" dirty="0" smtClean="0"/>
              <a:t>edges between them</a:t>
            </a:r>
          </a:p>
          <a:p>
            <a:pPr lvl="1"/>
            <a:r>
              <a:rPr lang="en-US" dirty="0" smtClean="0"/>
              <a:t>E.g., find the subset of email users that talk the most between them</a:t>
            </a:r>
          </a:p>
          <a:p>
            <a:pPr lvl="1"/>
            <a:r>
              <a:rPr lang="en-US" dirty="0" smtClean="0"/>
              <a:t>Or, find the subset of genes that are most commonly expressed together</a:t>
            </a:r>
            <a:endParaRPr lang="en-US" dirty="0"/>
          </a:p>
          <a:p>
            <a:r>
              <a:rPr lang="en-US" dirty="0" smtClean="0"/>
              <a:t>Similar to </a:t>
            </a:r>
            <a:r>
              <a:rPr lang="en-US" dirty="0" smtClean="0">
                <a:solidFill>
                  <a:srgbClr val="0070C0"/>
                </a:solidFill>
              </a:rPr>
              <a:t>community identification</a:t>
            </a:r>
            <a:r>
              <a:rPr lang="en-US" dirty="0" smtClean="0"/>
              <a:t> but we do not require that the dense </a:t>
            </a:r>
            <a:r>
              <a:rPr lang="en-US" dirty="0" err="1" smtClean="0"/>
              <a:t>subgraph</a:t>
            </a:r>
            <a:r>
              <a:rPr lang="en-US" dirty="0" smtClean="0"/>
              <a:t> is sparsely connected with the rest of the graph.</a:t>
            </a:r>
          </a:p>
        </p:txBody>
      </p:sp>
    </p:spTree>
    <p:extLst>
      <p:ext uri="{BB962C8B-B14F-4D97-AF65-F5344CB8AC3E}">
        <p14:creationId xmlns:p14="http://schemas.microsoft.com/office/powerpoint/2010/main" val="3118487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Input: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undirected</a:t>
                </a:r>
                <a:r>
                  <a:rPr lang="en-US" dirty="0" smtClean="0"/>
                  <a:t> graph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𝐺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=(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𝐸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Degree </a:t>
                </a:r>
                <a:r>
                  <a:rPr lang="en-US" dirty="0"/>
                  <a:t>of node </a:t>
                </a:r>
                <a:r>
                  <a:rPr lang="en-US" dirty="0" smtClean="0"/>
                  <a:t>u: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deg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For two sets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u</m:t>
                              </m:r>
                              <m:r>
                                <a:rPr lang="en-US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𝐸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: </a:t>
                </a:r>
                <a:r>
                  <a:rPr lang="en-US" dirty="0"/>
                  <a:t>edges within </a:t>
                </a:r>
                <a:r>
                  <a:rPr lang="en-US" dirty="0" smtClean="0"/>
                  <a:t>nodes </a:t>
                </a:r>
                <a:r>
                  <a:rPr lang="en-US" dirty="0"/>
                  <a:t>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b="0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Graph Cut </a:t>
                </a:r>
                <a:r>
                  <a:rPr lang="en-US" dirty="0"/>
                  <a:t>defined by nodes 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⊆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𝐸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dirty="0"/>
                  <a:t>edges between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/>
                  <a:t> and the rest of the </a:t>
                </a:r>
                <a:r>
                  <a:rPr lang="en-US" dirty="0" smtClean="0"/>
                  <a:t>graph</a:t>
                </a:r>
              </a:p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Induced </a:t>
                </a:r>
                <a:r>
                  <a:rPr lang="en-US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Subgraph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by set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=(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7491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How do we define the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density</a:t>
                </a:r>
                <a:r>
                  <a:rPr lang="en-US" dirty="0" smtClean="0"/>
                  <a:t> of a </a:t>
                </a:r>
                <a:r>
                  <a:rPr lang="en-US" dirty="0" err="1" smtClean="0"/>
                  <a:t>subgraph</a:t>
                </a:r>
                <a:r>
                  <a:rPr lang="en-US" dirty="0" smtClean="0"/>
                  <a:t>?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Average Degree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2|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𝐸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Problem</a:t>
                </a:r>
                <a:r>
                  <a:rPr lang="en-US" dirty="0" smtClean="0"/>
                  <a:t>: Given graph G, find subset S, that maximizes density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d(S)</a:t>
                </a:r>
              </a:p>
              <a:p>
                <a:pPr lvl="1"/>
                <a:r>
                  <a:rPr lang="en-US" dirty="0" smtClean="0"/>
                  <a:t>Surprisingly there is a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polynomial-time algorithm </a:t>
                </a:r>
                <a:r>
                  <a:rPr lang="en-US" dirty="0" smtClean="0"/>
                  <a:t>for this problem.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003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Min-Cut Problem</a:t>
            </a:r>
            <a:endParaRPr lang="en-US" dirty="0"/>
          </a:p>
        </p:txBody>
      </p:sp>
      <p:pic>
        <p:nvPicPr>
          <p:cNvPr id="144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988840"/>
            <a:ext cx="33528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139952" y="1628800"/>
                <a:ext cx="4896544" cy="2723502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Given a graph*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𝐺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=(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𝐸</m:t>
                    </m:r>
                    <m:r>
                      <a:rPr lang="en-US" sz="24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rgbClr val="0070C0"/>
                    </a:solidFill>
                  </a:rPr>
                  <a:t>, </a:t>
                </a:r>
                <a:endParaRPr lang="en-US" sz="2400" dirty="0" smtClean="0"/>
              </a:p>
              <a:p>
                <a:r>
                  <a:rPr lang="en-US" sz="2400" dirty="0" smtClean="0"/>
                  <a:t>A source vertex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, </a:t>
                </a:r>
              </a:p>
              <a:p>
                <a:r>
                  <a:rPr lang="en-US" sz="2400" dirty="0" smtClean="0"/>
                  <a:t>A destination vertex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/>
                      </a:rPr>
                      <m:t>𝑡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/>
                      </a:rPr>
                      <m:t>𝑉</m:t>
                    </m:r>
                  </m:oMath>
                </a14:m>
                <a:endParaRPr lang="en-US" sz="2400" dirty="0" smtClean="0">
                  <a:solidFill>
                    <a:srgbClr val="00B050"/>
                  </a:solidFill>
                </a:endParaRPr>
              </a:p>
              <a:p>
                <a:endParaRPr lang="en-US" sz="2400" dirty="0"/>
              </a:p>
              <a:p>
                <a:r>
                  <a:rPr lang="en-US" sz="2400" dirty="0" smtClean="0"/>
                  <a:t>Find a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⊆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</m:oMath>
                </a14:m>
                <a:endParaRPr lang="en-US" sz="2400" dirty="0" smtClean="0">
                  <a:solidFill>
                    <a:srgbClr val="0070C0"/>
                  </a:solidFill>
                </a:endParaRPr>
              </a:p>
              <a:p>
                <a:r>
                  <a:rPr lang="en-US" sz="2400" dirty="0" smtClean="0"/>
                  <a:t>Such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24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 smtClean="0"/>
                  <a:t>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That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minimizes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𝐸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acc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628800"/>
                <a:ext cx="4896544" cy="2723502"/>
              </a:xfrm>
              <a:prstGeom prst="rect">
                <a:avLst/>
              </a:prstGeom>
              <a:blipFill rotWithShape="1">
                <a:blip r:embed="rId3"/>
                <a:stretch>
                  <a:fillRect l="-1739" t="-1559" b="-2450"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83968" y="4574361"/>
            <a:ext cx="2956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The graph may be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weighted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5301208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Min-Cut = Max-Flow</a:t>
            </a:r>
            <a:r>
              <a:rPr lang="en-US" sz="2400" dirty="0" smtClean="0"/>
              <a:t>: the minimum cut maximizes the flow that can be sent from s to t. There is a polynomial time solution.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532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1240" y="1628800"/>
                <a:ext cx="5070840" cy="1180728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Consider the decision problem:</a:t>
                </a:r>
              </a:p>
              <a:p>
                <a:pPr lvl="1"/>
                <a:r>
                  <a:rPr lang="en-US" sz="2400" dirty="0" smtClean="0"/>
                  <a:t>Is there a set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2400" dirty="0" smtClean="0"/>
                  <a:t>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400" dirty="0" smtClean="0"/>
                  <a:t>?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1240" y="1628800"/>
                <a:ext cx="5070840" cy="1180728"/>
              </a:xfrm>
              <a:blipFill rotWithShape="1">
                <a:blip r:embed="rId2"/>
                <a:stretch>
                  <a:fillRect l="-2043" t="-4639" r="-1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520" y="2924944"/>
                <a:ext cx="6022995" cy="3417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𝑐</m:t>
                    </m:r>
                  </m:oMath>
                </a14:m>
                <a:endParaRPr lang="en-US" sz="2800" b="0" dirty="0" smtClean="0">
                  <a:solidFill>
                    <a:srgbClr val="0070C0"/>
                  </a:solidFill>
                </a:endParaRPr>
              </a:p>
              <a:p>
                <a:pPr lvl="1"/>
                <a:endParaRPr lang="en-US" b="0" dirty="0" smtClean="0">
                  <a:solidFill>
                    <a:srgbClr val="0070C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d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𝑐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|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|</m:t>
                    </m:r>
                  </m:oMath>
                </a14:m>
                <a:endParaRPr lang="en-US" sz="2800" b="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e>
                            </m:acc>
                          </m:e>
                        </m:d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|</m:t>
                        </m:r>
                      </m:e>
                    </m:nary>
                  </m:oMath>
                </a14:m>
                <a:endParaRPr lang="en-US" sz="2800" b="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𝐸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acc>
                          <m:accPr>
                            <m:chr m:val="̅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sub>
                      <m:sup/>
                      <m:e>
                        <m:func>
                          <m:func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𝑐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endParaRPr lang="en-US" sz="2800" b="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b="0" dirty="0" smtClean="0">
                  <a:solidFill>
                    <a:srgbClr val="0070C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8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∈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sub>
                      <m:sup/>
                      <m:e>
                        <m:func>
                          <m:funcPr>
                            <m:ctrlPr>
                              <a:rPr lang="en-US" sz="28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sz="28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28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𝑐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≤2|</m:t>
                    </m:r>
                    <m:r>
                      <a:rPr lang="en-US" sz="28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r>
                      <a:rPr lang="en-US" sz="28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|</m:t>
                    </m:r>
                  </m:oMath>
                </a14:m>
                <a:endParaRPr lang="en-US" sz="3200" b="0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24944"/>
                <a:ext cx="6022995" cy="34172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969" y="1700808"/>
            <a:ext cx="408622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73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Graph partitioning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The general problem</a:t>
            </a:r>
          </a:p>
          <a:p>
            <a:pPr lvl="1"/>
            <a:r>
              <a:rPr lang="en-US" sz="2400" dirty="0" smtClean="0"/>
              <a:t>Input: a graph </a:t>
            </a:r>
            <a:r>
              <a:rPr lang="en-US" sz="2400" dirty="0" smtClean="0">
                <a:solidFill>
                  <a:schemeClr val="hlink"/>
                </a:solidFill>
              </a:rPr>
              <a:t>G=(V,E)</a:t>
            </a:r>
          </a:p>
          <a:p>
            <a:pPr lvl="2"/>
            <a:r>
              <a:rPr lang="en-US" sz="2000" dirty="0" smtClean="0"/>
              <a:t>edge </a:t>
            </a: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u,v</a:t>
            </a:r>
            <a:r>
              <a:rPr lang="en-US" sz="2000" dirty="0" smtClean="0">
                <a:solidFill>
                  <a:schemeClr val="hlink"/>
                </a:solidFill>
              </a:rPr>
              <a:t>)</a:t>
            </a:r>
            <a:r>
              <a:rPr lang="en-US" sz="2000" dirty="0" smtClean="0"/>
              <a:t> denotes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similarity </a:t>
            </a:r>
            <a:r>
              <a:rPr lang="en-US" sz="2000" dirty="0" smtClean="0"/>
              <a:t>between </a:t>
            </a:r>
            <a:r>
              <a:rPr lang="en-US" sz="2000" dirty="0" smtClean="0">
                <a:solidFill>
                  <a:schemeClr val="hlink"/>
                </a:solidFill>
              </a:rPr>
              <a:t>u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chemeClr val="hlink"/>
                </a:solidFill>
              </a:rPr>
              <a:t>v</a:t>
            </a:r>
          </a:p>
          <a:p>
            <a:pPr lvl="2"/>
            <a:r>
              <a:rPr lang="en-US" sz="2000" dirty="0" smtClean="0"/>
              <a:t>weighted graphs: weight of edge captures the degree of similarity</a:t>
            </a:r>
          </a:p>
          <a:p>
            <a:pPr lvl="1"/>
            <a:r>
              <a:rPr lang="en-US" sz="2400" dirty="0" smtClean="0"/>
              <a:t>Partitioning as an optimization problem: </a:t>
            </a:r>
          </a:p>
          <a:p>
            <a:pPr lvl="2"/>
            <a:r>
              <a:rPr lang="en-US" sz="2000" dirty="0" smtClean="0"/>
              <a:t>Partition the nodes in the graph such that nodes within clusters are well interconnected (high edge weights), and nodes across clusters are sparsely interconnected (low edge weights)</a:t>
            </a:r>
          </a:p>
          <a:p>
            <a:pPr lvl="2"/>
            <a:r>
              <a:rPr lang="en-US" sz="2000" dirty="0" smtClean="0"/>
              <a:t>most graph partitioning problems are NP hard</a:t>
            </a:r>
          </a:p>
        </p:txBody>
      </p:sp>
    </p:spTree>
    <p:extLst>
      <p:ext uri="{BB962C8B-B14F-4D97-AF65-F5344CB8AC3E}">
        <p14:creationId xmlns:p14="http://schemas.microsoft.com/office/powerpoint/2010/main" val="2227029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 to min-cut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4784"/>
                <a:ext cx="8229600" cy="525658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800" dirty="0" smtClean="0"/>
                  <a:t>For a value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800" dirty="0" smtClean="0"/>
                  <a:t> we do the following transformation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endParaRPr lang="en-US" sz="2800" dirty="0" smtClean="0"/>
              </a:p>
              <a:p>
                <a:r>
                  <a:rPr lang="en-US" sz="2800" dirty="0" smtClean="0"/>
                  <a:t>We ask for a min s-t cut in the new graph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4784"/>
                <a:ext cx="8229600" cy="5256584"/>
              </a:xfrm>
              <a:blipFill rotWithShape="1">
                <a:blip r:embed="rId2"/>
                <a:stretch>
                  <a:fillRect l="-1259" t="-1856" b="-1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374552"/>
            <a:ext cx="56102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7" y="2855565"/>
            <a:ext cx="408622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779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to min-cut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There is a cut that has 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2|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51720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507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to min-cut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Every other cut has value: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∈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sub>
                      <m:sup/>
                      <m:e>
                        <m:func>
                          <m:funcPr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e>
                    </m:d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𝑐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24944"/>
            <a:ext cx="56007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133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to min-cut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∈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sub>
                      <m:sup/>
                      <m:e>
                        <m:func>
                          <m:funcPr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</m:acc>
                      </m:e>
                    </m:d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𝑐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≤2|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𝐸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dirty="0" smtClean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≠∅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𝑐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24944"/>
            <a:ext cx="56007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351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(Goldberg)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the input graph </a:t>
            </a:r>
            <a:r>
              <a:rPr lang="en-US" dirty="0" smtClean="0">
                <a:solidFill>
                  <a:srgbClr val="0070C0"/>
                </a:solidFill>
              </a:rPr>
              <a:t>G</a:t>
            </a:r>
            <a:r>
              <a:rPr lang="en-US" dirty="0" smtClean="0"/>
              <a:t>, and value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reate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min-cut instance </a:t>
            </a:r>
            <a:r>
              <a:rPr lang="en-US" dirty="0" smtClean="0"/>
              <a:t>graph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min-cut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is not empty, return </a:t>
            </a:r>
            <a:r>
              <a:rPr lang="en-US" dirty="0" smtClean="0">
                <a:solidFill>
                  <a:srgbClr val="FF0000"/>
                </a:solidFill>
              </a:rPr>
              <a:t>YES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Else return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we find the set with </a:t>
            </a:r>
            <a:r>
              <a:rPr lang="en-US" dirty="0" smtClean="0">
                <a:solidFill>
                  <a:srgbClr val="FF0000"/>
                </a:solidFill>
              </a:rPr>
              <a:t>maximum</a:t>
            </a:r>
            <a:r>
              <a:rPr lang="en-US" dirty="0" smtClean="0"/>
              <a:t> density?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41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Min-cut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min-cut</a:t>
            </a:r>
            <a:r>
              <a:rPr lang="en-US" dirty="0" smtClean="0"/>
              <a:t> algorithm finds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optimal</a:t>
            </a:r>
            <a:r>
              <a:rPr lang="en-US" dirty="0" smtClean="0"/>
              <a:t> solution in polynomial time </a:t>
            </a:r>
            <a:r>
              <a:rPr lang="en-US" dirty="0" smtClean="0">
                <a:solidFill>
                  <a:srgbClr val="0070C0"/>
                </a:solidFill>
              </a:rPr>
              <a:t>O(nm)</a:t>
            </a:r>
            <a:r>
              <a:rPr lang="en-US" dirty="0" smtClean="0"/>
              <a:t>, but this is too expensive for real networks.</a:t>
            </a:r>
          </a:p>
          <a:p>
            <a:r>
              <a:rPr lang="en-US" dirty="0" smtClean="0"/>
              <a:t>We will now describe a simpler </a:t>
            </a:r>
            <a:r>
              <a:rPr lang="en-US" dirty="0" smtClean="0">
                <a:solidFill>
                  <a:srgbClr val="FF0000"/>
                </a:solidFill>
              </a:rPr>
              <a:t>approximation</a:t>
            </a:r>
            <a:r>
              <a:rPr lang="en-US" dirty="0" smtClean="0"/>
              <a:t> algorithm that is very fast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Approximation algorithm</a:t>
            </a:r>
            <a:r>
              <a:rPr lang="en-US" dirty="0" smtClean="0"/>
              <a:t>: the </a:t>
            </a:r>
            <a:r>
              <a:rPr lang="en-US" dirty="0" smtClean="0">
                <a:solidFill>
                  <a:srgbClr val="FF0000"/>
                </a:solidFill>
              </a:rPr>
              <a:t>ratio</a:t>
            </a:r>
            <a:r>
              <a:rPr lang="en-US" dirty="0" smtClean="0"/>
              <a:t> of the density of the set produced by our algorithm and that of the optimal is </a:t>
            </a:r>
            <a:r>
              <a:rPr lang="en-US" dirty="0" smtClean="0">
                <a:solidFill>
                  <a:srgbClr val="FF0000"/>
                </a:solidFill>
              </a:rPr>
              <a:t>bounded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We will show that the ratio is at most </a:t>
            </a:r>
            <a:r>
              <a:rPr lang="en-US" dirty="0" smtClean="0">
                <a:solidFill>
                  <a:srgbClr val="0070C0"/>
                </a:solidFill>
              </a:rPr>
              <a:t>½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optimal</a:t>
            </a:r>
            <a:r>
              <a:rPr lang="en-US" dirty="0" smtClean="0"/>
              <a:t> set is </a:t>
            </a:r>
            <a:r>
              <a:rPr lang="en-US" dirty="0" smtClean="0">
                <a:solidFill>
                  <a:srgbClr val="0070C0"/>
                </a:solidFill>
              </a:rPr>
              <a:t>at most twice </a:t>
            </a:r>
            <a:r>
              <a:rPr lang="en-US" dirty="0" smtClean="0"/>
              <a:t>as dense as that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approximation</a:t>
            </a:r>
            <a:r>
              <a:rPr lang="en-US" dirty="0" smtClean="0"/>
              <a:t> algorithm.</a:t>
            </a:r>
          </a:p>
          <a:p>
            <a:endParaRPr lang="en-US" dirty="0" smtClean="0"/>
          </a:p>
          <a:p>
            <a:r>
              <a:rPr lang="en-US" dirty="0" smtClean="0"/>
              <a:t>Any ideas for the algorith</a:t>
            </a:r>
            <a:r>
              <a:rPr lang="en-US" dirty="0"/>
              <a:t>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Given the graph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𝐺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𝐸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𝑉</m:t>
                    </m:r>
                  </m:oMath>
                </a14:m>
                <a:endParaRPr lang="en-US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=1…|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|</m:t>
                    </m:r>
                  </m:oMath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pPr marL="971550" lvl="1" indent="-514350">
                  <a:buFont typeface="+mj-lt"/>
                  <a:buAutoNum type="alphaLcPeriod"/>
                </a:pPr>
                <a:r>
                  <a:rPr lang="en-US" sz="3200" dirty="0" smtClean="0"/>
                  <a:t>Find node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𝑣</m:t>
                    </m:r>
                    <m:r>
                      <a:rPr lang="en-US" sz="32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32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32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3200" dirty="0" smtClean="0"/>
                  <a:t>with the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minimum degree</a:t>
                </a:r>
              </a:p>
              <a:p>
                <a:pPr marL="971550" lvl="1" indent="-514350">
                  <a:buFont typeface="+mj-lt"/>
                  <a:buAutoNum type="alphaLcPeriod"/>
                </a:pP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32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2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2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32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∖{</m:t>
                    </m:r>
                    <m:r>
                      <a:rPr lang="en-US" sz="32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𝑣</m:t>
                    </m:r>
                    <m:r>
                      <a:rPr lang="en-US" sz="32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en-US" sz="32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57150" indent="0">
                  <a:buNone/>
                </a:pPr>
                <a:r>
                  <a:rPr lang="en-US" dirty="0" smtClean="0"/>
                  <a:t>3. Output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densest</a:t>
                </a:r>
                <a:r>
                  <a:rPr lang="en-US" dirty="0" smtClean="0"/>
                  <a:t>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617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6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06" y="3126704"/>
            <a:ext cx="24003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61" y="163613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9343"/>
            <a:ext cx="25336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902052" y="3074317"/>
            <a:ext cx="2514600" cy="1762125"/>
            <a:chOff x="3314700" y="2547938"/>
            <a:chExt cx="2514600" cy="1762125"/>
          </a:xfrm>
        </p:grpSpPr>
        <p:pic>
          <p:nvPicPr>
            <p:cNvPr id="1495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700" y="2547938"/>
              <a:ext cx="2514600" cy="176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50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928" y="2637284"/>
              <a:ext cx="952500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951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350292"/>
            <a:ext cx="23622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1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340768"/>
            <a:ext cx="2438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1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73" y="3098129"/>
            <a:ext cx="24669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1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61" y="4746591"/>
            <a:ext cx="24479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17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46591"/>
            <a:ext cx="24479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18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46591"/>
            <a:ext cx="25622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3059832" y="1350292"/>
            <a:ext cx="0" cy="1747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96136" y="1340768"/>
            <a:ext cx="0" cy="1736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03176" y="3055268"/>
            <a:ext cx="7569224" cy="22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59832" y="2998754"/>
            <a:ext cx="0" cy="1747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96136" y="3055268"/>
            <a:ext cx="0" cy="1747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81261" y="4773016"/>
            <a:ext cx="7569224" cy="22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059886" y="4684679"/>
            <a:ext cx="0" cy="1747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96136" y="4684678"/>
            <a:ext cx="0" cy="1747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267450" y="3544026"/>
            <a:ext cx="1440160" cy="1259079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0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We will prove that the optimal set has density at most 2 times that of the set produced by the Greedy algorithm.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Density of optimal set: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⊆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Density of greedy algorithm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We want to show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2⋅</m:t>
                        </m:r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86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bound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We will first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upper-bound</a:t>
                </a:r>
                <a:r>
                  <a:rPr lang="en-US" dirty="0" smtClean="0"/>
                  <a:t> the solution of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optimal</a:t>
                </a:r>
              </a:p>
              <a:p>
                <a:r>
                  <a:rPr lang="en-US" dirty="0" smtClean="0"/>
                  <a:t>Assume an arbitrary assignment of an edge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i="1" dirty="0" err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𝑢</m:t>
                    </m:r>
                    <m:r>
                      <a:rPr lang="en-US" i="1" dirty="0" err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n-US" i="1" dirty="0" err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𝑣</m:t>
                    </m:r>
                    <m:r>
                      <a:rPr lang="en-US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 smtClean="0"/>
                  <a:t>to either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𝑣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Define: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𝐼𝑁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= # edges assigned to u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Δ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𝑢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∈</m:t>
                            </m:r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𝑉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𝐼𝑁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smtClean="0"/>
                  <a:t>We can prove that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≤2⋅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Δ</m:t>
                    </m:r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24944"/>
            <a:ext cx="3448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5568" y="5284404"/>
            <a:ext cx="388843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true for </a:t>
            </a:r>
            <a:r>
              <a:rPr lang="en-US" sz="2400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/>
              <a:t> assignment of the edges!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43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Measuring connectivity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What does it mean that a set of nodes are well or sparsely interconnected?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min-cut</a:t>
            </a:r>
            <a:r>
              <a:rPr lang="en-US" sz="2400" dirty="0" smtClean="0"/>
              <a:t>: the min number of edges such that when removed cause the graph to become disconnected</a:t>
            </a:r>
          </a:p>
          <a:p>
            <a:pPr lvl="1" eaLnBrk="1" hangingPunct="1"/>
            <a:r>
              <a:rPr lang="en-US" sz="2000" dirty="0" smtClean="0"/>
              <a:t>small min-cut implies sparse connectivity</a:t>
            </a:r>
          </a:p>
          <a:p>
            <a:pPr lvl="1" eaLnBrk="1" hangingPunct="1"/>
            <a:r>
              <a:rPr lang="en-US" sz="2000" dirty="0" smtClean="0"/>
              <a:t> 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143000" y="4751388"/>
            <a:ext cx="1485900" cy="184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2992438" y="4743450"/>
            <a:ext cx="1485900" cy="18462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593975" y="5446713"/>
            <a:ext cx="439738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524125" y="6132513"/>
            <a:ext cx="561975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2619375" y="576262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2541588" y="5192713"/>
            <a:ext cx="554037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50913" y="6251575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ahoma" panose="020B0604030504040204" pitchFamily="34" charset="0"/>
              </a:rPr>
              <a:t>U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356100" y="6308725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ahoma" panose="020B0604030504040204" pitchFamily="34" charset="0"/>
              </a:rPr>
              <a:t>V-U</a:t>
            </a:r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292225" y="4076700"/>
          <a:ext cx="3135313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1" name="Equation" r:id="rId3" imgW="1853396" imgH="355446" progId="Equation.3">
                  <p:embed/>
                </p:oleObj>
              </mc:Choice>
              <mc:Fallback>
                <p:oleObj name="Equation" r:id="rId3" imgW="1853396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4076700"/>
                        <a:ext cx="3135313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03711" y="4678363"/>
            <a:ext cx="4540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problem can be solved in polynomial time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Min-cut/Max-flow algorithm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16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bound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We will now prove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lower bound </a:t>
                </a:r>
                <a:r>
                  <a:rPr lang="en-US" dirty="0" smtClean="0"/>
                  <a:t>for the density of the set produced by the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greedy</a:t>
                </a:r>
                <a:r>
                  <a:rPr lang="en-US" dirty="0" smtClean="0"/>
                  <a:t> algorithm.</a:t>
                </a:r>
              </a:p>
              <a:p>
                <a:r>
                  <a:rPr lang="en-US" dirty="0" smtClean="0"/>
                  <a:t>For the lower bound we consider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specific</a:t>
                </a:r>
                <a:r>
                  <a:rPr lang="en-US" dirty="0" smtClean="0"/>
                  <a:t> assignment of the edges that we create as the greedy algorithm progresses:</a:t>
                </a:r>
              </a:p>
              <a:p>
                <a:pPr lvl="1"/>
                <a:r>
                  <a:rPr lang="en-US" dirty="0" smtClean="0"/>
                  <a:t>When removing node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/>
                  <a:t>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assign</a:t>
                </a:r>
                <a:r>
                  <a:rPr lang="en-US" dirty="0" smtClean="0"/>
                  <a:t> all the edges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𝑢</m:t>
                    </m:r>
                  </m:oMath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smtClean="0"/>
                  <a:t>So: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𝐼𝑁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degree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This is true for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all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/>
                  <a:t> 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Δ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It follows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≤2⋅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12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k-densest </a:t>
            </a:r>
            <a:r>
              <a:rPr lang="en-US" dirty="0" err="1" smtClean="0"/>
              <a:t>subgraph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k-densest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subgraph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problem: Find the set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nodes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, such that the density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𝑆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maximized.</a:t>
                </a:r>
              </a:p>
              <a:p>
                <a:pPr lvl="1"/>
                <a:r>
                  <a:rPr lang="en-US" dirty="0" smtClean="0"/>
                  <a:t>The k-densest </a:t>
                </a:r>
                <a:r>
                  <a:rPr lang="en-US" dirty="0" err="1" smtClean="0"/>
                  <a:t>subgraph</a:t>
                </a:r>
                <a:r>
                  <a:rPr lang="en-US" dirty="0" smtClean="0"/>
                  <a:t> problem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NP-hard</a:t>
                </a:r>
                <a:r>
                  <a:rPr lang="en-US" dirty="0" smtClean="0"/>
                  <a:t>!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4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Measuring connectivity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does it mean that a set of nodes are well interconnected?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>
                <a:solidFill>
                  <a:srgbClr val="FF9900"/>
                </a:solidFill>
              </a:rPr>
              <a:t>min-cut</a:t>
            </a:r>
            <a:r>
              <a:rPr lang="en-US" sz="2400" smtClean="0"/>
              <a:t>: the min number of edges such that when removed cause the graph to become disconnected</a:t>
            </a:r>
          </a:p>
          <a:p>
            <a:pPr lvl="1" eaLnBrk="1" hangingPunct="1"/>
            <a:r>
              <a:rPr lang="en-US" sz="2000" smtClean="0">
                <a:solidFill>
                  <a:srgbClr val="FF0000"/>
                </a:solidFill>
              </a:rPr>
              <a:t>not always a good idea!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143000" y="4751388"/>
            <a:ext cx="1485900" cy="184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2992438" y="4743450"/>
            <a:ext cx="1485900" cy="18462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593975" y="5446713"/>
            <a:ext cx="439738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524125" y="6132513"/>
            <a:ext cx="561975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619375" y="576262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2541588" y="5192713"/>
            <a:ext cx="554037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478463" y="3957638"/>
            <a:ext cx="2435225" cy="25923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8413750" y="5091113"/>
            <a:ext cx="193675" cy="1936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842250" y="4835525"/>
            <a:ext cx="571500" cy="298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7842250" y="5257800"/>
            <a:ext cx="615950" cy="447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950913" y="6251575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ahoma" panose="020B0604030504040204" pitchFamily="34" charset="0"/>
              </a:rPr>
              <a:t>U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364163" y="6237288"/>
            <a:ext cx="333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ahoma" panose="020B0604030504040204" pitchFamily="34" charset="0"/>
              </a:rPr>
              <a:t>U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356100" y="6308725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ahoma" panose="020B0604030504040204" pitchFamily="34" charset="0"/>
              </a:rPr>
              <a:t>V-U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172450" y="6237288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latin typeface="Tahoma" panose="020B0604030504040204" pitchFamily="34" charset="0"/>
              </a:rPr>
              <a:t>V-U</a:t>
            </a:r>
          </a:p>
        </p:txBody>
      </p:sp>
    </p:spTree>
    <p:extLst>
      <p:ext uri="{BB962C8B-B14F-4D97-AF65-F5344CB8AC3E}">
        <p14:creationId xmlns:p14="http://schemas.microsoft.com/office/powerpoint/2010/main" val="223493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bad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2639" y="1700808"/>
            <a:ext cx="6457712" cy="412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Bisection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Since the minimum cut does always yield good results we need an extra constraints to make the problem meaningful.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Graph Bisection </a:t>
            </a:r>
            <a:r>
              <a:rPr lang="en-US" dirty="0" smtClean="0"/>
              <a:t>refers to the problem of partitioning the nodes of the graph into two equal sets.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Kernighan-Lin algorithm</a:t>
            </a:r>
            <a:r>
              <a:rPr lang="en-US" dirty="0" smtClean="0"/>
              <a:t>: Start with random equal partitions and then swap nodes to improve some quality metric (e.g., cut, modularity,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6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expansion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Normalize the cut by the size of the smallest component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Cut ratio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Graph expansion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Other Normalized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Cut Ratio: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12114"/>
              </p:ext>
            </p:extLst>
          </p:nvPr>
        </p:nvGraphicFramePr>
        <p:xfrm>
          <a:off x="2555776" y="3861048"/>
          <a:ext cx="315277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2" name="Equation" r:id="rId3" imgW="1651000" imgH="444500" progId="Equation.3">
                  <p:embed/>
                </p:oleObj>
              </mc:Choice>
              <mc:Fallback>
                <p:oleObj name="Equation" r:id="rId3" imgW="16510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861048"/>
                        <a:ext cx="3152775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3013075" y="2651125"/>
          <a:ext cx="227965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3" name="Equation" r:id="rId5" imgW="1193800" imgH="444500" progId="Equation.3">
                  <p:embed/>
                </p:oleObj>
              </mc:Choice>
              <mc:Fallback>
                <p:oleObj name="Equation" r:id="rId5" imgW="11938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2651125"/>
                        <a:ext cx="227965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99792" y="5301208"/>
                <a:ext cx="3672408" cy="680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/>
                      </a:rPr>
                      <m:t>𝛽</m:t>
                    </m:r>
                    <m:r>
                      <a:rPr lang="el-GR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l-GR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E</m:t>
                        </m:r>
                        <m:r>
                          <a:rPr lang="en-US" sz="2400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V</m:t>
                        </m:r>
                        <m:r>
                          <a:rPr lang="en-US" sz="2400" b="0" i="0" smtClean="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𝑉𝑜𝑙</m:t>
                        </m:r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𝑈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E</m:t>
                        </m:r>
                        <m:r>
                          <a:rPr lang="en-US" sz="240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V</m:t>
                        </m:r>
                        <m:r>
                          <a:rPr lang="en-US" sz="24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𝑉𝑜𝑙</m:t>
                        </m:r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𝑉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𝑈</m:t>
                        </m:r>
                        <m:r>
                          <a:rPr lang="en-US" sz="2400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301208"/>
                <a:ext cx="3672408" cy="6806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699792" y="6121979"/>
            <a:ext cx="4904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Vol</a:t>
            </a:r>
            <a:r>
              <a:rPr lang="en-US" dirty="0" smtClean="0"/>
              <a:t>(U) = number of edges with one endpoint in U</a:t>
            </a:r>
          </a:p>
          <a:p>
            <a:r>
              <a:rPr lang="en-US" dirty="0" smtClean="0"/>
              <a:t>            = total degree of nodes in 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9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Spectral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Laplacian matrix </a:t>
            </a:r>
            <a:r>
              <a:rPr lang="en-US" smtClean="0">
                <a:solidFill>
                  <a:schemeClr val="hlink"/>
                </a:solidFill>
              </a:rPr>
              <a:t>L = D – A</a:t>
            </a:r>
            <a:r>
              <a:rPr lang="en-US" smtClean="0"/>
              <a:t> where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A</a:t>
            </a:r>
            <a:r>
              <a:rPr lang="en-US" smtClean="0"/>
              <a:t> = the adjacency matrix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D = diag(d</a:t>
            </a:r>
            <a:r>
              <a:rPr lang="en-US" baseline="-25000" smtClean="0">
                <a:solidFill>
                  <a:schemeClr val="hlink"/>
                </a:solidFill>
              </a:rPr>
              <a:t>1</a:t>
            </a:r>
            <a:r>
              <a:rPr lang="en-US" smtClean="0">
                <a:solidFill>
                  <a:schemeClr val="hlink"/>
                </a:solidFill>
              </a:rPr>
              <a:t>,d</a:t>
            </a:r>
            <a:r>
              <a:rPr lang="en-US" baseline="-25000" smtClean="0">
                <a:solidFill>
                  <a:schemeClr val="hlink"/>
                </a:solidFill>
              </a:rPr>
              <a:t>2</a:t>
            </a:r>
            <a:r>
              <a:rPr lang="en-US" smtClean="0">
                <a:solidFill>
                  <a:schemeClr val="hlink"/>
                </a:solidFill>
              </a:rPr>
              <a:t>,…,d</a:t>
            </a:r>
            <a:r>
              <a:rPr lang="en-US" baseline="-25000" smtClean="0">
                <a:solidFill>
                  <a:schemeClr val="hlink"/>
                </a:solidFill>
              </a:rPr>
              <a:t>n</a:t>
            </a:r>
            <a:r>
              <a:rPr lang="en-US" smtClean="0">
                <a:solidFill>
                  <a:schemeClr val="hlink"/>
                </a:solidFill>
              </a:rPr>
              <a:t>)</a:t>
            </a:r>
          </a:p>
          <a:p>
            <a:pPr lvl="2" eaLnBrk="1" hangingPunct="1"/>
            <a:r>
              <a:rPr lang="en-US" smtClean="0">
                <a:solidFill>
                  <a:schemeClr val="hlink"/>
                </a:solidFill>
              </a:rPr>
              <a:t>d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/>
              <a:t> = degree of node </a:t>
            </a:r>
            <a:r>
              <a:rPr lang="en-US" smtClean="0">
                <a:solidFill>
                  <a:schemeClr val="hlink"/>
                </a:solidFill>
              </a:rPr>
              <a:t>i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Therefore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L(i,i) = d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endParaRPr lang="en-US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L(i,j) = -1</a:t>
            </a:r>
            <a:r>
              <a:rPr lang="en-US" smtClean="0"/>
              <a:t>, if there is an edge </a:t>
            </a:r>
            <a:r>
              <a:rPr lang="en-US" smtClean="0">
                <a:solidFill>
                  <a:schemeClr val="hlink"/>
                </a:solidFill>
              </a:rPr>
              <a:t>(i,j)</a:t>
            </a:r>
          </a:p>
        </p:txBody>
      </p:sp>
    </p:spTree>
    <p:extLst>
      <p:ext uri="{BB962C8B-B14F-4D97-AF65-F5344CB8AC3E}">
        <p14:creationId xmlns:p14="http://schemas.microsoft.com/office/powerpoint/2010/main" val="252137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Laplacian Matrix properties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matrix </a:t>
            </a:r>
            <a:r>
              <a:rPr lang="en-US" smtClean="0">
                <a:solidFill>
                  <a:schemeClr val="hlink"/>
                </a:solidFill>
              </a:rPr>
              <a:t>L</a:t>
            </a:r>
            <a:r>
              <a:rPr lang="en-US" smtClean="0"/>
              <a:t> is </a:t>
            </a:r>
            <a:r>
              <a:rPr lang="en-US" smtClean="0">
                <a:solidFill>
                  <a:srgbClr val="FF9900"/>
                </a:solidFill>
              </a:rPr>
              <a:t>symmetric</a:t>
            </a:r>
            <a:r>
              <a:rPr lang="en-US" smtClean="0"/>
              <a:t> and </a:t>
            </a:r>
            <a:r>
              <a:rPr lang="en-US" smtClean="0">
                <a:solidFill>
                  <a:srgbClr val="FF9900"/>
                </a:solidFill>
              </a:rPr>
              <a:t>positive semi-definite</a:t>
            </a:r>
          </a:p>
          <a:p>
            <a:pPr lvl="1" eaLnBrk="1" hangingPunct="1"/>
            <a:r>
              <a:rPr lang="en-US" smtClean="0"/>
              <a:t>all eigenvalues of </a:t>
            </a:r>
            <a:r>
              <a:rPr lang="en-US" smtClean="0">
                <a:solidFill>
                  <a:schemeClr val="hlink"/>
                </a:solidFill>
              </a:rPr>
              <a:t>L</a:t>
            </a:r>
            <a:r>
              <a:rPr lang="en-US" smtClean="0"/>
              <a:t> are positive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The matrix L has 0 as an eigenvalue, and corresponding eigenvector </a:t>
            </a:r>
            <a:r>
              <a:rPr lang="en-US" smtClean="0">
                <a:solidFill>
                  <a:schemeClr val="hlink"/>
                </a:solidFill>
              </a:rPr>
              <a:t>w</a:t>
            </a:r>
            <a:r>
              <a:rPr lang="en-US" baseline="-25000" smtClean="0">
                <a:solidFill>
                  <a:schemeClr val="hlink"/>
                </a:solidFill>
              </a:rPr>
              <a:t>1</a:t>
            </a:r>
            <a:r>
              <a:rPr lang="en-US" smtClean="0">
                <a:solidFill>
                  <a:schemeClr val="hlink"/>
                </a:solidFill>
              </a:rPr>
              <a:t> = (1,1,…,1)</a:t>
            </a:r>
          </a:p>
          <a:p>
            <a:pPr lvl="1" eaLnBrk="1" hangingPunct="1"/>
            <a:r>
              <a:rPr lang="el-GR" smtClean="0">
                <a:solidFill>
                  <a:schemeClr val="hlink"/>
                </a:solidFill>
              </a:rPr>
              <a:t>λ</a:t>
            </a:r>
            <a:r>
              <a:rPr lang="fi-FI" baseline="-25000" smtClean="0">
                <a:solidFill>
                  <a:schemeClr val="hlink"/>
                </a:solidFill>
              </a:rPr>
              <a:t>1</a:t>
            </a:r>
            <a:r>
              <a:rPr lang="fi-FI" smtClean="0">
                <a:solidFill>
                  <a:schemeClr val="hlink"/>
                </a:solidFill>
              </a:rPr>
              <a:t> = 0</a:t>
            </a:r>
            <a:r>
              <a:rPr lang="fi-FI" smtClean="0"/>
              <a:t> is the smallest eigenvalue</a:t>
            </a: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32760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1625</Words>
  <Application>Microsoft Office PowerPoint</Application>
  <PresentationFormat>On-screen Show (4:3)</PresentationFormat>
  <Paragraphs>217</Paragraphs>
  <Slides>31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Office Theme</vt:lpstr>
      <vt:lpstr>Equation</vt:lpstr>
      <vt:lpstr>Εξίσωση</vt:lpstr>
      <vt:lpstr>Online Social Networks and Media </vt:lpstr>
      <vt:lpstr>Graph partitioning</vt:lpstr>
      <vt:lpstr>Measuring connectivity</vt:lpstr>
      <vt:lpstr>Measuring connectivity</vt:lpstr>
      <vt:lpstr>A bad example</vt:lpstr>
      <vt:lpstr>Graph Bisection</vt:lpstr>
      <vt:lpstr>Graph expansion</vt:lpstr>
      <vt:lpstr>Spectral analysis</vt:lpstr>
      <vt:lpstr>Laplacian Matrix properties</vt:lpstr>
      <vt:lpstr>The second smallest eigenvalue</vt:lpstr>
      <vt:lpstr>Spectral ordering</vt:lpstr>
      <vt:lpstr>Spectral partition</vt:lpstr>
      <vt:lpstr>Fielder Value</vt:lpstr>
      <vt:lpstr>Maximum Densest SUBGRAPH</vt:lpstr>
      <vt:lpstr>Finding dense subgraphs</vt:lpstr>
      <vt:lpstr>Definitions</vt:lpstr>
      <vt:lpstr>Definitions</vt:lpstr>
      <vt:lpstr>Min-Cut Problem</vt:lpstr>
      <vt:lpstr>Decision problem</vt:lpstr>
      <vt:lpstr>Transform to min-cut</vt:lpstr>
      <vt:lpstr>Transformation to min-cut</vt:lpstr>
      <vt:lpstr>Transformation to min-cut</vt:lpstr>
      <vt:lpstr>Transformation to min-cut</vt:lpstr>
      <vt:lpstr>Algorithm (Goldberg)</vt:lpstr>
      <vt:lpstr>Min-cut algorithm</vt:lpstr>
      <vt:lpstr>Greedy Algorithm</vt:lpstr>
      <vt:lpstr>Example</vt:lpstr>
      <vt:lpstr>Analysis</vt:lpstr>
      <vt:lpstr>Upper bound</vt:lpstr>
      <vt:lpstr>Lower bound</vt:lpstr>
      <vt:lpstr>The k-densest subgraph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tsap</cp:lastModifiedBy>
  <cp:revision>161</cp:revision>
  <dcterms:created xsi:type="dcterms:W3CDTF">2012-10-10T06:53:19Z</dcterms:created>
  <dcterms:modified xsi:type="dcterms:W3CDTF">2014-11-06T16:29:34Z</dcterms:modified>
</cp:coreProperties>
</file>