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71" r:id="rId2"/>
    <p:sldId id="32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4" r:id="rId32"/>
    <p:sldId id="335" r:id="rId33"/>
    <p:sldId id="336" r:id="rId34"/>
    <p:sldId id="337" r:id="rId35"/>
    <p:sldId id="333" r:id="rId36"/>
    <p:sldId id="339" r:id="rId37"/>
    <p:sldId id="263" r:id="rId38"/>
    <p:sldId id="257" r:id="rId39"/>
    <p:sldId id="261" r:id="rId40"/>
    <p:sldId id="338" r:id="rId41"/>
    <p:sldId id="270" r:id="rId42"/>
    <p:sldId id="332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97696"/>
        <c:axId val="51599616"/>
      </c:barChart>
      <c:catAx>
        <c:axId val="51597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1599616"/>
        <c:crosses val="autoZero"/>
        <c:auto val="1"/>
        <c:lblAlgn val="ctr"/>
        <c:lblOffset val="100"/>
        <c:noMultiLvlLbl val="0"/>
      </c:catAx>
      <c:valAx>
        <c:axId val="515996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597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1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29C0E-3BEA-45FD-859C-2562BBC5AA53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9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4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4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43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11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2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64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4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1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0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33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8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744DD-582B-4327-8575-18BF342B1DC0}" type="slidenum">
              <a:rPr lang="en-US"/>
              <a:pPr/>
              <a:t>24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9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7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5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6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5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6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83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52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3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6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9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98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989D0-812D-423C-AE78-27C301A75E3A}" type="slidenum">
              <a:rPr lang="en-US"/>
              <a:pPr/>
              <a:t>40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0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8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579A7-D9B8-4F21-B91F-AE6063E250BA}" type="slidenum">
              <a:rPr lang="en-US"/>
              <a:pPr/>
              <a:t>43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6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90B0E-AEC3-4CD0-A907-A962E08B055B}" type="slidenum">
              <a:rPr lang="en-US"/>
              <a:pPr/>
              <a:t>44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176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59ED-3A5A-4046-9593-1F12D9849533}" type="slidenum">
              <a:rPr lang="en-US"/>
              <a:pPr/>
              <a:t>45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74E6B-B2DE-43FD-B432-CD3E69CFBDBD}" type="slidenum">
              <a:rPr lang="en-US"/>
              <a:pPr/>
              <a:t>46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07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A1B79-8F40-49F0-9C23-8059D12E18AF}" type="slidenum">
              <a:rPr lang="en-US"/>
              <a:pPr/>
              <a:t>47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203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A6370-652D-47CC-85FC-F780B96990F2}" type="slidenum">
              <a:rPr lang="en-US"/>
              <a:pPr/>
              <a:t>48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09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11B9D-1E10-49D3-A3EB-0E6F13082415}" type="slidenum">
              <a:rPr lang="en-US"/>
              <a:pPr/>
              <a:t>49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24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A1B1-5F0D-42CC-A23C-C81D25145867}" type="slidenum">
              <a:rPr lang="en-US"/>
              <a:pPr/>
              <a:t>50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72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9C61E-F51F-4263-9644-CF676D5EC5A3}" type="slidenum">
              <a:rPr lang="en-US"/>
              <a:pPr/>
              <a:t>51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67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318C6-B5E6-40EE-AC03-79D060801373}" type="slidenum">
              <a:rPr lang="en-US"/>
              <a:pPr/>
              <a:t>52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311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2FC8C-46ED-4700-AA25-35CA88634958}" type="slidenum">
              <a:rPr lang="en-US"/>
              <a:pPr/>
              <a:t>53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7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C3517-9470-4A92-B67A-32DE9F8B1257}" type="slidenum">
              <a:rPr lang="en-US"/>
              <a:pPr/>
              <a:t>54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3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76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C83E2-A25A-4EAC-8F5C-F100AB5B0764}" type="slidenum">
              <a:rPr lang="en-US"/>
              <a:pPr/>
              <a:t>55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90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56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40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57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391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58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575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59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484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979D6-127C-41DE-A871-FDFEF80A72AE}" type="slidenum">
              <a:rPr lang="en-US"/>
              <a:pPr/>
              <a:t>60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5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0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8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1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284860-2C6A-40F3-BDFE-54232806D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8/10/2014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8/10/2014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8/10/2014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8/10/2014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itou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uoi.gr/~tsa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ncubator.apache.org/giraph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netsg.cs.sfu.ca/youtubedata/" TargetMode="External"/><Relationship Id="rId13" Type="http://schemas.openxmlformats.org/officeDocument/2006/relationships/hyperlink" Target="http://www.imdb.com/interfaces" TargetMode="External"/><Relationship Id="rId3" Type="http://schemas.openxmlformats.org/officeDocument/2006/relationships/hyperlink" Target="http://snap.stanford.edu/data" TargetMode="External"/><Relationship Id="rId7" Type="http://schemas.openxmlformats.org/officeDocument/2006/relationships/hyperlink" Target="http://www.yelp.com/academic_dataset" TargetMode="External"/><Relationship Id="rId12" Type="http://schemas.openxmlformats.org/officeDocument/2006/relationships/hyperlink" Target="http://snap.stanford.edu/data/wiki-meta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pology.eecs.umich.edu/data.html" TargetMode="External"/><Relationship Id="rId11" Type="http://schemas.openxmlformats.org/officeDocument/2006/relationships/hyperlink" Target="http://wiki.dbpedia.org/Downloads33" TargetMode="External"/><Relationship Id="rId5" Type="http://schemas.openxmlformats.org/officeDocument/2006/relationships/hyperlink" Target="http://www.cs.cornell.edu/projects/kddcup/datasets.html" TargetMode="External"/><Relationship Id="rId10" Type="http://schemas.openxmlformats.org/officeDocument/2006/relationships/hyperlink" Target="http://users.on.net/~henry/home/wikipedia.htm" TargetMode="External"/><Relationship Id="rId4" Type="http://schemas.openxmlformats.org/officeDocument/2006/relationships/hyperlink" Target="http://dblp.uni-trier.de/xml/" TargetMode="External"/><Relationship Id="rId9" Type="http://schemas.openxmlformats.org/officeDocument/2006/relationships/hyperlink" Target="http://snap.stanford.edu/data/amazon-meta.html" TargetMode="External"/><Relationship Id="rId14" Type="http://schemas.openxmlformats.org/officeDocument/2006/relationships/hyperlink" Target="http://www.grouplens.org/taxonomy/term/1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mml.asu.edu/smm/" TargetMode="External"/><Relationship Id="rId4" Type="http://schemas.openxmlformats.org/officeDocument/2006/relationships/hyperlink" Target="http://aps.arxiv.org/PS_cache/cond-mat/pdf/0303/0303516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362075"/>
          </a:xfrm>
        </p:spPr>
        <p:txBody>
          <a:bodyPr/>
          <a:lstStyle/>
          <a:p>
            <a:r>
              <a:rPr lang="en-US" dirty="0" smtClean="0"/>
              <a:t>The Network!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3501008"/>
            <a:ext cx="7772400" cy="1500187"/>
          </a:xfrm>
        </p:spPr>
        <p:txBody>
          <a:bodyPr/>
          <a:lstStyle/>
          <a:p>
            <a:r>
              <a:rPr lang="en-US" sz="3600" dirty="0" smtClean="0"/>
              <a:t>All of these systems can be modeled as </a:t>
            </a:r>
            <a:r>
              <a:rPr lang="en-US" sz="3600" dirty="0" smtClean="0">
                <a:solidFill>
                  <a:srgbClr val="FF9900"/>
                </a:solidFill>
              </a:rPr>
              <a:t>networks</a:t>
            </a:r>
            <a:endParaRPr lang="en-US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network?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8229600" cy="2592883"/>
          </a:xfrm>
        </p:spPr>
        <p:txBody>
          <a:bodyPr/>
          <a:lstStyle/>
          <a:p>
            <a:r>
              <a:rPr lang="en-US" dirty="0"/>
              <a:t>Network: a collection of </a:t>
            </a:r>
            <a:r>
              <a:rPr lang="en-US" dirty="0">
                <a:solidFill>
                  <a:srgbClr val="FF9900"/>
                </a:solidFill>
              </a:rPr>
              <a:t>entities</a:t>
            </a:r>
            <a:r>
              <a:rPr lang="en-US" dirty="0"/>
              <a:t> that are interconnected with </a:t>
            </a:r>
            <a:r>
              <a:rPr lang="en-US" dirty="0">
                <a:solidFill>
                  <a:srgbClr val="0000FF"/>
                </a:solidFill>
              </a:rPr>
              <a:t>links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Entities</a:t>
            </a:r>
            <a:r>
              <a:rPr lang="en-US" dirty="0" smtClean="0"/>
              <a:t>: People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: Friendships</a:t>
            </a:r>
            <a:endParaRPr lang="en-US" dirty="0"/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342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8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networks</a:t>
            </a:r>
            <a:endParaRPr lang="en-US" dirty="0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83" y="1556792"/>
            <a:ext cx="4569296" cy="35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Entities</a:t>
            </a:r>
            <a:r>
              <a:rPr lang="en-US" dirty="0" smtClean="0"/>
              <a:t>: People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: email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Cimmunication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Internet nodes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communication between nodes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752528" cy="386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2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9252"/>
            <a:ext cx="63150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Companies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relationships (financial, collaboration)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76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4352"/>
            <a:ext cx="4032448" cy="380685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544522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9900"/>
                </a:solidFill>
              </a:rPr>
              <a:t>Entities</a:t>
            </a:r>
            <a:r>
              <a:rPr lang="en-US" sz="2400" dirty="0" smtClean="0"/>
              <a:t>: Proteins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Links</a:t>
            </a:r>
            <a:r>
              <a:rPr lang="en-US" sz="2400" dirty="0" smtClean="0"/>
              <a:t>: interactions</a:t>
            </a:r>
            <a:endParaRPr lang="en-US" sz="2400" dirty="0"/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70" y="1700808"/>
            <a:ext cx="4169072" cy="349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35740" y="5444020"/>
            <a:ext cx="466453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9900"/>
                </a:solidFill>
              </a:rPr>
              <a:t>Entities</a:t>
            </a:r>
            <a:r>
              <a:rPr lang="en-US" sz="2400" dirty="0" smtClean="0"/>
              <a:t>: metabolites, enzymes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Links</a:t>
            </a:r>
            <a:r>
              <a:rPr lang="en-US" sz="2400" dirty="0" smtClean="0"/>
              <a:t>: chemical 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9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45326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Web Pages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Links</a:t>
            </a:r>
            <a:endParaRPr lang="en-US" sz="2800" dirty="0"/>
          </a:p>
        </p:txBody>
      </p:sp>
      <p:pic>
        <p:nvPicPr>
          <p:cNvPr id="5" name="Picture 4" descr="i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410044" cy="35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Information/Media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36" y="1610300"/>
            <a:ext cx="3952388" cy="382887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3681" y="5493095"/>
            <a:ext cx="676875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Twitter users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Follows/conversations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20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</a:p>
          <a:p>
            <a:r>
              <a:rPr lang="en-US" dirty="0" smtClean="0"/>
              <a:t>Brain</a:t>
            </a:r>
          </a:p>
          <a:p>
            <a:r>
              <a:rPr lang="en-US" dirty="0" smtClean="0"/>
              <a:t>Highways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Etc…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6192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Instructors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l-GR" dirty="0" smtClean="0"/>
              <a:t>Ευαγγελία </a:t>
            </a:r>
            <a:r>
              <a:rPr lang="el-GR" dirty="0" err="1" smtClean="0"/>
              <a:t>Πιτουρά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http://www.cs.uoi.gr/~pitoura</a:t>
            </a:r>
            <a:endParaRPr lang="en-US" dirty="0" smtClean="0"/>
          </a:p>
          <a:p>
            <a:r>
              <a:rPr lang="el-GR" dirty="0" smtClean="0"/>
              <a:t>Παναγιώτης </a:t>
            </a:r>
            <a:r>
              <a:rPr lang="el-GR" dirty="0" err="1" smtClean="0"/>
              <a:t>Τσαπάρας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http://www.cs.uoi.gr/~tsap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7584" y="242088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Goal</a:t>
            </a:r>
          </a:p>
          <a:p>
            <a:r>
              <a:rPr lang="en-US" dirty="0" smtClean="0"/>
              <a:t>Understand the importance of networks in life, technology and applications</a:t>
            </a:r>
          </a:p>
          <a:p>
            <a:r>
              <a:rPr lang="en-US" dirty="0" smtClean="0"/>
              <a:t>Study the theory underlying social networks</a:t>
            </a:r>
            <a:br>
              <a:rPr lang="en-US" dirty="0" smtClean="0"/>
            </a:br>
            <a:r>
              <a:rPr lang="en-US" dirty="0" smtClean="0"/>
              <a:t>Learn about algorithms that make use of network structure</a:t>
            </a:r>
          </a:p>
          <a:p>
            <a:r>
              <a:rPr lang="en-US" dirty="0" smtClean="0"/>
              <a:t>Learn about the tools to analyze them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81128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Today:</a:t>
            </a:r>
          </a:p>
          <a:p>
            <a:r>
              <a:rPr lang="en-US" dirty="0" smtClean="0"/>
              <a:t>A taste of the topics to be covered</a:t>
            </a:r>
          </a:p>
          <a:p>
            <a:r>
              <a:rPr lang="en-US" dirty="0" smtClean="0"/>
              <a:t>Some logistics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basic </a:t>
            </a:r>
            <a:r>
              <a:rPr lang="en-US" dirty="0" smtClean="0"/>
              <a:t>graph theory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networks are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cannot truly understand a complex network unless we understand the underlying network.</a:t>
            </a:r>
          </a:p>
          <a:p>
            <a:pPr lvl="1"/>
            <a:r>
              <a:rPr lang="en-US" dirty="0" smtClean="0"/>
              <a:t>Everything is </a:t>
            </a:r>
            <a:r>
              <a:rPr lang="en-US" dirty="0" smtClean="0">
                <a:solidFill>
                  <a:srgbClr val="FF9900"/>
                </a:solidFill>
              </a:rPr>
              <a:t>connected</a:t>
            </a:r>
            <a:r>
              <a:rPr lang="en-US" dirty="0" smtClean="0"/>
              <a:t>, studying individual entities gives only a partial view of a system</a:t>
            </a:r>
          </a:p>
          <a:p>
            <a:endParaRPr lang="en-US" dirty="0"/>
          </a:p>
          <a:p>
            <a:r>
              <a:rPr lang="en-US" dirty="0" smtClean="0"/>
              <a:t>Two main themes:</a:t>
            </a:r>
          </a:p>
          <a:p>
            <a:pPr lvl="1"/>
            <a:r>
              <a:rPr lang="en-US" dirty="0" smtClean="0"/>
              <a:t>What is the structure of the network?</a:t>
            </a:r>
          </a:p>
          <a:p>
            <a:pPr lvl="1"/>
            <a:r>
              <a:rPr lang="en-US" dirty="0" smtClean="0"/>
              <a:t>How do processes happen in the network?</a:t>
            </a:r>
          </a:p>
        </p:txBody>
      </p:sp>
    </p:spTree>
    <p:extLst>
      <p:ext uri="{BB962C8B-B14F-4D97-AF65-F5344CB8AC3E}">
        <p14:creationId xmlns:p14="http://schemas.microsoft.com/office/powerpoint/2010/main" val="40432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6707187" cy="4525962"/>
          </a:xfrm>
        </p:spPr>
        <p:txBody>
          <a:bodyPr/>
          <a:lstStyle/>
          <a:p>
            <a:r>
              <a:rPr lang="en-US" sz="2400"/>
              <a:t>In mathematics, networks are called </a:t>
            </a:r>
            <a:r>
              <a:rPr lang="en-US" sz="2400">
                <a:solidFill>
                  <a:srgbClr val="CC0000"/>
                </a:solidFill>
              </a:rPr>
              <a:t>graphs</a:t>
            </a:r>
            <a:r>
              <a:rPr lang="en-US" sz="2400"/>
              <a:t>, the entities are </a:t>
            </a:r>
            <a:r>
              <a:rPr lang="en-US" sz="2400">
                <a:solidFill>
                  <a:srgbClr val="FF9900"/>
                </a:solidFill>
              </a:rPr>
              <a:t>nodes</a:t>
            </a:r>
            <a:r>
              <a:rPr lang="en-US" sz="2400"/>
              <a:t>, and the links are </a:t>
            </a:r>
            <a:r>
              <a:rPr lang="en-US" sz="2400">
                <a:solidFill>
                  <a:srgbClr val="0000FF"/>
                </a:solidFill>
              </a:rPr>
              <a:t>edges</a:t>
            </a:r>
          </a:p>
          <a:p>
            <a:r>
              <a:rPr lang="en-US" sz="2400"/>
              <a:t>Graph theory starts in the 18th century, with Leonhard Euler</a:t>
            </a:r>
          </a:p>
          <a:p>
            <a:pPr lvl="1"/>
            <a:r>
              <a:rPr lang="en-US" sz="2000"/>
              <a:t>The problem of Königsberg bridges</a:t>
            </a:r>
          </a:p>
          <a:p>
            <a:pPr lvl="1"/>
            <a:r>
              <a:rPr lang="en-US" sz="2000"/>
              <a:t>Since then graphs have been studied extensively.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37063"/>
            <a:ext cx="258603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65400"/>
            <a:ext cx="1573213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27717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in the past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Graphs have been used in the past to model existing networks (e.g., networks of highways, social networks)</a:t>
            </a:r>
          </a:p>
          <a:p>
            <a:pPr lvl="1"/>
            <a:r>
              <a:rPr lang="en-US"/>
              <a:t>usually these networks were small</a:t>
            </a:r>
          </a:p>
          <a:p>
            <a:pPr lvl="1"/>
            <a:r>
              <a:rPr lang="en-US"/>
              <a:t>network can be studied visual inspection can reveal a lot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03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now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More and larger networks appear</a:t>
            </a:r>
          </a:p>
          <a:p>
            <a:pPr lvl="1"/>
            <a:r>
              <a:rPr lang="en-US" dirty="0"/>
              <a:t>Products of </a:t>
            </a:r>
            <a:r>
              <a:rPr lang="en-US" dirty="0" smtClean="0"/>
              <a:t>technology</a:t>
            </a:r>
            <a:endParaRPr lang="en-US" dirty="0"/>
          </a:p>
          <a:p>
            <a:pPr lvl="2"/>
            <a:r>
              <a:rPr lang="en-US" dirty="0"/>
              <a:t>e.g., Internet, </a:t>
            </a:r>
            <a:r>
              <a:rPr lang="en-US" dirty="0" smtClean="0"/>
              <a:t>Web, Facebook, Twitter</a:t>
            </a:r>
            <a:endParaRPr lang="en-US" dirty="0"/>
          </a:p>
          <a:p>
            <a:pPr lvl="1"/>
            <a:r>
              <a:rPr lang="en-US" dirty="0"/>
              <a:t>Result of our ability to collect more, better, and more complex data</a:t>
            </a:r>
          </a:p>
          <a:p>
            <a:pPr lvl="2"/>
            <a:r>
              <a:rPr lang="en-US" dirty="0"/>
              <a:t>e.g., gene regulatory networks</a:t>
            </a:r>
          </a:p>
          <a:p>
            <a:r>
              <a:rPr lang="en-US" dirty="0"/>
              <a:t>Networks of thousands, millions, or billions of nodes</a:t>
            </a:r>
          </a:p>
          <a:p>
            <a:pPr lvl="1"/>
            <a:r>
              <a:rPr lang="en-US" dirty="0" smtClean="0"/>
              <a:t>Impossible </a:t>
            </a:r>
            <a:r>
              <a:rPr lang="en-US" dirty="0"/>
              <a:t>to </a:t>
            </a:r>
            <a:r>
              <a:rPr lang="en-US" dirty="0" smtClean="0"/>
              <a:t>process visually</a:t>
            </a:r>
          </a:p>
          <a:p>
            <a:pPr lvl="1"/>
            <a:r>
              <a:rPr lang="en-US" dirty="0" smtClean="0"/>
              <a:t>Problems become </a:t>
            </a:r>
            <a:r>
              <a:rPr lang="en-US" dirty="0" smtClean="0"/>
              <a:t>harder</a:t>
            </a:r>
          </a:p>
          <a:p>
            <a:pPr lvl="1"/>
            <a:r>
              <a:rPr lang="en-US" dirty="0" smtClean="0"/>
              <a:t>Processes are more complex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Measuring Real Networks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Modeling the evolution and creation of </a:t>
            </a:r>
            <a:r>
              <a:rPr lang="en-US" sz="2800" dirty="0"/>
              <a:t>networks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Identifying important nodes in the graph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Understanding information cascades and virus contagions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Finding communities in graphs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Link Prediction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Storing and processing huge networks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Other special topics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17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large graphs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29600" cy="4525962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a network look like?</a:t>
            </a:r>
          </a:p>
          <a:p>
            <a:pPr lvl="1"/>
            <a:r>
              <a:rPr lang="en-US" dirty="0" smtClean="0"/>
              <a:t>Measure different properties to understand the structure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13633"/>
            <a:ext cx="2486025" cy="1838325"/>
          </a:xfrm>
          <a:prstGeom prst="rect">
            <a:avLst/>
          </a:prstGeom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4386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1296" y="626867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 of nodes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66912" y="6195943"/>
            <a:ext cx="24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Triangles in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network properties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Most nodes have only a small number of neighbors (degree), but there are some nodes with very high degree (</a:t>
            </a:r>
            <a:r>
              <a:rPr lang="en-US" sz="2400">
                <a:solidFill>
                  <a:srgbClr val="FF9900"/>
                </a:solidFill>
              </a:rPr>
              <a:t>power-law degree distribution</a:t>
            </a:r>
            <a:r>
              <a:rPr lang="en-US" sz="240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FF9900"/>
                </a:solidFill>
              </a:rPr>
              <a:t>scale-free</a:t>
            </a:r>
            <a:r>
              <a:rPr lang="en-US" sz="200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/>
              <a:t>If a node </a:t>
            </a:r>
            <a:r>
              <a:rPr lang="en-US" sz="2400">
                <a:solidFill>
                  <a:srgbClr val="0000FF"/>
                </a:solidFill>
              </a:rPr>
              <a:t>x</a:t>
            </a:r>
            <a:r>
              <a:rPr lang="en-US" sz="2400"/>
              <a:t> is connected to </a:t>
            </a:r>
            <a:r>
              <a:rPr lang="en-US" sz="2400">
                <a:solidFill>
                  <a:srgbClr val="0000FF"/>
                </a:solidFill>
              </a:rPr>
              <a:t>y</a:t>
            </a:r>
            <a:r>
              <a:rPr lang="en-US" sz="2400"/>
              <a:t> and </a:t>
            </a:r>
            <a:r>
              <a:rPr lang="en-US" sz="2400">
                <a:solidFill>
                  <a:srgbClr val="0000FF"/>
                </a:solidFill>
              </a:rPr>
              <a:t>z</a:t>
            </a:r>
            <a:r>
              <a:rPr lang="en-US" sz="2400"/>
              <a:t>, then </a:t>
            </a:r>
            <a:r>
              <a:rPr lang="en-US" sz="2400">
                <a:solidFill>
                  <a:srgbClr val="0000FF"/>
                </a:solidFill>
              </a:rPr>
              <a:t>y</a:t>
            </a:r>
            <a:r>
              <a:rPr lang="en-US" sz="2400"/>
              <a:t> and </a:t>
            </a:r>
            <a:r>
              <a:rPr lang="en-US" sz="2400">
                <a:solidFill>
                  <a:srgbClr val="0000FF"/>
                </a:solidFill>
              </a:rPr>
              <a:t>z</a:t>
            </a:r>
            <a:r>
              <a:rPr lang="en-US" sz="2400"/>
              <a:t> are likely to be connected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high </a:t>
            </a:r>
            <a:r>
              <a:rPr lang="en-US" sz="2000">
                <a:solidFill>
                  <a:srgbClr val="FF9900"/>
                </a:solidFill>
              </a:rPr>
              <a:t>clustering coefficient</a:t>
            </a:r>
          </a:p>
          <a:p>
            <a:pPr>
              <a:lnSpc>
                <a:spcPct val="80000"/>
              </a:lnSpc>
            </a:pPr>
            <a:r>
              <a:rPr lang="en-US" sz="2400"/>
              <a:t>Most nodes are just a few edges away on average.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FF9900"/>
                </a:solidFill>
              </a:rPr>
              <a:t>small world</a:t>
            </a:r>
            <a:r>
              <a:rPr lang="en-US" sz="200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/>
              <a:t>Networks from very diverse areas (from internet to biological networks) have similar properties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Is it possible that there is a unifying underlying generative process?</a:t>
            </a:r>
          </a:p>
        </p:txBody>
      </p:sp>
    </p:spTree>
    <p:extLst>
      <p:ext uri="{BB962C8B-B14F-4D97-AF65-F5344CB8AC3E}">
        <p14:creationId xmlns:p14="http://schemas.microsoft.com/office/powerpoint/2010/main" val="38448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graphs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Classic graph theory model (Erdös-Renyi)</a:t>
            </a:r>
          </a:p>
          <a:p>
            <a:pPr lvl="1"/>
            <a:r>
              <a:rPr lang="en-US" sz="2400"/>
              <a:t>each edge is generated independently with probability </a:t>
            </a:r>
            <a:r>
              <a:rPr lang="en-US" sz="2400">
                <a:solidFill>
                  <a:srgbClr val="0000FF"/>
                </a:solidFill>
              </a:rPr>
              <a:t>p</a:t>
            </a:r>
          </a:p>
          <a:p>
            <a:pPr lvl="1"/>
            <a:endParaRPr lang="en-US" sz="2400"/>
          </a:p>
          <a:p>
            <a:r>
              <a:rPr lang="en-US" sz="2800"/>
              <a:t>Very well studied model but:</a:t>
            </a:r>
          </a:p>
          <a:p>
            <a:pPr lvl="1"/>
            <a:r>
              <a:rPr lang="en-US" sz="2400"/>
              <a:t>most vertices have about the same degree</a:t>
            </a:r>
          </a:p>
          <a:p>
            <a:pPr lvl="1"/>
            <a:r>
              <a:rPr lang="en-US" sz="2400"/>
              <a:t>the probability of two nodes being linked is independent of whether they share a neighbor</a:t>
            </a:r>
          </a:p>
          <a:p>
            <a:pPr lvl="1"/>
            <a:r>
              <a:rPr lang="en-US" sz="2400"/>
              <a:t>the average paths are short</a:t>
            </a:r>
          </a:p>
        </p:txBody>
      </p:sp>
    </p:spTree>
    <p:extLst>
      <p:ext uri="{BB962C8B-B14F-4D97-AF65-F5344CB8AC3E}">
        <p14:creationId xmlns:p14="http://schemas.microsoft.com/office/powerpoint/2010/main" val="34766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real networks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life networks are not “random”</a:t>
            </a:r>
          </a:p>
          <a:p>
            <a:r>
              <a:rPr lang="en-US" dirty="0"/>
              <a:t>Can we define a model that generates graphs with statistical properties similar to those in real life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rich-get-richer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871296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need to </a:t>
            </a:r>
            <a:r>
              <a:rPr lang="en-US" sz="2800" dirty="0" err="1" smtClean="0"/>
              <a:t>accuractely</a:t>
            </a:r>
            <a:r>
              <a:rPr lang="en-US" sz="2800" dirty="0" smtClean="0"/>
              <a:t> model the mechanisms that govern the evolution of networks (for prediction, simulations, understanding)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191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of nodes on the Web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Is my home page as important as the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page?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We need algorithms to compute the importance of nodes in a graph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PageRank Algorithm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success story of network use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301208"/>
            <a:ext cx="8712968" cy="12311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impossible to create a web search engine without understanding the web graph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2664296"/>
          </a:xfrm>
        </p:spPr>
        <p:txBody>
          <a:bodyPr/>
          <a:lstStyle/>
          <a:p>
            <a:pPr algn="ctr"/>
            <a:r>
              <a:rPr lang="en-US" b="0" dirty="0" smtClean="0"/>
              <a:t>What do the Following complex Systems Have in Common?</a:t>
            </a:r>
            <a:endParaRPr lang="en-US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Information/Virus 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6009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do viruses spread between individuals? How can we stop them?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does information propagates in social and information networks? What items become viral? Who are the influencers and trend-setters?</a:t>
            </a:r>
          </a:p>
          <a:p>
            <a:endParaRPr lang="en-US" dirty="0"/>
          </a:p>
          <a:p>
            <a:r>
              <a:rPr lang="en-US" dirty="0" smtClean="0"/>
              <a:t>We need models and algorithms to answer these 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871296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Online advertising relies heavily on online social networks and word-of-mouth </a:t>
            </a:r>
            <a:r>
              <a:rPr lang="en-US" sz="2800" dirty="0" smtClean="0"/>
              <a:t>marketing. There is currently need for models for understanding the spread of Ebola virus</a:t>
            </a:r>
            <a:r>
              <a:rPr lang="en-US" dirty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351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and Finding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/>
          </a:bodyPr>
          <a:lstStyle/>
          <a:p>
            <a:r>
              <a:rPr lang="en-US" dirty="0" smtClean="0"/>
              <a:t>What is community?</a:t>
            </a:r>
          </a:p>
          <a:p>
            <a:pPr lvl="1"/>
            <a:r>
              <a:rPr lang="en-US" dirty="0" smtClean="0"/>
              <a:t>“Cohesive subgroups are subsets of actors among whom there are relatively strong, direct, intense, frequent, or positive ties.” [Wasserman &amp; Faust ‘97]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21" y="4198193"/>
            <a:ext cx="4314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70201"/>
            <a:ext cx="42957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/>
        </p:nvSpPr>
        <p:spPr>
          <a:xfrm>
            <a:off x="3779912" y="38610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Karate club example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W. Zachary, 1970]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and Finding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Input: a graph G=(V,E)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edge (u, v) denotes similarity between u and v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weighted graphs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weight of edge captures the degree of similarity</a:t>
            </a:r>
          </a:p>
          <a:p>
            <a:pPr lvl="0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Clustering: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Partition the nodes in the graph such that nodes within clusters are well interconnected (high edge weights), and nodes across clusters are sparsely interconnected (low edge weights)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Evolution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“Birds of a feather flock together”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Caused by two related social forces [Friedkin98, Lazarsfeld54]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Social influence: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People become similar to those they interact with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Selection: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People seek out similar people to interact with</a:t>
            </a:r>
          </a:p>
          <a:p>
            <a:pPr lvl="1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Both processes contribute to </a:t>
            </a:r>
            <a:r>
              <a:rPr lang="en-US" dirty="0" err="1" smtClean="0">
                <a:solidFill>
                  <a:srgbClr val="002060"/>
                </a:solidFill>
              </a:rPr>
              <a:t>homophily</a:t>
            </a:r>
            <a:r>
              <a:rPr lang="en-US" dirty="0" smtClean="0">
                <a:solidFill>
                  <a:srgbClr val="002060"/>
                </a:solidFill>
              </a:rPr>
              <a:t>, but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Social influence leads to community-wide homogeneity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Selection leads to fragmentation of the community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Applications in online marketing</a:t>
            </a:r>
          </a:p>
          <a:p>
            <a:pPr lvl="1" algn="just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viral marketing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relies upon social influence affecting behavior</a:t>
            </a:r>
          </a:p>
          <a:p>
            <a:pPr lvl="1" algn="just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recommender systems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predict behavior based on similarity</a:t>
            </a: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Prediction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Given a snapshot of a social network at time t, we seek to accurately predict the edges that will be added to the network during the interval from time t to a given future time t'. 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67544" y="2924944"/>
            <a:ext cx="4680520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Accelerate the growth of a social network (e.g.,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LinkedIn, Twitter) that would otherwise take longer to form.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Identify the structure of a criminal network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21031" r="1276" b="56867"/>
          <a:stretch/>
        </p:blipFill>
        <p:spPr bwMode="auto">
          <a:xfrm>
            <a:off x="5868144" y="2708920"/>
            <a:ext cx="2681416" cy="22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30770"/>
            <a:ext cx="5400600" cy="192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Users on online social networks generate content.</a:t>
            </a:r>
          </a:p>
          <a:p>
            <a:r>
              <a:rPr lang="en-US" dirty="0" smtClean="0"/>
              <a:t>Mining the content in conjunction with the network can be useful</a:t>
            </a:r>
          </a:p>
          <a:p>
            <a:pPr lvl="1"/>
            <a:r>
              <a:rPr lang="en-US" dirty="0" smtClean="0"/>
              <a:t>Do friends post similar content on </a:t>
            </a:r>
            <a:r>
              <a:rPr lang="en-US" dirty="0" err="1" smtClean="0"/>
              <a:t>Facebook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Can we understand a user’s interests by looking at those of their friends?</a:t>
            </a:r>
          </a:p>
          <a:p>
            <a:pPr lvl="1"/>
            <a:r>
              <a:rPr lang="en-US" dirty="0" smtClean="0"/>
              <a:t>Social recommendations: Can </a:t>
            </a:r>
            <a:r>
              <a:rPr lang="en-US" dirty="0" smtClean="0"/>
              <a:t>we predict a movie rating using the social network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Today Social Media (Twitter, Facebook, Instagram) have supplanted the traditional media sources</a:t>
            </a:r>
          </a:p>
          <a:p>
            <a:pPr lvl="1"/>
            <a:r>
              <a:rPr lang="en-US" dirty="0" smtClean="0"/>
              <a:t>Information is generated and disseminated mostly online by users</a:t>
            </a:r>
          </a:p>
          <a:p>
            <a:pPr lvl="2"/>
            <a:r>
              <a:rPr lang="en-US" dirty="0" smtClean="0"/>
              <a:t>E.g., the assassination of Bin Laden appeared first on Twitter</a:t>
            </a:r>
          </a:p>
          <a:p>
            <a:pPr lvl="1"/>
            <a:r>
              <a:rPr lang="en-US" dirty="0" smtClean="0"/>
              <a:t>Twitter has become a global “sensor” detecting and reporting everything</a:t>
            </a:r>
          </a:p>
          <a:p>
            <a:r>
              <a:rPr lang="en-US" dirty="0" smtClean="0"/>
              <a:t>Interesting problems:</a:t>
            </a:r>
          </a:p>
          <a:p>
            <a:pPr lvl="1"/>
            <a:r>
              <a:rPr lang="en-US" dirty="0" smtClean="0"/>
              <a:t>Automatically detect events using Twitter</a:t>
            </a:r>
          </a:p>
          <a:p>
            <a:pPr lvl="2"/>
            <a:r>
              <a:rPr lang="en-US" dirty="0" smtClean="0"/>
              <a:t>Earthquake prediction</a:t>
            </a:r>
          </a:p>
          <a:p>
            <a:pPr lvl="2"/>
            <a:r>
              <a:rPr lang="en-US" dirty="0" smtClean="0"/>
              <a:t>Crisis detection and management</a:t>
            </a:r>
          </a:p>
          <a:p>
            <a:pPr lvl="1"/>
            <a:r>
              <a:rPr lang="en-US" dirty="0" smtClean="0"/>
              <a:t>Sentiment mining</a:t>
            </a:r>
          </a:p>
          <a:p>
            <a:pPr lvl="1"/>
            <a:r>
              <a:rPr lang="en-US" dirty="0" smtClean="0"/>
              <a:t>Track the evolution of events: socially, geographically, over </a:t>
            </a:r>
            <a:r>
              <a:rPr lang="en-US" smtClean="0"/>
              <a:t>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97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Tools</a:t>
            </a:r>
            <a:endParaRPr lang="el-GR" sz="4000" dirty="0"/>
          </a:p>
        </p:txBody>
      </p:sp>
      <p:pic>
        <p:nvPicPr>
          <p:cNvPr id="9" name="Picture 8" descr="icon-desk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836712"/>
            <a:ext cx="1171349" cy="868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908720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/>
              <a:t>: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free software environment for statistical computing and graphics.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http://www.r-project.org/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 descr="R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80728"/>
            <a:ext cx="576064" cy="437810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060848"/>
            <a:ext cx="1590675" cy="476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1720" y="1916832"/>
            <a:ext cx="48965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Gephi</a:t>
            </a:r>
            <a:r>
              <a:rPr lang="en-US" dirty="0" smtClean="0"/>
              <a:t>: interactive visualization and </a:t>
            </a:r>
            <a:r>
              <a:rPr lang="en-US" dirty="0"/>
              <a:t>exploration platform for all kinds of networks and complex systems, dynamic and hierarchical </a:t>
            </a:r>
            <a:r>
              <a:rPr lang="en-US" dirty="0" smtClean="0"/>
              <a:t>graphs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http://gephi.org/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 descr="thumbs_preview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988840"/>
            <a:ext cx="1428750" cy="952500"/>
          </a:xfrm>
          <a:prstGeom prst="rect">
            <a:avLst/>
          </a:prstGeom>
        </p:spPr>
      </p:pic>
      <p:pic>
        <p:nvPicPr>
          <p:cNvPr id="15" name="Picture 14" descr="snap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3140968"/>
            <a:ext cx="1440160" cy="1440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7664" y="357301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Stanford Network Analysis Platform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SNAP): </a:t>
            </a:r>
            <a:r>
              <a:rPr lang="en-US" dirty="0" smtClean="0"/>
              <a:t>general purpose, high performance system for analysis and manipulation of large networks written in C++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http://snap.stanford.edu/snap/index.html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01317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NetworkX</a:t>
            </a:r>
            <a:r>
              <a:rPr lang="en-US" dirty="0" smtClean="0"/>
              <a:t>: a Python language software package for the creation, manipulation, and study of the structure, dynamics, and functions of complex networks.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http://networkx.lanl.gov/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Frameworks for </a:t>
            </a:r>
            <a:r>
              <a:rPr lang="en-US" sz="3200" dirty="0" smtClean="0"/>
              <a:t>Processing </a:t>
            </a:r>
            <a:r>
              <a:rPr lang="en-US" sz="3200" dirty="0"/>
              <a:t>Large Graphs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Large scale (in some cases billions of vertices, trillions of edges)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How to process graphs in parallel?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70892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Write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your own code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Use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MapReduce (general parallel processing) *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Pregel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(bulk synchronous parallel model) introduced by Google in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2010*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Giraph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http://incubator.apache.org/giraph/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(part of Hadoop software)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949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J. Dean, S.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Ghemawat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MapReduce: Simplified Data Processing on Large Clusters.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OSDI 2004: 137-150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** G.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Malewicz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Austern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J. C. Bik,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J.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Dehnert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I.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Horn,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Leiser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Pregel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: a system for large-scale graph processing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SIGMOD Conference 2010: 135-146</a:t>
            </a:r>
            <a:endParaRPr lang="el-G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884" y="450912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Storage?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Data</a:t>
            </a: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Collected using available APIs (Twitter,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Facebook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etc)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Using existing collections, e.g., from SNAP (more in the webpage), permission may be required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784887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Stanford Large Network Dataset Collection</a:t>
            </a:r>
            <a:endParaRPr lang="en-US" sz="1100" dirty="0" smtClean="0"/>
          </a:p>
          <a:p>
            <a:r>
              <a:rPr lang="en-US" sz="1100" dirty="0" smtClean="0">
                <a:hlinkClick r:id="rId3"/>
              </a:rPr>
              <a:t>60 large social and information network datasets</a:t>
            </a:r>
            <a:endParaRPr lang="en-US" sz="1100" dirty="0" smtClean="0"/>
          </a:p>
          <a:p>
            <a:r>
              <a:rPr lang="en-US" sz="1100" b="1" dirty="0" err="1" smtClean="0"/>
              <a:t>Coauthorship</a:t>
            </a:r>
            <a:r>
              <a:rPr lang="en-US" sz="1100" b="1" dirty="0" smtClean="0"/>
              <a:t> and Citation Networks</a:t>
            </a:r>
          </a:p>
          <a:p>
            <a:r>
              <a:rPr lang="en-US" sz="1100" dirty="0" smtClean="0">
                <a:hlinkClick r:id="rId4"/>
              </a:rPr>
              <a:t>DBLP</a:t>
            </a:r>
            <a:r>
              <a:rPr lang="en-US" sz="1100" dirty="0" smtClean="0"/>
              <a:t>: Collaboration network of computer scientists</a:t>
            </a:r>
          </a:p>
          <a:p>
            <a:r>
              <a:rPr lang="en-US" sz="1100" dirty="0" smtClean="0">
                <a:hlinkClick r:id="rId5"/>
              </a:rPr>
              <a:t>KDD Cup Dataset</a:t>
            </a:r>
            <a:endParaRPr lang="en-US" sz="1100" dirty="0" smtClean="0"/>
          </a:p>
          <a:p>
            <a:r>
              <a:rPr lang="en-US" sz="1100" b="1" dirty="0" smtClean="0"/>
              <a:t>Internet Topology</a:t>
            </a:r>
          </a:p>
          <a:p>
            <a:r>
              <a:rPr lang="en-US" sz="1100" dirty="0" smtClean="0">
                <a:hlinkClick r:id="rId6"/>
              </a:rPr>
              <a:t>AS Graphs</a:t>
            </a:r>
            <a:r>
              <a:rPr lang="en-US" sz="1100" dirty="0" smtClean="0"/>
              <a:t>: AS-level </a:t>
            </a:r>
            <a:r>
              <a:rPr lang="en-US" sz="1100" dirty="0" err="1" smtClean="0"/>
              <a:t>connectivities</a:t>
            </a:r>
            <a:r>
              <a:rPr lang="en-US" sz="1100" dirty="0" smtClean="0"/>
              <a:t> inferred from Oregon route-views, Looking glass data and Routing registry data</a:t>
            </a:r>
          </a:p>
          <a:p>
            <a:r>
              <a:rPr lang="en-US" sz="1100" b="1" dirty="0" smtClean="0"/>
              <a:t>Yelp Data</a:t>
            </a:r>
          </a:p>
          <a:p>
            <a:r>
              <a:rPr lang="en-US" sz="1100" dirty="0" smtClean="0">
                <a:hlinkClick r:id="rId7"/>
              </a:rPr>
              <a:t>Yelp Review Data</a:t>
            </a:r>
            <a:r>
              <a:rPr lang="en-US" sz="1100" dirty="0" smtClean="0"/>
              <a:t>: reviews of the 250 closest businesses for 30 universities for students and academics to explore and research</a:t>
            </a:r>
          </a:p>
          <a:p>
            <a:r>
              <a:rPr lang="en-US" sz="1100" b="1" dirty="0" err="1" smtClean="0"/>
              <a:t>Youtube</a:t>
            </a:r>
            <a:r>
              <a:rPr lang="en-US" sz="1100" b="1" dirty="0" smtClean="0"/>
              <a:t> dataset</a:t>
            </a:r>
          </a:p>
          <a:p>
            <a:r>
              <a:rPr lang="en-US" sz="1100" dirty="0" err="1" smtClean="0">
                <a:hlinkClick r:id="rId8"/>
              </a:rPr>
              <a:t>Youtube</a:t>
            </a:r>
            <a:r>
              <a:rPr lang="en-US" sz="1100" dirty="0" smtClean="0">
                <a:hlinkClick r:id="rId8"/>
              </a:rPr>
              <a:t> data</a:t>
            </a:r>
            <a:r>
              <a:rPr lang="en-US" sz="1100" dirty="0" smtClean="0"/>
              <a:t>: YouTube videos as nodes. Edge a-&gt;b means video b is in the related video list (first 20 only) of a video a.</a:t>
            </a:r>
          </a:p>
          <a:p>
            <a:r>
              <a:rPr lang="en-US" sz="1100" b="1" dirty="0" smtClean="0"/>
              <a:t>Amazon product </a:t>
            </a:r>
            <a:r>
              <a:rPr lang="en-US" sz="1100" b="1" dirty="0" err="1" smtClean="0"/>
              <a:t>copurchasing</a:t>
            </a:r>
            <a:r>
              <a:rPr lang="en-US" sz="1100" b="1" dirty="0" smtClean="0"/>
              <a:t> networks and metadata</a:t>
            </a:r>
          </a:p>
          <a:p>
            <a:r>
              <a:rPr lang="en-US" sz="1100" dirty="0" smtClean="0">
                <a:hlinkClick r:id="rId9"/>
              </a:rPr>
              <a:t>Amazon Data</a:t>
            </a:r>
            <a:r>
              <a:rPr lang="en-US" sz="1100" dirty="0" smtClean="0"/>
              <a:t>: The data was collected by crawling Amazon website and contains product metadata and review information about 548,552 different products (Books, music CDs, DVDs and VHS video tapes).</a:t>
            </a:r>
          </a:p>
          <a:p>
            <a:r>
              <a:rPr lang="en-US" sz="1100" b="1" dirty="0" smtClean="0"/>
              <a:t>Wikipedia</a:t>
            </a:r>
          </a:p>
          <a:p>
            <a:r>
              <a:rPr lang="en-US" sz="1100" dirty="0" smtClean="0">
                <a:hlinkClick r:id="rId10"/>
              </a:rPr>
              <a:t>Wikipedia page to page link data</a:t>
            </a:r>
            <a:r>
              <a:rPr lang="en-US" sz="1100" dirty="0" smtClean="0"/>
              <a:t>: A list of all page-to-page links in Wikipedia</a:t>
            </a:r>
          </a:p>
          <a:p>
            <a:r>
              <a:rPr lang="en-US" sz="1100" dirty="0" err="1" smtClean="0">
                <a:hlinkClick r:id="rId11"/>
              </a:rPr>
              <a:t>DBPedia</a:t>
            </a:r>
            <a:r>
              <a:rPr lang="en-US" sz="1100" dirty="0" smtClean="0"/>
              <a:t>: The </a:t>
            </a:r>
            <a:r>
              <a:rPr lang="en-US" sz="1100" dirty="0" err="1" smtClean="0"/>
              <a:t>DBpedia</a:t>
            </a:r>
            <a:r>
              <a:rPr lang="en-US" sz="1100" dirty="0" smtClean="0"/>
              <a:t> data set uses a large multi-domain ontology which has been derived from Wikipedia.</a:t>
            </a:r>
          </a:p>
          <a:p>
            <a:r>
              <a:rPr lang="en-US" sz="1100" dirty="0" smtClean="0">
                <a:hlinkClick r:id="rId12"/>
              </a:rPr>
              <a:t>Edits and talks</a:t>
            </a:r>
            <a:r>
              <a:rPr lang="en-US" sz="1100" dirty="0" smtClean="0"/>
              <a:t>: Complete edit history (all revisions, all pages) of Wikipedia since its inception till January 2008.</a:t>
            </a:r>
          </a:p>
          <a:p>
            <a:r>
              <a:rPr lang="en-US" sz="1100" b="1" dirty="0" smtClean="0"/>
              <a:t>Movie Ratings</a:t>
            </a:r>
          </a:p>
          <a:p>
            <a:r>
              <a:rPr lang="en-US" sz="1100" dirty="0" smtClean="0">
                <a:hlinkClick r:id="rId13"/>
              </a:rPr>
              <a:t>IMDB database</a:t>
            </a:r>
            <a:r>
              <a:rPr lang="en-US" sz="1100" dirty="0" smtClean="0"/>
              <a:t>: Movie ratings from IMDB</a:t>
            </a:r>
          </a:p>
          <a:p>
            <a:r>
              <a:rPr lang="en-US" sz="1100" dirty="0" smtClean="0">
                <a:hlinkClick r:id="rId14"/>
              </a:rPr>
              <a:t>User rating data</a:t>
            </a:r>
            <a:r>
              <a:rPr lang="en-US" sz="1100" dirty="0" smtClean="0"/>
              <a:t>: Movie ratings from </a:t>
            </a:r>
            <a:r>
              <a:rPr lang="en-US" sz="1100" dirty="0" err="1" smtClean="0"/>
              <a:t>MovieLens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Economy</a:t>
            </a:r>
            <a:endParaRPr lang="en-US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47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Jure </a:t>
            </a:r>
            <a:r>
              <a:rPr lang="en-US" dirty="0" err="1" smtClean="0"/>
              <a:t>Leskovec</a:t>
            </a:r>
            <a:r>
              <a:rPr lang="en-US" dirty="0" smtClean="0"/>
              <a:t> </a:t>
            </a:r>
            <a:r>
              <a:rPr lang="en-US" smtClean="0"/>
              <a:t>for some </a:t>
            </a:r>
            <a:r>
              <a:rPr lang="en-US" dirty="0" smtClean="0"/>
              <a:t>of the material from his course notes.</a:t>
            </a:r>
          </a:p>
          <a:p>
            <a:endParaRPr lang="en-US" dirty="0"/>
          </a:p>
          <a:p>
            <a:r>
              <a:rPr lang="en-US" dirty="0" smtClean="0"/>
              <a:t>M</a:t>
            </a:r>
            <a:r>
              <a:rPr lang="en-US" dirty="0"/>
              <a:t>. E. J. Newman, </a:t>
            </a:r>
            <a:r>
              <a:rPr lang="en-US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dirty="0"/>
              <a:t>, SIAM Reviews, 45(2): 167-256, 2003 </a:t>
            </a:r>
          </a:p>
        </p:txBody>
      </p:sp>
    </p:spTree>
    <p:extLst>
      <p:ext uri="{BB962C8B-B14F-4D97-AF65-F5344CB8AC3E}">
        <p14:creationId xmlns:p14="http://schemas.microsoft.com/office/powerpoint/2010/main" val="2605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Logistics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091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25% Presentations and class participation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25% Assignments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50% Term Project (in 2 Phases)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 Final Exam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06896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 page: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www.cs.uoi.gr/~tsap/teaching/cs-l14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547" y="148478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Textbooks: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Easley and Kleinberg free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text-book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Networks, Crowds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Markets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M. E. J. Newman, </a:t>
            </a:r>
            <a:r>
              <a:rPr lang="en-US" dirty="0" smtClean="0">
                <a:hlinkClick r:id="rId4"/>
              </a:rPr>
              <a:t>The structure and function of complex networks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SIAM Reviews, 45(2): 167-256,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2003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Reza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Zafarani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Mohammad Ali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Abbasi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Huan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Liu, free text-book on</a:t>
            </a:r>
            <a:r>
              <a:rPr lang="en-US" dirty="0"/>
              <a:t> </a:t>
            </a:r>
            <a:r>
              <a:rPr lang="en-US" u="sng" dirty="0">
                <a:hlinkClick r:id="rId5"/>
              </a:rPr>
              <a:t>Social Media Mining</a:t>
            </a:r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 Theory Reminder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700213"/>
            <a:ext cx="4611688" cy="1730375"/>
          </a:xfrm>
        </p:spPr>
        <p:txBody>
          <a:bodyPr/>
          <a:lstStyle/>
          <a:p>
            <a:r>
              <a:rPr lang="en-US" sz="2800" dirty="0"/>
              <a:t>Graph </a:t>
            </a:r>
            <a:r>
              <a:rPr lang="en-US" sz="2800" dirty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V</a:t>
            </a:r>
            <a:r>
              <a:rPr lang="en-US" sz="2400" dirty="0"/>
              <a:t> = set of </a:t>
            </a:r>
            <a:r>
              <a:rPr lang="en-US" sz="2400" dirty="0" smtClean="0"/>
              <a:t>vertices (nodes)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E</a:t>
            </a:r>
            <a:r>
              <a:rPr lang="en-US" sz="2400" dirty="0"/>
              <a:t> = set of edges</a:t>
            </a: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539750" y="4767263"/>
            <a:ext cx="4540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ahoma" pitchFamily="34" charset="0"/>
              </a:rPr>
              <a:t>undirected graph</a:t>
            </a:r>
          </a:p>
          <a:p>
            <a:r>
              <a:rPr lang="en-US" sz="2400" dirty="0">
                <a:latin typeface="Tahoma" pitchFamily="34" charset="0"/>
              </a:rPr>
              <a:t>E={(1,2),(1,3),(2,3),(3,4),(4,5)}</a:t>
            </a:r>
          </a:p>
        </p:txBody>
      </p:sp>
    </p:spTree>
    <p:extLst>
      <p:ext uri="{BB962C8B-B14F-4D97-AF65-F5344CB8AC3E}">
        <p14:creationId xmlns:p14="http://schemas.microsoft.com/office/powerpoint/2010/main" val="36781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29" grpId="0"/>
      <p:bldP spid="184330" grpId="0"/>
      <p:bldP spid="184331" grpId="0"/>
      <p:bldP spid="184332" grpId="0"/>
      <p:bldP spid="184333" grpId="0"/>
      <p:bldP spid="184334" grpId="0" animBg="1"/>
      <p:bldP spid="184335" grpId="0" animBg="1"/>
      <p:bldP spid="184336" grpId="0" animBg="1"/>
      <p:bldP spid="184337" grpId="0" animBg="1"/>
      <p:bldP spid="184338" grpId="0" animBg="1"/>
      <p:bldP spid="1843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</a:t>
            </a:r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457200" y="4694238"/>
            <a:ext cx="567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ahoma" pitchFamily="34" charset="0"/>
              </a:rPr>
              <a:t>directed graph</a:t>
            </a:r>
          </a:p>
          <a:p>
            <a:r>
              <a:rPr lang="en-US" sz="2400" dirty="0">
                <a:latin typeface="Tahoma" pitchFamily="34" charset="0"/>
              </a:rPr>
              <a:t>E={‹1,2›, ‹2,1› ‹1,3›, ‹3,2›, ‹3,4›, ‹4,5›}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68312" y="1700213"/>
            <a:ext cx="4611688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smtClean="0"/>
              <a:t>Graph </a:t>
            </a:r>
            <a:r>
              <a:rPr lang="en-US" sz="2800" smtClean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smtClean="0">
                <a:solidFill>
                  <a:srgbClr val="00B0F0"/>
                </a:solidFill>
              </a:rPr>
              <a:t>V</a:t>
            </a:r>
            <a:r>
              <a:rPr lang="en-US" sz="2400" smtClean="0"/>
              <a:t> = set of vertices (nodes)</a:t>
            </a:r>
          </a:p>
          <a:p>
            <a:pPr lvl="1"/>
            <a:r>
              <a:rPr lang="en-US" sz="2400" smtClean="0">
                <a:solidFill>
                  <a:srgbClr val="00B0F0"/>
                </a:solidFill>
              </a:rPr>
              <a:t>E</a:t>
            </a:r>
            <a:r>
              <a:rPr lang="en-US" sz="2400" smtClean="0"/>
              <a:t> = set of edges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8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Undirected graph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4" name="Rectangle 18"/>
          <p:cNvSpPr>
            <a:spLocks noChangeArrowheads="1"/>
          </p:cNvSpPr>
          <p:nvPr/>
        </p:nvSpPr>
        <p:spPr bwMode="auto">
          <a:xfrm>
            <a:off x="395288" y="2060575"/>
            <a:ext cx="43195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9900"/>
                </a:solidFill>
                <a:latin typeface="Tahoma" pitchFamily="34" charset="0"/>
              </a:rPr>
              <a:t>degree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d(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)</a:t>
            </a:r>
            <a:r>
              <a:rPr lang="en-US" sz="2800" dirty="0">
                <a:latin typeface="Tahoma" pitchFamily="34" charset="0"/>
              </a:rPr>
              <a:t> of node 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800" dirty="0">
              <a:solidFill>
                <a:srgbClr val="00B0F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number of edges </a:t>
            </a:r>
            <a:r>
              <a:rPr lang="en-US" sz="2400" dirty="0">
                <a:solidFill>
                  <a:srgbClr val="FF9900"/>
                </a:solidFill>
                <a:latin typeface="Tahoma" pitchFamily="34" charset="0"/>
              </a:rPr>
              <a:t>incident</a:t>
            </a:r>
            <a:r>
              <a:rPr lang="en-US" sz="2400" dirty="0">
                <a:latin typeface="Tahoma" pitchFamily="34" charset="0"/>
              </a:rPr>
              <a:t> on node </a:t>
            </a:r>
            <a:r>
              <a:rPr lang="en-US" sz="24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395288" y="3644900"/>
            <a:ext cx="54721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latin typeface="Tahoma" pitchFamily="34" charset="0"/>
              </a:rPr>
              <a:t>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[d(</a:t>
            </a:r>
            <a:r>
              <a:rPr lang="en-US" sz="2400" dirty="0" err="1">
                <a:latin typeface="Tahoma" pitchFamily="34" charset="0"/>
              </a:rPr>
              <a:t>i</a:t>
            </a:r>
            <a:r>
              <a:rPr lang="en-US" sz="2400" dirty="0">
                <a:latin typeface="Tahoma" pitchFamily="34" charset="0"/>
              </a:rPr>
              <a:t>),d(2),d(3),d(4),d(5)]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</a:t>
            </a:r>
            <a:r>
              <a:rPr lang="en-US" sz="2400" dirty="0" smtClean="0">
                <a:latin typeface="Tahoma" pitchFamily="34" charset="0"/>
              </a:rPr>
              <a:t>2,2,3,2,1</a:t>
            </a:r>
            <a:r>
              <a:rPr lang="en-US" sz="2400" dirty="0">
                <a:latin typeface="Tahoma" pitchFamily="34" charset="0"/>
              </a:rPr>
              <a:t>]</a:t>
            </a:r>
          </a:p>
        </p:txBody>
      </p:sp>
      <p:sp>
        <p:nvSpPr>
          <p:cNvPr id="188436" name="Rectangle 20"/>
          <p:cNvSpPr>
            <a:spLocks noChangeArrowheads="1"/>
          </p:cNvSpPr>
          <p:nvPr/>
        </p:nvSpPr>
        <p:spPr bwMode="auto">
          <a:xfrm>
            <a:off x="468313" y="5157788"/>
            <a:ext cx="547211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latin typeface="Tahoma" pitchFamily="34" charset="0"/>
              </a:rPr>
              <a:t>degree distribution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[(</a:t>
            </a:r>
            <a:r>
              <a:rPr lang="en-US" sz="2400" dirty="0" smtClean="0">
                <a:latin typeface="Tahoma" pitchFamily="34" charset="0"/>
              </a:rPr>
              <a:t>1:1),(2:3),(3,1)]</a:t>
            </a:r>
            <a:endParaRPr lang="en-US" sz="2400" dirty="0">
              <a:latin typeface="Tahoma" pitchFamily="34" charset="0"/>
            </a:endParaRP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880818"/>
              </p:ext>
            </p:extLst>
          </p:nvPr>
        </p:nvGraphicFramePr>
        <p:xfrm>
          <a:off x="3879449" y="5157788"/>
          <a:ext cx="2247900" cy="150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72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190467" name="Oval 3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8" name="Oval 4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1" name="Oval 7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9" name="Line 15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0" name="Line 16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1" name="Line 17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482" name="Rectangle 18"/>
              <p:cNvSpPr>
                <a:spLocks noChangeArrowheads="1"/>
              </p:cNvSpPr>
              <p:nvPr/>
            </p:nvSpPr>
            <p:spPr bwMode="auto">
              <a:xfrm>
                <a:off x="395287" y="1844675"/>
                <a:ext cx="5038725" cy="1512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in-degree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𝑖𝑛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</a:t>
                </a:r>
                <a:r>
                  <a:rPr lang="en-US" sz="2000" dirty="0" smtClean="0">
                    <a:latin typeface="Tahoma" pitchFamily="34" charset="0"/>
                  </a:rPr>
                  <a:t>incoming to </a:t>
                </a:r>
                <a:r>
                  <a:rPr lang="en-US" sz="2000" dirty="0">
                    <a:latin typeface="Tahoma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9048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7" y="1844675"/>
                <a:ext cx="5038725" cy="151288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95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483" name="Rectangle 19"/>
              <p:cNvSpPr>
                <a:spLocks noChangeArrowheads="1"/>
              </p:cNvSpPr>
              <p:nvPr/>
            </p:nvSpPr>
            <p:spPr bwMode="auto">
              <a:xfrm>
                <a:off x="395288" y="3357563"/>
                <a:ext cx="4608760" cy="1512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out-degree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 err="1">
                        <a:solidFill>
                          <a:srgbClr val="00B0F0"/>
                        </a:solidFill>
                        <a:latin typeface="Cambria Math"/>
                      </a:rPr>
                      <m:t>𝑜𝑢𝑡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leaving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9048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3357563"/>
                <a:ext cx="4608760" cy="151288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852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84" name="Rectangle 20"/>
          <p:cNvSpPr>
            <a:spLocks noChangeArrowheads="1"/>
          </p:cNvSpPr>
          <p:nvPr/>
        </p:nvSpPr>
        <p:spPr bwMode="auto">
          <a:xfrm>
            <a:off x="177007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[1,2,1,1,1]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sequence 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[2,1,2,1,0]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127201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</a:t>
            </a:r>
            <a:r>
              <a:rPr lang="en-US" sz="2000" dirty="0" smtClean="0">
                <a:latin typeface="Tahoma" pitchFamily="34" charset="0"/>
              </a:rPr>
              <a:t>distribution</a:t>
            </a:r>
            <a:endParaRPr lang="en-US" sz="2000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</a:rPr>
              <a:t>[(1:3),(2:1)]</a:t>
            </a:r>
            <a:endParaRPr lang="en-US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</a:t>
            </a:r>
            <a:r>
              <a:rPr lang="en-US" sz="2000" dirty="0" smtClean="0">
                <a:latin typeface="Tahoma" pitchFamily="34" charset="0"/>
              </a:rPr>
              <a:t>distribution</a:t>
            </a:r>
            <a:endParaRPr lang="en-US" sz="2000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</a:rPr>
              <a:t>[(0:1),(1:2),(2:2)]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15859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Path 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>
                <a:solidFill>
                  <a:srgbClr val="00B0F0"/>
                </a:solidFill>
              </a:rPr>
              <a:t>j</a:t>
            </a:r>
            <a:r>
              <a:rPr lang="en-US" sz="2400" dirty="0"/>
              <a:t>: a sequence of edges (directed or </a:t>
            </a:r>
            <a:r>
              <a:rPr lang="en-US" sz="2400" dirty="0" smtClean="0"/>
              <a:t>undirected) </a:t>
            </a:r>
            <a:r>
              <a:rPr lang="en-US" sz="2400" dirty="0"/>
              <a:t>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 smtClean="0">
                <a:solidFill>
                  <a:srgbClr val="00B0F0"/>
                </a:solidFill>
              </a:rPr>
              <a:t>j</a:t>
            </a:r>
            <a:endParaRPr lang="en-US" sz="2400" dirty="0">
              <a:solidFill>
                <a:srgbClr val="00B0F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path </a:t>
            </a:r>
            <a:r>
              <a:rPr lang="en-US" sz="2000" dirty="0">
                <a:solidFill>
                  <a:schemeClr val="hlink"/>
                </a:solidFill>
              </a:rPr>
              <a:t>length</a:t>
            </a:r>
            <a:r>
              <a:rPr lang="en-US" sz="2000" dirty="0"/>
              <a:t>: number of edges on the path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nodes </a:t>
            </a:r>
            <a:r>
              <a:rPr lang="en-US" sz="2000" dirty="0" err="1"/>
              <a:t>i</a:t>
            </a:r>
            <a:r>
              <a:rPr lang="en-US" sz="2000" dirty="0"/>
              <a:t> and j are </a:t>
            </a:r>
            <a:r>
              <a:rPr lang="en-US" sz="2000" dirty="0">
                <a:solidFill>
                  <a:schemeClr val="hlink"/>
                </a:solidFill>
              </a:rPr>
              <a:t>connected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cycle: </a:t>
            </a:r>
            <a:r>
              <a:rPr lang="en-US" sz="2000" dirty="0"/>
              <a:t>a path that starts and ends at the same node</a:t>
            </a:r>
          </a:p>
        </p:txBody>
      </p:sp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5364163" y="44878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Oval 5"/>
          <p:cNvSpPr>
            <a:spLocks noChangeArrowheads="1"/>
          </p:cNvSpPr>
          <p:nvPr/>
        </p:nvSpPr>
        <p:spPr bwMode="auto">
          <a:xfrm>
            <a:off x="6875463" y="35512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Oval 6"/>
          <p:cNvSpPr>
            <a:spLocks noChangeArrowheads="1"/>
          </p:cNvSpPr>
          <p:nvPr/>
        </p:nvSpPr>
        <p:spPr bwMode="auto">
          <a:xfrm>
            <a:off x="8172450" y="47037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Oval 7"/>
          <p:cNvSpPr>
            <a:spLocks noChangeArrowheads="1"/>
          </p:cNvSpPr>
          <p:nvPr/>
        </p:nvSpPr>
        <p:spPr bwMode="auto">
          <a:xfrm>
            <a:off x="5940425" y="5999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Oval 8"/>
          <p:cNvSpPr>
            <a:spLocks noChangeArrowheads="1"/>
          </p:cNvSpPr>
          <p:nvPr/>
        </p:nvSpPr>
        <p:spPr bwMode="auto">
          <a:xfrm>
            <a:off x="7596188" y="61436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219700" y="47037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6875463" y="31194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8224838" y="50069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7648575" y="6446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5919788" y="63738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 flipV="1">
            <a:off x="5651500" y="37671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7164388" y="37671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5651500" y="46307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V="1">
            <a:off x="7812088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6227763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1" name="Oval 19"/>
          <p:cNvSpPr>
            <a:spLocks noChangeArrowheads="1"/>
          </p:cNvSpPr>
          <p:nvPr/>
        </p:nvSpPr>
        <p:spPr bwMode="auto">
          <a:xfrm>
            <a:off x="1546225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2" name="Oval 20"/>
          <p:cNvSpPr>
            <a:spLocks noChangeArrowheads="1"/>
          </p:cNvSpPr>
          <p:nvPr/>
        </p:nvSpPr>
        <p:spPr bwMode="auto">
          <a:xfrm>
            <a:off x="3057525" y="35512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4354513" y="47037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2122488" y="59991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3778250" y="6143625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6" name="Text Box 24"/>
          <p:cNvSpPr txBox="1">
            <a:spLocks noChangeArrowheads="1"/>
          </p:cNvSpPr>
          <p:nvPr/>
        </p:nvSpPr>
        <p:spPr bwMode="auto">
          <a:xfrm>
            <a:off x="1401763" y="47037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37" name="Text Box 25"/>
          <p:cNvSpPr txBox="1">
            <a:spLocks noChangeArrowheads="1"/>
          </p:cNvSpPr>
          <p:nvPr/>
        </p:nvSpPr>
        <p:spPr bwMode="auto">
          <a:xfrm>
            <a:off x="3057525" y="31194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4406900" y="50069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3830638" y="64468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2101850" y="63738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 flipV="1">
            <a:off x="1833563" y="37671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2" name="Line 30"/>
          <p:cNvSpPr>
            <a:spLocks noChangeShapeType="1"/>
          </p:cNvSpPr>
          <p:nvPr/>
        </p:nvSpPr>
        <p:spPr bwMode="auto">
          <a:xfrm>
            <a:off x="3346450" y="37671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>
            <a:off x="1833563" y="46307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 flipV="1">
            <a:off x="3994150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2409825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from node </a:t>
            </a:r>
            <a:r>
              <a:rPr lang="en-US" dirty="0" err="1">
                <a:solidFill>
                  <a:srgbClr val="00B0F0"/>
                </a:solidFill>
              </a:rPr>
              <a:t>i</a:t>
            </a:r>
            <a:r>
              <a:rPr lang="en-US" dirty="0"/>
              <a:t> to node </a:t>
            </a:r>
            <a:r>
              <a:rPr lang="en-US" dirty="0">
                <a:solidFill>
                  <a:srgbClr val="00B0F0"/>
                </a:solidFill>
              </a:rPr>
              <a:t>j</a:t>
            </a:r>
          </a:p>
          <a:p>
            <a:pPr lvl="1"/>
            <a:r>
              <a:rPr lang="en-US" dirty="0"/>
              <a:t>also known as </a:t>
            </a:r>
            <a:r>
              <a:rPr lang="en-US" dirty="0">
                <a:solidFill>
                  <a:schemeClr val="hlink"/>
                </a:solidFill>
              </a:rPr>
              <a:t>BFS path</a:t>
            </a:r>
            <a:r>
              <a:rPr lang="en-US" dirty="0"/>
              <a:t>, or </a:t>
            </a:r>
            <a:r>
              <a:rPr lang="en-US" dirty="0">
                <a:solidFill>
                  <a:schemeClr val="hlink"/>
                </a:solidFill>
              </a:rPr>
              <a:t>geodesic path</a:t>
            </a:r>
          </a:p>
        </p:txBody>
      </p:sp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53641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6875463" y="33353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Oval 6"/>
          <p:cNvSpPr>
            <a:spLocks noChangeArrowheads="1"/>
          </p:cNvSpPr>
          <p:nvPr/>
        </p:nvSpPr>
        <p:spPr bwMode="auto">
          <a:xfrm>
            <a:off x="8172450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5940425" y="57832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7596188" y="59277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219700" y="44878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6875463" y="29035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8224838" y="47910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7648575" y="62309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5919788" y="61579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 flipV="1">
            <a:off x="5651500" y="35512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7164388" y="35512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5651500" y="44148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V="1">
            <a:off x="7812088" y="47752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6227763" y="59277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1546225" y="4221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0" name="Oval 20"/>
          <p:cNvSpPr>
            <a:spLocks noChangeArrowheads="1"/>
          </p:cNvSpPr>
          <p:nvPr/>
        </p:nvSpPr>
        <p:spPr bwMode="auto">
          <a:xfrm>
            <a:off x="3057525" y="32845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4581" name="Oval 21"/>
          <p:cNvSpPr>
            <a:spLocks noChangeArrowheads="1"/>
          </p:cNvSpPr>
          <p:nvPr/>
        </p:nvSpPr>
        <p:spPr bwMode="auto">
          <a:xfrm>
            <a:off x="4354513" y="4437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Oval 22"/>
          <p:cNvSpPr>
            <a:spLocks noChangeArrowheads="1"/>
          </p:cNvSpPr>
          <p:nvPr/>
        </p:nvSpPr>
        <p:spPr bwMode="auto">
          <a:xfrm>
            <a:off x="2122488" y="57324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3" name="Oval 23"/>
          <p:cNvSpPr>
            <a:spLocks noChangeArrowheads="1"/>
          </p:cNvSpPr>
          <p:nvPr/>
        </p:nvSpPr>
        <p:spPr bwMode="auto">
          <a:xfrm>
            <a:off x="3778250" y="5876925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1401763" y="4437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057525" y="2852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4406900" y="4740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87" name="Text Box 27"/>
          <p:cNvSpPr txBox="1">
            <a:spLocks noChangeArrowheads="1"/>
          </p:cNvSpPr>
          <p:nvPr/>
        </p:nvSpPr>
        <p:spPr bwMode="auto">
          <a:xfrm>
            <a:off x="3830638" y="6180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2101850" y="6107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V="1">
            <a:off x="1833563" y="3500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0" name="Line 30"/>
          <p:cNvSpPr>
            <a:spLocks noChangeShapeType="1"/>
          </p:cNvSpPr>
          <p:nvPr/>
        </p:nvSpPr>
        <p:spPr bwMode="auto">
          <a:xfrm>
            <a:off x="3346450" y="35004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1833563" y="43640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V="1">
            <a:off x="3994150" y="47244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3" name="Line 33"/>
          <p:cNvSpPr>
            <a:spLocks noChangeShapeType="1"/>
          </p:cNvSpPr>
          <p:nvPr/>
        </p:nvSpPr>
        <p:spPr bwMode="auto">
          <a:xfrm>
            <a:off x="2409825" y="58769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9900"/>
                </a:solidFill>
              </a:rPr>
              <a:t>longest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shortest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path</a:t>
            </a:r>
            <a:r>
              <a:rPr lang="en-US" dirty="0"/>
              <a:t> in the graph</a:t>
            </a:r>
          </a:p>
        </p:txBody>
      </p:sp>
      <p:sp>
        <p:nvSpPr>
          <p:cNvPr id="196612" name="Oval 4"/>
          <p:cNvSpPr>
            <a:spLocks noChangeArrowheads="1"/>
          </p:cNvSpPr>
          <p:nvPr/>
        </p:nvSpPr>
        <p:spPr bwMode="auto">
          <a:xfrm>
            <a:off x="53641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3" name="Oval 5"/>
          <p:cNvSpPr>
            <a:spLocks noChangeArrowheads="1"/>
          </p:cNvSpPr>
          <p:nvPr/>
        </p:nvSpPr>
        <p:spPr bwMode="auto">
          <a:xfrm>
            <a:off x="6875463" y="33353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Oval 6"/>
          <p:cNvSpPr>
            <a:spLocks noChangeArrowheads="1"/>
          </p:cNvSpPr>
          <p:nvPr/>
        </p:nvSpPr>
        <p:spPr bwMode="auto">
          <a:xfrm>
            <a:off x="8172450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5940425" y="57832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7596188" y="59277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5219700" y="44878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6875463" y="29035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8224838" y="47910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7648575" y="62309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5919788" y="61579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22" name="Line 14"/>
          <p:cNvSpPr>
            <a:spLocks noChangeShapeType="1"/>
          </p:cNvSpPr>
          <p:nvPr/>
        </p:nvSpPr>
        <p:spPr bwMode="auto">
          <a:xfrm flipV="1">
            <a:off x="5651500" y="35512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>
            <a:off x="7164388" y="35512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5651500" y="44148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V="1">
            <a:off x="7812088" y="47752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6227763" y="59277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1546225" y="4221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8" name="Oval 20"/>
          <p:cNvSpPr>
            <a:spLocks noChangeArrowheads="1"/>
          </p:cNvSpPr>
          <p:nvPr/>
        </p:nvSpPr>
        <p:spPr bwMode="auto">
          <a:xfrm>
            <a:off x="3057525" y="32845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6629" name="Oval 21"/>
          <p:cNvSpPr>
            <a:spLocks noChangeArrowheads="1"/>
          </p:cNvSpPr>
          <p:nvPr/>
        </p:nvSpPr>
        <p:spPr bwMode="auto">
          <a:xfrm>
            <a:off x="4354513" y="4437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0" name="Oval 22"/>
          <p:cNvSpPr>
            <a:spLocks noChangeArrowheads="1"/>
          </p:cNvSpPr>
          <p:nvPr/>
        </p:nvSpPr>
        <p:spPr bwMode="auto">
          <a:xfrm>
            <a:off x="2122488" y="57324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1" name="Oval 23"/>
          <p:cNvSpPr>
            <a:spLocks noChangeArrowheads="1"/>
          </p:cNvSpPr>
          <p:nvPr/>
        </p:nvSpPr>
        <p:spPr bwMode="auto">
          <a:xfrm>
            <a:off x="3778250" y="5876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1401763" y="4437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3057525" y="2852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4406900" y="4740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35" name="Text Box 27"/>
          <p:cNvSpPr txBox="1">
            <a:spLocks noChangeArrowheads="1"/>
          </p:cNvSpPr>
          <p:nvPr/>
        </p:nvSpPr>
        <p:spPr bwMode="auto">
          <a:xfrm>
            <a:off x="3830638" y="6180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36" name="Text Box 28"/>
          <p:cNvSpPr txBox="1">
            <a:spLocks noChangeArrowheads="1"/>
          </p:cNvSpPr>
          <p:nvPr/>
        </p:nvSpPr>
        <p:spPr bwMode="auto">
          <a:xfrm>
            <a:off x="2101850" y="6107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V="1">
            <a:off x="1833563" y="3500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8" name="Line 30"/>
          <p:cNvSpPr>
            <a:spLocks noChangeShapeType="1"/>
          </p:cNvSpPr>
          <p:nvPr/>
        </p:nvSpPr>
        <p:spPr bwMode="auto">
          <a:xfrm>
            <a:off x="3346450" y="35004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1833563" y="43640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V="1">
            <a:off x="3994150" y="47244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1" name="Line 33"/>
          <p:cNvSpPr>
            <a:spLocks noChangeShapeType="1"/>
          </p:cNvSpPr>
          <p:nvPr/>
        </p:nvSpPr>
        <p:spPr bwMode="auto">
          <a:xfrm>
            <a:off x="2409825" y="58769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Cell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84168" cy="507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Undirected graph</a:t>
            </a:r>
          </a:p>
        </p:txBody>
      </p:sp>
      <p:sp>
        <p:nvSpPr>
          <p:cNvPr id="198659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0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</a:t>
            </a:r>
            <a:r>
              <a:rPr lang="en-US" sz="2800">
                <a:latin typeface="Tahoma" pitchFamily="34" charset="0"/>
              </a:rPr>
              <a:t> graph: a graph where there every pair of nodes is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Disconnected</a:t>
            </a:r>
            <a:r>
              <a:rPr lang="en-US" sz="2800">
                <a:latin typeface="Tahoma" pitchFamily="34" charset="0"/>
              </a:rPr>
              <a:t> graph: a graph that is not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 Components</a:t>
            </a:r>
            <a:r>
              <a:rPr lang="en-US" sz="2800">
                <a:latin typeface="Tahoma" pitchFamily="34" charset="0"/>
              </a:rPr>
              <a:t>: subsets of vertices that are connected</a:t>
            </a:r>
          </a:p>
        </p:txBody>
      </p:sp>
      <p:sp>
        <p:nvSpPr>
          <p:cNvPr id="198675" name="Oval 19"/>
          <p:cNvSpPr>
            <a:spLocks noChangeArrowheads="1"/>
          </p:cNvSpPr>
          <p:nvPr/>
        </p:nvSpPr>
        <p:spPr bwMode="auto">
          <a:xfrm rot="417350">
            <a:off x="6011863" y="4437063"/>
            <a:ext cx="2592387" cy="863600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6" name="Oval 20"/>
          <p:cNvSpPr>
            <a:spLocks noChangeArrowheads="1"/>
          </p:cNvSpPr>
          <p:nvPr/>
        </p:nvSpPr>
        <p:spPr bwMode="auto">
          <a:xfrm>
            <a:off x="5616575" y="2060575"/>
            <a:ext cx="3348038" cy="2232025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2" grpId="0" animBg="1"/>
      <p:bldP spid="198675" grpId="0" animBg="1"/>
      <p:bldP spid="19867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Connected Graph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7658100" cy="1730375"/>
          </a:xfrm>
        </p:spPr>
        <p:txBody>
          <a:bodyPr/>
          <a:lstStyle/>
          <a:p>
            <a:r>
              <a:rPr lang="en-US" sz="2800" dirty="0">
                <a:solidFill>
                  <a:srgbClr val="FF9900"/>
                </a:solidFill>
              </a:rPr>
              <a:t>Clique</a:t>
            </a:r>
            <a:r>
              <a:rPr lang="en-US" sz="2800" dirty="0"/>
              <a:t> </a:t>
            </a:r>
            <a:r>
              <a:rPr lang="en-US" sz="2800" dirty="0" err="1"/>
              <a:t>K</a:t>
            </a:r>
            <a:r>
              <a:rPr lang="en-US" sz="2800" baseline="-25000" dirty="0" err="1"/>
              <a:t>n</a:t>
            </a:r>
            <a:endParaRPr lang="en-US" sz="2800" baseline="-25000" dirty="0"/>
          </a:p>
          <a:p>
            <a:r>
              <a:rPr lang="en-US" sz="2800" dirty="0"/>
              <a:t>A graph that has all possible </a:t>
            </a:r>
            <a:r>
              <a:rPr lang="en-US" sz="2800" dirty="0">
                <a:solidFill>
                  <a:srgbClr val="00B0F0"/>
                </a:solidFill>
              </a:rPr>
              <a:t>n(n-1)/2 </a:t>
            </a:r>
            <a:r>
              <a:rPr lang="en-US" sz="2800" dirty="0"/>
              <a:t>edges</a:t>
            </a:r>
          </a:p>
        </p:txBody>
      </p:sp>
      <p:sp>
        <p:nvSpPr>
          <p:cNvPr id="200708" name="Oval 4"/>
          <p:cNvSpPr>
            <a:spLocks noChangeArrowheads="1"/>
          </p:cNvSpPr>
          <p:nvPr/>
        </p:nvSpPr>
        <p:spPr bwMode="auto">
          <a:xfrm>
            <a:off x="27717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Oval 5"/>
          <p:cNvSpPr>
            <a:spLocks noChangeArrowheads="1"/>
          </p:cNvSpPr>
          <p:nvPr/>
        </p:nvSpPr>
        <p:spPr bwMode="auto">
          <a:xfrm>
            <a:off x="42830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Oval 6"/>
          <p:cNvSpPr>
            <a:spLocks noChangeArrowheads="1"/>
          </p:cNvSpPr>
          <p:nvPr/>
        </p:nvSpPr>
        <p:spPr bwMode="auto">
          <a:xfrm>
            <a:off x="55800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Oval 7"/>
          <p:cNvSpPr>
            <a:spLocks noChangeArrowheads="1"/>
          </p:cNvSpPr>
          <p:nvPr/>
        </p:nvSpPr>
        <p:spPr bwMode="auto">
          <a:xfrm>
            <a:off x="33480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Oval 8"/>
          <p:cNvSpPr>
            <a:spLocks noChangeArrowheads="1"/>
          </p:cNvSpPr>
          <p:nvPr/>
        </p:nvSpPr>
        <p:spPr bwMode="auto">
          <a:xfrm>
            <a:off x="50038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6273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2830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56324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50561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33274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flipV="1">
            <a:off x="30591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 flipV="1">
            <a:off x="2987675" y="4343400"/>
            <a:ext cx="43180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45720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30591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 flipV="1">
            <a:off x="3635375" y="44878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3" name="Line 19"/>
          <p:cNvSpPr>
            <a:spLocks noChangeShapeType="1"/>
          </p:cNvSpPr>
          <p:nvPr/>
        </p:nvSpPr>
        <p:spPr bwMode="auto">
          <a:xfrm flipV="1">
            <a:off x="52197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36353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500563" y="3406775"/>
            <a:ext cx="574675" cy="230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6" name="Line 22"/>
          <p:cNvSpPr>
            <a:spLocks noChangeShapeType="1"/>
          </p:cNvSpPr>
          <p:nvPr/>
        </p:nvSpPr>
        <p:spPr bwMode="auto">
          <a:xfrm flipV="1">
            <a:off x="3563938" y="3406775"/>
            <a:ext cx="792162" cy="216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3059113" y="4271963"/>
            <a:ext cx="1944687" cy="143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202755" name="Oval 3"/>
          <p:cNvSpPr>
            <a:spLocks noChangeArrowheads="1"/>
          </p:cNvSpPr>
          <p:nvPr/>
        </p:nvSpPr>
        <p:spPr bwMode="auto">
          <a:xfrm>
            <a:off x="5148263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Oval 4"/>
          <p:cNvSpPr>
            <a:spLocks noChangeArrowheads="1"/>
          </p:cNvSpPr>
          <p:nvPr/>
        </p:nvSpPr>
        <p:spPr bwMode="auto">
          <a:xfrm>
            <a:off x="6659563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7956550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Oval 6"/>
          <p:cNvSpPr>
            <a:spLocks noChangeArrowheads="1"/>
          </p:cNvSpPr>
          <p:nvPr/>
        </p:nvSpPr>
        <p:spPr bwMode="auto">
          <a:xfrm>
            <a:off x="5724525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Oval 7"/>
          <p:cNvSpPr>
            <a:spLocks noChangeArrowheads="1"/>
          </p:cNvSpPr>
          <p:nvPr/>
        </p:nvSpPr>
        <p:spPr bwMode="auto">
          <a:xfrm>
            <a:off x="7380288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5003800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6659563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8008938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7432675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5703888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 flipV="1">
            <a:off x="5435600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6948488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5435600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 flipV="1">
            <a:off x="7596188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6011863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395288" y="2060575"/>
            <a:ext cx="43195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Strongly connected graph:</a:t>
            </a:r>
            <a:r>
              <a:rPr lang="en-US" sz="2400">
                <a:latin typeface="Tahoma" pitchFamily="34" charset="0"/>
              </a:rPr>
              <a:t> there exists a path from every i to every j</a:t>
            </a: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395288" y="3644900"/>
            <a:ext cx="446563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Weakly connected graph:</a:t>
            </a:r>
            <a:r>
              <a:rPr lang="en-US" sz="2400">
                <a:latin typeface="Tahoma" pitchFamily="34" charset="0"/>
              </a:rPr>
              <a:t> If edges are made to be undirected the graph is connected</a:t>
            </a: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5364163" y="3429000"/>
            <a:ext cx="431800" cy="12239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Subgraphs</a:t>
            </a:r>
          </a:p>
        </p:txBody>
      </p:sp>
      <p:sp>
        <p:nvSpPr>
          <p:cNvPr id="204803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6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Subgraph</a:t>
            </a:r>
            <a:r>
              <a:rPr lang="en-US" sz="2800">
                <a:latin typeface="Tahoma" pitchFamily="34" charset="0"/>
              </a:rPr>
              <a:t>: Given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and E’  E, the </a:t>
            </a:r>
            <a:r>
              <a:rPr lang="en-US" sz="2800">
                <a:latin typeface="Tahoma" pitchFamily="34" charset="0"/>
              </a:rPr>
              <a:t>graph G’=(V’,E’) is a subgraph of G.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Induced subgraph</a:t>
            </a:r>
            <a:r>
              <a:rPr lang="en-US" sz="2800">
                <a:latin typeface="Tahoma" pitchFamily="34" charset="0"/>
                <a:sym typeface="Symbol" pitchFamily="18" charset="2"/>
              </a:rPr>
              <a:t>: </a:t>
            </a:r>
            <a:r>
              <a:rPr lang="en-US" sz="2800">
                <a:latin typeface="Tahoma" pitchFamily="34" charset="0"/>
              </a:rPr>
              <a:t>Given   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let E’  E is the set of all edges between the nodes in V’. The graph </a:t>
            </a:r>
            <a:r>
              <a:rPr lang="en-US" sz="2800">
                <a:latin typeface="Tahoma" pitchFamily="34" charset="0"/>
              </a:rPr>
              <a:t>G’=(V’,E’), </a:t>
            </a:r>
            <a:r>
              <a:rPr lang="en-US" sz="2800">
                <a:latin typeface="Tahoma" pitchFamily="34" charset="0"/>
                <a:sym typeface="Symbol" pitchFamily="18" charset="2"/>
              </a:rPr>
              <a:t>is an induced subgraph of 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48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Connected Undirected graphs without cycles</a:t>
            </a:r>
          </a:p>
        </p:txBody>
      </p:sp>
      <p:sp>
        <p:nvSpPr>
          <p:cNvPr id="206852" name="Oval 4"/>
          <p:cNvSpPr>
            <a:spLocks noChangeArrowheads="1"/>
          </p:cNvSpPr>
          <p:nvPr/>
        </p:nvSpPr>
        <p:spPr bwMode="auto">
          <a:xfrm>
            <a:off x="2771775" y="3840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3" name="Oval 5"/>
          <p:cNvSpPr>
            <a:spLocks noChangeArrowheads="1"/>
          </p:cNvSpPr>
          <p:nvPr/>
        </p:nvSpPr>
        <p:spPr bwMode="auto">
          <a:xfrm>
            <a:off x="4283075" y="29035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4" name="Oval 6"/>
          <p:cNvSpPr>
            <a:spLocks noChangeArrowheads="1"/>
          </p:cNvSpPr>
          <p:nvPr/>
        </p:nvSpPr>
        <p:spPr bwMode="auto">
          <a:xfrm>
            <a:off x="5580063" y="4056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5" name="Oval 7"/>
          <p:cNvSpPr>
            <a:spLocks noChangeArrowheads="1"/>
          </p:cNvSpPr>
          <p:nvPr/>
        </p:nvSpPr>
        <p:spPr bwMode="auto">
          <a:xfrm>
            <a:off x="3348038" y="53514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5003800" y="5495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2627313" y="4056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4283075" y="2471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5632450" y="4359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5056188" y="5799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3327400" y="5726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 flipV="1">
            <a:off x="3059113" y="3119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3" name="Line 15"/>
          <p:cNvSpPr>
            <a:spLocks noChangeShapeType="1"/>
          </p:cNvSpPr>
          <p:nvPr/>
        </p:nvSpPr>
        <p:spPr bwMode="auto">
          <a:xfrm>
            <a:off x="4572000" y="31194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4" name="Line 16"/>
          <p:cNvSpPr>
            <a:spLocks noChangeShapeType="1"/>
          </p:cNvSpPr>
          <p:nvPr/>
        </p:nvSpPr>
        <p:spPr bwMode="auto">
          <a:xfrm flipV="1">
            <a:off x="3635375" y="42719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5" name="Line 17"/>
          <p:cNvSpPr>
            <a:spLocks noChangeShapeType="1"/>
          </p:cNvSpPr>
          <p:nvPr/>
        </p:nvSpPr>
        <p:spPr bwMode="auto">
          <a:xfrm flipV="1">
            <a:off x="5219700" y="43434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Bipartite graphs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Graphs where the set </a:t>
            </a:r>
            <a:r>
              <a:rPr lang="en-US" sz="2800" dirty="0" smtClean="0"/>
              <a:t>of nodes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800" dirty="0" smtClean="0"/>
              <a:t> </a:t>
            </a:r>
            <a:r>
              <a:rPr lang="en-US" sz="2800" dirty="0"/>
              <a:t>can be partitioned into two sets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such that </a:t>
            </a:r>
            <a:r>
              <a:rPr lang="en-US" sz="2800" dirty="0" smtClean="0"/>
              <a:t>there are edges only between </a:t>
            </a:r>
            <a:r>
              <a:rPr lang="en-US" sz="2800" dirty="0"/>
              <a:t>nodes 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and there is no edge within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208900" name="Oval 4"/>
          <p:cNvSpPr>
            <a:spLocks noChangeArrowheads="1"/>
          </p:cNvSpPr>
          <p:nvPr/>
        </p:nvSpPr>
        <p:spPr bwMode="auto">
          <a:xfrm>
            <a:off x="1619250" y="3860800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3203575" y="36449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3203575" y="45085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1619250" y="501332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3203575" y="5445125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V="1">
            <a:off x="1908175" y="3787775"/>
            <a:ext cx="1295400" cy="217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 flipH="1" flipV="1">
            <a:off x="1908175" y="5229225"/>
            <a:ext cx="1223963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 flipV="1">
            <a:off x="1908175" y="4652963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1906588" y="4076700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>
            <a:off x="1908175" y="4076700"/>
            <a:ext cx="129540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4787900" y="39322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6372225" y="37163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6372225" y="45799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4787900" y="508476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Oval 18"/>
          <p:cNvSpPr>
            <a:spLocks noChangeArrowheads="1"/>
          </p:cNvSpPr>
          <p:nvPr/>
        </p:nvSpPr>
        <p:spPr bwMode="auto">
          <a:xfrm>
            <a:off x="6372225" y="5516563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 flipV="1">
            <a:off x="5076825" y="3859213"/>
            <a:ext cx="1295400" cy="217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 flipH="1" flipV="1">
            <a:off x="5076825" y="5300663"/>
            <a:ext cx="1223963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 flipV="1">
            <a:off x="5076825" y="4724400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8" name="Line 22"/>
          <p:cNvSpPr>
            <a:spLocks noChangeShapeType="1"/>
          </p:cNvSpPr>
          <p:nvPr/>
        </p:nvSpPr>
        <p:spPr bwMode="auto">
          <a:xfrm>
            <a:off x="5075238" y="4148138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9" name="Line 23"/>
          <p:cNvSpPr>
            <a:spLocks noChangeShapeType="1"/>
          </p:cNvSpPr>
          <p:nvPr/>
        </p:nvSpPr>
        <p:spPr bwMode="auto">
          <a:xfrm>
            <a:off x="5076825" y="4148138"/>
            <a:ext cx="129540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symmetric</a:t>
            </a:r>
            <a:r>
              <a:rPr lang="en-US" dirty="0"/>
              <a:t> matrix for undirected graphs</a:t>
            </a: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1409700" imgH="1143000" progId="Equation.3">
                  <p:embed/>
                </p:oleObj>
              </mc:Choice>
              <mc:Fallback>
                <p:oleObj name="Equation" r:id="rId4" imgW="1409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35338"/>
                        <a:ext cx="3313113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Triangle 4"/>
          <p:cNvSpPr/>
          <p:nvPr/>
        </p:nvSpPr>
        <p:spPr>
          <a:xfrm>
            <a:off x="1979712" y="3933056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rot="10800000">
            <a:off x="2411760" y="3490131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 err="1">
                <a:solidFill>
                  <a:srgbClr val="FF9900"/>
                </a:solidFill>
              </a:rPr>
              <a:t>unsymmetric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/>
              <a:t>matrix for undirected graphs</a:t>
            </a:r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1409700" imgH="1143000" progId="Equation.3">
                  <p:embed/>
                </p:oleObj>
              </mc:Choice>
              <mc:Fallback>
                <p:oleObj name="Equation" r:id="rId4" imgW="1409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35338"/>
                        <a:ext cx="3313113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</a:t>
            </a:r>
            <a:r>
              <a:rPr lang="en-US" dirty="0" smtClean="0"/>
              <a:t>List</a:t>
            </a:r>
            <a:endParaRPr lang="en-US" dirty="0"/>
          </a:p>
          <a:p>
            <a:pPr lvl="1"/>
            <a:r>
              <a:rPr lang="en-US" dirty="0" smtClean="0"/>
              <a:t>For each node keep a list with neighboring nodes</a:t>
            </a:r>
            <a:endParaRPr lang="en-US" dirty="0"/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335338"/>
            <a:ext cx="17812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1: [2, 3]</a:t>
            </a:r>
          </a:p>
          <a:p>
            <a:r>
              <a:rPr lang="en-US" sz="2800" dirty="0" smtClean="0"/>
              <a:t>2: [1, 3]</a:t>
            </a:r>
          </a:p>
          <a:p>
            <a:r>
              <a:rPr lang="en-US" sz="2800" dirty="0" smtClean="0"/>
              <a:t>3: [1, 2, 4]</a:t>
            </a:r>
          </a:p>
          <a:p>
            <a:r>
              <a:rPr lang="en-US" sz="2800" dirty="0" smtClean="0"/>
              <a:t>4: [3, 5]</a:t>
            </a:r>
          </a:p>
          <a:p>
            <a:r>
              <a:rPr lang="en-US" sz="2800" dirty="0" smtClean="0"/>
              <a:t>5: [4]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52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</a:t>
            </a:r>
            <a:r>
              <a:rPr lang="en-US" dirty="0" smtClean="0"/>
              <a:t>List</a:t>
            </a:r>
            <a:endParaRPr lang="en-US" dirty="0"/>
          </a:p>
          <a:p>
            <a:pPr lvl="1"/>
            <a:r>
              <a:rPr lang="en-US" dirty="0" smtClean="0"/>
              <a:t>For each node keep a list of the nodes it points to</a:t>
            </a:r>
            <a:endParaRPr lang="en-US" dirty="0"/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3335338"/>
            <a:ext cx="13821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1: [2, 3]</a:t>
            </a:r>
          </a:p>
          <a:p>
            <a:r>
              <a:rPr lang="en-US" sz="2800" dirty="0" smtClean="0"/>
              <a:t>2: [1]</a:t>
            </a:r>
          </a:p>
          <a:p>
            <a:r>
              <a:rPr lang="en-US" sz="2800" dirty="0" smtClean="0"/>
              <a:t>3: [2, 4]</a:t>
            </a:r>
          </a:p>
          <a:p>
            <a:r>
              <a:rPr lang="en-US" sz="2800" dirty="0" smtClean="0"/>
              <a:t>4: [5]</a:t>
            </a:r>
          </a:p>
          <a:p>
            <a:r>
              <a:rPr lang="en-US" sz="2800" dirty="0" smtClean="0"/>
              <a:t>5: [null]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8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and 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976663" cy="398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</a:t>
            </a:r>
            <a:r>
              <a:rPr lang="en-US"/>
              <a:t> and </a:t>
            </a:r>
            <a:r>
              <a:rPr lang="en-US" b="1"/>
              <a:t>NP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solved </a:t>
            </a:r>
            <a:r>
              <a:rPr lang="en-US" dirty="0"/>
              <a:t>in polynomial time</a:t>
            </a:r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verified </a:t>
            </a:r>
            <a:r>
              <a:rPr lang="en-US" dirty="0"/>
              <a:t>in polynomial </a:t>
            </a:r>
            <a:r>
              <a:rPr lang="en-US" dirty="0" smtClean="0"/>
              <a:t>time, but there is </a:t>
            </a:r>
            <a:r>
              <a:rPr lang="en-US" dirty="0" smtClean="0">
                <a:solidFill>
                  <a:srgbClr val="0070C0"/>
                </a:solidFill>
              </a:rPr>
              <a:t>no known solution</a:t>
            </a:r>
            <a:r>
              <a:rPr lang="en-US" dirty="0" smtClean="0"/>
              <a:t> in polynomial time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-hard</a:t>
            </a:r>
            <a:r>
              <a:rPr lang="en-US" dirty="0"/>
              <a:t>: problems that are at least as hard as any problem in </a:t>
            </a:r>
            <a:r>
              <a:rPr lang="en-US" b="1" dirty="0">
                <a:solidFill>
                  <a:srgbClr val="FF0000"/>
                </a:solidFill>
              </a:rPr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14327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99224" cy="51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6723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and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048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2537</Words>
  <Application>Microsoft Office PowerPoint</Application>
  <PresentationFormat>On-screen Show (4:3)</PresentationFormat>
  <Paragraphs>478</Paragraphs>
  <Slides>60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Equation</vt:lpstr>
      <vt:lpstr>Online Social Networks and Media </vt:lpstr>
      <vt:lpstr>PowerPoint Presentation</vt:lpstr>
      <vt:lpstr>What do the Following complex Systems Have in Common?</vt:lpstr>
      <vt:lpstr>The Economy</vt:lpstr>
      <vt:lpstr>The Human Cell</vt:lpstr>
      <vt:lpstr>Traffic and roads</vt:lpstr>
      <vt:lpstr>Internet</vt:lpstr>
      <vt:lpstr>Society</vt:lpstr>
      <vt:lpstr>Media and Information </vt:lpstr>
      <vt:lpstr>The Network!</vt:lpstr>
      <vt:lpstr>What is a network? </vt:lpstr>
      <vt:lpstr>Social networks</vt:lpstr>
      <vt:lpstr>Communication networks</vt:lpstr>
      <vt:lpstr>Cimmunication networks</vt:lpstr>
      <vt:lpstr>Financial Networks</vt:lpstr>
      <vt:lpstr>Biological networks</vt:lpstr>
      <vt:lpstr>Information networks</vt:lpstr>
      <vt:lpstr>Information/Media networks</vt:lpstr>
      <vt:lpstr>Many more</vt:lpstr>
      <vt:lpstr>Why networks are important?</vt:lpstr>
      <vt:lpstr>Graphs</vt:lpstr>
      <vt:lpstr>Networks in the past</vt:lpstr>
      <vt:lpstr>Networks now</vt:lpstr>
      <vt:lpstr>Topics</vt:lpstr>
      <vt:lpstr>Understanding large graphs</vt:lpstr>
      <vt:lpstr>Real network properties</vt:lpstr>
      <vt:lpstr>Generating random graphs</vt:lpstr>
      <vt:lpstr>Modeling real networks</vt:lpstr>
      <vt:lpstr>Ranking of nodes on the Web</vt:lpstr>
      <vt:lpstr>Information/Virus Cascade</vt:lpstr>
      <vt:lpstr>Clustering and Finding Communities</vt:lpstr>
      <vt:lpstr>Clustering and Finding Communities</vt:lpstr>
      <vt:lpstr>Community Evolution</vt:lpstr>
      <vt:lpstr>Link Prediction</vt:lpstr>
      <vt:lpstr>Network content</vt:lpstr>
      <vt:lpstr>Social Media</vt:lpstr>
      <vt:lpstr>PowerPoint Presentation</vt:lpstr>
      <vt:lpstr>PowerPoint Presentation</vt:lpstr>
      <vt:lpstr>PowerPoint Presentation</vt:lpstr>
      <vt:lpstr>Acknowledgements</vt:lpstr>
      <vt:lpstr>PowerPoint Presentation</vt:lpstr>
      <vt:lpstr>Graph Theory Reminder</vt:lpstr>
      <vt:lpstr>Graph Theory</vt:lpstr>
      <vt:lpstr>Graph Theory</vt:lpstr>
      <vt:lpstr>Undirected graph</vt:lpstr>
      <vt:lpstr>Directed Graph</vt:lpstr>
      <vt:lpstr>Paths</vt:lpstr>
      <vt:lpstr>Shortest Paths</vt:lpstr>
      <vt:lpstr>Diameter</vt:lpstr>
      <vt:lpstr>Undirected graph</vt:lpstr>
      <vt:lpstr>Fully Connected Graph</vt:lpstr>
      <vt:lpstr>Directed Graph</vt:lpstr>
      <vt:lpstr>Subgraphs</vt:lpstr>
      <vt:lpstr>Trees</vt:lpstr>
      <vt:lpstr>Bipartite graphs</vt:lpstr>
      <vt:lpstr>Graph Representation</vt:lpstr>
      <vt:lpstr>Graph Representation</vt:lpstr>
      <vt:lpstr>Graph Representation</vt:lpstr>
      <vt:lpstr>Graph Representation</vt:lpstr>
      <vt:lpstr>P and NP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58</cp:revision>
  <dcterms:created xsi:type="dcterms:W3CDTF">2012-10-10T06:53:19Z</dcterms:created>
  <dcterms:modified xsi:type="dcterms:W3CDTF">2014-10-08T10:36:08Z</dcterms:modified>
</cp:coreProperties>
</file>