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406" r:id="rId3"/>
    <p:sldId id="373" r:id="rId4"/>
    <p:sldId id="443" r:id="rId5"/>
    <p:sldId id="408" r:id="rId6"/>
    <p:sldId id="409" r:id="rId7"/>
    <p:sldId id="410" r:id="rId8"/>
    <p:sldId id="428" r:id="rId9"/>
    <p:sldId id="412" r:id="rId10"/>
    <p:sldId id="413" r:id="rId11"/>
    <p:sldId id="419" r:id="rId12"/>
    <p:sldId id="431" r:id="rId13"/>
    <p:sldId id="422" r:id="rId14"/>
    <p:sldId id="423" r:id="rId15"/>
    <p:sldId id="421" r:id="rId16"/>
    <p:sldId id="429" r:id="rId17"/>
    <p:sldId id="430" r:id="rId18"/>
    <p:sldId id="432" r:id="rId19"/>
    <p:sldId id="433" r:id="rId20"/>
    <p:sldId id="434" r:id="rId21"/>
    <p:sldId id="436" r:id="rId22"/>
    <p:sldId id="435" r:id="rId23"/>
    <p:sldId id="442" r:id="rId24"/>
    <p:sldId id="437" r:id="rId25"/>
    <p:sldId id="438" r:id="rId26"/>
    <p:sldId id="439" r:id="rId27"/>
    <p:sldId id="441" r:id="rId28"/>
    <p:sldId id="44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Κλάσεις και Αντικείμενα</a:t>
            </a:r>
            <a:endParaRPr lang="en-US" dirty="0" smtClean="0"/>
          </a:p>
          <a:p>
            <a:pPr algn="ctr"/>
            <a:r>
              <a:rPr lang="en-US" dirty="0" smtClean="0"/>
              <a:t>Constructors, equals</a:t>
            </a:r>
            <a:r>
              <a:rPr lang="en-US" dirty="0"/>
              <a:t>, </a:t>
            </a:r>
            <a:r>
              <a:rPr lang="en-US" dirty="0" err="1"/>
              <a:t>toString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- 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Όταν ορίζουμε ένα </a:t>
            </a:r>
            <a:r>
              <a:rPr lang="en-US" dirty="0" smtClean="0"/>
              <a:t>constructor</a:t>
            </a:r>
            <a:r>
              <a:rPr lang="el-GR" dirty="0" smtClean="0"/>
              <a:t>, 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  <a:r>
              <a:rPr lang="en-US" dirty="0" smtClean="0"/>
              <a:t>default constructor </a:t>
            </a:r>
            <a:r>
              <a:rPr lang="el-GR" dirty="0" smtClean="0">
                <a:solidFill>
                  <a:srgbClr val="FF0000"/>
                </a:solidFill>
              </a:rPr>
              <a:t>παύει να υπάρχει</a:t>
            </a:r>
            <a:r>
              <a:rPr lang="el-GR" dirty="0" smtClean="0"/>
              <a:t>. Πρέπει να τον ορίσουμε μόνοι μας.</a:t>
            </a:r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υπερφόρτωση</a:t>
            </a:r>
            <a:r>
              <a:rPr lang="el-GR" dirty="0" smtClean="0"/>
              <a:t> γίνεται μόνο </a:t>
            </a:r>
            <a:r>
              <a:rPr lang="el-GR" dirty="0" smtClean="0">
                <a:solidFill>
                  <a:srgbClr val="0070C0"/>
                </a:solidFill>
              </a:rPr>
              <a:t>ως προς τα ορίσματα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ως προς </a:t>
            </a:r>
            <a:r>
              <a:rPr lang="el-GR" dirty="0" smtClean="0">
                <a:solidFill>
                  <a:srgbClr val="0070C0"/>
                </a:solidFill>
              </a:rPr>
              <a:t>την επιστρεφόμενη τιμή</a:t>
            </a:r>
            <a:r>
              <a:rPr lang="el-GR" dirty="0" smtClean="0"/>
              <a:t>.</a:t>
            </a:r>
          </a:p>
          <a:p>
            <a:r>
              <a:rPr lang="el-GR" dirty="0" smtClean="0"/>
              <a:t>Λόγω της συμβατότητας μεταξύ τύπων μια κλήση μπορεί να ταιριάζει με διάφορες μεθόδους. Καλείται αυτή που ταιριάζει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ακριβώς</a:t>
            </a:r>
            <a:r>
              <a:rPr lang="el-GR" dirty="0" smtClean="0"/>
              <a:t>, ή αυτή που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πιο κοντά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 Αν υπάρχει </a:t>
            </a:r>
            <a:r>
              <a:rPr lang="el-GR" dirty="0" smtClean="0">
                <a:solidFill>
                  <a:srgbClr val="0070C0"/>
                </a:solidFill>
              </a:rPr>
              <a:t>ασάφεια</a:t>
            </a:r>
            <a:r>
              <a:rPr lang="el-GR" dirty="0" smtClean="0"/>
              <a:t> στο ποια συνάρτηση πρέπει να κληθεί θα χτυπήσει ο </a:t>
            </a:r>
            <a:r>
              <a:rPr lang="en-US" dirty="0" smtClean="0"/>
              <a:t>compiler.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903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Δυο ειδικές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«</a:t>
            </a:r>
            <a:r>
              <a:rPr lang="el-GR" dirty="0" smtClean="0">
                <a:solidFill>
                  <a:srgbClr val="0070C0"/>
                </a:solidFill>
              </a:rPr>
              <a:t>περιμένει</a:t>
            </a:r>
            <a:r>
              <a:rPr lang="el-GR" dirty="0" smtClean="0"/>
              <a:t>» να δει τις εξής δύο μεθόδους για κάθε αντικείμενο</a:t>
            </a:r>
          </a:p>
          <a:p>
            <a:pPr lvl="1"/>
            <a:r>
              <a:rPr lang="el-GR" dirty="0" smtClean="0"/>
              <a:t>Τη μέθοδος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η οποία για ένα αντικείμενο επιστρέφει μία </a:t>
            </a:r>
            <a:r>
              <a:rPr lang="en-US" dirty="0" smtClean="0"/>
              <a:t>string </a:t>
            </a:r>
            <a:r>
              <a:rPr lang="el-GR" dirty="0" smtClean="0"/>
              <a:t>αναπαράσταση του αντικειμένου.</a:t>
            </a:r>
          </a:p>
          <a:p>
            <a:pPr lvl="1"/>
            <a:r>
              <a:rPr lang="el-GR" dirty="0"/>
              <a:t>Τη μέθοδο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equals</a:t>
            </a:r>
            <a:r>
              <a:rPr lang="en-US" dirty="0"/>
              <a:t> </a:t>
            </a:r>
            <a:r>
              <a:rPr lang="el-GR" dirty="0"/>
              <a:t>η οποία ελέγχει για ισότητα δύο </a:t>
            </a:r>
            <a:r>
              <a:rPr lang="el-GR" dirty="0" smtClean="0"/>
              <a:t>αντικειμένων</a:t>
            </a:r>
          </a:p>
          <a:p>
            <a:pPr lvl="1"/>
            <a:endParaRPr lang="el-GR" dirty="0"/>
          </a:p>
          <a:p>
            <a:r>
              <a:rPr lang="el-GR" dirty="0" smtClean="0"/>
              <a:t>Και οι δύο συναρτήσεις ορίζονται από τον προγραμματιστή</a:t>
            </a:r>
          </a:p>
          <a:p>
            <a:pPr lvl="1"/>
            <a:r>
              <a:rPr lang="el-GR" dirty="0" smtClean="0"/>
              <a:t>Το </a:t>
            </a:r>
            <a:r>
              <a:rPr lang="el-GR" dirty="0"/>
              <a:t>τι </a:t>
            </a:r>
            <a:r>
              <a:rPr lang="en-US" dirty="0"/>
              <a:t>String </a:t>
            </a:r>
            <a:r>
              <a:rPr lang="el-GR" dirty="0"/>
              <a:t>θα επιστραφεί </a:t>
            </a:r>
            <a:r>
              <a:rPr lang="el-GR" dirty="0" smtClean="0"/>
              <a:t>και τι σημαίνει δύο αντικείμενα να είναι ίσα μπορούν να οριστούν όπως μας βολεύει.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08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κλάση </a:t>
            </a:r>
            <a:r>
              <a:rPr lang="en-US" dirty="0" smtClean="0"/>
              <a:t>Car </a:t>
            </a:r>
            <a:r>
              <a:rPr lang="el-GR" dirty="0" smtClean="0"/>
              <a:t>θέλουμε να </a:t>
            </a:r>
            <a:r>
              <a:rPr lang="el-GR" dirty="0" err="1" smtClean="0"/>
              <a:t>προσθεσουμε</a:t>
            </a:r>
            <a:r>
              <a:rPr lang="el-GR" dirty="0" smtClean="0"/>
              <a:t> τις μεθόδους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</a:p>
          <a:p>
            <a:pPr lvl="1"/>
            <a:r>
              <a:rPr lang="el-GR" dirty="0" smtClean="0"/>
              <a:t>Η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θα επιστρέφει ένα </a:t>
            </a:r>
            <a:r>
              <a:rPr lang="en-US" dirty="0" smtClean="0"/>
              <a:t>String </a:t>
            </a:r>
            <a:r>
              <a:rPr lang="el-GR" dirty="0" smtClean="0"/>
              <a:t>με τη θέση του αυτοκινήτου</a:t>
            </a:r>
          </a:p>
          <a:p>
            <a:pPr lvl="1"/>
            <a:r>
              <a:rPr lang="el-GR" dirty="0" smtClean="0"/>
              <a:t>Η </a:t>
            </a:r>
            <a:r>
              <a:rPr lang="en-US" dirty="0" smtClean="0"/>
              <a:t>equals </a:t>
            </a:r>
            <a:r>
              <a:rPr lang="el-GR" dirty="0" smtClean="0"/>
              <a:t>θα ελέγχει αν δύο οχήματα έχουν την ίδια θέση.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721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4348" y="3571876"/>
            <a:ext cx="2340429" cy="1740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00200" y="3810000"/>
            <a:ext cx="1905000" cy="1740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5551714"/>
            <a:ext cx="7543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98602"/>
            <a:ext cx="8229600" cy="5105400"/>
          </a:xfrm>
          <a:ln>
            <a:noFill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position.toString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MovingCarToString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Car(1);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Car(0);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(“Car 1 is at “ + myCar1 + “ and car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 at “ + myCar2);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266700"/>
            <a:ext cx="8229600" cy="990600"/>
          </a:xfrm>
        </p:spPr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Rounded Rectangular Callout 2"/>
          <p:cNvSpPr/>
          <p:nvPr/>
        </p:nvSpPr>
        <p:spPr>
          <a:xfrm>
            <a:off x="3907972" y="3984063"/>
            <a:ext cx="5257800" cy="765048"/>
          </a:xfrm>
          <a:prstGeom prst="wedgeRoundRectCallout">
            <a:avLst>
              <a:gd name="adj1" fmla="val -22545"/>
              <a:gd name="adj2" fmla="val 147234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Χρησιμοποιούμε τις </a:t>
            </a:r>
            <a:r>
              <a:rPr lang="en-US" dirty="0" err="1" smtClean="0">
                <a:solidFill>
                  <a:schemeClr val="tx1"/>
                </a:solidFill>
              </a:rPr>
              <a:t>myCar1,myCar2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σαν </a:t>
            </a:r>
            <a:r>
              <a:rPr lang="en-US" dirty="0" smtClean="0">
                <a:solidFill>
                  <a:schemeClr val="tx1"/>
                </a:solidFill>
              </a:rPr>
              <a:t>String.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Καλείται η μέθοδος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n-US" dirty="0" smtClean="0">
                <a:solidFill>
                  <a:schemeClr val="tx1"/>
                </a:solidFill>
              </a:rPr>
              <a:t>() </a:t>
            </a:r>
            <a:r>
              <a:rPr lang="el-GR" dirty="0" smtClean="0">
                <a:solidFill>
                  <a:schemeClr val="tx1"/>
                </a:solidFill>
              </a:rPr>
              <a:t>αυτόματα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5862" y="6172200"/>
            <a:ext cx="9296400" cy="55399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Ισοδύναμο με το: </a:t>
            </a:r>
          </a:p>
          <a:p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1 is at “ + myCar1</a:t>
            </a:r>
            <a:r>
              <a:rPr lang="el-GR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+ “ and car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 at “ + myCar2.toString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());</a:t>
            </a:r>
            <a:endParaRPr lang="en-US" sz="12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3407228" y="555171"/>
            <a:ext cx="5715001" cy="990717"/>
          </a:xfrm>
          <a:prstGeom prst="wedgeRoundRectCallout">
            <a:avLst>
              <a:gd name="adj1" fmla="val -57685"/>
              <a:gd name="adj2" fmla="val 4910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Για να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μπορούμε να μετατρέψουμε τον ακέραιο σε </a:t>
            </a:r>
            <a:r>
              <a:rPr lang="en-US" dirty="0" smtClean="0">
                <a:solidFill>
                  <a:schemeClr val="tx1"/>
                </a:solidFill>
              </a:rPr>
              <a:t>String </a:t>
            </a:r>
            <a:r>
              <a:rPr lang="el-GR" dirty="0" smtClean="0">
                <a:solidFill>
                  <a:schemeClr val="tx1"/>
                </a:solidFill>
              </a:rPr>
              <a:t>ορίζουμε το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ως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r>
              <a:rPr lang="en-US" dirty="0" smtClean="0">
                <a:solidFill>
                  <a:schemeClr val="tx1"/>
                </a:solidFill>
              </a:rPr>
              <a:t> (wrapper class)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577443" y="2645220"/>
            <a:ext cx="3657599" cy="990717"/>
          </a:xfrm>
          <a:prstGeom prst="wedgeRoundRectCallout">
            <a:avLst>
              <a:gd name="adj1" fmla="val -76455"/>
              <a:gd name="adj2" fmla="val 7302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Μετά καλούμε τη συνάρτηση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() </a:t>
            </a:r>
            <a:r>
              <a:rPr lang="el-GR" dirty="0" smtClean="0">
                <a:solidFill>
                  <a:schemeClr val="tx1"/>
                </a:solidFill>
              </a:rPr>
              <a:t>της κλάσης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657600" y="1589546"/>
            <a:ext cx="4241344" cy="685800"/>
          </a:xfrm>
          <a:prstGeom prst="wedgeRoundRectCallout">
            <a:avLst>
              <a:gd name="adj1" fmla="val -76380"/>
              <a:gd name="adj2" fmla="val 24764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Java </a:t>
            </a:r>
            <a:r>
              <a:rPr lang="el-GR" dirty="0" smtClean="0">
                <a:solidFill>
                  <a:schemeClr val="tx1"/>
                </a:solidFill>
              </a:rPr>
              <a:t>περιμένει αυτό το συντακτικό για τον ορισμό της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38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52442" y="4016829"/>
            <a:ext cx="2652757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447800"/>
            <a:ext cx="8229600" cy="51054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“”+position;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MovingCarToString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Car(0);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(“Car 1 is at “ + myCar1 + “ and car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 at “ + myCar2);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076700" y="2362200"/>
            <a:ext cx="3657599" cy="990717"/>
          </a:xfrm>
          <a:prstGeom prst="wedgeRoundRectCallout">
            <a:avLst>
              <a:gd name="adj1" fmla="val -68717"/>
              <a:gd name="adj2" fmla="val 10598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Ένας άλλος τρόπος να μετατρέψουμε ένα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σε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32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193344" y="5562600"/>
            <a:ext cx="1956712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47054" y="3412669"/>
            <a:ext cx="1224646" cy="2476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3178628"/>
            <a:ext cx="1295400" cy="23404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1" y="2950029"/>
            <a:ext cx="2286000" cy="21227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6096000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MovingCarEquals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Car(2);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myCar1.equals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("Collision!");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495800" y="1676390"/>
            <a:ext cx="3505200" cy="778329"/>
          </a:xfrm>
          <a:prstGeom prst="wedgeRoundRectCallout">
            <a:avLst>
              <a:gd name="adj1" fmla="val -81015"/>
              <a:gd name="adj2" fmla="val 1100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Ένα παράδειγμα αντικειμένου ως παράμετρος συνάρτησης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833256" y="2950029"/>
            <a:ext cx="4343400" cy="1905000"/>
          </a:xfrm>
          <a:prstGeom prst="wedgeRoundRectCallout">
            <a:avLst>
              <a:gd name="adj1" fmla="val -61895"/>
              <a:gd name="adj2" fmla="val -32357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Αν και το πεδίο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n-US" dirty="0" smtClean="0">
                <a:solidFill>
                  <a:schemeClr val="tx1"/>
                </a:solidFill>
              </a:rPr>
              <a:t>private</a:t>
            </a:r>
            <a:r>
              <a:rPr lang="el-GR" dirty="0" smtClean="0">
                <a:solidFill>
                  <a:schemeClr val="tx1"/>
                </a:solidFill>
              </a:rPr>
              <a:t> μπορούμε να το προσπελάσουμε γιατί είμαστε μέσα στην κλάση </a:t>
            </a:r>
            <a:r>
              <a:rPr lang="en-US" dirty="0" smtClean="0">
                <a:solidFill>
                  <a:schemeClr val="tx1"/>
                </a:solidFill>
              </a:rPr>
              <a:t>Car. 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Μία κλάση μπορεί να προσπελάσει τα ιδιωτικά μέλη όλων των αντικειμένων της 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905000" y="4038600"/>
            <a:ext cx="2362200" cy="533400"/>
          </a:xfrm>
          <a:prstGeom prst="wedgeRoundRectCallout">
            <a:avLst>
              <a:gd name="adj1" fmla="val -32353"/>
              <a:gd name="adj2" fmla="val -1209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Χρήση της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n-US" dirty="0" smtClean="0"/>
              <a:t> </a:t>
            </a:r>
            <a:r>
              <a:rPr lang="el-GR" dirty="0" smtClean="0"/>
              <a:t>για έλεγχο ροής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4190999" y="5943600"/>
            <a:ext cx="2813957" cy="685800"/>
          </a:xfrm>
          <a:prstGeom prst="wedgeRoundRectCallout">
            <a:avLst>
              <a:gd name="adj1" fmla="val -83583"/>
              <a:gd name="adj2" fmla="val -6187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Κλήση της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στο πρόγραμμα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150056" y="598714"/>
            <a:ext cx="4241344" cy="685800"/>
          </a:xfrm>
          <a:prstGeom prst="wedgeRoundRectCallout">
            <a:avLst>
              <a:gd name="adj1" fmla="val -52511"/>
              <a:gd name="adj2" fmla="val 28891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Java </a:t>
            </a:r>
            <a:r>
              <a:rPr lang="el-GR" dirty="0" smtClean="0">
                <a:solidFill>
                  <a:schemeClr val="tx1"/>
                </a:solidFill>
              </a:rPr>
              <a:t>περιμένει αυτό το συντακτικό για τον ορισμό της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444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8" grpId="0" animBg="1"/>
      <p:bldP spid="6" grpId="0" animBg="1"/>
      <p:bldP spid="7" grpId="0" animBg="1"/>
      <p:bldP spid="9" grpId="0" animBg="1"/>
      <p:bldP spid="11" grpId="0" animBg="1"/>
      <p:bldP spid="12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ορίσματα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Μπορούμε να περνάμε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 ως ορίσματα </a:t>
            </a:r>
            <a:r>
              <a:rPr lang="el-GR" dirty="0" smtClean="0"/>
              <a:t>σε μία μέθοδο όπως οποιαδήποτε άλλη μεταβλητή</a:t>
            </a:r>
          </a:p>
          <a:p>
            <a:r>
              <a:rPr lang="el-GR" dirty="0" smtClean="0"/>
              <a:t>Οποιαδήποτε κλάση μπορεί να χρησιμοποιηθεί ως παράμετρος.</a:t>
            </a:r>
          </a:p>
          <a:p>
            <a:r>
              <a:rPr lang="el-GR" dirty="0" smtClean="0"/>
              <a:t>Όταν τα ορίσματα ανήκουν στην κλάση στην οποία ορίζεται η μέθοδος τότε η μέθοδος μπορεί να δει (και) τα ιδιωτικά (</a:t>
            </a:r>
            <a:r>
              <a:rPr lang="en-US" dirty="0" smtClean="0"/>
              <a:t>private)</a:t>
            </a:r>
            <a:r>
              <a:rPr lang="el-GR" dirty="0" smtClean="0"/>
              <a:t>πεδία των αντικειμένων</a:t>
            </a:r>
          </a:p>
          <a:p>
            <a:r>
              <a:rPr lang="el-GR" dirty="0" smtClean="0"/>
              <a:t>Αν τα ορίσματα είναι διαφορετικού τύπου τότε η μέθοδος μπορεί μόνο να καλέσει τις </a:t>
            </a:r>
            <a:r>
              <a:rPr lang="en-US" dirty="0" smtClean="0"/>
              <a:t>public </a:t>
            </a:r>
            <a:r>
              <a:rPr lang="el-GR" dirty="0" smtClean="0"/>
              <a:t>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278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Ορίστε μια μέθοδο που να μας επιστρέφει την απόσταση μεταξύ δύο οχημάτων.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234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124200"/>
            <a:ext cx="4191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571500"/>
            <a:ext cx="8229600" cy="60198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distanceFrom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MovingCarDistance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myCar1 = new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Car(1);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new 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1 from Car 2: " +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myCar1.distanceFrom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2 from Car 1: " +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myCar2.distanceFrom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433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Car </a:t>
            </a:r>
            <a:r>
              <a:rPr lang="el-GR" dirty="0" smtClean="0"/>
              <a:t>θα έχει ως πεδίο και το όνομα του οδηγού. Το όνομα θα το παίρνει από μία ένα αντικείμενο της κλάσης </a:t>
            </a:r>
            <a:r>
              <a:rPr lang="en-US" dirty="0" smtClean="0"/>
              <a:t>Person</a:t>
            </a:r>
            <a:r>
              <a:rPr lang="el-GR" dirty="0" smtClean="0"/>
              <a:t> στην αρχικοποίηση.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576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</a:t>
            </a:r>
            <a:r>
              <a:rPr lang="el-GR" dirty="0" smtClean="0"/>
              <a:t>(Δημιουργοί)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είναι μια «μέθοδος» η οποία καλείται όταν δημιουργούμε το αντικείμενο χρησιμοποιώντας την </a:t>
            </a:r>
            <a:r>
              <a:rPr lang="en-US" dirty="0" smtClean="0">
                <a:solidFill>
                  <a:srgbClr val="0070C0"/>
                </a:solidFill>
              </a:rPr>
              <a:t>new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Αν δεν έχουμε ορίσει </a:t>
            </a:r>
            <a:r>
              <a:rPr lang="en-US" dirty="0" smtClean="0"/>
              <a:t>Constructor </a:t>
            </a:r>
            <a:r>
              <a:rPr lang="el-GR" dirty="0" smtClean="0"/>
              <a:t>καλείται ένας </a:t>
            </a:r>
            <a:r>
              <a:rPr lang="en-US" dirty="0" smtClean="0"/>
              <a:t>default constructor </a:t>
            </a:r>
            <a:r>
              <a:rPr lang="el-GR" dirty="0" smtClean="0"/>
              <a:t>χωρίς ορίσματα που δεν κάνει τίποτα.</a:t>
            </a:r>
          </a:p>
          <a:p>
            <a:r>
              <a:rPr lang="el-GR" dirty="0" smtClean="0"/>
              <a:t>Αν ορίσουμε </a:t>
            </a:r>
            <a:r>
              <a:rPr lang="en-US" dirty="0" smtClean="0"/>
              <a:t>constructor, </a:t>
            </a:r>
            <a:r>
              <a:rPr lang="el-GR" dirty="0" smtClean="0"/>
              <a:t>τότε καλείται </a:t>
            </a:r>
            <a:r>
              <a:rPr lang="en-US" dirty="0" smtClean="0"/>
              <a:t>o constructor </a:t>
            </a:r>
            <a:r>
              <a:rPr lang="el-GR" dirty="0" smtClean="0"/>
              <a:t>που ορίσαμε.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916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522514"/>
            <a:ext cx="5105400" cy="3320143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843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ορίσματα σε μεθόδους αντικείμενα οποιαδήποτε κλάσης μπορούν να εμφανιστούν και ως πεδία μιας κλάσης</a:t>
            </a:r>
          </a:p>
          <a:p>
            <a:pPr lvl="1"/>
            <a:r>
              <a:rPr lang="el-GR" dirty="0" smtClean="0"/>
              <a:t>Ένα αντικείμενο μπορεί να έχει μέσα του άλλα αντικείμενα.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79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14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Κώδικας σε πολλά 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έχουμε πολλές κλάσεις βολεύει να τις βάζουμε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αρχεία</a:t>
            </a:r>
            <a:r>
              <a:rPr lang="el-GR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κάθε αρχείο έχει το όνομα της κλάσης</a:t>
            </a:r>
            <a:endParaRPr lang="en-US" dirty="0" smtClean="0"/>
          </a:p>
          <a:p>
            <a:pPr lvl="1"/>
            <a:r>
              <a:rPr lang="el-GR" dirty="0" smtClean="0"/>
              <a:t>Σημείωση: μια κλάση μόνη της σε ένα αρχείο είναι </a:t>
            </a:r>
            <a:r>
              <a:rPr lang="en-US" dirty="0" smtClean="0"/>
              <a:t>by default public, </a:t>
            </a:r>
            <a:r>
              <a:rPr lang="el-GR" dirty="0" err="1" smtClean="0"/>
              <a:t>μαζι</a:t>
            </a:r>
            <a:r>
              <a:rPr lang="el-GR" dirty="0" smtClean="0"/>
              <a:t> με άλλη είναι </a:t>
            </a:r>
            <a:r>
              <a:rPr lang="en-US" dirty="0" smtClean="0"/>
              <a:t>by default private.</a:t>
            </a:r>
          </a:p>
          <a:p>
            <a:endParaRPr lang="el-GR" smtClean="0"/>
          </a:p>
          <a:p>
            <a:r>
              <a:rPr lang="el-GR" smtClean="0"/>
              <a:t>Για </a:t>
            </a:r>
            <a:r>
              <a:rPr lang="el-GR" dirty="0" smtClean="0"/>
              <a:t>να κάνουμε </a:t>
            </a:r>
            <a:r>
              <a:rPr lang="en-US" dirty="0" smtClean="0"/>
              <a:t>compile </a:t>
            </a:r>
            <a:r>
              <a:rPr lang="el-GR" dirty="0" smtClean="0"/>
              <a:t>πολλά αρχεία </a:t>
            </a:r>
            <a:r>
              <a:rPr lang="el-GR" dirty="0" err="1" smtClean="0"/>
              <a:t>μαζι</a:t>
            </a:r>
            <a:r>
              <a:rPr lang="el-GR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file1.java file2.java file3.java  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88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Αφηρημένοι Τύποι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Αφηρημένος Τύπος Δεδομένων (</a:t>
            </a:r>
            <a:r>
              <a:rPr lang="en-US" dirty="0" smtClean="0"/>
              <a:t>Abstract Data Type – ADT)</a:t>
            </a:r>
            <a:r>
              <a:rPr lang="el-GR" dirty="0" smtClean="0"/>
              <a:t> είναι μια </a:t>
            </a:r>
            <a:r>
              <a:rPr lang="el-GR" dirty="0" smtClean="0">
                <a:solidFill>
                  <a:srgbClr val="0070C0"/>
                </a:solidFill>
              </a:rPr>
              <a:t>αφαίρεση</a:t>
            </a:r>
            <a:r>
              <a:rPr lang="el-GR" dirty="0" smtClean="0"/>
              <a:t> που περιγράφει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συλλογή δεδομένων και λειτουργίες </a:t>
            </a:r>
            <a:r>
              <a:rPr lang="el-GR" dirty="0" smtClean="0"/>
              <a:t>που μπορούμε να επιτελέσουμε πάνω σε αυτά τα δεδομένα</a:t>
            </a:r>
          </a:p>
          <a:p>
            <a:pPr lvl="1"/>
            <a:r>
              <a:rPr lang="el-GR" dirty="0" smtClean="0"/>
              <a:t>Ομαδοποιεί </a:t>
            </a:r>
            <a:r>
              <a:rPr lang="el-GR" dirty="0" smtClean="0">
                <a:solidFill>
                  <a:srgbClr val="0070C0"/>
                </a:solidFill>
              </a:rPr>
              <a:t>Δομές Δεδομένων </a:t>
            </a:r>
            <a:r>
              <a:rPr lang="el-GR" dirty="0" smtClean="0"/>
              <a:t>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υλοποιούν</a:t>
            </a:r>
            <a:r>
              <a:rPr lang="el-GR" dirty="0" smtClean="0"/>
              <a:t> τον Αφηρημένο τύπο Δεδομένων με διαφορετικούς τρόπους.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7791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ADT</a:t>
            </a:r>
            <a:r>
              <a:rPr lang="el-GR" dirty="0" smtClean="0"/>
              <a:t>: Στοίβα (</a:t>
            </a:r>
            <a:r>
              <a:rPr lang="en-US" dirty="0" smtClean="0"/>
              <a:t>Stack)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52578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Στοίβα</a:t>
            </a:r>
            <a:r>
              <a:rPr lang="el-GR" dirty="0" smtClean="0"/>
              <a:t> είναι μια συλλογή δεδομένων η οποία επιτρέπει τις εξής λειτουργίες: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push(element)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προσθέτει</a:t>
            </a:r>
            <a:r>
              <a:rPr lang="el-GR" dirty="0" smtClean="0"/>
              <a:t> ένα νέο στοιχείο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pop(): </a:t>
            </a:r>
            <a:r>
              <a:rPr lang="el-GR" dirty="0" smtClean="0">
                <a:solidFill>
                  <a:srgbClr val="0070C0"/>
                </a:solidFill>
              </a:rPr>
              <a:t>αφαιρεί και επιστρέφει </a:t>
            </a:r>
            <a:r>
              <a:rPr lang="el-GR" dirty="0" smtClean="0"/>
              <a:t>το στοιχείο το οποίο βρίσκεται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  <a:r>
              <a:rPr lang="el-GR" dirty="0" smtClean="0"/>
              <a:t>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top(): </a:t>
            </a:r>
            <a:r>
              <a:rPr lang="el-GR" dirty="0" smtClean="0">
                <a:solidFill>
                  <a:srgbClr val="0070C0"/>
                </a:solidFill>
              </a:rPr>
              <a:t>διαβάζει</a:t>
            </a:r>
            <a:r>
              <a:rPr lang="el-GR" dirty="0" smtClean="0"/>
              <a:t> το στοιχείο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  <a:r>
              <a:rPr lang="el-GR" dirty="0" smtClean="0"/>
              <a:t> (δεν το αφαιρεί)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isEmpty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(): </a:t>
            </a:r>
            <a:r>
              <a:rPr lang="el-GR" dirty="0" smtClean="0">
                <a:solidFill>
                  <a:srgbClr val="0070C0"/>
                </a:solidFill>
              </a:rPr>
              <a:t>ελέγχει</a:t>
            </a:r>
            <a:r>
              <a:rPr lang="el-GR" dirty="0" smtClean="0"/>
              <a:t> αν η στοίβα είναι </a:t>
            </a:r>
            <a:r>
              <a:rPr lang="el-GR" dirty="0" smtClean="0">
                <a:solidFill>
                  <a:srgbClr val="0070C0"/>
                </a:solidFill>
              </a:rPr>
              <a:t>άδεια</a:t>
            </a:r>
            <a:r>
              <a:rPr lang="el-GR" dirty="0" smtClean="0"/>
              <a:t> και επιστρέφει </a:t>
            </a:r>
            <a:r>
              <a:rPr lang="en-US" dirty="0" smtClean="0"/>
              <a:t>true </a:t>
            </a:r>
            <a:r>
              <a:rPr lang="el-GR" dirty="0" smtClean="0"/>
              <a:t>ή </a:t>
            </a:r>
            <a:r>
              <a:rPr lang="en-US" dirty="0" smtClean="0"/>
              <a:t>false</a:t>
            </a:r>
          </a:p>
          <a:p>
            <a:r>
              <a:rPr lang="en-US" dirty="0" smtClean="0"/>
              <a:t>H </a:t>
            </a:r>
            <a:r>
              <a:rPr lang="el-GR" dirty="0" smtClean="0"/>
              <a:t>Στοίβα υλοποιεί την πολιτική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Last-In-First-Out (LIFO)</a:t>
            </a:r>
            <a:r>
              <a:rPr lang="en-US" dirty="0" smtClean="0"/>
              <a:t> </a:t>
            </a:r>
            <a:r>
              <a:rPr lang="el-GR" dirty="0" smtClean="0"/>
              <a:t>στη σειρά που μας δίνει τα στοιχεία</a:t>
            </a:r>
          </a:p>
          <a:p>
            <a:pPr lvl="1"/>
            <a:r>
              <a:rPr lang="el-GR" dirty="0" smtClean="0"/>
              <a:t>Χρήσιμο σε διάφορες εφαρμογές, π.χ., για τη δέσμευση μνήμης στην κλήση συναρτήσεων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53730" y="2209800"/>
            <a:ext cx="372427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8959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υλοποιήσουμε μια Στοίβα ακεραίων χρησιμοποιώντας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πίνακα</a:t>
            </a:r>
            <a:r>
              <a:rPr lang="el-GR" dirty="0" smtClean="0"/>
              <a:t> (</a:t>
            </a:r>
            <a:r>
              <a:rPr lang="el-GR" dirty="0" err="1" smtClean="0"/>
              <a:t>Στοιβα</a:t>
            </a:r>
            <a:r>
              <a:rPr lang="el-GR" dirty="0" smtClean="0"/>
              <a:t> συγκεκριμένης χωρητικότητας)</a:t>
            </a:r>
          </a:p>
          <a:p>
            <a:pPr lvl="1"/>
            <a:r>
              <a:rPr lang="el-GR" dirty="0" smtClean="0"/>
              <a:t>Τι πεδία πρέπει να ορίσουμε?</a:t>
            </a:r>
          </a:p>
          <a:p>
            <a:pPr lvl="1"/>
            <a:r>
              <a:rPr lang="el-GR" dirty="0" smtClean="0"/>
              <a:t>Τι μεθόδους?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39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Εφαρμογές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 smtClean="0"/>
                  <a:t>Διαβάστε 4 ακεραίους και τυπώστε τους στην αντίθετη σειρά</a:t>
                </a:r>
              </a:p>
              <a:p>
                <a:r>
                  <a:rPr lang="el-GR" dirty="0" smtClean="0"/>
                  <a:t>Υπολόγισε την δυαδική μορφή ενός ακεραίου.</a:t>
                </a:r>
              </a:p>
              <a:p>
                <a:r>
                  <a:rPr lang="el-GR" dirty="0" smtClean="0"/>
                  <a:t>Υπολογίστε την συνάρτηση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/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) = 2</m:t>
                    </m:r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−1) + 2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 + 1,  </m:t>
                    </m:r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(0) = 1</m:t>
                    </m:r>
                  </m:oMath>
                </a14:m>
                <a:r>
                  <a:rPr lang="en-US" dirty="0" smtClean="0"/>
                  <a:t>, </a:t>
                </a:r>
              </a:p>
              <a:p>
                <a:pPr marL="0" indent="0">
                  <a:buNone/>
                </a:pPr>
                <a:r>
                  <a:rPr lang="el-GR" dirty="0" smtClean="0"/>
                  <a:t>για </a:t>
                </a:r>
                <a:r>
                  <a:rPr lang="en-US" dirty="0"/>
                  <a:t>x=5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031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Επεκτάσεις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Πως θα ορίσουμε την μέθοδο </a:t>
            </a:r>
            <a:r>
              <a:rPr lang="en-US" dirty="0" smtClean="0"/>
              <a:t>equals?</a:t>
            </a:r>
          </a:p>
          <a:p>
            <a:r>
              <a:rPr lang="el-GR" dirty="0" smtClean="0"/>
              <a:t>Πως θα ορίσουμε τη μέθοδο </a:t>
            </a:r>
            <a:r>
              <a:rPr lang="en-US" dirty="0" err="1" smtClean="0"/>
              <a:t>toString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466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71600" y="5255941"/>
            <a:ext cx="419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438400"/>
            <a:ext cx="36576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206111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μια μέθοδος </a:t>
            </a:r>
            <a:r>
              <a:rPr lang="el-GR" dirty="0"/>
              <a:t>με το ίδιο όνομα όπως και η </a:t>
            </a:r>
            <a:r>
              <a:rPr lang="el-GR" dirty="0" smtClean="0"/>
              <a:t>κλάση και </a:t>
            </a:r>
            <a:r>
              <a:rPr lang="el-GR" dirty="0" smtClean="0">
                <a:solidFill>
                  <a:srgbClr val="FF0000"/>
                </a:solidFill>
              </a:rPr>
              <a:t>χωρίς τύπο </a:t>
            </a:r>
            <a:r>
              <a:rPr lang="el-GR" dirty="0" smtClean="0"/>
              <a:t>(ούτε </a:t>
            </a:r>
            <a:r>
              <a:rPr lang="en-US" dirty="0" smtClean="0"/>
              <a:t>void)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429"/>
            <a:ext cx="8229600" cy="4876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+":"+s);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HelloWorld3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("Hello World");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16881" y="3091934"/>
            <a:ext cx="352711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Αρχικοποιεί την μεταβλητή </a:t>
            </a:r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04040" y="479427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καλείται όταν δημιουργείται το αντικείμενο</a:t>
            </a:r>
            <a:r>
              <a:rPr lang="en-US" dirty="0" smtClean="0"/>
              <a:t> </a:t>
            </a:r>
            <a:r>
              <a:rPr lang="el-GR" dirty="0" smtClean="0"/>
              <a:t>με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τότε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382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0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3639"/>
            <a:ext cx="8534400" cy="64008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day;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month;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Jan", "Feb", "Mar", "Apr", "May", "Jun", "Jul", "Aug", "Sep", "Oct", "Nov", "Dec"};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month,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year)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(day &lt;= 0 || day &gt; 31 || month &lt;= 0 || month &gt;12 ){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return;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day;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month;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[month-1] + " " + year);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Date(7,3,2013);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myDate.printDate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4613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2590800"/>
            <a:ext cx="32004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" y="1981200"/>
            <a:ext cx="3200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position=0;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ACCELERATOR = 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ACCELERATOR *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638800" y="1066800"/>
            <a:ext cx="2971800" cy="1752600"/>
          </a:xfrm>
          <a:prstGeom prst="wedgeRoundRectCallout">
            <a:avLst>
              <a:gd name="adj1" fmla="val -110576"/>
              <a:gd name="adj2" fmla="val 1902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εκτέλεση αυτών των αρχικοποιήσεων γίνεται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εκτελεστούν οι εντολές στον </a:t>
            </a:r>
            <a:r>
              <a:rPr lang="en-US" dirty="0" smtClean="0">
                <a:solidFill>
                  <a:schemeClr val="tx1"/>
                </a:solidFill>
              </a:rPr>
              <a:t>constructor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105400" y="3429000"/>
            <a:ext cx="3886200" cy="914400"/>
          </a:xfrm>
          <a:prstGeom prst="wedgeRoundRectCallout">
            <a:avLst>
              <a:gd name="adj1" fmla="val -83690"/>
              <a:gd name="adj2" fmla="val -105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 </a:t>
            </a:r>
            <a:r>
              <a:rPr lang="el-GR" dirty="0" smtClean="0"/>
              <a:t>τελική τιμή του </a:t>
            </a:r>
            <a:r>
              <a:rPr lang="en-US" dirty="0" smtClean="0"/>
              <a:t>position </a:t>
            </a:r>
            <a:r>
              <a:rPr lang="el-GR" dirty="0" smtClean="0"/>
              <a:t>θα είναι αυτή που δίνεται σαν όρισμα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025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</a:t>
            </a:r>
            <a:r>
              <a:rPr lang="en-US" dirty="0" smtClean="0"/>
              <a:t> (Overloading)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 Java </a:t>
            </a:r>
            <a:r>
              <a:rPr lang="el-GR" dirty="0" smtClean="0"/>
              <a:t>μας δίνει τη δυνατότητα να ορίσουμε την πολλές μεθόδους με το ίδιο όνομα μέσω της διαδικασίας της </a:t>
            </a:r>
            <a:r>
              <a:rPr lang="el-GR" dirty="0" smtClean="0">
                <a:solidFill>
                  <a:srgbClr val="FF0000"/>
                </a:solidFill>
              </a:rPr>
              <a:t>υπερφόρτωσης</a:t>
            </a:r>
            <a:r>
              <a:rPr lang="en-US" dirty="0" smtClean="0">
                <a:solidFill>
                  <a:srgbClr val="FF0000"/>
                </a:solidFill>
              </a:rPr>
              <a:t> (overloading)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/>
              <a:t>Ορισμός πολλών μεθόδων με το </a:t>
            </a:r>
            <a:r>
              <a:rPr lang="el-GR" dirty="0" smtClean="0">
                <a:solidFill>
                  <a:srgbClr val="0070C0"/>
                </a:solidFill>
              </a:rPr>
              <a:t>ίδιο όνομα </a:t>
            </a:r>
            <a:r>
              <a:rPr lang="el-GR" dirty="0" smtClean="0"/>
              <a:t>αλλά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ορίσματα</a:t>
            </a:r>
            <a:r>
              <a:rPr lang="el-GR" dirty="0" smtClean="0"/>
              <a:t>, μέσα στην ίδια κλάση.</a:t>
            </a:r>
          </a:p>
        </p:txBody>
      </p:sp>
    </p:spTree>
    <p:extLst>
      <p:ext uri="{BB962C8B-B14F-4D97-AF65-F5344CB8AC3E}">
        <p14:creationId xmlns:p14="http://schemas.microsoft.com/office/powerpoint/2010/main" xmlns="" val="248291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09800"/>
            <a:ext cx="4876800" cy="990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76400" y="5577468"/>
            <a:ext cx="25908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3200400"/>
            <a:ext cx="4876800" cy="914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76400" y="5806068"/>
            <a:ext cx="25908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724400" y="5436736"/>
            <a:ext cx="404630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Μετακινεί το όχημα μια θέση μπροστά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399" y="5806068"/>
            <a:ext cx="404630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Μετακινεί το όχημα μια θέση πίσω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move(int delta)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MovingCar9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22555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Υπογραφή μεθόδου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r>
              <a:rPr lang="el-GR" dirty="0"/>
              <a:t> μίας μεθόδου είναι το </a:t>
            </a:r>
            <a:r>
              <a:rPr lang="el-GR" dirty="0">
                <a:solidFill>
                  <a:srgbClr val="0070C0"/>
                </a:solidFill>
              </a:rPr>
              <a:t>όνομα</a:t>
            </a:r>
            <a:r>
              <a:rPr lang="el-GR" dirty="0"/>
              <a:t> της και η </a:t>
            </a:r>
            <a:r>
              <a:rPr lang="el-GR" dirty="0">
                <a:solidFill>
                  <a:srgbClr val="0070C0"/>
                </a:solidFill>
              </a:rPr>
              <a:t>λίστα με τους τύπους των ορισμάτων</a:t>
            </a:r>
            <a:r>
              <a:rPr lang="el-GR" dirty="0"/>
              <a:t> της μεθόδου</a:t>
            </a:r>
          </a:p>
          <a:p>
            <a:pPr lvl="1"/>
            <a:r>
              <a:rPr lang="en-US" dirty="0"/>
              <a:t>H Java </a:t>
            </a:r>
            <a:r>
              <a:rPr lang="el-GR" dirty="0"/>
              <a:t>μπορεί να ξεχωρίσει μεθόδους με διαφορετική υπογραφή.</a:t>
            </a:r>
          </a:p>
          <a:p>
            <a:pPr lvl="1"/>
            <a:r>
              <a:rPr lang="el-GR" dirty="0"/>
              <a:t>Π.χ.,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move()</a:t>
            </a:r>
            <a:r>
              <a:rPr lang="en-US" dirty="0"/>
              <a:t>,</a:t>
            </a:r>
            <a:r>
              <a:rPr lang="el-GR" dirty="0"/>
              <a:t> </a:t>
            </a:r>
            <a:r>
              <a:rPr lang="en-US" dirty="0">
                <a:solidFill>
                  <a:srgbClr val="0070C0"/>
                </a:solidFill>
              </a:rPr>
              <a:t>move(int)</a:t>
            </a:r>
            <a:r>
              <a:rPr lang="en-US" dirty="0"/>
              <a:t> </a:t>
            </a:r>
            <a:r>
              <a:rPr lang="el-GR" dirty="0"/>
              <a:t>έχουν διαφορετική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08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2133600"/>
            <a:ext cx="3886200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295400"/>
            <a:ext cx="3810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65532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MovingCar10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5800" y="457200"/>
            <a:ext cx="4533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0070C0"/>
                </a:solidFill>
              </a:rPr>
              <a:t>Υπερφόρτωση δημιουργών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61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4930</TotalTime>
  <Words>1149</Words>
  <Application>Microsoft Office PowerPoint</Application>
  <PresentationFormat>On-screen Show (4:3)</PresentationFormat>
  <Paragraphs>403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Clarity</vt:lpstr>
      <vt:lpstr>ΤΕΧΝΙΚΕΣ Αντικειμενοστραφουσ προγραμματισμου</vt:lpstr>
      <vt:lpstr>Constructors (Δημιουργοί)</vt:lpstr>
      <vt:lpstr>Παράδειγμα</vt:lpstr>
      <vt:lpstr>Slide 4</vt:lpstr>
      <vt:lpstr>Παράδειγμα</vt:lpstr>
      <vt:lpstr>Υπερφόρτωση (Overloading)</vt:lpstr>
      <vt:lpstr>Slide 7</vt:lpstr>
      <vt:lpstr>Υπογραφή μεθόδου</vt:lpstr>
      <vt:lpstr>Slide 9</vt:lpstr>
      <vt:lpstr>Υπερφόρτωση - Προσοχή</vt:lpstr>
      <vt:lpstr>Δυο ειδικές μέθοδοι</vt:lpstr>
      <vt:lpstr>Παράδειγμα</vt:lpstr>
      <vt:lpstr>toString()</vt:lpstr>
      <vt:lpstr>toString()</vt:lpstr>
      <vt:lpstr>Slide 15</vt:lpstr>
      <vt:lpstr>Αντικείμενα ως ορίσματα</vt:lpstr>
      <vt:lpstr>Παραδειγμα</vt:lpstr>
      <vt:lpstr>Slide 18</vt:lpstr>
      <vt:lpstr>Παράδειγμα</vt:lpstr>
      <vt:lpstr>Slide 20</vt:lpstr>
      <vt:lpstr>Αντικείμενα μέσα σε αντικείμενα</vt:lpstr>
      <vt:lpstr>Slide 22</vt:lpstr>
      <vt:lpstr>Κώδικας σε πολλά αρχεία</vt:lpstr>
      <vt:lpstr>Αφηρημένοι Τύποι Δεδομένων</vt:lpstr>
      <vt:lpstr>Παράδειγμα ADT: Στοίβα (Stack)</vt:lpstr>
      <vt:lpstr>Υλοποίηση</vt:lpstr>
      <vt:lpstr>Εφαρμογές</vt:lpstr>
      <vt:lpstr>Επεκτάσεις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faculty</cp:lastModifiedBy>
  <cp:revision>285</cp:revision>
  <dcterms:created xsi:type="dcterms:W3CDTF">2013-02-10T16:19:38Z</dcterms:created>
  <dcterms:modified xsi:type="dcterms:W3CDTF">2013-03-11T10:00:20Z</dcterms:modified>
</cp:coreProperties>
</file>