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7" r:id="rId2"/>
    <p:sldId id="415" r:id="rId3"/>
    <p:sldId id="416" r:id="rId4"/>
    <p:sldId id="399" r:id="rId5"/>
    <p:sldId id="414" r:id="rId6"/>
    <p:sldId id="400" r:id="rId7"/>
    <p:sldId id="402" r:id="rId8"/>
    <p:sldId id="418" r:id="rId9"/>
    <p:sldId id="405" r:id="rId10"/>
    <p:sldId id="406" r:id="rId11"/>
    <p:sldId id="373" r:id="rId12"/>
    <p:sldId id="407" r:id="rId13"/>
    <p:sldId id="408" r:id="rId14"/>
    <p:sldId id="409" r:id="rId15"/>
    <p:sldId id="410" r:id="rId16"/>
    <p:sldId id="411" r:id="rId17"/>
    <p:sldId id="412" r:id="rId18"/>
    <p:sldId id="413" r:id="rId19"/>
    <p:sldId id="424" r:id="rId20"/>
    <p:sldId id="426" r:id="rId21"/>
    <p:sldId id="427" r:id="rId22"/>
    <p:sldId id="42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t>3/10/2013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Κλάσεις και Αντικείμενα</a:t>
            </a:r>
            <a:endParaRPr lang="en-US" dirty="0" smtClean="0"/>
          </a:p>
          <a:p>
            <a:pPr algn="ctr"/>
            <a:r>
              <a:rPr lang="en-US" dirty="0" smtClean="0"/>
              <a:t>Constructors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</a:t>
            </a:r>
            <a:r>
              <a:rPr lang="el-GR" dirty="0" smtClean="0"/>
              <a:t>(Δημιουργοί)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Constructor </a:t>
            </a:r>
            <a:r>
              <a:rPr lang="el-GR" dirty="0" smtClean="0"/>
              <a:t>είναι μια «μέθοδος» η οποία καλείται όταν δημιουργούμε το αντικείμενο χρησιμοποιώντας την </a:t>
            </a:r>
            <a:r>
              <a:rPr lang="en-US" dirty="0" smtClean="0"/>
              <a:t>new. </a:t>
            </a:r>
          </a:p>
          <a:p>
            <a:r>
              <a:rPr lang="el-GR" dirty="0" smtClean="0"/>
              <a:t>Αν δεν έχουμε ορίσει </a:t>
            </a:r>
            <a:r>
              <a:rPr lang="en-US" dirty="0" smtClean="0"/>
              <a:t>Constructor </a:t>
            </a:r>
            <a:r>
              <a:rPr lang="el-GR" dirty="0" smtClean="0"/>
              <a:t>καλείται ένας </a:t>
            </a:r>
            <a:r>
              <a:rPr lang="en-US" dirty="0" smtClean="0"/>
              <a:t>default constructor </a:t>
            </a:r>
            <a:r>
              <a:rPr lang="el-GR" dirty="0" smtClean="0"/>
              <a:t>χωρίς ορίσματα που δεν κάνει τίποτα.</a:t>
            </a:r>
          </a:p>
          <a:p>
            <a:r>
              <a:rPr lang="el-GR" dirty="0" smtClean="0"/>
              <a:t>Αν ορίσουμε </a:t>
            </a:r>
            <a:r>
              <a:rPr lang="en-US" dirty="0" smtClean="0"/>
              <a:t>constructor, </a:t>
            </a:r>
            <a:r>
              <a:rPr lang="el-GR" dirty="0" err="1" smtClean="0"/>
              <a:t>τοτε</a:t>
            </a:r>
            <a:r>
              <a:rPr lang="el-GR" dirty="0" smtClean="0"/>
              <a:t> καλείται </a:t>
            </a:r>
            <a:r>
              <a:rPr lang="en-US" dirty="0" smtClean="0"/>
              <a:t>o constructor </a:t>
            </a:r>
            <a:r>
              <a:rPr lang="el-GR" dirty="0" smtClean="0"/>
              <a:t>που ορίσαμε.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6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71600" y="5255941"/>
            <a:ext cx="4191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" y="2438400"/>
            <a:ext cx="36576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206111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μια μέθοδος </a:t>
            </a:r>
            <a:r>
              <a:rPr lang="el-GR" dirty="0"/>
              <a:t>με το ίδιο όνομα όπως και η </a:t>
            </a:r>
            <a:r>
              <a:rPr lang="el-GR" dirty="0" smtClean="0"/>
              <a:t>κλάση και </a:t>
            </a:r>
            <a:r>
              <a:rPr lang="el-GR" dirty="0" smtClean="0">
                <a:solidFill>
                  <a:srgbClr val="FF0000"/>
                </a:solidFill>
              </a:rPr>
              <a:t>χωρίς τύπο </a:t>
            </a:r>
            <a:r>
              <a:rPr lang="el-GR" dirty="0" smtClean="0"/>
              <a:t>(ούτε </a:t>
            </a:r>
            <a:r>
              <a:rPr lang="en-US" dirty="0" smtClean="0"/>
              <a:t>void)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9429"/>
            <a:ext cx="8229600" cy="48768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speak(String 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+":"+s);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HelloWorld3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Person("Alice");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alice.speak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16881" y="3091934"/>
            <a:ext cx="3527119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Αρχικοποιεί την μεταβλητή </a:t>
            </a:r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04040" y="4794276"/>
            <a:ext cx="335280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: </a:t>
            </a:r>
            <a:r>
              <a:rPr lang="el-GR" dirty="0" smtClean="0"/>
              <a:t>καλείται όταν δημιουργείται το αντικείμενο</a:t>
            </a:r>
            <a:r>
              <a:rPr lang="en-US" dirty="0" smtClean="0"/>
              <a:t> </a:t>
            </a:r>
            <a:r>
              <a:rPr lang="el-GR" dirty="0" smtClean="0"/>
              <a:t>με την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τότε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82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0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362200"/>
            <a:ext cx="48006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MovingCar7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055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2590800"/>
            <a:ext cx="3200400" cy="685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1981200"/>
            <a:ext cx="3200400" cy="457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position=0;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ACCELERATOR = 2;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Car(int position){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position;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move(int delta){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+= ACCELERATOR * delta 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myCar1.move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638800" y="1066800"/>
            <a:ext cx="2971800" cy="1752600"/>
          </a:xfrm>
          <a:prstGeom prst="wedgeRoundRectCallout">
            <a:avLst>
              <a:gd name="adj1" fmla="val -110576"/>
              <a:gd name="adj2" fmla="val 1902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εκτέλεση αυτών των αρχικοποιήσεων γίνεται </a:t>
            </a:r>
            <a:r>
              <a:rPr lang="el-GR" dirty="0" smtClean="0">
                <a:solidFill>
                  <a:srgbClr val="FF0000"/>
                </a:solidFill>
              </a:rPr>
              <a:t>πριν</a:t>
            </a:r>
            <a:r>
              <a:rPr lang="el-GR" dirty="0" smtClean="0">
                <a:solidFill>
                  <a:schemeClr val="tx1"/>
                </a:solidFill>
              </a:rPr>
              <a:t> εκτελεστούν οι εντολές στον </a:t>
            </a:r>
            <a:r>
              <a:rPr lang="en-US" dirty="0" smtClean="0">
                <a:solidFill>
                  <a:schemeClr val="tx1"/>
                </a:solidFill>
              </a:rPr>
              <a:t>constructor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105400" y="3429000"/>
            <a:ext cx="3886200" cy="914400"/>
          </a:xfrm>
          <a:prstGeom prst="wedgeRoundRectCallout">
            <a:avLst>
              <a:gd name="adj1" fmla="val -83690"/>
              <a:gd name="adj2" fmla="val -10559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 </a:t>
            </a:r>
            <a:r>
              <a:rPr lang="el-GR" dirty="0" smtClean="0"/>
              <a:t>τελική τιμή του </a:t>
            </a:r>
            <a:r>
              <a:rPr lang="en-US" dirty="0" smtClean="0"/>
              <a:t>position </a:t>
            </a:r>
            <a:r>
              <a:rPr lang="el-GR" dirty="0" smtClean="0"/>
              <a:t>θα είναι αυτή που δίνεται σαν όρισμα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5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Είδαμε μια περίπτωση που είχαμε μια συνάρτηση </a:t>
            </a:r>
            <a:r>
              <a:rPr lang="en-US" dirty="0" smtClean="0"/>
              <a:t>move</a:t>
            </a:r>
            <a:r>
              <a:rPr lang="el-GR" dirty="0" smtClean="0"/>
              <a:t> η οποία μετακινεί το όχημα κατά μία θέση, και μια συνάρτηση </a:t>
            </a:r>
            <a:r>
              <a:rPr lang="en-US" dirty="0" err="1" smtClean="0"/>
              <a:t>moveManySteps</a:t>
            </a:r>
            <a:r>
              <a:rPr lang="en-US" dirty="0"/>
              <a:t> </a:t>
            </a:r>
            <a:r>
              <a:rPr lang="el-GR" dirty="0" smtClean="0"/>
              <a:t>η οποία το μετακινεί όσες θέσεις ορίζει το όρισμα.</a:t>
            </a:r>
          </a:p>
          <a:p>
            <a:pPr lvl="1"/>
            <a:r>
              <a:rPr lang="el-GR" dirty="0" smtClean="0"/>
              <a:t>Το να θυμόμαστε δυο ονόματα είναι μπερδεμένο, θα ήταν καλύτερο να είχαμε μόνο ένα. Και στις δύο περιπτώσεις η λειτουργία που θέλουμε να κάνουμε είναι </a:t>
            </a:r>
            <a:r>
              <a:rPr lang="en-US" dirty="0" smtClean="0"/>
              <a:t>move</a:t>
            </a:r>
          </a:p>
          <a:p>
            <a:r>
              <a:rPr lang="en-US" dirty="0" smtClean="0"/>
              <a:t>H Java </a:t>
            </a:r>
            <a:r>
              <a:rPr lang="el-GR" dirty="0" smtClean="0"/>
              <a:t>μας δίνει αυτή τη δυνατότητα μέσω της διαδικασίας της </a:t>
            </a:r>
            <a:r>
              <a:rPr lang="el-GR" dirty="0" smtClean="0">
                <a:solidFill>
                  <a:srgbClr val="FF0000"/>
                </a:solidFill>
              </a:rPr>
              <a:t>υπερφόρτωσης</a:t>
            </a:r>
            <a:r>
              <a:rPr lang="en-US" dirty="0" smtClean="0">
                <a:solidFill>
                  <a:srgbClr val="FF0000"/>
                </a:solidFill>
              </a:rPr>
              <a:t> (overloading)</a:t>
            </a:r>
            <a:endParaRPr lang="el-GR" dirty="0" smtClean="0">
              <a:solidFill>
                <a:srgbClr val="FF0000"/>
              </a:solidFill>
            </a:endParaRPr>
          </a:p>
          <a:p>
            <a:pPr lvl="1"/>
            <a:r>
              <a:rPr lang="el-GR" dirty="0" smtClean="0"/>
              <a:t>Ορισμός πολλών μεθόδων με το </a:t>
            </a:r>
            <a:r>
              <a:rPr lang="el-GR" dirty="0" smtClean="0">
                <a:solidFill>
                  <a:srgbClr val="0070C0"/>
                </a:solidFill>
              </a:rPr>
              <a:t>ίδιο όνομα </a:t>
            </a:r>
            <a:r>
              <a:rPr lang="el-GR" dirty="0" smtClean="0"/>
              <a:t>αλλά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διαφορετικά ορίσματα</a:t>
            </a:r>
            <a:r>
              <a:rPr lang="el-GR" dirty="0" smtClean="0"/>
              <a:t>, μέσα στην ίδια κλάση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9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2209800"/>
            <a:ext cx="4876800" cy="990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0" y="5562600"/>
            <a:ext cx="25908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3200400"/>
            <a:ext cx="4876800" cy="914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5791200"/>
            <a:ext cx="2590800" cy="228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Car(int position){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move(int delta)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MovingCar9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(-1);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555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Δημιουργών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αρκετά συνηθισμένο να υπερφορτώνουμε τους δημιουργούς των κλάσεων.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00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2133600"/>
            <a:ext cx="3886200" cy="762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71600" y="1295400"/>
            <a:ext cx="3810000" cy="685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381000"/>
            <a:ext cx="65532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private int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Car(int position){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position;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++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void move(int delta){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position += delta 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MovingCar10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Car(1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r>
              <a:rPr lang="el-GR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l-GR" sz="1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1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myCar2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Car();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myCar2.move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4612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Υπερφόρτωση - 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ορίζουμε ένα </a:t>
            </a:r>
            <a:r>
              <a:rPr lang="en-US" dirty="0" smtClean="0"/>
              <a:t>constructor</a:t>
            </a:r>
            <a:r>
              <a:rPr lang="el-GR" dirty="0" smtClean="0"/>
              <a:t>, 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  <a:r>
              <a:rPr lang="en-US" dirty="0" smtClean="0"/>
              <a:t>default constructor </a:t>
            </a:r>
            <a:r>
              <a:rPr lang="el-GR" dirty="0" smtClean="0">
                <a:solidFill>
                  <a:srgbClr val="FF0000"/>
                </a:solidFill>
              </a:rPr>
              <a:t>παύει να υπάρχει</a:t>
            </a:r>
            <a:r>
              <a:rPr lang="el-GR" dirty="0" smtClean="0"/>
              <a:t>. Πρέπει να τον ορίσουμε μόνοι μας.</a:t>
            </a:r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υπερφόρτωση</a:t>
            </a:r>
            <a:r>
              <a:rPr lang="el-GR" dirty="0" smtClean="0"/>
              <a:t> γίνεται μόνο </a:t>
            </a:r>
            <a:r>
              <a:rPr lang="el-GR" dirty="0" smtClean="0">
                <a:solidFill>
                  <a:srgbClr val="0070C0"/>
                </a:solidFill>
              </a:rPr>
              <a:t>ως προς τα ορίσματα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0000"/>
                </a:solidFill>
              </a:rPr>
              <a:t>ΌΧΙ</a:t>
            </a:r>
            <a:r>
              <a:rPr lang="el-GR" dirty="0" smtClean="0"/>
              <a:t> ως προς </a:t>
            </a:r>
            <a:r>
              <a:rPr lang="el-GR" dirty="0" smtClean="0">
                <a:solidFill>
                  <a:srgbClr val="0070C0"/>
                </a:solidFill>
              </a:rPr>
              <a:t>την επιστρεφόμενη τιμή</a:t>
            </a:r>
            <a:r>
              <a:rPr lang="el-GR" dirty="0" smtClean="0"/>
              <a:t>.</a:t>
            </a:r>
          </a:p>
          <a:p>
            <a:r>
              <a:rPr lang="el-GR" dirty="0" smtClean="0"/>
              <a:t>Λόγω της συμβατότητας μεταξύ τύπων μια κλήση μπορεί να ταιριάζει με διάφορες μεθόδους. Καλείται αυτή που ταιριάζει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ακριβώς</a:t>
            </a:r>
            <a:r>
              <a:rPr lang="el-GR" dirty="0" smtClean="0"/>
              <a:t>, ή αυτή που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πιο κοντά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 Αν υπάρχει </a:t>
            </a:r>
            <a:r>
              <a:rPr lang="el-GR" dirty="0" smtClean="0">
                <a:solidFill>
                  <a:srgbClr val="0070C0"/>
                </a:solidFill>
              </a:rPr>
              <a:t>ασάφεια</a:t>
            </a:r>
            <a:r>
              <a:rPr lang="el-GR" dirty="0" smtClean="0"/>
              <a:t> θα χτυπήσει ο </a:t>
            </a:r>
            <a:r>
              <a:rPr lang="en-US" dirty="0" smtClean="0"/>
              <a:t>compiler.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03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15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57800" y="762000"/>
            <a:ext cx="374320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Ποιοι συνδυασμοί είναι αποδεκτοί?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15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1237" y="3648482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2558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886628" y="1430435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40376" y="2743200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53200" y="2069068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46788" y="14155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86628" y="2063371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886628" y="2743200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886628" y="3472934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553200" y="3469593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86628" y="4114800"/>
            <a:ext cx="338554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553200" y="4114800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86628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53200" y="4768334"/>
            <a:ext cx="351378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pic>
        <p:nvPicPr>
          <p:cNvPr id="1026" name="Picture 2" descr="C:\Users\tsap\AppData\Local\Microsoft\Windows\Temporary Internet Files\Content.IE5\S7NIQV8V\MC90043261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585" y="1409926"/>
            <a:ext cx="410349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760" y="2051817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316" y="2743200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760" y="3458039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tsap\AppData\Local\Microsoft\Windows\Temporary Internet Files\Content.IE5\KA8J2G2P\MC90043260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316" y="4103246"/>
            <a:ext cx="380886" cy="380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tsap\AppData\Local\Microsoft\Windows\Temporary Internet Files\Content.IE5\S7NIQV8V\MC900432619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9028" y="4727317"/>
            <a:ext cx="410349" cy="410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58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Μαθήματα από το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Ένα πρόγραμμα αποτελείται από διάφορες κλάσεις και αντικείμενα αυτών των κλάσεων.</a:t>
            </a:r>
            <a:endParaRPr lang="el-GR" dirty="0"/>
          </a:p>
          <a:p>
            <a:r>
              <a:rPr lang="el-GR" dirty="0" smtClean="0"/>
              <a:t>Μία από τις κλάσεις είναι η κύρια κλάση που περιέχει την </a:t>
            </a:r>
            <a:r>
              <a:rPr lang="en-US" dirty="0" smtClean="0"/>
              <a:t>main.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κλάση αυτή θα πρέπει να έχει το όνομα του αρχείου.</a:t>
            </a:r>
          </a:p>
          <a:p>
            <a:pPr lvl="1"/>
            <a:r>
              <a:rPr lang="el-GR" dirty="0" smtClean="0"/>
              <a:t>Η </a:t>
            </a:r>
            <a:r>
              <a:rPr lang="en-US" dirty="0" smtClean="0"/>
              <a:t>main </a:t>
            </a:r>
            <a:r>
              <a:rPr lang="el-GR" dirty="0" smtClean="0"/>
              <a:t>είναι το σημείο έναρξης του προγράμματος.</a:t>
            </a:r>
          </a:p>
          <a:p>
            <a:r>
              <a:rPr lang="el-GR" dirty="0" smtClean="0"/>
              <a:t>Πέραν της </a:t>
            </a:r>
            <a:r>
              <a:rPr lang="en-US" dirty="0" smtClean="0"/>
              <a:t>main</a:t>
            </a:r>
            <a:r>
              <a:rPr lang="el-GR" dirty="0" smtClean="0"/>
              <a:t> ορίζουμε και επιπλέον κλάσεις και αντικείμενα αυτών των κλάσεων για το πρόγραμμα μας.</a:t>
            </a:r>
          </a:p>
          <a:p>
            <a:pPr lvl="1"/>
            <a:r>
              <a:rPr lang="el-GR" dirty="0" smtClean="0"/>
              <a:t>Στην Άσκηση 2 χρειαζόμαστε την κλάση </a:t>
            </a:r>
            <a:r>
              <a:rPr lang="en-US" dirty="0" smtClean="0"/>
              <a:t>Car.</a:t>
            </a:r>
          </a:p>
          <a:p>
            <a:pPr lvl="1"/>
            <a:r>
              <a:rPr lang="el-GR" dirty="0" smtClean="0"/>
              <a:t>Η κλάση </a:t>
            </a:r>
            <a:r>
              <a:rPr lang="en-US" dirty="0" smtClean="0"/>
              <a:t>Car </a:t>
            </a:r>
            <a:r>
              <a:rPr lang="el-GR" dirty="0" smtClean="0"/>
              <a:t>ορίζεται ξεχωριστά από την κύρια κλάση</a:t>
            </a:r>
          </a:p>
        </p:txBody>
      </p:sp>
    </p:spTree>
    <p:extLst>
      <p:ext uri="{BB962C8B-B14F-4D97-AF65-F5344CB8AC3E}">
        <p14:creationId xmlns:p14="http://schemas.microsoft.com/office/powerpoint/2010/main" val="176297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3884064"/>
            <a:ext cx="39558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239284" y="5257800"/>
            <a:ext cx="3574891" cy="914400"/>
          </a:xfrm>
          <a:prstGeom prst="wedgeRoundRectCallout">
            <a:avLst>
              <a:gd name="adj1" fmla="val -108662"/>
              <a:gd name="adj2" fmla="val -2394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>
                <a:solidFill>
                  <a:schemeClr val="tx1"/>
                </a:solidFill>
              </a:rPr>
              <a:t>” </a:t>
            </a:r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γιατί </a:t>
            </a:r>
            <a:r>
              <a:rPr lang="el-GR" dirty="0" smtClean="0">
                <a:solidFill>
                  <a:srgbClr val="FF0000"/>
                </a:solidFill>
              </a:rPr>
              <a:t>ταιριάζει</a:t>
            </a:r>
            <a:r>
              <a:rPr lang="el-GR" dirty="0" smtClean="0">
                <a:solidFill>
                  <a:schemeClr val="tx1"/>
                </a:solidFill>
              </a:rPr>
              <a:t> ακριβώς με τις παραμέτρους που δώσαμε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250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/*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y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l-GR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*/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float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x,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1,1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4068730"/>
            <a:ext cx="39558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239284" y="5257800"/>
            <a:ext cx="3574891" cy="914400"/>
          </a:xfrm>
          <a:prstGeom prst="wedgeRoundRectCallout">
            <a:avLst>
              <a:gd name="adj1" fmla="val -106032"/>
              <a:gd name="adj2" fmla="val 35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Τυπώνει </a:t>
            </a: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dirty="0" smtClean="0">
                <a:solidFill>
                  <a:srgbClr val="FF0000"/>
                </a:solidFill>
              </a:rPr>
              <a:t>float </a:t>
            </a:r>
            <a:r>
              <a:rPr lang="en-US" dirty="0" err="1" smtClean="0">
                <a:solidFill>
                  <a:srgbClr val="FF0000"/>
                </a:solidFill>
              </a:rPr>
              <a:t>float</a:t>
            </a:r>
            <a:r>
              <a:rPr lang="en-US" dirty="0" smtClean="0">
                <a:solidFill>
                  <a:schemeClr val="tx1"/>
                </a:solidFill>
              </a:rPr>
              <a:t>” </a:t>
            </a:r>
            <a:endParaRPr lang="el-GR" dirty="0" smtClean="0">
              <a:solidFill>
                <a:schemeClr val="tx1"/>
              </a:solidFill>
            </a:endParaRPr>
          </a:p>
          <a:p>
            <a:pPr algn="ctr"/>
            <a:r>
              <a:rPr lang="el-GR" dirty="0" smtClean="0">
                <a:solidFill>
                  <a:schemeClr val="tx1"/>
                </a:solidFill>
              </a:rPr>
              <a:t>γιατί είναι </a:t>
            </a:r>
            <a:r>
              <a:rPr lang="el-GR" dirty="0" smtClean="0">
                <a:solidFill>
                  <a:srgbClr val="FF0000"/>
                </a:solidFill>
              </a:rPr>
              <a:t>πιο κοντά </a:t>
            </a:r>
            <a:r>
              <a:rPr lang="el-GR" dirty="0" smtClean="0">
                <a:solidFill>
                  <a:schemeClr val="tx1"/>
                </a:solidFill>
              </a:rPr>
              <a:t>ακριβώς με τις παραμέτρους που δώσαμε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962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l-GR" dirty="0" smtClean="0"/>
              <a:t>Ασάφεια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aMethod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1;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OverloadingExample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SomeClass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(1.0,1);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anObject.aMethod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(1,1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32739" y="3810000"/>
            <a:ext cx="601126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κλήση της μεθόδου σε κάθε περίπτωση?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6019800" y="5334000"/>
            <a:ext cx="2743200" cy="612648"/>
          </a:xfrm>
          <a:prstGeom prst="wedgeRoundRectCallout">
            <a:avLst>
              <a:gd name="adj1" fmla="val -131627"/>
              <a:gd name="adj2" fmla="val 108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</a:rPr>
              <a:t>double </a:t>
            </a:r>
            <a:r>
              <a:rPr lang="en-US" dirty="0" err="1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3810000" y="6096000"/>
            <a:ext cx="3886200" cy="609600"/>
          </a:xfrm>
          <a:prstGeom prst="wedgeRoundRectCallout">
            <a:avLst>
              <a:gd name="adj1" fmla="val -56334"/>
              <a:gd name="adj2" fmla="val -70192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 </a:t>
            </a:r>
            <a:r>
              <a:rPr lang="en-US" dirty="0"/>
              <a:t>c</a:t>
            </a:r>
            <a:r>
              <a:rPr lang="en-US" dirty="0" smtClean="0"/>
              <a:t>ompiler </a:t>
            </a:r>
            <a:r>
              <a:rPr lang="el-GR" dirty="0" smtClean="0"/>
              <a:t>μας πετάει λάθος γιατί η κλήση είναι ασαφής (</a:t>
            </a:r>
            <a:r>
              <a:rPr lang="en-US" dirty="0" smtClean="0"/>
              <a:t>ambiguous)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20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1676400"/>
            <a:ext cx="8153400" cy="2590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4343400"/>
            <a:ext cx="8153400" cy="1981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MovingCar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position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(int steps){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position +=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steps;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Car()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89117" y="1197052"/>
            <a:ext cx="495488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Αυτό το πρόγραμμα έπρεπε να </a:t>
            </a:r>
            <a:r>
              <a:rPr lang="el-GR" dirty="0" smtClean="0">
                <a:solidFill>
                  <a:srgbClr val="FF0000"/>
                </a:solidFill>
              </a:rPr>
              <a:t>τροποποιήσετε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91200" y="2133600"/>
            <a:ext cx="1741118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Δύο διαστάσεις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65180" y="2645523"/>
            <a:ext cx="1598451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Δύο ορίσματα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91200" y="3167255"/>
            <a:ext cx="259080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Έλεγχος ορίων και επιστροφή </a:t>
            </a:r>
            <a:r>
              <a:rPr lang="en-US" dirty="0" err="1" smtClean="0"/>
              <a:t>boolean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65180" y="5352454"/>
            <a:ext cx="25908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Loop </a:t>
            </a:r>
            <a:r>
              <a:rPr lang="el-GR" dirty="0" smtClean="0"/>
              <a:t>όσο είναι σωστό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6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Ενθυλάκωση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ομαδοποίηση λογισμικού και δεδομένων σε μία οντότητα (κλάση και αντικείμενα της κλάσης) ώστε να είναι εύχρηστη μέσω ενός καλά ορισμένου </a:t>
            </a:r>
            <a:r>
              <a:rPr lang="en-US" dirty="0" smtClean="0">
                <a:solidFill>
                  <a:srgbClr val="0070C0"/>
                </a:solidFill>
              </a:rPr>
              <a:t>interface</a:t>
            </a:r>
            <a:r>
              <a:rPr lang="en-US" dirty="0" smtClean="0"/>
              <a:t>, </a:t>
            </a:r>
            <a:r>
              <a:rPr lang="el-GR" dirty="0" smtClean="0"/>
              <a:t>ενώ οι λεπτομέρειες υλοποίησης είναι κρυμμένες από τον χρήστη.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API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Application Programming Interface)[</a:t>
            </a:r>
            <a:r>
              <a:rPr lang="el-GR" dirty="0" err="1" smtClean="0"/>
              <a:t>Έι</a:t>
            </a:r>
            <a:r>
              <a:rPr lang="el-GR" dirty="0" smtClean="0"/>
              <a:t>-Πι-Άι</a:t>
            </a:r>
            <a:r>
              <a:rPr lang="en-US" dirty="0" smtClean="0"/>
              <a:t>]</a:t>
            </a:r>
            <a:endParaRPr lang="en-US" dirty="0"/>
          </a:p>
          <a:p>
            <a:pPr lvl="1"/>
            <a:r>
              <a:rPr lang="el-GR" dirty="0" smtClean="0"/>
              <a:t>Μια περιγραφή για το πώς χρησιμοποιείται η κλάση μέσω των </a:t>
            </a:r>
            <a:r>
              <a:rPr lang="en-US" dirty="0" smtClean="0">
                <a:solidFill>
                  <a:srgbClr val="0070C0"/>
                </a:solidFill>
              </a:rPr>
              <a:t>public </a:t>
            </a:r>
            <a:r>
              <a:rPr lang="el-GR" dirty="0" smtClean="0">
                <a:solidFill>
                  <a:srgbClr val="0070C0"/>
                </a:solidFill>
              </a:rPr>
              <a:t>μεθόδων </a:t>
            </a:r>
            <a:r>
              <a:rPr lang="el-GR" dirty="0" smtClean="0"/>
              <a:t>της.</a:t>
            </a:r>
          </a:p>
          <a:p>
            <a:pPr lvl="2"/>
            <a:r>
              <a:rPr lang="en-US" dirty="0" smtClean="0"/>
              <a:t>Java docs </a:t>
            </a:r>
            <a:r>
              <a:rPr lang="el-GR" dirty="0" smtClean="0"/>
              <a:t>είναι ένα παράδειγμα.</a:t>
            </a:r>
          </a:p>
          <a:p>
            <a:pPr lvl="1"/>
            <a:r>
              <a:rPr lang="el-GR" dirty="0" smtClean="0"/>
              <a:t>Το </a:t>
            </a:r>
            <a:r>
              <a:rPr lang="en-US" dirty="0" smtClean="0"/>
              <a:t>API </a:t>
            </a:r>
            <a:r>
              <a:rPr lang="el-GR" dirty="0" smtClean="0"/>
              <a:t>είναι αρκετό για να χρησιμοποιήσετε μια κλάση, δεν χρειάζεται να ξέρετε την υλοποίηση των μεθόδων.</a:t>
            </a:r>
          </a:p>
        </p:txBody>
      </p:sp>
    </p:spTree>
    <p:extLst>
      <p:ext uri="{BB962C8B-B14F-4D97-AF65-F5344CB8AC3E}">
        <p14:creationId xmlns:p14="http://schemas.microsoft.com/office/powerpoint/2010/main" val="23538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528638"/>
            <a:ext cx="904875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0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and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Πολλές φορές χρειαζόμαστε να </a:t>
            </a:r>
            <a:r>
              <a:rPr lang="el-GR" dirty="0" smtClean="0">
                <a:solidFill>
                  <a:srgbClr val="0070C0"/>
                </a:solidFill>
              </a:rPr>
              <a:t>διαβάσουμε</a:t>
            </a:r>
            <a:r>
              <a:rPr lang="el-GR" dirty="0" smtClean="0"/>
              <a:t> ή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αλλάξουμε</a:t>
            </a:r>
            <a:r>
              <a:rPr lang="el-GR" dirty="0" smtClean="0"/>
              <a:t> ένα πεδίο ενός αντικειμένου</a:t>
            </a:r>
          </a:p>
          <a:p>
            <a:pPr lvl="1"/>
            <a:r>
              <a:rPr lang="el-GR" dirty="0" smtClean="0"/>
              <a:t>Π.χ., να διαβάσουμε τη θέση του οχήματος, ή να τοποθετήσουμε το όχημα σε μια συγκεκριμένη θέση.</a:t>
            </a:r>
          </a:p>
          <a:p>
            <a:pPr lvl="1"/>
            <a:r>
              <a:rPr lang="el-GR" dirty="0" smtClean="0"/>
              <a:t>Πως θα το κάνουμε αφού τα πεδία είναι </a:t>
            </a:r>
            <a:r>
              <a:rPr lang="en-US" dirty="0" smtClean="0"/>
              <a:t>private?</a:t>
            </a:r>
          </a:p>
          <a:p>
            <a:r>
              <a:rPr lang="el-GR" dirty="0" smtClean="0"/>
              <a:t>Ορίζουμε ειδικές μεθόδους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Μέθοδος προσπέλασης </a:t>
            </a:r>
            <a:r>
              <a:rPr lang="el-GR" dirty="0" smtClean="0"/>
              <a:t>(</a:t>
            </a:r>
            <a:r>
              <a:rPr lang="en-US" dirty="0" err="1" smtClean="0">
                <a:solidFill>
                  <a:srgbClr val="0070C0"/>
                </a:solidFill>
              </a:rPr>
              <a:t>accessor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διάβασμα 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Μέθοδος μεταλλαγής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mutator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method) </a:t>
            </a:r>
            <a:r>
              <a:rPr lang="el-GR" dirty="0" smtClean="0"/>
              <a:t>για γράψιμο</a:t>
            </a:r>
            <a:endParaRPr lang="en-US" dirty="0" smtClean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Σύμβαση</a:t>
            </a:r>
            <a:r>
              <a:rPr lang="el-GR" dirty="0" smtClean="0"/>
              <a:t>: Στη </a:t>
            </a:r>
            <a:r>
              <a:rPr lang="en-US" dirty="0" smtClean="0"/>
              <a:t>Java </a:t>
            </a:r>
            <a:r>
              <a:rPr lang="el-GR" dirty="0" smtClean="0"/>
              <a:t>η ονοματολογία των μεθόδων αυτών γίνεται με συγκεκριμένο τρόπο: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get&lt;</a:t>
            </a:r>
            <a:r>
              <a:rPr lang="el-GR" dirty="0" err="1" smtClean="0">
                <a:solidFill>
                  <a:srgbClr val="0070C0"/>
                </a:solidFill>
              </a:rPr>
              <a:t>ονομα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err="1" smtClean="0">
                <a:solidFill>
                  <a:srgbClr val="0070C0"/>
                </a:solidFill>
              </a:rPr>
              <a:t>μεταβλητης</a:t>
            </a:r>
            <a:r>
              <a:rPr lang="el-GR" dirty="0" smtClean="0">
                <a:solidFill>
                  <a:srgbClr val="0070C0"/>
                </a:solidFill>
              </a:rPr>
              <a:t>&gt; </a:t>
            </a:r>
            <a:r>
              <a:rPr lang="el-GR" dirty="0" smtClean="0"/>
              <a:t>για την πρόσβαση</a:t>
            </a:r>
          </a:p>
          <a:p>
            <a:pPr lvl="2"/>
            <a:r>
              <a:rPr lang="en-US" dirty="0" err="1" smtClean="0"/>
              <a:t>getPosition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set&lt;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ονομα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μεταβλητης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&gt; </a:t>
            </a:r>
            <a:r>
              <a:rPr lang="el-GR" dirty="0" smtClean="0"/>
              <a:t>για την μετάλλαξη</a:t>
            </a:r>
          </a:p>
          <a:p>
            <a:pPr lvl="2"/>
            <a:r>
              <a:rPr lang="en-US" dirty="0" err="1" smtClean="0"/>
              <a:t>setPosition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0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447800"/>
            <a:ext cx="4724400" cy="1676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move(){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MovingCar5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myCar.setPosition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myCar.getPosition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70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Μία κλάση που να αποθηκεύει ημερομηνίες</a:t>
            </a:r>
          </a:p>
          <a:p>
            <a:pPr lvl="1"/>
            <a:r>
              <a:rPr lang="el-GR" dirty="0" smtClean="0"/>
              <a:t>Η κλάση θα παίρνει την ημέρα, μήνα και χρόνο σαν νούμερα (π.χ., 7 3 2013) και θα μπορεί να τυπώνει την ημερομηνία με το όνομα του μήνα (π.χ., 7 Μαρτίου 2013)</a:t>
            </a:r>
            <a:endParaRPr lang="en-US" dirty="0" smtClean="0"/>
          </a:p>
          <a:p>
            <a:pPr lvl="1"/>
            <a:r>
              <a:rPr lang="el-GR" dirty="0" smtClean="0"/>
              <a:t>Στο πρόγραμμα βάλετε μια ημερομηνία </a:t>
            </a:r>
            <a:r>
              <a:rPr lang="el-GR" smtClean="0"/>
              <a:t>και τυπώστε </a:t>
            </a:r>
            <a:r>
              <a:rPr lang="el-GR" dirty="0" smtClean="0"/>
              <a:t>την.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6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Constructors (</a:t>
            </a:r>
            <a:r>
              <a:rPr lang="el-GR" dirty="0" smtClean="0"/>
              <a:t>Δημιουργοί)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δημιουργούμε ένα αντικείμενο συχνά θέλουμε να μπορούμε να το </a:t>
            </a:r>
            <a:r>
              <a:rPr lang="el-GR" dirty="0" smtClean="0">
                <a:solidFill>
                  <a:srgbClr val="FF0000"/>
                </a:solidFill>
              </a:rPr>
              <a:t>αρχικοποιήσουμε</a:t>
            </a:r>
            <a:r>
              <a:rPr lang="el-GR" dirty="0" smtClean="0"/>
              <a:t> με κάποιες τιμές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Person </a:t>
            </a:r>
            <a:r>
              <a:rPr lang="el-GR" dirty="0" smtClean="0"/>
              <a:t>να αρχικοποιείται με ένα </a:t>
            </a:r>
            <a:r>
              <a:rPr lang="el-GR" dirty="0" smtClean="0">
                <a:solidFill>
                  <a:srgbClr val="0070C0"/>
                </a:solidFill>
              </a:rPr>
              <a:t>όνομα</a:t>
            </a:r>
          </a:p>
          <a:p>
            <a:pPr lvl="1"/>
            <a:r>
              <a:rPr lang="el-GR" dirty="0" smtClean="0"/>
              <a:t>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Car</a:t>
            </a:r>
            <a:r>
              <a:rPr lang="en-US" dirty="0" smtClean="0"/>
              <a:t> </a:t>
            </a:r>
            <a:r>
              <a:rPr lang="el-GR" dirty="0" smtClean="0"/>
              <a:t>να αρχικοποιείται με μία </a:t>
            </a:r>
            <a:r>
              <a:rPr lang="el-GR" dirty="0" smtClean="0">
                <a:solidFill>
                  <a:srgbClr val="0070C0"/>
                </a:solidFill>
              </a:rPr>
              <a:t>θέση</a:t>
            </a:r>
          </a:p>
          <a:p>
            <a:r>
              <a:rPr lang="el-GR" dirty="0" smtClean="0"/>
              <a:t>Μπορούμε να το κάνουμε με μία συνάρτηση </a:t>
            </a:r>
            <a:r>
              <a:rPr lang="en-US" dirty="0" smtClean="0"/>
              <a:t>set </a:t>
            </a:r>
            <a:r>
              <a:rPr lang="el-GR" dirty="0" smtClean="0"/>
              <a:t>αυτό, αλλά</a:t>
            </a:r>
          </a:p>
          <a:p>
            <a:pPr lvl="1"/>
            <a:r>
              <a:rPr lang="el-GR" dirty="0"/>
              <a:t>Μπορεί να έχουμε πολλές μεταβλητές να αρχικοποιήσουμε</a:t>
            </a:r>
            <a:endParaRPr lang="en-US" dirty="0"/>
          </a:p>
          <a:p>
            <a:pPr lvl="1"/>
            <a:r>
              <a:rPr lang="el-GR" dirty="0" smtClean="0"/>
              <a:t>Θέλουμε η αρχικοποίηση να είναι μέρος της </a:t>
            </a:r>
            <a:r>
              <a:rPr lang="el-GR" dirty="0" smtClean="0">
                <a:solidFill>
                  <a:srgbClr val="0070C0"/>
                </a:solidFill>
              </a:rPr>
              <a:t>δημιουργίας </a:t>
            </a:r>
            <a:r>
              <a:rPr lang="el-GR" dirty="0" smtClean="0"/>
              <a:t>του αντικειμένου</a:t>
            </a:r>
          </a:p>
          <a:p>
            <a:r>
              <a:rPr lang="el-GR" dirty="0" smtClean="0"/>
              <a:t>Την αρχικοποίηση μπορούμε να την κάνουμε με ένα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(</a:t>
            </a:r>
            <a:r>
              <a:rPr lang="el-GR" dirty="0" smtClean="0"/>
              <a:t>Δημιουργό)</a:t>
            </a:r>
          </a:p>
        </p:txBody>
      </p:sp>
    </p:spTree>
    <p:extLst>
      <p:ext uri="{BB962C8B-B14F-4D97-AF65-F5344CB8AC3E}">
        <p14:creationId xmlns:p14="http://schemas.microsoft.com/office/powerpoint/2010/main" val="278499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4263</TotalTime>
  <Words>928</Words>
  <Application>Microsoft Office PowerPoint</Application>
  <PresentationFormat>On-screen Show (4:3)</PresentationFormat>
  <Paragraphs>362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ΤΕΧΝΙΚΕΣ Αντικειμενοστραφουσ προγραμματισμου</vt:lpstr>
      <vt:lpstr>Μαθήματα από το lab</vt:lpstr>
      <vt:lpstr>MovingCar</vt:lpstr>
      <vt:lpstr>Ενθυλάκωση</vt:lpstr>
      <vt:lpstr>PowerPoint Presentation</vt:lpstr>
      <vt:lpstr>Accessor and Mutator methods</vt:lpstr>
      <vt:lpstr>PowerPoint Presentation</vt:lpstr>
      <vt:lpstr>Παράδειγμα </vt:lpstr>
      <vt:lpstr>Constructors (Δημιουργοί)</vt:lpstr>
      <vt:lpstr>Constructors (Δημιουργοί)</vt:lpstr>
      <vt:lpstr>Παράδειγμα</vt:lpstr>
      <vt:lpstr>Παράδειγμα </vt:lpstr>
      <vt:lpstr>Παράδειγμα</vt:lpstr>
      <vt:lpstr>Υπερφόρτωση</vt:lpstr>
      <vt:lpstr>PowerPoint Presentation</vt:lpstr>
      <vt:lpstr>Υπερφόρτωση Δημιουργών</vt:lpstr>
      <vt:lpstr>PowerPoint Presentation</vt:lpstr>
      <vt:lpstr>Υπερφόρτωση - Προσοχή</vt:lpstr>
      <vt:lpstr>PowerPoint Presentation</vt:lpstr>
      <vt:lpstr>PowerPoint Presentation</vt:lpstr>
      <vt:lpstr>PowerPoint Presentation</vt:lpstr>
      <vt:lpstr>Ασάφεια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253</cp:revision>
  <dcterms:created xsi:type="dcterms:W3CDTF">2013-02-10T16:19:38Z</dcterms:created>
  <dcterms:modified xsi:type="dcterms:W3CDTF">2013-03-10T15:30:31Z</dcterms:modified>
</cp:coreProperties>
</file>