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375" r:id="rId3"/>
    <p:sldId id="355" r:id="rId4"/>
    <p:sldId id="376" r:id="rId5"/>
    <p:sldId id="377" r:id="rId6"/>
    <p:sldId id="378" r:id="rId7"/>
    <p:sldId id="379" r:id="rId8"/>
    <p:sldId id="380" r:id="rId9"/>
    <p:sldId id="369" r:id="rId10"/>
    <p:sldId id="370" r:id="rId11"/>
    <p:sldId id="371" r:id="rId12"/>
    <p:sldId id="381" r:id="rId13"/>
    <p:sldId id="382" r:id="rId14"/>
    <p:sldId id="383" r:id="rId15"/>
    <p:sldId id="384" r:id="rId16"/>
    <p:sldId id="385" r:id="rId17"/>
    <p:sldId id="388" r:id="rId18"/>
    <p:sldId id="3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Πίνακες</a:t>
            </a:r>
          </a:p>
          <a:p>
            <a:pPr algn="ctr"/>
            <a:r>
              <a:rPr lang="el-GR" dirty="0" smtClean="0"/>
              <a:t>Κλάσεις και Αντικείμενα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κάνουμε το ίδιο ακριβώς πρόγραμμα αλλά αυτή τη φορά θέλουμε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κάποιος</a:t>
            </a:r>
            <a:r>
              <a:rPr lang="el-GR" dirty="0" smtClean="0"/>
              <a:t>» να πει το </a:t>
            </a:r>
            <a:r>
              <a:rPr lang="en-US" dirty="0" smtClean="0"/>
              <a:t>hello world.</a:t>
            </a:r>
          </a:p>
          <a:p>
            <a:pPr lvl="1"/>
            <a:r>
              <a:rPr lang="el-GR" dirty="0" smtClean="0"/>
              <a:t>Θέλουμε μια οντότητα που να μπορεί να πει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Πως θα το κάνουμε?</a:t>
            </a:r>
          </a:p>
          <a:p>
            <a:pPr lvl="1"/>
            <a:r>
              <a:rPr lang="el-GR" dirty="0" smtClean="0"/>
              <a:t>Θα ορίσουμε μια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αυτής της κλάσης θα μπορούν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μιλήσουν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76900"/>
            <a:ext cx="2438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52959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048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Revisited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67787" y="1535668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63514" y="2641747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5336" y="5410200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5867400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19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63514" y="1948934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3000" y="3276600"/>
            <a:ext cx="609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63514" y="3657600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“Alice”;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sayHello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+“: Hello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World”);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HelloWorld2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Person();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.sayHello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Τι σημαίνουν οι δεσμευμένες λέξεις (</a:t>
            </a:r>
            <a:r>
              <a:rPr lang="en-US" dirty="0" smtClean="0"/>
              <a:t>keywords</a:t>
            </a:r>
            <a:r>
              <a:rPr lang="el-GR" dirty="0" smtClean="0"/>
              <a:t>)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?</a:t>
            </a:r>
          </a:p>
          <a:p>
            <a:pPr lvl="1"/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μία άλλη κλάση που ορίζει ένα αντικείμενο</a:t>
            </a:r>
            <a:r>
              <a:rPr lang="en-US" dirty="0" smtClean="0"/>
              <a:t> </a:t>
            </a:r>
            <a:r>
              <a:rPr lang="el-GR" dirty="0" smtClean="0"/>
              <a:t>τύπου </a:t>
            </a:r>
            <a:r>
              <a:rPr lang="en-US" dirty="0" smtClean="0"/>
              <a:t>Person</a:t>
            </a:r>
            <a:endParaRPr lang="el-GR" dirty="0" smtClean="0"/>
          </a:p>
          <a:p>
            <a:pPr lvl="2"/>
            <a:r>
              <a:rPr lang="el-GR" dirty="0" smtClean="0"/>
              <a:t>Π.χ., η μέθοδος </a:t>
            </a:r>
            <a:r>
              <a:rPr lang="en-US" dirty="0" err="1" smtClean="0">
                <a:solidFill>
                  <a:srgbClr val="0070C0"/>
                </a:solidFill>
              </a:rPr>
              <a:t>sayHello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HelloWorld2</a:t>
            </a:r>
            <a:r>
              <a:rPr lang="en-US" dirty="0" smtClean="0"/>
              <a:t> </a:t>
            </a:r>
            <a:r>
              <a:rPr lang="el-GR" dirty="0" smtClean="0"/>
              <a:t>μέσω του αντικειμένου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/>
              <a:t>Ότι 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>
                <a:solidFill>
                  <a:srgbClr val="FF0000"/>
                </a:solidFill>
              </a:rPr>
              <a:t>δεν είναι </a:t>
            </a:r>
            <a:r>
              <a:rPr lang="el-GR" dirty="0" err="1">
                <a:solidFill>
                  <a:srgbClr val="FF0000"/>
                </a:solidFill>
              </a:rPr>
              <a:t>προσβάσιμο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μία άλλη κλάση </a:t>
            </a:r>
            <a:endParaRPr lang="el-GR" dirty="0" smtClean="0"/>
          </a:p>
          <a:p>
            <a:pPr lvl="2"/>
            <a:r>
              <a:rPr lang="el-GR" dirty="0" smtClean="0"/>
              <a:t>Π.χ</a:t>
            </a:r>
            <a:r>
              <a:rPr lang="el-GR" dirty="0"/>
              <a:t>., </a:t>
            </a:r>
            <a:r>
              <a:rPr lang="el-GR" dirty="0" smtClean="0"/>
              <a:t>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από την κλάση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HelloWorld2</a:t>
            </a:r>
            <a:r>
              <a:rPr lang="en-US" dirty="0"/>
              <a:t> </a:t>
            </a:r>
            <a:r>
              <a:rPr lang="el-GR" dirty="0"/>
              <a:t>μέσω του αντικειμένου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Μπορούμε να έχουμε </a:t>
            </a:r>
            <a:r>
              <a:rPr lang="en-US" dirty="0" smtClean="0"/>
              <a:t>public </a:t>
            </a:r>
            <a:r>
              <a:rPr lang="el-GR" dirty="0" smtClean="0"/>
              <a:t>και </a:t>
            </a:r>
            <a:r>
              <a:rPr lang="en-US" dirty="0" smtClean="0"/>
              <a:t>private </a:t>
            </a:r>
            <a:r>
              <a:rPr lang="el-GR" dirty="0" smtClean="0"/>
              <a:t>πεδία και μεθόδους.</a:t>
            </a:r>
          </a:p>
          <a:p>
            <a:pPr lvl="2"/>
            <a:r>
              <a:rPr lang="el-GR" dirty="0" smtClean="0"/>
              <a:t>Κανόνας: 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τα ορίζουμε (σχεδόν)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pPr lvl="2"/>
            <a:r>
              <a:rPr lang="el-GR" dirty="0" smtClean="0"/>
              <a:t>Οι κλάσεις που χρειάζονται να καλούνται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αυτές που είναι </a:t>
            </a:r>
            <a:r>
              <a:rPr lang="el-GR" dirty="0" smtClean="0">
                <a:solidFill>
                  <a:srgbClr val="0070C0"/>
                </a:solidFill>
              </a:rPr>
              <a:t>βοηθητικές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r>
              <a:rPr lang="el-GR" dirty="0" smtClean="0"/>
              <a:t>Τα πεδία και οι μέθοδοι μίας κλάσης, ανεξάρτητα αν είναι </a:t>
            </a:r>
            <a:r>
              <a:rPr lang="en-US" dirty="0" smtClean="0"/>
              <a:t>public </a:t>
            </a:r>
            <a:r>
              <a:rPr lang="el-GR" dirty="0" smtClean="0"/>
              <a:t>ή </a:t>
            </a:r>
            <a:r>
              <a:rPr lang="en-US" dirty="0" smtClean="0"/>
              <a:t>private, </a:t>
            </a:r>
            <a:r>
              <a:rPr lang="el-GR" dirty="0" smtClean="0"/>
              <a:t>είναι </a:t>
            </a:r>
            <a:r>
              <a:rPr lang="el-GR" dirty="0" err="1" smtClean="0">
                <a:solidFill>
                  <a:srgbClr val="0070C0"/>
                </a:solidFill>
              </a:rPr>
              <a:t>προσβάσιμα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όλες τις μεθόδους </a:t>
            </a:r>
            <a:r>
              <a:rPr lang="el-GR" dirty="0" smtClean="0">
                <a:solidFill>
                  <a:srgbClr val="FF0000"/>
                </a:solidFill>
              </a:rPr>
              <a:t>της ίδιας κλάσης</a:t>
            </a:r>
          </a:p>
          <a:p>
            <a:pPr lvl="1"/>
            <a:r>
              <a:rPr lang="el-GR" dirty="0" smtClean="0"/>
              <a:t>Π.χ., 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παντού μέσα στην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Θα τυπώνεται η θέση σε κάθε κίνηση.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3506" y="1495158"/>
            <a:ext cx="99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59436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58611" y="5723902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delta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848100" y="597315"/>
            <a:ext cx="1892893" cy="647700"/>
          </a:xfrm>
          <a:prstGeom prst="wedgeRoundRectCallout">
            <a:avLst>
              <a:gd name="adj1" fmla="val -39162"/>
              <a:gd name="adj2" fmla="val 9416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Παράμετρος της μεθόδου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530552" y="5219700"/>
            <a:ext cx="1838770" cy="533400"/>
          </a:xfrm>
          <a:prstGeom prst="wedgeRoundRectCallout">
            <a:avLst>
              <a:gd name="adj1" fmla="val -122398"/>
              <a:gd name="adj2" fmla="val 501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Όρισμα της μεθόδου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79279" y="2057400"/>
            <a:ext cx="3657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των παραμέτρων γίνεται </a:t>
            </a:r>
            <a:r>
              <a:rPr lang="el-GR" dirty="0" smtClean="0">
                <a:solidFill>
                  <a:srgbClr val="FF0000"/>
                </a:solidFill>
              </a:rPr>
              <a:t>κατά τιμή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pass by value</a:t>
            </a:r>
            <a:r>
              <a:rPr lang="en-US" dirty="0" smtClean="0"/>
              <a:t>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494945" y="60215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2187" y="3505200"/>
            <a:ext cx="36576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Η τιμή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200400"/>
            <a:ext cx="1828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4300" b="1" smtClean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4300" b="1" smtClean="0">
                <a:latin typeface="Courier New" pitchFamily="49" charset="0"/>
                <a:cs typeface="Courier New" pitchFamily="49" charset="0"/>
              </a:rPr>
              <a:t>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2514600"/>
            <a:ext cx="3352800" cy="1222248"/>
          </a:xfrm>
          <a:prstGeom prst="wedgeRoundRectCallout">
            <a:avLst>
              <a:gd name="adj1" fmla="val -105709"/>
              <a:gd name="adj2" fmla="val 170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Μπορούμε να κάνουμε την εκτ</a:t>
            </a:r>
            <a:r>
              <a:rPr lang="el-GR" dirty="0"/>
              <a:t>ύ</a:t>
            </a:r>
            <a:r>
              <a:rPr lang="el-GR" dirty="0" smtClean="0"/>
              <a:t>πωση καλώντας την </a:t>
            </a:r>
            <a:r>
              <a:rPr lang="en-US" dirty="0" err="1" smtClean="0"/>
              <a:t>printPosition</a:t>
            </a:r>
            <a:r>
              <a:rPr lang="en-US" dirty="0" smtClean="0"/>
              <a:t>()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393215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Έλεγχος ισότητας για </a:t>
            </a:r>
            <a:r>
              <a:rPr lang="en-US" dirty="0" smtClean="0"/>
              <a:t>Strings:</a:t>
            </a:r>
          </a:p>
          <a:p>
            <a:pPr lvl="1"/>
            <a:r>
              <a:rPr lang="el-GR" dirty="0" smtClean="0"/>
              <a:t>Διαβάζουμε το </a:t>
            </a:r>
            <a:r>
              <a:rPr lang="en-US" dirty="0" smtClean="0"/>
              <a:t>String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θέλουμε ένα </a:t>
            </a:r>
            <a:r>
              <a:rPr lang="en-US" dirty="0" smtClean="0"/>
              <a:t>loop </a:t>
            </a:r>
            <a:r>
              <a:rPr lang="el-GR" dirty="0"/>
              <a:t>να συνεχίσει όσο το </a:t>
            </a:r>
            <a:r>
              <a:rPr lang="en-US" dirty="0"/>
              <a:t>option </a:t>
            </a:r>
            <a:r>
              <a:rPr lang="el-GR" dirty="0"/>
              <a:t>δεν παίρνει την τιμή </a:t>
            </a:r>
            <a:r>
              <a:rPr lang="en-US" dirty="0"/>
              <a:t>“EXIT</a:t>
            </a:r>
            <a:r>
              <a:rPr lang="en-US" dirty="0" smtClean="0"/>
              <a:t>”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(“EXIT”))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Διάβασμα από την είσοδο:</a:t>
            </a:r>
          </a:p>
          <a:p>
            <a:pPr lvl="1"/>
            <a:r>
              <a:rPr lang="el-GR" dirty="0" err="1" smtClean="0"/>
              <a:t>Θελουμε</a:t>
            </a:r>
            <a:r>
              <a:rPr lang="el-GR" dirty="0" smtClean="0"/>
              <a:t> να διαβάσουμε ένα πραγματικό αριθμό ακολουθούμενο από ένα </a:t>
            </a:r>
            <a:r>
              <a:rPr lang="en-US" dirty="0" smtClean="0"/>
              <a:t>string.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0" y="3048000"/>
            <a:ext cx="1600200" cy="609600"/>
          </a:xfrm>
          <a:prstGeom prst="wedgeRoundRectCallout">
            <a:avLst>
              <a:gd name="adj1" fmla="val -6547"/>
              <a:gd name="adj2" fmla="val -6785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8297" y="3168134"/>
            <a:ext cx="141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equals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276600" y="2981181"/>
            <a:ext cx="4724400" cy="767989"/>
          </a:xfrm>
          <a:prstGeom prst="wedgeRoundRectCallout">
            <a:avLst>
              <a:gd name="adj1" fmla="val -35697"/>
              <a:gd name="adj2" fmla="val -671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09257" y="3042009"/>
            <a:ext cx="4774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Έλεγχος ισότητας </a:t>
            </a:r>
            <a:r>
              <a:rPr lang="el-GR" b="1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με τη μέθοδο </a:t>
            </a:r>
            <a:r>
              <a:rPr lang="en-US" b="1" dirty="0" smtClean="0">
                <a:solidFill>
                  <a:srgbClr val="FF0000"/>
                </a:solidFill>
              </a:rPr>
              <a:t>equals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option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“EXIT” </a:t>
            </a:r>
            <a:r>
              <a:rPr lang="el-GR" dirty="0" smtClean="0"/>
              <a:t>είναι </a:t>
            </a:r>
            <a:r>
              <a:rPr lang="el-GR" b="1" dirty="0" smtClean="0">
                <a:solidFill>
                  <a:srgbClr val="FF0000"/>
                </a:solidFill>
              </a:rPr>
              <a:t>ΛΑΘΟΣ!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65296" y="5295085"/>
            <a:ext cx="4628190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57173" y="5300495"/>
            <a:ext cx="4639227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909066"/>
            <a:ext cx="1023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ΣΩΣΤΟ!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04975" y="4919952"/>
            <a:ext cx="10534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ΛΑΘΟΣ!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075" y="6227020"/>
            <a:ext cx="87423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δεν μας κάνει γιατί διαβάζει ότι ακολουθεί τον αριθμό μέχρι να βρει </a:t>
            </a:r>
            <a:r>
              <a:rPr lang="en-US" dirty="0" smtClean="0"/>
              <a:t>“\n”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6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μαζί.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[]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myArray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{10,20}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 //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αρχικοποιημένος πίνακας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 </a:t>
            </a:r>
            <a:r>
              <a:rPr lang="en-US" dirty="0" err="1" smtClean="0">
                <a:solidFill>
                  <a:srgbClr val="0070C0"/>
                </a:solidFill>
              </a:rPr>
              <a:t>myArray</a:t>
            </a:r>
            <a:r>
              <a:rPr lang="en-US" dirty="0" err="1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[]</a:t>
            </a:r>
            <a:r>
              <a:rPr lang="en-US" dirty="0" smtClean="0">
                <a:solidFill>
                  <a:srgbClr val="0070C0"/>
                </a:solidFill>
              </a:rPr>
              <a:t> = new int[</a:t>
            </a:r>
            <a:r>
              <a:rPr lang="el-GR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];</a:t>
            </a:r>
          </a:p>
          <a:p>
            <a:pPr lvl="1"/>
            <a:r>
              <a:rPr lang="el-GR" dirty="0" smtClean="0"/>
              <a:t>Δημιουργούν δύο πίνακες 2 θέσεων (</a:t>
            </a:r>
            <a:r>
              <a:rPr lang="en-US" dirty="0" smtClean="0">
                <a:solidFill>
                  <a:srgbClr val="FF0000"/>
                </a:solidFill>
              </a:rPr>
              <a:t>length </a:t>
            </a:r>
            <a:r>
              <a:rPr lang="el-GR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) </a:t>
            </a:r>
            <a:r>
              <a:rPr lang="el-GR" dirty="0" smtClean="0"/>
              <a:t>που κρατάνε ακέραιους</a:t>
            </a:r>
          </a:p>
          <a:p>
            <a:pPr lvl="1"/>
            <a:r>
              <a:rPr lang="el-GR" dirty="0" smtClean="0"/>
              <a:t>Οι πίνακες ορίζονται με ένα μέγεθος (</a:t>
            </a:r>
            <a:r>
              <a:rPr lang="en-US" dirty="0" smtClean="0"/>
              <a:t>length)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αλλάζει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Διατρέχοντας ένα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Στην </a:t>
            </a:r>
            <a:r>
              <a:rPr lang="en-US" sz="2400" dirty="0" smtClean="0"/>
              <a:t>Java </a:t>
            </a:r>
            <a:r>
              <a:rPr lang="el-GR" sz="2400" dirty="0" smtClean="0"/>
              <a:t>έχουμε δύο τρόπους να διατρέχουμε ένα πίνακα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657" y="3201736"/>
            <a:ext cx="4257897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(&lt;array 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… do something with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dirty="0" smtClean="0"/>
              <a:t>…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71" y="5334000"/>
            <a:ext cx="4373313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… do something with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array[i]</a:t>
            </a:r>
            <a:r>
              <a:rPr lang="en-US" sz="1400" dirty="0" smtClean="0"/>
              <a:t>…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7" y="2625184"/>
            <a:ext cx="26228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τα στοιχεία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7" y="4713123"/>
            <a:ext cx="36492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τις θέσεις του πίνακα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4087" y="3248561"/>
            <a:ext cx="374814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array[] = {1,3,5,7};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(int 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(element)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916" y="5118556"/>
            <a:ext cx="437331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nt array[] = {1,3,5,7};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(array[i])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605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Τυπώστε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στοιχεία</a:t>
            </a:r>
            <a:r>
              <a:rPr lang="el-GR" dirty="0" smtClean="0"/>
              <a:t> του πίνακα και όλα τα </a:t>
            </a:r>
            <a:r>
              <a:rPr lang="el-GR" dirty="0" smtClean="0">
                <a:solidFill>
                  <a:srgbClr val="0070C0"/>
                </a:solidFill>
              </a:rPr>
              <a:t>ζεύγη από στοιχεία </a:t>
            </a:r>
            <a:r>
              <a:rPr lang="el-GR" dirty="0" smtClean="0"/>
              <a:t>στον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3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881743"/>
            <a:ext cx="8648521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TestArray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double 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(double element: array){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pairs of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 + array[j]);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044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πίνακα από ακέραιους και θέλουμε να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ταξινομήσουμε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sort</a:t>
            </a:r>
            <a:r>
              <a:rPr lang="en-US" dirty="0" smtClean="0"/>
              <a:t>) </a:t>
            </a:r>
            <a:r>
              <a:rPr lang="el-GR" dirty="0" smtClean="0"/>
              <a:t>από τον μικρότερο προς τον μεγαλύτερο (</a:t>
            </a:r>
            <a:r>
              <a:rPr lang="el-GR" dirty="0" smtClean="0">
                <a:solidFill>
                  <a:srgbClr val="0070C0"/>
                </a:solidFill>
              </a:rPr>
              <a:t>αύξουσα</a:t>
            </a:r>
            <a:r>
              <a:rPr lang="el-GR" dirty="0" smtClean="0"/>
              <a:t> σειρά).</a:t>
            </a:r>
          </a:p>
          <a:p>
            <a:pPr lvl="1"/>
            <a:r>
              <a:rPr lang="el-GR" dirty="0" smtClean="0"/>
              <a:t>Πολύ χρήσιμη και πολύ συχνή λειτουργία</a:t>
            </a:r>
            <a:r>
              <a:rPr lang="en-US" dirty="0" smtClean="0"/>
              <a:t> </a:t>
            </a:r>
          </a:p>
          <a:p>
            <a:pPr lvl="2"/>
            <a:r>
              <a:rPr lang="el-GR" dirty="0" smtClean="0"/>
              <a:t>Τι πλεονέκτημα έχει ένας ταξινομημένος πίνακας?</a:t>
            </a:r>
          </a:p>
          <a:p>
            <a:pPr lvl="1"/>
            <a:r>
              <a:rPr lang="el-GR" dirty="0" smtClean="0"/>
              <a:t>Τι αλγόριθμο να χρησιμοποιήσουμε?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Insertion Sort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Επαναληπτικά</a:t>
            </a:r>
            <a:r>
              <a:rPr lang="el-GR" dirty="0" smtClean="0"/>
              <a:t>, βρες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τα </a:t>
            </a:r>
            <a:r>
              <a:rPr lang="el-GR" dirty="0" smtClean="0">
                <a:solidFill>
                  <a:srgbClr val="0070C0"/>
                </a:solidFill>
              </a:rPr>
              <a:t>εναπομείναντα στοιχεία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φέρε το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8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94692"/>
            <a:ext cx="7449475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InsertionSort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min = 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if (array[j] &lt; min){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	min = array[j];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	array[j] = array[i];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	array[i] = min;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(double element: array){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736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803</Words>
  <Application>Microsoft Office PowerPoint</Application>
  <PresentationFormat>On-screen Show (4:3)</PresentationFormat>
  <Paragraphs>258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ΤΕΧΝΙΚΕΣ Αντικειμενοστραφουσ προγραμματισμου</vt:lpstr>
      <vt:lpstr>Μαθήματα από το πρώτο εργαστήριο</vt:lpstr>
      <vt:lpstr>Πίνακες</vt:lpstr>
      <vt:lpstr>Διατρέχοντας ένα πίνακα</vt:lpstr>
      <vt:lpstr>Παράδειγμα 1</vt:lpstr>
      <vt:lpstr>PowerPoint Presentation</vt:lpstr>
      <vt:lpstr>Παράδειγμα 2</vt:lpstr>
      <vt:lpstr>PowerPoint Presentation</vt:lpstr>
      <vt:lpstr>Classes and OBJECTS</vt:lpstr>
      <vt:lpstr>Hello World</vt:lpstr>
      <vt:lpstr>Hello World Revisited</vt:lpstr>
      <vt:lpstr>Public/Private</vt:lpstr>
      <vt:lpstr>Παράδειγμα</vt:lpstr>
      <vt:lpstr>MovingCar</vt:lpstr>
      <vt:lpstr>Μέθοδοι</vt:lpstr>
      <vt:lpstr>Παράδειγμα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202</cp:revision>
  <dcterms:created xsi:type="dcterms:W3CDTF">2013-02-10T16:19:38Z</dcterms:created>
  <dcterms:modified xsi:type="dcterms:W3CDTF">2013-03-03T19:00:09Z</dcterms:modified>
</cp:coreProperties>
</file>