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359" r:id="rId3"/>
    <p:sldId id="360" r:id="rId4"/>
    <p:sldId id="364" r:id="rId5"/>
    <p:sldId id="365" r:id="rId6"/>
    <p:sldId id="340" r:id="rId7"/>
    <p:sldId id="361" r:id="rId8"/>
    <p:sldId id="362" r:id="rId9"/>
    <p:sldId id="363" r:id="rId10"/>
    <p:sldId id="355" r:id="rId11"/>
    <p:sldId id="366" r:id="rId12"/>
    <p:sldId id="368" r:id="rId13"/>
    <p:sldId id="367" r:id="rId14"/>
    <p:sldId id="285" r:id="rId15"/>
    <p:sldId id="356" r:id="rId16"/>
    <p:sldId id="375" r:id="rId17"/>
    <p:sldId id="369" r:id="rId18"/>
    <p:sldId id="370" r:id="rId19"/>
    <p:sldId id="371" r:id="rId20"/>
    <p:sldId id="372" r:id="rId21"/>
    <p:sldId id="373" r:id="rId22"/>
    <p:sldId id="3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 III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Πολλές φορές έχουμε πολλές μεταβλητές </a:t>
            </a:r>
            <a:r>
              <a:rPr lang="el-GR" dirty="0" smtClean="0">
                <a:solidFill>
                  <a:srgbClr val="0070C0"/>
                </a:solidFill>
              </a:rPr>
              <a:t>του ίδιου τύπου </a:t>
            </a:r>
            <a:r>
              <a:rPr lang="el-GR" dirty="0" smtClean="0"/>
              <a:t>που συσχετίζονται και θέλουμε να τις βάλουμε μαζί.</a:t>
            </a:r>
          </a:p>
          <a:p>
            <a:pPr lvl="1"/>
            <a:r>
              <a:rPr lang="el-GR" dirty="0" smtClean="0"/>
              <a:t>Τα ονόματα των φοιτητών σε μία τάξη</a:t>
            </a:r>
            <a:endParaRPr lang="en-US" dirty="0" smtClean="0"/>
          </a:p>
          <a:p>
            <a:pPr lvl="1"/>
            <a:r>
              <a:rPr lang="el-GR" dirty="0" smtClean="0"/>
              <a:t>Οι βαθμοί ενός φοιτητή για όλα τα εργαστήρια.</a:t>
            </a:r>
          </a:p>
          <a:p>
            <a:endParaRPr lang="el-GR" dirty="0"/>
          </a:p>
          <a:p>
            <a:r>
              <a:rPr lang="el-GR" dirty="0" smtClean="0"/>
              <a:t>Για το σκοπό αυτό χρησιμοποιούμε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πίνακες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Ορισμός πίνακα: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int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[]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myArray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1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=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{10,20}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 //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αρχικοποιημένος πίνακας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int </a:t>
            </a:r>
            <a:r>
              <a:rPr lang="en-US" dirty="0" err="1" smtClean="0">
                <a:solidFill>
                  <a:srgbClr val="0070C0"/>
                </a:solidFill>
              </a:rPr>
              <a:t>myArray</a:t>
            </a:r>
            <a:r>
              <a:rPr lang="en-US" dirty="0" err="1">
                <a:solidFill>
                  <a:srgbClr val="0070C0"/>
                </a:solidFill>
              </a:rPr>
              <a:t>2</a:t>
            </a:r>
            <a:r>
              <a:rPr lang="el-GR" dirty="0" smtClean="0">
                <a:solidFill>
                  <a:srgbClr val="0070C0"/>
                </a:solidFill>
              </a:rPr>
              <a:t>[]</a:t>
            </a:r>
            <a:r>
              <a:rPr lang="en-US" dirty="0" smtClean="0">
                <a:solidFill>
                  <a:srgbClr val="0070C0"/>
                </a:solidFill>
              </a:rPr>
              <a:t> = new int[</a:t>
            </a:r>
            <a:r>
              <a:rPr lang="el-GR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];</a:t>
            </a:r>
          </a:p>
          <a:p>
            <a:pPr lvl="1"/>
            <a:r>
              <a:rPr lang="el-GR" dirty="0" smtClean="0"/>
              <a:t>Δημιουργούν δύο πίνακες 2 θέσεων (</a:t>
            </a:r>
            <a:r>
              <a:rPr lang="en-US" dirty="0" smtClean="0">
                <a:solidFill>
                  <a:srgbClr val="FF0000"/>
                </a:solidFill>
              </a:rPr>
              <a:t>length 2</a:t>
            </a:r>
            <a:r>
              <a:rPr lang="en-US" dirty="0" smtClean="0"/>
              <a:t>) </a:t>
            </a:r>
            <a:r>
              <a:rPr lang="el-GR" dirty="0" smtClean="0"/>
              <a:t>που κρατάνε ακέραιους</a:t>
            </a:r>
          </a:p>
          <a:p>
            <a:r>
              <a:rPr lang="el-GR" dirty="0" smtClean="0"/>
              <a:t>Οι πίνακες ορίζονται με ένα μέγεθος (</a:t>
            </a:r>
            <a:r>
              <a:rPr lang="en-US" dirty="0" smtClean="0"/>
              <a:t>length)</a:t>
            </a:r>
            <a:r>
              <a:rPr lang="el-GR" dirty="0" smtClean="0"/>
              <a:t> και αυτό </a:t>
            </a:r>
            <a:r>
              <a:rPr lang="el-GR" dirty="0" smtClean="0">
                <a:solidFill>
                  <a:srgbClr val="0070C0"/>
                </a:solidFill>
              </a:rPr>
              <a:t>δεν αλλάζει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ένας πίνακας είναι ένα αντικείμενο και έχει </a:t>
            </a:r>
            <a:r>
              <a:rPr lang="en-US" dirty="0" smtClean="0"/>
              <a:t>properties</a:t>
            </a:r>
          </a:p>
          <a:p>
            <a:pPr lvl="1"/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myArray2.length</a:t>
            </a:r>
            <a:r>
              <a:rPr lang="en-US" dirty="0" smtClean="0"/>
              <a:t>);</a:t>
            </a:r>
            <a:endParaRPr lang="el-GR" dirty="0"/>
          </a:p>
          <a:p>
            <a:pPr lvl="1"/>
            <a:r>
              <a:rPr lang="el-GR" dirty="0" smtClean="0"/>
              <a:t>Τυπώνει το μέγεθος του πίνακα.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94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Προσβαση</a:t>
            </a:r>
            <a:r>
              <a:rPr lang="el-GR" dirty="0" smtClean="0"/>
              <a:t> των στοιχείων του πίνακα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Προσοχή!</a:t>
            </a:r>
            <a:r>
              <a:rPr lang="el-GR" dirty="0"/>
              <a:t> Τα στοιχεία του πίνακα αριθμούνται από το </a:t>
            </a:r>
            <a:r>
              <a:rPr lang="el-GR" dirty="0">
                <a:solidFill>
                  <a:srgbClr val="0070C0"/>
                </a:solidFill>
              </a:rPr>
              <a:t>0…</a:t>
            </a:r>
            <a:r>
              <a:rPr lang="en-US" dirty="0">
                <a:solidFill>
                  <a:srgbClr val="0070C0"/>
                </a:solidFill>
              </a:rPr>
              <a:t>length-1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OXI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1…length</a:t>
            </a:r>
            <a:r>
              <a:rPr lang="en-US" dirty="0"/>
              <a:t>) </a:t>
            </a:r>
            <a:endParaRPr lang="el-GR" dirty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{10,20,30,40,50}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Για </a:t>
            </a:r>
            <a:r>
              <a:rPr lang="el-GR" dirty="0"/>
              <a:t>να προσπελαύνουμε το </a:t>
            </a:r>
            <a:r>
              <a:rPr lang="el-GR" dirty="0">
                <a:solidFill>
                  <a:srgbClr val="FF0000"/>
                </a:solidFill>
              </a:rPr>
              <a:t>δεύτερο</a:t>
            </a:r>
            <a:r>
              <a:rPr lang="el-GR" dirty="0"/>
              <a:t> στοιχείο του πίνακα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+= 5;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[1]);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3200400"/>
            <a:ext cx="44196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47719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244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862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38800" y="3200400"/>
            <a:ext cx="0" cy="838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860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341850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386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343483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50120" y="40825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5299" y="40712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161672" y="40708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867400" y="4038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017120" y="40490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2"/>
            <a:ext cx="8686800" cy="4530725"/>
          </a:xfrm>
        </p:spPr>
        <p:txBody>
          <a:bodyPr>
            <a:normAutofit fontScale="85000" lnSpcReduction="20000"/>
          </a:bodyPr>
          <a:lstStyle/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TestArrays1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public static void main(String []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int arr0[];  // int[]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[] = {1, 2, 3, 4};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nn-NO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n-NO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nn-NO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nn-NO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arr1.length</a:t>
            </a:r>
            <a:r>
              <a:rPr lang="nn-NO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		System.out.println(arr1[i]);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[] = </a:t>
            </a:r>
            <a:r>
              <a:rPr lang="el-GR" sz="2000" b="1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int [10];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	  for </a:t>
            </a:r>
            <a:r>
              <a:rPr lang="nn-NO" sz="2000" b="1" dirty="0">
                <a:latin typeface="Courier New" pitchFamily="49" charset="0"/>
                <a:cs typeface="Courier New" pitchFamily="49" charset="0"/>
              </a:rPr>
              <a:t>(int i = 0; i &lt; arr2.length; i ++){</a:t>
            </a:r>
          </a:p>
          <a:p>
            <a:pPr marL="742950" lvl="1" indent="-285750">
              <a:lnSpc>
                <a:spcPct val="90000"/>
              </a:lnSpc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arr2[i</a:t>
            </a:r>
            <a:r>
              <a:rPr lang="nn-NO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 = i+1;</a:t>
            </a:r>
          </a:p>
          <a:p>
            <a:pPr marL="742950" lvl="1" indent="-285750">
              <a:lnSpc>
                <a:spcPct val="90000"/>
              </a:lnSpc>
              <a:buNone/>
            </a:pPr>
            <a:r>
              <a:rPr lang="nn-NO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n-NO" sz="2000" b="1" dirty="0" smtClean="0">
                <a:latin typeface="Courier New" pitchFamily="49" charset="0"/>
                <a:cs typeface="Courier New" pitchFamily="49" charset="0"/>
              </a:rPr>
              <a:t>   }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742950" lvl="1" indent="-285750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742950" lvl="1" indent="-285750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Πίνακες </a:t>
            </a:r>
          </a:p>
        </p:txBody>
      </p:sp>
    </p:spTree>
    <p:extLst>
      <p:ext uri="{BB962C8B-B14F-4D97-AF65-F5344CB8AC3E}">
        <p14:creationId xmlns:p14="http://schemas.microsoft.com/office/powerpoint/2010/main" val="174451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Πολυδιάστατοι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575" y="1887301"/>
            <a:ext cx="5718408" cy="4160477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Μπορούμε να ορίσουμε 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πολυδιάστατους</a:t>
            </a:r>
            <a:r>
              <a:rPr lang="el-GR" dirty="0"/>
              <a:t> πίνακες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1[][]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{{10,20},{2,3}}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[][] = new int[2][3];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/>
              <a:t>Ένας δισδιάστατος πίνακας είναι ένας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πίνακας από πίνακες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[][] = new int[2][]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[0] = new int[3]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= new int[3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r>
              <a:rPr lang="en-US" dirty="0" smtClean="0"/>
              <a:t>O</a:t>
            </a:r>
            <a:r>
              <a:rPr lang="el-GR" dirty="0" smtClean="0"/>
              <a:t> πίνακας μπορεί να είναι ασύμμετρος</a:t>
            </a:r>
            <a:endParaRPr lang="el-GR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 = new int[5]</a:t>
            </a:r>
          </a:p>
          <a:p>
            <a:r>
              <a:rPr lang="el-GR" dirty="0"/>
              <a:t>Τι παίρνω για τα παρακάτω</a:t>
            </a:r>
            <a:r>
              <a:rPr lang="el-GR" dirty="0" smtClean="0"/>
              <a:t>?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myArray3.length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myArray3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[1].length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86571" y="3898651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7480118" y="3898651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075093" y="3898651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71898" y="39970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47742" y="39970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29853" y="39559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6886571" y="3409968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7480118" y="3409968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075093" y="3409968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971898" y="35083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547742" y="35083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8129853" y="346731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6243450" y="2485251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6836997" y="2485251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431972" y="2485251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28777" y="25836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904621" y="258361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486732" y="254259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243450" y="1996568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6836997" y="1996568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431972" y="1996568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328777" y="20949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904621" y="20949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486732" y="205391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210778" y="3409968"/>
            <a:ext cx="548904" cy="956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>
            <a:stCxn id="46" idx="1"/>
          </p:cNvCxnSpPr>
          <p:nvPr/>
        </p:nvCxnSpPr>
        <p:spPr>
          <a:xfrm>
            <a:off x="6210778" y="3888157"/>
            <a:ext cx="548904" cy="104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485230" y="3643815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500403" y="4143970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6488338" y="5050971"/>
            <a:ext cx="2655662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7081885" y="5050971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676860" y="5050971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573665" y="51493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149509" y="51493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7731620" y="51083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6488338" y="4562288"/>
            <a:ext cx="1752601" cy="4840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081885" y="4562288"/>
            <a:ext cx="0" cy="4840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676860" y="4562288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573665" y="466065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149509" y="466065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731620" y="461963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5812545" y="4562288"/>
            <a:ext cx="548904" cy="956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64" idx="1"/>
          </p:cNvCxnSpPr>
          <p:nvPr/>
        </p:nvCxnSpPr>
        <p:spPr>
          <a:xfrm>
            <a:off x="5812545" y="5040477"/>
            <a:ext cx="548904" cy="104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6086997" y="4796135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6102170" y="5296290"/>
            <a:ext cx="426851" cy="81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8227745" y="5070606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8692186" y="5050971"/>
            <a:ext cx="0" cy="46769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8294898" y="510015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8751296" y="511162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1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  <p:bldP spid="11" grpId="0"/>
      <p:bldP spid="28" grpId="0" animBg="1"/>
      <p:bldP spid="31" grpId="0"/>
      <p:bldP spid="32" grpId="0"/>
      <p:bldP spid="33" grpId="0"/>
      <p:bldP spid="34" grpId="0" animBg="1"/>
      <p:bldP spid="37" grpId="0"/>
      <p:bldP spid="38" grpId="0"/>
      <p:bldP spid="39" grpId="0"/>
      <p:bldP spid="40" grpId="0" animBg="1"/>
      <p:bldP spid="43" grpId="0"/>
      <p:bldP spid="44" grpId="0"/>
      <p:bldP spid="45" grpId="0"/>
      <p:bldP spid="46" grpId="0" animBg="1"/>
      <p:bldP spid="52" grpId="0" animBg="1"/>
      <p:bldP spid="55" grpId="0"/>
      <p:bldP spid="56" grpId="0"/>
      <p:bldP spid="57" grpId="0"/>
      <p:bldP spid="58" grpId="0" animBg="1"/>
      <p:bldP spid="61" grpId="0"/>
      <p:bldP spid="62" grpId="0"/>
      <p:bldP spid="63" grpId="0"/>
      <p:bldP spid="64" grpId="0" animBg="1"/>
      <p:bldP spid="86" grpId="0"/>
      <p:bldP spid="8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Πίνακες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TestArrays2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public static void main(String 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arr3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[][] = {{1, 2, 3}, {3, 4, 5}};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arr4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[][] = new int [10][20];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arr4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arr3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arr3.length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" " 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arr3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[0].length);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arr5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[][] = new int[2][];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arr5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[0] = new int[3];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arr5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[1] = new int[5];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3733800"/>
            <a:ext cx="158024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l-GR" dirty="0" smtClean="0"/>
              <a:t>2 3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4724400"/>
            <a:ext cx="231704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Ασύμμετρος πίνακας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με </a:t>
            </a:r>
            <a:r>
              <a:rPr lang="en-US" dirty="0" smtClean="0"/>
              <a:t>strings </a:t>
            </a:r>
            <a:r>
              <a:rPr lang="el-GR" dirty="0" smtClean="0"/>
              <a:t>και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Φτιάξτε ένα πρόγραμμα που να διαβάζει γραμμές από κείμενο και να ψάχνει ένα όνομα μέσα στο κείμενο.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4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66057"/>
            <a:ext cx="8510663" cy="6186309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LookFor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String name = "default";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1)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String line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String [] words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line.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 ");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 =0; i &lt;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words.length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++)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(words[i])){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 + “ found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it at " + i);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58298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and OBJECTS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Θα κάνουμε το ίδιο ακριβώς πρόγραμμα αλλά αυτή τη φορά θέλουμε «κάποιος» να πει το </a:t>
            </a:r>
            <a:r>
              <a:rPr lang="en-US" dirty="0" smtClean="0"/>
              <a:t>hello world.</a:t>
            </a:r>
          </a:p>
          <a:p>
            <a:pPr lvl="1"/>
            <a:r>
              <a:rPr lang="el-GR" dirty="0" smtClean="0"/>
              <a:t>Θέλουμε μια οντότητα που να μπορεί να πει κάτι</a:t>
            </a:r>
          </a:p>
          <a:p>
            <a:pPr lvl="1"/>
            <a:endParaRPr lang="el-GR" dirty="0"/>
          </a:p>
          <a:p>
            <a:r>
              <a:rPr lang="el-GR" dirty="0" smtClean="0"/>
              <a:t>Πως θα το κάνουμε?</a:t>
            </a:r>
          </a:p>
          <a:p>
            <a:pPr lvl="1"/>
            <a:r>
              <a:rPr lang="el-GR" dirty="0" smtClean="0"/>
              <a:t>Θα ορίσουμε μια </a:t>
            </a:r>
            <a:r>
              <a:rPr lang="el-GR" dirty="0" err="1" smtClean="0"/>
              <a:t>κλάσση</a:t>
            </a:r>
            <a:r>
              <a:rPr lang="el-GR" dirty="0" smtClean="0"/>
              <a:t> </a:t>
            </a:r>
            <a:r>
              <a:rPr lang="en-US" dirty="0" smtClean="0"/>
              <a:t>Person.</a:t>
            </a:r>
          </a:p>
          <a:p>
            <a:pPr lvl="1"/>
            <a:r>
              <a:rPr lang="el-GR" dirty="0" smtClean="0"/>
              <a:t>Τα αντικείμενα αυτής της κλάσης θα μπορούν να μιλήσουν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80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0" y="5116286"/>
            <a:ext cx="1752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0" y="4800600"/>
            <a:ext cx="3962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19200" y="2057400"/>
            <a:ext cx="1143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4800" y="1524000"/>
            <a:ext cx="2133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HelloWorld2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Person();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("Hello World");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800" y="1545771"/>
            <a:ext cx="186756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799" y="2247900"/>
            <a:ext cx="20008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μεθόδου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3200" y="4746954"/>
            <a:ext cx="2392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5312620"/>
            <a:ext cx="17924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Κλήση</a:t>
            </a:r>
            <a:r>
              <a:rPr lang="el-GR" dirty="0" smtClean="0"/>
              <a:t> μεθόδου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5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 animBg="1"/>
      <p:bldP spid="4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Ισότητα </a:t>
            </a:r>
            <a:r>
              <a:rPr lang="en-US" dirty="0" smtClean="0"/>
              <a:t>Strings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"java";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"java";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 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String("java");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String("java");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("2. " +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("3.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 +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 "java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("4.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 +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 "java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(“5.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x1.equals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(“6.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x2.equals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("java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1154668"/>
            <a:ext cx="349602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τυπώσουν τα παρακάτω?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66005" y="2705066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1.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66005" y="3593068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l-GR" dirty="0" smtClean="0"/>
              <a:t>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66004" y="4080578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966005" y="4449910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r>
              <a:rPr lang="el-GR" dirty="0" smtClean="0"/>
              <a:t>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66003" y="4844534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66005" y="5213866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6063734"/>
            <a:ext cx="8031109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Για την σύγκριση </a:t>
            </a:r>
            <a:r>
              <a:rPr lang="en-US" sz="2000" dirty="0" smtClean="0"/>
              <a:t>Strings </a:t>
            </a:r>
            <a:r>
              <a:rPr lang="el-GR" sz="2000" b="1" dirty="0" smtClean="0">
                <a:solidFill>
                  <a:srgbClr val="FF0000"/>
                </a:solidFill>
              </a:rPr>
              <a:t>ΠΑΝΤΑ</a:t>
            </a:r>
            <a:r>
              <a:rPr lang="el-GR" sz="2000" dirty="0" smtClean="0"/>
              <a:t> χρησιμοποιούμε την μέθοδο </a:t>
            </a:r>
            <a:r>
              <a:rPr lang="en-US" sz="2000" dirty="0" smtClean="0">
                <a:solidFill>
                  <a:srgbClr val="FF0000"/>
                </a:solidFill>
              </a:rPr>
              <a:t>equals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273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Πιο σύνθετο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αντικείμενο που ορίσαμε έχει μεθόδους αλλά όχι χαρακτηριστικά (πεδία)</a:t>
            </a:r>
          </a:p>
          <a:p>
            <a:r>
              <a:rPr lang="el-GR" dirty="0" err="1" smtClean="0"/>
              <a:t>Ενας</a:t>
            </a:r>
            <a:r>
              <a:rPr lang="el-GR" dirty="0" smtClean="0"/>
              <a:t> άνθρωπος έχει </a:t>
            </a:r>
            <a:r>
              <a:rPr lang="el-GR" dirty="0" err="1" smtClean="0"/>
              <a:t>χαρατηριστικά</a:t>
            </a:r>
            <a:r>
              <a:rPr lang="el-GR" dirty="0" smtClean="0"/>
              <a:t>, π.χ. ένα όνομα.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20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71600" y="5255941"/>
            <a:ext cx="419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438400"/>
            <a:ext cx="29718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2061117"/>
            <a:ext cx="25146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 re-revisited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1748135"/>
            <a:ext cx="31242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: </a:t>
            </a:r>
            <a:r>
              <a:rPr lang="el-GR" dirty="0" smtClean="0"/>
              <a:t>Η μεταβλητή </a:t>
            </a:r>
            <a:r>
              <a:rPr lang="en-US" dirty="0" smtClean="0"/>
              <a:t>name</a:t>
            </a:r>
            <a:r>
              <a:rPr lang="el-GR" dirty="0" smtClean="0"/>
              <a:t> είναι ορατή μόνο από τις μεθόδους τις κλάσης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1" y="2857500"/>
            <a:ext cx="33528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μια μέθοδος </a:t>
            </a:r>
            <a:r>
              <a:rPr lang="el-GR" dirty="0"/>
              <a:t>με το ίδιο όνομα όπως και η </a:t>
            </a:r>
            <a:r>
              <a:rPr lang="el-GR" dirty="0" smtClean="0"/>
              <a:t>κλάση και χωρίς επιστρεφόμενη τιμή (ούτε </a:t>
            </a:r>
            <a:r>
              <a:rPr lang="en-US" dirty="0" smtClean="0"/>
              <a:t>void)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429"/>
            <a:ext cx="8229600" cy="4876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+":"+s);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HelloWorld3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("Hello World");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6900" y="5594195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καλείται όταν δημιουργείται το αντικείμενο και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τότε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82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4" grpId="0" animBg="1"/>
      <p:bldP spid="5" grpId="0" animBg="1"/>
      <p:bldP spid="7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που να παίρνει το ύψος και το βάρος </a:t>
            </a:r>
            <a:r>
              <a:rPr lang="el-GR" smtClean="0"/>
              <a:t>ενός άνθρωπου </a:t>
            </a:r>
            <a:r>
              <a:rPr lang="el-GR" dirty="0" smtClean="0"/>
              <a:t>κα να τυπώνει το λόγο τους.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8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Γιατί συμβαίνει αυτό?</a:t>
            </a:r>
          </a:p>
          <a:p>
            <a:pPr lvl="1"/>
            <a:r>
              <a:rPr lang="el-GR" dirty="0" smtClean="0"/>
              <a:t>Ο τελεστής </a:t>
            </a:r>
            <a:r>
              <a:rPr lang="el-GR" dirty="0" smtClean="0">
                <a:solidFill>
                  <a:srgbClr val="FF0000"/>
                </a:solidFill>
              </a:rPr>
              <a:t>==</a:t>
            </a:r>
            <a:r>
              <a:rPr lang="el-GR" dirty="0" smtClean="0"/>
              <a:t> μεταξύ δύο αντικειμένων εξετάζει αν πρόκειται για την </a:t>
            </a:r>
            <a:r>
              <a:rPr lang="el-GR" dirty="0" smtClean="0">
                <a:solidFill>
                  <a:srgbClr val="0070C0"/>
                </a:solidFill>
              </a:rPr>
              <a:t>ίδια θέση μνήμης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JVM g</a:t>
            </a:r>
            <a:r>
              <a:rPr lang="el-GR" dirty="0" smtClean="0"/>
              <a:t>ια κάθε </a:t>
            </a:r>
            <a:r>
              <a:rPr lang="en-US" dirty="0" smtClean="0">
                <a:solidFill>
                  <a:srgbClr val="FF0000"/>
                </a:solidFill>
              </a:rPr>
              <a:t>string value </a:t>
            </a:r>
            <a:r>
              <a:rPr lang="el-GR" dirty="0" smtClean="0"/>
              <a:t>που εμφανίζεται δημιουργείται ένα</a:t>
            </a:r>
            <a:r>
              <a:rPr lang="en-US" dirty="0" smtClean="0"/>
              <a:t> </a:t>
            </a:r>
            <a:r>
              <a:rPr lang="el-GR" dirty="0" smtClean="0"/>
              <a:t>αντικείμενο, το οποίο ονομάζεται </a:t>
            </a:r>
            <a:r>
              <a:rPr lang="en-US" dirty="0" smtClean="0">
                <a:solidFill>
                  <a:srgbClr val="FF0000"/>
                </a:solidFill>
              </a:rPr>
              <a:t>intern string</a:t>
            </a:r>
            <a:r>
              <a:rPr lang="en-US" dirty="0" smtClean="0"/>
              <a:t>, </a:t>
            </a:r>
            <a:r>
              <a:rPr lang="el-GR" dirty="0" smtClean="0"/>
              <a:t>και το οποίο κρατάει αυτή την τιμή.</a:t>
            </a:r>
          </a:p>
          <a:p>
            <a:pPr lvl="1"/>
            <a:r>
              <a:rPr lang="el-GR" dirty="0" smtClean="0"/>
              <a:t>Η εντολή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"java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κάνει το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x1</a:t>
            </a:r>
            <a:r>
              <a:rPr lang="en-US" dirty="0" smtClean="0"/>
              <a:t> </a:t>
            </a:r>
            <a:r>
              <a:rPr lang="el-GR" dirty="0" smtClean="0"/>
              <a:t>να δείχνει στη θέση που είναι αποθηκευμένη η τιμή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“java”</a:t>
            </a:r>
          </a:p>
          <a:p>
            <a:pPr lvl="1"/>
            <a:r>
              <a:rPr lang="el-GR" dirty="0" smtClean="0"/>
              <a:t>Γι αυτό 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x2</a:t>
            </a:r>
            <a:r>
              <a:rPr lang="en-US" dirty="0" smtClean="0"/>
              <a:t>) </a:t>
            </a:r>
            <a:r>
              <a:rPr lang="el-GR" dirty="0" smtClean="0"/>
              <a:t>επιστρέφει </a:t>
            </a:r>
            <a:r>
              <a:rPr lang="en-US" dirty="0" smtClean="0"/>
              <a:t>true.</a:t>
            </a:r>
            <a:endParaRPr lang="en-US" dirty="0"/>
          </a:p>
          <a:p>
            <a:pPr lvl="1"/>
            <a:r>
              <a:rPr lang="el-GR" dirty="0" smtClean="0"/>
              <a:t>Όλα αυτά θα είναι πιο ξεκάθαρα όταν θα μιλήσουμε για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αναφορές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40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κάθε βασικό τύπο η </a:t>
            </a:r>
            <a:r>
              <a:rPr lang="en-US" dirty="0" smtClean="0"/>
              <a:t>Java </a:t>
            </a:r>
            <a:r>
              <a:rPr lang="el-GR" dirty="0" smtClean="0"/>
              <a:t>έχει και μία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wrapper class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Integer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Double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Boolean</a:t>
            </a:r>
            <a:r>
              <a:rPr lang="en-US" dirty="0" smtClean="0"/>
              <a:t> class</a:t>
            </a:r>
          </a:p>
          <a:p>
            <a:r>
              <a:rPr lang="el-GR" dirty="0" smtClean="0"/>
              <a:t>Οι κλάσεις αυτές έχουν κάποιες μεθόδους και πεδία που μπορεί να μας είναι χρήσιμα</a:t>
            </a:r>
          </a:p>
          <a:p>
            <a:pPr lvl="1"/>
            <a:r>
              <a:rPr lang="el-GR" dirty="0" smtClean="0"/>
              <a:t>Κατά κύριο λόγο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μετατροπή</a:t>
            </a:r>
            <a:r>
              <a:rPr lang="el-GR" dirty="0" smtClean="0"/>
              <a:t> από και προς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</a:p>
          <a:p>
            <a:pPr lvl="1"/>
            <a:r>
              <a:rPr lang="el-GR" dirty="0" smtClean="0"/>
              <a:t>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μέγιστη</a:t>
            </a:r>
            <a:r>
              <a:rPr lang="el-GR" dirty="0" smtClean="0"/>
              <a:t> και την </a:t>
            </a:r>
            <a:r>
              <a:rPr lang="el-GR" dirty="0" smtClean="0">
                <a:solidFill>
                  <a:srgbClr val="0070C0"/>
                </a:solidFill>
              </a:rPr>
              <a:t>ελάχιστη</a:t>
            </a:r>
            <a:r>
              <a:rPr lang="el-GR" dirty="0" smtClean="0"/>
              <a:t> τιμή κάθε τύπου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WrapperTest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Integer.valueOf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("2");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 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Double.parseDouble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("2.5");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(i*d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5;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2.5;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y.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Integer.MAX_VALUE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407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923694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statement1</a:t>
            </a: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 rot="2700000">
            <a:off x="5294497" y="22858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5206513" y="25812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789735" y="15763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V="1">
            <a:off x="6522427" y="27955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807321" y="47402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H="1">
            <a:off x="5819044" y="34893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H="1">
            <a:off x="5827836" y="52466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925409" y="24161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5216770" y="35210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003075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statement2</a:t>
            </a:r>
          </a:p>
        </p:txBody>
      </p:sp>
      <p:sp>
        <p:nvSpPr>
          <p:cNvPr id="47" name="Line 17"/>
          <p:cNvSpPr>
            <a:spLocks noChangeShapeType="1"/>
          </p:cNvSpPr>
          <p:nvPr/>
        </p:nvSpPr>
        <p:spPr bwMode="auto">
          <a:xfrm>
            <a:off x="7968762" y="28019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>
            <a:off x="7993674" y="47323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2067107"/>
            <a:ext cx="464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Το </a:t>
            </a:r>
            <a:r>
              <a:rPr lang="en-US" sz="2400" dirty="0" smtClean="0"/>
              <a:t>if-else statement </a:t>
            </a:r>
            <a:r>
              <a:rPr lang="el-GR" sz="2400" dirty="0" smtClean="0"/>
              <a:t>δουλεύει καλά όταν στο </a:t>
            </a:r>
            <a:r>
              <a:rPr lang="en-US" sz="2400" dirty="0" smtClean="0"/>
              <a:t>condition </a:t>
            </a:r>
            <a:r>
              <a:rPr lang="el-GR" sz="2400" dirty="0" smtClean="0"/>
              <a:t>θέλουμε να περιγράψουμε μια επιλογή με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δύο</a:t>
            </a:r>
            <a:r>
              <a:rPr lang="el-GR" sz="2400" dirty="0" smtClean="0"/>
              <a:t> πιθανά ενδεχόμενα.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Τι γίνεται αν η συνθήκη μας έχει πολλά ενδεχόμενα?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782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statement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600200"/>
            <a:ext cx="3886200" cy="4838700"/>
          </a:xfrm>
        </p:spPr>
      </p:pic>
      <p:sp>
        <p:nvSpPr>
          <p:cNvPr id="5" name="TextBox 4"/>
          <p:cNvSpPr txBox="1"/>
          <p:nvPr/>
        </p:nvSpPr>
        <p:spPr>
          <a:xfrm>
            <a:off x="152400" y="1981200"/>
            <a:ext cx="1723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Συντακτικό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565899"/>
            <a:ext cx="459613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(&lt;condition expression&gt;){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&lt;condition 1&gt;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code statements 1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&lt;condition 2&gt;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code statements 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&lt;condition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code statements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default statements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50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που να εύχεται καλημέρα σε τρεις διαφορετικές γλώσσες ανάλογα με την επιλογή του χρήστη.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6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SwitchTest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"FR":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do not speak this language.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 +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“Greek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English, French only");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607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2651</TotalTime>
  <Words>910</Words>
  <Application>Microsoft Office PowerPoint</Application>
  <PresentationFormat>On-screen Show (4:3)</PresentationFormat>
  <Paragraphs>294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Clarity</vt:lpstr>
      <vt:lpstr>ΤΕΧΝΙΚΕΣ Αντικειμενοστραφουσ προγραμματισμου</vt:lpstr>
      <vt:lpstr>Ισότητα Strings </vt:lpstr>
      <vt:lpstr>String Interning</vt:lpstr>
      <vt:lpstr>Wrapper classes</vt:lpstr>
      <vt:lpstr>Παράδειγμα</vt:lpstr>
      <vt:lpstr>Το if-else statement</vt:lpstr>
      <vt:lpstr>Switch statement</vt:lpstr>
      <vt:lpstr>Παράδειγμα</vt:lpstr>
      <vt:lpstr>PowerPoint Presentation</vt:lpstr>
      <vt:lpstr>Πίνακες</vt:lpstr>
      <vt:lpstr>Προσβαση των στοιχείων του πίνακα</vt:lpstr>
      <vt:lpstr>Πίνακες </vt:lpstr>
      <vt:lpstr>Πολυδιάστατοι πίνακες</vt:lpstr>
      <vt:lpstr>Πίνακες </vt:lpstr>
      <vt:lpstr>Παράδειγμα με strings και πίνακες</vt:lpstr>
      <vt:lpstr>PowerPoint Presentation</vt:lpstr>
      <vt:lpstr>Classes and OBJECTS</vt:lpstr>
      <vt:lpstr>Hello World</vt:lpstr>
      <vt:lpstr>Hello World Revisited</vt:lpstr>
      <vt:lpstr>Πιο σύνθετο παράδειγμα</vt:lpstr>
      <vt:lpstr>Hello World re-revisited</vt:lpstr>
      <vt:lpstr>Παραδειγμα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174</cp:revision>
  <dcterms:created xsi:type="dcterms:W3CDTF">2013-02-10T16:19:38Z</dcterms:created>
  <dcterms:modified xsi:type="dcterms:W3CDTF">2013-02-27T22:08:06Z</dcterms:modified>
</cp:coreProperties>
</file>