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7" r:id="rId2"/>
    <p:sldId id="322" r:id="rId3"/>
    <p:sldId id="348" r:id="rId4"/>
    <p:sldId id="344" r:id="rId5"/>
    <p:sldId id="345" r:id="rId6"/>
    <p:sldId id="346" r:id="rId7"/>
    <p:sldId id="347" r:id="rId8"/>
    <p:sldId id="349" r:id="rId9"/>
    <p:sldId id="350" r:id="rId10"/>
    <p:sldId id="326" r:id="rId11"/>
    <p:sldId id="339" r:id="rId12"/>
    <p:sldId id="340" r:id="rId13"/>
    <p:sldId id="341" r:id="rId14"/>
    <p:sldId id="342" r:id="rId15"/>
    <p:sldId id="343" r:id="rId16"/>
    <p:sldId id="351" r:id="rId17"/>
    <p:sldId id="352" r:id="rId18"/>
    <p:sldId id="354" r:id="rId19"/>
    <p:sldId id="357" r:id="rId20"/>
    <p:sldId id="353" r:id="rId21"/>
    <p:sldId id="358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96" y="-7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68C28-81DF-43F0-A3D4-E906B1D7125B}" type="datetimeFigureOut">
              <a:rPr lang="en-US" smtClean="0"/>
              <a:pPr/>
              <a:t>2/23/2013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0F88-82BB-4F01-8B5A-73A7B3C8F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5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2/23/2013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406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2/23/2013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98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2/23/2013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64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625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6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2/23/2013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697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2/23/2013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3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2/23/2013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5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2/23/2013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29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2/23/2013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29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2/23/2013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291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2/23/2013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75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2/23/2013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924800" cy="1927225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ΤΕΧΝΙΚΕΣ </a:t>
            </a:r>
            <a:r>
              <a:rPr lang="el-GR" dirty="0" err="1" smtClean="0"/>
              <a:t>Αντικειμενοστραφουσ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 smtClean="0"/>
              <a:t>Εισαγωγή στη </a:t>
            </a:r>
            <a:r>
              <a:rPr lang="en-US" dirty="0" smtClean="0"/>
              <a:t>Java II</a:t>
            </a: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51115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Λογικοί τελεστές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Έλεγχος για βασικούς τύπους Α,Β: </a:t>
            </a:r>
            <a:endParaRPr lang="en-US" dirty="0" smtClean="0"/>
          </a:p>
          <a:p>
            <a:pPr lvl="1"/>
            <a:r>
              <a:rPr lang="el-GR" dirty="0" smtClean="0">
                <a:solidFill>
                  <a:srgbClr val="0070C0"/>
                </a:solidFill>
              </a:rPr>
              <a:t>Ισότητας</a:t>
            </a:r>
            <a:r>
              <a:rPr lang="el-GR" dirty="0" smtClean="0"/>
              <a:t>: </a:t>
            </a:r>
            <a:r>
              <a:rPr lang="en-US" dirty="0" smtClean="0"/>
              <a:t>(</a:t>
            </a:r>
            <a:r>
              <a:rPr lang="el-GR" dirty="0">
                <a:solidFill>
                  <a:srgbClr val="FF0000"/>
                </a:solidFill>
              </a:rPr>
              <a:t>Α</a:t>
            </a:r>
            <a:r>
              <a:rPr lang="en-US" dirty="0" smtClean="0">
                <a:solidFill>
                  <a:srgbClr val="FF0000"/>
                </a:solidFill>
              </a:rPr>
              <a:t> == </a:t>
            </a:r>
            <a:r>
              <a:rPr lang="el-GR" dirty="0" smtClean="0">
                <a:solidFill>
                  <a:srgbClr val="FF0000"/>
                </a:solidFill>
              </a:rPr>
              <a:t>Β</a:t>
            </a:r>
            <a:r>
              <a:rPr lang="en-US" dirty="0" smtClean="0"/>
              <a:t>)</a:t>
            </a:r>
            <a:endParaRPr lang="el-GR" dirty="0" smtClean="0"/>
          </a:p>
          <a:p>
            <a:pPr lvl="1"/>
            <a:r>
              <a:rPr lang="el-GR" dirty="0" smtClean="0">
                <a:solidFill>
                  <a:srgbClr val="0070C0"/>
                </a:solidFill>
              </a:rPr>
              <a:t>Ανισότητας</a:t>
            </a:r>
            <a:r>
              <a:rPr lang="el-GR" dirty="0" smtClean="0"/>
              <a:t>: (</a:t>
            </a:r>
            <a:r>
              <a:rPr lang="el-GR" dirty="0" smtClean="0">
                <a:solidFill>
                  <a:srgbClr val="FF0000"/>
                </a:solidFill>
              </a:rPr>
              <a:t>Α != Β</a:t>
            </a:r>
            <a:r>
              <a:rPr lang="el-GR" dirty="0" smtClean="0"/>
              <a:t>)</a:t>
            </a:r>
          </a:p>
          <a:p>
            <a:pPr lvl="1"/>
            <a:r>
              <a:rPr lang="el-GR" dirty="0" smtClean="0">
                <a:solidFill>
                  <a:srgbClr val="0070C0"/>
                </a:solidFill>
              </a:rPr>
              <a:t>Μεγαλύτερο/Μικρότερο ή ίσο</a:t>
            </a:r>
            <a:r>
              <a:rPr lang="el-GR" dirty="0" smtClean="0"/>
              <a:t>: (</a:t>
            </a:r>
            <a:r>
              <a:rPr lang="el-GR" dirty="0" smtClean="0">
                <a:solidFill>
                  <a:srgbClr val="FF0000"/>
                </a:solidFill>
              </a:rPr>
              <a:t>Α &lt;= Β</a:t>
            </a:r>
            <a:r>
              <a:rPr lang="el-GR" dirty="0" smtClean="0"/>
              <a:t>), (</a:t>
            </a:r>
            <a:r>
              <a:rPr lang="el-GR" dirty="0" smtClean="0">
                <a:solidFill>
                  <a:srgbClr val="FF0000"/>
                </a:solidFill>
              </a:rPr>
              <a:t>Α &gt;= Β</a:t>
            </a:r>
            <a:r>
              <a:rPr lang="el-GR" dirty="0" smtClean="0"/>
              <a:t>)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l-GR" dirty="0" smtClean="0"/>
              <a:t>Λογικοί τελεστές για λογικές εκφράσεις</a:t>
            </a:r>
            <a:endParaRPr lang="en-US" dirty="0" smtClean="0"/>
          </a:p>
          <a:p>
            <a:pPr lvl="1"/>
            <a:r>
              <a:rPr lang="el-GR" dirty="0" smtClean="0">
                <a:solidFill>
                  <a:srgbClr val="0070C0"/>
                </a:solidFill>
              </a:rPr>
              <a:t>Άρνηση</a:t>
            </a:r>
            <a:r>
              <a:rPr lang="el-GR" dirty="0" smtClean="0"/>
              <a:t>: </a:t>
            </a:r>
            <a:r>
              <a:rPr lang="el-GR" dirty="0" smtClean="0">
                <a:solidFill>
                  <a:srgbClr val="FF0000"/>
                </a:solidFill>
              </a:rPr>
              <a:t>!Β</a:t>
            </a:r>
          </a:p>
          <a:p>
            <a:pPr lvl="1"/>
            <a:r>
              <a:rPr lang="el-GR" dirty="0" smtClean="0">
                <a:solidFill>
                  <a:srgbClr val="0070C0"/>
                </a:solidFill>
              </a:rPr>
              <a:t>ΚΑΙ</a:t>
            </a:r>
            <a:r>
              <a:rPr lang="el-GR" dirty="0" smtClean="0"/>
              <a:t>: (</a:t>
            </a:r>
            <a:r>
              <a:rPr lang="el-GR" dirty="0" smtClean="0">
                <a:solidFill>
                  <a:srgbClr val="FF0000"/>
                </a:solidFill>
              </a:rPr>
              <a:t>Α &amp;&amp; Β</a:t>
            </a:r>
            <a:r>
              <a:rPr lang="el-GR" dirty="0" smtClean="0"/>
              <a:t>)</a:t>
            </a:r>
          </a:p>
          <a:p>
            <a:pPr lvl="1"/>
            <a:r>
              <a:rPr lang="el-GR" dirty="0" smtClean="0">
                <a:solidFill>
                  <a:srgbClr val="0070C0"/>
                </a:solidFill>
              </a:rPr>
              <a:t>Ή</a:t>
            </a:r>
            <a:r>
              <a:rPr lang="el-GR" dirty="0" smtClean="0"/>
              <a:t>: (</a:t>
            </a:r>
            <a:r>
              <a:rPr lang="el-GR" dirty="0" smtClean="0">
                <a:solidFill>
                  <a:srgbClr val="FF0000"/>
                </a:solidFill>
              </a:rPr>
              <a:t>Α || Β</a:t>
            </a:r>
            <a:r>
              <a:rPr lang="el-GR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76899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8"/>
          <p:cNvSpPr>
            <a:spLocks noChangeArrowheads="1"/>
          </p:cNvSpPr>
          <p:nvPr/>
        </p:nvSpPr>
        <p:spPr bwMode="auto">
          <a:xfrm>
            <a:off x="1601246" y="2855645"/>
            <a:ext cx="3516923" cy="1325375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txBody>
          <a:bodyPr wrap="none" lIns="92075" tIns="46038" rIns="92075" bIns="46038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0" cap="none" spc="0" normalizeH="0" baseline="0" noProof="0" smtClean="0">
              <a:ln>
                <a:noFill/>
              </a:ln>
              <a:solidFill>
                <a:srgbClr val="063CEA"/>
              </a:solidFill>
              <a:effectLst/>
              <a:uLnTx/>
              <a:uFillTx/>
            </a:endParaRP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1143000" y="1623219"/>
            <a:ext cx="4007826" cy="47775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284163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 2" pitchFamily="18" charset="2"/>
              <a:buChar char=""/>
              <a:defRPr sz="2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8338" indent="-19367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 2" pitchFamily="18" charset="2"/>
              <a:buChar char="¿"/>
              <a:defRPr sz="2200">
                <a:solidFill>
                  <a:schemeClr val="tx1"/>
                </a:solidFill>
                <a:latin typeface="+mn-lt"/>
              </a:defRPr>
            </a:lvl2pPr>
            <a:lvl3pPr marL="1036638" indent="-1778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Symbol" pitchFamily="18" charset="2"/>
              <a:buChar char="·"/>
              <a:defRPr sz="2000">
                <a:solidFill>
                  <a:schemeClr val="tx1"/>
                </a:solidFill>
                <a:latin typeface="+mn-lt"/>
              </a:defRPr>
            </a:lvl3pPr>
            <a:lvl4pPr marL="145573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5000"/>
              <a:buFont typeface="Symbol" pitchFamily="18" charset="2"/>
              <a:buChar char="·"/>
              <a:defRPr sz="2000">
                <a:solidFill>
                  <a:schemeClr val="tx1"/>
                </a:solidFill>
                <a:latin typeface="+mn-lt"/>
              </a:defRPr>
            </a:lvl4pPr>
            <a:lvl5pPr marL="187483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Symbol" pitchFamily="18" charset="2"/>
              <a:buChar char="-"/>
              <a:defRPr>
                <a:solidFill>
                  <a:schemeClr val="tx1"/>
                </a:solidFill>
                <a:latin typeface="+mn-lt"/>
              </a:defRPr>
            </a:lvl5pPr>
            <a:lvl6pPr marL="233203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Symbol" pitchFamily="18" charset="2"/>
              <a:buChar char="-"/>
              <a:defRPr>
                <a:solidFill>
                  <a:schemeClr val="tx1"/>
                </a:solidFill>
                <a:latin typeface="+mn-lt"/>
              </a:defRPr>
            </a:lvl6pPr>
            <a:lvl7pPr marL="278923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Symbol" pitchFamily="18" charset="2"/>
              <a:buChar char="-"/>
              <a:defRPr>
                <a:solidFill>
                  <a:schemeClr val="tx1"/>
                </a:solidFill>
                <a:latin typeface="+mn-lt"/>
              </a:defRPr>
            </a:lvl7pPr>
            <a:lvl8pPr marL="324643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Symbol" pitchFamily="18" charset="2"/>
              <a:buChar char="-"/>
              <a:defRPr>
                <a:solidFill>
                  <a:schemeClr val="tx1"/>
                </a:solidFill>
                <a:latin typeface="+mn-lt"/>
              </a:defRPr>
            </a:lvl8pPr>
            <a:lvl9pPr marL="370363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Symbol" pitchFamily="18" charset="2"/>
              <a:buChar char="-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284163" marR="0" lvl="0" indent="-284163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63DE8"/>
              </a:buClr>
              <a:buSzPct val="90000"/>
              <a:buFont typeface="Wingdings 2" pitchFamily="18" charset="2"/>
              <a:buChar char=""/>
              <a:tabLst/>
              <a:defRPr/>
            </a:pPr>
            <a:r>
              <a:rPr kumimoji="0" lang="el-GR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Στη </a:t>
            </a: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Java</a:t>
            </a:r>
            <a:r>
              <a:rPr kumimoji="0" lang="el-GR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το</a:t>
            </a: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n-US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if</a:t>
            </a:r>
            <a:r>
              <a:rPr kumimoji="0" lang="en-US" sz="2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statement </a:t>
            </a:r>
            <a:r>
              <a:rPr kumimoji="0" lang="el-GR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έχει το ακόλουθο συντακτικό:</a:t>
            </a:r>
            <a:endParaRPr kumimoji="0" lang="en-US" sz="2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284163" marR="0" lvl="0" indent="-284163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63DE8"/>
              </a:buClr>
              <a:buSzPct val="90000"/>
              <a:buFont typeface="Wingdings 2" pitchFamily="18" charset="2"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284163" marR="0" lvl="0" indent="-284163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25000"/>
              </a:spcAft>
              <a:buClr>
                <a:srgbClr val="063DE8"/>
              </a:buClr>
              <a:buSzPct val="90000"/>
              <a:buFont typeface="Wingdings 2" pitchFamily="18" charset="2"/>
              <a:buNone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   if (</a:t>
            </a:r>
            <a:r>
              <a:rPr kumimoji="0" lang="en-US" sz="2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condition</a:t>
            </a: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) {</a:t>
            </a:r>
          </a:p>
          <a:p>
            <a:pPr marL="284163" marR="0" lvl="0" indent="-284163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63DE8"/>
              </a:buClr>
              <a:buSzPct val="90000"/>
              <a:buFont typeface="Wingdings 2" pitchFamily="18" charset="2"/>
              <a:buNone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       </a:t>
            </a:r>
            <a:r>
              <a:rPr kumimoji="0" lang="en-US" sz="2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statement(s);</a:t>
            </a:r>
          </a:p>
          <a:p>
            <a:pPr marL="284163" marR="0" lvl="0" indent="-284163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63DE8"/>
              </a:buClr>
              <a:buSzPct val="90000"/>
              <a:buFont typeface="Wingdings 2" pitchFamily="18" charset="2"/>
              <a:buNone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     }</a:t>
            </a:r>
          </a:p>
          <a:p>
            <a:pPr marL="668338" marR="0" lvl="1" indent="-19367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63DE8"/>
              </a:buClr>
              <a:buSzPct val="80000"/>
              <a:buFont typeface="Wingdings 2" pitchFamily="18" charset="2"/>
              <a:buChar char="¿"/>
              <a:tabLst/>
              <a:defRPr/>
            </a:pPr>
            <a:r>
              <a:rPr kumimoji="0" lang="el-GR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Αν η </a:t>
            </a:r>
            <a:r>
              <a:rPr kumimoji="0" lang="el-GR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63DE8"/>
                </a:solidFill>
                <a:effectLst/>
                <a:uLnTx/>
                <a:uFillTx/>
                <a:latin typeface="Arial"/>
              </a:rPr>
              <a:t>λογική συνθήκη </a:t>
            </a:r>
            <a:r>
              <a:rPr lang="el-GR" kern="0" dirty="0" smtClean="0">
                <a:solidFill>
                  <a:srgbClr val="000000"/>
                </a:solidFill>
                <a:latin typeface="Arial"/>
              </a:rPr>
              <a:t>είναι αληθής το</a:t>
            </a: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 statement </a:t>
            </a:r>
            <a:r>
              <a:rPr kumimoji="0" lang="el-GR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εκτελείται</a:t>
            </a: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;  </a:t>
            </a:r>
            <a:r>
              <a:rPr kumimoji="0" lang="el-GR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Αν όχι</a:t>
            </a: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, </a:t>
            </a:r>
            <a:r>
              <a:rPr kumimoji="0" lang="el-GR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το </a:t>
            </a: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statement </a:t>
            </a:r>
            <a:r>
              <a:rPr kumimoji="0" lang="el-GR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προσπερνιέται</a:t>
            </a:r>
            <a:endParaRPr kumimoji="0" lang="en-US" sz="2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Διακλαδώσεις– Το </a:t>
            </a:r>
            <a:r>
              <a:rPr lang="en-US" dirty="0" smtClean="0"/>
              <a:t>if Statement</a:t>
            </a:r>
            <a:endParaRPr lang="en-US" dirty="0"/>
          </a:p>
        </p:txBody>
      </p:sp>
      <p:sp>
        <p:nvSpPr>
          <p:cNvPr id="19" name="Rectangle 5"/>
          <p:cNvSpPr>
            <a:spLocks noChangeArrowheads="1"/>
          </p:cNvSpPr>
          <p:nvPr/>
        </p:nvSpPr>
        <p:spPr bwMode="auto">
          <a:xfrm>
            <a:off x="5813183" y="4198941"/>
            <a:ext cx="1849315" cy="528637"/>
          </a:xfrm>
          <a:prstGeom prst="rect">
            <a:avLst/>
          </a:prstGeom>
          <a:solidFill>
            <a:srgbClr val="66FF6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굴림" pitchFamily="34" charset="-127"/>
              </a:rPr>
              <a:t>statement</a:t>
            </a:r>
          </a:p>
        </p:txBody>
      </p:sp>
      <p:sp>
        <p:nvSpPr>
          <p:cNvPr id="20" name="Rectangle 7"/>
          <p:cNvSpPr>
            <a:spLocks noChangeArrowheads="1"/>
          </p:cNvSpPr>
          <p:nvPr/>
        </p:nvSpPr>
        <p:spPr bwMode="auto">
          <a:xfrm rot="2700000">
            <a:off x="6183985" y="2293755"/>
            <a:ext cx="1027113" cy="986204"/>
          </a:xfrm>
          <a:prstGeom prst="rect">
            <a:avLst/>
          </a:prstGeom>
          <a:solidFill>
            <a:srgbClr val="66FF6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0" cap="none" spc="0" normalizeH="0" baseline="0" noProof="0" smtClean="0">
              <a:ln>
                <a:noFill/>
              </a:ln>
              <a:solidFill>
                <a:srgbClr val="063CEA"/>
              </a:solidFill>
              <a:effectLst/>
              <a:uLnTx/>
              <a:uFillTx/>
            </a:endParaRPr>
          </a:p>
        </p:txBody>
      </p:sp>
      <p:sp>
        <p:nvSpPr>
          <p:cNvPr id="21" name="Rectangle 8"/>
          <p:cNvSpPr>
            <a:spLocks noChangeArrowheads="1"/>
          </p:cNvSpPr>
          <p:nvPr/>
        </p:nvSpPr>
        <p:spPr bwMode="auto">
          <a:xfrm>
            <a:off x="6107723" y="2590802"/>
            <a:ext cx="1316066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condition</a:t>
            </a:r>
          </a:p>
        </p:txBody>
      </p:sp>
      <p:sp>
        <p:nvSpPr>
          <p:cNvPr id="22" name="Line 9"/>
          <p:cNvSpPr>
            <a:spLocks noChangeShapeType="1"/>
          </p:cNvSpPr>
          <p:nvPr/>
        </p:nvSpPr>
        <p:spPr bwMode="auto">
          <a:xfrm>
            <a:off x="6679223" y="1584326"/>
            <a:ext cx="0" cy="47466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0" cap="none" spc="0" normalizeH="0" baseline="0" noProof="0" smtClean="0">
              <a:ln>
                <a:noFill/>
              </a:ln>
              <a:solidFill>
                <a:srgbClr val="063CEA"/>
              </a:solidFill>
              <a:effectLst/>
              <a:uLnTx/>
              <a:uFillTx/>
            </a:endParaRPr>
          </a:p>
        </p:txBody>
      </p:sp>
      <p:sp>
        <p:nvSpPr>
          <p:cNvPr id="23" name="Line 10"/>
          <p:cNvSpPr>
            <a:spLocks noChangeShapeType="1"/>
          </p:cNvSpPr>
          <p:nvPr/>
        </p:nvSpPr>
        <p:spPr bwMode="auto">
          <a:xfrm>
            <a:off x="7411917" y="2805113"/>
            <a:ext cx="82061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0" cap="none" spc="0" normalizeH="0" baseline="0" noProof="0" smtClean="0">
              <a:ln>
                <a:noFill/>
              </a:ln>
              <a:solidFill>
                <a:srgbClr val="063CEA"/>
              </a:solidFill>
              <a:effectLst/>
              <a:uLnTx/>
              <a:uFillTx/>
            </a:endParaRPr>
          </a:p>
        </p:txBody>
      </p:sp>
      <p:sp>
        <p:nvSpPr>
          <p:cNvPr id="24" name="Line 11"/>
          <p:cNvSpPr>
            <a:spLocks noChangeShapeType="1"/>
          </p:cNvSpPr>
          <p:nvPr/>
        </p:nvSpPr>
        <p:spPr bwMode="auto">
          <a:xfrm flipH="1">
            <a:off x="6695344" y="4748213"/>
            <a:ext cx="1465" cy="939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0" cap="none" spc="0" normalizeH="0" baseline="0" noProof="0" smtClean="0">
              <a:ln>
                <a:noFill/>
              </a:ln>
              <a:solidFill>
                <a:srgbClr val="063CEA"/>
              </a:solidFill>
              <a:effectLst/>
              <a:uLnTx/>
              <a:uFillTx/>
            </a:endParaRPr>
          </a:p>
        </p:txBody>
      </p:sp>
      <p:sp>
        <p:nvSpPr>
          <p:cNvPr id="25" name="Line 12"/>
          <p:cNvSpPr>
            <a:spLocks noChangeShapeType="1"/>
          </p:cNvSpPr>
          <p:nvPr/>
        </p:nvSpPr>
        <p:spPr bwMode="auto">
          <a:xfrm flipH="1">
            <a:off x="6708531" y="3497263"/>
            <a:ext cx="1466" cy="68103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0" cap="none" spc="0" normalizeH="0" baseline="0" noProof="0" smtClean="0">
              <a:ln>
                <a:noFill/>
              </a:ln>
              <a:solidFill>
                <a:srgbClr val="063CEA"/>
              </a:solidFill>
              <a:effectLst/>
              <a:uLnTx/>
              <a:uFillTx/>
            </a:endParaRPr>
          </a:p>
        </p:txBody>
      </p:sp>
      <p:sp>
        <p:nvSpPr>
          <p:cNvPr id="26" name="Line 13"/>
          <p:cNvSpPr>
            <a:spLocks noChangeShapeType="1"/>
          </p:cNvSpPr>
          <p:nvPr/>
        </p:nvSpPr>
        <p:spPr bwMode="auto">
          <a:xfrm>
            <a:off x="8233997" y="2805113"/>
            <a:ext cx="0" cy="244316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0" cap="none" spc="0" normalizeH="0" baseline="0" noProof="0" smtClean="0">
              <a:ln>
                <a:noFill/>
              </a:ln>
              <a:solidFill>
                <a:srgbClr val="063CEA"/>
              </a:solidFill>
              <a:effectLst/>
              <a:uLnTx/>
              <a:uFillTx/>
            </a:endParaRPr>
          </a:p>
        </p:txBody>
      </p:sp>
      <p:sp>
        <p:nvSpPr>
          <p:cNvPr id="27" name="Line 14"/>
          <p:cNvSpPr>
            <a:spLocks noChangeShapeType="1"/>
          </p:cNvSpPr>
          <p:nvPr/>
        </p:nvSpPr>
        <p:spPr bwMode="auto">
          <a:xfrm flipH="1">
            <a:off x="6717323" y="5254625"/>
            <a:ext cx="1515208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0" cap="none" spc="0" normalizeH="0" baseline="0" noProof="0" smtClean="0">
              <a:ln>
                <a:noFill/>
              </a:ln>
              <a:solidFill>
                <a:srgbClr val="063CEA"/>
              </a:solidFill>
              <a:effectLst/>
              <a:uLnTx/>
              <a:uFillTx/>
            </a:endParaRPr>
          </a:p>
        </p:txBody>
      </p:sp>
      <p:sp>
        <p:nvSpPr>
          <p:cNvPr id="28" name="Rectangle 15"/>
          <p:cNvSpPr>
            <a:spLocks noChangeArrowheads="1"/>
          </p:cNvSpPr>
          <p:nvPr/>
        </p:nvSpPr>
        <p:spPr bwMode="auto">
          <a:xfrm>
            <a:off x="7533544" y="2424116"/>
            <a:ext cx="782265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false</a:t>
            </a:r>
          </a:p>
        </p:txBody>
      </p:sp>
      <p:sp>
        <p:nvSpPr>
          <p:cNvPr id="29" name="Rectangle 16"/>
          <p:cNvSpPr>
            <a:spLocks noChangeArrowheads="1"/>
          </p:cNvSpPr>
          <p:nvPr/>
        </p:nvSpPr>
        <p:spPr bwMode="auto">
          <a:xfrm>
            <a:off x="6106258" y="3529015"/>
            <a:ext cx="673261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true</a:t>
            </a:r>
          </a:p>
        </p:txBody>
      </p:sp>
    </p:spTree>
    <p:extLst>
      <p:ext uri="{BB962C8B-B14F-4D97-AF65-F5344CB8AC3E}">
        <p14:creationId xmlns:p14="http://schemas.microsoft.com/office/powerpoint/2010/main" val="105870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Βρόγχοι – Το </a:t>
            </a:r>
            <a:r>
              <a:rPr lang="en-US" dirty="0" smtClean="0"/>
              <a:t>if-else statement</a:t>
            </a:r>
            <a:endParaRPr lang="en-US" dirty="0"/>
          </a:p>
        </p:txBody>
      </p:sp>
      <p:sp>
        <p:nvSpPr>
          <p:cNvPr id="34" name="Rectangle 19"/>
          <p:cNvSpPr>
            <a:spLocks noChangeArrowheads="1"/>
          </p:cNvSpPr>
          <p:nvPr/>
        </p:nvSpPr>
        <p:spPr bwMode="auto">
          <a:xfrm>
            <a:off x="685800" y="2239398"/>
            <a:ext cx="3727938" cy="1468437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txBody>
          <a:bodyPr wrap="none" lIns="92075" tIns="46038" rIns="92075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35" name="Rectangle 3"/>
          <p:cNvSpPr txBox="1">
            <a:spLocks noChangeArrowheads="1"/>
          </p:cNvSpPr>
          <p:nvPr/>
        </p:nvSpPr>
        <p:spPr>
          <a:xfrm>
            <a:off x="0" y="1460500"/>
            <a:ext cx="4863612" cy="5626100"/>
          </a:xfrm>
          <a:prstGeom prst="rect">
            <a:avLst/>
          </a:prstGeom>
          <a:noFill/>
          <a:ln/>
        </p:spPr>
        <p:txBody>
          <a:bodyPr vert="horz" lIns="91440" tIns="45720" rIns="91440" bIns="45720" rtlCol="0">
            <a:normAutofit fontScale="70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l-GR" dirty="0" smtClean="0"/>
              <a:t>Προσθέτοντας ένα </a:t>
            </a:r>
            <a:r>
              <a:rPr lang="en-US" b="1" dirty="0" smtClean="0">
                <a:solidFill>
                  <a:srgbClr val="000066"/>
                </a:solidFill>
                <a:latin typeface="Lucida Console" pitchFamily="49" charset="0"/>
              </a:rPr>
              <a:t>else</a:t>
            </a:r>
            <a:r>
              <a:rPr lang="en-US" dirty="0" smtClean="0">
                <a:latin typeface="Courier New" pitchFamily="49" charset="0"/>
              </a:rPr>
              <a:t> </a:t>
            </a:r>
            <a:r>
              <a:rPr lang="en-US" dirty="0" smtClean="0"/>
              <a:t>clause </a:t>
            </a:r>
            <a:r>
              <a:rPr lang="el-GR" dirty="0" smtClean="0"/>
              <a:t>στο </a:t>
            </a:r>
            <a:r>
              <a:rPr lang="en-US" b="1" dirty="0" smtClean="0">
                <a:solidFill>
                  <a:srgbClr val="000066"/>
                </a:solidFill>
                <a:latin typeface="Lucida Console" pitchFamily="49" charset="0"/>
              </a:rPr>
              <a:t>if</a:t>
            </a:r>
            <a:r>
              <a:rPr lang="en-US" dirty="0" smtClean="0">
                <a:latin typeface="Courier New" pitchFamily="49" charset="0"/>
              </a:rPr>
              <a:t> </a:t>
            </a:r>
            <a:r>
              <a:rPr lang="en-US" dirty="0" smtClean="0"/>
              <a:t>statement </a:t>
            </a:r>
            <a:r>
              <a:rPr lang="el-GR" dirty="0" smtClean="0"/>
              <a:t>παίρνουμε το</a:t>
            </a:r>
            <a:r>
              <a:rPr lang="en-US" b="1" dirty="0" smtClean="0">
                <a:solidFill>
                  <a:srgbClr val="000066"/>
                </a:solidFill>
                <a:latin typeface="Lucida Console" pitchFamily="49" charset="0"/>
              </a:rPr>
              <a:t>if-else</a:t>
            </a:r>
            <a:r>
              <a:rPr lang="en-US" i="1" dirty="0" smtClean="0">
                <a:solidFill>
                  <a:srgbClr val="000066"/>
                </a:solidFill>
              </a:rPr>
              <a:t> </a:t>
            </a:r>
            <a:r>
              <a:rPr lang="en-US" dirty="0" smtClean="0"/>
              <a:t>statement:</a:t>
            </a:r>
            <a:endParaRPr lang="el-GR" dirty="0" smtClean="0"/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en-US" dirty="0" smtClean="0">
                <a:latin typeface="Lucida Console" pitchFamily="49" charset="0"/>
              </a:rPr>
              <a:t>       if (</a:t>
            </a:r>
            <a:r>
              <a:rPr lang="en-US" i="1" dirty="0" smtClean="0">
                <a:latin typeface="Lucida Console" pitchFamily="49" charset="0"/>
              </a:rPr>
              <a:t>condition</a:t>
            </a:r>
            <a:r>
              <a:rPr lang="en-US" dirty="0" smtClean="0">
                <a:latin typeface="Lucida Console" pitchFamily="49" charset="0"/>
              </a:rPr>
              <a:t>) {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en-US" dirty="0" smtClean="0">
                <a:latin typeface="Lucida Console" pitchFamily="49" charset="0"/>
              </a:rPr>
              <a:t>          </a:t>
            </a:r>
            <a:r>
              <a:rPr lang="en-US" i="1" dirty="0" smtClean="0">
                <a:latin typeface="Lucida Console" pitchFamily="49" charset="0"/>
              </a:rPr>
              <a:t>statement(s)1</a:t>
            </a:r>
            <a:r>
              <a:rPr lang="en-US" dirty="0" smtClean="0">
                <a:latin typeface="Lucida Console" pitchFamily="49" charset="0"/>
              </a:rPr>
              <a:t>;}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en-US" dirty="0" smtClean="0">
                <a:latin typeface="Lucida Console" pitchFamily="49" charset="0"/>
              </a:rPr>
              <a:t>       else {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en-US" dirty="0" smtClean="0">
                <a:latin typeface="Lucida Console" pitchFamily="49" charset="0"/>
              </a:rPr>
              <a:t>          </a:t>
            </a:r>
            <a:r>
              <a:rPr lang="en-US" i="1" dirty="0" smtClean="0">
                <a:latin typeface="Lucida Console" pitchFamily="49" charset="0"/>
              </a:rPr>
              <a:t>statement(s)2</a:t>
            </a:r>
            <a:r>
              <a:rPr lang="en-US" dirty="0" smtClean="0">
                <a:latin typeface="Lucida Console" pitchFamily="49" charset="0"/>
              </a:rPr>
              <a:t>;}</a:t>
            </a:r>
          </a:p>
          <a:p>
            <a:pPr lvl="1">
              <a:lnSpc>
                <a:spcPct val="90000"/>
              </a:lnSpc>
            </a:pPr>
            <a:endParaRPr lang="el-GR" dirty="0" smtClean="0"/>
          </a:p>
          <a:p>
            <a:pPr lvl="1">
              <a:lnSpc>
                <a:spcPct val="90000"/>
              </a:lnSpc>
            </a:pPr>
            <a:endParaRPr lang="el-GR" dirty="0" smtClean="0"/>
          </a:p>
          <a:p>
            <a:pPr lvl="1">
              <a:lnSpc>
                <a:spcPct val="90000"/>
              </a:lnSpc>
            </a:pPr>
            <a:r>
              <a:rPr lang="el-GR" dirty="0" smtClean="0"/>
              <a:t>Αν η συνθήκη είναι αληθής τότε το </a:t>
            </a:r>
            <a:r>
              <a:rPr lang="en-US" dirty="0" err="1" smtClean="0"/>
              <a:t>statement1</a:t>
            </a:r>
            <a:r>
              <a:rPr lang="en-US" dirty="0" smtClean="0"/>
              <a:t> </a:t>
            </a:r>
            <a:r>
              <a:rPr lang="el-GR" dirty="0" smtClean="0"/>
              <a:t>εκτελείται</a:t>
            </a:r>
            <a:r>
              <a:rPr lang="en-US" dirty="0" smtClean="0"/>
              <a:t>; </a:t>
            </a:r>
            <a:r>
              <a:rPr lang="el-GR" dirty="0" smtClean="0"/>
              <a:t>Αν η συνθήκη είναι ψευδής τότε το</a:t>
            </a:r>
            <a:r>
              <a:rPr lang="en-US" dirty="0" smtClean="0"/>
              <a:t> </a:t>
            </a:r>
            <a:r>
              <a:rPr lang="en-US" dirty="0" err="1" smtClean="0"/>
              <a:t>statement2</a:t>
            </a:r>
            <a:r>
              <a:rPr lang="en-US" dirty="0" smtClean="0"/>
              <a:t> </a:t>
            </a:r>
            <a:r>
              <a:rPr lang="el-GR" dirty="0" smtClean="0"/>
              <a:t>εκτελείται</a:t>
            </a:r>
            <a:endParaRPr lang="en-US" dirty="0" smtClean="0"/>
          </a:p>
          <a:p>
            <a:pPr>
              <a:lnSpc>
                <a:spcPct val="90000"/>
              </a:lnSpc>
            </a:pPr>
            <a:endParaRPr lang="el-GR" dirty="0" smtClean="0"/>
          </a:p>
          <a:p>
            <a:pPr>
              <a:lnSpc>
                <a:spcPct val="90000"/>
              </a:lnSpc>
            </a:pPr>
            <a:r>
              <a:rPr lang="el-GR" dirty="0" smtClean="0"/>
              <a:t>Το σώμα του </a:t>
            </a:r>
            <a:r>
              <a:rPr lang="en-US" dirty="0" smtClean="0">
                <a:latin typeface="Lucida Console" pitchFamily="49" charset="0"/>
              </a:rPr>
              <a:t>if</a:t>
            </a:r>
            <a:r>
              <a:rPr lang="en-US" dirty="0" smtClean="0">
                <a:latin typeface="Courier New" pitchFamily="49" charset="0"/>
              </a:rPr>
              <a:t> </a:t>
            </a:r>
            <a:r>
              <a:rPr lang="en-US" dirty="0" smtClean="0"/>
              <a:t>statement </a:t>
            </a:r>
            <a:r>
              <a:rPr lang="el-GR" dirty="0" smtClean="0"/>
              <a:t>ή του</a:t>
            </a:r>
            <a:r>
              <a:rPr lang="en-US" dirty="0" smtClean="0">
                <a:latin typeface="Courier New" pitchFamily="49" charset="0"/>
              </a:rPr>
              <a:t> </a:t>
            </a:r>
            <a:r>
              <a:rPr lang="en-US" dirty="0" smtClean="0">
                <a:latin typeface="Lucida Console" pitchFamily="49" charset="0"/>
              </a:rPr>
              <a:t>else</a:t>
            </a:r>
            <a:r>
              <a:rPr lang="en-US" dirty="0" smtClean="0">
                <a:latin typeface="Courier New" pitchFamily="49" charset="0"/>
              </a:rPr>
              <a:t> </a:t>
            </a:r>
            <a:r>
              <a:rPr lang="en-US" dirty="0" smtClean="0"/>
              <a:t>statement </a:t>
            </a:r>
            <a:r>
              <a:rPr lang="el-GR" dirty="0" smtClean="0"/>
              <a:t>μπορεί να είναι ένα άλλο </a:t>
            </a:r>
            <a:r>
              <a:rPr lang="en-US" dirty="0" smtClean="0">
                <a:latin typeface="Lucida Console" pitchFamily="49" charset="0"/>
              </a:rPr>
              <a:t>if</a:t>
            </a:r>
            <a:r>
              <a:rPr lang="en-US" dirty="0" smtClean="0">
                <a:latin typeface="Courier New" pitchFamily="49" charset="0"/>
              </a:rPr>
              <a:t> </a:t>
            </a:r>
            <a:r>
              <a:rPr lang="en-US" dirty="0" smtClean="0"/>
              <a:t>statement 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φωλιασμένο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nested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b="1" dirty="0" smtClean="0">
                <a:solidFill>
                  <a:srgbClr val="000066"/>
                </a:solidFill>
                <a:latin typeface="Lucida Console" pitchFamily="49" charset="0"/>
              </a:rPr>
              <a:t>if</a:t>
            </a:r>
            <a:r>
              <a:rPr lang="en-US" b="1" i="1" dirty="0" smtClean="0">
                <a:solidFill>
                  <a:schemeClr val="accent2"/>
                </a:solidFill>
              </a:rPr>
              <a:t>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statement</a:t>
            </a:r>
            <a:r>
              <a:rPr lang="en-US" dirty="0" smtClean="0"/>
              <a:t>)</a:t>
            </a:r>
          </a:p>
          <a:p>
            <a:pPr>
              <a:lnSpc>
                <a:spcPct val="90000"/>
              </a:lnSpc>
            </a:pPr>
            <a:r>
              <a:rPr lang="el-GR" dirty="0" smtClean="0"/>
              <a:t>Προσοχή</a:t>
            </a:r>
            <a:r>
              <a:rPr lang="en-US" dirty="0" smtClean="0"/>
              <a:t>:  </a:t>
            </a:r>
            <a:r>
              <a:rPr lang="el-GR" dirty="0" smtClean="0"/>
              <a:t>ένα </a:t>
            </a:r>
            <a:r>
              <a:rPr lang="en-US" b="1" dirty="0" smtClean="0">
                <a:solidFill>
                  <a:srgbClr val="000066"/>
                </a:solidFill>
                <a:latin typeface="Lucida Console" pitchFamily="49" charset="0"/>
              </a:rPr>
              <a:t>else</a:t>
            </a:r>
            <a:r>
              <a:rPr lang="en-US" dirty="0" smtClean="0">
                <a:latin typeface="Courier New" pitchFamily="49" charset="0"/>
              </a:rPr>
              <a:t> </a:t>
            </a:r>
            <a:r>
              <a:rPr lang="en-US" dirty="0" smtClean="0"/>
              <a:t>clause </a:t>
            </a:r>
            <a:r>
              <a:rPr lang="el-GR" dirty="0" smtClean="0"/>
              <a:t>ταιριάζει με το τελευταίο ελεύθερο </a:t>
            </a:r>
            <a:r>
              <a:rPr lang="en-US" b="1" dirty="0" smtClean="0">
                <a:solidFill>
                  <a:srgbClr val="000066"/>
                </a:solidFill>
                <a:latin typeface="Lucida Console" pitchFamily="49" charset="0"/>
              </a:rPr>
              <a:t>if</a:t>
            </a:r>
            <a:r>
              <a:rPr lang="en-US" dirty="0" smtClean="0">
                <a:latin typeface="Courier New" pitchFamily="49" charset="0"/>
              </a:rPr>
              <a:t> </a:t>
            </a:r>
            <a:r>
              <a:rPr lang="en-US" dirty="0" smtClean="0"/>
              <a:t>( indentation implies)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36" name="Rectangle 5"/>
          <p:cNvSpPr>
            <a:spLocks noChangeArrowheads="1"/>
          </p:cNvSpPr>
          <p:nvPr/>
        </p:nvSpPr>
        <p:spPr bwMode="auto">
          <a:xfrm>
            <a:off x="4923694" y="4191000"/>
            <a:ext cx="1849315" cy="528638"/>
          </a:xfrm>
          <a:prstGeom prst="rect">
            <a:avLst/>
          </a:prstGeom>
          <a:solidFill>
            <a:srgbClr val="66FF6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statement1</a:t>
            </a:r>
          </a:p>
        </p:txBody>
      </p:sp>
      <p:sp>
        <p:nvSpPr>
          <p:cNvPr id="37" name="Rectangle 7"/>
          <p:cNvSpPr>
            <a:spLocks noChangeArrowheads="1"/>
          </p:cNvSpPr>
          <p:nvPr/>
        </p:nvSpPr>
        <p:spPr bwMode="auto">
          <a:xfrm rot="2700000">
            <a:off x="5294497" y="2285820"/>
            <a:ext cx="1027112" cy="986203"/>
          </a:xfrm>
          <a:prstGeom prst="rect">
            <a:avLst/>
          </a:prstGeom>
          <a:solidFill>
            <a:srgbClr val="66FF6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38" name="Rectangle 8"/>
          <p:cNvSpPr>
            <a:spLocks noChangeArrowheads="1"/>
          </p:cNvSpPr>
          <p:nvPr/>
        </p:nvSpPr>
        <p:spPr bwMode="auto">
          <a:xfrm>
            <a:off x="5206513" y="2581277"/>
            <a:ext cx="1316066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condition</a:t>
            </a:r>
          </a:p>
        </p:txBody>
      </p:sp>
      <p:sp>
        <p:nvSpPr>
          <p:cNvPr id="39" name="Line 9"/>
          <p:cNvSpPr>
            <a:spLocks noChangeShapeType="1"/>
          </p:cNvSpPr>
          <p:nvPr/>
        </p:nvSpPr>
        <p:spPr bwMode="auto">
          <a:xfrm>
            <a:off x="5789735" y="1576388"/>
            <a:ext cx="0" cy="47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40" name="Line 10"/>
          <p:cNvSpPr>
            <a:spLocks noChangeShapeType="1"/>
          </p:cNvSpPr>
          <p:nvPr/>
        </p:nvSpPr>
        <p:spPr bwMode="auto">
          <a:xfrm flipV="1">
            <a:off x="6522427" y="2795591"/>
            <a:ext cx="1446334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41" name="Line 11"/>
          <p:cNvSpPr>
            <a:spLocks noChangeShapeType="1"/>
          </p:cNvSpPr>
          <p:nvPr/>
        </p:nvSpPr>
        <p:spPr bwMode="auto">
          <a:xfrm>
            <a:off x="5807321" y="4740278"/>
            <a:ext cx="1465" cy="942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42" name="Line 12"/>
          <p:cNvSpPr>
            <a:spLocks noChangeShapeType="1"/>
          </p:cNvSpPr>
          <p:nvPr/>
        </p:nvSpPr>
        <p:spPr bwMode="auto">
          <a:xfrm flipH="1">
            <a:off x="5819044" y="3489325"/>
            <a:ext cx="1465" cy="6810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43" name="Line 13"/>
          <p:cNvSpPr>
            <a:spLocks noChangeShapeType="1"/>
          </p:cNvSpPr>
          <p:nvPr/>
        </p:nvSpPr>
        <p:spPr bwMode="auto">
          <a:xfrm flipH="1">
            <a:off x="5827836" y="5246688"/>
            <a:ext cx="216437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44" name="Rectangle 14"/>
          <p:cNvSpPr>
            <a:spLocks noChangeArrowheads="1"/>
          </p:cNvSpPr>
          <p:nvPr/>
        </p:nvSpPr>
        <p:spPr bwMode="auto">
          <a:xfrm>
            <a:off x="6925409" y="2416177"/>
            <a:ext cx="782265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false</a:t>
            </a:r>
          </a:p>
        </p:txBody>
      </p:sp>
      <p:sp>
        <p:nvSpPr>
          <p:cNvPr id="45" name="Rectangle 15"/>
          <p:cNvSpPr>
            <a:spLocks noChangeArrowheads="1"/>
          </p:cNvSpPr>
          <p:nvPr/>
        </p:nvSpPr>
        <p:spPr bwMode="auto">
          <a:xfrm>
            <a:off x="5216770" y="3521075"/>
            <a:ext cx="673261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true</a:t>
            </a:r>
          </a:p>
        </p:txBody>
      </p:sp>
      <p:sp>
        <p:nvSpPr>
          <p:cNvPr id="46" name="Rectangle 16"/>
          <p:cNvSpPr>
            <a:spLocks noChangeArrowheads="1"/>
          </p:cNvSpPr>
          <p:nvPr/>
        </p:nvSpPr>
        <p:spPr bwMode="auto">
          <a:xfrm>
            <a:off x="7003075" y="4191000"/>
            <a:ext cx="1849315" cy="528638"/>
          </a:xfrm>
          <a:prstGeom prst="rect">
            <a:avLst/>
          </a:prstGeom>
          <a:solidFill>
            <a:srgbClr val="66FF6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statement2</a:t>
            </a:r>
          </a:p>
        </p:txBody>
      </p:sp>
      <p:sp>
        <p:nvSpPr>
          <p:cNvPr id="47" name="Line 17"/>
          <p:cNvSpPr>
            <a:spLocks noChangeShapeType="1"/>
          </p:cNvSpPr>
          <p:nvPr/>
        </p:nvSpPr>
        <p:spPr bwMode="auto">
          <a:xfrm>
            <a:off x="7968762" y="2801938"/>
            <a:ext cx="0" cy="1363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48" name="Line 18"/>
          <p:cNvSpPr>
            <a:spLocks noChangeShapeType="1"/>
          </p:cNvSpPr>
          <p:nvPr/>
        </p:nvSpPr>
        <p:spPr bwMode="auto">
          <a:xfrm>
            <a:off x="7993674" y="4732338"/>
            <a:ext cx="0" cy="5191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7821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Προσοχή!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53160" y="2362200"/>
            <a:ext cx="4122126" cy="3581400"/>
          </a:xfrm>
          <a:prstGeom prst="rect">
            <a:avLst/>
          </a:prstGeom>
          <a:solidFill>
            <a:srgbClr val="E9EC5C"/>
          </a:solidFill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 2" pitchFamily="18" charset="2"/>
              <a:buNone/>
            </a:pPr>
            <a:r>
              <a:rPr lang="en-GB" sz="2200" dirty="0" smtClean="0">
                <a:latin typeface="Lucida Console" pitchFamily="49" charset="0"/>
              </a:rPr>
              <a:t>if( i == j )</a:t>
            </a:r>
          </a:p>
          <a:p>
            <a:pPr lvl="1">
              <a:buFont typeface="Wingdings 2" pitchFamily="18" charset="2"/>
              <a:buNone/>
            </a:pPr>
            <a:r>
              <a:rPr lang="en-GB" sz="2200" dirty="0" smtClean="0">
                <a:latin typeface="Lucida Console" pitchFamily="49" charset="0"/>
              </a:rPr>
              <a:t>	if ( j == k )</a:t>
            </a:r>
          </a:p>
          <a:p>
            <a:pPr lvl="1">
              <a:buFont typeface="Wingdings 2" pitchFamily="18" charset="2"/>
              <a:buNone/>
            </a:pPr>
            <a:r>
              <a:rPr lang="en-GB" sz="2200" dirty="0" smtClean="0">
                <a:latin typeface="Lucida Console" pitchFamily="49" charset="0"/>
              </a:rPr>
              <a:t>		</a:t>
            </a:r>
            <a:r>
              <a:rPr lang="en-GB" sz="2200" dirty="0" err="1" smtClean="0">
                <a:latin typeface="Lucida Console" pitchFamily="49" charset="0"/>
              </a:rPr>
              <a:t>System.out.print</a:t>
            </a:r>
            <a:r>
              <a:rPr lang="en-GB" sz="2200" dirty="0" smtClean="0">
                <a:latin typeface="Lucida Console" pitchFamily="49" charset="0"/>
              </a:rPr>
              <a:t>(</a:t>
            </a:r>
          </a:p>
          <a:p>
            <a:pPr lvl="1">
              <a:buFont typeface="Wingdings 2" pitchFamily="18" charset="2"/>
              <a:buNone/>
            </a:pPr>
            <a:r>
              <a:rPr lang="en-GB" sz="2200" dirty="0" smtClean="0">
                <a:latin typeface="Lucida Console" pitchFamily="49" charset="0"/>
              </a:rPr>
              <a:t>		   “i equals k”);</a:t>
            </a:r>
            <a:endParaRPr lang="el-GR" sz="2200" dirty="0">
              <a:latin typeface="Lucida Console" pitchFamily="49" charset="0"/>
            </a:endParaRPr>
          </a:p>
          <a:p>
            <a:pPr>
              <a:buFont typeface="Wingdings 2" pitchFamily="18" charset="2"/>
              <a:buNone/>
            </a:pPr>
            <a:r>
              <a:rPr lang="en-GB" sz="2200" dirty="0" smtClean="0">
                <a:latin typeface="Lucida Console" pitchFamily="49" charset="0"/>
              </a:rPr>
              <a:t>else</a:t>
            </a:r>
          </a:p>
          <a:p>
            <a:pPr lvl="1">
              <a:buFont typeface="Wingdings 2" pitchFamily="18" charset="2"/>
              <a:buNone/>
            </a:pPr>
            <a:r>
              <a:rPr lang="en-GB" sz="2200" dirty="0" smtClean="0">
                <a:latin typeface="Lucida Console" pitchFamily="49" charset="0"/>
              </a:rPr>
              <a:t>	</a:t>
            </a:r>
            <a:r>
              <a:rPr lang="en-GB" sz="2200" dirty="0" err="1" smtClean="0">
                <a:latin typeface="Lucida Console" pitchFamily="49" charset="0"/>
              </a:rPr>
              <a:t>System.out.print</a:t>
            </a:r>
            <a:r>
              <a:rPr lang="en-GB" sz="2200" dirty="0" smtClean="0">
                <a:latin typeface="Lucida Console" pitchFamily="49" charset="0"/>
              </a:rPr>
              <a:t>(</a:t>
            </a:r>
          </a:p>
          <a:p>
            <a:pPr lvl="1">
              <a:buFont typeface="Wingdings 2" pitchFamily="18" charset="2"/>
              <a:buNone/>
            </a:pPr>
            <a:r>
              <a:rPr lang="en-GB" sz="2200" dirty="0" smtClean="0">
                <a:latin typeface="Lucida Console" pitchFamily="49" charset="0"/>
              </a:rPr>
              <a:t>		“i is not equal 	to j”);	</a:t>
            </a:r>
          </a:p>
          <a:p>
            <a:pPr>
              <a:buFont typeface="Wingdings 2" pitchFamily="18" charset="2"/>
              <a:buNone/>
            </a:pPr>
            <a:endParaRPr lang="en-GB" sz="2200" dirty="0">
              <a:latin typeface="Lucida Console" pitchFamily="49" charset="0"/>
            </a:endParaRPr>
          </a:p>
        </p:txBody>
      </p:sp>
      <p:sp>
        <p:nvSpPr>
          <p:cNvPr id="5" name="Rectangle 4"/>
          <p:cNvSpPr txBox="1">
            <a:spLocks noChangeArrowheads="1"/>
          </p:cNvSpPr>
          <p:nvPr/>
        </p:nvSpPr>
        <p:spPr>
          <a:xfrm>
            <a:off x="4640874" y="2362200"/>
            <a:ext cx="4122126" cy="3581400"/>
          </a:xfrm>
          <a:prstGeom prst="rect">
            <a:avLst/>
          </a:prstGeom>
          <a:solidFill>
            <a:srgbClr val="E9EC5C"/>
          </a:solidFill>
        </p:spPr>
        <p:txBody>
          <a:bodyPr/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Font typeface="Wingdings 2" pitchFamily="18" charset="2"/>
              <a:buNone/>
            </a:pPr>
            <a:r>
              <a:rPr lang="en-GB" sz="2200" dirty="0" smtClean="0">
                <a:latin typeface="Lucida Console" pitchFamily="49" charset="0"/>
              </a:rPr>
              <a:t>if( i == j ) </a:t>
            </a:r>
            <a:r>
              <a:rPr lang="en-GB" sz="2200" b="1" dirty="0" smtClean="0">
                <a:solidFill>
                  <a:srgbClr val="FF0000"/>
                </a:solidFill>
                <a:latin typeface="Lucida Console" pitchFamily="49" charset="0"/>
              </a:rPr>
              <a:t>{</a:t>
            </a:r>
          </a:p>
          <a:p>
            <a:pPr lvl="1">
              <a:buFont typeface="Wingdings 2" pitchFamily="18" charset="2"/>
              <a:buNone/>
            </a:pPr>
            <a:r>
              <a:rPr lang="en-GB" sz="2200" dirty="0" smtClean="0">
                <a:latin typeface="Lucida Console" pitchFamily="49" charset="0"/>
              </a:rPr>
              <a:t>	if ( j == k )</a:t>
            </a:r>
          </a:p>
          <a:p>
            <a:pPr lvl="1">
              <a:buFont typeface="Wingdings 2" pitchFamily="18" charset="2"/>
              <a:buNone/>
            </a:pPr>
            <a:r>
              <a:rPr lang="en-GB" sz="2200" dirty="0" smtClean="0">
                <a:latin typeface="Lucida Console" pitchFamily="49" charset="0"/>
              </a:rPr>
              <a:t>	</a:t>
            </a:r>
            <a:r>
              <a:rPr lang="en-GB" sz="2200" dirty="0" err="1" smtClean="0">
                <a:latin typeface="Lucida Console" pitchFamily="49" charset="0"/>
              </a:rPr>
              <a:t>System.out.print</a:t>
            </a:r>
            <a:r>
              <a:rPr lang="en-GB" sz="2200" dirty="0" smtClean="0">
                <a:latin typeface="Lucida Console" pitchFamily="49" charset="0"/>
              </a:rPr>
              <a:t>(</a:t>
            </a:r>
          </a:p>
          <a:p>
            <a:pPr lvl="1">
              <a:buFont typeface="Wingdings 2" pitchFamily="18" charset="2"/>
              <a:buNone/>
            </a:pPr>
            <a:r>
              <a:rPr lang="en-GB" sz="2200" dirty="0" smtClean="0">
                <a:latin typeface="Lucida Console" pitchFamily="49" charset="0"/>
              </a:rPr>
              <a:t>	    “i equals k”);</a:t>
            </a:r>
          </a:p>
          <a:p>
            <a:pPr lvl="1">
              <a:buFont typeface="Wingdings 2" pitchFamily="18" charset="2"/>
              <a:buNone/>
            </a:pPr>
            <a:r>
              <a:rPr lang="en-GB" sz="2200" b="1" dirty="0" smtClean="0">
                <a:solidFill>
                  <a:srgbClr val="FF0000"/>
                </a:solidFill>
                <a:latin typeface="Lucida Console" pitchFamily="49" charset="0"/>
              </a:rPr>
              <a:t>}</a:t>
            </a:r>
          </a:p>
          <a:p>
            <a:pPr lvl="1">
              <a:buFont typeface="Wingdings 2" pitchFamily="18" charset="2"/>
              <a:buNone/>
            </a:pPr>
            <a:r>
              <a:rPr lang="en-GB" sz="2200" dirty="0" smtClean="0">
                <a:latin typeface="Lucida Console" pitchFamily="49" charset="0"/>
              </a:rPr>
              <a:t>else</a:t>
            </a:r>
          </a:p>
          <a:p>
            <a:pPr lvl="1">
              <a:buFont typeface="Wingdings 2" pitchFamily="18" charset="2"/>
              <a:buNone/>
            </a:pPr>
            <a:r>
              <a:rPr lang="en-GB" sz="2200" dirty="0" smtClean="0">
                <a:latin typeface="Lucida Console" pitchFamily="49" charset="0"/>
              </a:rPr>
              <a:t>	</a:t>
            </a:r>
            <a:r>
              <a:rPr lang="en-GB" sz="2200" dirty="0" err="1" smtClean="0">
                <a:latin typeface="Lucida Console" pitchFamily="49" charset="0"/>
              </a:rPr>
              <a:t>System.out.print</a:t>
            </a:r>
            <a:r>
              <a:rPr lang="en-GB" sz="2200" dirty="0" smtClean="0">
                <a:latin typeface="Lucida Console" pitchFamily="49" charset="0"/>
              </a:rPr>
              <a:t>(“i is not equal to j”);	// Correct!</a:t>
            </a:r>
            <a:endParaRPr lang="en-GB" sz="2200" dirty="0">
              <a:latin typeface="Lucida Console" pitchFamily="49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87909" y="1776415"/>
            <a:ext cx="148309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63DE8"/>
              </a:buClr>
              <a:buSzPct val="90000"/>
              <a:buFont typeface="Wingdings 2" pitchFamily="18" charset="2"/>
              <a:buNone/>
              <a:tabLst>
                <a:tab pos="2189163" algn="l"/>
              </a:tabLst>
            </a:pPr>
            <a:r>
              <a:rPr lang="en-GB" sz="2400" smtClean="0">
                <a:solidFill>
                  <a:srgbClr val="FC0128"/>
                </a:solidFill>
              </a:rPr>
              <a:t>WRONG!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988014" y="1776415"/>
            <a:ext cx="179247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189163" algn="l"/>
              </a:tabLst>
            </a:pPr>
            <a:r>
              <a:rPr lang="en-GB" sz="2400" smtClean="0">
                <a:solidFill>
                  <a:srgbClr val="00CC00"/>
                </a:solidFill>
              </a:rPr>
              <a:t>CORRECT!</a:t>
            </a:r>
            <a:endParaRPr lang="el-GR" sz="2400" smtClean="0">
              <a:solidFill>
                <a:srgbClr val="00CC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74931" y="6107277"/>
            <a:ext cx="62025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dirty="0" smtClean="0">
                <a:solidFill>
                  <a:srgbClr val="FF0000"/>
                </a:solidFill>
              </a:rPr>
              <a:t>Πάντα</a:t>
            </a:r>
            <a:r>
              <a:rPr lang="el-GR" sz="2000" dirty="0" smtClean="0"/>
              <a:t> να βάζετε </a:t>
            </a:r>
            <a:r>
              <a:rPr lang="el-GR" sz="2000" dirty="0" smtClean="0">
                <a:solidFill>
                  <a:srgbClr val="FF0000"/>
                </a:solidFill>
              </a:rPr>
              <a:t>{ } </a:t>
            </a:r>
            <a:r>
              <a:rPr lang="el-GR" sz="2000" dirty="0" smtClean="0"/>
              <a:t>στο σώμα των </a:t>
            </a:r>
            <a:r>
              <a:rPr lang="en-US" sz="2000" dirty="0" smtClean="0"/>
              <a:t>if-else statements.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36590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21"/>
          <p:cNvSpPr>
            <a:spLocks noChangeArrowheads="1"/>
          </p:cNvSpPr>
          <p:nvPr/>
        </p:nvSpPr>
        <p:spPr bwMode="auto">
          <a:xfrm>
            <a:off x="533400" y="2536691"/>
            <a:ext cx="4290646" cy="1323975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txBody>
          <a:bodyPr wrap="none" lIns="92075" tIns="46038" rIns="92075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41" name="Rectangle 3"/>
          <p:cNvSpPr txBox="1">
            <a:spLocks noChangeArrowheads="1"/>
          </p:cNvSpPr>
          <p:nvPr/>
        </p:nvSpPr>
        <p:spPr>
          <a:xfrm>
            <a:off x="287948" y="1817688"/>
            <a:ext cx="4781550" cy="4953000"/>
          </a:xfrm>
          <a:prstGeom prst="rect">
            <a:avLst/>
          </a:prstGeom>
          <a:noFill/>
          <a:ln/>
        </p:spPr>
        <p:txBody>
          <a:bodyPr/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2000" dirty="0" smtClean="0"/>
              <a:t>Ένα</a:t>
            </a:r>
            <a:r>
              <a:rPr lang="en-US" sz="2000" dirty="0" smtClean="0"/>
              <a:t> </a:t>
            </a:r>
            <a:r>
              <a:rPr lang="en-US" sz="2000" b="1" dirty="0" smtClean="0">
                <a:solidFill>
                  <a:schemeClr val="hlink"/>
                </a:solidFill>
                <a:latin typeface="Lucida Console" pitchFamily="49" charset="0"/>
              </a:rPr>
              <a:t>while</a:t>
            </a:r>
            <a:r>
              <a:rPr lang="en-US" sz="2000" i="1" dirty="0" smtClean="0">
                <a:solidFill>
                  <a:srgbClr val="000066"/>
                </a:solidFill>
              </a:rPr>
              <a:t> </a:t>
            </a:r>
            <a:r>
              <a:rPr lang="en-US" sz="2000" dirty="0" smtClean="0"/>
              <a:t>statement </a:t>
            </a:r>
            <a:r>
              <a:rPr lang="el-GR" sz="2000" dirty="0" smtClean="0"/>
              <a:t>έχει το εξής συντακτικό: </a:t>
            </a:r>
            <a:endParaRPr lang="en-US" sz="2000" dirty="0" smtClean="0"/>
          </a:p>
          <a:p>
            <a:pPr lvl="1">
              <a:buFont typeface="Wingdings 2" pitchFamily="18" charset="2"/>
              <a:buNone/>
            </a:pPr>
            <a:r>
              <a:rPr lang="en-US" sz="1800" dirty="0" smtClean="0"/>
              <a:t>  </a:t>
            </a:r>
            <a:r>
              <a:rPr lang="el-GR" sz="1800" dirty="0" smtClean="0"/>
              <a:t> </a:t>
            </a:r>
            <a:r>
              <a:rPr lang="en-US" sz="1800" dirty="0" smtClean="0">
                <a:latin typeface="Lucida Console" pitchFamily="49" charset="0"/>
              </a:rPr>
              <a:t>Initialize the conditions</a:t>
            </a:r>
          </a:p>
          <a:p>
            <a:pPr>
              <a:spcAft>
                <a:spcPct val="25000"/>
              </a:spcAft>
              <a:buFont typeface="Wingdings 2" pitchFamily="18" charset="2"/>
              <a:buNone/>
            </a:pPr>
            <a:r>
              <a:rPr lang="en-US" sz="1800" dirty="0" smtClean="0">
                <a:latin typeface="Lucida Console" pitchFamily="49" charset="0"/>
              </a:rPr>
              <a:t>  </a:t>
            </a:r>
            <a:r>
              <a:rPr lang="el-GR" sz="1800" dirty="0" smtClean="0">
                <a:latin typeface="Lucida Console" pitchFamily="49" charset="0"/>
              </a:rPr>
              <a:t> </a:t>
            </a:r>
            <a:r>
              <a:rPr lang="en-US" sz="1800" dirty="0" smtClean="0">
                <a:latin typeface="Lucida Console" pitchFamily="49" charset="0"/>
              </a:rPr>
              <a:t>while (</a:t>
            </a:r>
            <a:r>
              <a:rPr lang="en-US" sz="1800" i="1" dirty="0" smtClean="0">
                <a:latin typeface="Lucida Console" pitchFamily="49" charset="0"/>
              </a:rPr>
              <a:t>condition</a:t>
            </a:r>
            <a:r>
              <a:rPr lang="en-US" sz="1800" dirty="0" smtClean="0">
                <a:latin typeface="Lucida Console" pitchFamily="49" charset="0"/>
              </a:rPr>
              <a:t>)</a:t>
            </a:r>
            <a:r>
              <a:rPr lang="el-GR" sz="1800" dirty="0" smtClean="0">
                <a:latin typeface="Lucida Console" pitchFamily="49" charset="0"/>
              </a:rPr>
              <a:t>{</a:t>
            </a:r>
            <a:endParaRPr lang="en-US" sz="1800" dirty="0" smtClean="0">
              <a:latin typeface="Lucida Console" pitchFamily="49" charset="0"/>
            </a:endParaRPr>
          </a:p>
          <a:p>
            <a:pPr>
              <a:buFont typeface="Wingdings 2" pitchFamily="18" charset="2"/>
              <a:buNone/>
            </a:pPr>
            <a:r>
              <a:rPr lang="en-US" sz="1800" dirty="0" smtClean="0">
                <a:latin typeface="Lucida Console" pitchFamily="49" charset="0"/>
              </a:rPr>
              <a:t>          </a:t>
            </a:r>
            <a:r>
              <a:rPr lang="en-US" sz="1800" i="1" dirty="0" smtClean="0">
                <a:latin typeface="Lucida Console" pitchFamily="49" charset="0"/>
              </a:rPr>
              <a:t>statement(s)</a:t>
            </a:r>
            <a:r>
              <a:rPr lang="en-US" sz="1800" dirty="0" smtClean="0">
                <a:latin typeface="Lucida Console" pitchFamily="49" charset="0"/>
              </a:rPr>
              <a:t>;</a:t>
            </a:r>
            <a:endParaRPr lang="el-GR" sz="1800" dirty="0" smtClean="0">
              <a:latin typeface="Lucida Console" pitchFamily="49" charset="0"/>
            </a:endParaRPr>
          </a:p>
          <a:p>
            <a:pPr>
              <a:buFont typeface="Wingdings 2" pitchFamily="18" charset="2"/>
              <a:buNone/>
            </a:pPr>
            <a:r>
              <a:rPr lang="el-GR" sz="1800" dirty="0">
                <a:latin typeface="Lucida Console" pitchFamily="49" charset="0"/>
              </a:rPr>
              <a:t> </a:t>
            </a:r>
            <a:r>
              <a:rPr lang="el-GR" sz="1800" dirty="0" smtClean="0">
                <a:latin typeface="Lucida Console" pitchFamily="49" charset="0"/>
              </a:rPr>
              <a:t>   }</a:t>
            </a:r>
            <a:endParaRPr lang="en-US" sz="1800" dirty="0" smtClean="0">
              <a:latin typeface="Lucida Console" pitchFamily="49" charset="0"/>
            </a:endParaRPr>
          </a:p>
          <a:p>
            <a:pPr>
              <a:buFont typeface="Wingdings 2" pitchFamily="18" charset="2"/>
              <a:buNone/>
            </a:pPr>
            <a:endParaRPr lang="en-US" sz="800" dirty="0" smtClean="0">
              <a:latin typeface="Lucida Console" pitchFamily="49" charset="0"/>
            </a:endParaRPr>
          </a:p>
          <a:p>
            <a:pPr lvl="1"/>
            <a:r>
              <a:rPr lang="el-GR" sz="1800" dirty="0" smtClean="0"/>
              <a:t>Αν η συνθήκη είναι αληθής, το</a:t>
            </a:r>
            <a:r>
              <a:rPr lang="en-US" sz="1800" dirty="0" smtClean="0"/>
              <a:t> statement </a:t>
            </a:r>
            <a:r>
              <a:rPr lang="el-GR" sz="1800" dirty="0" smtClean="0"/>
              <a:t>εκτελείται</a:t>
            </a:r>
            <a:r>
              <a:rPr lang="en-US" sz="1800" dirty="0" smtClean="0"/>
              <a:t>;  </a:t>
            </a:r>
            <a:r>
              <a:rPr lang="el-GR" sz="1800" dirty="0" smtClean="0"/>
              <a:t>Μετά η συνθήκη αξιολογείται εκ νέου</a:t>
            </a:r>
            <a:endParaRPr lang="en-US" sz="1800" dirty="0" smtClean="0"/>
          </a:p>
          <a:p>
            <a:pPr lvl="1"/>
            <a:r>
              <a:rPr lang="el-GR" sz="1800" dirty="0" smtClean="0"/>
              <a:t>Τα </a:t>
            </a:r>
            <a:r>
              <a:rPr lang="en-US" sz="1800" dirty="0" smtClean="0"/>
              <a:t>Statements </a:t>
            </a:r>
            <a:r>
              <a:rPr lang="el-GR" sz="1800" dirty="0" smtClean="0"/>
              <a:t>υλοποιούν τις επαναλήψεις και αλλάζουν την συνθήκη.</a:t>
            </a:r>
            <a:endParaRPr lang="en-US" sz="1800" dirty="0" smtClean="0"/>
          </a:p>
          <a:p>
            <a:r>
              <a:rPr lang="el-GR" sz="2000" dirty="0" smtClean="0"/>
              <a:t>Το </a:t>
            </a:r>
            <a:r>
              <a:rPr lang="en-US" sz="2000" dirty="0" smtClean="0"/>
              <a:t>statement </a:t>
            </a:r>
            <a:r>
              <a:rPr lang="el-GR" sz="2000" dirty="0" smtClean="0"/>
              <a:t>εκτελείται μέχρι η συνθήκη να γίνει ψευδής</a:t>
            </a:r>
            <a:endParaRPr lang="en-US" sz="2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Βρόγχοι - </a:t>
            </a:r>
            <a:r>
              <a:rPr lang="en-US" dirty="0" smtClean="0"/>
              <a:t>While statement</a:t>
            </a:r>
            <a:endParaRPr lang="en-US" dirty="0"/>
          </a:p>
        </p:txBody>
      </p:sp>
      <p:sp>
        <p:nvSpPr>
          <p:cNvPr id="42" name="Rectangle 5"/>
          <p:cNvSpPr>
            <a:spLocks noChangeArrowheads="1"/>
          </p:cNvSpPr>
          <p:nvPr/>
        </p:nvSpPr>
        <p:spPr bwMode="auto">
          <a:xfrm>
            <a:off x="5950929" y="4314825"/>
            <a:ext cx="1849315" cy="528638"/>
          </a:xfrm>
          <a:prstGeom prst="rect">
            <a:avLst/>
          </a:prstGeom>
          <a:solidFill>
            <a:srgbClr val="66FF6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statement</a:t>
            </a:r>
          </a:p>
        </p:txBody>
      </p:sp>
      <p:sp>
        <p:nvSpPr>
          <p:cNvPr id="43" name="Rectangle 7"/>
          <p:cNvSpPr>
            <a:spLocks noChangeArrowheads="1"/>
          </p:cNvSpPr>
          <p:nvPr/>
        </p:nvSpPr>
        <p:spPr bwMode="auto">
          <a:xfrm rot="2700000">
            <a:off x="6322464" y="2410375"/>
            <a:ext cx="1027112" cy="984738"/>
          </a:xfrm>
          <a:prstGeom prst="rect">
            <a:avLst/>
          </a:prstGeom>
          <a:solidFill>
            <a:srgbClr val="66FF6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44" name="Rectangle 8"/>
          <p:cNvSpPr>
            <a:spLocks noChangeArrowheads="1"/>
          </p:cNvSpPr>
          <p:nvPr/>
        </p:nvSpPr>
        <p:spPr bwMode="auto">
          <a:xfrm>
            <a:off x="6233746" y="2673352"/>
            <a:ext cx="1316066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condition</a:t>
            </a:r>
          </a:p>
        </p:txBody>
      </p:sp>
      <p:sp>
        <p:nvSpPr>
          <p:cNvPr id="45" name="Line 9"/>
          <p:cNvSpPr>
            <a:spLocks noChangeShapeType="1"/>
          </p:cNvSpPr>
          <p:nvPr/>
        </p:nvSpPr>
        <p:spPr bwMode="auto">
          <a:xfrm>
            <a:off x="6841881" y="1700213"/>
            <a:ext cx="0" cy="47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46" name="Line 10"/>
          <p:cNvSpPr>
            <a:spLocks noChangeShapeType="1"/>
          </p:cNvSpPr>
          <p:nvPr/>
        </p:nvSpPr>
        <p:spPr bwMode="auto">
          <a:xfrm>
            <a:off x="7549663" y="2921000"/>
            <a:ext cx="82061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47" name="Line 11"/>
          <p:cNvSpPr>
            <a:spLocks noChangeShapeType="1"/>
          </p:cNvSpPr>
          <p:nvPr/>
        </p:nvSpPr>
        <p:spPr bwMode="auto">
          <a:xfrm flipH="1">
            <a:off x="6834554" y="4864100"/>
            <a:ext cx="1466" cy="2476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48" name="Line 12"/>
          <p:cNvSpPr>
            <a:spLocks noChangeShapeType="1"/>
          </p:cNvSpPr>
          <p:nvPr/>
        </p:nvSpPr>
        <p:spPr bwMode="auto">
          <a:xfrm flipH="1">
            <a:off x="6846277" y="3613150"/>
            <a:ext cx="1466" cy="6810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49" name="Line 13"/>
          <p:cNvSpPr>
            <a:spLocks noChangeShapeType="1"/>
          </p:cNvSpPr>
          <p:nvPr/>
        </p:nvSpPr>
        <p:spPr bwMode="auto">
          <a:xfrm>
            <a:off x="8371743" y="2921003"/>
            <a:ext cx="0" cy="24431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50" name="Line 14"/>
          <p:cNvSpPr>
            <a:spLocks noChangeShapeType="1"/>
          </p:cNvSpPr>
          <p:nvPr/>
        </p:nvSpPr>
        <p:spPr bwMode="auto">
          <a:xfrm flipH="1">
            <a:off x="6830159" y="5370513"/>
            <a:ext cx="154011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51" name="Rectangle 15"/>
          <p:cNvSpPr>
            <a:spLocks noChangeArrowheads="1"/>
          </p:cNvSpPr>
          <p:nvPr/>
        </p:nvSpPr>
        <p:spPr bwMode="auto">
          <a:xfrm>
            <a:off x="7672755" y="2540002"/>
            <a:ext cx="782265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false</a:t>
            </a:r>
          </a:p>
        </p:txBody>
      </p:sp>
      <p:sp>
        <p:nvSpPr>
          <p:cNvPr id="52" name="Rectangle 16"/>
          <p:cNvSpPr>
            <a:spLocks noChangeArrowheads="1"/>
          </p:cNvSpPr>
          <p:nvPr/>
        </p:nvSpPr>
        <p:spPr bwMode="auto">
          <a:xfrm>
            <a:off x="6245470" y="3644902"/>
            <a:ext cx="673261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true</a:t>
            </a:r>
          </a:p>
        </p:txBody>
      </p:sp>
      <p:sp>
        <p:nvSpPr>
          <p:cNvPr id="53" name="Line 17"/>
          <p:cNvSpPr>
            <a:spLocks noChangeShapeType="1"/>
          </p:cNvSpPr>
          <p:nvPr/>
        </p:nvSpPr>
        <p:spPr bwMode="auto">
          <a:xfrm flipH="1">
            <a:off x="5492262" y="5111750"/>
            <a:ext cx="134229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54" name="Line 18"/>
          <p:cNvSpPr>
            <a:spLocks noChangeShapeType="1"/>
          </p:cNvSpPr>
          <p:nvPr/>
        </p:nvSpPr>
        <p:spPr bwMode="auto">
          <a:xfrm flipV="1">
            <a:off x="5489331" y="2887663"/>
            <a:ext cx="0" cy="2222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55" name="Line 19"/>
          <p:cNvSpPr>
            <a:spLocks noChangeShapeType="1"/>
          </p:cNvSpPr>
          <p:nvPr/>
        </p:nvSpPr>
        <p:spPr bwMode="auto">
          <a:xfrm flipV="1">
            <a:off x="5490796" y="2895600"/>
            <a:ext cx="74295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56" name="Line 20"/>
          <p:cNvSpPr>
            <a:spLocks noChangeShapeType="1"/>
          </p:cNvSpPr>
          <p:nvPr/>
        </p:nvSpPr>
        <p:spPr bwMode="auto">
          <a:xfrm>
            <a:off x="6834554" y="5373688"/>
            <a:ext cx="0" cy="47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2958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Επανάληψη – </a:t>
            </a:r>
            <a:r>
              <a:rPr lang="en-US" dirty="0" smtClean="0"/>
              <a:t>for statement</a:t>
            </a:r>
            <a:endParaRPr lang="en-US" dirty="0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533400" y="2234409"/>
            <a:ext cx="4290646" cy="1386682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txBody>
          <a:bodyPr wrap="none" lIns="92075" tIns="46038" rIns="92075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51692" y="1563688"/>
            <a:ext cx="4923692" cy="5141912"/>
          </a:xfrm>
          <a:prstGeom prst="rect">
            <a:avLst/>
          </a:prstGeom>
        </p:spPr>
        <p:txBody>
          <a:bodyPr/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2000" dirty="0" smtClean="0"/>
              <a:t>Ένα</a:t>
            </a:r>
            <a:r>
              <a:rPr lang="en-US" sz="2000" dirty="0" smtClean="0"/>
              <a:t> </a:t>
            </a:r>
            <a:r>
              <a:rPr lang="en-US" sz="2000" b="1" dirty="0" smtClean="0">
                <a:solidFill>
                  <a:schemeClr val="hlink"/>
                </a:solidFill>
                <a:latin typeface="Lucida Console" pitchFamily="49" charset="0"/>
              </a:rPr>
              <a:t>for</a:t>
            </a:r>
            <a:r>
              <a:rPr lang="en-US" sz="2000" i="1" dirty="0" smtClean="0">
                <a:solidFill>
                  <a:srgbClr val="000066"/>
                </a:solidFill>
              </a:rPr>
              <a:t> </a:t>
            </a:r>
            <a:r>
              <a:rPr lang="en-US" sz="2000" dirty="0" smtClean="0">
                <a:solidFill>
                  <a:srgbClr val="000066"/>
                </a:solidFill>
              </a:rPr>
              <a:t>statement</a:t>
            </a:r>
            <a:r>
              <a:rPr lang="en-US" sz="2000" dirty="0" smtClean="0"/>
              <a:t> </a:t>
            </a:r>
            <a:r>
              <a:rPr lang="el-GR" sz="2000" dirty="0" smtClean="0"/>
              <a:t>έχει το ακόλουθο συντακτικό</a:t>
            </a:r>
            <a:r>
              <a:rPr lang="en-US" sz="2000" dirty="0" smtClean="0"/>
              <a:t>: </a:t>
            </a:r>
          </a:p>
          <a:p>
            <a:pPr>
              <a:buFont typeface="Wingdings 2" pitchFamily="18" charset="2"/>
              <a:buNone/>
            </a:pPr>
            <a:r>
              <a:rPr lang="en-US" sz="2000" dirty="0" smtClean="0">
                <a:latin typeface="Lucida Console" pitchFamily="49" charset="0"/>
              </a:rPr>
              <a:t>  </a:t>
            </a:r>
            <a:r>
              <a:rPr lang="en-US" sz="1800" dirty="0" smtClean="0">
                <a:latin typeface="Lucida Console" pitchFamily="49" charset="0"/>
              </a:rPr>
              <a:t>for </a:t>
            </a:r>
            <a:r>
              <a:rPr lang="en-US" sz="1800" i="1" dirty="0" smtClean="0">
                <a:latin typeface="Lucida Console" pitchFamily="49" charset="0"/>
              </a:rPr>
              <a:t>(initialization;</a:t>
            </a:r>
          </a:p>
          <a:p>
            <a:pPr>
              <a:buFont typeface="Wingdings 2" pitchFamily="18" charset="2"/>
              <a:buNone/>
            </a:pPr>
            <a:r>
              <a:rPr lang="en-US" sz="1800" i="1" dirty="0" smtClean="0">
                <a:latin typeface="Lucida Console" pitchFamily="49" charset="0"/>
              </a:rPr>
              <a:t>       condition;</a:t>
            </a:r>
          </a:p>
          <a:p>
            <a:pPr>
              <a:buFont typeface="Wingdings 2" pitchFamily="18" charset="2"/>
              <a:buNone/>
            </a:pPr>
            <a:r>
              <a:rPr lang="en-US" sz="1800" i="1" dirty="0" smtClean="0">
                <a:latin typeface="Lucida Console" pitchFamily="49" charset="0"/>
              </a:rPr>
              <a:t>       update) </a:t>
            </a:r>
          </a:p>
          <a:p>
            <a:pPr>
              <a:buFont typeface="Wingdings 2" pitchFamily="18" charset="2"/>
              <a:buNone/>
            </a:pPr>
            <a:r>
              <a:rPr lang="en-US" sz="1800" dirty="0" smtClean="0">
                <a:latin typeface="Lucida Console" pitchFamily="49" charset="0"/>
              </a:rPr>
              <a:t>       {</a:t>
            </a:r>
            <a:r>
              <a:rPr lang="en-US" sz="1800" i="1" dirty="0" smtClean="0">
                <a:latin typeface="Lucida Console" pitchFamily="49" charset="0"/>
              </a:rPr>
              <a:t>statement(s);</a:t>
            </a:r>
            <a:r>
              <a:rPr lang="en-US" sz="1800" dirty="0" smtClean="0">
                <a:latin typeface="Lucida Console" pitchFamily="49" charset="0"/>
              </a:rPr>
              <a:t>}</a:t>
            </a:r>
          </a:p>
          <a:p>
            <a:r>
              <a:rPr lang="el-GR" sz="2000" dirty="0" smtClean="0"/>
              <a:t>Το όρισμα του </a:t>
            </a:r>
            <a:r>
              <a:rPr lang="en-US" sz="2000" dirty="0" smtClean="0"/>
              <a:t>for </a:t>
            </a:r>
            <a:r>
              <a:rPr lang="el-GR" sz="2000" dirty="0" smtClean="0"/>
              <a:t>έχει</a:t>
            </a:r>
            <a:r>
              <a:rPr lang="en-US" sz="2000" dirty="0" smtClean="0"/>
              <a:t> 3 </a:t>
            </a:r>
            <a:r>
              <a:rPr lang="el-GR" sz="2000" dirty="0" smtClean="0"/>
              <a:t>κομμάτια χωρισμένα με </a:t>
            </a:r>
            <a:r>
              <a:rPr lang="en-US" sz="2000" dirty="0" smtClean="0"/>
              <a:t>;</a:t>
            </a:r>
          </a:p>
          <a:p>
            <a:pPr lvl="1"/>
            <a:r>
              <a:rPr lang="el-GR" sz="1800" dirty="0" smtClean="0"/>
              <a:t>Την</a:t>
            </a:r>
            <a:r>
              <a:rPr lang="en-US" sz="1800" dirty="0" smtClean="0"/>
              <a:t> </a:t>
            </a:r>
            <a:r>
              <a:rPr lang="el-GR" sz="1800" dirty="0" smtClean="0">
                <a:solidFill>
                  <a:schemeClr val="accent6">
                    <a:lumMod val="75000"/>
                  </a:schemeClr>
                </a:solidFill>
              </a:rPr>
              <a:t>αρχικοποίηση (</a:t>
            </a:r>
            <a:r>
              <a:rPr lang="en-US" sz="1800" dirty="0" smtClean="0">
                <a:solidFill>
                  <a:schemeClr val="accent6">
                    <a:lumMod val="75000"/>
                  </a:schemeClr>
                </a:solidFill>
              </a:rPr>
              <a:t>initialization section</a:t>
            </a:r>
            <a:r>
              <a:rPr lang="el-GR" sz="1800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  <a:r>
              <a:rPr lang="en-US" sz="1800" dirty="0" smtClean="0"/>
              <a:t>: </a:t>
            </a:r>
            <a:r>
              <a:rPr lang="el-GR" sz="1800" dirty="0" smtClean="0"/>
              <a:t>εκτελείται πάντα μία μόνο φορά</a:t>
            </a:r>
            <a:endParaRPr lang="en-US" sz="1800" dirty="0" smtClean="0"/>
          </a:p>
          <a:p>
            <a:pPr lvl="1"/>
            <a:r>
              <a:rPr lang="el-GR" sz="1800" dirty="0" smtClean="0"/>
              <a:t>Τη </a:t>
            </a:r>
            <a:r>
              <a:rPr lang="el-GR" sz="1800" dirty="0" smtClean="0">
                <a:solidFill>
                  <a:srgbClr val="0070C0"/>
                </a:solidFill>
              </a:rPr>
              <a:t>λογική συνθήκη (</a:t>
            </a:r>
            <a:r>
              <a:rPr lang="en-US" sz="1800" dirty="0" smtClean="0">
                <a:solidFill>
                  <a:srgbClr val="0070C0"/>
                </a:solidFill>
              </a:rPr>
              <a:t>condition): </a:t>
            </a:r>
            <a:r>
              <a:rPr lang="el-GR" sz="1800" dirty="0" smtClean="0"/>
              <a:t>εκτιμάται πριν από κάθε επανάληψη. </a:t>
            </a:r>
            <a:endParaRPr lang="en-US" sz="1800" dirty="0" smtClean="0"/>
          </a:p>
          <a:p>
            <a:pPr lvl="1"/>
            <a:r>
              <a:rPr lang="el-GR" sz="1800" dirty="0" smtClean="0"/>
              <a:t>Την </a:t>
            </a:r>
            <a:r>
              <a:rPr lang="el-GR" sz="1800" dirty="0" smtClean="0">
                <a:solidFill>
                  <a:schemeClr val="accent6">
                    <a:lumMod val="75000"/>
                  </a:schemeClr>
                </a:solidFill>
              </a:rPr>
              <a:t>ενημέρωση (</a:t>
            </a:r>
            <a:r>
              <a:rPr lang="en-US" sz="1800" dirty="0" smtClean="0">
                <a:solidFill>
                  <a:schemeClr val="accent6">
                    <a:lumMod val="75000"/>
                  </a:schemeClr>
                </a:solidFill>
              </a:rPr>
              <a:t>update expression</a:t>
            </a:r>
            <a:r>
              <a:rPr lang="el-GR" sz="1800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  <a:r>
              <a:rPr lang="en-US" sz="1800" dirty="0" smtClean="0"/>
              <a:t>: </a:t>
            </a:r>
            <a:r>
              <a:rPr lang="el-GR" sz="1800" dirty="0" smtClean="0"/>
              <a:t>υπολογίζεται μετά το κυρίως σώμα της επανάληψης.</a:t>
            </a:r>
            <a:endParaRPr lang="en-US" sz="1800" dirty="0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6963508" y="1182688"/>
            <a:ext cx="0" cy="457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6" name="AutoShape 6"/>
          <p:cNvSpPr>
            <a:spLocks noChangeArrowheads="1"/>
          </p:cNvSpPr>
          <p:nvPr/>
        </p:nvSpPr>
        <p:spPr bwMode="auto">
          <a:xfrm>
            <a:off x="5767754" y="2935288"/>
            <a:ext cx="2461846" cy="990600"/>
          </a:xfrm>
          <a:prstGeom prst="diamond">
            <a:avLst/>
          </a:prstGeom>
          <a:solidFill>
            <a:srgbClr val="66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5838092" y="3163891"/>
            <a:ext cx="2250831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6FF6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sv-SE" sz="2200" smtClean="0">
                <a:solidFill>
                  <a:srgbClr val="000000"/>
                </a:solidFill>
              </a:rPr>
              <a:t>condition</a:t>
            </a: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5767755" y="1868488"/>
            <a:ext cx="2532185" cy="436562"/>
          </a:xfrm>
          <a:prstGeom prst="rect">
            <a:avLst/>
          </a:prstGeom>
          <a:solidFill>
            <a:srgbClr val="66FF66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sv-SE" sz="2200" smtClean="0">
                <a:solidFill>
                  <a:srgbClr val="000000"/>
                </a:solidFill>
              </a:rPr>
              <a:t>initialization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5908432" y="4459288"/>
            <a:ext cx="2321169" cy="436562"/>
          </a:xfrm>
          <a:prstGeom prst="rect">
            <a:avLst/>
          </a:prstGeom>
          <a:solidFill>
            <a:srgbClr val="66FF66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sv-SE" sz="2200" smtClean="0">
                <a:solidFill>
                  <a:srgbClr val="000000"/>
                </a:solidFill>
              </a:rPr>
              <a:t>statement</a:t>
            </a: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5838092" y="5754688"/>
            <a:ext cx="2461846" cy="436562"/>
          </a:xfrm>
          <a:prstGeom prst="rect">
            <a:avLst/>
          </a:prstGeom>
          <a:solidFill>
            <a:srgbClr val="66FF66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sv-SE" sz="2200" dirty="0" smtClean="0">
                <a:solidFill>
                  <a:srgbClr val="000000"/>
                </a:solidFill>
              </a:rPr>
              <a:t>update</a:t>
            </a:r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6963508" y="5221288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5263662" y="3468688"/>
            <a:ext cx="0" cy="2590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5263661" y="6059488"/>
            <a:ext cx="574431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8932985" y="3468688"/>
            <a:ext cx="0" cy="304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15" name="Line 15"/>
          <p:cNvSpPr>
            <a:spLocks noChangeShapeType="1"/>
          </p:cNvSpPr>
          <p:nvPr/>
        </p:nvSpPr>
        <p:spPr bwMode="auto">
          <a:xfrm>
            <a:off x="8932985" y="5449888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6963508" y="1563688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6963508" y="2630488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18" name="Line 18"/>
          <p:cNvSpPr>
            <a:spLocks noChangeShapeType="1"/>
          </p:cNvSpPr>
          <p:nvPr/>
        </p:nvSpPr>
        <p:spPr bwMode="auto">
          <a:xfrm>
            <a:off x="6963508" y="423068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19" name="Text Box 19"/>
          <p:cNvSpPr txBox="1">
            <a:spLocks noChangeArrowheads="1"/>
          </p:cNvSpPr>
          <p:nvPr/>
        </p:nvSpPr>
        <p:spPr bwMode="auto">
          <a:xfrm>
            <a:off x="7033846" y="3925891"/>
            <a:ext cx="773723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sv-SE" sz="2200" smtClean="0">
                <a:solidFill>
                  <a:srgbClr val="000000"/>
                </a:solidFill>
              </a:rPr>
              <a:t>true</a:t>
            </a:r>
          </a:p>
        </p:txBody>
      </p:sp>
      <p:sp>
        <p:nvSpPr>
          <p:cNvPr id="20" name="Text Box 20"/>
          <p:cNvSpPr txBox="1">
            <a:spLocks noChangeArrowheads="1"/>
          </p:cNvSpPr>
          <p:nvPr/>
        </p:nvSpPr>
        <p:spPr bwMode="auto">
          <a:xfrm>
            <a:off x="8299938" y="3621091"/>
            <a:ext cx="84406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sv-SE" sz="2200" smtClean="0">
                <a:solidFill>
                  <a:srgbClr val="000000"/>
                </a:solidFill>
              </a:rPr>
              <a:t>false</a:t>
            </a:r>
          </a:p>
        </p:txBody>
      </p:sp>
      <p:sp>
        <p:nvSpPr>
          <p:cNvPr id="21" name="Line 21"/>
          <p:cNvSpPr>
            <a:spLocks noChangeShapeType="1"/>
          </p:cNvSpPr>
          <p:nvPr/>
        </p:nvSpPr>
        <p:spPr bwMode="auto">
          <a:xfrm>
            <a:off x="8229601" y="3459163"/>
            <a:ext cx="70338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22" name="Line 22"/>
          <p:cNvSpPr>
            <a:spLocks noChangeShapeType="1"/>
          </p:cNvSpPr>
          <p:nvPr/>
        </p:nvSpPr>
        <p:spPr bwMode="auto">
          <a:xfrm>
            <a:off x="5263662" y="3468688"/>
            <a:ext cx="50409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1592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8"/>
          <p:cNvSpPr>
            <a:spLocks noChangeArrowheads="1"/>
          </p:cNvSpPr>
          <p:nvPr/>
        </p:nvSpPr>
        <p:spPr bwMode="auto">
          <a:xfrm>
            <a:off x="468086" y="2843667"/>
            <a:ext cx="4290646" cy="1652133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  <a:extLst/>
        </p:spPr>
        <p:txBody>
          <a:bodyPr wrap="none" lIns="92075" tIns="46038" rIns="92075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51693" y="1737519"/>
            <a:ext cx="4783015" cy="4876800"/>
          </a:xfrm>
          <a:prstGeom prst="rect">
            <a:avLst/>
          </a:prstGeom>
        </p:spPr>
        <p:txBody>
          <a:bodyPr/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2400" dirty="0" smtClean="0"/>
              <a:t>Ένα </a:t>
            </a:r>
            <a:r>
              <a:rPr lang="en-US" sz="2400" b="1" dirty="0" smtClean="0">
                <a:solidFill>
                  <a:schemeClr val="hlink"/>
                </a:solidFill>
                <a:latin typeface="Lucida Console" pitchFamily="49" charset="0"/>
              </a:rPr>
              <a:t>do while</a:t>
            </a:r>
            <a:r>
              <a:rPr lang="en-US" sz="2400" i="1" dirty="0" smtClean="0">
                <a:solidFill>
                  <a:srgbClr val="000066"/>
                </a:solidFill>
              </a:rPr>
              <a:t> </a:t>
            </a:r>
            <a:r>
              <a:rPr lang="en-US" sz="2400" dirty="0" smtClean="0">
                <a:solidFill>
                  <a:srgbClr val="000066"/>
                </a:solidFill>
              </a:rPr>
              <a:t>statement</a:t>
            </a:r>
            <a:r>
              <a:rPr lang="en-US" sz="2400" dirty="0" smtClean="0"/>
              <a:t> </a:t>
            </a:r>
            <a:r>
              <a:rPr lang="el-GR" sz="2400" dirty="0" smtClean="0"/>
              <a:t>έχει το εξής συντακτικό</a:t>
            </a:r>
            <a:r>
              <a:rPr lang="en-US" sz="2400" dirty="0" smtClean="0"/>
              <a:t>:</a:t>
            </a:r>
            <a:r>
              <a:rPr lang="en-US" sz="2400" dirty="0" smtClean="0">
                <a:latin typeface="Lucida Console" pitchFamily="49" charset="0"/>
              </a:rPr>
              <a:t> </a:t>
            </a:r>
          </a:p>
          <a:p>
            <a:pPr>
              <a:buFont typeface="Wingdings 2" pitchFamily="18" charset="2"/>
              <a:buNone/>
            </a:pPr>
            <a:r>
              <a:rPr lang="en-US" sz="2400" dirty="0">
                <a:latin typeface="Lucida Console" pitchFamily="49" charset="0"/>
              </a:rPr>
              <a:t> </a:t>
            </a:r>
            <a:r>
              <a:rPr lang="en-US" sz="2400" dirty="0" smtClean="0">
                <a:latin typeface="Lucida Console" pitchFamily="49" charset="0"/>
              </a:rPr>
              <a:t> </a:t>
            </a:r>
          </a:p>
          <a:p>
            <a:pPr>
              <a:buFont typeface="Wingdings 2" pitchFamily="18" charset="2"/>
              <a:buNone/>
            </a:pPr>
            <a:r>
              <a:rPr lang="en-US" sz="2000" dirty="0" smtClean="0">
                <a:latin typeface="Lucida Console" pitchFamily="49" charset="0"/>
              </a:rPr>
              <a:t>Initialize the conditions</a:t>
            </a:r>
          </a:p>
          <a:p>
            <a:pPr>
              <a:buFont typeface="Wingdings 2" pitchFamily="18" charset="2"/>
              <a:buNone/>
            </a:pPr>
            <a:r>
              <a:rPr lang="en-US" sz="2000" dirty="0" smtClean="0">
                <a:latin typeface="Lucida Console" pitchFamily="49" charset="0"/>
              </a:rPr>
              <a:t>   do</a:t>
            </a:r>
            <a:r>
              <a:rPr lang="en-US" sz="2000" i="1" dirty="0" smtClean="0">
                <a:latin typeface="Lucida Console" pitchFamily="49" charset="0"/>
              </a:rPr>
              <a:t> </a:t>
            </a:r>
            <a:r>
              <a:rPr lang="en-US" sz="2000" dirty="0" smtClean="0">
                <a:latin typeface="Lucida Console" pitchFamily="49" charset="0"/>
              </a:rPr>
              <a:t>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000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Lucida Console" pitchFamily="49" charset="0"/>
              </a:rPr>
              <a:t>       </a:t>
            </a:r>
            <a:r>
              <a:rPr lang="en-US" sz="2000" i="1" dirty="0" smtClean="0">
                <a:latin typeface="Lucida Console" pitchFamily="49" charset="0"/>
              </a:rPr>
              <a:t>statement(s)</a:t>
            </a:r>
            <a:r>
              <a:rPr lang="en-US" sz="2000" dirty="0" smtClean="0">
                <a:latin typeface="Lucida Console" pitchFamily="49" charset="0"/>
              </a:rPr>
              <a:t>;</a:t>
            </a:r>
            <a:endParaRPr lang="en-US" sz="2000" dirty="0" smtClean="0">
              <a:effectLst>
                <a:outerShdw blurRad="38100" dist="38100" dir="2700000" algn="tl">
                  <a:srgbClr val="C0C0C0"/>
                </a:outerShdw>
              </a:effectLst>
              <a:latin typeface="Lucida Console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000" dirty="0" smtClean="0">
                <a:latin typeface="Lucida Console" pitchFamily="49" charset="0"/>
              </a:rPr>
              <a:t>      } while (conditions);</a:t>
            </a:r>
            <a:endParaRPr lang="en-US" sz="2000" i="1" dirty="0" smtClean="0">
              <a:latin typeface="Lucida Console" pitchFamily="49" charset="0"/>
            </a:endParaRP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To statement </a:t>
            </a:r>
            <a:r>
              <a:rPr lang="el-GR" sz="2000" dirty="0" smtClean="0"/>
              <a:t>εκτελείται τουλάχιστον μία φορά</a:t>
            </a:r>
            <a:r>
              <a:rPr lang="en-US" sz="2000" dirty="0" smtClean="0"/>
              <a:t>;  </a:t>
            </a:r>
            <a:r>
              <a:rPr lang="el-GR" sz="2000" dirty="0" smtClean="0"/>
              <a:t>Μετά αν η συνθήκη είναι αληθής το </a:t>
            </a:r>
            <a:r>
              <a:rPr lang="en-US" sz="2000" dirty="0" smtClean="0"/>
              <a:t>statement </a:t>
            </a:r>
            <a:r>
              <a:rPr lang="el-GR" sz="2000" dirty="0" smtClean="0"/>
              <a:t>εκτελείται ξανά.</a:t>
            </a:r>
            <a:endParaRPr lang="en-US" sz="2000" dirty="0" smtClean="0"/>
          </a:p>
          <a:p>
            <a:pPr lvl="1"/>
            <a:r>
              <a:rPr lang="el-GR" sz="2000" dirty="0" smtClean="0"/>
              <a:t>Τα </a:t>
            </a:r>
            <a:r>
              <a:rPr lang="en-US" sz="2000" dirty="0" smtClean="0"/>
              <a:t>statements </a:t>
            </a:r>
            <a:r>
              <a:rPr lang="el-GR" sz="2000" dirty="0" smtClean="0"/>
              <a:t>εκτελούν το βρόγχο και αλλάζουν την συνθήκη.</a:t>
            </a:r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Το </a:t>
            </a:r>
            <a:r>
              <a:rPr lang="en-US" dirty="0" smtClean="0"/>
              <a:t>Do-While statement</a:t>
            </a:r>
            <a:endParaRPr lang="en-US" dirty="0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5838092" y="2590800"/>
            <a:ext cx="2321169" cy="1066800"/>
          </a:xfrm>
          <a:prstGeom prst="rect">
            <a:avLst/>
          </a:prstGeom>
          <a:solidFill>
            <a:srgbClr val="66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978769" y="2819400"/>
            <a:ext cx="2110154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sv-SE" sz="2200" smtClean="0">
                <a:solidFill>
                  <a:srgbClr val="000000"/>
                </a:solidFill>
              </a:rPr>
              <a:t>statement</a:t>
            </a:r>
          </a:p>
        </p:txBody>
      </p:sp>
      <p:sp>
        <p:nvSpPr>
          <p:cNvPr id="7" name="AutoShape 8"/>
          <p:cNvSpPr>
            <a:spLocks noChangeArrowheads="1"/>
          </p:cNvSpPr>
          <p:nvPr/>
        </p:nvSpPr>
        <p:spPr bwMode="auto">
          <a:xfrm>
            <a:off x="5767755" y="4495800"/>
            <a:ext cx="2321169" cy="1295400"/>
          </a:xfrm>
          <a:prstGeom prst="diamond">
            <a:avLst/>
          </a:prstGeom>
          <a:solidFill>
            <a:srgbClr val="66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6330461" y="4937125"/>
            <a:ext cx="1336431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sv-SE" sz="2200" smtClean="0">
                <a:solidFill>
                  <a:srgbClr val="000000"/>
                </a:solidFill>
              </a:rPr>
              <a:t>condition</a:t>
            </a:r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 flipH="1">
            <a:off x="5416062" y="5105400"/>
            <a:ext cx="35169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10" name="Line 11"/>
          <p:cNvSpPr>
            <a:spLocks noChangeShapeType="1"/>
          </p:cNvSpPr>
          <p:nvPr/>
        </p:nvSpPr>
        <p:spPr bwMode="auto">
          <a:xfrm flipV="1">
            <a:off x="5416062" y="3200400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11" name="Line 12"/>
          <p:cNvSpPr>
            <a:spLocks noChangeShapeType="1"/>
          </p:cNvSpPr>
          <p:nvPr/>
        </p:nvSpPr>
        <p:spPr bwMode="auto">
          <a:xfrm>
            <a:off x="5416061" y="3200400"/>
            <a:ext cx="422031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12" name="Line 13"/>
          <p:cNvSpPr>
            <a:spLocks noChangeShapeType="1"/>
          </p:cNvSpPr>
          <p:nvPr/>
        </p:nvSpPr>
        <p:spPr bwMode="auto">
          <a:xfrm>
            <a:off x="6893169" y="15240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13" name="Line 14"/>
          <p:cNvSpPr>
            <a:spLocks noChangeShapeType="1"/>
          </p:cNvSpPr>
          <p:nvPr/>
        </p:nvSpPr>
        <p:spPr bwMode="auto">
          <a:xfrm>
            <a:off x="6893169" y="36576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14" name="Line 15"/>
          <p:cNvSpPr>
            <a:spLocks noChangeShapeType="1"/>
          </p:cNvSpPr>
          <p:nvPr/>
        </p:nvSpPr>
        <p:spPr bwMode="auto">
          <a:xfrm>
            <a:off x="6893169" y="57912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15" name="Text Box 16"/>
          <p:cNvSpPr txBox="1">
            <a:spLocks noChangeArrowheads="1"/>
          </p:cNvSpPr>
          <p:nvPr/>
        </p:nvSpPr>
        <p:spPr bwMode="auto">
          <a:xfrm>
            <a:off x="6963508" y="5791200"/>
            <a:ext cx="984738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sv-SE" sz="2200" smtClean="0">
                <a:solidFill>
                  <a:srgbClr val="000000"/>
                </a:solidFill>
              </a:rPr>
              <a:t>false</a:t>
            </a:r>
          </a:p>
        </p:txBody>
      </p:sp>
      <p:sp>
        <p:nvSpPr>
          <p:cNvPr id="16" name="Text Box 17"/>
          <p:cNvSpPr txBox="1">
            <a:spLocks noChangeArrowheads="1"/>
          </p:cNvSpPr>
          <p:nvPr/>
        </p:nvSpPr>
        <p:spPr bwMode="auto">
          <a:xfrm>
            <a:off x="5486401" y="3962400"/>
            <a:ext cx="1055077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sv-SE" sz="2200" smtClean="0">
                <a:solidFill>
                  <a:srgbClr val="000000"/>
                </a:solidFill>
              </a:rPr>
              <a:t>true</a:t>
            </a:r>
          </a:p>
        </p:txBody>
      </p:sp>
    </p:spTree>
    <p:extLst>
      <p:ext uri="{BB962C8B-B14F-4D97-AF65-F5344CB8AC3E}">
        <p14:creationId xmlns:p14="http://schemas.microsoft.com/office/powerpoint/2010/main" val="2058996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5791200" y="4038600"/>
            <a:ext cx="5334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971800" y="4049486"/>
            <a:ext cx="6096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971800" y="2895600"/>
            <a:ext cx="6096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791200" y="2895600"/>
            <a:ext cx="5334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457200"/>
            <a:ext cx="8229600" cy="6096000"/>
          </a:xfrm>
          <a:prstGeom prst="rect">
            <a:avLst/>
          </a:prstGeom>
          <a:ln w="28575">
            <a:solidFill>
              <a:schemeClr val="accent1"/>
            </a:solidFill>
            <a:prstDash val="dash"/>
          </a:ln>
        </p:spPr>
        <p:txBody>
          <a:bodyPr>
            <a:normAutofit fontScale="5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Font typeface="Arial" pitchFamily="34" charset="0"/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FlowTest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reader = new Scanner(System.in);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reader.nextInt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!= 0)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&lt; 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i =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 i &lt; 0; i ++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("Counter = " + i);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else if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&gt; 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	  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i =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 i &gt; 0; i --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("Counter = " + i);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	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reader.nextInt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829143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Scope </a:t>
            </a:r>
            <a:r>
              <a:rPr lang="el-GR" dirty="0" smtClean="0"/>
              <a:t>μεταβλητών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κάθε μεταβλητή που ορίζουμε έχει εμβέλεια (</a:t>
            </a:r>
            <a:r>
              <a:rPr lang="en-US" dirty="0" smtClean="0"/>
              <a:t>scope) </a:t>
            </a:r>
            <a:r>
              <a:rPr lang="el-GR" dirty="0" smtClean="0"/>
              <a:t>μέσα στο </a:t>
            </a:r>
            <a:r>
              <a:rPr lang="en-US" dirty="0" smtClean="0"/>
              <a:t>block </a:t>
            </a:r>
            <a:r>
              <a:rPr lang="el-GR" dirty="0" smtClean="0"/>
              <a:t>το οποίο ορίζεται.</a:t>
            </a:r>
          </a:p>
          <a:p>
            <a:r>
              <a:rPr lang="el-GR" dirty="0" smtClean="0"/>
              <a:t>Μόλις βγούμε από το </a:t>
            </a:r>
            <a:r>
              <a:rPr lang="en-US" dirty="0" smtClean="0"/>
              <a:t>block </a:t>
            </a:r>
            <a:r>
              <a:rPr lang="el-GR" dirty="0" smtClean="0"/>
              <a:t>η μεταβλητή χάνεται</a:t>
            </a:r>
          </a:p>
          <a:p>
            <a:pPr lvl="1"/>
            <a:r>
              <a:rPr lang="el-GR" dirty="0" smtClean="0"/>
              <a:t>Ο </a:t>
            </a:r>
            <a:r>
              <a:rPr lang="en-US" dirty="0" smtClean="0"/>
              <a:t>compiler </a:t>
            </a:r>
            <a:r>
              <a:rPr lang="el-GR" dirty="0" smtClean="0"/>
              <a:t>δημιουργεί στο </a:t>
            </a:r>
            <a:r>
              <a:rPr lang="en-US" dirty="0" smtClean="0"/>
              <a:t>stack </a:t>
            </a:r>
            <a:r>
              <a:rPr lang="el-GR" dirty="0" smtClean="0"/>
              <a:t>ένα χώρο για το </a:t>
            </a:r>
            <a:r>
              <a:rPr lang="en-US" dirty="0" smtClean="0"/>
              <a:t>block </a:t>
            </a:r>
            <a:r>
              <a:rPr lang="el-GR" dirty="0" smtClean="0"/>
              <a:t>το οποίο μετά εξαφανίζεται όταν το </a:t>
            </a:r>
            <a:r>
              <a:rPr lang="en-US" dirty="0" smtClean="0"/>
              <a:t>block </a:t>
            </a:r>
            <a:r>
              <a:rPr lang="el-GR" dirty="0" err="1" smtClean="0"/>
              <a:t>τελείωσει</a:t>
            </a:r>
            <a:r>
              <a:rPr lang="el-G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82654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447800" y="4953000"/>
            <a:ext cx="3733800" cy="30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447800" y="4648200"/>
            <a:ext cx="3733800" cy="30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843453" y="3352800"/>
            <a:ext cx="1524000" cy="30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 με το </a:t>
            </a:r>
            <a:r>
              <a:rPr lang="en-US" dirty="0" smtClean="0"/>
              <a:t>scope </a:t>
            </a:r>
            <a:r>
              <a:rPr lang="el-GR" smtClean="0"/>
              <a:t>μεταβλητών</a:t>
            </a:r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33400" y="1524000"/>
            <a:ext cx="8229600" cy="4953000"/>
          </a:xfrm>
          <a:prstGeom prst="rect">
            <a:avLst/>
          </a:prstGeom>
          <a:ln w="28575">
            <a:solidFill>
              <a:schemeClr val="accent1"/>
            </a:solidFill>
            <a:prstDash val="dash"/>
          </a:ln>
        </p:spPr>
        <p:txBody>
          <a:bodyPr>
            <a:normAutofit fontScale="5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1;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2;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0;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3;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++)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i+1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z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x+y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(“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" +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(“y = “ +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(“z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“ +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z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" +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(“z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" +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z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(“y = “ +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(“x = “ +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44049" y="2133600"/>
            <a:ext cx="3799951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Ο κώδικας έχει λάθη σε </a:t>
            </a:r>
            <a:r>
              <a:rPr lang="el-GR" dirty="0" smtClean="0">
                <a:solidFill>
                  <a:srgbClr val="FF0000"/>
                </a:solidFill>
              </a:rPr>
              <a:t>τρία</a:t>
            </a:r>
            <a:r>
              <a:rPr lang="el-GR" dirty="0" smtClean="0"/>
              <a:t> σημεία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8263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0" grpId="0" animBg="1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Η κλάση </a:t>
            </a:r>
            <a:r>
              <a:rPr lang="en-US" dirty="0" smtClean="0"/>
              <a:t>String </a:t>
            </a:r>
            <a:r>
              <a:rPr lang="el-GR" dirty="0" smtClean="0"/>
              <a:t>είναι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προκαθορισμένη κλάση </a:t>
            </a:r>
            <a:r>
              <a:rPr lang="el-GR" dirty="0" smtClean="0"/>
              <a:t>της </a:t>
            </a:r>
            <a:r>
              <a:rPr lang="en-US" dirty="0" smtClean="0"/>
              <a:t>Java </a:t>
            </a:r>
            <a:r>
              <a:rPr lang="el-GR" dirty="0" smtClean="0"/>
              <a:t>που μας επιτρέπει να χειριζόμαστε αλφαριθμητικά. </a:t>
            </a:r>
          </a:p>
          <a:p>
            <a:r>
              <a:rPr lang="el-GR" dirty="0" smtClean="0"/>
              <a:t>Ο τελεστής </a:t>
            </a:r>
            <a:r>
              <a:rPr lang="en-US" dirty="0" smtClean="0">
                <a:solidFill>
                  <a:srgbClr val="0070C0"/>
                </a:solidFill>
              </a:rPr>
              <a:t>“+”</a:t>
            </a:r>
            <a:r>
              <a:rPr lang="el-GR" dirty="0" smtClean="0"/>
              <a:t> μας επιτρέπει την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συνένωση</a:t>
            </a:r>
          </a:p>
          <a:p>
            <a:r>
              <a:rPr lang="el-GR" dirty="0" smtClean="0"/>
              <a:t>Υπάρχουν πολλές χρήσιμες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μέθοδοι</a:t>
            </a:r>
            <a:r>
              <a:rPr lang="el-GR" dirty="0" smtClean="0"/>
              <a:t> της κλάσης </a:t>
            </a:r>
            <a:r>
              <a:rPr lang="en-US" dirty="0" smtClean="0"/>
              <a:t>String.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l</a:t>
            </a:r>
            <a:r>
              <a:rPr lang="en-US" dirty="0" smtClean="0">
                <a:solidFill>
                  <a:srgbClr val="0070C0"/>
                </a:solidFill>
              </a:rPr>
              <a:t>ength(): </a:t>
            </a:r>
            <a:r>
              <a:rPr lang="el-GR" dirty="0" smtClean="0"/>
              <a:t>μήκος του </a:t>
            </a:r>
            <a:r>
              <a:rPr lang="en-US" dirty="0" smtClean="0"/>
              <a:t>String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equals(String x)</a:t>
            </a:r>
            <a:r>
              <a:rPr lang="en-US" dirty="0" smtClean="0"/>
              <a:t>: </a:t>
            </a:r>
            <a:r>
              <a:rPr lang="el-GR" dirty="0" smtClean="0"/>
              <a:t>τσεκάρει για ισότητα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trim(): </a:t>
            </a:r>
            <a:r>
              <a:rPr lang="el-GR" dirty="0" smtClean="0"/>
              <a:t>αφαιρεί κενά στην αρχή και το τέλος του </a:t>
            </a:r>
            <a:r>
              <a:rPr lang="en-US" dirty="0" smtClean="0"/>
              <a:t>string.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split(char </a:t>
            </a:r>
            <a:r>
              <a:rPr lang="en-US" dirty="0" err="1" smtClean="0">
                <a:solidFill>
                  <a:srgbClr val="0070C0"/>
                </a:solidFill>
              </a:rPr>
              <a:t>delim</a:t>
            </a:r>
            <a:r>
              <a:rPr lang="en-US" dirty="0" smtClean="0">
                <a:solidFill>
                  <a:srgbClr val="0070C0"/>
                </a:solidFill>
              </a:rPr>
              <a:t>): </a:t>
            </a:r>
            <a:r>
              <a:rPr lang="el-GR" dirty="0" smtClean="0"/>
              <a:t>σπάει το </a:t>
            </a:r>
            <a:r>
              <a:rPr lang="en-US" dirty="0" smtClean="0"/>
              <a:t>string </a:t>
            </a:r>
            <a:r>
              <a:rPr lang="el-GR" dirty="0" smtClean="0"/>
              <a:t>σε πίνακα από </a:t>
            </a:r>
            <a:r>
              <a:rPr lang="en-US" dirty="0" smtClean="0"/>
              <a:t>strings </a:t>
            </a:r>
            <a:r>
              <a:rPr lang="el-GR" dirty="0" smtClean="0"/>
              <a:t>με βάσει το χαρακτήρα </a:t>
            </a:r>
            <a:r>
              <a:rPr lang="en-US" dirty="0" err="1" smtClean="0"/>
              <a:t>delim</a:t>
            </a:r>
            <a:r>
              <a:rPr lang="en-US" dirty="0" smtClean="0"/>
              <a:t>.</a:t>
            </a:r>
          </a:p>
          <a:p>
            <a:pPr lvl="1"/>
            <a:r>
              <a:rPr lang="el-GR" dirty="0" smtClean="0"/>
              <a:t>Μέθοδοι για να βρεθεί ένα </a:t>
            </a:r>
            <a:r>
              <a:rPr lang="el-GR" dirty="0" err="1" smtClean="0"/>
              <a:t>υπο</a:t>
            </a:r>
            <a:r>
              <a:rPr lang="el-GR" dirty="0" smtClean="0"/>
              <a:t>-</a:t>
            </a:r>
            <a:r>
              <a:rPr lang="en-US" dirty="0" smtClean="0"/>
              <a:t>string </a:t>
            </a:r>
            <a:r>
              <a:rPr lang="el-GR" dirty="0" smtClean="0"/>
              <a:t>μέσα σε ένα </a:t>
            </a:r>
            <a:r>
              <a:rPr lang="en-US" dirty="0" smtClean="0"/>
              <a:t>string.</a:t>
            </a:r>
          </a:p>
          <a:p>
            <a:pPr lvl="1"/>
            <a:r>
              <a:rPr lang="el-GR" dirty="0" smtClean="0"/>
              <a:t>Κλπ.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8442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Οι εντολές </a:t>
            </a:r>
            <a:r>
              <a:rPr lang="en-US" dirty="0" smtClean="0"/>
              <a:t>break </a:t>
            </a:r>
            <a:r>
              <a:rPr lang="el-GR" dirty="0" smtClean="0"/>
              <a:t>και </a:t>
            </a:r>
            <a:r>
              <a:rPr lang="en-US" dirty="0" smtClean="0"/>
              <a:t>continue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continue</a:t>
            </a:r>
            <a:r>
              <a:rPr lang="en-US" dirty="0" smtClean="0"/>
              <a:t>: </a:t>
            </a:r>
            <a:r>
              <a:rPr lang="el-GR" dirty="0" smtClean="0"/>
              <a:t>Επιστρέφει τη ροή του προγράμματος στον έλεγχο της συνθήκης σε ένα βρόγχο.</a:t>
            </a:r>
          </a:p>
          <a:p>
            <a:pPr lvl="1"/>
            <a:r>
              <a:rPr lang="el-GR" dirty="0" smtClean="0"/>
              <a:t>Βολικό για τον έλεγχο συνθηκών πριν ξεκινήσει η εκτέλεση του βρόγχου</a:t>
            </a:r>
          </a:p>
          <a:p>
            <a:pPr lvl="1"/>
            <a:r>
              <a:rPr lang="el-GR" dirty="0" smtClean="0"/>
              <a:t>Π.χ., πώς θα τυπώναμε μόνο τους άρτιους αριθμούς?</a:t>
            </a:r>
          </a:p>
          <a:p>
            <a:pPr lvl="1"/>
            <a:endParaRPr lang="el-GR" dirty="0"/>
          </a:p>
          <a:p>
            <a:r>
              <a:rPr lang="en-US" dirty="0" smtClean="0">
                <a:solidFill>
                  <a:srgbClr val="FF0000"/>
                </a:solidFill>
              </a:rPr>
              <a:t>break</a:t>
            </a:r>
            <a:r>
              <a:rPr lang="en-US" dirty="0" smtClean="0"/>
              <a:t>: </a:t>
            </a:r>
            <a:r>
              <a:rPr lang="el-GR" dirty="0" smtClean="0"/>
              <a:t>Μας βγάζει έξω από την εκτέλεση του βρόχου από οποιοδήποτε σημείο μέσα στον κώδικα.</a:t>
            </a:r>
          </a:p>
          <a:p>
            <a:pPr lvl="1"/>
            <a:r>
              <a:rPr lang="el-GR" dirty="0" smtClean="0"/>
              <a:t>Κάποιοι θεωρούν ότι χαλάει το μοντέλο του δομημένου προγραμματισμού.</a:t>
            </a:r>
          </a:p>
          <a:p>
            <a:pPr lvl="1"/>
            <a:r>
              <a:rPr lang="el-GR" dirty="0" smtClean="0"/>
              <a:t>Βολικό για να σταματάμε το βρόγχο όταν κάτι δεν πάει καλά.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0556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990600"/>
          </a:xfrm>
        </p:spPr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596211" y="1219200"/>
            <a:ext cx="4343400" cy="2585323"/>
          </a:xfrm>
          <a:prstGeom prst="rect">
            <a:avLst/>
          </a:prstGeom>
          <a:noFill/>
          <a:ln w="28575">
            <a:solidFill>
              <a:schemeClr val="accent2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while (…)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if (I don’t like something){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continue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}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&lt; rest of code&gt;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 // end of while loop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8215" y="1357699"/>
            <a:ext cx="3850595" cy="2308324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while (…)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if (everything is ok){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&lt; rest of code&gt;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}// end of if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 // end of while loop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96211" y="3908524"/>
            <a:ext cx="4343400" cy="2862322"/>
          </a:xfrm>
          <a:prstGeom prst="rect">
            <a:avLst/>
          </a:prstGeom>
          <a:noFill/>
          <a:ln w="28575">
            <a:solidFill>
              <a:schemeClr val="accent2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while (…)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some code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if (I should stop){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break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}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&lt; some code&gt;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 // end of while loop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45277" y="3819698"/>
            <a:ext cx="3850595" cy="2862322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while (… &amp;&amp; !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StopFlag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&lt; some code&gt;</a:t>
            </a:r>
          </a:p>
          <a:p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if (I should stop){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StopFlag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true;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}else{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&lt; some code&gt;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 // end of while loop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1910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 με </a:t>
            </a:r>
            <a:r>
              <a:rPr lang="en-US" dirty="0" smtClean="0"/>
              <a:t>Strings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ln w="28575">
            <a:solidFill>
              <a:schemeClr val="accent1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StringProcessingDemo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String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sentence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"I hate text processing!"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int position =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sentence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indexOf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("hate");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String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ending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sentence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substring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(position +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hate".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length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01234567890123456789012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");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sentence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The word \"hate\" starts at index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                                       + position);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sentence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sentence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substring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(0, position) +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"adore"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                                     + ending;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The changed string is: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sentence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59424" y="6096000"/>
            <a:ext cx="7536615" cy="646331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Τα </a:t>
            </a:r>
            <a:r>
              <a:rPr lang="en-US" dirty="0" smtClean="0"/>
              <a:t>Strings </a:t>
            </a:r>
            <a:r>
              <a:rPr lang="el-GR" dirty="0" smtClean="0"/>
              <a:t>είναι αμετάβλητα (</a:t>
            </a:r>
            <a:r>
              <a:rPr lang="en-US" dirty="0" smtClean="0"/>
              <a:t>immutable) </a:t>
            </a:r>
            <a:r>
              <a:rPr lang="el-GR" dirty="0" smtClean="0"/>
              <a:t>αντικείμενα</a:t>
            </a:r>
          </a:p>
          <a:p>
            <a:r>
              <a:rPr lang="el-GR" dirty="0" smtClean="0"/>
              <a:t>Όταν κάνουμε ανάθεση δημιουργούνται και αντιγράφονται από την αρχή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139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Ρευματα</a:t>
            </a:r>
            <a:r>
              <a:rPr lang="el-GR" dirty="0" smtClean="0"/>
              <a:t> εισόδου/εξόδου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Τι είναι ένα ρεύμα? Μια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αφαίρεση</a:t>
            </a:r>
            <a:r>
              <a:rPr lang="el-GR" dirty="0"/>
              <a:t> που αναπαριστά μια </a:t>
            </a:r>
            <a:r>
              <a:rPr lang="el-GR" dirty="0">
                <a:solidFill>
                  <a:srgbClr val="0070C0"/>
                </a:solidFill>
              </a:rPr>
              <a:t>πηγή</a:t>
            </a:r>
            <a:r>
              <a:rPr lang="el-GR" dirty="0"/>
              <a:t> (για την </a:t>
            </a:r>
            <a:r>
              <a:rPr lang="el-GR" dirty="0">
                <a:solidFill>
                  <a:srgbClr val="0070C0"/>
                </a:solidFill>
              </a:rPr>
              <a:t>είσοδο</a:t>
            </a:r>
            <a:r>
              <a:rPr lang="el-GR" dirty="0"/>
              <a:t>), ή ένα </a:t>
            </a:r>
            <a:r>
              <a:rPr lang="el-GR" dirty="0">
                <a:solidFill>
                  <a:srgbClr val="0070C0"/>
                </a:solidFill>
              </a:rPr>
              <a:t>προορισμό</a:t>
            </a:r>
            <a:r>
              <a:rPr lang="el-GR" dirty="0"/>
              <a:t> (για την </a:t>
            </a:r>
            <a:r>
              <a:rPr lang="el-GR" dirty="0">
                <a:solidFill>
                  <a:srgbClr val="0070C0"/>
                </a:solidFill>
              </a:rPr>
              <a:t>έξοδο</a:t>
            </a:r>
            <a:r>
              <a:rPr lang="el-GR" dirty="0"/>
              <a:t>)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χαρακτήρων</a:t>
            </a:r>
          </a:p>
          <a:p>
            <a:pPr lvl="1"/>
            <a:r>
              <a:rPr lang="el-GR" dirty="0"/>
              <a:t>Αυτό μπορεί να είναι ένα αρχείο, το πληκτρολόγιο, η οθόνη.</a:t>
            </a:r>
          </a:p>
          <a:p>
            <a:pPr lvl="1"/>
            <a:r>
              <a:rPr lang="el-GR" dirty="0"/>
              <a:t>Όταν δημιουργούμε το ρεύμα το συνδέουμε με την ανάλογη πηγή, ή προορισμό.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867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Είσοδος &amp; Έξοδος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Τα βασικά ρεύματα</a:t>
            </a:r>
            <a:r>
              <a:rPr lang="en-US" dirty="0" smtClean="0"/>
              <a:t> </a:t>
            </a:r>
            <a:r>
              <a:rPr lang="el-GR" dirty="0" smtClean="0"/>
              <a:t>εισόδου/εξόδου είναι έτοιμα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αντικείμενα</a:t>
            </a:r>
            <a:r>
              <a:rPr lang="el-GR" dirty="0" smtClean="0"/>
              <a:t> τα οποία ορίζονται σαν πεδία (</a:t>
            </a:r>
            <a:r>
              <a:rPr lang="el-GR" dirty="0" smtClean="0">
                <a:solidFill>
                  <a:srgbClr val="0070C0"/>
                </a:solidFill>
              </a:rPr>
              <a:t>στατικά</a:t>
            </a:r>
            <a:r>
              <a:rPr lang="el-GR" dirty="0" smtClean="0"/>
              <a:t>) της κλάσης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System</a:t>
            </a:r>
            <a:endParaRPr lang="el-GR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System.out</a:t>
            </a:r>
            <a:endParaRPr lang="en-US" dirty="0" smtClean="0">
              <a:solidFill>
                <a:srgbClr val="0070C0"/>
              </a:solidFill>
            </a:endParaRP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System.in</a:t>
            </a: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System.err</a:t>
            </a:r>
            <a:endParaRPr lang="en-US" dirty="0" smtClean="0">
              <a:solidFill>
                <a:srgbClr val="0070C0"/>
              </a:solidFill>
            </a:endParaRPr>
          </a:p>
          <a:p>
            <a:r>
              <a:rPr lang="el-GR" dirty="0" smtClean="0"/>
              <a:t>Μέσω αυτών και άλλων βοηθητικών αντικειμένων γίνεται η είσοδος και έξοδος δεδομένων ενός προγράμματος</a:t>
            </a:r>
            <a:r>
              <a:rPr lang="en-US" dirty="0" smtClean="0"/>
              <a:t>.</a:t>
            </a:r>
            <a:endParaRPr lang="el-GR" dirty="0" smtClean="0"/>
          </a:p>
          <a:p>
            <a:r>
              <a:rPr lang="el-GR" dirty="0"/>
              <a:t>Μια εντολή εισόδου/εξόδου έχει αποτέλεσμα το λειτουργικό να πάρει ή να στείλει χαρακτήρες από/προς την αντίστοιχη πηγή/προορισμό.</a:t>
            </a:r>
          </a:p>
          <a:p>
            <a:endParaRPr lang="en-US" dirty="0" smtClean="0"/>
          </a:p>
          <a:p>
            <a:pPr lvl="1"/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1526700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Έξοδος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Μπορούμε να καλέσουμε τις συναρτήσεις:</a:t>
            </a:r>
          </a:p>
          <a:p>
            <a:pPr lvl="1"/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println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(String s)</a:t>
            </a:r>
            <a:r>
              <a:rPr lang="el-GR" dirty="0" smtClean="0"/>
              <a:t>: για να τυπώσουμε ένα αλφαριθμητικό </a:t>
            </a:r>
            <a:r>
              <a:rPr lang="en-US" dirty="0" smtClean="0">
                <a:solidFill>
                  <a:srgbClr val="0070C0"/>
                </a:solidFill>
              </a:rPr>
              <a:t>s</a:t>
            </a:r>
            <a:r>
              <a:rPr lang="en-US" dirty="0" smtClean="0"/>
              <a:t> </a:t>
            </a:r>
            <a:r>
              <a:rPr lang="el-GR" dirty="0" smtClean="0"/>
              <a:t>και τον χαρακτήρα </a:t>
            </a:r>
            <a:r>
              <a:rPr lang="el-GR" dirty="0" smtClean="0">
                <a:solidFill>
                  <a:srgbClr val="0070C0"/>
                </a:solidFill>
              </a:rPr>
              <a:t>‘\</a:t>
            </a:r>
            <a:r>
              <a:rPr lang="en-US" dirty="0" smtClean="0">
                <a:solidFill>
                  <a:srgbClr val="0070C0"/>
                </a:solidFill>
              </a:rPr>
              <a:t>n’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print(String s)</a:t>
            </a:r>
            <a:r>
              <a:rPr lang="en-US" dirty="0" smtClean="0"/>
              <a:t>: </a:t>
            </a:r>
            <a:r>
              <a:rPr lang="el-GR" dirty="0" smtClean="0"/>
              <a:t>τυπώνει το </a:t>
            </a:r>
            <a:r>
              <a:rPr lang="en-US" dirty="0" smtClean="0">
                <a:solidFill>
                  <a:srgbClr val="0070C0"/>
                </a:solidFill>
              </a:rPr>
              <a:t>s</a:t>
            </a:r>
            <a:r>
              <a:rPr lang="el-GR" dirty="0" smtClean="0"/>
              <a:t> αλλά δεν αλλάζει γραμμή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printf</a:t>
            </a:r>
            <a:r>
              <a:rPr lang="en-US" dirty="0" smtClean="0"/>
              <a:t>: Formatted output</a:t>
            </a:r>
          </a:p>
          <a:p>
            <a:pPr lvl="2"/>
            <a:r>
              <a:rPr lang="en-US" dirty="0" smtClean="0">
                <a:solidFill>
                  <a:srgbClr val="0070C0"/>
                </a:solidFill>
              </a:rPr>
              <a:t>printf(“%</a:t>
            </a:r>
            <a:r>
              <a:rPr lang="en-US" dirty="0" err="1" smtClean="0">
                <a:solidFill>
                  <a:srgbClr val="0070C0"/>
                </a:solidFill>
              </a:rPr>
              <a:t>d”,myInt</a:t>
            </a:r>
            <a:r>
              <a:rPr lang="en-US" dirty="0" smtClean="0">
                <a:solidFill>
                  <a:srgbClr val="0070C0"/>
                </a:solidFill>
              </a:rPr>
              <a:t>);</a:t>
            </a:r>
            <a:r>
              <a:rPr lang="en-US" dirty="0" smtClean="0"/>
              <a:t> // </a:t>
            </a:r>
            <a:r>
              <a:rPr lang="el-GR" dirty="0" smtClean="0"/>
              <a:t>τυπώνει ένα ακέραιο</a:t>
            </a:r>
          </a:p>
          <a:p>
            <a:pPr lvl="2"/>
            <a:r>
              <a:rPr lang="en-US" dirty="0">
                <a:solidFill>
                  <a:srgbClr val="0070C0"/>
                </a:solidFill>
              </a:rPr>
              <a:t>printf</a:t>
            </a:r>
            <a:r>
              <a:rPr lang="en-US" dirty="0" smtClean="0">
                <a:solidFill>
                  <a:srgbClr val="0070C0"/>
                </a:solidFill>
              </a:rPr>
              <a:t>(“%</a:t>
            </a:r>
            <a:r>
              <a:rPr lang="en-US" dirty="0" err="1">
                <a:solidFill>
                  <a:srgbClr val="0070C0"/>
                </a:solidFill>
              </a:rPr>
              <a:t>f</a:t>
            </a:r>
            <a:r>
              <a:rPr lang="en-US" dirty="0" err="1" smtClean="0">
                <a:solidFill>
                  <a:srgbClr val="0070C0"/>
                </a:solidFill>
              </a:rPr>
              <a:t>”,myDouble</a:t>
            </a:r>
            <a:r>
              <a:rPr lang="en-US" dirty="0" smtClean="0">
                <a:solidFill>
                  <a:srgbClr val="0070C0"/>
                </a:solidFill>
              </a:rPr>
              <a:t>); </a:t>
            </a:r>
            <a:r>
              <a:rPr lang="en-US" dirty="0" smtClean="0"/>
              <a:t>// </a:t>
            </a:r>
            <a:r>
              <a:rPr lang="el-GR" dirty="0" smtClean="0"/>
              <a:t>τυπώνει ένα πραγματικό</a:t>
            </a:r>
          </a:p>
          <a:p>
            <a:pPr lvl="2"/>
            <a:r>
              <a:rPr lang="en-US" dirty="0">
                <a:solidFill>
                  <a:srgbClr val="0070C0"/>
                </a:solidFill>
              </a:rPr>
              <a:t>printf</a:t>
            </a:r>
            <a:r>
              <a:rPr lang="en-US" dirty="0" smtClean="0">
                <a:solidFill>
                  <a:srgbClr val="0070C0"/>
                </a:solidFill>
              </a:rPr>
              <a:t>(“%</a:t>
            </a:r>
            <a:r>
              <a:rPr lang="el-GR" dirty="0" smtClean="0">
                <a:solidFill>
                  <a:srgbClr val="0070C0"/>
                </a:solidFill>
              </a:rPr>
              <a:t>.2</a:t>
            </a:r>
            <a:r>
              <a:rPr lang="en-US" dirty="0" err="1" smtClean="0">
                <a:solidFill>
                  <a:srgbClr val="0070C0"/>
                </a:solidFill>
              </a:rPr>
              <a:t>f</a:t>
            </a:r>
            <a:r>
              <a:rPr lang="en-US" dirty="0" err="1">
                <a:solidFill>
                  <a:srgbClr val="0070C0"/>
                </a:solidFill>
              </a:rPr>
              <a:t>”,</a:t>
            </a:r>
            <a:r>
              <a:rPr lang="en-US" dirty="0" err="1" smtClean="0">
                <a:solidFill>
                  <a:srgbClr val="0070C0"/>
                </a:solidFill>
              </a:rPr>
              <a:t>myDouble</a:t>
            </a:r>
            <a:r>
              <a:rPr lang="en-US" dirty="0" smtClean="0">
                <a:solidFill>
                  <a:srgbClr val="0070C0"/>
                </a:solidFill>
              </a:rPr>
              <a:t>); </a:t>
            </a:r>
            <a:r>
              <a:rPr lang="en-US" dirty="0"/>
              <a:t>// </a:t>
            </a:r>
            <a:r>
              <a:rPr lang="el-GR" dirty="0" smtClean="0"/>
              <a:t>τυπώνει </a:t>
            </a:r>
            <a:r>
              <a:rPr lang="el-GR" dirty="0"/>
              <a:t>ένα </a:t>
            </a:r>
            <a:r>
              <a:rPr lang="el-GR" dirty="0" smtClean="0"/>
              <a:t>πραγματικό με δύο δεκαδικά</a:t>
            </a:r>
            <a:endParaRPr lang="el-GR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5392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Είσοδος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Χρησιμοποιούμε την κλάση </a:t>
            </a:r>
            <a:r>
              <a:rPr lang="en-US" dirty="0" smtClean="0"/>
              <a:t>Scanner </a:t>
            </a:r>
            <a:r>
              <a:rPr lang="el-GR" dirty="0" smtClean="0"/>
              <a:t>της </a:t>
            </a:r>
            <a:r>
              <a:rPr lang="en-US" dirty="0" smtClean="0"/>
              <a:t>Java</a:t>
            </a:r>
            <a:endParaRPr lang="el-GR" dirty="0" smtClean="0"/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import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java.util.Scanner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;</a:t>
            </a:r>
          </a:p>
          <a:p>
            <a:pPr lvl="1"/>
            <a:endParaRPr lang="en-US" dirty="0"/>
          </a:p>
          <a:p>
            <a:r>
              <a:rPr lang="el-GR" dirty="0" smtClean="0"/>
              <a:t>Αρχικοποιείται με το ρεύμα εισόδου: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Scanner in = new Scanner(System.in);</a:t>
            </a:r>
          </a:p>
          <a:p>
            <a:pPr lvl="1"/>
            <a:endParaRPr lang="en-US" dirty="0"/>
          </a:p>
          <a:p>
            <a:r>
              <a:rPr lang="el-GR" dirty="0" smtClean="0"/>
              <a:t>Μπορούμε να καλέσουμε μεθόδους για να διαβάσουμε κάτι από την είσοδο</a:t>
            </a:r>
          </a:p>
          <a:p>
            <a:pPr lvl="1"/>
            <a:r>
              <a:rPr lang="en-US" dirty="0" err="1">
                <a:solidFill>
                  <a:srgbClr val="0070C0"/>
                </a:solidFill>
              </a:rPr>
              <a:t>nextLine</a:t>
            </a:r>
            <a:r>
              <a:rPr lang="en-US" dirty="0">
                <a:solidFill>
                  <a:srgbClr val="0070C0"/>
                </a:solidFill>
              </a:rPr>
              <a:t>(): </a:t>
            </a:r>
            <a:r>
              <a:rPr lang="el-GR" dirty="0"/>
              <a:t>διαβάζει μέχρι να βρει τον χαρακτήρα </a:t>
            </a:r>
            <a:r>
              <a:rPr lang="en-US" dirty="0"/>
              <a:t>‘\n’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next</a:t>
            </a:r>
            <a:r>
              <a:rPr lang="en-US" dirty="0" smtClean="0">
                <a:solidFill>
                  <a:srgbClr val="0070C0"/>
                </a:solidFill>
              </a:rPr>
              <a:t>(): </a:t>
            </a:r>
            <a:r>
              <a:rPr lang="el-GR" dirty="0" smtClean="0"/>
              <a:t>διαβάζει το επόμενο </a:t>
            </a:r>
            <a:r>
              <a:rPr lang="en-US" dirty="0" smtClean="0"/>
              <a:t>String</a:t>
            </a:r>
            <a:endParaRPr lang="en-US" dirty="0"/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nextInt</a:t>
            </a:r>
            <a:r>
              <a:rPr lang="en-US" dirty="0" smtClean="0">
                <a:solidFill>
                  <a:srgbClr val="0070C0"/>
                </a:solidFill>
              </a:rPr>
              <a:t>(): </a:t>
            </a:r>
            <a:r>
              <a:rPr lang="el-GR" dirty="0" smtClean="0"/>
              <a:t>διαβάζει τον επόμενο </a:t>
            </a:r>
            <a:r>
              <a:rPr lang="en-US" dirty="0" smtClean="0"/>
              <a:t>int</a:t>
            </a: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nextDouble</a:t>
            </a:r>
            <a:r>
              <a:rPr lang="en-US" dirty="0" smtClean="0">
                <a:solidFill>
                  <a:srgbClr val="0070C0"/>
                </a:solidFill>
              </a:rPr>
              <a:t>(): </a:t>
            </a:r>
            <a:r>
              <a:rPr lang="el-GR" dirty="0" smtClean="0"/>
              <a:t>διαβάζει τον επόμενο </a:t>
            </a:r>
            <a:r>
              <a:rPr lang="en-US" dirty="0" smtClean="0"/>
              <a:t>double.</a:t>
            </a:r>
          </a:p>
        </p:txBody>
      </p:sp>
    </p:spTree>
    <p:extLst>
      <p:ext uri="{BB962C8B-B14F-4D97-AF65-F5344CB8AC3E}">
        <p14:creationId xmlns:p14="http://schemas.microsoft.com/office/powerpoint/2010/main" val="3492977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28575">
            <a:solidFill>
              <a:schemeClr val="accent1"/>
            </a:solidFill>
            <a:prstDash val="dash"/>
          </a:ln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import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java.util.Scanner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class </a:t>
            </a:r>
            <a:r>
              <a:rPr lang="en-US" dirty="0" err="1"/>
              <a:t>TestIO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	public static void main(String </a:t>
            </a:r>
            <a:r>
              <a:rPr lang="en-US" dirty="0" err="1"/>
              <a:t>args</a:t>
            </a:r>
            <a:r>
              <a:rPr lang="en-US" dirty="0"/>
              <a:t>[])</a:t>
            </a:r>
          </a:p>
          <a:p>
            <a:pPr marL="0" indent="0">
              <a:buNone/>
            </a:pPr>
            <a:r>
              <a:rPr lang="en-US" dirty="0"/>
              <a:t>	{</a:t>
            </a:r>
          </a:p>
          <a:p>
            <a:pPr marL="0" indent="0">
              <a:buNone/>
            </a:pPr>
            <a:r>
              <a:rPr lang="en-US" dirty="0"/>
              <a:t>		Scanner input = new Scanner(</a:t>
            </a:r>
            <a:r>
              <a:rPr lang="en-US" dirty="0">
                <a:solidFill>
                  <a:srgbClr val="FF0000"/>
                </a:solidFill>
              </a:rPr>
              <a:t>System.in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		String line = </a:t>
            </a:r>
            <a:r>
              <a:rPr lang="en-US" dirty="0" err="1"/>
              <a:t>input.</a:t>
            </a:r>
            <a:r>
              <a:rPr lang="en-US" dirty="0" err="1">
                <a:solidFill>
                  <a:srgbClr val="0070C0"/>
                </a:solidFill>
              </a:rPr>
              <a:t>nextLine</a:t>
            </a:r>
            <a:r>
              <a:rPr lang="en-US" dirty="0"/>
              <a:t>();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dirty="0" err="1"/>
              <a:t>System.out.println</a:t>
            </a:r>
            <a:r>
              <a:rPr lang="en-US" dirty="0"/>
              <a:t>(line);</a:t>
            </a:r>
          </a:p>
          <a:p>
            <a:pPr marL="0" indent="0">
              <a:buNone/>
            </a:pPr>
            <a:r>
              <a:rPr lang="en-US" dirty="0"/>
              <a:t>	}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671892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28575">
            <a:solidFill>
              <a:schemeClr val="accent1"/>
            </a:solidFill>
            <a:prstDash val="dash"/>
          </a:ln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import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java.util.Scanner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class </a:t>
            </a:r>
            <a:r>
              <a:rPr lang="en-US" dirty="0" err="1"/>
              <a:t>TestIO2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	public static void main(String </a:t>
            </a:r>
            <a:r>
              <a:rPr lang="en-US" dirty="0" err="1"/>
              <a:t>args</a:t>
            </a:r>
            <a:r>
              <a:rPr lang="en-US" dirty="0"/>
              <a:t>[])</a:t>
            </a:r>
          </a:p>
          <a:p>
            <a:pPr marL="0" indent="0">
              <a:buNone/>
            </a:pPr>
            <a:r>
              <a:rPr lang="en-US" dirty="0"/>
              <a:t>	{</a:t>
            </a:r>
          </a:p>
          <a:p>
            <a:pPr marL="0" indent="0">
              <a:buNone/>
            </a:pPr>
            <a:r>
              <a:rPr lang="en-US" dirty="0"/>
              <a:t>		Scanner input = new Scanner(System.in);</a:t>
            </a:r>
          </a:p>
          <a:p>
            <a:pPr marL="0" indent="0">
              <a:buNone/>
            </a:pPr>
            <a:r>
              <a:rPr lang="en-US" dirty="0"/>
              <a:t>		Double d = </a:t>
            </a:r>
            <a:r>
              <a:rPr lang="en-US" dirty="0" err="1"/>
              <a:t>input.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nextDouble</a:t>
            </a:r>
            <a:r>
              <a:rPr lang="en-US" dirty="0"/>
              <a:t>();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dirty="0" err="1"/>
              <a:t>System.out.println</a:t>
            </a:r>
            <a:r>
              <a:rPr lang="en-US" dirty="0"/>
              <a:t>("Division = " + d/3);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dirty="0" err="1"/>
              <a:t>System.out.</a:t>
            </a:r>
            <a:r>
              <a:rPr lang="en-US" dirty="0" err="1">
                <a:solidFill>
                  <a:srgbClr val="0070C0"/>
                </a:solidFill>
              </a:rPr>
              <a:t>println</a:t>
            </a:r>
            <a:r>
              <a:rPr lang="en-US" dirty="0"/>
              <a:t>("1+ Division = " +1 + d/3);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dirty="0" err="1"/>
              <a:t>System.out.</a:t>
            </a:r>
            <a:r>
              <a:rPr lang="en-US" dirty="0" err="1">
                <a:solidFill>
                  <a:srgbClr val="0070C0"/>
                </a:solidFill>
              </a:rPr>
              <a:t>printf</a:t>
            </a:r>
            <a:r>
              <a:rPr lang="en-US" dirty="0"/>
              <a:t>("1+ Division = </a:t>
            </a:r>
            <a:r>
              <a:rPr lang="en-US" dirty="0">
                <a:solidFill>
                  <a:srgbClr val="FF0000"/>
                </a:solidFill>
              </a:rPr>
              <a:t>%.</a:t>
            </a:r>
            <a:r>
              <a:rPr lang="en-US" dirty="0" err="1">
                <a:solidFill>
                  <a:srgbClr val="FF0000"/>
                </a:solidFill>
              </a:rPr>
              <a:t>2f</a:t>
            </a:r>
            <a:r>
              <a:rPr lang="en-US" dirty="0"/>
              <a:t>", </a:t>
            </a:r>
            <a:r>
              <a:rPr lang="en-US" dirty="0" err="1"/>
              <a:t>1+d</a:t>
            </a:r>
            <a:r>
              <a:rPr lang="en-US" dirty="0"/>
              <a:t>/3); </a:t>
            </a:r>
          </a:p>
          <a:p>
            <a:pPr marL="0" indent="0">
              <a:buNone/>
            </a:pPr>
            <a:r>
              <a:rPr lang="en-US" dirty="0"/>
              <a:t>	}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494173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2422</TotalTime>
  <Words>1229</Words>
  <Application>Microsoft Office PowerPoint</Application>
  <PresentationFormat>On-screen Show (4:3)</PresentationFormat>
  <Paragraphs>288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Clarity</vt:lpstr>
      <vt:lpstr>ΤΕΧΝΙΚΕΣ Αντικειμενοστραφουσ προγραμματισμου</vt:lpstr>
      <vt:lpstr>Strings</vt:lpstr>
      <vt:lpstr>Παράδειγμα με Strings</vt:lpstr>
      <vt:lpstr>Ρευματα εισόδου/εξόδου</vt:lpstr>
      <vt:lpstr>Είσοδος &amp; Έξοδος</vt:lpstr>
      <vt:lpstr>Έξοδος</vt:lpstr>
      <vt:lpstr>Είσοδος</vt:lpstr>
      <vt:lpstr>Παράδειγμα</vt:lpstr>
      <vt:lpstr>Παράδειγμα</vt:lpstr>
      <vt:lpstr>Λογικοί τελεστές</vt:lpstr>
      <vt:lpstr>Διακλαδώσεις– Το if Statement</vt:lpstr>
      <vt:lpstr>Βρόγχοι – Το if-else statement</vt:lpstr>
      <vt:lpstr>Προσοχή!</vt:lpstr>
      <vt:lpstr>Βρόγχοι - While statement</vt:lpstr>
      <vt:lpstr>Επανάληψη – for statement</vt:lpstr>
      <vt:lpstr>Το Do-While statement</vt:lpstr>
      <vt:lpstr>PowerPoint Presentation</vt:lpstr>
      <vt:lpstr>Scope μεταβλητών</vt:lpstr>
      <vt:lpstr>Παράδειγμα με το scope μεταβλητών</vt:lpstr>
      <vt:lpstr>Οι εντολές break και continue</vt:lpstr>
      <vt:lpstr>Παράδειγμα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tsap</cp:lastModifiedBy>
  <cp:revision>160</cp:revision>
  <dcterms:created xsi:type="dcterms:W3CDTF">2013-02-10T16:19:38Z</dcterms:created>
  <dcterms:modified xsi:type="dcterms:W3CDTF">2013-02-23T11:41:37Z</dcterms:modified>
</cp:coreProperties>
</file>