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7" r:id="rId2"/>
    <p:sldId id="294" r:id="rId3"/>
    <p:sldId id="258" r:id="rId4"/>
    <p:sldId id="259" r:id="rId5"/>
    <p:sldId id="260" r:id="rId6"/>
    <p:sldId id="261" r:id="rId7"/>
    <p:sldId id="293" r:id="rId8"/>
    <p:sldId id="262" r:id="rId9"/>
    <p:sldId id="263" r:id="rId10"/>
    <p:sldId id="338" r:id="rId11"/>
    <p:sldId id="296" r:id="rId12"/>
    <p:sldId id="297" r:id="rId13"/>
    <p:sldId id="313" r:id="rId14"/>
    <p:sldId id="298" r:id="rId15"/>
    <p:sldId id="301" r:id="rId16"/>
    <p:sldId id="302" r:id="rId17"/>
    <p:sldId id="303" r:id="rId18"/>
    <p:sldId id="305" r:id="rId19"/>
    <p:sldId id="306" r:id="rId20"/>
    <p:sldId id="307" r:id="rId21"/>
    <p:sldId id="308" r:id="rId22"/>
    <p:sldId id="309" r:id="rId23"/>
    <p:sldId id="304" r:id="rId24"/>
    <p:sldId id="310" r:id="rId25"/>
    <p:sldId id="311" r:id="rId26"/>
    <p:sldId id="312" r:id="rId27"/>
    <p:sldId id="314" r:id="rId28"/>
    <p:sldId id="315" r:id="rId29"/>
    <p:sldId id="316" r:id="rId30"/>
    <p:sldId id="317" r:id="rId31"/>
    <p:sldId id="320" r:id="rId32"/>
    <p:sldId id="318" r:id="rId33"/>
    <p:sldId id="319" r:id="rId34"/>
    <p:sldId id="321" r:id="rId35"/>
    <p:sldId id="324" r:id="rId36"/>
    <p:sldId id="348" r:id="rId37"/>
    <p:sldId id="325" r:id="rId38"/>
    <p:sldId id="349" r:id="rId39"/>
    <p:sldId id="345" r:id="rId40"/>
    <p:sldId id="350" r:id="rId41"/>
    <p:sldId id="347" r:id="rId42"/>
    <p:sldId id="351" r:id="rId43"/>
    <p:sldId id="352" r:id="rId44"/>
    <p:sldId id="339" r:id="rId45"/>
    <p:sldId id="340" r:id="rId46"/>
    <p:sldId id="353" r:id="rId47"/>
    <p:sldId id="342" r:id="rId48"/>
    <p:sldId id="343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87" d="100"/>
          <a:sy n="87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Applets</a:t>
            </a:r>
            <a:endParaRPr lang="en-US" dirty="0"/>
          </a:p>
        </p:txBody>
      </p:sp>
      <p:sp>
        <p:nvSpPr>
          <p:cNvPr id="4" name="Rectangle 2051"/>
          <p:cNvSpPr>
            <a:spLocks noChangeArrowheads="1"/>
          </p:cNvSpPr>
          <p:nvPr/>
        </p:nvSpPr>
        <p:spPr bwMode="auto">
          <a:xfrm>
            <a:off x="140679" y="4960938"/>
            <a:ext cx="865163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Monotype Sorts" pitchFamily="2" charset="2"/>
              <a:buChar char="l"/>
            </a:pPr>
            <a:endParaRPr lang="en-US" sz="2200" smtClean="0">
              <a:solidFill>
                <a:srgbClr val="000000"/>
              </a:solidFill>
            </a:endParaRPr>
          </a:p>
        </p:txBody>
      </p:sp>
      <p:sp>
        <p:nvSpPr>
          <p:cNvPr id="5" name="Rectangle 2052"/>
          <p:cNvSpPr>
            <a:spLocks noChangeArrowheads="1"/>
          </p:cNvSpPr>
          <p:nvPr/>
        </p:nvSpPr>
        <p:spPr bwMode="auto">
          <a:xfrm>
            <a:off x="4360987" y="1744933"/>
            <a:ext cx="4431323" cy="15462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Oval 2053"/>
          <p:cNvSpPr>
            <a:spLocks noChangeArrowheads="1"/>
          </p:cNvSpPr>
          <p:nvPr/>
        </p:nvSpPr>
        <p:spPr bwMode="auto">
          <a:xfrm>
            <a:off x="4360985" y="2044966"/>
            <a:ext cx="1488831" cy="8255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 source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code</a:t>
            </a:r>
          </a:p>
        </p:txBody>
      </p:sp>
      <p:sp>
        <p:nvSpPr>
          <p:cNvPr id="7" name="Oval 2054"/>
          <p:cNvSpPr>
            <a:spLocks noChangeArrowheads="1"/>
          </p:cNvSpPr>
          <p:nvPr/>
        </p:nvSpPr>
        <p:spPr bwMode="auto">
          <a:xfrm>
            <a:off x="7526216" y="2046558"/>
            <a:ext cx="117523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bytecode</a:t>
            </a:r>
          </a:p>
        </p:txBody>
      </p:sp>
      <p:sp>
        <p:nvSpPr>
          <p:cNvPr id="8" name="Rectangle 2055"/>
          <p:cNvSpPr>
            <a:spLocks noChangeArrowheads="1"/>
          </p:cNvSpPr>
          <p:nvPr/>
        </p:nvSpPr>
        <p:spPr bwMode="auto">
          <a:xfrm>
            <a:off x="6119448" y="1992583"/>
            <a:ext cx="1071197" cy="930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compiler</a:t>
            </a:r>
          </a:p>
        </p:txBody>
      </p:sp>
      <p:sp>
        <p:nvSpPr>
          <p:cNvPr id="9" name="Line 2056"/>
          <p:cNvSpPr>
            <a:spLocks noChangeShapeType="1"/>
          </p:cNvSpPr>
          <p:nvPr/>
        </p:nvSpPr>
        <p:spPr bwMode="auto">
          <a:xfrm flipV="1">
            <a:off x="5887918" y="2475178"/>
            <a:ext cx="231531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0" name="Line 2057"/>
          <p:cNvSpPr>
            <a:spLocks noChangeShapeType="1"/>
          </p:cNvSpPr>
          <p:nvPr/>
        </p:nvSpPr>
        <p:spPr bwMode="auto">
          <a:xfrm flipV="1">
            <a:off x="7190643" y="2475178"/>
            <a:ext cx="303334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4519246" y="3332432"/>
            <a:ext cx="243175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Remote computer</a:t>
            </a:r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5556741" y="6121671"/>
            <a:ext cx="2302120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Local computer</a:t>
            </a:r>
          </a:p>
        </p:txBody>
      </p:sp>
      <p:sp>
        <p:nvSpPr>
          <p:cNvPr id="13" name="Line 2060"/>
          <p:cNvSpPr>
            <a:spLocks noChangeShapeType="1"/>
          </p:cNvSpPr>
          <p:nvPr/>
        </p:nvSpPr>
        <p:spPr bwMode="auto">
          <a:xfrm flipH="1">
            <a:off x="7306410" y="2964128"/>
            <a:ext cx="665285" cy="1195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Rectangle 2061"/>
          <p:cNvSpPr>
            <a:spLocks noChangeArrowheads="1"/>
          </p:cNvSpPr>
          <p:nvPr/>
        </p:nvSpPr>
        <p:spPr bwMode="auto">
          <a:xfrm>
            <a:off x="5275385" y="4207146"/>
            <a:ext cx="2250831" cy="1914525"/>
          </a:xfrm>
          <a:prstGeom prst="rect">
            <a:avLst/>
          </a:prstGeom>
          <a:solidFill>
            <a:srgbClr val="99FFCC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Rectangle 2062"/>
          <p:cNvSpPr>
            <a:spLocks noChangeArrowheads="1"/>
          </p:cNvSpPr>
          <p:nvPr/>
        </p:nvSpPr>
        <p:spPr bwMode="auto">
          <a:xfrm>
            <a:off x="5641731" y="4435746"/>
            <a:ext cx="1548912" cy="1419225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6" name="Rectangle 2063"/>
          <p:cNvSpPr>
            <a:spLocks noChangeArrowheads="1"/>
          </p:cNvSpPr>
          <p:nvPr/>
        </p:nvSpPr>
        <p:spPr bwMode="auto">
          <a:xfrm>
            <a:off x="5761892" y="4921516"/>
            <a:ext cx="1312985" cy="819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Java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interpreter</a:t>
            </a:r>
          </a:p>
        </p:txBody>
      </p: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5641731" y="4435742"/>
            <a:ext cx="169136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smtClean="0">
                <a:solidFill>
                  <a:srgbClr val="000000"/>
                </a:solidFill>
                <a:ea typeface="굴림" pitchFamily="34" charset="-127"/>
              </a:rPr>
              <a:t>Web browser</a:t>
            </a:r>
          </a:p>
        </p:txBody>
      </p:sp>
      <p:sp>
        <p:nvSpPr>
          <p:cNvPr id="18" name="Rectangle 2065"/>
          <p:cNvSpPr>
            <a:spLocks noChangeArrowheads="1"/>
          </p:cNvSpPr>
          <p:nvPr/>
        </p:nvSpPr>
        <p:spPr bwMode="auto">
          <a:xfrm>
            <a:off x="140677" y="1595703"/>
            <a:ext cx="4220308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Char char=""/>
            </a:pPr>
            <a:r>
              <a:rPr lang="en-US" sz="2200" dirty="0" smtClean="0">
                <a:solidFill>
                  <a:srgbClr val="000000"/>
                </a:solidFill>
              </a:rPr>
              <a:t>To Internet Browser software </a:t>
            </a:r>
            <a:r>
              <a:rPr lang="el-GR" sz="2200" dirty="0" smtClean="0">
                <a:solidFill>
                  <a:srgbClr val="000000"/>
                </a:solidFill>
              </a:rPr>
              <a:t>περιλαμβάνει ένα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63DE8"/>
                </a:solidFill>
              </a:rPr>
              <a:t>JVM</a:t>
            </a: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 smtClean="0">
                <a:solidFill>
                  <a:srgbClr val="063DE8"/>
                </a:solidFill>
              </a:rPr>
              <a:t>Φορτώνει </a:t>
            </a:r>
            <a:r>
              <a:rPr lang="el-GR" sz="2200" dirty="0">
                <a:solidFill>
                  <a:srgbClr val="000000"/>
                </a:solidFill>
              </a:rPr>
              <a:t>τον</a:t>
            </a:r>
            <a:r>
              <a:rPr lang="el-GR" sz="2200" dirty="0">
                <a:solidFill>
                  <a:srgbClr val="063DE8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java byte code </a:t>
            </a:r>
            <a:r>
              <a:rPr lang="el-GR" sz="2200" dirty="0" smtClean="0">
                <a:solidFill>
                  <a:srgbClr val="000000"/>
                </a:solidFill>
              </a:rPr>
              <a:t>από τον </a:t>
            </a:r>
            <a:r>
              <a:rPr lang="en-US" sz="2200" dirty="0" smtClean="0">
                <a:solidFill>
                  <a:srgbClr val="000000"/>
                </a:solidFill>
              </a:rPr>
              <a:t>remote </a:t>
            </a:r>
            <a:r>
              <a:rPr lang="el-GR" sz="2200" dirty="0" smtClean="0">
                <a:solidFill>
                  <a:srgbClr val="000000"/>
                </a:solidFill>
              </a:rPr>
              <a:t>υπολογιστή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668338" lvl="1" indent="-1936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</a:pPr>
            <a:r>
              <a:rPr lang="el-GR" sz="2200" dirty="0" smtClean="0">
                <a:solidFill>
                  <a:srgbClr val="063DE8"/>
                </a:solidFill>
              </a:rPr>
              <a:t>Τρέχει </a:t>
            </a:r>
            <a:r>
              <a:rPr lang="el-GR" sz="2200" dirty="0" smtClean="0">
                <a:solidFill>
                  <a:srgbClr val="000000"/>
                </a:solidFill>
              </a:rPr>
              <a:t>τοπικά το </a:t>
            </a:r>
            <a:r>
              <a:rPr lang="en-US" sz="2200" dirty="0" smtClean="0">
                <a:solidFill>
                  <a:srgbClr val="000000"/>
                </a:solidFill>
              </a:rPr>
              <a:t>Java Program </a:t>
            </a:r>
            <a:r>
              <a:rPr lang="el-GR" sz="2200" dirty="0" smtClean="0">
                <a:solidFill>
                  <a:srgbClr val="000000"/>
                </a:solidFill>
              </a:rPr>
              <a:t>μέσα στο παράθυρο του</a:t>
            </a:r>
            <a:r>
              <a:rPr lang="en-US" sz="2200" dirty="0" smtClean="0">
                <a:solidFill>
                  <a:srgbClr val="000000"/>
                </a:solidFill>
              </a:rPr>
              <a:t> Browser</a:t>
            </a:r>
          </a:p>
        </p:txBody>
      </p:sp>
      <p:pic>
        <p:nvPicPr>
          <p:cNvPr id="19" name="Picture 2067" descr="du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247" y="4636118"/>
            <a:ext cx="1899138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09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Το πρώτο μας πρόγραμμα σε </a:t>
            </a:r>
            <a:r>
              <a:rPr lang="en-US" dirty="0" smtClean="0"/>
              <a:t>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Δομή ενός απλού </a:t>
            </a:r>
            <a:r>
              <a:rPr lang="en-US" dirty="0" smtClean="0"/>
              <a:t>Java </a:t>
            </a:r>
            <a:r>
              <a:rPr lang="el-GR" dirty="0" smtClean="0"/>
              <a:t>προγράμματος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του αρχείου που κρατάει το πρόγραμμα είναι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.java (</a:t>
            </a:r>
            <a:r>
              <a:rPr lang="el-GR" dirty="0" err="1" smtClean="0"/>
              <a:t>οπου</a:t>
            </a:r>
            <a:r>
              <a:rPr lang="el-GR" dirty="0" smtClean="0"/>
              <a:t> Χ το όνομα του προγράμματος)</a:t>
            </a:r>
          </a:p>
          <a:p>
            <a:pPr lvl="1"/>
            <a:r>
              <a:rPr lang="el-GR" dirty="0" smtClean="0"/>
              <a:t>Στο παράδειγμα</a:t>
            </a:r>
            <a:r>
              <a:rPr lang="en-US" dirty="0" smtClean="0"/>
              <a:t> </a:t>
            </a:r>
            <a:r>
              <a:rPr lang="el-GR" dirty="0" smtClean="0"/>
              <a:t>μας ονομάζουμε το πρόγραμμα μας: </a:t>
            </a:r>
            <a:r>
              <a:rPr lang="en-US" dirty="0" smtClean="0"/>
              <a:t>HelloWorld.java</a:t>
            </a:r>
            <a:endParaRPr lang="el-GR" dirty="0" smtClean="0"/>
          </a:p>
          <a:p>
            <a:r>
              <a:rPr lang="el-GR" dirty="0" smtClean="0"/>
              <a:t>Μέσα στο πρόγραμμα μας πρέπει να έχουμε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 smtClean="0"/>
              <a:t> με το όνομα </a:t>
            </a:r>
            <a:r>
              <a:rPr lang="el-GR" b="1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X</a:t>
            </a:r>
          </a:p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l-GR" b="1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 θα πρέπει να περιέχει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η οποία είναι το σημείο εκκίνησης του προγράμματος μας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772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HelloWorld.java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715002"/>
            <a:ext cx="3368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avac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HelloWorld.java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java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47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400" y="2438400"/>
            <a:ext cx="3429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715000"/>
            <a:ext cx="4025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Λέξεις σε </a:t>
            </a:r>
            <a:r>
              <a:rPr lang="el-GR" dirty="0" smtClean="0">
                <a:solidFill>
                  <a:srgbClr val="FF0000"/>
                </a:solidFill>
              </a:rPr>
              <a:t>κόκκινο</a:t>
            </a:r>
            <a:r>
              <a:rPr lang="el-GR" dirty="0" smtClean="0"/>
              <a:t>: δεσμευμένες λέξεις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0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6002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600200"/>
            <a:ext cx="1905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304800" y="685802"/>
            <a:ext cx="1371600" cy="745671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Ορίζει την κλάση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3200400" y="914402"/>
            <a:ext cx="2895600" cy="517071"/>
          </a:xfrm>
          <a:prstGeom prst="wedgeRectCallout">
            <a:avLst>
              <a:gd name="adj1" fmla="val -50157"/>
              <a:gd name="adj2" fmla="val 13332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Όνομα της κλάσης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43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44196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2057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60665" y="2819400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60665" y="4044042"/>
            <a:ext cx="353786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294" y="4953000"/>
            <a:ext cx="75193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άγκιστρα { … } ορίζουν ένα λογικό </a:t>
            </a:r>
            <a:r>
              <a:rPr lang="en-US" dirty="0" smtClean="0"/>
              <a:t>block </a:t>
            </a:r>
            <a:r>
              <a:rPr lang="el-GR" dirty="0" smtClean="0"/>
              <a:t>του κώδικα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Αυτό μπορεί να είναι μία κλάση, μία συνάρτηση, ένα </a:t>
            </a:r>
            <a:r>
              <a:rPr lang="en-US" dirty="0" smtClean="0"/>
              <a:t>if statement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μεταβλητές που ορίζουμε μέσα σε ένα λογικό </a:t>
            </a:r>
            <a:r>
              <a:rPr lang="en-US" dirty="0" smtClean="0"/>
              <a:t>block, </a:t>
            </a:r>
            <a:r>
              <a:rPr lang="el-GR" dirty="0" smtClean="0"/>
              <a:t>έχουν εμβέλεια μέσα στο </a:t>
            </a:r>
            <a:r>
              <a:rPr lang="en-US" dirty="0" smtClean="0"/>
              <a:t>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Αντίστοιχο των </a:t>
            </a:r>
            <a:r>
              <a:rPr lang="en-US" dirty="0" smtClean="0"/>
              <a:t>tabs </a:t>
            </a:r>
            <a:r>
              <a:rPr lang="el-GR" dirty="0" smtClean="0"/>
              <a:t>στην </a:t>
            </a:r>
            <a:r>
              <a:rPr lang="en-US" dirty="0" smtClean="0"/>
              <a:t>Python, </a:t>
            </a:r>
            <a:r>
              <a:rPr lang="el-GR" dirty="0" smtClean="0"/>
              <a:t>εδώ δεν χρειάζονται </a:t>
            </a:r>
            <a:r>
              <a:rPr lang="el-GR" dirty="0" err="1" smtClean="0"/>
              <a:t>αλλα</a:t>
            </a:r>
            <a:r>
              <a:rPr lang="el-GR" dirty="0" smtClean="0"/>
              <a:t> είναι καλό να τα βάζουμε για να διαβάζεται ο κώδικας πιο εύκολα.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04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2362200"/>
            <a:ext cx="2514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5486402"/>
            <a:ext cx="585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public, static</a:t>
            </a:r>
            <a:r>
              <a:rPr lang="en-US" sz="2400" dirty="0" smtClean="0"/>
              <a:t>: </a:t>
            </a:r>
            <a:r>
              <a:rPr lang="el-GR" sz="2400" dirty="0" smtClean="0"/>
              <a:t>θα τα εξηγήσουμε αργότερα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176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2362200"/>
            <a:ext cx="990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54935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Το τι επιστρέφει η μέθοδος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void</a:t>
            </a:r>
            <a:r>
              <a:rPr lang="en-US" sz="2400" dirty="0" smtClean="0"/>
              <a:t>: H </a:t>
            </a:r>
            <a:r>
              <a:rPr lang="el-GR" sz="2400" dirty="0" smtClean="0"/>
              <a:t>μέθοδος δεν επιστρέφει τίποτα.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3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Ο </a:t>
            </a:r>
            <a:r>
              <a:rPr lang="en-AU" dirty="0"/>
              <a:t>Patrick </a:t>
            </a:r>
            <a:r>
              <a:rPr lang="en-AU" dirty="0" err="1"/>
              <a:t>Naughton</a:t>
            </a:r>
            <a:r>
              <a:rPr lang="en-AU" dirty="0"/>
              <a:t> </a:t>
            </a:r>
            <a:r>
              <a:rPr lang="el-GR" dirty="0" smtClean="0"/>
              <a:t>απειλεί την </a:t>
            </a:r>
            <a:r>
              <a:rPr lang="en-US" dirty="0" smtClean="0"/>
              <a:t>Sun </a:t>
            </a:r>
            <a:r>
              <a:rPr lang="el-GR" dirty="0" smtClean="0"/>
              <a:t>ότι θα φύγει.</a:t>
            </a:r>
          </a:p>
          <a:p>
            <a:r>
              <a:rPr lang="el-GR" dirty="0" smtClean="0"/>
              <a:t>Τον βάζουν σε μία ομάδα αποτελούμενη από τους </a:t>
            </a:r>
            <a:r>
              <a:rPr lang="en-AU" dirty="0"/>
              <a:t>James Gosling </a:t>
            </a:r>
            <a:r>
              <a:rPr lang="el-GR" dirty="0" smtClean="0"/>
              <a:t>και </a:t>
            </a:r>
            <a:r>
              <a:rPr lang="en-AU" dirty="0" smtClean="0"/>
              <a:t>Mike </a:t>
            </a:r>
            <a:r>
              <a:rPr lang="en-AU" dirty="0"/>
              <a:t>Sheridan </a:t>
            </a:r>
            <a:r>
              <a:rPr lang="el-GR" dirty="0" smtClean="0"/>
              <a:t>για να σχεδιάσουν τον προγραμματισμό τον έξυπνων συσκευών της επόμενης γενιάς. </a:t>
            </a:r>
          </a:p>
          <a:p>
            <a:pPr lvl="1"/>
            <a:r>
              <a:rPr lang="en-US" dirty="0" smtClean="0"/>
              <a:t>The Green project.</a:t>
            </a:r>
          </a:p>
          <a:p>
            <a:r>
              <a:rPr lang="en-US" dirty="0" smtClean="0"/>
              <a:t>O Gosling </a:t>
            </a:r>
            <a:r>
              <a:rPr lang="el-GR" dirty="0" smtClean="0"/>
              <a:t>συνειδητοποιεί ότι η </a:t>
            </a:r>
            <a:r>
              <a:rPr lang="en-US" dirty="0" smtClean="0"/>
              <a:t>C++ </a:t>
            </a:r>
            <a:r>
              <a:rPr lang="el-GR" dirty="0" smtClean="0"/>
              <a:t>δεν είναι αρκετά αξιόπιστη για να δουλεύει σε συσκευές περιορισμένων δυνατοτήτων και με διάφορες αρχιτεκτονικές.</a:t>
            </a:r>
          </a:p>
          <a:p>
            <a:pPr lvl="1"/>
            <a:r>
              <a:rPr lang="el-GR" dirty="0" smtClean="0"/>
              <a:t>Δημιουργεί τη γλώσσα </a:t>
            </a:r>
            <a:r>
              <a:rPr lang="en-US" dirty="0" smtClean="0"/>
              <a:t>Oak</a:t>
            </a:r>
          </a:p>
          <a:p>
            <a:r>
              <a:rPr lang="en-US" dirty="0" smtClean="0"/>
              <a:t>To 1992 </a:t>
            </a:r>
            <a:r>
              <a:rPr lang="el-GR" dirty="0" smtClean="0"/>
              <a:t>η ομάδα κάνει ένα </a:t>
            </a:r>
            <a:r>
              <a:rPr lang="en-US" dirty="0" smtClean="0"/>
              <a:t>demo </a:t>
            </a:r>
            <a:r>
              <a:rPr lang="el-GR" dirty="0" smtClean="0"/>
              <a:t>μιας συσκευής </a:t>
            </a:r>
            <a:r>
              <a:rPr lang="en-US" dirty="0" smtClean="0"/>
              <a:t>PDA</a:t>
            </a:r>
            <a:r>
              <a:rPr lang="el-GR" dirty="0" smtClean="0"/>
              <a:t>, *7 (</a:t>
            </a:r>
            <a:r>
              <a:rPr lang="en-US" dirty="0" smtClean="0"/>
              <a:t>star 7)</a:t>
            </a:r>
          </a:p>
          <a:p>
            <a:pPr lvl="1"/>
            <a:r>
              <a:rPr lang="el-GR" dirty="0" smtClean="0"/>
              <a:t>Δημιουργείται η θυγατρική εταιρία </a:t>
            </a:r>
            <a:r>
              <a:rPr lang="en-US" dirty="0" err="1" smtClean="0"/>
              <a:t>FirstPerson</a:t>
            </a:r>
            <a:r>
              <a:rPr lang="en-US" dirty="0" smtClean="0"/>
              <a:t> Inc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l-GR" dirty="0" smtClean="0"/>
              <a:t>Η δημιουργία των έξυπνων συσκευών αποτυγχάνει και η ομάδα (μαζί με τον </a:t>
            </a:r>
            <a:r>
              <a:rPr lang="en-US" dirty="0" smtClean="0"/>
              <a:t>Eric Schmidt) </a:t>
            </a:r>
            <a:r>
              <a:rPr lang="el-GR" dirty="0" smtClean="0"/>
              <a:t>επικεντρώνεται στην εφαρμογή της πλατφόρμας στο </a:t>
            </a:r>
            <a:r>
              <a:rPr lang="en-US" dirty="0" smtClean="0"/>
              <a:t>Internet.</a:t>
            </a:r>
          </a:p>
          <a:p>
            <a:pPr lvl="1"/>
            <a:r>
              <a:rPr lang="el-GR" dirty="0" smtClean="0"/>
              <a:t>Ο </a:t>
            </a:r>
            <a:r>
              <a:rPr lang="en-AU" dirty="0" err="1"/>
              <a:t>Naughton</a:t>
            </a:r>
            <a:r>
              <a:rPr lang="en-AU" dirty="0"/>
              <a:t> </a:t>
            </a:r>
            <a:r>
              <a:rPr lang="el-GR" dirty="0" smtClean="0"/>
              <a:t>φτιάχνει τον </a:t>
            </a:r>
            <a:r>
              <a:rPr lang="en-US" dirty="0" err="1" smtClean="0"/>
              <a:t>WebRunner</a:t>
            </a:r>
            <a:r>
              <a:rPr lang="en-US" dirty="0" smtClean="0"/>
              <a:t> browser (</a:t>
            </a:r>
            <a:r>
              <a:rPr lang="el-GR" dirty="0" err="1" smtClean="0"/>
              <a:t>μετα</a:t>
            </a:r>
            <a:r>
              <a:rPr lang="el-GR" dirty="0" smtClean="0"/>
              <a:t> </a:t>
            </a:r>
            <a:r>
              <a:rPr lang="en-US" dirty="0" err="1" smtClean="0"/>
              <a:t>HotJava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Η γλώσσα μετονομάζεται σε </a:t>
            </a:r>
            <a:r>
              <a:rPr lang="en-US" dirty="0" smtClean="0"/>
              <a:t>Java </a:t>
            </a:r>
            <a:r>
              <a:rPr lang="el-GR" dirty="0" smtClean="0"/>
              <a:t>και το ενδιαφέρον επικεντρώνεται σε εφαρμογές που τρέχουν μέσα στον </a:t>
            </a:r>
            <a:r>
              <a:rPr lang="en-US" dirty="0" smtClean="0"/>
              <a:t>browser.</a:t>
            </a:r>
          </a:p>
          <a:p>
            <a:r>
              <a:rPr lang="en-US" dirty="0" smtClean="0"/>
              <a:t>O Marc Andersen </a:t>
            </a:r>
            <a:r>
              <a:rPr lang="el-GR" dirty="0" smtClean="0"/>
              <a:t>ανακοινώνει ότι ο </a:t>
            </a:r>
            <a:r>
              <a:rPr lang="en-US" dirty="0" smtClean="0"/>
              <a:t>Netscape browser </a:t>
            </a:r>
            <a:r>
              <a:rPr lang="el-GR" dirty="0" smtClean="0"/>
              <a:t>θα υποστηρίζει</a:t>
            </a:r>
            <a:r>
              <a:rPr lang="en-US" dirty="0" smtClean="0"/>
              <a:t> Java </a:t>
            </a:r>
            <a:r>
              <a:rPr lang="el-GR" dirty="0" err="1" smtClean="0"/>
              <a:t>μικροεφαρμογές</a:t>
            </a:r>
            <a:r>
              <a:rPr lang="el-GR" dirty="0" smtClean="0"/>
              <a:t> (</a:t>
            </a:r>
            <a:r>
              <a:rPr lang="en-US" dirty="0" smtClean="0"/>
              <a:t>applets)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2362200"/>
            <a:ext cx="914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4864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όνομα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main</a:t>
            </a:r>
            <a:r>
              <a:rPr lang="en-US" sz="2400" dirty="0" smtClean="0"/>
              <a:t>: </a:t>
            </a:r>
            <a:r>
              <a:rPr lang="el-GR" sz="2400" dirty="0" smtClean="0"/>
              <a:t>ειδική περίπτωση που σηματοδοτεί το σημείο </a:t>
            </a:r>
            <a:r>
              <a:rPr lang="el-GR" sz="2400" dirty="0" err="1" smtClean="0"/>
              <a:t>εκκινησης</a:t>
            </a:r>
            <a:r>
              <a:rPr lang="el-GR" sz="2400" dirty="0" smtClean="0"/>
              <a:t> του προγράμματος.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0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73152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514600" y="914400"/>
            <a:ext cx="3429000" cy="457200"/>
          </a:xfrm>
          <a:prstGeom prst="wedgeRectCallout">
            <a:avLst>
              <a:gd name="adj1" fmla="val 10596"/>
              <a:gd name="adj2" fmla="val 27678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συνάρτησης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2362200"/>
            <a:ext cx="2362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1" y="502920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Ορίσματα</a:t>
            </a:r>
            <a:r>
              <a:rPr lang="el-GR" sz="2400" dirty="0" smtClean="0"/>
              <a:t> της μεθόδου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Ένας πίνακας από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Strings</a:t>
            </a:r>
            <a:r>
              <a:rPr lang="en-US" sz="2400" dirty="0" smtClean="0"/>
              <a:t> </a:t>
            </a:r>
            <a:r>
              <a:rPr lang="el-GR" sz="2400" dirty="0" smtClean="0"/>
              <a:t>που αντιστοιχούν στις παραμέτρους με τις οποίες τρέχουμε το πρόγραμμα.</a:t>
            </a:r>
          </a:p>
        </p:txBody>
      </p:sp>
    </p:spTree>
    <p:extLst>
      <p:ext uri="{BB962C8B-B14F-4D97-AF65-F5344CB8AC3E}">
        <p14:creationId xmlns:p14="http://schemas.microsoft.com/office/powerpoint/2010/main" val="10862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0" y="2362200"/>
            <a:ext cx="11430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1" y="5029201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B050"/>
                </a:solidFill>
              </a:rPr>
              <a:t>String</a:t>
            </a:r>
            <a:r>
              <a:rPr lang="en-US" sz="2400" dirty="0" smtClean="0"/>
              <a:t>: </a:t>
            </a:r>
            <a:r>
              <a:rPr lang="el-GR" sz="2400" dirty="0" smtClean="0"/>
              <a:t>κλάση που χειρίζεται τα </a:t>
            </a:r>
            <a:r>
              <a:rPr lang="en-US" sz="2400" dirty="0" smtClean="0"/>
              <a:t>strings.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Στη </a:t>
            </a:r>
            <a:r>
              <a:rPr lang="en-US" sz="2400" dirty="0" smtClean="0"/>
              <a:t>Java </a:t>
            </a:r>
            <a:r>
              <a:rPr lang="el-GR" sz="2400" dirty="0" smtClean="0"/>
              <a:t>χρειάζεται να ορίσουμε τον τύπο της κάθε μεταβλητής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Strongly typed language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572000" y="914400"/>
            <a:ext cx="2209800" cy="612648"/>
          </a:xfrm>
          <a:prstGeom prst="wedgeRectCallout">
            <a:avLst>
              <a:gd name="adj1" fmla="val 10120"/>
              <a:gd name="adj2" fmla="val 18510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κλάση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600200"/>
            <a:ext cx="85344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4038600"/>
            <a:ext cx="2971800" cy="533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267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* A class that prints a message “hello world”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**/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Σχόλια!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5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18714" y="3592286"/>
            <a:ext cx="3048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5271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Κάθε εντολή στη </a:t>
            </a:r>
            <a:r>
              <a:rPr lang="en-US" dirty="0" smtClean="0"/>
              <a:t>Java </a:t>
            </a:r>
            <a:r>
              <a:rPr lang="el-GR" dirty="0" smtClean="0"/>
              <a:t>πρέπει να τερματίζει με το 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38600" y="3657600"/>
            <a:ext cx="13716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57400" y="3657600"/>
            <a:ext cx="19812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457200" y="5486400"/>
            <a:ext cx="2895600" cy="533400"/>
          </a:xfrm>
          <a:prstGeom prst="wedgeRectCallout">
            <a:avLst>
              <a:gd name="adj1" fmla="val 32269"/>
              <a:gd name="adj2" fmla="val -312398"/>
            </a:avLst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Αντικείμενο </a:t>
            </a:r>
            <a:r>
              <a:rPr lang="en-US" dirty="0" err="1" smtClean="0">
                <a:solidFill>
                  <a:schemeClr val="tx1"/>
                </a:solidFill>
              </a:rPr>
              <a:t>System.out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419600" y="5486400"/>
            <a:ext cx="4267200" cy="914400"/>
          </a:xfrm>
          <a:prstGeom prst="wedgeRectCallout">
            <a:avLst>
              <a:gd name="adj1" fmla="val -50529"/>
              <a:gd name="adj2" fmla="val -20535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Μέθοδος </a:t>
            </a:r>
            <a:r>
              <a:rPr lang="en-US" dirty="0" err="1" smtClean="0">
                <a:solidFill>
                  <a:schemeClr val="tx1"/>
                </a:solidFill>
              </a:rPr>
              <a:t>println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Τυπώνει το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αντικείμενο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που δίνεται ως όρισμα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62600" y="3581400"/>
            <a:ext cx="25146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ular Callout 4"/>
          <p:cNvSpPr/>
          <p:nvPr/>
        </p:nvSpPr>
        <p:spPr>
          <a:xfrm>
            <a:off x="3124200" y="5410200"/>
            <a:ext cx="4648200" cy="612648"/>
          </a:xfrm>
          <a:prstGeom prst="wedgeRectCallout">
            <a:avLst>
              <a:gd name="adj1" fmla="val 34746"/>
              <a:gd name="adj2" fmla="val -26799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“Hello World” </a:t>
            </a:r>
            <a:r>
              <a:rPr lang="el-GR" dirty="0" smtClean="0">
                <a:solidFill>
                  <a:schemeClr val="tx1"/>
                </a:solidFill>
              </a:rPr>
              <a:t>είναι ένα αντικείμενο της κλάσης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2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Φτιάξτε ένα πρόγραμμα που τυπώνει το λόγο δύο ακεραίων.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819400"/>
            <a:ext cx="3429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86402"/>
            <a:ext cx="8715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Ορισμός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rgbClr val="0070C0"/>
                </a:solidFill>
              </a:rPr>
              <a:t>strongly typed </a:t>
            </a:r>
            <a:r>
              <a:rPr lang="el-GR" dirty="0" smtClean="0"/>
              <a:t>γλώσσα: κάθε μεταβλητή θα πρέπει να έχει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τύποι </a:t>
            </a:r>
            <a:r>
              <a:rPr lang="en-US" dirty="0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πρωταρχικοί τύποι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primitive types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Εκτός από τους βασικούς τύπους, όλοι οι άλλοι τύποι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είχε τους εξής στόχους: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8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7217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452963"/>
            <a:ext cx="7660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Όταν ορίζουμε μια μεταβλητή δεσμεύεται ο αντίστοιχος χώρος στη μνήμη.</a:t>
            </a:r>
          </a:p>
          <a:p>
            <a:r>
              <a:rPr lang="el-GR" dirty="0" smtClean="0"/>
              <a:t>Το όνομα της μεταβλητής αντιστοιχίζεται με αυτό το χώρο στη μνήμη.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92930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452963"/>
            <a:ext cx="7660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Όταν ορίζουμε μια μεταβλητή δεσμεύεται ο αντίστοιχος χώρος στη μνήμη.</a:t>
            </a:r>
          </a:p>
          <a:p>
            <a:r>
              <a:rPr lang="el-GR" dirty="0" smtClean="0"/>
              <a:t>Το όνομα της μεταβλητής αντιστοιχίζεται με αυτό το χώρο στη μνήμη.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9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38400" y="37338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54136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Ανάθεση</a:t>
            </a:r>
            <a:r>
              <a:rPr lang="el-GR" dirty="0" smtClean="0"/>
              <a:t>: αποτίμηση της τιμής της έκφρασης στο δεξιό μέλος του </a:t>
            </a:r>
            <a:r>
              <a:rPr lang="en-US" dirty="0" smtClean="0"/>
              <a:t>“=”</a:t>
            </a:r>
            <a:r>
              <a:rPr lang="el-GR" dirty="0" smtClean="0"/>
              <a:t> και μετά</a:t>
            </a:r>
            <a:r>
              <a:rPr lang="en-US" dirty="0" smtClean="0"/>
              <a:t> </a:t>
            </a:r>
            <a:r>
              <a:rPr lang="el-GR" dirty="0" smtClean="0"/>
              <a:t>ανάθεση της τιμής στην μεταβλητή στο αριστερό μέλος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44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3733800"/>
            <a:ext cx="28956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55626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Μετατροπή τύπου</a:t>
            </a:r>
            <a:r>
              <a:rPr lang="el-GR" dirty="0" smtClean="0"/>
              <a:t>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(double)denominator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μετατρέπει </a:t>
            </a:r>
            <a:r>
              <a:rPr lang="el-GR" dirty="0" smtClean="0"/>
              <a:t>την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 της μεταβλητής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l-GR" dirty="0"/>
              <a:t>σε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double.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Αν δεν γίνει η </a:t>
            </a:r>
            <a:r>
              <a:rPr lang="el-GR" dirty="0" smtClean="0"/>
              <a:t>μετατροπή, η διαίρεση μεταξύ ακεραίων μας δίνει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πάντα</a:t>
            </a:r>
            <a:r>
              <a:rPr lang="el-GR" dirty="0" smtClean="0"/>
              <a:t> ακέραιο.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Αναθέσεις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Στην ανάθεση κατά κανόνα, η τιμή του δεξιού μέρους θα πρέπει 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ίδιου τύπου</a:t>
            </a:r>
            <a:r>
              <a:rPr lang="el-GR" dirty="0" smtClean="0"/>
              <a:t> με την μεταβλητή του αριστερού μέρους. </a:t>
            </a:r>
          </a:p>
          <a:p>
            <a:r>
              <a:rPr lang="el-GR" dirty="0" smtClean="0"/>
              <a:t>Υπάρχουν εξαιρέσεις όταν υπάρχει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συμβατότητα</a:t>
            </a:r>
            <a:r>
              <a:rPr lang="el-GR" dirty="0" smtClean="0"/>
              <a:t> μεταξύ τύπων</a:t>
            </a:r>
          </a:p>
          <a:p>
            <a:endParaRPr lang="el-GR" dirty="0"/>
          </a:p>
          <a:p>
            <a:r>
              <a:rPr lang="en-US" dirty="0" smtClean="0">
                <a:solidFill>
                  <a:srgbClr val="0070C0"/>
                </a:solidFill>
              </a:rPr>
              <a:t>byte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double</a:t>
            </a:r>
          </a:p>
          <a:p>
            <a:pPr lvl="1"/>
            <a:r>
              <a:rPr lang="el-GR" dirty="0" smtClean="0"/>
              <a:t>Μια τιμή τύπου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 </a:t>
            </a:r>
            <a:r>
              <a:rPr lang="el-GR" dirty="0" smtClean="0"/>
              <a:t>μπορούμε να την αναθέσουμε σε μια μεταβλητή τύπου που εμφανίζεται </a:t>
            </a:r>
            <a:r>
              <a:rPr lang="el-GR" dirty="0" smtClean="0">
                <a:solidFill>
                  <a:srgbClr val="0070C0"/>
                </a:solidFill>
              </a:rPr>
              <a:t>δεξιά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  <a:p>
            <a:r>
              <a:rPr lang="el-GR" dirty="0" smtClean="0"/>
              <a:t>(Σε αντίθεση με την </a:t>
            </a:r>
            <a:r>
              <a:rPr lang="en-US" dirty="0" smtClean="0"/>
              <a:t>C) </a:t>
            </a:r>
            <a:r>
              <a:rPr lang="el-GR" dirty="0" smtClean="0"/>
              <a:t>ο τύπος </a:t>
            </a:r>
            <a:r>
              <a:rPr lang="en-US" dirty="0" err="1" smtClean="0"/>
              <a:t>boolean</a:t>
            </a:r>
            <a:r>
              <a:rPr lang="el-GR" dirty="0" smtClean="0"/>
              <a:t> δεν είναι συμβατός με τους ακέραιους.</a:t>
            </a:r>
          </a:p>
        </p:txBody>
      </p:sp>
    </p:spTree>
    <p:extLst>
      <p:ext uri="{BB962C8B-B14F-4D97-AF65-F5344CB8AC3E}">
        <p14:creationId xmlns:p14="http://schemas.microsoft.com/office/powerpoint/2010/main" val="6975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38600" y="4038600"/>
            <a:ext cx="3352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0230" y="5486402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τελεστής </a:t>
            </a:r>
            <a:r>
              <a:rPr lang="en-US" dirty="0" smtClean="0"/>
              <a:t>“+” </a:t>
            </a:r>
            <a:r>
              <a:rPr lang="el-GR" dirty="0" smtClean="0"/>
              <a:t>μεταξύ αντικείμενων της κλάσης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συνενώνει </a:t>
            </a:r>
            <a:r>
              <a:rPr lang="el-GR" dirty="0" smtClean="0"/>
              <a:t>(</a:t>
            </a:r>
            <a:r>
              <a:rPr lang="en-US" dirty="0" smtClean="0"/>
              <a:t>concatenates)</a:t>
            </a:r>
            <a:r>
              <a:rPr lang="el-GR" dirty="0" smtClean="0"/>
              <a:t> τα δύο </a:t>
            </a:r>
            <a:r>
              <a:rPr lang="en-US" dirty="0" smtClean="0"/>
              <a:t>String.</a:t>
            </a:r>
          </a:p>
          <a:p>
            <a:r>
              <a:rPr lang="el-GR" dirty="0" smtClean="0"/>
              <a:t>Μεταξύ ενός </a:t>
            </a:r>
            <a:r>
              <a:rPr lang="en-US" dirty="0" smtClean="0"/>
              <a:t>String </a:t>
            </a:r>
            <a:r>
              <a:rPr lang="el-GR" dirty="0" smtClean="0"/>
              <a:t>και ενός βασικού τύπου, ο βασικός τύπος </a:t>
            </a:r>
            <a:r>
              <a:rPr lang="el-GR" dirty="0" smtClean="0">
                <a:solidFill>
                  <a:srgbClr val="0070C0"/>
                </a:solidFill>
              </a:rPr>
              <a:t>μετατρέπεται</a:t>
            </a:r>
            <a:r>
              <a:rPr lang="el-GR" dirty="0" smtClean="0"/>
              <a:t> σε </a:t>
            </a:r>
            <a:r>
              <a:rPr lang="en-US" dirty="0" smtClean="0"/>
              <a:t>String </a:t>
            </a:r>
            <a:r>
              <a:rPr lang="el-GR" dirty="0" smtClean="0"/>
              <a:t>και γίνεται η συνένωση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String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προκαθορισμένη κλάση </a:t>
            </a:r>
            <a:r>
              <a:rPr lang="el-GR" dirty="0" smtClean="0"/>
              <a:t>της </a:t>
            </a:r>
            <a:r>
              <a:rPr lang="en-US" dirty="0" smtClean="0"/>
              <a:t>Java </a:t>
            </a:r>
            <a:r>
              <a:rPr lang="el-GR" dirty="0" smtClean="0"/>
              <a:t>που μας επιτρέπει να χειριζόμαστε αλφαριθμητικά. </a:t>
            </a:r>
          </a:p>
          <a:p>
            <a:r>
              <a:rPr lang="el-GR" dirty="0" smtClean="0"/>
              <a:t>Ο τελεστής </a:t>
            </a:r>
            <a:r>
              <a:rPr lang="en-US" dirty="0" smtClean="0">
                <a:solidFill>
                  <a:srgbClr val="0070C0"/>
                </a:solidFill>
              </a:rPr>
              <a:t>“+”</a:t>
            </a:r>
            <a:r>
              <a:rPr lang="el-GR" dirty="0" smtClean="0"/>
              <a:t> μας επιτρέπει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  <a:p>
            <a:r>
              <a:rPr lang="el-GR" dirty="0" smtClean="0"/>
              <a:t>Υπάρχουν πολλές χρήσιμες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 της κλάσης </a:t>
            </a:r>
            <a:r>
              <a:rPr lang="en-US" dirty="0" smtClean="0"/>
              <a:t>String.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</a:rPr>
              <a:t>ength(): </a:t>
            </a:r>
            <a:r>
              <a:rPr lang="el-GR" dirty="0" smtClean="0"/>
              <a:t>μήκος του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equals(String x)</a:t>
            </a:r>
            <a:r>
              <a:rPr lang="en-US" dirty="0" smtClean="0"/>
              <a:t>: </a:t>
            </a:r>
            <a:r>
              <a:rPr lang="el-GR" dirty="0" smtClean="0"/>
              <a:t>τσεκάρει για ισότητα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trim(): </a:t>
            </a:r>
            <a:r>
              <a:rPr lang="el-GR" dirty="0" smtClean="0"/>
              <a:t>αφαιρεί κενά στην αρχή και το τέλος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split(char </a:t>
            </a:r>
            <a:r>
              <a:rPr lang="en-US" dirty="0" err="1" smtClean="0">
                <a:solidFill>
                  <a:srgbClr val="0070C0"/>
                </a:solidFill>
              </a:rPr>
              <a:t>delim</a:t>
            </a:r>
            <a:r>
              <a:rPr lang="en-US" dirty="0" smtClean="0">
                <a:solidFill>
                  <a:srgbClr val="0070C0"/>
                </a:solidFill>
              </a:rPr>
              <a:t>):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σε πίνακα από </a:t>
            </a:r>
            <a:r>
              <a:rPr lang="en-US" dirty="0" smtClean="0"/>
              <a:t>strings </a:t>
            </a:r>
            <a:r>
              <a:rPr lang="el-GR" dirty="0" smtClean="0"/>
              <a:t>με βάσει το χαρακτήρα </a:t>
            </a:r>
            <a:r>
              <a:rPr lang="en-US" dirty="0" err="1" smtClean="0"/>
              <a:t>delim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Μέθοδοι για να βρεθεί ένα </a:t>
            </a:r>
            <a:r>
              <a:rPr lang="el-GR" dirty="0" err="1" smtClean="0"/>
              <a:t>υπο</a:t>
            </a:r>
            <a:r>
              <a:rPr lang="el-GR" dirty="0" smtClean="0"/>
              <a:t>-</a:t>
            </a:r>
            <a:r>
              <a:rPr lang="en-US" dirty="0" smtClean="0"/>
              <a:t>string </a:t>
            </a:r>
            <a:r>
              <a:rPr lang="el-GR" dirty="0" smtClean="0"/>
              <a:t>μέσα σε ένα </a:t>
            </a:r>
            <a:r>
              <a:rPr lang="en-US" dirty="0" smtClean="0"/>
              <a:t>string.</a:t>
            </a:r>
          </a:p>
          <a:p>
            <a:pPr lvl="1"/>
            <a:r>
              <a:rPr lang="el-GR" dirty="0" smtClean="0"/>
              <a:t>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2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Για να τυπώσουμε κάποιους ειδικούς χαρακτήρες (π.χ., τον χαρακτήρα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smtClean="0"/>
              <a:t>) </a:t>
            </a:r>
            <a:r>
              <a:rPr lang="el-GR" dirty="0" smtClean="0"/>
              <a:t>χρησιμοποιούμε τον χαρακτήρα </a:t>
            </a:r>
            <a:r>
              <a:rPr lang="el-GR" dirty="0" smtClean="0">
                <a:solidFill>
                  <a:srgbClr val="FF0000"/>
                </a:solidFill>
              </a:rPr>
              <a:t>\ </a:t>
            </a:r>
            <a:r>
              <a:rPr lang="el-GR" dirty="0" smtClean="0"/>
              <a:t>και μετά τον χαρακτήρα που θέλουμε να τυπώσουμε</a:t>
            </a:r>
          </a:p>
          <a:p>
            <a:pPr lvl="1"/>
            <a:r>
              <a:rPr lang="el-GR" dirty="0" smtClean="0"/>
              <a:t>Π.χ., ακολουθία </a:t>
            </a:r>
            <a:r>
              <a:rPr lang="el-GR" dirty="0" smtClean="0">
                <a:solidFill>
                  <a:srgbClr val="FF0000"/>
                </a:solidFill>
              </a:rPr>
              <a:t>\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Αυτό ισχύει γενικά για ειδικούς χαρακτήρες.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24400" y="1600200"/>
            <a:ext cx="4267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4163" indent="-284163" algn="l"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\b</a:t>
            </a:r>
            <a:r>
              <a:rPr lang="en-US" sz="2200" b="0" dirty="0">
                <a:solidFill>
                  <a:schemeClr val="tx1"/>
                </a:solidFill>
              </a:rPr>
              <a:t> 		Backspace</a:t>
            </a:r>
          </a:p>
          <a:p>
            <a:pPr marL="284163" indent="-284163" algn="l"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\t</a:t>
            </a:r>
            <a:r>
              <a:rPr lang="en-US" sz="2200" b="0" dirty="0">
                <a:solidFill>
                  <a:schemeClr val="tx1"/>
                </a:solidFill>
              </a:rPr>
              <a:t>		Tab</a:t>
            </a:r>
          </a:p>
          <a:p>
            <a:pPr marL="284163" indent="-284163" algn="l"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\n</a:t>
            </a:r>
            <a:r>
              <a:rPr lang="en-US" sz="2200" b="0" dirty="0">
                <a:solidFill>
                  <a:schemeClr val="tx1"/>
                </a:solidFill>
              </a:rPr>
              <a:t>		New line</a:t>
            </a:r>
          </a:p>
          <a:p>
            <a:pPr marL="284163" indent="-284163" algn="l"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\f</a:t>
            </a:r>
            <a:r>
              <a:rPr lang="en-US" sz="2200" b="0" dirty="0">
                <a:solidFill>
                  <a:schemeClr val="tx1"/>
                </a:solidFill>
              </a:rPr>
              <a:t>		Form feed</a:t>
            </a:r>
          </a:p>
          <a:p>
            <a:pPr marL="284163" indent="-284163" algn="l"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\r</a:t>
            </a:r>
            <a:r>
              <a:rPr lang="en-US" sz="2200" b="0" dirty="0">
                <a:solidFill>
                  <a:schemeClr val="tx1"/>
                </a:solidFill>
              </a:rPr>
              <a:t>		Return (ENTER)</a:t>
            </a:r>
          </a:p>
          <a:p>
            <a:pPr marL="284163" indent="-284163" algn="l"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\”</a:t>
            </a:r>
            <a:r>
              <a:rPr lang="en-US" sz="2200" b="0" dirty="0">
                <a:solidFill>
                  <a:schemeClr val="tx1"/>
                </a:solidFill>
              </a:rPr>
              <a:t>		Double quote</a:t>
            </a:r>
          </a:p>
          <a:p>
            <a:pPr marL="284163" indent="-284163" algn="l"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\’</a:t>
            </a:r>
            <a:r>
              <a:rPr lang="en-US" sz="2200" b="0" dirty="0">
                <a:solidFill>
                  <a:schemeClr val="tx1"/>
                </a:solidFill>
              </a:rPr>
              <a:t>		Single quote</a:t>
            </a:r>
          </a:p>
          <a:p>
            <a:pPr marL="284163" indent="-284163" algn="l"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\\</a:t>
            </a:r>
            <a:r>
              <a:rPr lang="en-US" sz="2200" b="0" dirty="0">
                <a:solidFill>
                  <a:schemeClr val="tx1"/>
                </a:solidFill>
              </a:rPr>
              <a:t>		Backslash</a:t>
            </a:r>
          </a:p>
          <a:p>
            <a:pPr marL="284163" indent="-284163" algn="l"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ddd</a:t>
            </a:r>
            <a:r>
              <a:rPr lang="en-US" sz="2200" b="0" dirty="0">
                <a:solidFill>
                  <a:schemeClr val="tx1"/>
                </a:solidFill>
              </a:rPr>
              <a:t>	Octal 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code</a:t>
            </a:r>
            <a:endParaRPr lang="en-US" sz="2200" b="0" dirty="0">
              <a:solidFill>
                <a:schemeClr val="tx1"/>
              </a:solidFill>
            </a:endParaRPr>
          </a:p>
          <a:p>
            <a:pPr marL="284163" indent="-284163" algn="l"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uXXXX</a:t>
            </a:r>
            <a:r>
              <a:rPr lang="en-US" sz="2200" b="0" dirty="0">
                <a:solidFill>
                  <a:schemeClr val="tx1"/>
                </a:solidFill>
              </a:rPr>
              <a:t>	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Hex-decimal code</a:t>
            </a:r>
            <a:endParaRPr lang="en-US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4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Ρευματα</a:t>
            </a:r>
            <a:r>
              <a:rPr lang="el-GR" dirty="0" smtClean="0"/>
              <a:t> εισόδου/εξόδου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είναι ένα ρεύμα?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αφαίρεση</a:t>
            </a:r>
            <a:r>
              <a:rPr lang="el-GR" dirty="0"/>
              <a:t> που αναπαριστά μια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είσοδο</a:t>
            </a:r>
            <a:r>
              <a:rPr lang="el-GR" dirty="0"/>
              <a:t>), ή ένα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έξοδο</a:t>
            </a:r>
            <a:r>
              <a:rPr lang="el-GR" dirty="0"/>
              <a:t>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χαρακτήρων</a:t>
            </a:r>
          </a:p>
          <a:p>
            <a:pPr lvl="1"/>
            <a:r>
              <a:rPr lang="el-GR" dirty="0"/>
              <a:t>Αυτό μπορεί να είναι ένα αρχείο, το πληκτρολόγιο, η οθόνη.</a:t>
            </a:r>
          </a:p>
          <a:p>
            <a:pPr lvl="1"/>
            <a:r>
              <a:rPr lang="el-GR" dirty="0"/>
              <a:t>Όταν δημιουργούμε το ρεύμα το συνδέουμε με την ανάλογη πηγή, ή προορισμό.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Είσοδος &amp; Έξοδος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System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System.in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System.err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Μέσω αυτών και άλλων βοηθητικών αντικειμένων γίνεται η είσοδος και έξοδος δεδομένων ενός προγράμματος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/>
              <a:t>Μια εντολή εισόδου/εξόδου έχει αποτέλεσμα το λειτουργικό να πάρει ή να στείλει χαρακτήρες από/προς την αντίστοιχη πηγή/προορισμό.</a:t>
            </a:r>
          </a:p>
          <a:p>
            <a:endParaRPr lang="en-US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5267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είχε τους εξής στόχους: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simple, object-oriented and familiar"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robust and secure"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>
                <a:solidFill>
                  <a:srgbClr val="FF0000"/>
                </a:solidFill>
              </a:rPr>
              <a:t>architecture-neutral and portable"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high performance"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interpreted, threaded, and dynamic"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2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καλέσουμε τις συναρτήσεις: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println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 s)</a:t>
            </a:r>
            <a:r>
              <a:rPr lang="el-GR" dirty="0" smtClean="0"/>
              <a:t>: για να τυπώσουμε ένα αλφαριθμητικό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και τον χαρακτήρα </a:t>
            </a:r>
            <a:r>
              <a:rPr lang="el-GR" dirty="0" smtClean="0">
                <a:solidFill>
                  <a:srgbClr val="0070C0"/>
                </a:solidFill>
              </a:rPr>
              <a:t>‘\</a:t>
            </a:r>
            <a:r>
              <a:rPr lang="en-US" dirty="0" smtClean="0">
                <a:solidFill>
                  <a:srgbClr val="0070C0"/>
                </a:solidFill>
              </a:rPr>
              <a:t>n’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τυπώνει το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l-GR" dirty="0" smtClean="0"/>
              <a:t> αλλά δεν αλλάζει γραμμή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printf</a:t>
            </a:r>
            <a:r>
              <a:rPr lang="en-US" dirty="0" smtClean="0"/>
              <a:t>: Formatted output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printf(“%</a:t>
            </a:r>
            <a:r>
              <a:rPr lang="en-US" dirty="0" err="1" smtClean="0">
                <a:solidFill>
                  <a:srgbClr val="0070C0"/>
                </a:solidFill>
              </a:rPr>
              <a:t>d”,myInt</a:t>
            </a:r>
            <a:r>
              <a:rPr lang="en-US" dirty="0" smtClean="0">
                <a:solidFill>
                  <a:srgbClr val="0070C0"/>
                </a:solidFill>
              </a:rPr>
              <a:t>);</a:t>
            </a:r>
            <a:r>
              <a:rPr lang="en-US" dirty="0" smtClean="0"/>
              <a:t> // </a:t>
            </a:r>
            <a:r>
              <a:rPr lang="el-GR" dirty="0" smtClean="0"/>
              <a:t>τυπώνει ένα ακέραιο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n-US" dirty="0" err="1">
                <a:solidFill>
                  <a:srgbClr val="0070C0"/>
                </a:solidFill>
              </a:rPr>
              <a:t>f</a:t>
            </a:r>
            <a:r>
              <a:rPr lang="en-US" dirty="0" err="1" smtClean="0">
                <a:solidFill>
                  <a:srgbClr val="0070C0"/>
                </a:solidFill>
              </a:rPr>
              <a:t>”,myDouble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 smtClean="0"/>
              <a:t>// </a:t>
            </a:r>
            <a:r>
              <a:rPr lang="el-GR" dirty="0" smtClean="0"/>
              <a:t>τυπώνει ένα πραγματικό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l-GR" dirty="0" smtClean="0">
                <a:solidFill>
                  <a:srgbClr val="0070C0"/>
                </a:solidFill>
              </a:rPr>
              <a:t>.2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err="1">
                <a:solidFill>
                  <a:srgbClr val="0070C0"/>
                </a:solidFill>
              </a:rPr>
              <a:t>”,</a:t>
            </a:r>
            <a:r>
              <a:rPr lang="en-US" dirty="0" err="1" smtClean="0">
                <a:solidFill>
                  <a:srgbClr val="0070C0"/>
                </a:solidFill>
              </a:rPr>
              <a:t>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 smtClean="0"/>
              <a:t>τυπώνει </a:t>
            </a:r>
            <a:r>
              <a:rPr lang="el-GR" dirty="0"/>
              <a:t>ένα </a:t>
            </a:r>
            <a:r>
              <a:rPr lang="el-GR" dirty="0" smtClean="0"/>
              <a:t>πραγματικό με δύο δεκαδικά</a:t>
            </a:r>
            <a:endParaRPr lang="el-G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Είσοδος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endParaRPr lang="en-US" dirty="0"/>
          </a:p>
          <a:p>
            <a:r>
              <a:rPr lang="el-GR" dirty="0" smtClean="0"/>
              <a:t>Αρχικοποιείται με το ρεύμα εισόδου: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in = new Scanner(System.in);</a:t>
            </a:r>
          </a:p>
          <a:p>
            <a:pPr lvl="1"/>
            <a:endParaRPr lang="en-US" dirty="0"/>
          </a:p>
          <a:p>
            <a:r>
              <a:rPr lang="el-GR" dirty="0" smtClean="0"/>
              <a:t>Μπορούμε να καλέσουμε μεθόδους για 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μέχρι να βρει τον χαρακτήρα </a:t>
            </a:r>
            <a:r>
              <a:rPr lang="en-US" dirty="0"/>
              <a:t>‘\n’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 επόμενο </a:t>
            </a:r>
            <a:r>
              <a:rPr lang="en-US" dirty="0" smtClean="0"/>
              <a:t>String</a:t>
            </a:r>
            <a:endParaRPr lang="en-US" dirty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/>
              <a:t>int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/>
              <a:t>double.</a:t>
            </a:r>
          </a:p>
        </p:txBody>
      </p:sp>
    </p:spTree>
    <p:extLst>
      <p:ext uri="{BB962C8B-B14F-4D97-AF65-F5344CB8AC3E}">
        <p14:creationId xmlns:p14="http://schemas.microsoft.com/office/powerpoint/2010/main" val="349297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TestIO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public static void main(String </a:t>
            </a:r>
            <a:r>
              <a:rPr lang="en-US" dirty="0" err="1"/>
              <a:t>args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Scanner input = new Scanner(</a:t>
            </a:r>
            <a:r>
              <a:rPr lang="en-US" dirty="0">
                <a:solidFill>
                  <a:srgbClr val="FF0000"/>
                </a:solidFill>
              </a:rPr>
              <a:t>System.in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		String line = </a:t>
            </a:r>
            <a:r>
              <a:rPr lang="en-US" dirty="0" err="1"/>
              <a:t>input.</a:t>
            </a:r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System.out.println</a:t>
            </a:r>
            <a:r>
              <a:rPr lang="en-US" dirty="0"/>
              <a:t>(line);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09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Λογικοί τελεστές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Έλεγχος για βασικούς τύπους Α,Β: </a:t>
            </a:r>
            <a:endParaRPr lang="en-US" dirty="0" smtClean="0"/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Ισότητας</a:t>
            </a:r>
            <a:r>
              <a:rPr lang="el-GR" dirty="0" smtClean="0"/>
              <a:t>: </a:t>
            </a:r>
            <a:r>
              <a:rPr lang="en-US" dirty="0" smtClean="0"/>
              <a:t>(</a:t>
            </a:r>
            <a:r>
              <a:rPr lang="el-GR" dirty="0">
                <a:solidFill>
                  <a:srgbClr val="FF0000"/>
                </a:solidFill>
              </a:rPr>
              <a:t>Α</a:t>
            </a:r>
            <a:r>
              <a:rPr lang="en-US" dirty="0" smtClean="0">
                <a:solidFill>
                  <a:srgbClr val="FF0000"/>
                </a:solidFill>
              </a:rPr>
              <a:t> == </a:t>
            </a:r>
            <a:r>
              <a:rPr lang="el-GR" dirty="0" smtClean="0">
                <a:solidFill>
                  <a:srgbClr val="FF0000"/>
                </a:solidFill>
              </a:rPr>
              <a:t>Β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Ανισότητας</a:t>
            </a:r>
            <a:r>
              <a:rPr lang="el-GR" dirty="0" smtClean="0"/>
              <a:t>: (</a:t>
            </a:r>
            <a:r>
              <a:rPr lang="el-GR" dirty="0" smtClean="0">
                <a:solidFill>
                  <a:srgbClr val="FF0000"/>
                </a:solidFill>
              </a:rPr>
              <a:t>Α != Β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Μεγαλύτερο/Μικρότερο ή ίσο</a:t>
            </a:r>
            <a:r>
              <a:rPr lang="el-GR" dirty="0" smtClean="0"/>
              <a:t>: (</a:t>
            </a:r>
            <a:r>
              <a:rPr lang="el-GR" dirty="0" smtClean="0">
                <a:solidFill>
                  <a:srgbClr val="FF0000"/>
                </a:solidFill>
              </a:rPr>
              <a:t>Α &lt;= Β</a:t>
            </a:r>
            <a:r>
              <a:rPr lang="el-GR" dirty="0" smtClean="0"/>
              <a:t>), (</a:t>
            </a:r>
            <a:r>
              <a:rPr lang="el-GR" dirty="0" smtClean="0">
                <a:solidFill>
                  <a:srgbClr val="FF0000"/>
                </a:solidFill>
              </a:rPr>
              <a:t>Α &gt;= Β</a:t>
            </a:r>
            <a:r>
              <a:rPr lang="el-GR" dirty="0" smtClean="0"/>
              <a:t>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Λογικοί τελεστές για λογικές εκφράσεις</a:t>
            </a:r>
            <a:endParaRPr lang="en-US" dirty="0" smtClean="0"/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Άρνηση</a:t>
            </a:r>
            <a:r>
              <a:rPr lang="el-GR" dirty="0" smtClean="0"/>
              <a:t>: </a:t>
            </a:r>
            <a:r>
              <a:rPr lang="el-GR" dirty="0" smtClean="0">
                <a:solidFill>
                  <a:srgbClr val="FF0000"/>
                </a:solidFill>
              </a:rPr>
              <a:t>!Β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ΚΑΙ</a:t>
            </a:r>
            <a:r>
              <a:rPr lang="el-GR" dirty="0" smtClean="0"/>
              <a:t>: (</a:t>
            </a:r>
            <a:r>
              <a:rPr lang="el-GR" dirty="0" smtClean="0">
                <a:solidFill>
                  <a:srgbClr val="FF0000"/>
                </a:solidFill>
              </a:rPr>
              <a:t>Α &amp;&amp; Β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Ή</a:t>
            </a:r>
            <a:r>
              <a:rPr lang="el-GR" dirty="0" smtClean="0"/>
              <a:t>: (</a:t>
            </a:r>
            <a:r>
              <a:rPr lang="el-GR" dirty="0" smtClean="0">
                <a:solidFill>
                  <a:srgbClr val="FF0000"/>
                </a:solidFill>
              </a:rPr>
              <a:t>Α || Β</a:t>
            </a:r>
            <a:r>
              <a:rPr lang="el-G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7178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1601246" y="2855645"/>
            <a:ext cx="3516923" cy="132537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143000" y="1623219"/>
            <a:ext cx="4007826" cy="4777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2841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 2" pitchFamily="18" charset="2"/>
              <a:buChar char="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338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 2" pitchFamily="18" charset="2"/>
              <a:buChar char="¿"/>
              <a:defRPr sz="2200">
                <a:solidFill>
                  <a:schemeClr val="tx1"/>
                </a:solidFill>
                <a:latin typeface="+mn-lt"/>
              </a:defRPr>
            </a:lvl2pPr>
            <a:lvl3pPr marL="1036638" indent="-177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3pPr>
            <a:lvl4pPr marL="14557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4pPr>
            <a:lvl5pPr marL="18748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5pPr>
            <a:lvl6pPr marL="23320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6pPr>
            <a:lvl7pPr marL="27892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7pPr>
            <a:lvl8pPr marL="32464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8pPr>
            <a:lvl9pPr marL="370363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Symbol" pitchFamily="18" charset="2"/>
              <a:buChar char="-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Char char=""/>
              <a:tabLst/>
              <a:defRPr/>
            </a:pP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Στη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Java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το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if</a:t>
            </a:r>
            <a:r>
              <a:rPr kumimoji="0" lang="en-US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statement 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έχει το ακόλουθο συντακτικό: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2500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  if (</a:t>
            </a:r>
            <a:r>
              <a:rPr kumimoji="0" lang="en-US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condition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) {</a:t>
            </a:r>
          </a:p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      </a:t>
            </a:r>
            <a:r>
              <a:rPr kumimoji="0" lang="en-US" sz="2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statement(s);</a:t>
            </a:r>
          </a:p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     }</a:t>
            </a:r>
          </a:p>
          <a:p>
            <a:pPr marL="668338" marR="0" lvl="1" indent="-1936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80000"/>
              <a:buFont typeface="Wingdings 2" pitchFamily="18" charset="2"/>
              <a:buChar char="¿"/>
              <a:tabLst/>
              <a:defRPr/>
            </a:pP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Αν η 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63DE8"/>
                </a:solidFill>
                <a:effectLst/>
                <a:uLnTx/>
                <a:uFillTx/>
                <a:latin typeface="Arial"/>
              </a:rPr>
              <a:t>λογική συνθήκη </a:t>
            </a:r>
            <a:r>
              <a:rPr lang="el-GR" kern="0" dirty="0" smtClean="0">
                <a:solidFill>
                  <a:srgbClr val="000000"/>
                </a:solidFill>
                <a:latin typeface="Arial"/>
              </a:rPr>
              <a:t>είναι αληθής το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statement 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εκτελείτε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;  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Αν όχι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, </a:t>
            </a:r>
            <a:r>
              <a:rPr kumimoji="0" lang="el-G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το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statement </a:t>
            </a:r>
            <a:r>
              <a:rPr kumimoji="0" lang="el-GR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προσπερνάται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 Statement</a:t>
            </a:r>
            <a:endParaRPr 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813183" y="4198941"/>
            <a:ext cx="1849315" cy="528637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statement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183985" y="2293755"/>
            <a:ext cx="1027113" cy="986204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107723" y="259080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679223" y="1584326"/>
            <a:ext cx="0" cy="474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411917" y="2805113"/>
            <a:ext cx="8206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695344" y="4748213"/>
            <a:ext cx="1465" cy="93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708531" y="3497263"/>
            <a:ext cx="1466" cy="681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233997" y="2805113"/>
            <a:ext cx="0" cy="24431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717323" y="5254625"/>
            <a:ext cx="151520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533544" y="2424116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106258" y="352901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10587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4" name="Rectangle 19"/>
          <p:cNvSpPr>
            <a:spLocks noChangeArrowheads="1"/>
          </p:cNvSpPr>
          <p:nvPr/>
        </p:nvSpPr>
        <p:spPr bwMode="auto">
          <a:xfrm>
            <a:off x="685800" y="2239398"/>
            <a:ext cx="3727938" cy="1468437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0" y="1460500"/>
            <a:ext cx="4863612" cy="54102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l-GR" dirty="0" smtClean="0"/>
              <a:t>Προσθέτοντας ένα 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else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clause </a:t>
            </a:r>
            <a:r>
              <a:rPr lang="el-GR" dirty="0" smtClean="0"/>
              <a:t>στο 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if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statement </a:t>
            </a:r>
            <a:r>
              <a:rPr lang="el-GR" dirty="0" smtClean="0"/>
              <a:t>παίρνουμε το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if-else</a:t>
            </a:r>
            <a:r>
              <a:rPr lang="en-US" i="1" dirty="0" smtClean="0">
                <a:solidFill>
                  <a:srgbClr val="000066"/>
                </a:solidFill>
              </a:rPr>
              <a:t> </a:t>
            </a:r>
            <a:r>
              <a:rPr lang="en-US" dirty="0" smtClean="0"/>
              <a:t>statement:</a:t>
            </a:r>
            <a:endParaRPr lang="el-GR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dirty="0" smtClean="0">
                <a:latin typeface="Lucida Console" pitchFamily="49" charset="0"/>
              </a:rPr>
              <a:t>       if (</a:t>
            </a:r>
            <a:r>
              <a:rPr lang="en-US" i="1" dirty="0" smtClean="0">
                <a:latin typeface="Lucida Console" pitchFamily="49" charset="0"/>
              </a:rPr>
              <a:t>condition</a:t>
            </a:r>
            <a:r>
              <a:rPr lang="en-US" dirty="0" smtClean="0">
                <a:latin typeface="Lucida Console" pitchFamily="49" charset="0"/>
              </a:rPr>
              <a:t>) {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dirty="0" smtClean="0">
                <a:latin typeface="Lucida Console" pitchFamily="49" charset="0"/>
              </a:rPr>
              <a:t>          </a:t>
            </a:r>
            <a:r>
              <a:rPr lang="en-US" i="1" dirty="0" smtClean="0">
                <a:latin typeface="Lucida Console" pitchFamily="49" charset="0"/>
              </a:rPr>
              <a:t>statement(s)1</a:t>
            </a:r>
            <a:r>
              <a:rPr lang="en-US" dirty="0" smtClean="0">
                <a:latin typeface="Lucida Console" pitchFamily="49" charset="0"/>
              </a:rPr>
              <a:t>;}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dirty="0" smtClean="0">
                <a:latin typeface="Lucida Console" pitchFamily="49" charset="0"/>
              </a:rPr>
              <a:t>       else {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dirty="0" smtClean="0">
                <a:latin typeface="Lucida Console" pitchFamily="49" charset="0"/>
              </a:rPr>
              <a:t>          </a:t>
            </a:r>
            <a:r>
              <a:rPr lang="en-US" i="1" dirty="0" smtClean="0">
                <a:latin typeface="Lucida Console" pitchFamily="49" charset="0"/>
              </a:rPr>
              <a:t>statement(s)2</a:t>
            </a:r>
            <a:r>
              <a:rPr lang="en-US" dirty="0" smtClean="0">
                <a:latin typeface="Lucida Console" pitchFamily="49" charset="0"/>
              </a:rPr>
              <a:t>;}</a:t>
            </a:r>
          </a:p>
          <a:p>
            <a:pPr lvl="1">
              <a:lnSpc>
                <a:spcPct val="90000"/>
              </a:lnSpc>
            </a:pPr>
            <a:endParaRPr lang="el-GR" dirty="0" smtClean="0"/>
          </a:p>
          <a:p>
            <a:pPr lvl="1">
              <a:lnSpc>
                <a:spcPct val="90000"/>
              </a:lnSpc>
            </a:pPr>
            <a:r>
              <a:rPr lang="el-GR" dirty="0" smtClean="0"/>
              <a:t>Αν η συνθήκη είναι αληθής τότε το </a:t>
            </a:r>
            <a:r>
              <a:rPr lang="en-US" dirty="0" err="1" smtClean="0"/>
              <a:t>statement1</a:t>
            </a:r>
            <a:r>
              <a:rPr lang="en-US" dirty="0" smtClean="0"/>
              <a:t> </a:t>
            </a:r>
            <a:r>
              <a:rPr lang="el-GR" dirty="0" smtClean="0"/>
              <a:t>εκτελείται</a:t>
            </a:r>
            <a:r>
              <a:rPr lang="en-US" dirty="0" smtClean="0"/>
              <a:t>; </a:t>
            </a:r>
            <a:r>
              <a:rPr lang="el-GR" dirty="0" smtClean="0"/>
              <a:t>Αν η συνθήκη είναι ψευδής τότε το</a:t>
            </a:r>
            <a:r>
              <a:rPr lang="en-US" dirty="0" smtClean="0"/>
              <a:t> </a:t>
            </a:r>
            <a:r>
              <a:rPr lang="en-US" dirty="0" err="1" smtClean="0"/>
              <a:t>statement2</a:t>
            </a:r>
            <a:r>
              <a:rPr lang="en-US" dirty="0" smtClean="0"/>
              <a:t> </a:t>
            </a:r>
            <a:r>
              <a:rPr lang="el-GR" dirty="0" smtClean="0"/>
              <a:t>εκτελείται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l-GR" dirty="0" smtClean="0"/>
              <a:t>Το σώμα του </a:t>
            </a:r>
            <a:r>
              <a:rPr lang="en-US" dirty="0" smtClean="0">
                <a:latin typeface="Lucida Console" pitchFamily="49" charset="0"/>
              </a:rPr>
              <a:t>if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statement </a:t>
            </a:r>
            <a:r>
              <a:rPr lang="el-GR" dirty="0" smtClean="0"/>
              <a:t>ή του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Lucida Console" pitchFamily="49" charset="0"/>
              </a:rPr>
              <a:t>else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statement </a:t>
            </a:r>
            <a:r>
              <a:rPr lang="el-GR" dirty="0" smtClean="0"/>
              <a:t>μπορεί να είναι ένα άλλο </a:t>
            </a:r>
            <a:r>
              <a:rPr lang="en-US" dirty="0" smtClean="0">
                <a:latin typeface="Lucida Console" pitchFamily="49" charset="0"/>
              </a:rPr>
              <a:t>if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statement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φωλιασμένο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nested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if</a:t>
            </a:r>
            <a:r>
              <a:rPr lang="en-US" b="1" i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statement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l-GR" dirty="0" smtClean="0"/>
              <a:t>Προσοχή</a:t>
            </a:r>
            <a:r>
              <a:rPr lang="en-US" dirty="0" smtClean="0"/>
              <a:t>:  </a:t>
            </a:r>
            <a:r>
              <a:rPr lang="el-GR" dirty="0" smtClean="0"/>
              <a:t>ένα 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else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clause </a:t>
            </a:r>
            <a:r>
              <a:rPr lang="el-GR" dirty="0" err="1" smtClean="0"/>
              <a:t>ταιριάζεται</a:t>
            </a:r>
            <a:r>
              <a:rPr lang="el-GR" dirty="0" smtClean="0"/>
              <a:t> με το τελευταίο ελεύθερο </a:t>
            </a:r>
            <a:r>
              <a:rPr lang="en-US" b="1" dirty="0" smtClean="0">
                <a:solidFill>
                  <a:srgbClr val="000066"/>
                </a:solidFill>
                <a:latin typeface="Lucida Console" pitchFamily="49" charset="0"/>
              </a:rPr>
              <a:t>if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(no matter what the indentation implies)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923694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statement1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 rot="2700000">
            <a:off x="5294497" y="22858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5206513" y="25812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789735" y="15763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6522427" y="27955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807321" y="47402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H="1">
            <a:off x="5819044" y="34893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827836" y="52466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925409" y="24161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5216770" y="35210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3075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statement2</a:t>
            </a:r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>
            <a:off x="7968762" y="28019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7993674" y="47323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Προσοχή!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3160" y="2362200"/>
            <a:ext cx="4122126" cy="3581400"/>
          </a:xfrm>
          <a:prstGeom prst="rect">
            <a:avLst/>
          </a:prstGeom>
          <a:solidFill>
            <a:srgbClr val="E9EC5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if( i == j )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if ( j == k )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	</a:t>
            </a:r>
            <a:r>
              <a:rPr lang="en-GB" sz="2200" dirty="0" err="1" smtClean="0">
                <a:latin typeface="Lucida Console" pitchFamily="49" charset="0"/>
              </a:rPr>
              <a:t>System.out.print</a:t>
            </a:r>
            <a:r>
              <a:rPr lang="en-GB" sz="2200" dirty="0" smtClean="0">
                <a:latin typeface="Lucida Console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	   “i equals k”);</a:t>
            </a:r>
            <a:endParaRPr lang="el-GR" sz="2200" dirty="0">
              <a:latin typeface="Lucida Console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</a:t>
            </a:r>
            <a:r>
              <a:rPr lang="en-GB" sz="2200" dirty="0" err="1" smtClean="0">
                <a:latin typeface="Lucida Console" pitchFamily="49" charset="0"/>
              </a:rPr>
              <a:t>System.out.print</a:t>
            </a:r>
            <a:r>
              <a:rPr lang="en-GB" sz="2200" dirty="0" smtClean="0">
                <a:latin typeface="Lucida Console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	“i is not equal 	to j”);	</a:t>
            </a:r>
          </a:p>
          <a:p>
            <a:pPr>
              <a:buFont typeface="Wingdings 2" pitchFamily="18" charset="2"/>
              <a:buNone/>
            </a:pPr>
            <a:endParaRPr lang="en-GB" sz="2200" dirty="0">
              <a:latin typeface="Lucida Console" pitchFamily="49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640874" y="2362200"/>
            <a:ext cx="4122126" cy="3581400"/>
          </a:xfrm>
          <a:prstGeom prst="rect">
            <a:avLst/>
          </a:prstGeom>
          <a:solidFill>
            <a:srgbClr val="E9EC5C"/>
          </a:solidFill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if( i == j ) </a:t>
            </a:r>
            <a:r>
              <a:rPr lang="en-GB" sz="2200" b="1" dirty="0" smtClean="0">
                <a:solidFill>
                  <a:srgbClr val="FF0000"/>
                </a:solidFill>
                <a:latin typeface="Lucida Console" pitchFamily="49" charset="0"/>
              </a:rPr>
              <a:t>{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if ( j == k )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</a:t>
            </a:r>
            <a:r>
              <a:rPr lang="en-GB" sz="2200" dirty="0" err="1" smtClean="0">
                <a:latin typeface="Lucida Console" pitchFamily="49" charset="0"/>
              </a:rPr>
              <a:t>System.out.print</a:t>
            </a:r>
            <a:r>
              <a:rPr lang="en-GB" sz="2200" dirty="0" smtClean="0">
                <a:latin typeface="Lucida Console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    “i equals k”);</a:t>
            </a:r>
          </a:p>
          <a:p>
            <a:pPr lvl="1">
              <a:buFont typeface="Wingdings 2" pitchFamily="18" charset="2"/>
              <a:buNone/>
            </a:pPr>
            <a:r>
              <a:rPr lang="en-GB" sz="2200" b="1" dirty="0" smtClean="0">
                <a:solidFill>
                  <a:srgbClr val="FF0000"/>
                </a:solidFill>
                <a:latin typeface="Lucida Console" pitchFamily="49" charset="0"/>
              </a:rPr>
              <a:t>}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GB" sz="2200" dirty="0" smtClean="0">
                <a:latin typeface="Lucida Console" pitchFamily="49" charset="0"/>
              </a:rPr>
              <a:t>	</a:t>
            </a:r>
            <a:r>
              <a:rPr lang="en-GB" sz="2200" dirty="0" err="1" smtClean="0">
                <a:latin typeface="Lucida Console" pitchFamily="49" charset="0"/>
              </a:rPr>
              <a:t>System.out.print</a:t>
            </a:r>
            <a:r>
              <a:rPr lang="en-GB" sz="2200" dirty="0" smtClean="0">
                <a:latin typeface="Lucida Console" pitchFamily="49" charset="0"/>
              </a:rPr>
              <a:t>(“i is not equal to j”);	// Correct!</a:t>
            </a:r>
            <a:endParaRPr lang="en-GB" sz="2200" dirty="0">
              <a:latin typeface="Lucida Console" pitchFamily="49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87909" y="1776415"/>
            <a:ext cx="14830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>
                <a:tab pos="2189163" algn="l"/>
              </a:tabLst>
            </a:pPr>
            <a:r>
              <a:rPr lang="en-GB" sz="2400" smtClean="0">
                <a:solidFill>
                  <a:srgbClr val="FC0128"/>
                </a:solidFill>
              </a:rPr>
              <a:t>WRONG!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988014" y="1776415"/>
            <a:ext cx="17924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89163" algn="l"/>
              </a:tabLst>
            </a:pPr>
            <a:r>
              <a:rPr lang="en-GB" sz="2400" smtClean="0">
                <a:solidFill>
                  <a:srgbClr val="00CC00"/>
                </a:solidFill>
              </a:rPr>
              <a:t>CORRECT!</a:t>
            </a:r>
            <a:endParaRPr lang="el-GR" sz="2400" smtClean="0">
              <a:solidFill>
                <a:srgbClr val="00C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4931" y="6107277"/>
            <a:ext cx="6202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Πάντα</a:t>
            </a:r>
            <a:r>
              <a:rPr lang="el-GR" sz="2000" dirty="0" smtClean="0"/>
              <a:t> να βάζετε </a:t>
            </a:r>
            <a:r>
              <a:rPr lang="el-GR" sz="2000" dirty="0" smtClean="0">
                <a:solidFill>
                  <a:srgbClr val="FF0000"/>
                </a:solidFill>
              </a:rPr>
              <a:t>{ } </a:t>
            </a:r>
            <a:r>
              <a:rPr lang="el-GR" sz="2000" dirty="0" smtClean="0"/>
              <a:t>στο σώμα των </a:t>
            </a:r>
            <a:r>
              <a:rPr lang="en-US" sz="2000" dirty="0" smtClean="0"/>
              <a:t>if-else statements.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737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533400" y="2093778"/>
            <a:ext cx="4290646" cy="132397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353159" y="1371600"/>
            <a:ext cx="4781550" cy="4953000"/>
          </a:xfrm>
          <a:prstGeom prst="rect">
            <a:avLst/>
          </a:prstGeom>
          <a:noFill/>
          <a:ln/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 smtClean="0"/>
              <a:t>Ένα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hlink"/>
                </a:solidFill>
                <a:latin typeface="Lucida Console" pitchFamily="49" charset="0"/>
              </a:rPr>
              <a:t>while</a:t>
            </a:r>
            <a:r>
              <a:rPr lang="en-US" sz="2000" i="1" dirty="0" smtClean="0">
                <a:solidFill>
                  <a:srgbClr val="000066"/>
                </a:solidFill>
              </a:rPr>
              <a:t> </a:t>
            </a:r>
            <a:r>
              <a:rPr lang="en-US" sz="2000" dirty="0" smtClean="0"/>
              <a:t>statement </a:t>
            </a:r>
            <a:r>
              <a:rPr lang="el-GR" sz="2000" dirty="0" smtClean="0"/>
              <a:t>έχει το εξής συντακτικό: </a:t>
            </a:r>
            <a:endParaRPr lang="en-US" sz="2000" dirty="0" smtClean="0"/>
          </a:p>
          <a:p>
            <a:pPr lvl="1">
              <a:buFont typeface="Wingdings 2" pitchFamily="18" charset="2"/>
              <a:buNone/>
            </a:pPr>
            <a:r>
              <a:rPr lang="en-US" sz="1800" dirty="0" smtClean="0"/>
              <a:t>  </a:t>
            </a:r>
            <a:r>
              <a:rPr lang="el-GR" sz="1800" dirty="0" smtClean="0"/>
              <a:t> </a:t>
            </a:r>
            <a:r>
              <a:rPr lang="en-US" sz="1800" dirty="0" smtClean="0">
                <a:latin typeface="Lucida Console" pitchFamily="49" charset="0"/>
              </a:rPr>
              <a:t>Initialize the conditions</a:t>
            </a:r>
          </a:p>
          <a:p>
            <a:pPr>
              <a:spcAft>
                <a:spcPct val="25000"/>
              </a:spcAft>
              <a:buFont typeface="Wingdings 2" pitchFamily="18" charset="2"/>
              <a:buNone/>
            </a:pPr>
            <a:r>
              <a:rPr lang="en-US" sz="1800" dirty="0" smtClean="0">
                <a:latin typeface="Lucida Console" pitchFamily="49" charset="0"/>
              </a:rPr>
              <a:t>  </a:t>
            </a:r>
            <a:r>
              <a:rPr lang="el-GR" sz="1800" dirty="0" smtClean="0">
                <a:latin typeface="Lucida Console" pitchFamily="49" charset="0"/>
              </a:rPr>
              <a:t> </a:t>
            </a:r>
            <a:r>
              <a:rPr lang="en-US" sz="1800" dirty="0" smtClean="0">
                <a:latin typeface="Lucida Console" pitchFamily="49" charset="0"/>
              </a:rPr>
              <a:t>while (</a:t>
            </a:r>
            <a:r>
              <a:rPr lang="en-US" sz="1800" i="1" dirty="0" smtClean="0">
                <a:latin typeface="Lucida Console" pitchFamily="49" charset="0"/>
              </a:rPr>
              <a:t>condition</a:t>
            </a:r>
            <a:r>
              <a:rPr lang="en-US" sz="1800" dirty="0" smtClean="0">
                <a:latin typeface="Lucida Console" pitchFamily="49" charset="0"/>
              </a:rPr>
              <a:t>)</a:t>
            </a:r>
            <a:r>
              <a:rPr lang="el-GR" sz="1800" dirty="0" smtClean="0">
                <a:latin typeface="Lucida Console" pitchFamily="49" charset="0"/>
              </a:rPr>
              <a:t>{</a:t>
            </a:r>
            <a:endParaRPr lang="en-US" sz="1800" dirty="0" smtClean="0">
              <a:latin typeface="Lucida Console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Lucida Console" pitchFamily="49" charset="0"/>
              </a:rPr>
              <a:t>          </a:t>
            </a:r>
            <a:r>
              <a:rPr lang="en-US" sz="1800" i="1" dirty="0" smtClean="0">
                <a:latin typeface="Lucida Console" pitchFamily="49" charset="0"/>
              </a:rPr>
              <a:t>statement(s)</a:t>
            </a:r>
            <a:r>
              <a:rPr lang="en-US" sz="1800" dirty="0" smtClean="0">
                <a:latin typeface="Lucida Console" pitchFamily="49" charset="0"/>
              </a:rPr>
              <a:t>;</a:t>
            </a:r>
            <a:endParaRPr lang="el-GR" sz="1800" dirty="0" smtClean="0">
              <a:latin typeface="Lucida Console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l-GR" sz="1800" dirty="0">
                <a:latin typeface="Lucida Console" pitchFamily="49" charset="0"/>
              </a:rPr>
              <a:t> </a:t>
            </a:r>
            <a:r>
              <a:rPr lang="el-GR" sz="1800" dirty="0" smtClean="0">
                <a:latin typeface="Lucida Console" pitchFamily="49" charset="0"/>
              </a:rPr>
              <a:t>   }</a:t>
            </a:r>
            <a:endParaRPr lang="en-US" sz="1800" dirty="0" smtClean="0">
              <a:latin typeface="Lucida Console" pitchFamily="49" charset="0"/>
            </a:endParaRPr>
          </a:p>
          <a:p>
            <a:pPr>
              <a:buFont typeface="Wingdings 2" pitchFamily="18" charset="2"/>
              <a:buNone/>
            </a:pPr>
            <a:endParaRPr lang="en-US" sz="800" dirty="0" smtClean="0">
              <a:latin typeface="Lucida Console" pitchFamily="49" charset="0"/>
            </a:endParaRPr>
          </a:p>
          <a:p>
            <a:pPr lvl="1"/>
            <a:r>
              <a:rPr lang="el-GR" sz="1800" dirty="0" smtClean="0"/>
              <a:t>Αν η συνθήκη είναι αληθής, το</a:t>
            </a:r>
            <a:r>
              <a:rPr lang="en-US" sz="1800" dirty="0" smtClean="0"/>
              <a:t> statement </a:t>
            </a:r>
            <a:r>
              <a:rPr lang="el-GR" sz="1800" dirty="0" smtClean="0"/>
              <a:t>εκτελείται</a:t>
            </a:r>
            <a:r>
              <a:rPr lang="en-US" sz="1800" dirty="0" smtClean="0"/>
              <a:t>;  </a:t>
            </a:r>
            <a:r>
              <a:rPr lang="el-GR" sz="1800" dirty="0" smtClean="0"/>
              <a:t>Μετά η συνθήκη αξιολογείται εκ νέου</a:t>
            </a:r>
            <a:endParaRPr lang="en-US" sz="1800" dirty="0" smtClean="0"/>
          </a:p>
          <a:p>
            <a:pPr lvl="1"/>
            <a:r>
              <a:rPr lang="el-GR" sz="1800" dirty="0" smtClean="0"/>
              <a:t>Τα </a:t>
            </a:r>
            <a:r>
              <a:rPr lang="en-US" sz="1800" dirty="0" smtClean="0"/>
              <a:t>Statements </a:t>
            </a:r>
            <a:r>
              <a:rPr lang="el-GR" sz="1800" dirty="0" smtClean="0"/>
              <a:t>υλοποιούν τις επαναλήψεις και αλλάζουν την συνθήκη.</a:t>
            </a:r>
            <a:endParaRPr lang="en-US" sz="1800" dirty="0" smtClean="0"/>
          </a:p>
          <a:p>
            <a:r>
              <a:rPr lang="el-GR" sz="2000" dirty="0" smtClean="0"/>
              <a:t>Το </a:t>
            </a:r>
            <a:r>
              <a:rPr lang="en-US" sz="2000" dirty="0" smtClean="0"/>
              <a:t>statement </a:t>
            </a:r>
            <a:r>
              <a:rPr lang="el-GR" sz="2000" dirty="0" smtClean="0"/>
              <a:t>εκτελείται μέχρι η συνθήκη να γίνει ψευδής</a:t>
            </a: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Επαναλήψεις - </a:t>
            </a:r>
            <a:r>
              <a:rPr lang="en-US" dirty="0" smtClean="0"/>
              <a:t>While statement</a:t>
            </a:r>
            <a:endParaRPr lang="en-US" dirty="0"/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</a:t>
            </a:r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>
            <a:off x="6841881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7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0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1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53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4" name="Line 18"/>
          <p:cNvSpPr>
            <a:spLocks noChangeShapeType="1"/>
          </p:cNvSpPr>
          <p:nvPr/>
        </p:nvSpPr>
        <p:spPr bwMode="auto">
          <a:xfrm flipV="1">
            <a:off x="5489331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5" name="Line 19"/>
          <p:cNvSpPr>
            <a:spLocks noChangeShapeType="1"/>
          </p:cNvSpPr>
          <p:nvPr/>
        </p:nvSpPr>
        <p:spPr bwMode="auto">
          <a:xfrm flipV="1">
            <a:off x="5490796" y="2895600"/>
            <a:ext cx="7429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6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5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Επανάληψη – </a:t>
            </a:r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33400" y="2234409"/>
            <a:ext cx="4290646" cy="138668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1692" y="1563688"/>
            <a:ext cx="4923692" cy="5141912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 smtClean="0"/>
              <a:t>Ένα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chemeClr val="hlink"/>
                </a:solidFill>
                <a:latin typeface="Lucida Console" pitchFamily="49" charset="0"/>
              </a:rPr>
              <a:t>for</a:t>
            </a:r>
            <a:r>
              <a:rPr lang="en-US" sz="2000" i="1" dirty="0" smtClean="0">
                <a:solidFill>
                  <a:srgbClr val="000066"/>
                </a:solidFill>
              </a:rPr>
              <a:t> </a:t>
            </a:r>
            <a:r>
              <a:rPr lang="en-US" sz="2000" dirty="0" smtClean="0">
                <a:solidFill>
                  <a:srgbClr val="000066"/>
                </a:solidFill>
              </a:rPr>
              <a:t>statement</a:t>
            </a:r>
            <a:r>
              <a:rPr lang="en-US" sz="2000" dirty="0" smtClean="0"/>
              <a:t> </a:t>
            </a:r>
            <a:r>
              <a:rPr lang="el-GR" sz="2000" dirty="0" smtClean="0"/>
              <a:t>έχει το ακόλουθο συντακτικό</a:t>
            </a:r>
            <a:r>
              <a:rPr lang="en-US" sz="2000" dirty="0" smtClean="0"/>
              <a:t>: 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>
                <a:latin typeface="Lucida Console" pitchFamily="49" charset="0"/>
              </a:rPr>
              <a:t>  </a:t>
            </a:r>
            <a:r>
              <a:rPr lang="en-US" sz="1800" dirty="0" smtClean="0">
                <a:latin typeface="Lucida Console" pitchFamily="49" charset="0"/>
              </a:rPr>
              <a:t>for </a:t>
            </a:r>
            <a:r>
              <a:rPr lang="en-US" sz="1800" i="1" dirty="0" smtClean="0">
                <a:latin typeface="Lucida Console" pitchFamily="49" charset="0"/>
              </a:rPr>
              <a:t>(initialization;</a:t>
            </a:r>
          </a:p>
          <a:p>
            <a:pPr>
              <a:buFont typeface="Wingdings 2" pitchFamily="18" charset="2"/>
              <a:buNone/>
            </a:pPr>
            <a:r>
              <a:rPr lang="en-US" sz="1800" i="1" dirty="0" smtClean="0">
                <a:latin typeface="Lucida Console" pitchFamily="49" charset="0"/>
              </a:rPr>
              <a:t>       condition;</a:t>
            </a:r>
          </a:p>
          <a:p>
            <a:pPr>
              <a:buFont typeface="Wingdings 2" pitchFamily="18" charset="2"/>
              <a:buNone/>
            </a:pPr>
            <a:r>
              <a:rPr lang="en-US" sz="1800" i="1" dirty="0" smtClean="0">
                <a:latin typeface="Lucida Console" pitchFamily="49" charset="0"/>
              </a:rPr>
              <a:t>       update) 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Lucida Console" pitchFamily="49" charset="0"/>
              </a:rPr>
              <a:t>       {</a:t>
            </a:r>
            <a:r>
              <a:rPr lang="en-US" sz="1800" i="1" dirty="0" smtClean="0">
                <a:latin typeface="Lucida Console" pitchFamily="49" charset="0"/>
              </a:rPr>
              <a:t>statement(s);</a:t>
            </a:r>
            <a:r>
              <a:rPr lang="en-US" sz="1800" dirty="0" smtClean="0">
                <a:latin typeface="Lucida Console" pitchFamily="49" charset="0"/>
              </a:rPr>
              <a:t>}</a:t>
            </a:r>
          </a:p>
          <a:p>
            <a:r>
              <a:rPr lang="el-GR" sz="2000" dirty="0" smtClean="0"/>
              <a:t>Το όρισμα του </a:t>
            </a:r>
            <a:r>
              <a:rPr lang="en-US" sz="2000" dirty="0" smtClean="0"/>
              <a:t>for </a:t>
            </a:r>
            <a:r>
              <a:rPr lang="el-GR" sz="2000" dirty="0" smtClean="0"/>
              <a:t>έχει</a:t>
            </a:r>
            <a:r>
              <a:rPr lang="en-US" sz="2000" dirty="0" smtClean="0"/>
              <a:t> 3 </a:t>
            </a:r>
            <a:r>
              <a:rPr lang="el-GR" sz="2000" dirty="0" smtClean="0"/>
              <a:t>κομμάτια χωρισμένα με </a:t>
            </a:r>
            <a:r>
              <a:rPr lang="en-US" sz="2000" dirty="0" smtClean="0"/>
              <a:t>;</a:t>
            </a:r>
          </a:p>
          <a:p>
            <a:pPr lvl="1"/>
            <a:r>
              <a:rPr lang="el-GR" sz="1800" dirty="0" smtClean="0"/>
              <a:t>Την</a:t>
            </a:r>
            <a:r>
              <a:rPr lang="en-US" sz="1800" dirty="0" smtClean="0"/>
              <a:t>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αρχικοποίηση (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initialization section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1800" dirty="0" smtClean="0"/>
              <a:t>: </a:t>
            </a:r>
            <a:r>
              <a:rPr lang="el-GR" sz="1800" dirty="0" smtClean="0"/>
              <a:t>εκτελείται πάντα μία μόνο φορά</a:t>
            </a:r>
            <a:endParaRPr lang="en-US" sz="1800" dirty="0" smtClean="0"/>
          </a:p>
          <a:p>
            <a:pPr lvl="1"/>
            <a:r>
              <a:rPr lang="el-GR" sz="1800" dirty="0" smtClean="0"/>
              <a:t>Τη </a:t>
            </a:r>
            <a:r>
              <a:rPr lang="el-GR" sz="1800" dirty="0" smtClean="0">
                <a:solidFill>
                  <a:srgbClr val="0070C0"/>
                </a:solidFill>
              </a:rPr>
              <a:t>λογική συνθήκη (</a:t>
            </a:r>
            <a:r>
              <a:rPr lang="en-US" sz="1800" dirty="0" smtClean="0">
                <a:solidFill>
                  <a:srgbClr val="0070C0"/>
                </a:solidFill>
              </a:rPr>
              <a:t>condition): </a:t>
            </a:r>
            <a:r>
              <a:rPr lang="el-GR" sz="1800" dirty="0" smtClean="0"/>
              <a:t>εκτιμάται πριν από κάθε επανάληψη. </a:t>
            </a:r>
            <a:endParaRPr lang="en-US" sz="1800" dirty="0" smtClean="0"/>
          </a:p>
          <a:p>
            <a:pPr lvl="1"/>
            <a:r>
              <a:rPr lang="el-GR" sz="1800" dirty="0" smtClean="0"/>
              <a:t>Την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ενημέρωση (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update expression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1800" dirty="0" smtClean="0"/>
              <a:t>: </a:t>
            </a:r>
            <a:r>
              <a:rPr lang="el-GR" sz="1800" dirty="0" smtClean="0"/>
              <a:t>υπολογίζεται μετά το κυρίως σώμα της επανάληψης.</a:t>
            </a:r>
            <a:endParaRPr lang="en-US" sz="1800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963508" y="1182688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767754" y="2935288"/>
            <a:ext cx="2461846" cy="9906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838092" y="3163891"/>
            <a:ext cx="2250831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767755" y="1868488"/>
            <a:ext cx="2532185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initialization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908432" y="4459288"/>
            <a:ext cx="2321169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statement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838092" y="5754688"/>
            <a:ext cx="2461846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update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963508" y="5221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263662" y="3468688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263661" y="6059488"/>
            <a:ext cx="574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8932985" y="34686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8932985" y="54498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6963508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963508" y="2630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6963508" y="4230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033846" y="3925891"/>
            <a:ext cx="77372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8299938" y="3621091"/>
            <a:ext cx="844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8229601" y="3459163"/>
            <a:ext cx="703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5263662" y="3468688"/>
            <a:ext cx="5040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59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“architecture-neutral </a:t>
            </a:r>
            <a:r>
              <a:rPr lang="en-US" dirty="0"/>
              <a:t>and </a:t>
            </a:r>
            <a:r>
              <a:rPr lang="en-US" dirty="0" smtClean="0"/>
              <a:t>portable”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Το μεγαλύτερο πλεονέκτημα της </a:t>
            </a:r>
            <a:r>
              <a:rPr lang="en-US" dirty="0" smtClean="0"/>
              <a:t>Java </a:t>
            </a:r>
            <a:r>
              <a:rPr lang="el-GR" dirty="0" smtClean="0"/>
              <a:t>είναι η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μεταφερσιμότητα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(portability)</a:t>
            </a:r>
            <a:r>
              <a:rPr lang="el-GR" dirty="0" smtClean="0"/>
              <a:t>: ο κώδικας μπορεί να τρέξει πάνω σε οποιαδήποτε πλατφόρμα.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Write-Once-Run-Anywhere</a:t>
            </a:r>
            <a:r>
              <a:rPr lang="el-GR" dirty="0" smtClean="0"/>
              <a:t> μοντέλο</a:t>
            </a:r>
            <a:r>
              <a:rPr lang="en-US" dirty="0" smtClean="0"/>
              <a:t>, </a:t>
            </a:r>
            <a:r>
              <a:rPr lang="el-GR" dirty="0" smtClean="0"/>
              <a:t>σε αντίθεση με το σύνηθες </a:t>
            </a:r>
            <a:r>
              <a:rPr lang="en-US" dirty="0" smtClean="0">
                <a:solidFill>
                  <a:srgbClr val="0070C0"/>
                </a:solidFill>
              </a:rPr>
              <a:t>Write-Once-Compile-Anywhere</a:t>
            </a:r>
            <a:r>
              <a:rPr lang="en-US" dirty="0" smtClean="0"/>
              <a:t> </a:t>
            </a:r>
            <a:r>
              <a:rPr lang="el-GR" dirty="0" smtClean="0"/>
              <a:t>μοντέλο.</a:t>
            </a:r>
          </a:p>
          <a:p>
            <a:r>
              <a:rPr lang="el-GR" dirty="0" smtClean="0"/>
              <a:t>Αυτό επιτυγχάνεται δημιουργώντας ένα </a:t>
            </a:r>
            <a:r>
              <a:rPr lang="el-GR" dirty="0" smtClean="0">
                <a:solidFill>
                  <a:srgbClr val="0070C0"/>
                </a:solidFill>
              </a:rPr>
              <a:t>ενδιάμεσο κώδικα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bytecode</a:t>
            </a:r>
            <a:r>
              <a:rPr lang="en-US" dirty="0" smtClean="0"/>
              <a:t>) </a:t>
            </a:r>
            <a:r>
              <a:rPr lang="el-GR" dirty="0" smtClean="0"/>
              <a:t>ο οποίος μετά τρέχει πάνω σε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εικονική μηχανή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Java Virtual Machine</a:t>
            </a:r>
            <a:r>
              <a:rPr lang="en-US" dirty="0" smtClean="0"/>
              <a:t>) </a:t>
            </a:r>
            <a:r>
              <a:rPr lang="el-GR" dirty="0" smtClean="0"/>
              <a:t>η οποία το μεταφράζει σε γλώσσα μηχανής.</a:t>
            </a:r>
          </a:p>
          <a:p>
            <a:pPr lvl="1"/>
            <a:r>
              <a:rPr lang="el-GR" dirty="0" smtClean="0"/>
              <a:t>Οι προγραμματιστές πλέον γράφουν κώδικα για την εικονική μηχανή, η οποία δημιουργείται </a:t>
            </a:r>
            <a:r>
              <a:rPr lang="el-GR" dirty="0" smtClean="0">
                <a:solidFill>
                  <a:srgbClr val="0070C0"/>
                </a:solidFill>
              </a:rPr>
              <a:t>για οποιαδήποτε πλατφόρμα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8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48131" name="Oval 3"/>
          <p:cNvSpPr>
            <a:spLocks noChangeArrowheads="1"/>
          </p:cNvSpPr>
          <p:nvPr/>
        </p:nvSpPr>
        <p:spPr bwMode="ltGray">
          <a:xfrm>
            <a:off x="827089" y="1700215"/>
            <a:ext cx="14414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X.java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ltGray">
          <a:xfrm>
            <a:off x="828676" y="2924177"/>
            <a:ext cx="14398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javac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ltGray">
          <a:xfrm>
            <a:off x="827089" y="4076702"/>
            <a:ext cx="1584325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X.class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ltGray">
          <a:xfrm>
            <a:off x="2392364" y="3011488"/>
            <a:ext cx="1056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compiler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ltGray">
          <a:xfrm>
            <a:off x="4500564" y="1700215"/>
            <a:ext cx="3240087" cy="3024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ltGray">
          <a:xfrm>
            <a:off x="4500563" y="1066800"/>
            <a:ext cx="30017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 smtClean="0">
                <a:latin typeface="+mn-lt"/>
              </a:rPr>
              <a:t>Java Virtual Machine (JVM)</a:t>
            </a:r>
            <a:endParaRPr lang="en-US" dirty="0">
              <a:latin typeface="+mn-lt"/>
            </a:endParaRP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ltGray">
          <a:xfrm>
            <a:off x="5003801" y="1916113"/>
            <a:ext cx="1655763" cy="576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class loader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ltGray">
          <a:xfrm>
            <a:off x="5003801" y="263684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bytecode </a:t>
            </a:r>
          </a:p>
          <a:p>
            <a:pPr algn="ctr" eaLnBrk="0" hangingPunct="0"/>
            <a:r>
              <a:rPr lang="en-US"/>
              <a:t>verifier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ltGray">
          <a:xfrm>
            <a:off x="5003801" y="3355977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dirty="0">
                <a:solidFill>
                  <a:srgbClr val="FF0000"/>
                </a:solidFill>
              </a:rPr>
              <a:t>interpreter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ltGray">
          <a:xfrm>
            <a:off x="5003801" y="4078290"/>
            <a:ext cx="1655763" cy="574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runtime </a:t>
            </a:r>
          </a:p>
          <a:p>
            <a:pPr algn="ctr" eaLnBrk="0" hangingPunct="0"/>
            <a:r>
              <a:rPr lang="en-US"/>
              <a:t>support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ltGray">
          <a:xfrm>
            <a:off x="4500564" y="4797427"/>
            <a:ext cx="32400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Operating System</a:t>
            </a:r>
          </a:p>
        </p:txBody>
      </p:sp>
      <p:cxnSp>
        <p:nvCxnSpPr>
          <p:cNvPr id="48142" name="AutoShape 14"/>
          <p:cNvCxnSpPr>
            <a:cxnSpLocks noChangeShapeType="1"/>
            <a:stCxn id="48131" idx="6"/>
            <a:endCxn id="48132" idx="0"/>
          </p:cNvCxnSpPr>
          <p:nvPr/>
        </p:nvCxnSpPr>
        <p:spPr bwMode="ltGray">
          <a:xfrm flipH="1">
            <a:off x="1549400" y="2060575"/>
            <a:ext cx="719138" cy="863600"/>
          </a:xfrm>
          <a:prstGeom prst="curvedConnector4">
            <a:avLst>
              <a:gd name="adj1" fmla="val -31787"/>
              <a:gd name="adj2" fmla="val 707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AutoShape 15"/>
          <p:cNvCxnSpPr>
            <a:cxnSpLocks noChangeShapeType="1"/>
            <a:stCxn id="48132" idx="3"/>
            <a:endCxn id="48133" idx="0"/>
          </p:cNvCxnSpPr>
          <p:nvPr/>
        </p:nvCxnSpPr>
        <p:spPr bwMode="ltGray">
          <a:xfrm flipH="1">
            <a:off x="1619251" y="3213100"/>
            <a:ext cx="649288" cy="863600"/>
          </a:xfrm>
          <a:prstGeom prst="curvedConnector4">
            <a:avLst>
              <a:gd name="adj1" fmla="val -35208"/>
              <a:gd name="adj2" fmla="val 6654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4" name="AutoShape 16"/>
          <p:cNvCxnSpPr>
            <a:cxnSpLocks noChangeShapeType="1"/>
            <a:stCxn id="48133" idx="6"/>
            <a:endCxn id="48137" idx="0"/>
          </p:cNvCxnSpPr>
          <p:nvPr/>
        </p:nvCxnSpPr>
        <p:spPr bwMode="ltGray">
          <a:xfrm flipV="1">
            <a:off x="2411414" y="1916113"/>
            <a:ext cx="3421062" cy="2520950"/>
          </a:xfrm>
          <a:prstGeom prst="curvedConnector4">
            <a:avLst>
              <a:gd name="adj1" fmla="val 37866"/>
              <a:gd name="adj2" fmla="val 1090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5" name="AutoShape 17"/>
          <p:cNvCxnSpPr>
            <a:cxnSpLocks noChangeShapeType="1"/>
            <a:stCxn id="48137" idx="2"/>
            <a:endCxn id="48138" idx="3"/>
          </p:cNvCxnSpPr>
          <p:nvPr/>
        </p:nvCxnSpPr>
        <p:spPr bwMode="ltGray">
          <a:xfrm rot="16200000" flipH="1">
            <a:off x="6030119" y="2294731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6" name="AutoShape 18"/>
          <p:cNvCxnSpPr>
            <a:cxnSpLocks noChangeShapeType="1"/>
            <a:stCxn id="48138" idx="2"/>
            <a:endCxn id="48139" idx="3"/>
          </p:cNvCxnSpPr>
          <p:nvPr/>
        </p:nvCxnSpPr>
        <p:spPr bwMode="ltGray">
          <a:xfrm rot="16200000" flipH="1">
            <a:off x="6030119" y="3013869"/>
            <a:ext cx="431800" cy="827088"/>
          </a:xfrm>
          <a:prstGeom prst="curvedConnector4">
            <a:avLst>
              <a:gd name="adj1" fmla="val 16546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7" name="AutoShape 19"/>
          <p:cNvCxnSpPr>
            <a:cxnSpLocks noChangeShapeType="1"/>
            <a:stCxn id="48139" idx="2"/>
            <a:endCxn id="48140" idx="3"/>
          </p:cNvCxnSpPr>
          <p:nvPr/>
        </p:nvCxnSpPr>
        <p:spPr bwMode="ltGray">
          <a:xfrm rot="16200000" flipH="1">
            <a:off x="6028532" y="3734594"/>
            <a:ext cx="434975" cy="827088"/>
          </a:xfrm>
          <a:prstGeom prst="curvedConnector4">
            <a:avLst>
              <a:gd name="adj1" fmla="val 16787"/>
              <a:gd name="adj2" fmla="val 12763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8" name="Text Box 20"/>
          <p:cNvSpPr txBox="1">
            <a:spLocks noChangeArrowheads="1"/>
          </p:cNvSpPr>
          <p:nvPr/>
        </p:nvSpPr>
        <p:spPr bwMode="ltGray">
          <a:xfrm>
            <a:off x="3334545" y="4017962"/>
            <a:ext cx="8258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dirty="0">
                <a:latin typeface="+mn-lt"/>
              </a:rPr>
              <a:t>java X</a:t>
            </a:r>
            <a:endParaRPr lang="el-GR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8538" y="171608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Source code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7393" y="4900612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bytecode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3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904093"/>
            <a:ext cx="4513262" cy="4421188"/>
          </a:xfrm>
        </p:spPr>
        <p:txBody>
          <a:bodyPr/>
          <a:lstStyle/>
          <a:p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Just in Time </a:t>
            </a:r>
            <a:r>
              <a:rPr lang="en-AU" dirty="0"/>
              <a:t>(</a:t>
            </a:r>
            <a:r>
              <a:rPr lang="en-AU" dirty="0">
                <a:solidFill>
                  <a:srgbClr val="0070C0"/>
                </a:solidFill>
              </a:rPr>
              <a:t>JIT</a:t>
            </a:r>
            <a:r>
              <a:rPr lang="en-AU" dirty="0"/>
              <a:t>) </a:t>
            </a:r>
            <a:r>
              <a:rPr lang="en-AU" dirty="0">
                <a:solidFill>
                  <a:schemeClr val="accent6">
                    <a:lumMod val="75000"/>
                  </a:schemeClr>
                </a:solidFill>
              </a:rPr>
              <a:t>code generator</a:t>
            </a:r>
            <a:r>
              <a:rPr lang="en-AU" dirty="0"/>
              <a:t> </a:t>
            </a:r>
            <a:r>
              <a:rPr lang="el-GR" dirty="0" smtClean="0"/>
              <a:t>βελτιώνει την απόδοση των </a:t>
            </a:r>
            <a:r>
              <a:rPr lang="en-AU" dirty="0" smtClean="0"/>
              <a:t>Java </a:t>
            </a:r>
            <a:r>
              <a:rPr lang="en-AU" dirty="0"/>
              <a:t>Applications </a:t>
            </a:r>
            <a:r>
              <a:rPr lang="el-GR" dirty="0" smtClean="0"/>
              <a:t>μεταφράζοντας (</a:t>
            </a:r>
            <a:r>
              <a:rPr lang="en-US" dirty="0" smtClean="0"/>
              <a:t>compiling)</a:t>
            </a:r>
            <a:r>
              <a:rPr lang="en-AU" dirty="0" smtClean="0"/>
              <a:t> </a:t>
            </a:r>
            <a:r>
              <a:rPr lang="en-AU" dirty="0" err="1"/>
              <a:t>bytecode</a:t>
            </a:r>
            <a:r>
              <a:rPr lang="en-AU" dirty="0"/>
              <a:t> </a:t>
            </a:r>
            <a:r>
              <a:rPr lang="el-GR" dirty="0" smtClean="0"/>
              <a:t>σε </a:t>
            </a:r>
            <a:r>
              <a:rPr lang="en-AU" dirty="0" smtClean="0"/>
              <a:t>machine </a:t>
            </a:r>
            <a:r>
              <a:rPr lang="en-AU" dirty="0"/>
              <a:t>code </a:t>
            </a:r>
            <a:r>
              <a:rPr lang="el-GR" dirty="0" smtClean="0"/>
              <a:t>πριν την εκτέλεση ή κατά τη διάρκεια της εκτέλεσης</a:t>
            </a:r>
            <a:endParaRPr lang="en-AU" dirty="0"/>
          </a:p>
          <a:p>
            <a:endParaRPr lang="en-US" dirty="0"/>
          </a:p>
        </p:txBody>
      </p:sp>
      <p:sp>
        <p:nvSpPr>
          <p:cNvPr id="18" name="Rectangle 3074"/>
          <p:cNvSpPr>
            <a:spLocks noChangeArrowheads="1"/>
          </p:cNvSpPr>
          <p:nvPr/>
        </p:nvSpPr>
        <p:spPr bwMode="auto">
          <a:xfrm>
            <a:off x="5837238" y="3441702"/>
            <a:ext cx="3181350" cy="1736725"/>
          </a:xfrm>
          <a:prstGeom prst="rect">
            <a:avLst/>
          </a:prstGeom>
          <a:solidFill>
            <a:srgbClr val="FF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19" name="Oval 3077"/>
          <p:cNvSpPr>
            <a:spLocks noChangeArrowheads="1"/>
          </p:cNvSpPr>
          <p:nvPr/>
        </p:nvSpPr>
        <p:spPr bwMode="auto">
          <a:xfrm>
            <a:off x="4465638" y="1166812"/>
            <a:ext cx="1919288" cy="744538"/>
          </a:xfrm>
          <a:prstGeom prst="ellipse">
            <a:avLst/>
          </a:prstGeom>
          <a:solidFill>
            <a:srgbClr val="EAEC5E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 source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0" name="Oval 3078"/>
          <p:cNvSpPr>
            <a:spLocks noChangeArrowheads="1"/>
          </p:cNvSpPr>
          <p:nvPr/>
        </p:nvSpPr>
        <p:spPr bwMode="auto">
          <a:xfrm>
            <a:off x="6859588" y="5588000"/>
            <a:ext cx="1365250" cy="825500"/>
          </a:xfrm>
          <a:prstGeom prst="ellipse">
            <a:avLst/>
          </a:prstGeom>
          <a:solidFill>
            <a:srgbClr val="73FF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Machine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code</a:t>
            </a:r>
          </a:p>
        </p:txBody>
      </p:sp>
      <p:sp>
        <p:nvSpPr>
          <p:cNvPr id="21" name="Oval 3079"/>
          <p:cNvSpPr>
            <a:spLocks noChangeArrowheads="1"/>
          </p:cNvSpPr>
          <p:nvPr/>
        </p:nvSpPr>
        <p:spPr bwMode="auto">
          <a:xfrm>
            <a:off x="6573838" y="2233614"/>
            <a:ext cx="1804988" cy="823913"/>
          </a:xfrm>
          <a:prstGeom prst="ellipse">
            <a:avLst/>
          </a:prstGeom>
          <a:solidFill>
            <a:srgbClr val="FFCCFF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bytecode</a:t>
            </a:r>
          </a:p>
        </p:txBody>
      </p:sp>
      <p:sp>
        <p:nvSpPr>
          <p:cNvPr id="22" name="Rectangle 3080"/>
          <p:cNvSpPr>
            <a:spLocks noChangeArrowheads="1"/>
          </p:cNvSpPr>
          <p:nvPr/>
        </p:nvSpPr>
        <p:spPr bwMode="auto">
          <a:xfrm>
            <a:off x="6046789" y="3479802"/>
            <a:ext cx="122872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interpreter</a:t>
            </a:r>
          </a:p>
        </p:txBody>
      </p:sp>
      <p:sp>
        <p:nvSpPr>
          <p:cNvPr id="23" name="Rectangle 3081"/>
          <p:cNvSpPr>
            <a:spLocks noChangeArrowheads="1"/>
          </p:cNvSpPr>
          <p:nvPr/>
        </p:nvSpPr>
        <p:spPr bwMode="auto">
          <a:xfrm>
            <a:off x="7542214" y="3479802"/>
            <a:ext cx="1336675" cy="9302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Just in Time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Code</a:t>
            </a:r>
            <a:b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Times New Roman" pitchFamily="18" charset="0"/>
              </a:rPr>
              <a:t>Generator</a:t>
            </a:r>
          </a:p>
        </p:txBody>
      </p:sp>
      <p:sp>
        <p:nvSpPr>
          <p:cNvPr id="24" name="Rectangle 3082"/>
          <p:cNvSpPr>
            <a:spLocks noChangeArrowheads="1"/>
          </p:cNvSpPr>
          <p:nvPr/>
        </p:nvSpPr>
        <p:spPr bwMode="auto">
          <a:xfrm>
            <a:off x="4818064" y="2233614"/>
            <a:ext cx="1228725" cy="930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Java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compiler</a:t>
            </a:r>
          </a:p>
        </p:txBody>
      </p:sp>
      <p:sp>
        <p:nvSpPr>
          <p:cNvPr id="25" name="Line 3083"/>
          <p:cNvSpPr>
            <a:spLocks noChangeShapeType="1"/>
          </p:cNvSpPr>
          <p:nvPr/>
        </p:nvSpPr>
        <p:spPr bwMode="auto">
          <a:xfrm>
            <a:off x="5359401" y="1931988"/>
            <a:ext cx="0" cy="3016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3084"/>
          <p:cNvSpPr>
            <a:spLocks noChangeShapeType="1"/>
          </p:cNvSpPr>
          <p:nvPr/>
        </p:nvSpPr>
        <p:spPr bwMode="auto">
          <a:xfrm flipV="1">
            <a:off x="6038852" y="2741612"/>
            <a:ext cx="53498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3085"/>
          <p:cNvSpPr>
            <a:spLocks noChangeShapeType="1"/>
          </p:cNvSpPr>
          <p:nvPr/>
        </p:nvSpPr>
        <p:spPr bwMode="auto">
          <a:xfrm flipH="1">
            <a:off x="6784977" y="3067050"/>
            <a:ext cx="582612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Line 3086"/>
          <p:cNvSpPr>
            <a:spLocks noChangeShapeType="1"/>
          </p:cNvSpPr>
          <p:nvPr/>
        </p:nvSpPr>
        <p:spPr bwMode="auto">
          <a:xfrm>
            <a:off x="7542214" y="3067050"/>
            <a:ext cx="608013" cy="412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9" name="Line 3087"/>
          <p:cNvSpPr>
            <a:spLocks noChangeShapeType="1"/>
          </p:cNvSpPr>
          <p:nvPr/>
        </p:nvSpPr>
        <p:spPr bwMode="auto">
          <a:xfrm>
            <a:off x="7554913" y="5178427"/>
            <a:ext cx="0" cy="4095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30" name="Rectangle 3088"/>
          <p:cNvSpPr>
            <a:spLocks noChangeArrowheads="1"/>
          </p:cNvSpPr>
          <p:nvPr/>
        </p:nvSpPr>
        <p:spPr bwMode="auto">
          <a:xfrm>
            <a:off x="6519863" y="4764089"/>
            <a:ext cx="2044700" cy="3651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굴림" pitchFamily="34" charset="-127"/>
              </a:rPr>
              <a:t>Run-Time System</a:t>
            </a:r>
          </a:p>
        </p:txBody>
      </p:sp>
      <p:sp>
        <p:nvSpPr>
          <p:cNvPr id="31" name="Rectangle 3089"/>
          <p:cNvSpPr>
            <a:spLocks noChangeArrowheads="1"/>
          </p:cNvSpPr>
          <p:nvPr/>
        </p:nvSpPr>
        <p:spPr bwMode="auto">
          <a:xfrm rot="5400000" flipH="1">
            <a:off x="4679158" y="4017889"/>
            <a:ext cx="1698625" cy="619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prstDash val="dash"/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Java Virtual</a:t>
            </a:r>
          </a:p>
          <a:p>
            <a:pPr marL="0" marR="0" lvl="0" indent="0" algn="ctr" defTabSz="914400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FC0128"/>
                </a:solidFill>
                <a:effectLst/>
                <a:uLnTx/>
                <a:uFillTx/>
              </a:rPr>
              <a:t> Machine</a:t>
            </a:r>
          </a:p>
        </p:txBody>
      </p:sp>
    </p:spTree>
    <p:extLst>
      <p:ext uri="{BB962C8B-B14F-4D97-AF65-F5344CB8AC3E}">
        <p14:creationId xmlns:p14="http://schemas.microsoft.com/office/powerpoint/2010/main" val="268664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l-GR" dirty="0" smtClean="0"/>
              <a:t>και το </a:t>
            </a:r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προσέγγιση της </a:t>
            </a:r>
            <a:r>
              <a:rPr lang="en-US" dirty="0" smtClean="0"/>
              <a:t>Java </a:t>
            </a:r>
            <a:r>
              <a:rPr lang="el-GR" dirty="0" smtClean="0"/>
              <a:t>είχε μεγάλη επιτυχία για</a:t>
            </a:r>
            <a:r>
              <a:rPr lang="en-US" dirty="0" smtClean="0"/>
              <a:t> Web </a:t>
            </a:r>
            <a:r>
              <a:rPr lang="el-GR" dirty="0" smtClean="0"/>
              <a:t>εφαρμογές, όπου έχουμε ένα τεράστιο κατανεμημένο </a:t>
            </a:r>
            <a:r>
              <a:rPr lang="en-US" dirty="0" smtClean="0">
                <a:solidFill>
                  <a:srgbClr val="0070C0"/>
                </a:solidFill>
              </a:rPr>
              <a:t>client-server</a:t>
            </a:r>
            <a:r>
              <a:rPr lang="en-US" dirty="0" smtClean="0"/>
              <a:t> </a:t>
            </a:r>
            <a:r>
              <a:rPr lang="el-GR" dirty="0" smtClean="0"/>
              <a:t>μοντέλο με πολλές διαφορετικές αρχιτεκτονικές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Client-side programming</a:t>
            </a:r>
            <a:r>
              <a:rPr lang="en-US" dirty="0" smtClean="0"/>
              <a:t>: </a:t>
            </a:r>
            <a:r>
              <a:rPr lang="el-GR" dirty="0" smtClean="0"/>
              <a:t>Αντί να κάνει όλη τη δουλειά ο </a:t>
            </a:r>
            <a:r>
              <a:rPr lang="en-US" dirty="0" smtClean="0"/>
              <a:t>server </a:t>
            </a:r>
            <a:r>
              <a:rPr lang="el-GR" dirty="0" smtClean="0"/>
              <a:t>για την δημιουργία της σελίδας κάποια από την επεξεργασία των δεδομένων γίνεται στη μηχανή του </a:t>
            </a:r>
            <a:r>
              <a:rPr lang="en-US" dirty="0" smtClean="0"/>
              <a:t>client.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Web Applets</a:t>
            </a:r>
            <a:r>
              <a:rPr lang="en-US" dirty="0" smtClean="0"/>
              <a:t>: </a:t>
            </a:r>
            <a:r>
              <a:rPr lang="el-GR" dirty="0" smtClean="0"/>
              <a:t>κώδικας ο  οποίος κατεβαίνει μαζί με τη </a:t>
            </a:r>
            <a:r>
              <a:rPr lang="en-US" dirty="0" smtClean="0"/>
              <a:t>Web </a:t>
            </a:r>
            <a:r>
              <a:rPr lang="el-GR" dirty="0" smtClean="0"/>
              <a:t>σελίδα και τρέχει στη μηχανή του </a:t>
            </a:r>
            <a:r>
              <a:rPr lang="en-US" dirty="0" smtClean="0"/>
              <a:t>client. </a:t>
            </a:r>
            <a:r>
              <a:rPr lang="el-GR" dirty="0" smtClean="0"/>
              <a:t>Είναι πολύ σημαντικό στην περίπτωση αυτή ο κώδικας να είναι </a:t>
            </a:r>
            <a:r>
              <a:rPr lang="en-US" dirty="0" smtClean="0"/>
              <a:t>portable.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Server-side programming</a:t>
            </a:r>
            <a:r>
              <a:rPr lang="en-US" dirty="0" smtClean="0"/>
              <a:t>: </a:t>
            </a:r>
            <a:r>
              <a:rPr lang="el-GR" dirty="0" smtClean="0"/>
              <a:t>μία </a:t>
            </a:r>
            <a:r>
              <a:rPr lang="en-US" dirty="0" smtClean="0"/>
              <a:t>web </a:t>
            </a:r>
            <a:r>
              <a:rPr lang="el-GR" dirty="0" smtClean="0"/>
              <a:t>σελίδα μπορεί να είναι το αποτέλεσμα ενός προγράμματος που συνδυάζει δυναμικά δεδομένα και είσοδο του χρήστη.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Java Service Pages (JSPs): </a:t>
            </a:r>
            <a:r>
              <a:rPr lang="en-US" dirty="0" smtClean="0"/>
              <a:t>H </a:t>
            </a:r>
            <a:r>
              <a:rPr lang="el-GR" dirty="0" smtClean="0"/>
              <a:t>λύση της </a:t>
            </a:r>
            <a:r>
              <a:rPr lang="en-US" dirty="0" smtClean="0"/>
              <a:t>Java. </a:t>
            </a:r>
            <a:r>
              <a:rPr lang="el-GR" dirty="0" smtClean="0"/>
              <a:t>Γίνεται </a:t>
            </a:r>
            <a:r>
              <a:rPr lang="en-US" dirty="0" smtClean="0"/>
              <a:t>compiled </a:t>
            </a:r>
            <a:r>
              <a:rPr lang="el-GR" dirty="0" smtClean="0"/>
              <a:t>σε </a:t>
            </a:r>
            <a:r>
              <a:rPr lang="en-US" dirty="0" smtClean="0">
                <a:solidFill>
                  <a:srgbClr val="0070C0"/>
                </a:solidFill>
              </a:rPr>
              <a:t>servlets</a:t>
            </a:r>
            <a:r>
              <a:rPr lang="en-US" dirty="0" smtClean="0"/>
              <a:t> </a:t>
            </a:r>
            <a:r>
              <a:rPr lang="el-GR" dirty="0" smtClean="0"/>
              <a:t>και τρέχει στη μεριά του </a:t>
            </a:r>
            <a:r>
              <a:rPr lang="en-US" dirty="0" smtClean="0"/>
              <a:t>server.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5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"simple, object-oriented and familiar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Familiar</a:t>
            </a:r>
            <a:r>
              <a:rPr lang="en-US" dirty="0" smtClean="0"/>
              <a:t>: H Java </a:t>
            </a:r>
            <a:r>
              <a:rPr lang="el-GR" dirty="0" smtClean="0"/>
              <a:t>είχε ως έμπνευση της την </a:t>
            </a:r>
            <a:r>
              <a:rPr lang="en-US" dirty="0" smtClean="0"/>
              <a:t>C++, </a:t>
            </a:r>
            <a:r>
              <a:rPr lang="el-GR" dirty="0" smtClean="0"/>
              <a:t>και δανείζεται αρκετά από τα χαρακτηριστικά της.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Object-oriented</a:t>
            </a:r>
            <a:r>
              <a:rPr lang="en-US" dirty="0" smtClean="0"/>
              <a:t>: H Java </a:t>
            </a:r>
            <a:r>
              <a:rPr lang="el-GR" dirty="0" smtClean="0"/>
              <a:t>είναι «πιο αντικειμενοστρ</a:t>
            </a:r>
            <a:r>
              <a:rPr lang="el-GR" dirty="0"/>
              <a:t>α</a:t>
            </a:r>
            <a:r>
              <a:rPr lang="el-GR" dirty="0" smtClean="0"/>
              <a:t>φής» από την </a:t>
            </a:r>
            <a:r>
              <a:rPr lang="en-US" dirty="0" smtClean="0"/>
              <a:t>C++ </a:t>
            </a:r>
            <a:r>
              <a:rPr lang="el-GR" dirty="0" smtClean="0"/>
              <a:t>η οποία προσπαθεί να μείνει συμβατή με την</a:t>
            </a:r>
            <a:r>
              <a:rPr lang="en-US" dirty="0" smtClean="0"/>
              <a:t> C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Στην </a:t>
            </a:r>
            <a:r>
              <a:rPr lang="en-US" dirty="0" smtClean="0">
                <a:solidFill>
                  <a:srgbClr val="FF0000"/>
                </a:solidFill>
              </a:rPr>
              <a:t>Java </a:t>
            </a:r>
            <a:r>
              <a:rPr lang="el-GR" dirty="0" smtClean="0">
                <a:solidFill>
                  <a:srgbClr val="FF0000"/>
                </a:solidFill>
              </a:rPr>
              <a:t>τα πάντα είναι αντικείμενα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Simple</a:t>
            </a:r>
            <a:r>
              <a:rPr lang="en-US" dirty="0" smtClean="0"/>
              <a:t>: </a:t>
            </a: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δίνει λιγότερο έλεγχο στο χρήστη, αλλά κάνει τη ζωή του πιο εύκολη. Η διαχείριση της μνήμης γίνεται αυτόματα.</a:t>
            </a:r>
          </a:p>
          <a:p>
            <a:pPr lvl="1"/>
            <a:r>
              <a:rPr lang="el-GR" dirty="0" smtClean="0"/>
              <a:t>Η γλώσσα φροντίζει να κάνει πιο γρήγορο και πιο </a:t>
            </a:r>
            <a:r>
              <a:rPr lang="en-US" dirty="0" smtClean="0"/>
              <a:t>robust </a:t>
            </a:r>
            <a:r>
              <a:rPr lang="el-GR" dirty="0" smtClean="0"/>
              <a:t>τον προγραμματισμό παρότι αυτό μπορεί να έχει αποτέλεσμα τα προγράμματα να γίνονται πιο αργά.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9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2075</TotalTime>
  <Words>2489</Words>
  <Application>Microsoft Office PowerPoint</Application>
  <PresentationFormat>On-screen Show (4:3)</PresentationFormat>
  <Paragraphs>538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Clarity</vt:lpstr>
      <vt:lpstr>ΤΕΧΝΙΚΕΣ Αντικειμενοστραφουσ προγραμματισμου</vt:lpstr>
      <vt:lpstr>Ιστορία</vt:lpstr>
      <vt:lpstr>Ιστορία</vt:lpstr>
      <vt:lpstr>Ιστορία</vt:lpstr>
      <vt:lpstr>“architecture-neutral and portable”</vt:lpstr>
      <vt:lpstr>PowerPoint Presentation</vt:lpstr>
      <vt:lpstr>PowerPoint Presentation</vt:lpstr>
      <vt:lpstr>Java και το Internet</vt:lpstr>
      <vt:lpstr>"simple, object-oriented and familiar"</vt:lpstr>
      <vt:lpstr>Java Applets</vt:lpstr>
      <vt:lpstr>HELLO WORLD</vt:lpstr>
      <vt:lpstr>Δομή ενός απλού Java προγράμματος</vt:lpstr>
      <vt:lpstr>File HelloWorld.java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Σχόλια!</vt:lpstr>
      <vt:lpstr>PowerPoint Presentation</vt:lpstr>
      <vt:lpstr>PowerPoint Presentation</vt:lpstr>
      <vt:lpstr>PowerPoint Presentation</vt:lpstr>
      <vt:lpstr>Παράδειγμα 2 </vt:lpstr>
      <vt:lpstr>Division.java</vt:lpstr>
      <vt:lpstr>Division.java</vt:lpstr>
      <vt:lpstr>Πρωταρχικοί τύποι</vt:lpstr>
      <vt:lpstr>Πρωταρχικοί τύποι</vt:lpstr>
      <vt:lpstr>Division.java</vt:lpstr>
      <vt:lpstr>Division.java</vt:lpstr>
      <vt:lpstr>Αναθέσεις </vt:lpstr>
      <vt:lpstr>Division.java</vt:lpstr>
      <vt:lpstr>Strings</vt:lpstr>
      <vt:lpstr>Escape sequences</vt:lpstr>
      <vt:lpstr>Ρευματα εισόδου/εξόδου</vt:lpstr>
      <vt:lpstr>Είσοδος &amp; Έξοδος</vt:lpstr>
      <vt:lpstr>Έξοδος</vt:lpstr>
      <vt:lpstr>Είσοδος</vt:lpstr>
      <vt:lpstr>Παράδειγμα</vt:lpstr>
      <vt:lpstr>Λογικοί τελεστές</vt:lpstr>
      <vt:lpstr>Βρόγχοι – Το if Statement</vt:lpstr>
      <vt:lpstr>Βρόγχοι – Το if-else statement</vt:lpstr>
      <vt:lpstr>Προσοχή!</vt:lpstr>
      <vt:lpstr>Επαναλήψεις - While statement</vt:lpstr>
      <vt:lpstr>Επανάληψη – for statement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130</cp:revision>
  <dcterms:created xsi:type="dcterms:W3CDTF">2013-02-10T16:19:38Z</dcterms:created>
  <dcterms:modified xsi:type="dcterms:W3CDTF">2013-03-03T19:27:39Z</dcterms:modified>
</cp:coreProperties>
</file>