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60" r:id="rId4"/>
    <p:sldId id="280" r:id="rId5"/>
    <p:sldId id="278" r:id="rId6"/>
    <p:sldId id="277" r:id="rId7"/>
    <p:sldId id="279" r:id="rId8"/>
    <p:sldId id="270" r:id="rId9"/>
    <p:sldId id="271" r:id="rId10"/>
    <p:sldId id="272" r:id="rId11"/>
    <p:sldId id="273" r:id="rId12"/>
    <p:sldId id="276" r:id="rId13"/>
    <p:sldId id="281" r:id="rId14"/>
    <p:sldId id="283" r:id="rId15"/>
    <p:sldId id="284" r:id="rId16"/>
    <p:sldId id="286" r:id="rId17"/>
    <p:sldId id="285" r:id="rId18"/>
    <p:sldId id="287" r:id="rId19"/>
    <p:sldId id="288" r:id="rId20"/>
    <p:sldId id="289" r:id="rId21"/>
    <p:sldId id="295" r:id="rId22"/>
    <p:sldId id="296" r:id="rId23"/>
    <p:sldId id="297" r:id="rId24"/>
    <p:sldId id="298" r:id="rId25"/>
    <p:sldId id="290" r:id="rId26"/>
    <p:sldId id="291" r:id="rId27"/>
    <p:sldId id="302" r:id="rId28"/>
    <p:sldId id="292" r:id="rId29"/>
    <p:sldId id="303" r:id="rId30"/>
    <p:sldId id="293" r:id="rId31"/>
    <p:sldId id="307" r:id="rId32"/>
    <p:sldId id="282" r:id="rId33"/>
    <p:sldId id="299" r:id="rId34"/>
    <p:sldId id="300" r:id="rId35"/>
    <p:sldId id="301" r:id="rId36"/>
    <p:sldId id="294" r:id="rId37"/>
    <p:sldId id="304" r:id="rId38"/>
    <p:sldId id="305" r:id="rId39"/>
    <p:sldId id="30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Graphical User Interfaces (GUI)</a:t>
            </a:r>
            <a:br>
              <a:rPr lang="en-US" dirty="0" smtClean="0"/>
            </a:br>
            <a:r>
              <a:rPr lang="en-US" dirty="0" smtClean="0"/>
              <a:t>SWING</a:t>
            </a:r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Επισκόπηση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δημιουργήσουμε ένα παράθυρο με τρία </a:t>
            </a:r>
            <a:r>
              <a:rPr lang="en-US" dirty="0" smtClean="0"/>
              <a:t>panels </a:t>
            </a:r>
            <a:r>
              <a:rPr lang="el-GR" dirty="0" smtClean="0"/>
              <a:t>το κάθε </a:t>
            </a:r>
            <a:r>
              <a:rPr lang="en-US" dirty="0" smtClean="0"/>
              <a:t>panel </a:t>
            </a:r>
            <a:r>
              <a:rPr lang="el-GR" dirty="0" smtClean="0"/>
              <a:t>θα παίρνει διαφορετικό χρώμα με ένα διαφορετικό κουμπί.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java.awt.BorderLayout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java.awt.GridLayout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super("Panel Demonstration");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1916832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και την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644008" y="3939417"/>
            <a:ext cx="2880320" cy="612648"/>
          </a:xfrm>
          <a:prstGeom prst="wedgeRectCallout">
            <a:avLst>
              <a:gd name="adj1" fmla="val -65051"/>
              <a:gd name="adj2" fmla="val -1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Δηλώνουμε τα τρία πάνελ με τα τρία χρώματα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580112" y="5085184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6812"/>
            <a:ext cx="8229600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 3));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72071" y="1033247"/>
            <a:ext cx="2592288" cy="468627"/>
            <a:chOff x="3203848" y="332656"/>
            <a:chExt cx="2592288" cy="468627"/>
          </a:xfrm>
        </p:grpSpPr>
        <p:sp>
          <p:nvSpPr>
            <p:cNvPr id="4" name="Flowchart: Manual Operation 3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6" name="Rectangular Callout 5"/>
          <p:cNvSpPr/>
          <p:nvPr/>
        </p:nvSpPr>
        <p:spPr>
          <a:xfrm>
            <a:off x="5615608" y="838415"/>
            <a:ext cx="3528392" cy="865251"/>
          </a:xfrm>
          <a:prstGeom prst="wedgeRectCallout">
            <a:avLst>
              <a:gd name="adj1" fmla="val -56930"/>
              <a:gd name="adj2" fmla="val 6838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μεγάλο πάνελ που θα κρατάει τα τρία χρωματιστά πάνελ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633931" y="5596179"/>
            <a:ext cx="3132348" cy="612648"/>
          </a:xfrm>
          <a:prstGeom prst="wedgeRectCallout">
            <a:avLst>
              <a:gd name="adj1" fmla="val -50464"/>
              <a:gd name="adj2" fmla="val -104522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μεγάλο πάνελ στο κέντρο του παραθύρου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660232" y="2564904"/>
            <a:ext cx="1944216" cy="2160240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χρωματιστά πάνελ και τα προσθέτουμε στο μεγάλο πάνελ 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>
            <a:off x="2641172" y="5902503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2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229600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// τέλος του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constructor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615608" y="405789"/>
            <a:ext cx="3528392" cy="865251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πάνελ που θα κρατάει τα τρία κουμπιά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73486" y="5733256"/>
            <a:ext cx="3744416" cy="612648"/>
          </a:xfrm>
          <a:prstGeom prst="wedgeRectCallout">
            <a:avLst>
              <a:gd name="adj1" fmla="val -46103"/>
              <a:gd name="adj2" fmla="val -7609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πάνελ με τα κουμπιά στον πάτο του παραθύρου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09455" y="2204864"/>
            <a:ext cx="1944216" cy="2448272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πάνελ 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440093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0" name="Flowchart: Manual Operation 9"/>
          <p:cNvSpPr/>
          <p:nvPr/>
        </p:nvSpPr>
        <p:spPr>
          <a:xfrm>
            <a:off x="2740700" y="645333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4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("White"))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συνάρτηση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732240" y="1556792"/>
            <a:ext cx="2411760" cy="1800200"/>
          </a:xfrm>
          <a:prstGeom prst="wedgeRectCallout">
            <a:avLst>
              <a:gd name="adj1" fmla="val -64796"/>
              <a:gd name="adj2" fmla="val -3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40152" y="4077073"/>
            <a:ext cx="3203848" cy="720080"/>
          </a:xfrm>
          <a:prstGeom prst="wedgeRectCallout">
            <a:avLst>
              <a:gd name="adj1" fmla="val -40331"/>
              <a:gd name="adj2" fmla="val -15530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883"/>
              <a:gd name="adj2" fmla="val -131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141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8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τα δικά μας χρώματα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RGB</a:t>
            </a:r>
            <a:r>
              <a:rPr lang="en-US" dirty="0" smtClean="0"/>
              <a:t> </a:t>
            </a:r>
            <a:r>
              <a:rPr lang="el-GR" dirty="0" smtClean="0"/>
              <a:t>σύμβαση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myColor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Color(200,100,4);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Τα ορίσματα </a:t>
            </a:r>
            <a:r>
              <a:rPr lang="el-GR" dirty="0" err="1"/>
              <a:t>ειανι</a:t>
            </a:r>
            <a:r>
              <a:rPr lang="el-GR" dirty="0"/>
              <a:t> οι </a:t>
            </a:r>
            <a:r>
              <a:rPr lang="en-US" dirty="0"/>
              <a:t>RGB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Red, Green, Blue</a:t>
            </a:r>
            <a:r>
              <a:rPr lang="en-US" dirty="0" smtClean="0"/>
              <a:t>) </a:t>
            </a:r>
            <a:r>
              <a:rPr lang="el-GR" dirty="0" smtClean="0"/>
              <a:t>τιμές</a:t>
            </a:r>
            <a:endParaRPr lang="el-GR" dirty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3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η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/>
              <a:t>) </a:t>
            </a:r>
            <a:r>
              <a:rPr lang="el-GR" dirty="0" smtClean="0"/>
              <a:t>[και πιο γενικά για την χρήση γραφικών]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Στο πρόγραμμα μας ορίσαμε την κλάση που δημιουργεί το παράθυρο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extends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JFrame</a:t>
            </a:r>
            <a:r>
              <a:rPr lang="en-US" dirty="0" smtClean="0"/>
              <a:t>) </a:t>
            </a:r>
            <a:r>
              <a:rPr lang="el-GR" dirty="0" smtClean="0"/>
              <a:t>να είναι και ο ακροατής (</a:t>
            </a:r>
            <a:r>
              <a:rPr lang="en-US" dirty="0" smtClean="0">
                <a:solidFill>
                  <a:srgbClr val="0070C0"/>
                </a:solidFill>
              </a:rPr>
              <a:t>implements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/>
              <a:t>) </a:t>
            </a:r>
            <a:r>
              <a:rPr lang="el-GR" dirty="0" smtClean="0"/>
              <a:t>των συμβάντων μέσα στο παράθυρο.</a:t>
            </a:r>
            <a:endParaRPr lang="en-US" dirty="0" smtClean="0"/>
          </a:p>
          <a:p>
            <a:pPr lvl="1"/>
            <a:r>
              <a:rPr lang="el-GR" dirty="0" smtClean="0"/>
              <a:t>Αυτό είναι μια βολική λύση γιατί όλος ο κώδικας είναι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 </a:t>
            </a:r>
            <a:r>
              <a:rPr lang="el-GR" dirty="0" smtClean="0"/>
              <a:t>σημείο</a:t>
            </a:r>
          </a:p>
          <a:p>
            <a:pPr lvl="1"/>
            <a:r>
              <a:rPr lang="el-GR" dirty="0" smtClean="0"/>
              <a:t>Έχει το πρόβλημα ότι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μία μόνο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στην οποία θα πρέπει να ξεχωρίσουμε όλες τις περιπτώσεις.</a:t>
            </a:r>
          </a:p>
          <a:p>
            <a:endParaRPr lang="el-GR" dirty="0" smtClean="0"/>
          </a:p>
          <a:p>
            <a:r>
              <a:rPr lang="el-GR" dirty="0" smtClean="0"/>
              <a:t>Πιο βολικό να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διαφορετικό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κάθε διαφορετικό συμβάν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: </a:t>
            </a:r>
          </a:p>
          <a:p>
            <a:pPr lvl="2"/>
            <a:r>
              <a:rPr lang="el-GR" dirty="0" smtClean="0"/>
              <a:t>Θα πρέπει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 κλάσεις </a:t>
            </a:r>
            <a:r>
              <a:rPr lang="el-GR" dirty="0" smtClean="0"/>
              <a:t>ακροατών σε πολλαπλά αρχεία </a:t>
            </a:r>
          </a:p>
          <a:p>
            <a:pPr lvl="2"/>
            <a:r>
              <a:rPr lang="el-GR" dirty="0" smtClean="0"/>
              <a:t>Θα πρέπει να περνάμε σαν </a:t>
            </a:r>
            <a:r>
              <a:rPr lang="el-GR" dirty="0" err="1" smtClean="0"/>
              <a:t>παράμετρους</a:t>
            </a:r>
            <a:r>
              <a:rPr lang="el-GR" dirty="0" smtClean="0"/>
              <a:t> τα στοιχεία που θέλουμε να αλλάξουμε. </a:t>
            </a:r>
          </a:p>
        </p:txBody>
      </p:sp>
    </p:spTree>
    <p:extLst>
      <p:ext uri="{BB962C8B-B14F-4D97-AF65-F5344CB8AC3E}">
        <p14:creationId xmlns:p14="http://schemas.microsoft.com/office/powerpoint/2010/main" val="196460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Λύση: Να ορίσουμε τους ακροατές που χρειάζεται το παράθυρο μας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εσωτερικές κλάσεις</a:t>
            </a:r>
          </a:p>
          <a:p>
            <a:pPr lvl="1"/>
            <a:endParaRPr lang="en-US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Υπενθύμιση</a:t>
            </a:r>
            <a:r>
              <a:rPr lang="el-GR" dirty="0" smtClean="0"/>
              <a:t>: μια εσωτερική κλάση ορίζεται μέσα σε μία άλλη κλάση και την βλέπει μόνο η κλάση που την ορίζει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Πλεονεκτήματα</a:t>
            </a:r>
            <a:r>
              <a:rPr lang="el-GR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Οι κλάσεις είναι πλέον </a:t>
            </a:r>
            <a:r>
              <a:rPr lang="el-GR" dirty="0" smtClean="0">
                <a:solidFill>
                  <a:srgbClr val="0070C0"/>
                </a:solidFill>
              </a:rPr>
              <a:t>τοπικές</a:t>
            </a:r>
            <a:r>
              <a:rPr lang="el-GR" dirty="0" smtClean="0"/>
              <a:t> στον κώδικα που τις καλεί, μπορούμε να επαναχρησιμοποιούμε τα ίδια ονόματα</a:t>
            </a:r>
          </a:p>
          <a:p>
            <a:pPr lvl="1"/>
            <a:r>
              <a:rPr lang="el-GR" dirty="0" smtClean="0"/>
              <a:t>Οι κλάσεις έχουν πρόσβαση σε </a:t>
            </a:r>
            <a:r>
              <a:rPr lang="el-GR" dirty="0" smtClean="0">
                <a:solidFill>
                  <a:srgbClr val="0070C0"/>
                </a:solidFill>
              </a:rPr>
              <a:t>ιδιωτικά πεδία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165" y="1988840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99" y="4725144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335699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568952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2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6590" y="537321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6590" y="371703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165" y="213285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472" y="788397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603731"/>
            <a:ext cx="484453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Ορισμός των εσωτερικών κλάσεων-ακροατών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272" y="5877272"/>
            <a:ext cx="46805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εσωτερικές κλάσεις έχουν πρόσβαση στα ιδιωτικά αντικείμενα πάνελ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6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25143"/>
            <a:ext cx="8712968" cy="15121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Ανώνυμες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 αντικείμενα-ακροατές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Μπορούμε να κάνουμε τον κώδικα ακόμη πιο συνοπτικό ορίζοντας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dirty="0" smtClean="0"/>
              <a:t>Ο ορισμός της κλάσης γίνεται εκεί που τον χρειαζόμαστε μόνο</a:t>
            </a:r>
            <a:r>
              <a:rPr lang="en-US" dirty="0" smtClean="0"/>
              <a:t> </a:t>
            </a:r>
            <a:r>
              <a:rPr lang="el-GR" dirty="0" smtClean="0"/>
              <a:t>και υλοποιεί ένα </a:t>
            </a:r>
            <a:r>
              <a:rPr lang="en-US" dirty="0" smtClean="0"/>
              <a:t>Interface</a:t>
            </a:r>
            <a:endParaRPr lang="el-GR" dirty="0" smtClean="0"/>
          </a:p>
          <a:p>
            <a:pPr lvl="1"/>
            <a:r>
              <a:rPr lang="el-GR" dirty="0" smtClean="0"/>
              <a:t>Δεν συνίσταται αλλά μπορεί να το συναντήσετε σε κώδικα που δημιουργείται από </a:t>
            </a:r>
            <a:r>
              <a:rPr lang="en-US" dirty="0" smtClean="0"/>
              <a:t>IDEs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l-GR" dirty="0" smtClean="0"/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5633" y="6114377"/>
            <a:ext cx="421435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ορισμός της κλάσης</a:t>
            </a:r>
          </a:p>
          <a:p>
            <a:r>
              <a:rPr lang="el-GR" dirty="0" smtClean="0"/>
              <a:t>Χρησιμοποιούμε το όνομα του </a:t>
            </a:r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</a:t>
            </a:r>
            <a:r>
              <a:rPr lang="en-US" dirty="0" smtClean="0"/>
              <a:t>drop-down menu </a:t>
            </a:r>
            <a:r>
              <a:rPr lang="el-GR" dirty="0" smtClean="0"/>
              <a:t>χρησιμοποιώντας την κλάση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JMenu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38197"/>
            <a:ext cx="6091732" cy="378565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  </a:t>
            </a:r>
            <a:r>
              <a:rPr lang="en-US" sz="1600" dirty="0" smtClean="0"/>
              <a:t>     	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("Add Colors");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redChoice.addActionListener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whiteChoice.addActionListener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blueChoice.addActionListener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bar = new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bar.add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(bar);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020272" y="2738197"/>
            <a:ext cx="2016224" cy="612648"/>
          </a:xfrm>
          <a:prstGeom prst="wedgeRectCallout">
            <a:avLst>
              <a:gd name="adj1" fmla="val -99511"/>
              <a:gd name="adj2" fmla="val -1923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drop-down menu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804248" y="3645024"/>
            <a:ext cx="2016224" cy="1656184"/>
          </a:xfrm>
          <a:prstGeom prst="wedgeRectCallout">
            <a:avLst>
              <a:gd name="adj1" fmla="val -80763"/>
              <a:gd name="adj2" fmla="val 2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τις επιλογές του μενού και τις προσθέτει στο μενού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737718" y="5805264"/>
            <a:ext cx="3298778" cy="934608"/>
          </a:xfrm>
          <a:prstGeom prst="wedgeRectCallout">
            <a:avLst>
              <a:gd name="adj1" fmla="val -81855"/>
              <a:gd name="adj2" fmla="val -679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menu</a:t>
            </a:r>
            <a:r>
              <a:rPr lang="el-GR" dirty="0" smtClean="0"/>
              <a:t> </a:t>
            </a:r>
            <a:r>
              <a:rPr lang="en-US" dirty="0" smtClean="0"/>
              <a:t>bar </a:t>
            </a:r>
            <a:r>
              <a:rPr lang="el-GR" dirty="0" smtClean="0"/>
              <a:t>στην κορυφή του παραθύρου και προσθέτει το </a:t>
            </a:r>
            <a:r>
              <a:rPr lang="en-US" dirty="0" smtClean="0"/>
              <a:t>menu </a:t>
            </a:r>
            <a:r>
              <a:rPr lang="el-GR" dirty="0" smtClean="0"/>
              <a:t>σε αυτό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πεδίο κειμένου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JTextField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JTextField</a:t>
            </a:r>
            <a:r>
              <a:rPr lang="en-US" dirty="0"/>
              <a:t> </a:t>
            </a:r>
            <a:r>
              <a:rPr lang="el-GR" dirty="0" smtClean="0"/>
              <a:t>δημιουργεί ένα </a:t>
            </a:r>
            <a:r>
              <a:rPr lang="en-US" dirty="0" smtClean="0">
                <a:solidFill>
                  <a:srgbClr val="0070C0"/>
                </a:solidFill>
              </a:rPr>
              <a:t>text box </a:t>
            </a:r>
            <a:r>
              <a:rPr lang="el-GR" dirty="0" smtClean="0"/>
              <a:t>μίας γραμμής</a:t>
            </a:r>
          </a:p>
          <a:p>
            <a:pPr lvl="1"/>
            <a:r>
              <a:rPr lang="el-GR" dirty="0" smtClean="0"/>
              <a:t>Διαβάζουμε και γράφουμε </a:t>
            </a:r>
            <a:r>
              <a:rPr lang="el-GR" dirty="0" smtClean="0"/>
              <a:t>κείμενο </a:t>
            </a:r>
            <a:r>
              <a:rPr lang="el-GR" dirty="0" smtClean="0"/>
              <a:t>στο </a:t>
            </a:r>
            <a:r>
              <a:rPr lang="en-US" dirty="0" smtClean="0"/>
              <a:t>text box </a:t>
            </a:r>
            <a:r>
              <a:rPr lang="el-GR" dirty="0" smtClean="0"/>
              <a:t>με τις </a:t>
            </a:r>
            <a:r>
              <a:rPr lang="el-GR" dirty="0" smtClean="0"/>
              <a:t>μεθόδους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getText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setText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ένα πεδίο κειμένου μεγαλύτερο από μία γραμμή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JTextArea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704818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229200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6208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NUMBER_OF_CHAR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me");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("Clear");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280920" cy="263149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e) 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("Click me"))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" 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name.getText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("Clear"))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</a:t>
            </a: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δημιουργήσουμε παράθυρα διαλόγου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JOptionPane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Πετάει (</a:t>
            </a:r>
            <a:r>
              <a:rPr lang="en-US" dirty="0" smtClean="0"/>
              <a:t>pops up) </a:t>
            </a:r>
            <a:r>
              <a:rPr lang="el-GR" dirty="0" smtClean="0"/>
              <a:t>ένα παράθυρο το οποίο μπορεί να μας ζητάει είσοδο, ή να ζητάει επιβεβαίωση.</a:t>
            </a:r>
          </a:p>
          <a:p>
            <a:pPr lvl="1"/>
            <a:r>
              <a:rPr lang="el-GR" dirty="0" smtClean="0"/>
              <a:t>Η δημιουργία και η διαχείριση των παραθύρων γίνεται με </a:t>
            </a:r>
            <a:r>
              <a:rPr lang="el-GR" dirty="0" smtClean="0">
                <a:solidFill>
                  <a:srgbClr val="0070C0"/>
                </a:solidFill>
              </a:rPr>
              <a:t>στατικές μεθόδους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9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4008" y="3717032"/>
            <a:ext cx="50405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javax.swing.JOptionPane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PopUpDemo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done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(!done){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classes"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students"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(classes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(students);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 number of students = "+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JOptionPane.showConfirmDialog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Continue?"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Confirm"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JOptionPane.YES_NO_OPTION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(answer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JOptionPane.NO_OPTION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48064" y="908720"/>
            <a:ext cx="3816424" cy="1224136"/>
          </a:xfrm>
          <a:prstGeom prst="wedgeRectCallout">
            <a:avLst>
              <a:gd name="adj1" fmla="val -63992"/>
              <a:gd name="adj2" fmla="val 65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Εμφανίζει ένα παράθυρο διαλόγου που ζητάει από τον χρήστη να δώσει είσοδο. </a:t>
            </a:r>
          </a:p>
          <a:p>
            <a:pPr algn="ctr"/>
            <a:r>
              <a:rPr lang="el-GR" sz="1600" dirty="0" smtClean="0"/>
              <a:t>Η είσοδος αποθηκεύεται στο </a:t>
            </a:r>
            <a:r>
              <a:rPr lang="en-US" sz="1600" dirty="0" smtClean="0"/>
              <a:t>String </a:t>
            </a:r>
            <a:r>
              <a:rPr lang="el-GR" sz="1600" dirty="0" smtClean="0"/>
              <a:t>που επιστρέφεται</a:t>
            </a:r>
            <a:endParaRPr lang="en-US" sz="1600" dirty="0"/>
          </a:p>
        </p:txBody>
      </p:sp>
      <p:sp>
        <p:nvSpPr>
          <p:cNvPr id="5" name="Rectangular Callout 4"/>
          <p:cNvSpPr/>
          <p:nvPr/>
        </p:nvSpPr>
        <p:spPr>
          <a:xfrm>
            <a:off x="5948588" y="4161589"/>
            <a:ext cx="3069315" cy="432048"/>
          </a:xfrm>
          <a:prstGeom prst="wedgeRectCallout">
            <a:avLst>
              <a:gd name="adj1" fmla="val -77223"/>
              <a:gd name="adj2" fmla="val -53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που τυπώνει ένα μήνυμα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5436096" y="3465004"/>
            <a:ext cx="3600400" cy="468052"/>
          </a:xfrm>
          <a:prstGeom prst="wedgeRectCallout">
            <a:avLst>
              <a:gd name="adj1" fmla="val -56631"/>
              <a:gd name="adj2" fmla="val 2621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αντικείμενο </a:t>
            </a:r>
            <a:r>
              <a:rPr lang="el-GR" sz="1100" dirty="0" smtClean="0"/>
              <a:t>(</a:t>
            </a:r>
            <a:r>
              <a:rPr lang="en-US" sz="1400" dirty="0" smtClean="0"/>
              <a:t>component) </a:t>
            </a:r>
            <a:r>
              <a:rPr lang="el-GR" sz="1400" dirty="0" smtClean="0"/>
              <a:t>που είναι πατέρας του </a:t>
            </a:r>
            <a:r>
              <a:rPr lang="en-US" sz="1400" dirty="0" smtClean="0"/>
              <a:t>pop-up, null </a:t>
            </a:r>
            <a:r>
              <a:rPr lang="el-GR" sz="1400" dirty="0" smtClean="0"/>
              <a:t>η </a:t>
            </a:r>
            <a:r>
              <a:rPr lang="en-US" sz="1400" dirty="0" smtClean="0"/>
              <a:t>default </a:t>
            </a:r>
            <a:r>
              <a:rPr lang="el-GR" sz="1400" dirty="0" smtClean="0"/>
              <a:t>τιμή</a:t>
            </a:r>
            <a:endParaRPr lang="en-US" sz="1400" dirty="0"/>
          </a:p>
        </p:txBody>
      </p:sp>
      <p:sp>
        <p:nvSpPr>
          <p:cNvPr id="8" name="Rectangular Callout 7"/>
          <p:cNvSpPr/>
          <p:nvPr/>
        </p:nvSpPr>
        <p:spPr>
          <a:xfrm>
            <a:off x="5255568" y="4869160"/>
            <a:ext cx="3708920" cy="288032"/>
          </a:xfrm>
          <a:prstGeom prst="wedgeRectCallout">
            <a:avLst>
              <a:gd name="adj1" fmla="val -79944"/>
              <a:gd name="adj2" fmla="val -4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επιβεβαίωσης</a:t>
            </a:r>
            <a:endParaRPr lang="en-US" sz="1400" dirty="0"/>
          </a:p>
        </p:txBody>
      </p:sp>
      <p:sp>
        <p:nvSpPr>
          <p:cNvPr id="9" name="Rectangular Callout 8"/>
          <p:cNvSpPr/>
          <p:nvPr/>
        </p:nvSpPr>
        <p:spPr>
          <a:xfrm>
            <a:off x="-15065" y="4516165"/>
            <a:ext cx="1202689" cy="504056"/>
          </a:xfrm>
          <a:prstGeom prst="wedgeRectCallout">
            <a:avLst>
              <a:gd name="adj1" fmla="val 69986"/>
              <a:gd name="adj2" fmla="val 3526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Η ερώτηση στο χρήστη</a:t>
            </a:r>
            <a:endParaRPr lang="en-US" sz="1400" dirty="0"/>
          </a:p>
        </p:txBody>
      </p:sp>
      <p:sp>
        <p:nvSpPr>
          <p:cNvPr id="10" name="Rectangular Callout 9"/>
          <p:cNvSpPr/>
          <p:nvPr/>
        </p:nvSpPr>
        <p:spPr>
          <a:xfrm>
            <a:off x="-15065" y="5020221"/>
            <a:ext cx="1202689" cy="504055"/>
          </a:xfrm>
          <a:prstGeom prst="wedgeRectCallout">
            <a:avLst>
              <a:gd name="adj1" fmla="val 70481"/>
              <a:gd name="adj2" fmla="val -135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Τίτλος παραθύρου</a:t>
            </a:r>
            <a:endParaRPr lang="en-US" sz="1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255568" y="5236244"/>
            <a:ext cx="2340768" cy="288032"/>
          </a:xfrm>
          <a:prstGeom prst="wedgeRectCallout">
            <a:avLst>
              <a:gd name="adj1" fmla="val -72745"/>
              <a:gd name="adj2" fmla="val 1366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Τύπος επιβεβαίωσης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3203848" y="6021288"/>
            <a:ext cx="2340768" cy="461665"/>
          </a:xfrm>
          <a:prstGeom prst="wedgeRectCallout">
            <a:avLst>
              <a:gd name="adj1" fmla="val -13590"/>
              <a:gd name="adj2" fmla="val -10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Σταθερά για την επιλογή</a:t>
            </a:r>
            <a:endParaRPr lang="en-US" sz="1400" dirty="0" smtClean="0"/>
          </a:p>
          <a:p>
            <a:pPr algn="ctr"/>
            <a:r>
              <a:rPr lang="en-US" sz="1400" dirty="0" smtClean="0"/>
              <a:t>(YES_OPTION </a:t>
            </a:r>
            <a:r>
              <a:rPr lang="el-GR" sz="1400" dirty="0" smtClean="0"/>
              <a:t>για ΝΑΙ)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2828" y="5663871"/>
            <a:ext cx="3147015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Άλλοι τύποι επιβεβαίωσης: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OK_CANCEL_OPTION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YES_NO_CANCEL_OPTION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527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των ακροατών.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934" y="5445224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4077072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4" y="3501008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Μπορούμε να βάλουμε μέσα στο </a:t>
            </a:r>
            <a:r>
              <a:rPr lang="en-US" smtClean="0"/>
              <a:t>GUI </a:t>
            </a:r>
            <a:r>
              <a:rPr lang="el-GR" smtClean="0"/>
              <a:t>μας </a:t>
            </a:r>
            <a:r>
              <a:rPr lang="el-GR" dirty="0" smtClean="0"/>
              <a:t>και εικονίδια</a:t>
            </a:r>
          </a:p>
          <a:p>
            <a:r>
              <a:rPr lang="el-GR" dirty="0" smtClean="0"/>
              <a:t>Παράδειγμα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212976"/>
            <a:ext cx="8552341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("duke_waving.gif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("Mood check");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("smiley.gif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("Happy");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79912" y="2924944"/>
            <a:ext cx="4464496" cy="4686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εικονίδιο από μία εικόνα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555776" y="4409821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5840982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2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eclipse (</a:t>
            </a:r>
            <a:r>
              <a:rPr lang="el-GR" dirty="0" smtClean="0"/>
              <a:t>αλλά και άλλα </a:t>
            </a:r>
            <a:r>
              <a:rPr lang="en-US" dirty="0" smtClean="0"/>
              <a:t>IDEs) </a:t>
            </a:r>
            <a:r>
              <a:rPr lang="el-GR" dirty="0" smtClean="0"/>
              <a:t>μας δίνει πολλά έτοιμα εργαλεία για την δημιουργία </a:t>
            </a:r>
            <a:r>
              <a:rPr lang="en-US" dirty="0" smtClean="0"/>
              <a:t>GUIs</a:t>
            </a:r>
          </a:p>
          <a:p>
            <a:r>
              <a:rPr lang="el-GR" dirty="0" smtClean="0"/>
              <a:t>Εγκαταστήσετε το </a:t>
            </a:r>
            <a:r>
              <a:rPr lang="en-US" dirty="0" smtClean="0"/>
              <a:t>plug-in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Παράδειγμα: </a:t>
            </a:r>
            <a:r>
              <a:rPr lang="el-GR" dirty="0" smtClean="0"/>
              <a:t>Δημιουργήστε μια αριθμομηχανή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33" b="4644"/>
          <a:stretch/>
        </p:blipFill>
        <p:spPr bwMode="auto">
          <a:xfrm>
            <a:off x="13590" y="262825"/>
            <a:ext cx="9130410" cy="662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0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IDEs </a:t>
            </a:r>
            <a:r>
              <a:rPr lang="el-GR" dirty="0" smtClean="0"/>
              <a:t>μας επιτρέπουν να διαχωρίζουμε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από τον </a:t>
            </a:r>
            <a:r>
              <a:rPr lang="el-GR" dirty="0" smtClean="0">
                <a:solidFill>
                  <a:srgbClr val="0070C0"/>
                </a:solidFill>
              </a:rPr>
              <a:t>κώδικα</a:t>
            </a:r>
          </a:p>
          <a:p>
            <a:pPr lvl="1"/>
            <a:r>
              <a:rPr lang="el-GR" dirty="0" smtClean="0"/>
              <a:t>Το πλεονέκτημα είναι ότι έχουμε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WYSIWYG</a:t>
            </a:r>
            <a:r>
              <a:rPr lang="en-US" dirty="0" smtClean="0"/>
              <a:t> interface </a:t>
            </a:r>
            <a:r>
              <a:rPr lang="el-GR" dirty="0" smtClean="0"/>
              <a:t>με το οποίο μπορούμε να σχεδιάσουμε το </a:t>
            </a:r>
            <a:r>
              <a:rPr lang="en-US" dirty="0" smtClean="0"/>
              <a:t>GUI</a:t>
            </a:r>
          </a:p>
          <a:p>
            <a:pPr lvl="1"/>
            <a:r>
              <a:rPr lang="el-GR" dirty="0" smtClean="0"/>
              <a:t>Το μειονέκτημα είναι ότι δημιουργείται πολύς κώδικας </a:t>
            </a:r>
            <a:r>
              <a:rPr lang="el-GR" dirty="0" smtClean="0">
                <a:solidFill>
                  <a:srgbClr val="0070C0"/>
                </a:solidFill>
              </a:rPr>
              <a:t>αυτόματα</a:t>
            </a:r>
            <a:r>
              <a:rPr lang="el-GR" dirty="0" smtClean="0"/>
              <a:t> ο οποίος δεν είναι πάντα όπως τον θέλουμε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944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724" y="5445224"/>
            <a:ext cx="83867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sz="2000" dirty="0" smtClean="0"/>
              <a:t>Εμείς συμπληρώνουμε τον κώδικα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()+"0");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174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ΕΠΙΣΚΟΠΗΣΗ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4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καλύψαμε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Γενικές έννοιες αντικειμενοστραφούς προγραμματισμού</a:t>
            </a:r>
            <a:endParaRPr lang="en-US" dirty="0" smtClean="0"/>
          </a:p>
          <a:p>
            <a:r>
              <a:rPr lang="el-GR" dirty="0" smtClean="0"/>
              <a:t>Βασικά στοιχεία </a:t>
            </a:r>
            <a:r>
              <a:rPr lang="en-US" dirty="0" smtClean="0"/>
              <a:t>Java</a:t>
            </a:r>
          </a:p>
          <a:p>
            <a:r>
              <a:rPr lang="el-GR" dirty="0"/>
              <a:t>Κλάσεις και </a:t>
            </a:r>
            <a:r>
              <a:rPr lang="el-GR" dirty="0" smtClean="0"/>
              <a:t>αντικείμενα</a:t>
            </a:r>
          </a:p>
          <a:p>
            <a:pPr lvl="1"/>
            <a:r>
              <a:rPr lang="el-GR" dirty="0" smtClean="0"/>
              <a:t>Πεδία, μέθοδοι, δημιουργοί, αναφορές</a:t>
            </a:r>
          </a:p>
          <a:p>
            <a:r>
              <a:rPr lang="el-GR" dirty="0" smtClean="0"/>
              <a:t>Σύνθεση και συνάθροιση αντικειμένων</a:t>
            </a:r>
          </a:p>
          <a:p>
            <a:pPr lvl="1"/>
            <a:r>
              <a:rPr lang="el-GR" dirty="0" smtClean="0"/>
              <a:t>Πώς να φτιάχνουμε μεγαλύτερες κλάσεις με μικρότερα αντικείμενα - σχεδίαση</a:t>
            </a:r>
          </a:p>
          <a:p>
            <a:r>
              <a:rPr lang="el-GR" dirty="0" smtClean="0"/>
              <a:t>Κληρονομικότητα, Πολυμορφισμός</a:t>
            </a:r>
          </a:p>
          <a:p>
            <a:r>
              <a:rPr lang="el-GR" dirty="0" smtClean="0"/>
              <a:t>Συλλογές δεδομένων</a:t>
            </a:r>
          </a:p>
          <a:p>
            <a:r>
              <a:rPr lang="el-GR" dirty="0" smtClean="0"/>
              <a:t>Εξαιρέσεις, </a:t>
            </a:r>
            <a:r>
              <a:rPr lang="en-US" dirty="0" smtClean="0"/>
              <a:t>I/O</a:t>
            </a:r>
          </a:p>
          <a:p>
            <a:r>
              <a:rPr lang="el-GR" dirty="0" smtClean="0"/>
              <a:t>Γραφικά περιβάλλοντα</a:t>
            </a:r>
            <a:endParaRPr lang="el-GR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και το μάθημα έγινε σε </a:t>
            </a:r>
            <a:r>
              <a:rPr lang="en-US" dirty="0" smtClean="0"/>
              <a:t>Java, </a:t>
            </a:r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βασικές αρχές </a:t>
            </a:r>
            <a:r>
              <a:rPr lang="el-GR" dirty="0"/>
              <a:t>είναι </a:t>
            </a:r>
            <a:r>
              <a:rPr lang="el-GR" dirty="0" smtClean="0"/>
              <a:t>οι ίδιες και για άλλες αντικειμενοστραφείς γλώσσες, και μπορείτε να μάθετε πολύ γρήγορα μια οποιαδήποτε </a:t>
            </a:r>
            <a:r>
              <a:rPr lang="el-GR" dirty="0" smtClean="0">
                <a:solidFill>
                  <a:srgbClr val="0070C0"/>
                </a:solidFill>
              </a:rPr>
              <a:t>άλλη γλώσσα προγραμματισμού</a:t>
            </a:r>
          </a:p>
          <a:p>
            <a:pPr lvl="1"/>
            <a:r>
              <a:rPr lang="el-GR" dirty="0" smtClean="0"/>
              <a:t>Μπορείτε να μάθετε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r>
              <a:rPr lang="en-US" dirty="0" smtClean="0"/>
              <a:t> </a:t>
            </a:r>
            <a:r>
              <a:rPr lang="el-GR" dirty="0" smtClean="0"/>
              <a:t>σε μια βδομάδα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l-GR" dirty="0" smtClean="0"/>
              <a:t>είναι λίγο πιο μπερδεμένη γιατί πρέπει να κάνετε μόνοι σας τη διαχείριση μνήμης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εξετάσεις θα είναι με ανοιχτά βιβλία και σημειώσεις</a:t>
            </a:r>
          </a:p>
          <a:p>
            <a:r>
              <a:rPr lang="el-GR" dirty="0" smtClean="0"/>
              <a:t>Οι ερωτήσεις θα είναι στο πνεύμα των εργαστηρίων και των ασκήσεων</a:t>
            </a:r>
          </a:p>
          <a:p>
            <a:pPr lvl="1"/>
            <a:r>
              <a:rPr lang="el-GR" dirty="0" smtClean="0"/>
              <a:t>Κατά κύριο λόγο θα είναι προγραμματιστικές, αλλά μπορεί να σας ρωτήσουμε να ονομάσετε ένα μηχανισμό, ή να εξηγήσετε γιατί συμβαίνει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Καλή επιτυχία!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2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ένα πρόγραμμα που δημιουργεί ένα παράθυρο με ένα κουμπί, το οποίο αν πατήσουμε κλείνει το παράθυρο</a:t>
            </a:r>
          </a:p>
          <a:p>
            <a:endParaRPr lang="el-GR" dirty="0" smtClean="0"/>
          </a:p>
          <a:p>
            <a:r>
              <a:rPr lang="el-GR" dirty="0" smtClean="0"/>
              <a:t>Με βάση το προηγούμενο μοντέλο: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</a:t>
            </a:r>
            <a:r>
              <a:rPr lang="en-US" dirty="0" smtClean="0"/>
              <a:t> </a:t>
            </a:r>
            <a:r>
              <a:rPr lang="el-GR" dirty="0" smtClean="0"/>
              <a:t>είναι το </a:t>
            </a:r>
            <a:r>
              <a:rPr lang="el-GR" dirty="0" smtClean="0">
                <a:solidFill>
                  <a:srgbClr val="0070C0"/>
                </a:solidFill>
              </a:rPr>
              <a:t>κουμπί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Πυροδοτείται το συμβάν </a:t>
            </a:r>
            <a:r>
              <a:rPr lang="el-GR" dirty="0" smtClean="0"/>
              <a:t>όταν </a:t>
            </a:r>
            <a:r>
              <a:rPr lang="el-GR" dirty="0" smtClean="0">
                <a:solidFill>
                  <a:srgbClr val="0070C0"/>
                </a:solidFill>
              </a:rPr>
              <a:t>πατάμε το κουμπί</a:t>
            </a:r>
          </a:p>
          <a:p>
            <a:pPr lvl="1"/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ακροατής</a:t>
            </a:r>
            <a:r>
              <a:rPr lang="el-GR" dirty="0" smtClean="0"/>
              <a:t> στο συμβάν αυτό είναι επιφορτισμένος με το καθήκον να </a:t>
            </a:r>
            <a:r>
              <a:rPr lang="el-GR" dirty="0" smtClean="0">
                <a:solidFill>
                  <a:srgbClr val="0070C0"/>
                </a:solidFill>
              </a:rPr>
              <a:t>κλείσει </a:t>
            </a:r>
            <a:r>
              <a:rPr lang="el-GR" dirty="0" smtClean="0"/>
              <a:t>το παράθυρο.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967" y="4233529"/>
            <a:ext cx="8496946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7741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</a:t>
            </a:r>
            <a:r>
              <a:rPr lang="el-GR" dirty="0" err="1" smtClean="0"/>
              <a:t>αντικειμενο</a:t>
            </a:r>
            <a:r>
              <a:rPr lang="el-GR" dirty="0" smtClean="0"/>
              <a:t>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πάντα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3968" y="4706324"/>
            <a:ext cx="43924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</p:txBody>
      </p:sp>
    </p:spTree>
    <p:extLst>
      <p:ext uri="{BB962C8B-B14F-4D97-AF65-F5344CB8AC3E}">
        <p14:creationId xmlns:p14="http://schemas.microsoft.com/office/powerpoint/2010/main" val="4903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εντολή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εντολή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</a:t>
            </a:r>
            <a:r>
              <a:rPr lang="el-GR" dirty="0" smtClean="0"/>
              <a:t>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13236</TotalTime>
  <Words>2207</Words>
  <Application>Microsoft Office PowerPoint</Application>
  <PresentationFormat>On-screen Show (4:3)</PresentationFormat>
  <Paragraphs>493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Clarity</vt:lpstr>
      <vt:lpstr>ΤΕΧΝΙΚΕΣ Αντικειμενοστραφουσ προγραμματισμου</vt:lpstr>
      <vt:lpstr>Swing</vt:lpstr>
      <vt:lpstr>Swing</vt:lpstr>
      <vt:lpstr>Παράδειγμα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JPanel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actionCommand</vt:lpstr>
      <vt:lpstr>Χρώματα</vt:lpstr>
      <vt:lpstr>Ακροατές</vt:lpstr>
      <vt:lpstr>Ακροατές</vt:lpstr>
      <vt:lpstr>PowerPoint Presentation</vt:lpstr>
      <vt:lpstr>PowerPoint Presentation</vt:lpstr>
      <vt:lpstr>Ανώνυμες κλάσεις</vt:lpstr>
      <vt:lpstr>Menu</vt:lpstr>
      <vt:lpstr>Text Box</vt:lpstr>
      <vt:lpstr>Παράδειγμα</vt:lpstr>
      <vt:lpstr>Pop-up Windows</vt:lpstr>
      <vt:lpstr>PowerPoint Presentation</vt:lpstr>
      <vt:lpstr>Icons</vt:lpstr>
      <vt:lpstr>Eclipse</vt:lpstr>
      <vt:lpstr>PowerPoint Presentation</vt:lpstr>
      <vt:lpstr>Δημιουργία κώδικα</vt:lpstr>
      <vt:lpstr>Δημιουργία κώδικα</vt:lpstr>
      <vt:lpstr>Δημιουργία κώδικα</vt:lpstr>
      <vt:lpstr>ΕΠΙΣΚΟΠΗΣΗ</vt:lpstr>
      <vt:lpstr>Θέματα που καλύψαμε</vt:lpstr>
      <vt:lpstr>Αντικειμενοστραφής  Προγραμματισμός</vt:lpstr>
      <vt:lpstr>Εξετάσεις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682</cp:revision>
  <dcterms:created xsi:type="dcterms:W3CDTF">2013-02-10T16:19:38Z</dcterms:created>
  <dcterms:modified xsi:type="dcterms:W3CDTF">2013-05-30T10:59:41Z</dcterms:modified>
</cp:coreProperties>
</file>