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1" r:id="rId6"/>
    <p:sldId id="262" r:id="rId7"/>
    <p:sldId id="267" r:id="rId8"/>
    <p:sldId id="268" r:id="rId9"/>
    <p:sldId id="269" r:id="rId10"/>
    <p:sldId id="263" r:id="rId11"/>
    <p:sldId id="264" r:id="rId12"/>
    <p:sldId id="265" r:id="rId13"/>
    <p:sldId id="266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20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5/28/2013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5/28/2013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5/28/2013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5/28/2013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Graphical User Interfaces (GUI)</a:t>
            </a:r>
            <a:br>
              <a:rPr lang="en-US" dirty="0" smtClean="0"/>
            </a:br>
            <a:r>
              <a:rPr lang="en-US" dirty="0" smtClean="0"/>
              <a:t>SWING</a:t>
            </a:r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95534" y="872716"/>
            <a:ext cx="5110006" cy="1800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98098" y="5373216"/>
            <a:ext cx="5110006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60306" y="4221088"/>
            <a:ext cx="7704858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95534" y="4725144"/>
            <a:ext cx="7704858" cy="5040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620688"/>
            <a:ext cx="8229600" cy="607233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javax.swing.JFrame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javax.swing.JButton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ButtonDemo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final int WIDTH = 300;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final int HEIGHT = 200;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JFrame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JFrame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firstWindow.setSize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(WIDTH, HEIGHT);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firstWindow.setDefaultCloseOperation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JFrame.DO_NOTHING_ON_CLOSE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endButton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("Click to end program.");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endParaRPr lang="el-GR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EndingListener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buttonEar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EndingListener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endButton.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addActionListener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buttonEar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firstWindow.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endButton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firstWindow.setVisible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(true);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5902624" y="5553236"/>
            <a:ext cx="3241376" cy="576064"/>
          </a:xfrm>
          <a:prstGeom prst="wedgeRectCallout">
            <a:avLst>
              <a:gd name="adj1" fmla="val -29532"/>
              <a:gd name="adj2" fmla="val -1121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Δημιουργία και </a:t>
            </a:r>
            <a:r>
              <a:rPr lang="el-GR" dirty="0" smtClean="0">
                <a:solidFill>
                  <a:srgbClr val="FF0000"/>
                </a:solidFill>
              </a:rPr>
              <a:t>καταχώριση</a:t>
            </a:r>
            <a:r>
              <a:rPr lang="el-GR" dirty="0" smtClean="0"/>
              <a:t> του ακροατή στο κουμπί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827280" y="424556"/>
            <a:ext cx="2337884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Παράθυρο με κουμπί</a:t>
            </a:r>
            <a:endParaRPr lang="en-US" dirty="0"/>
          </a:p>
        </p:txBody>
      </p:sp>
      <p:sp>
        <p:nvSpPr>
          <p:cNvPr id="9" name="Rectangular Callout 8"/>
          <p:cNvSpPr/>
          <p:nvPr/>
        </p:nvSpPr>
        <p:spPr>
          <a:xfrm>
            <a:off x="6408712" y="2741047"/>
            <a:ext cx="2735288" cy="594864"/>
          </a:xfrm>
          <a:prstGeom prst="wedgeRectCallout">
            <a:avLst>
              <a:gd name="adj1" fmla="val -8363"/>
              <a:gd name="adj2" fmla="val 1939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Δημιουργία κουμπιού με την κλάση </a:t>
            </a:r>
            <a:r>
              <a:rPr lang="en-US" dirty="0" err="1" smtClean="0">
                <a:solidFill>
                  <a:srgbClr val="FF0000"/>
                </a:solidFill>
              </a:rPr>
              <a:t>JButton</a:t>
            </a:r>
            <a:endParaRPr lang="en-US" dirty="0"/>
          </a:p>
        </p:txBody>
      </p:sp>
      <p:sp>
        <p:nvSpPr>
          <p:cNvPr id="12" name="Rectangular Callout 11"/>
          <p:cNvSpPr/>
          <p:nvPr/>
        </p:nvSpPr>
        <p:spPr>
          <a:xfrm>
            <a:off x="3347864" y="6129300"/>
            <a:ext cx="2574096" cy="612648"/>
          </a:xfrm>
          <a:prstGeom prst="wedgeRectCallout">
            <a:avLst>
              <a:gd name="adj1" fmla="val 20200"/>
              <a:gd name="adj2" fmla="val -1080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Προσθήκη κουμπιού στο παράθυρο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663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3268960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java.awt.event.ActionListener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java.awt.event.ActionEvent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EndingListener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implements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ActionListener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e)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454559" y="3284984"/>
            <a:ext cx="6660232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Ένας ακροατής υλοποιεί το </a:t>
            </a:r>
            <a:r>
              <a:rPr lang="en-US" dirty="0" smtClean="0">
                <a:solidFill>
                  <a:srgbClr val="FF0000"/>
                </a:solidFill>
              </a:rPr>
              <a:t>interface </a:t>
            </a:r>
            <a:r>
              <a:rPr lang="en-US" dirty="0" err="1" smtClean="0">
                <a:solidFill>
                  <a:srgbClr val="FF0000"/>
                </a:solidFill>
              </a:rPr>
              <a:t>ActionListener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και πρέπει να υλοποιεί την</a:t>
            </a:r>
            <a:r>
              <a:rPr lang="en-US" dirty="0" smtClean="0"/>
              <a:t> </a:t>
            </a:r>
            <a:r>
              <a:rPr lang="el-GR" dirty="0" smtClean="0"/>
              <a:t>μέθοδο </a:t>
            </a:r>
            <a:r>
              <a:rPr lang="en-US" dirty="0" err="1" smtClean="0">
                <a:solidFill>
                  <a:srgbClr val="FF0000"/>
                </a:solidFill>
              </a:rPr>
              <a:t>actionPerformed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ActionEvent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4293096"/>
            <a:ext cx="77048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Όταν πατάμε το κουμπί στο </a:t>
            </a:r>
            <a:r>
              <a:rPr lang="en-US" dirty="0" smtClean="0"/>
              <a:t>GUI </a:t>
            </a:r>
            <a:r>
              <a:rPr lang="el-GR" dirty="0" smtClean="0"/>
              <a:t>καλείται η μέθοδος </a:t>
            </a:r>
            <a:r>
              <a:rPr lang="en-US" dirty="0" err="1" smtClean="0">
                <a:solidFill>
                  <a:srgbClr val="0070C0"/>
                </a:solidFill>
              </a:rPr>
              <a:t>actionPerfomed</a:t>
            </a:r>
            <a:r>
              <a:rPr lang="en-US" dirty="0" smtClean="0"/>
              <a:t>  </a:t>
            </a:r>
            <a:r>
              <a:rPr lang="el-GR" dirty="0" smtClean="0"/>
              <a:t>του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ακροατή</a:t>
            </a:r>
            <a:r>
              <a:rPr lang="el-GR" dirty="0" smtClean="0"/>
              <a:t> που έχουμε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καταχωρίσει</a:t>
            </a:r>
            <a:r>
              <a:rPr lang="el-GR" dirty="0" smtClean="0"/>
              <a:t> για το κουμπί</a:t>
            </a:r>
          </a:p>
          <a:p>
            <a:endParaRPr lang="el-GR" dirty="0"/>
          </a:p>
          <a:p>
            <a:r>
              <a:rPr lang="el-GR" dirty="0" smtClean="0"/>
              <a:t>Η κλήση της </a:t>
            </a:r>
            <a:r>
              <a:rPr lang="en-US" dirty="0" err="1">
                <a:solidFill>
                  <a:srgbClr val="0070C0"/>
                </a:solidFill>
              </a:rPr>
              <a:t>a</a:t>
            </a:r>
            <a:r>
              <a:rPr lang="en-US" dirty="0" err="1" smtClean="0">
                <a:solidFill>
                  <a:srgbClr val="0070C0"/>
                </a:solidFill>
              </a:rPr>
              <a:t>ctionPerformed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από τον </a:t>
            </a:r>
            <a:r>
              <a:rPr lang="en-US" dirty="0" err="1" smtClean="0">
                <a:solidFill>
                  <a:srgbClr val="0070C0"/>
                </a:solidFill>
              </a:rPr>
              <a:t>ActionListener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γίνεται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αυτόματα</a:t>
            </a:r>
            <a:r>
              <a:rPr lang="el-GR" dirty="0" smtClean="0"/>
              <a:t> μέσω της βιβλιοθήκης </a:t>
            </a:r>
            <a:r>
              <a:rPr lang="en-US" dirty="0" smtClean="0"/>
              <a:t>Swing, </a:t>
            </a:r>
            <a:r>
              <a:rPr lang="el-GR" dirty="0" smtClean="0"/>
              <a:t>δεν την κάνει ο προγραμματιστής </a:t>
            </a:r>
          </a:p>
          <a:p>
            <a:endParaRPr lang="el-GR" dirty="0"/>
          </a:p>
          <a:p>
            <a:r>
              <a:rPr lang="el-GR" dirty="0" smtClean="0"/>
              <a:t>Η παράμετρος </a:t>
            </a:r>
            <a:r>
              <a:rPr lang="en-US" dirty="0" err="1" smtClean="0">
                <a:solidFill>
                  <a:srgbClr val="0070C0"/>
                </a:solidFill>
              </a:rPr>
              <a:t>ActionEvent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περιέχει πληροφορία σχετικά με το συμβάν που μπορεί να χρησιμοποιηθεί.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105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95534" y="5229200"/>
            <a:ext cx="6912770" cy="1800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95534" y="1556792"/>
            <a:ext cx="5110006" cy="1800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856312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javax.swing.JFrame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javax.swing.JButton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FirstWindow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JFrame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final int WIDTH = 300;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final int HEIGHT = 200;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super(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(WIDTH, HEIGHT);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setTitle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("First Window Class");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setDefaultCloseOperation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JFrame.DO_NOTHING_ON_CLOSE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endButton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("Click to end program.");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endButton.addActionListener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EndingListener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add(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endButton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404664"/>
            <a:ext cx="4499992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Πιο σωστός τρόπος να ορίσουμε το παράθυρο μας ως ένα τύπο παράθυρου που επεκτείνει την κλάση </a:t>
            </a:r>
            <a:r>
              <a:rPr lang="en-US" dirty="0" err="1" smtClean="0"/>
              <a:t>JFrame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91814" y="5805264"/>
            <a:ext cx="677233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δημιουργία του </a:t>
            </a:r>
            <a:r>
              <a:rPr lang="en-US" dirty="0" err="1" smtClean="0"/>
              <a:t>ActionListener</a:t>
            </a:r>
            <a:r>
              <a:rPr lang="en-US" dirty="0" smtClean="0"/>
              <a:t> </a:t>
            </a:r>
            <a:r>
              <a:rPr lang="el-GR" dirty="0" smtClean="0"/>
              <a:t>γίνεται ως ανώνυμο </a:t>
            </a:r>
            <a:r>
              <a:rPr lang="el-GR" dirty="0" err="1" smtClean="0"/>
              <a:t>αντικειμενο</a:t>
            </a:r>
            <a:r>
              <a:rPr lang="el-GR" dirty="0" smtClean="0"/>
              <a:t> μιας και δεν θα το χρησιμοποιήσουμε ποτέ άμεσα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697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266429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DemoButtonWindow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w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w.setVisible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(true);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536" y="4509120"/>
            <a:ext cx="8424936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Εδώ δημιουργούμε το παράθυρο μας</a:t>
            </a:r>
          </a:p>
          <a:p>
            <a:endParaRPr lang="el-GR" dirty="0"/>
          </a:p>
          <a:p>
            <a:r>
              <a:rPr lang="el-GR" dirty="0" smtClean="0"/>
              <a:t>Αυτό είναι και το σωστό σημείο να αποφασίσουμε αν το παράθυρο θα είναι </a:t>
            </a:r>
            <a:r>
              <a:rPr lang="en-US" dirty="0" smtClean="0"/>
              <a:t>visible </a:t>
            </a:r>
            <a:r>
              <a:rPr lang="el-GR" dirty="0" smtClean="0"/>
              <a:t>ή όχι.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700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Πολλά συστατικά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 θέλουμε να βάλουμε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πολλά</a:t>
            </a:r>
            <a:r>
              <a:rPr lang="el-GR" dirty="0" smtClean="0"/>
              <a:t> </a:t>
            </a:r>
            <a:r>
              <a:rPr lang="en-US" dirty="0" smtClean="0"/>
              <a:t>components </a:t>
            </a:r>
            <a:r>
              <a:rPr lang="el-GR" dirty="0" smtClean="0"/>
              <a:t>μέσα στο παράθυρο μας</a:t>
            </a:r>
            <a:r>
              <a:rPr lang="en-US" dirty="0" smtClean="0"/>
              <a:t> </a:t>
            </a:r>
            <a:r>
              <a:rPr lang="el-GR" dirty="0" smtClean="0"/>
              <a:t>τότε θα πρέπει να προσδιορίσουμε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που</a:t>
            </a:r>
            <a:r>
              <a:rPr lang="el-GR" dirty="0" smtClean="0"/>
              <a:t> θα τοποθετηθούν αλλιώς θα μπούνε το ένα πάνω στο άλλο.</a:t>
            </a:r>
          </a:p>
          <a:p>
            <a:r>
              <a:rPr lang="el-GR" dirty="0" smtClean="0"/>
              <a:t>Αυτό γίνεται με την εντολή </a:t>
            </a:r>
            <a:r>
              <a:rPr lang="en-US" dirty="0" err="1" smtClean="0">
                <a:solidFill>
                  <a:srgbClr val="0070C0"/>
                </a:solidFill>
              </a:rPr>
              <a:t>setLayout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που καθορίζει την τοποθέτηση μέσα στο παράθυρο</a:t>
            </a:r>
          </a:p>
          <a:p>
            <a:pPr lvl="1"/>
            <a:r>
              <a:rPr lang="el-GR" dirty="0" smtClean="0"/>
              <a:t>Αυτό μπορεί να γίνει με διαφορετικούς τρόπους</a:t>
            </a:r>
          </a:p>
        </p:txBody>
      </p:sp>
    </p:spTree>
    <p:extLst>
      <p:ext uri="{BB962C8B-B14F-4D97-AF65-F5344CB8AC3E}">
        <p14:creationId xmlns:p14="http://schemas.microsoft.com/office/powerpoint/2010/main" val="2778732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FlowLayout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Απλά τοποθετεί τα </a:t>
            </a:r>
            <a:r>
              <a:rPr lang="en-US" dirty="0" smtClean="0"/>
              <a:t>components </a:t>
            </a:r>
            <a:r>
              <a:rPr lang="el-GR" dirty="0" smtClean="0"/>
              <a:t>το ένα μετά το άλλο από τα αριστερά προς τα δεξιά</a:t>
            </a:r>
          </a:p>
          <a:p>
            <a:r>
              <a:rPr lang="el-GR" dirty="0" smtClean="0"/>
              <a:t>Καλούμε την εντολή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setLayout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FlowLayout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274320" lvl="1" indent="0">
              <a:buNone/>
            </a:pPr>
            <a:r>
              <a:rPr lang="en-US" dirty="0" smtClean="0"/>
              <a:t>(</a:t>
            </a:r>
            <a:r>
              <a:rPr lang="el-GR" dirty="0" err="1" smtClean="0"/>
              <a:t>Πρεπει</a:t>
            </a:r>
            <a:r>
              <a:rPr lang="el-GR" dirty="0" smtClean="0"/>
              <a:t> να έχουμε κάνει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include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java.awt.FlowLayout</a:t>
            </a:r>
            <a:r>
              <a:rPr lang="en-US" dirty="0" smtClean="0"/>
              <a:t>)</a:t>
            </a:r>
          </a:p>
          <a:p>
            <a:r>
              <a:rPr lang="el-GR" dirty="0" smtClean="0"/>
              <a:t>Μετά προσθέτουμε κανονικά τα </a:t>
            </a:r>
            <a:r>
              <a:rPr lang="en-US" dirty="0" smtClean="0"/>
              <a:t>components</a:t>
            </a:r>
            <a:r>
              <a:rPr lang="el-GR" dirty="0" smtClean="0"/>
              <a:t> με την </a:t>
            </a:r>
            <a:r>
              <a:rPr lang="en-US" dirty="0" smtClean="0">
                <a:solidFill>
                  <a:srgbClr val="0070C0"/>
                </a:solidFill>
              </a:rPr>
              <a:t>add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344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BorderLayout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36912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Στην περίπτωση αυτή ο χώρος χωρίζεται σε πέντε περιοχές: </a:t>
            </a:r>
            <a:r>
              <a:rPr lang="en-US" dirty="0" smtClean="0"/>
              <a:t>North, South, East, West Center</a:t>
            </a:r>
            <a:endParaRPr lang="el-GR" dirty="0" smtClean="0"/>
          </a:p>
          <a:p>
            <a:r>
              <a:rPr lang="el-GR" dirty="0"/>
              <a:t>Καλούμε την εντολή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setLayout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BorderLayout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274320" lvl="1" indent="0">
              <a:buNone/>
            </a:pPr>
            <a:r>
              <a:rPr lang="en-US" dirty="0"/>
              <a:t>(</a:t>
            </a:r>
            <a:r>
              <a:rPr lang="el-GR" dirty="0" err="1"/>
              <a:t>Πρεπει</a:t>
            </a:r>
            <a:r>
              <a:rPr lang="el-GR" dirty="0"/>
              <a:t> να έχουμε κάνει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include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java.awt.BorderLayout</a:t>
            </a:r>
            <a:r>
              <a:rPr lang="en-US" dirty="0"/>
              <a:t>)</a:t>
            </a:r>
          </a:p>
          <a:p>
            <a:r>
              <a:rPr lang="el-GR" dirty="0"/>
              <a:t>Μετά </a:t>
            </a:r>
            <a:r>
              <a:rPr lang="el-GR" dirty="0" smtClean="0"/>
              <a:t>όταν προσθέτουμε τα </a:t>
            </a:r>
            <a:r>
              <a:rPr lang="en-US" dirty="0"/>
              <a:t>components</a:t>
            </a:r>
            <a:r>
              <a:rPr lang="el-GR" dirty="0"/>
              <a:t> με την </a:t>
            </a:r>
            <a:r>
              <a:rPr lang="en-US" dirty="0" smtClean="0"/>
              <a:t>add</a:t>
            </a:r>
            <a:r>
              <a:rPr lang="el-GR" dirty="0" smtClean="0"/>
              <a:t>, προσδιορίζουμε την περιοχή στην οποία θα προστεθούν</a:t>
            </a:r>
            <a:r>
              <a:rPr lang="en-US" dirty="0" smtClean="0"/>
              <a:t>.</a:t>
            </a:r>
            <a:endParaRPr lang="el-GR" dirty="0" smtClean="0"/>
          </a:p>
          <a:p>
            <a:pPr lvl="1"/>
            <a:r>
              <a:rPr lang="el-GR" dirty="0" smtClean="0"/>
              <a:t>Π.χ.,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add(label,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BorderLayout.CENTER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555776" y="4509120"/>
            <a:ext cx="4248472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2555776" y="4509120"/>
            <a:ext cx="42484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North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555776" y="6165304"/>
            <a:ext cx="4248472" cy="50405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South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6012160" y="5013176"/>
            <a:ext cx="792088" cy="115212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East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2555776" y="5013176"/>
            <a:ext cx="792088" cy="115212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West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3347864" y="5013176"/>
            <a:ext cx="2664296" cy="115212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Center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842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GridLayout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232956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Στην περίπτωση αυτή ορίζουμε ένα πλέγμα με </a:t>
            </a:r>
            <a:r>
              <a:rPr lang="en-US" dirty="0" smtClean="0"/>
              <a:t>n </a:t>
            </a:r>
            <a:r>
              <a:rPr lang="el-GR" dirty="0" smtClean="0"/>
              <a:t>γραμμές και </a:t>
            </a:r>
            <a:r>
              <a:rPr lang="en-US" dirty="0" smtClean="0"/>
              <a:t>m </a:t>
            </a:r>
            <a:r>
              <a:rPr lang="el-GR" dirty="0" smtClean="0"/>
              <a:t>στήλες και αυτό γεμίζει από τα αριστερά προς τα δεξιά και από πάνω προς τα κάτω</a:t>
            </a:r>
          </a:p>
          <a:p>
            <a:r>
              <a:rPr lang="el-GR" dirty="0"/>
              <a:t>Καλούμε την εντολή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setLayout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GridLayout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n,m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));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274320" lvl="1" indent="0">
              <a:buNone/>
            </a:pPr>
            <a:r>
              <a:rPr lang="en-US" dirty="0"/>
              <a:t>(</a:t>
            </a:r>
            <a:r>
              <a:rPr lang="el-GR" dirty="0" err="1"/>
              <a:t>Πρεπει</a:t>
            </a:r>
            <a:r>
              <a:rPr lang="el-GR" dirty="0"/>
              <a:t> να έχουμε κάνει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include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java.awt.GridLayout</a:t>
            </a:r>
            <a:r>
              <a:rPr lang="en-US" dirty="0"/>
              <a:t>)</a:t>
            </a:r>
          </a:p>
          <a:p>
            <a:r>
              <a:rPr lang="el-GR" dirty="0"/>
              <a:t>Μετά προσθέτουμε κανονικά τα </a:t>
            </a:r>
            <a:r>
              <a:rPr lang="en-US" dirty="0"/>
              <a:t>components</a:t>
            </a:r>
            <a:r>
              <a:rPr lang="el-GR" dirty="0"/>
              <a:t> με την </a:t>
            </a:r>
            <a:r>
              <a:rPr lang="en-US" dirty="0">
                <a:solidFill>
                  <a:srgbClr val="0070C0"/>
                </a:solidFill>
              </a:rPr>
              <a:t>add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699792" y="4653136"/>
            <a:ext cx="4248472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2699792" y="5373216"/>
            <a:ext cx="42484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699792" y="6093296"/>
            <a:ext cx="42484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707904" y="4653136"/>
            <a:ext cx="0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814670" y="4653136"/>
            <a:ext cx="0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68144" y="4653136"/>
            <a:ext cx="0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27584" y="5373216"/>
            <a:ext cx="1056700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Grid 3x4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927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Δημιουργείστε ένα παράθυρο με τρία κουμπιά:</a:t>
            </a:r>
          </a:p>
          <a:p>
            <a:pPr lvl="1"/>
            <a:r>
              <a:rPr lang="el-GR" dirty="0" smtClean="0"/>
              <a:t>Το ένα κάνει το χρώμα του παραθύρου μπλε, το άλλο κόκκινο και το τρίτο κλείνει το παράθυρο</a:t>
            </a:r>
            <a:r>
              <a:rPr lang="el-GR" dirty="0" smtClean="0"/>
              <a:t>.</a:t>
            </a:r>
            <a:endParaRPr lang="en-US" dirty="0" smtClean="0"/>
          </a:p>
          <a:p>
            <a:pPr lvl="1"/>
            <a:r>
              <a:rPr lang="el-GR" dirty="0" smtClean="0"/>
              <a:t>Κώδικας: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MultiButtonWindow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78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Αξιοσημείωτα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MultiButtonWindow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sz="24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extends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JFrame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sz="24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implements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ActionListener</a:t>
            </a:r>
            <a:endParaRPr lang="el-GR" sz="24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l-GR" dirty="0" smtClean="0"/>
              <a:t>Μπορούμε να κάνουμε τον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ακροατή</a:t>
            </a:r>
            <a:r>
              <a:rPr lang="el-GR" dirty="0" smtClean="0"/>
              <a:t> να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το ίδιο το παράθυρο</a:t>
            </a:r>
            <a:r>
              <a:rPr lang="el-GR" dirty="0" smtClean="0"/>
              <a:t>, αυτό θα αναλάβει να υλοποιήσει τη μέθοδο </a:t>
            </a:r>
            <a:r>
              <a:rPr lang="en-US" dirty="0" err="1" smtClean="0">
                <a:solidFill>
                  <a:srgbClr val="0070C0"/>
                </a:solidFill>
              </a:rPr>
              <a:t>actionPerformed</a:t>
            </a:r>
            <a:r>
              <a:rPr lang="en-US" dirty="0" smtClean="0"/>
              <a:t>.</a:t>
            </a:r>
            <a:endParaRPr lang="el-GR" dirty="0" smtClean="0"/>
          </a:p>
          <a:p>
            <a:pPr lvl="1"/>
            <a:r>
              <a:rPr lang="el-GR" dirty="0" smtClean="0"/>
              <a:t>Όταν καταχωρούμε </a:t>
            </a:r>
            <a:r>
              <a:rPr lang="el-GR" smtClean="0"/>
              <a:t>τον ακροατή:</a:t>
            </a:r>
            <a:endParaRPr lang="el-GR" dirty="0" smtClean="0"/>
          </a:p>
          <a:p>
            <a:pPr marL="274320" lvl="1" indent="0">
              <a:buNone/>
            </a:pPr>
            <a:r>
              <a:rPr lang="el-GR" dirty="0" smtClean="0"/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blueButton.addActionListener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getContentPane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setBackground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Color.BLUE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/>
            <a:r>
              <a:rPr lang="el-GR" dirty="0" smtClean="0"/>
              <a:t>Αλλάζει το </a:t>
            </a:r>
            <a:r>
              <a:rPr lang="en-US" dirty="0" smtClean="0"/>
              <a:t>background </a:t>
            </a:r>
            <a:r>
              <a:rPr lang="el-GR" dirty="0" smtClean="0"/>
              <a:t>χρώμα του παραθύρου</a:t>
            </a:r>
            <a:r>
              <a:rPr lang="en-US" dirty="0" smtClean="0"/>
              <a:t>. H </a:t>
            </a:r>
            <a:r>
              <a:rPr lang="el-GR" dirty="0" smtClean="0"/>
              <a:t>κλάση </a:t>
            </a:r>
            <a:r>
              <a:rPr lang="en-US" dirty="0" smtClean="0"/>
              <a:t>Color </a:t>
            </a:r>
            <a:r>
              <a:rPr lang="el-GR" dirty="0" smtClean="0"/>
              <a:t>μας δίνει τα χρώματα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buttonType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e.getActionCommand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l-GR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l-GR" dirty="0" smtClean="0"/>
              <a:t>Με την εντολή αυτή παίρνουμε το </a:t>
            </a:r>
            <a:r>
              <a:rPr lang="en-US" dirty="0" smtClean="0"/>
              <a:t>String </a:t>
            </a:r>
            <a:r>
              <a:rPr lang="el-GR" dirty="0" smtClean="0"/>
              <a:t>το οποίο δώσαμε σαν τίτλο στο κουμπί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006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GUIs</a:t>
            </a:r>
            <a:r>
              <a:rPr lang="en-US" dirty="0" smtClean="0"/>
              <a:t> </a:t>
            </a:r>
            <a:r>
              <a:rPr lang="el-GR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Graphical User Interfaces</a:t>
            </a:r>
            <a:r>
              <a:rPr lang="en-US" dirty="0" smtClean="0"/>
              <a:t>) </a:t>
            </a:r>
            <a:r>
              <a:rPr lang="el-GR" dirty="0" smtClean="0"/>
              <a:t>είναι τα συνηθισμένα </a:t>
            </a:r>
            <a:r>
              <a:rPr lang="en-US" dirty="0" smtClean="0"/>
              <a:t>interfaces </a:t>
            </a:r>
            <a:r>
              <a:rPr lang="el-GR" dirty="0" smtClean="0"/>
              <a:t>που χρησιμοποιούν παράθυρα, κουμπιά, </a:t>
            </a:r>
            <a:r>
              <a:rPr lang="en-US" dirty="0" smtClean="0"/>
              <a:t>menus, </a:t>
            </a:r>
            <a:r>
              <a:rPr lang="el-GR" dirty="0" smtClean="0"/>
              <a:t>κλπ</a:t>
            </a:r>
            <a:endParaRPr lang="en-US" dirty="0" smtClean="0"/>
          </a:p>
          <a:p>
            <a:r>
              <a:rPr lang="en-US" dirty="0" smtClean="0"/>
              <a:t>H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Swing</a:t>
            </a:r>
            <a:r>
              <a:rPr lang="en-US" dirty="0" smtClean="0"/>
              <a:t> </a:t>
            </a:r>
            <a:r>
              <a:rPr lang="el-GR" dirty="0" smtClean="0"/>
              <a:t>είναι η βιβλιοθήκη της </a:t>
            </a:r>
            <a:r>
              <a:rPr lang="en-US" dirty="0" smtClean="0"/>
              <a:t>Java </a:t>
            </a:r>
            <a:r>
              <a:rPr lang="el-GR" dirty="0" smtClean="0"/>
              <a:t>για τον προγραμματισμό τέτοιων </a:t>
            </a:r>
            <a:r>
              <a:rPr lang="en-US" dirty="0" smtClean="0"/>
              <a:t>interfaces.</a:t>
            </a:r>
          </a:p>
          <a:p>
            <a:pPr lvl="1"/>
            <a:r>
              <a:rPr lang="en-US" dirty="0" smtClean="0"/>
              <a:t>H </a:t>
            </a:r>
            <a:r>
              <a:rPr lang="el-GR" dirty="0" smtClean="0"/>
              <a:t>μετεξέλιξη του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AWT</a:t>
            </a:r>
            <a:r>
              <a:rPr lang="en-US" dirty="0" smtClean="0"/>
              <a:t>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Abstract Window Toolkit</a:t>
            </a:r>
            <a:r>
              <a:rPr lang="en-US" dirty="0" smtClean="0"/>
              <a:t>) </a:t>
            </a:r>
            <a:r>
              <a:rPr lang="el-GR" dirty="0" smtClean="0"/>
              <a:t>το οποίο ήταν το πρώτο αλλά όχι τόσο επιτυχημένο πακέτο της </a:t>
            </a:r>
            <a:r>
              <a:rPr lang="en-US" dirty="0" smtClean="0"/>
              <a:t>Java </a:t>
            </a:r>
            <a:r>
              <a:rPr lang="el-GR" dirty="0" smtClean="0"/>
              <a:t>για </a:t>
            </a:r>
            <a:r>
              <a:rPr lang="en-US" dirty="0" smtClean="0"/>
              <a:t>GUI.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21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JPanel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003232" cy="23557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To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panel</a:t>
            </a:r>
            <a:r>
              <a:rPr lang="en-US" dirty="0" smtClean="0"/>
              <a:t> </a:t>
            </a:r>
            <a:r>
              <a:rPr lang="el-GR" dirty="0" smtClean="0"/>
              <a:t>(τομέας) είναι ένας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container</a:t>
            </a:r>
          </a:p>
          <a:p>
            <a:pPr lvl="1"/>
            <a:r>
              <a:rPr lang="el-GR" dirty="0" smtClean="0"/>
              <a:t>Μέσα σε ένα </a:t>
            </a:r>
            <a:r>
              <a:rPr lang="en-US" dirty="0" smtClean="0"/>
              <a:t>container </a:t>
            </a:r>
            <a:r>
              <a:rPr lang="el-GR" dirty="0" smtClean="0"/>
              <a:t>μπορούμε να βάλουμε </a:t>
            </a:r>
            <a:r>
              <a:rPr lang="en-US" dirty="0" smtClean="0"/>
              <a:t>components </a:t>
            </a:r>
            <a:r>
              <a:rPr lang="el-GR" dirty="0" smtClean="0"/>
              <a:t>και να ορίσουμε χειρισμό συμβάντων.</a:t>
            </a:r>
            <a:endParaRPr lang="en-US" dirty="0" smtClean="0"/>
          </a:p>
          <a:p>
            <a:r>
              <a:rPr lang="el-GR" dirty="0" smtClean="0"/>
              <a:t>Τα </a:t>
            </a:r>
            <a:r>
              <a:rPr lang="en-US" dirty="0" smtClean="0"/>
              <a:t>panels </a:t>
            </a:r>
            <a:r>
              <a:rPr lang="el-GR" dirty="0" smtClean="0"/>
              <a:t>κατά μία έννοια ορίζουν ένα </a:t>
            </a:r>
            <a:r>
              <a:rPr lang="el-GR" dirty="0" smtClean="0">
                <a:solidFill>
                  <a:srgbClr val="0070C0"/>
                </a:solidFill>
              </a:rPr>
              <a:t>παράθυρο μέσα στο παράθυρο</a:t>
            </a:r>
          </a:p>
          <a:p>
            <a:pPr lvl="1"/>
            <a:r>
              <a:rPr lang="el-GR" dirty="0" smtClean="0"/>
              <a:t>Το </a:t>
            </a:r>
            <a:r>
              <a:rPr lang="en-US" dirty="0" smtClean="0"/>
              <a:t>panel </a:t>
            </a:r>
            <a:r>
              <a:rPr lang="el-GR" dirty="0" smtClean="0"/>
              <a:t>έχει κι αυτό το δικό του </a:t>
            </a:r>
            <a:r>
              <a:rPr lang="en-US" dirty="0" smtClean="0"/>
              <a:t>layout</a:t>
            </a:r>
            <a:r>
              <a:rPr lang="el-GR" dirty="0" smtClean="0"/>
              <a:t> και τοποθετούμε μέσα σε αυτό συστατικά. </a:t>
            </a:r>
            <a:endParaRPr lang="en-US" dirty="0" smtClean="0"/>
          </a:p>
          <a:p>
            <a:pPr lvl="1"/>
            <a:r>
              <a:rPr lang="el-GR" dirty="0" smtClean="0"/>
              <a:t>Π.χ., ο παρακάτω κώδικας εκτελείται μέσα σε ένα </a:t>
            </a:r>
            <a:r>
              <a:rPr lang="en-US" dirty="0" err="1" smtClean="0"/>
              <a:t>JFrame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907704" y="4005064"/>
            <a:ext cx="4536504" cy="2713397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setLayout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BorderLayout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buttonPanel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buttonPanel.setLayout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FlowLayout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button1 = new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(“one”);</a:t>
            </a:r>
          </a:p>
          <a:p>
            <a:pPr marL="0" indent="0">
              <a:buNone/>
            </a:pP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buttonPanel.add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(button1);</a:t>
            </a:r>
          </a:p>
          <a:p>
            <a:pPr marL="0" indent="0">
              <a:buNone/>
            </a:pP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button2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(“two”);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buttonPanel.add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(button2);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add(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buttonPanel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BorderLayout.SOUTH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383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driven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Το </a:t>
            </a:r>
            <a:r>
              <a:rPr lang="en-US" dirty="0" smtClean="0"/>
              <a:t>Swing </a:t>
            </a:r>
            <a:r>
              <a:rPr lang="el-GR" dirty="0" smtClean="0"/>
              <a:t>ακολουθεί το μοντέλο του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event-driven programming</a:t>
            </a:r>
          </a:p>
          <a:p>
            <a:pPr lvl="1"/>
            <a:r>
              <a:rPr lang="el-GR" dirty="0" smtClean="0"/>
              <a:t>Υπάρχουν κάποια αντικείμενα που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πυροδοτούν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0070C0"/>
                </a:solidFill>
              </a:rPr>
              <a:t>συμβάντα</a:t>
            </a:r>
            <a:r>
              <a:rPr lang="el-GR" dirty="0" smtClean="0"/>
              <a:t> (</a:t>
            </a:r>
            <a:r>
              <a:rPr lang="en-US" dirty="0" smtClean="0"/>
              <a:t>firing an event)</a:t>
            </a:r>
          </a:p>
          <a:p>
            <a:pPr lvl="1"/>
            <a:r>
              <a:rPr lang="el-GR" dirty="0" smtClean="0"/>
              <a:t>Υπάρχουν κάποια άλλα αντικείμενα που είναι </a:t>
            </a:r>
            <a:r>
              <a:rPr lang="el-GR" dirty="0" smtClean="0">
                <a:solidFill>
                  <a:srgbClr val="0070C0"/>
                </a:solidFill>
              </a:rPr>
              <a:t>ακροατές</a:t>
            </a:r>
            <a:r>
              <a:rPr lang="el-GR" dirty="0" smtClean="0"/>
              <a:t>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0070C0"/>
                </a:solidFill>
              </a:rPr>
              <a:t>listeners</a:t>
            </a:r>
            <a:r>
              <a:rPr lang="en-US" dirty="0" smtClean="0"/>
              <a:t>) </a:t>
            </a:r>
            <a:r>
              <a:rPr lang="el-GR" dirty="0" smtClean="0"/>
              <a:t>για συμβάντα.</a:t>
            </a:r>
          </a:p>
          <a:p>
            <a:pPr lvl="1"/>
            <a:r>
              <a:rPr lang="el-GR" dirty="0" smtClean="0"/>
              <a:t>Αν προκληθεί ένα συμβάν υπάρχουν ειδικοί </a:t>
            </a:r>
            <a:r>
              <a:rPr lang="el-GR" dirty="0" smtClean="0">
                <a:solidFill>
                  <a:srgbClr val="0070C0"/>
                </a:solidFill>
              </a:rPr>
              <a:t>χειριστές</a:t>
            </a:r>
            <a:r>
              <a:rPr lang="el-GR" dirty="0" smtClean="0"/>
              <a:t> του συμβάντος (</a:t>
            </a:r>
            <a:r>
              <a:rPr lang="en-US" dirty="0" smtClean="0">
                <a:solidFill>
                  <a:srgbClr val="0070C0"/>
                </a:solidFill>
              </a:rPr>
              <a:t>event handlers</a:t>
            </a:r>
            <a:r>
              <a:rPr lang="en-US" dirty="0" smtClean="0"/>
              <a:t>)</a:t>
            </a:r>
            <a:r>
              <a:rPr lang="el-GR" dirty="0" smtClean="0"/>
              <a:t> – μέθοδοι που χειρίζονται ένα συμβάν</a:t>
            </a:r>
            <a:endParaRPr lang="en-US" dirty="0" smtClean="0"/>
          </a:p>
          <a:p>
            <a:pPr lvl="1"/>
            <a:r>
              <a:rPr lang="el-GR" dirty="0" smtClean="0"/>
              <a:t>Το </a:t>
            </a:r>
            <a:r>
              <a:rPr lang="el-GR" dirty="0" smtClean="0">
                <a:solidFill>
                  <a:srgbClr val="0070C0"/>
                </a:solidFill>
              </a:rPr>
              <a:t>συμβάν</a:t>
            </a:r>
            <a:r>
              <a:rPr lang="el-GR" dirty="0" smtClean="0"/>
              <a:t> (</a:t>
            </a:r>
            <a:r>
              <a:rPr lang="en-US" dirty="0" smtClean="0">
                <a:solidFill>
                  <a:srgbClr val="0070C0"/>
                </a:solidFill>
              </a:rPr>
              <a:t>event</a:t>
            </a:r>
            <a:r>
              <a:rPr lang="en-US" dirty="0" smtClean="0"/>
              <a:t>) </a:t>
            </a:r>
            <a:r>
              <a:rPr lang="el-GR" dirty="0" smtClean="0"/>
              <a:t>είναι κι αυτό ένα αντικείμενο το οποίο 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μεταφέρει πληροφορία </a:t>
            </a:r>
            <a:r>
              <a:rPr lang="el-GR" dirty="0" smtClean="0"/>
              <a:t>μεταξύ του αντικειμένου που προκαλεί το συμβάν και του ακροατή.</a:t>
            </a:r>
          </a:p>
          <a:p>
            <a:r>
              <a:rPr lang="el-GR" dirty="0" smtClean="0"/>
              <a:t>Σας θυμίζουν κάτι όλα αυτά?</a:t>
            </a:r>
          </a:p>
          <a:p>
            <a:pPr lvl="1"/>
            <a:r>
              <a:rPr lang="el-GR" dirty="0" smtClean="0"/>
              <a:t>Πολύ παρόμοιες αρχές υπάρχουν στην δημιουργία και τον χειρισμό </a:t>
            </a:r>
            <a:r>
              <a:rPr lang="el-GR" dirty="0" smtClean="0">
                <a:solidFill>
                  <a:srgbClr val="0070C0"/>
                </a:solidFill>
              </a:rPr>
              <a:t>εξαιρέσεων</a:t>
            </a:r>
            <a:r>
              <a:rPr lang="el-GR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206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412976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Στην </a:t>
            </a:r>
            <a:r>
              <a:rPr lang="en-US" dirty="0" smtClean="0"/>
              <a:t>Swing </a:t>
            </a:r>
            <a:r>
              <a:rPr lang="el-GR" dirty="0" smtClean="0"/>
              <a:t>βιβλιοθήκη ένα </a:t>
            </a:r>
            <a:r>
              <a:rPr lang="en-US" dirty="0" smtClean="0"/>
              <a:t>GUI </a:t>
            </a:r>
            <a:r>
              <a:rPr lang="el-GR" dirty="0" smtClean="0"/>
              <a:t>αποτελείται από πολλά στοιχεία/συστατικά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components</a:t>
            </a:r>
            <a:r>
              <a:rPr lang="en-US" dirty="0" smtClean="0"/>
              <a:t>)</a:t>
            </a:r>
            <a:r>
              <a:rPr lang="el-GR" dirty="0" smtClean="0"/>
              <a:t>  </a:t>
            </a:r>
          </a:p>
          <a:p>
            <a:pPr lvl="1"/>
            <a:r>
              <a:rPr lang="el-GR" dirty="0" smtClean="0"/>
              <a:t>π.χ. παράθυρα, κουμπιά, μενού, κουτιά εισαγωγής κειμένου, κλπ.</a:t>
            </a:r>
          </a:p>
          <a:p>
            <a:r>
              <a:rPr lang="el-GR" dirty="0" smtClean="0"/>
              <a:t>Τα </a:t>
            </a:r>
            <a:r>
              <a:rPr lang="en-US" dirty="0" smtClean="0"/>
              <a:t>components </a:t>
            </a:r>
            <a:r>
              <a:rPr lang="el-GR" dirty="0" smtClean="0"/>
              <a:t>αυτά </a:t>
            </a:r>
            <a:r>
              <a:rPr lang="el-GR" dirty="0" smtClean="0">
                <a:solidFill>
                  <a:srgbClr val="0070C0"/>
                </a:solidFill>
              </a:rPr>
              <a:t>πυροδοτούν συμβάντα</a:t>
            </a:r>
          </a:p>
          <a:p>
            <a:pPr lvl="1"/>
            <a:r>
              <a:rPr lang="el-GR" dirty="0" smtClean="0"/>
              <a:t>Π.χ. το πάτημα ενός κουμπιού, η εισαγωγή κειμένου, η επιλογή σε ένα μενού, κλπ</a:t>
            </a:r>
          </a:p>
          <a:p>
            <a:r>
              <a:rPr lang="el-GR" dirty="0" smtClean="0"/>
              <a:t>Τα συμβάντα αυτά τα χειρίζονται 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αντικείμενα-ακροατές</a:t>
            </a:r>
            <a:r>
              <a:rPr lang="el-GR" dirty="0" smtClean="0"/>
              <a:t>, που έχουν ειδικές μεθόδους γι αυτά</a:t>
            </a:r>
          </a:p>
          <a:p>
            <a:pPr lvl="1"/>
            <a:r>
              <a:rPr lang="el-GR" dirty="0" smtClean="0"/>
              <a:t>Τι γίνεται όταν πατάμε ένα κουμπί, όταν κάνουμε μια επιλογή κλπ</a:t>
            </a:r>
          </a:p>
          <a:p>
            <a:r>
              <a:rPr lang="el-GR" dirty="0" smtClean="0"/>
              <a:t>Όλο το πρόγραμμα κυλάει ως μια αλληλουχία από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συμβάντα</a:t>
            </a:r>
            <a:r>
              <a:rPr lang="el-GR" dirty="0" smtClean="0"/>
              <a:t> και τον </a:t>
            </a:r>
            <a:r>
              <a:rPr lang="el-GR" dirty="0" smtClean="0">
                <a:solidFill>
                  <a:srgbClr val="0070C0"/>
                </a:solidFill>
              </a:rPr>
              <a:t>χειρισμό</a:t>
            </a:r>
            <a:r>
              <a:rPr lang="el-GR" dirty="0" smtClean="0"/>
              <a:t> των ακροατών.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691680" y="5373216"/>
            <a:ext cx="1368152" cy="7200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Component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Arrow Connector 5"/>
          <p:cNvCxnSpPr>
            <a:stCxn id="4" idx="3"/>
          </p:cNvCxnSpPr>
          <p:nvPr/>
        </p:nvCxnSpPr>
        <p:spPr>
          <a:xfrm>
            <a:off x="3059832" y="5733256"/>
            <a:ext cx="1152128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4211960" y="5445224"/>
            <a:ext cx="1152128" cy="576064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Event</a:t>
            </a:r>
            <a:endParaRPr lang="en-US" dirty="0"/>
          </a:p>
        </p:txBody>
      </p:sp>
      <p:cxnSp>
        <p:nvCxnSpPr>
          <p:cNvPr id="9" name="Straight Arrow Connector 8"/>
          <p:cNvCxnSpPr>
            <a:stCxn id="7" idx="3"/>
          </p:cNvCxnSpPr>
          <p:nvPr/>
        </p:nvCxnSpPr>
        <p:spPr>
          <a:xfrm>
            <a:off x="5364088" y="5733256"/>
            <a:ext cx="93610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6300192" y="5373216"/>
            <a:ext cx="1224136" cy="72008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Listener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017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395537" y="5622899"/>
            <a:ext cx="5400600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5534" y="4797152"/>
            <a:ext cx="7704858" cy="57606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5535" y="4237216"/>
            <a:ext cx="597536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95536" y="1484784"/>
            <a:ext cx="3744416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256584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javax.swing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.JFrame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JFrameDemo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final int WIDTH = 300;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final int HEIGHT = 200;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JFrame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JFrame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(WIDTH, HEIGHT);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setDefaultCloseOperation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	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JFrame.EXIT_ON_CLOSE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setVisible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(true);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23928" y="727829"/>
            <a:ext cx="5157438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Το </a:t>
            </a:r>
            <a:r>
              <a:rPr lang="en-US" dirty="0" err="1" smtClean="0"/>
              <a:t>JFrame</a:t>
            </a:r>
            <a:r>
              <a:rPr lang="en-US" dirty="0" smtClean="0"/>
              <a:t> </a:t>
            </a:r>
            <a:r>
              <a:rPr lang="el-GR" dirty="0" smtClean="0"/>
              <a:t>ορίζει </a:t>
            </a:r>
            <a:r>
              <a:rPr lang="el-GR" dirty="0" err="1" smtClean="0"/>
              <a:t>ενα</a:t>
            </a:r>
            <a:r>
              <a:rPr lang="el-GR" dirty="0" smtClean="0"/>
              <a:t> βασικό απλό παράθυρο.</a:t>
            </a:r>
          </a:p>
          <a:p>
            <a:r>
              <a:rPr lang="el-GR" dirty="0" smtClean="0"/>
              <a:t>Ο παρακάτω κώδικας δημιουργεί ένα παράθυρο</a:t>
            </a:r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6370899" y="2492896"/>
            <a:ext cx="2808312" cy="1296144"/>
          </a:xfrm>
          <a:prstGeom prst="wedgeRectCallout">
            <a:avLst>
              <a:gd name="adj1" fmla="val -50217"/>
              <a:gd name="adj2" fmla="val 848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/>
              <a:t>Καθορίζει το μέγεθος (πλάτος, ύψος) του παραθύρου μετρημένο σε </a:t>
            </a:r>
            <a:r>
              <a:rPr lang="en-US" dirty="0"/>
              <a:t>pixels</a:t>
            </a:r>
          </a:p>
        </p:txBody>
      </p:sp>
      <p:sp>
        <p:nvSpPr>
          <p:cNvPr id="10" name="Rectangular Callout 9"/>
          <p:cNvSpPr/>
          <p:nvPr/>
        </p:nvSpPr>
        <p:spPr>
          <a:xfrm>
            <a:off x="6335688" y="5561856"/>
            <a:ext cx="2745678" cy="1107504"/>
          </a:xfrm>
          <a:prstGeom prst="wedgeRectCallout">
            <a:avLst>
              <a:gd name="adj1" fmla="val -41815"/>
              <a:gd name="adj2" fmla="val -655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/>
              <a:t>Καθορίζει </a:t>
            </a:r>
            <a:r>
              <a:rPr lang="el-GR" dirty="0" smtClean="0"/>
              <a:t>τι κάνει το παράθυρο όταν πατάμε το κουμπί για κλείσιμο</a:t>
            </a:r>
            <a:endParaRPr lang="en-US" dirty="0"/>
          </a:p>
        </p:txBody>
      </p:sp>
      <p:sp>
        <p:nvSpPr>
          <p:cNvPr id="11" name="Rectangular Callout 10"/>
          <p:cNvSpPr/>
          <p:nvPr/>
        </p:nvSpPr>
        <p:spPr>
          <a:xfrm>
            <a:off x="2411760" y="6093296"/>
            <a:ext cx="3024336" cy="432048"/>
          </a:xfrm>
          <a:prstGeom prst="wedgeRectCallout">
            <a:avLst>
              <a:gd name="adj1" fmla="val -8467"/>
              <a:gd name="adj2" fmla="val -965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/>
              <a:t>Κάνει το παράθυρο ορατό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14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Επιλογές για το </a:t>
            </a:r>
            <a:r>
              <a:rPr lang="en-US" dirty="0" err="1" smtClean="0">
                <a:solidFill>
                  <a:srgbClr val="0070C0"/>
                </a:solidFill>
              </a:rPr>
              <a:t>setDefaultCloseOperation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EXIT_ON_CLOSE</a:t>
            </a:r>
            <a:r>
              <a:rPr lang="en-US" dirty="0" smtClean="0"/>
              <a:t>: </a:t>
            </a:r>
            <a:r>
              <a:rPr lang="el-GR" dirty="0" smtClean="0"/>
              <a:t>Καλεί την </a:t>
            </a:r>
            <a:r>
              <a:rPr lang="en-US" dirty="0" err="1" smtClean="0"/>
              <a:t>Sytem.exit</a:t>
            </a:r>
            <a:r>
              <a:rPr lang="en-US" dirty="0" smtClean="0"/>
              <a:t>()</a:t>
            </a:r>
            <a:r>
              <a:rPr lang="el-GR" dirty="0" smtClean="0"/>
              <a:t> και σταματάει το πρόγραμμα. 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DO_NOTHING_ON_CLOSE</a:t>
            </a:r>
            <a:r>
              <a:rPr lang="en-US" dirty="0" smtClean="0"/>
              <a:t>: </a:t>
            </a:r>
            <a:r>
              <a:rPr lang="el-GR" dirty="0" smtClean="0"/>
              <a:t>δεν κάνει τίποτα, ουσιαστικά δεν μας επιτρέπει να κλείσουμε το παράθυρο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HIDE_ON_CLOSE</a:t>
            </a:r>
            <a:r>
              <a:rPr lang="en-US" dirty="0" smtClean="0"/>
              <a:t>: </a:t>
            </a:r>
            <a:r>
              <a:rPr lang="el-GR" dirty="0" smtClean="0"/>
              <a:t>Κρύβει το παράθυρο αλλά δεν σταματάει το πρόγραμμα.</a:t>
            </a:r>
          </a:p>
          <a:p>
            <a:r>
              <a:rPr lang="el-GR" dirty="0" smtClean="0"/>
              <a:t>Άλλες μέθοδοι: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add</a:t>
            </a:r>
            <a:r>
              <a:rPr lang="en-US" dirty="0" smtClean="0"/>
              <a:t>: </a:t>
            </a:r>
            <a:r>
              <a:rPr lang="el-GR" dirty="0" smtClean="0"/>
              <a:t>προσθέτει ένα συστατικό (</a:t>
            </a:r>
            <a:r>
              <a:rPr lang="en-US" dirty="0" smtClean="0"/>
              <a:t>component) </a:t>
            </a:r>
            <a:r>
              <a:rPr lang="el-GR" dirty="0" smtClean="0"/>
              <a:t>στο παράθυρο (π.χ. ένα κουμπί)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setTitle</a:t>
            </a:r>
            <a:r>
              <a:rPr lang="en-US" dirty="0" smtClean="0">
                <a:solidFill>
                  <a:srgbClr val="0070C0"/>
                </a:solidFill>
              </a:rPr>
              <a:t>(String): </a:t>
            </a:r>
            <a:r>
              <a:rPr lang="el-GR" dirty="0" smtClean="0"/>
              <a:t>δίνει ένα όνομα στο παράθυρο που δημιουργούμε.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070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Ετικέτες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Αφού έχουμε φτιάξει το βασικό παράθυρο μπορούμε πλέον να αρχίσουμε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προσθέτουμε</a:t>
            </a:r>
            <a:r>
              <a:rPr lang="el-GR" dirty="0" smtClean="0"/>
              <a:t> συστατικά (</a:t>
            </a:r>
            <a:r>
              <a:rPr lang="en-US" dirty="0" smtClean="0">
                <a:solidFill>
                  <a:srgbClr val="0070C0"/>
                </a:solidFill>
              </a:rPr>
              <a:t>components</a:t>
            </a:r>
            <a:r>
              <a:rPr lang="en-US" dirty="0" smtClean="0"/>
              <a:t>)</a:t>
            </a:r>
          </a:p>
          <a:p>
            <a:r>
              <a:rPr lang="el-GR" dirty="0" smtClean="0"/>
              <a:t>Μπορούμε να προσθέσουμε ένα (σύντομο) κείμενο στο παράθυρο μας προσθέτοντας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ετικέτα</a:t>
            </a:r>
            <a:r>
              <a:rPr lang="el-GR" dirty="0" smtClean="0"/>
              <a:t>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label</a:t>
            </a:r>
            <a:r>
              <a:rPr lang="en-US" dirty="0" smtClean="0"/>
              <a:t>)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JLabel</a:t>
            </a:r>
            <a:r>
              <a:rPr lang="en-US" dirty="0" smtClean="0"/>
              <a:t> class: </a:t>
            </a:r>
            <a:r>
              <a:rPr lang="el-GR" dirty="0" smtClean="0"/>
              <a:t>μας επιτρέπει να δημιουργήσουμε μια ετικέτα με συγκεκριμένο κείμενο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JLabel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greeting = new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abel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r>
              <a:rPr lang="el-GR" dirty="0" smtClean="0"/>
              <a:t>Αφού δημιουργήσουμε την ετικέτα θα πρέπει να 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προσθέσουμε</a:t>
            </a:r>
            <a:r>
              <a:rPr lang="el-GR" dirty="0" smtClean="0"/>
              <a:t> μέσα στο παράθυρο μας.</a:t>
            </a:r>
          </a:p>
          <a:p>
            <a:pPr lvl="1"/>
            <a:r>
              <a:rPr lang="el-GR" dirty="0" smtClean="0"/>
              <a:t>Καλούμε την μέθοδο </a:t>
            </a:r>
            <a:r>
              <a:rPr lang="en-US" dirty="0" smtClean="0">
                <a:solidFill>
                  <a:srgbClr val="FF0000"/>
                </a:solidFill>
              </a:rPr>
              <a:t>add</a:t>
            </a:r>
            <a:r>
              <a:rPr lang="en-US" dirty="0" smtClean="0"/>
              <a:t> </a:t>
            </a:r>
            <a:r>
              <a:rPr lang="el-GR" dirty="0" smtClean="0"/>
              <a:t>της </a:t>
            </a:r>
            <a:r>
              <a:rPr lang="en-US" dirty="0" err="1" smtClean="0">
                <a:solidFill>
                  <a:srgbClr val="FF0000"/>
                </a:solidFill>
              </a:rPr>
              <a:t>JFrame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914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409526" y="869834"/>
            <a:ext cx="5110006" cy="30603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95534" y="4725144"/>
            <a:ext cx="7704858" cy="57606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620688"/>
            <a:ext cx="8229600" cy="607233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javax.swing.JFrame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javax.swing.JLabel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JLabelDemo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final int WIDTH = 300;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final int HEIGHT = 200;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JFrame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JFrame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firstWindow.setSize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(WIDTH, HEIGHT);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firstWindow.setDefaultCloseOperation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JFrame.EXIT_ON_CLOSE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JLabel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label = 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JLabel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("Hello World!");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firstWindow.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(label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firstWindow.setVisible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(true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27280" y="424556"/>
            <a:ext cx="2311787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Παράθυρο με ετικέτα</a:t>
            </a:r>
            <a:endParaRPr lang="en-US" dirty="0"/>
          </a:p>
        </p:txBody>
      </p:sp>
      <p:sp>
        <p:nvSpPr>
          <p:cNvPr id="12" name="Rectangular Callout 11"/>
          <p:cNvSpPr/>
          <p:nvPr/>
        </p:nvSpPr>
        <p:spPr>
          <a:xfrm>
            <a:off x="3779912" y="5949280"/>
            <a:ext cx="4161518" cy="612648"/>
          </a:xfrm>
          <a:prstGeom prst="wedgeRectCallout">
            <a:avLst>
              <a:gd name="adj1" fmla="val 20200"/>
              <a:gd name="adj2" fmla="val -1080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Δημιουργία της ετικέτας με την κλάση </a:t>
            </a:r>
            <a:r>
              <a:rPr lang="en-US" dirty="0" err="1" smtClean="0">
                <a:solidFill>
                  <a:srgbClr val="FF0000"/>
                </a:solidFill>
              </a:rPr>
              <a:t>JLabel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και προσθήκη στο παράθυρο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778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Κουμπιά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Ένα άλλο </a:t>
            </a:r>
            <a:r>
              <a:rPr lang="en-US" dirty="0" smtClean="0"/>
              <a:t>component </a:t>
            </a:r>
            <a:r>
              <a:rPr lang="el-GR" dirty="0" smtClean="0"/>
              <a:t>για ένα γραφικό περιβάλλον είναι 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κουμπιά</a:t>
            </a:r>
            <a:r>
              <a:rPr lang="en-US" dirty="0" smtClean="0"/>
              <a:t>.</a:t>
            </a:r>
          </a:p>
          <a:p>
            <a:r>
              <a:rPr lang="el-GR" dirty="0" smtClean="0"/>
              <a:t>Δημιουργούμε κουμπιά με την κλάση </a:t>
            </a:r>
            <a:r>
              <a:rPr lang="en-US" dirty="0" err="1" smtClean="0">
                <a:solidFill>
                  <a:srgbClr val="FF0000"/>
                </a:solidFill>
              </a:rPr>
              <a:t>JButton</a:t>
            </a:r>
            <a:r>
              <a:rPr lang="en-US" dirty="0" smtClean="0"/>
              <a:t>.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button = new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(“click me”);</a:t>
            </a:r>
          </a:p>
          <a:p>
            <a:pPr lvl="1"/>
            <a:r>
              <a:rPr lang="el-GR" dirty="0" smtClean="0"/>
              <a:t>Το κείμενο στον </a:t>
            </a:r>
            <a:r>
              <a:rPr lang="en-US" dirty="0" smtClean="0"/>
              <a:t>constructor </a:t>
            </a:r>
            <a:r>
              <a:rPr lang="el-GR" dirty="0" smtClean="0"/>
              <a:t>είναι αυτό που εμφανίζεται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πάνω</a:t>
            </a:r>
            <a:r>
              <a:rPr lang="el-GR" dirty="0" smtClean="0"/>
              <a:t> στο κουμπί.</a:t>
            </a:r>
          </a:p>
          <a:p>
            <a:r>
              <a:rPr lang="el-GR" dirty="0" smtClean="0"/>
              <a:t>Για να ξέρουμε τι κάνει το κουμπί όταν πατηθεί θα πρέπει να συνδέσουμε το κουμπί 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ακροατή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Ο ακροατής είναι ένα αντικείμενο μιας κλάσης που υλοποιεί το </a:t>
            </a:r>
            <a:r>
              <a:rPr lang="en-US" dirty="0" smtClean="0">
                <a:solidFill>
                  <a:srgbClr val="FF0000"/>
                </a:solidFill>
              </a:rPr>
              <a:t>interface </a:t>
            </a:r>
            <a:r>
              <a:rPr lang="en-US" dirty="0" err="1" smtClean="0">
                <a:solidFill>
                  <a:srgbClr val="FF0000"/>
                </a:solidFill>
              </a:rPr>
              <a:t>ActionListener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η οποία έχει την μέθοδο</a:t>
            </a:r>
          </a:p>
          <a:p>
            <a:pPr lvl="2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e)</a:t>
            </a:r>
            <a:r>
              <a:rPr lang="en-US" dirty="0" smtClean="0"/>
              <a:t>: </a:t>
            </a:r>
            <a:r>
              <a:rPr lang="el-GR" dirty="0" smtClean="0"/>
              <a:t>χειρίζεται ένα συμβάν</a:t>
            </a:r>
          </a:p>
          <a:p>
            <a:pPr lvl="1"/>
            <a:r>
              <a:rPr lang="el-GR" dirty="0" smtClean="0"/>
              <a:t>Αφού δημιουργήσουμε το αντικείμενο του ακροατή 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συνδέουμε (καταχωρούμε)</a:t>
            </a:r>
            <a:r>
              <a:rPr lang="el-GR" dirty="0" smtClean="0"/>
              <a:t> με 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κουμπί</a:t>
            </a:r>
            <a:r>
              <a:rPr lang="el-GR" dirty="0" smtClean="0"/>
              <a:t> χρησιμοποιώντας την μέθοδο της </a:t>
            </a:r>
            <a:r>
              <a:rPr lang="en-US" dirty="0" err="1" smtClean="0">
                <a:solidFill>
                  <a:srgbClr val="FF0000"/>
                </a:solidFill>
              </a:rPr>
              <a:t>JButton</a:t>
            </a:r>
            <a:r>
              <a:rPr lang="en-US" dirty="0" smtClean="0"/>
              <a:t>:</a:t>
            </a:r>
          </a:p>
          <a:p>
            <a:pPr lvl="2"/>
            <a:r>
              <a:rPr lang="en-US" sz="21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addActionListener</a:t>
            </a:r>
            <a:r>
              <a:rPr lang="en-US" sz="21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1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ActionListener</a:t>
            </a:r>
            <a:r>
              <a:rPr lang="en-US" sz="21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l-GR" sz="21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2"/>
            <a:endParaRPr lang="el-G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648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12474</TotalTime>
  <Words>1274</Words>
  <Application>Microsoft Office PowerPoint</Application>
  <PresentationFormat>On-screen Show (4:3)</PresentationFormat>
  <Paragraphs>243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Clarity</vt:lpstr>
      <vt:lpstr>ΤΕΧΝΙΚΕΣ Αντικειμενοστραφουσ προγραμματισμου</vt:lpstr>
      <vt:lpstr>Swing</vt:lpstr>
      <vt:lpstr>Event driven programming</vt:lpstr>
      <vt:lpstr>Swing</vt:lpstr>
      <vt:lpstr>JFrame</vt:lpstr>
      <vt:lpstr>JFrame</vt:lpstr>
      <vt:lpstr>Ετικέτες</vt:lpstr>
      <vt:lpstr>PowerPoint Presentation</vt:lpstr>
      <vt:lpstr>Κουμπιά</vt:lpstr>
      <vt:lpstr>PowerPoint Presentation</vt:lpstr>
      <vt:lpstr>PowerPoint Presentation</vt:lpstr>
      <vt:lpstr>PowerPoint Presentation</vt:lpstr>
      <vt:lpstr>PowerPoint Presentation</vt:lpstr>
      <vt:lpstr>Πολλά συστατικά</vt:lpstr>
      <vt:lpstr>FlowLayout</vt:lpstr>
      <vt:lpstr>BorderLayout</vt:lpstr>
      <vt:lpstr>GridLayout</vt:lpstr>
      <vt:lpstr>Παράδειγμα</vt:lpstr>
      <vt:lpstr>Αξιοσημείωτα</vt:lpstr>
      <vt:lpstr>JPanel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649</cp:revision>
  <dcterms:created xsi:type="dcterms:W3CDTF">2013-02-10T16:19:38Z</dcterms:created>
  <dcterms:modified xsi:type="dcterms:W3CDTF">2013-05-28T10:28:20Z</dcterms:modified>
</cp:coreProperties>
</file>