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7" r:id="rId2"/>
    <p:sldId id="731" r:id="rId3"/>
    <p:sldId id="732" r:id="rId4"/>
    <p:sldId id="733" r:id="rId5"/>
    <p:sldId id="734" r:id="rId6"/>
    <p:sldId id="735" r:id="rId7"/>
    <p:sldId id="736" r:id="rId8"/>
    <p:sldId id="686" r:id="rId9"/>
    <p:sldId id="698" r:id="rId10"/>
    <p:sldId id="737" r:id="rId11"/>
    <p:sldId id="700" r:id="rId12"/>
    <p:sldId id="701" r:id="rId13"/>
    <p:sldId id="757" r:id="rId14"/>
    <p:sldId id="758" r:id="rId15"/>
    <p:sldId id="738" r:id="rId16"/>
    <p:sldId id="739" r:id="rId17"/>
    <p:sldId id="740" r:id="rId18"/>
    <p:sldId id="741" r:id="rId19"/>
    <p:sldId id="742" r:id="rId20"/>
    <p:sldId id="743" r:id="rId21"/>
    <p:sldId id="744" r:id="rId22"/>
    <p:sldId id="745" r:id="rId23"/>
    <p:sldId id="746" r:id="rId24"/>
    <p:sldId id="747" r:id="rId25"/>
    <p:sldId id="748" r:id="rId26"/>
    <p:sldId id="750" r:id="rId27"/>
    <p:sldId id="751" r:id="rId28"/>
    <p:sldId id="752" r:id="rId29"/>
    <p:sldId id="753" r:id="rId30"/>
    <p:sldId id="754" r:id="rId31"/>
    <p:sldId id="749" r:id="rId32"/>
    <p:sldId id="755" r:id="rId33"/>
    <p:sldId id="756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2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io/File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lang/Math.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regex/Patter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Χρήση Δομών</a:t>
            </a:r>
            <a:endParaRPr lang="en-US" dirty="0" smtClean="0"/>
          </a:p>
          <a:p>
            <a:pPr algn="ctr"/>
            <a:r>
              <a:rPr lang="en-US" dirty="0" smtClean="0"/>
              <a:t>String </a:t>
            </a:r>
            <a:r>
              <a:rPr lang="en-US" dirty="0" smtClean="0"/>
              <a:t>processing</a:t>
            </a:r>
          </a:p>
          <a:p>
            <a:pPr algn="ctr"/>
            <a:r>
              <a:rPr lang="el-GR" dirty="0" smtClean="0"/>
              <a:t>Στατικές μέθοδοι και μεταβλητές</a:t>
            </a:r>
            <a:endParaRPr lang="en-US" dirty="0" smtClean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Παρένθεση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χαρακτήρας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\</a:t>
            </a:r>
            <a:r>
              <a:rPr lang="el-GR" dirty="0" smtClean="0"/>
              <a:t> λέγεται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escape character 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l-GR" dirty="0" smtClean="0"/>
              <a:t>Όταν τον συνδυάζουμε με άλλους χαρακτήρες παίρνει </a:t>
            </a:r>
            <a:r>
              <a:rPr lang="el-GR" dirty="0" smtClean="0">
                <a:solidFill>
                  <a:srgbClr val="0070C0"/>
                </a:solidFill>
              </a:rPr>
              <a:t>διαφορετικό νόημα </a:t>
            </a:r>
            <a:r>
              <a:rPr lang="el-GR" dirty="0" smtClean="0"/>
              <a:t>όταν είμαστε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μέσα σε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2"/>
            <a:r>
              <a:rPr lang="en-US" b="1" dirty="0" smtClean="0">
                <a:solidFill>
                  <a:srgbClr val="0070C0"/>
                </a:solidFill>
              </a:rPr>
              <a:t>\n</a:t>
            </a:r>
            <a:r>
              <a:rPr lang="en-US" dirty="0" smtClean="0"/>
              <a:t>: </a:t>
            </a:r>
            <a:r>
              <a:rPr lang="el-GR" dirty="0" smtClean="0"/>
              <a:t>αλλαγή γραμμής</a:t>
            </a:r>
            <a:endParaRPr lang="en-US" dirty="0" smtClean="0"/>
          </a:p>
          <a:p>
            <a:pPr lvl="2"/>
            <a:r>
              <a:rPr lang="en-US" b="1" dirty="0" smtClean="0">
                <a:solidFill>
                  <a:srgbClr val="0070C0"/>
                </a:solidFill>
              </a:rPr>
              <a:t>\t</a:t>
            </a:r>
            <a:r>
              <a:rPr lang="el-GR" dirty="0" smtClean="0"/>
              <a:t>: </a:t>
            </a:r>
            <a:r>
              <a:rPr lang="en-US" dirty="0" smtClean="0"/>
              <a:t>tab</a:t>
            </a:r>
          </a:p>
          <a:p>
            <a:pPr lvl="2"/>
            <a:r>
              <a:rPr lang="en-US" b="1" dirty="0" smtClean="0">
                <a:solidFill>
                  <a:srgbClr val="0070C0"/>
                </a:solidFill>
              </a:rPr>
              <a:t>\“</a:t>
            </a:r>
            <a:r>
              <a:rPr lang="en-US" dirty="0" smtClean="0"/>
              <a:t>: </a:t>
            </a:r>
            <a:r>
              <a:rPr lang="el-GR" dirty="0" smtClean="0"/>
              <a:t>ο χαρακτήρας </a:t>
            </a:r>
            <a:r>
              <a:rPr lang="en-US" b="1" dirty="0" smtClean="0">
                <a:solidFill>
                  <a:srgbClr val="0070C0"/>
                </a:solidFill>
              </a:rPr>
              <a:t>“</a:t>
            </a:r>
          </a:p>
          <a:p>
            <a:pPr lvl="2"/>
            <a:r>
              <a:rPr lang="en-US" b="1" dirty="0" smtClean="0">
                <a:solidFill>
                  <a:srgbClr val="0070C0"/>
                </a:solidFill>
              </a:rPr>
              <a:t>\\</a:t>
            </a:r>
            <a:r>
              <a:rPr lang="en-US" dirty="0" smtClean="0"/>
              <a:t>: </a:t>
            </a:r>
            <a:r>
              <a:rPr lang="el-GR" dirty="0" smtClean="0"/>
              <a:t>ο χαρακτήρας </a:t>
            </a:r>
            <a:r>
              <a:rPr lang="el-GR" b="1" dirty="0" smtClean="0">
                <a:solidFill>
                  <a:srgbClr val="0070C0"/>
                </a:solidFill>
              </a:rPr>
              <a:t>\</a:t>
            </a:r>
            <a:endParaRPr lang="en-US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7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716016" y="2348880"/>
            <a:ext cx="360040" cy="216024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18457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SplitTest2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s1 = "</a:t>
            </a:r>
            <a:r>
              <a:rPr lang="en-US" sz="2700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sentense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1\</a:t>
            </a:r>
            <a:r>
              <a:rPr lang="en-US" sz="2700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tsentence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tokens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s1.split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"[\t ]"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(String t: tokens){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tokens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s1.split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"\\s"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t: tokens){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s2 =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 be or not to be? This is the question. The question we must face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sentences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s2.split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"[?.]"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s: sentences){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s.trim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265811" y="2276872"/>
            <a:ext cx="2859596" cy="576064"/>
          </a:xfrm>
          <a:prstGeom prst="wedgeRectCallout">
            <a:avLst>
              <a:gd name="adj1" fmla="val -74530"/>
              <a:gd name="adj2" fmla="val -182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Split </a:t>
            </a:r>
            <a:r>
              <a:rPr lang="el-GR" dirty="0" smtClean="0"/>
              <a:t>στο </a:t>
            </a:r>
            <a:r>
              <a:rPr lang="en-US" dirty="0" smtClean="0"/>
              <a:t>tab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το κενό 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265811" y="3212976"/>
            <a:ext cx="2401906" cy="504056"/>
          </a:xfrm>
          <a:prstGeom prst="wedgeRectCallout">
            <a:avLst>
              <a:gd name="adj1" fmla="val -128483"/>
              <a:gd name="adj2" fmla="val -252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 </a:t>
            </a:r>
            <a:r>
              <a:rPr lang="el-GR" dirty="0" smtClean="0"/>
              <a:t>σε οποιοδήποτε </a:t>
            </a:r>
            <a:r>
              <a:rPr lang="en-US" dirty="0" smtClean="0"/>
              <a:t>white space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6233020" y="5049180"/>
            <a:ext cx="2434698" cy="684076"/>
          </a:xfrm>
          <a:prstGeom prst="wedgeRectCallout">
            <a:avLst>
              <a:gd name="adj1" fmla="val -91915"/>
              <a:gd name="adj2" fmla="val -510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 </a:t>
            </a:r>
            <a:r>
              <a:rPr lang="el-GR" dirty="0" smtClean="0"/>
              <a:t>στο ερωτηματικό και την τελεία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051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6391" y="1412776"/>
            <a:ext cx="7056784" cy="518457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ReplaceTest2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 = "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The cost is 99.99 dollars.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"[.]$"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 = "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\"Quoted (\"quote\") text\"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"^\""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"\"$"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 = "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What?Yes!No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...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"[.!?]"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 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Space: Tab:\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t:End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“\\p{Space}"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53752" y="2255979"/>
            <a:ext cx="2542202" cy="576064"/>
          </a:xfrm>
          <a:prstGeom prst="wedgeRectCallout">
            <a:avLst>
              <a:gd name="adj1" fmla="val 59848"/>
              <a:gd name="adj2" fmla="val -30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την τελεία στο </a:t>
            </a:r>
            <a:r>
              <a:rPr lang="el-GR" dirty="0" smtClean="0">
                <a:solidFill>
                  <a:srgbClr val="FF0000"/>
                </a:solidFill>
              </a:rPr>
              <a:t>τέλος</a:t>
            </a:r>
            <a:r>
              <a:rPr lang="el-GR" dirty="0" smtClean="0"/>
              <a:t> του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107504" y="4149080"/>
            <a:ext cx="2434698" cy="936104"/>
          </a:xfrm>
          <a:prstGeom prst="wedgeRectCallout">
            <a:avLst>
              <a:gd name="adj1" fmla="val 60101"/>
              <a:gd name="adj2" fmla="val 94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Αντικαθιστά τελεία, θαυμαστικό και ερωτηματικό με κενό.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11960" y="995866"/>
            <a:ext cx="47160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Για να χρησιμοποιήσουμε την κανονική έκφραση χρειαζόμαστε την εντολή </a:t>
            </a:r>
            <a:r>
              <a:rPr lang="en-US" dirty="0" err="1" smtClean="0">
                <a:solidFill>
                  <a:srgbClr val="FF0000"/>
                </a:solidFill>
              </a:rPr>
              <a:t>replaceAll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6284404" y="3652462"/>
            <a:ext cx="2859596" cy="576064"/>
          </a:xfrm>
          <a:prstGeom prst="wedgeRectCallout">
            <a:avLst>
              <a:gd name="adj1" fmla="val -74363"/>
              <a:gd name="adj2" fmla="val -461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</a:t>
            </a:r>
            <a:r>
              <a:rPr lang="en-US" dirty="0" smtClean="0"/>
              <a:t>o ” </a:t>
            </a:r>
            <a:r>
              <a:rPr lang="el-GR" dirty="0" smtClean="0"/>
              <a:t>στο </a:t>
            </a:r>
            <a:r>
              <a:rPr lang="el-GR" dirty="0" smtClean="0">
                <a:solidFill>
                  <a:srgbClr val="FF0000"/>
                </a:solidFill>
              </a:rPr>
              <a:t>τέλος</a:t>
            </a:r>
            <a:r>
              <a:rPr lang="el-GR" dirty="0" smtClean="0"/>
              <a:t> του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10" name="Rectangular Callout 9"/>
          <p:cNvSpPr/>
          <p:nvPr/>
        </p:nvSpPr>
        <p:spPr>
          <a:xfrm>
            <a:off x="6284404" y="2924944"/>
            <a:ext cx="2859596" cy="576064"/>
          </a:xfrm>
          <a:prstGeom prst="wedgeRectCallout">
            <a:avLst>
              <a:gd name="adj1" fmla="val -75068"/>
              <a:gd name="adj2" fmla="val 455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</a:t>
            </a:r>
            <a:r>
              <a:rPr lang="en-US" dirty="0" smtClean="0"/>
              <a:t>o “ </a:t>
            </a:r>
            <a:r>
              <a:rPr lang="el-GR" dirty="0" smtClean="0"/>
              <a:t>στην </a:t>
            </a:r>
            <a:r>
              <a:rPr lang="el-GR" dirty="0" smtClean="0">
                <a:solidFill>
                  <a:srgbClr val="FF0000"/>
                </a:solidFill>
              </a:rPr>
              <a:t>αρχή</a:t>
            </a:r>
            <a:r>
              <a:rPr lang="el-GR" dirty="0" smtClean="0"/>
              <a:t> του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6303471" y="5013176"/>
            <a:ext cx="2859596" cy="576064"/>
          </a:xfrm>
          <a:prstGeom prst="wedgeRectCallout">
            <a:avLst>
              <a:gd name="adj1" fmla="val -77028"/>
              <a:gd name="adj2" fmla="val 483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τους</a:t>
            </a:r>
            <a:r>
              <a:rPr lang="en-US" dirty="0" smtClean="0"/>
              <a:t> whitespace</a:t>
            </a:r>
            <a:r>
              <a:rPr lang="el-GR" dirty="0" smtClean="0"/>
              <a:t> χαρακτήρες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36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2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κλάση </a:t>
            </a:r>
            <a:r>
              <a:rPr lang="en-US" dirty="0" smtClean="0">
                <a:hlinkClick r:id="rId2"/>
              </a:rPr>
              <a:t>File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Η κλάση </a:t>
            </a:r>
            <a:r>
              <a:rPr lang="en-US" dirty="0" smtClean="0"/>
              <a:t>File </a:t>
            </a:r>
            <a:r>
              <a:rPr lang="el-GR" dirty="0" smtClean="0"/>
              <a:t>μας δίνει πληροφορίες για ένα αρχείο που θα μπορούσαμε να πάρουμε από το λειτουργικό σύστημα</a:t>
            </a:r>
          </a:p>
          <a:p>
            <a:r>
              <a:rPr lang="en-US" dirty="0" smtClean="0"/>
              <a:t>Constructor: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File </a:t>
            </a:r>
            <a:r>
              <a:rPr lang="en-US" dirty="0" err="1" smtClean="0">
                <a:solidFill>
                  <a:srgbClr val="0070C0"/>
                </a:solidFill>
              </a:rPr>
              <a:t>fileObject</a:t>
            </a:r>
            <a:r>
              <a:rPr lang="en-US" dirty="0" smtClean="0">
                <a:solidFill>
                  <a:srgbClr val="0070C0"/>
                </a:solidFill>
              </a:rPr>
              <a:t> = new File(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&lt;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αφηρημένο όνομα&gt;</a:t>
            </a:r>
            <a:r>
              <a:rPr lang="el-GR" dirty="0" smtClean="0">
                <a:solidFill>
                  <a:srgbClr val="0070C0"/>
                </a:solidFill>
              </a:rPr>
              <a:t>);</a:t>
            </a:r>
          </a:p>
          <a:p>
            <a:pPr lvl="1"/>
            <a:r>
              <a:rPr lang="el-GR" dirty="0" smtClean="0"/>
              <a:t>Το αφηρημένο όνομα συνήθως θα είναι ένα όνομα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αρχείου</a:t>
            </a:r>
            <a:r>
              <a:rPr lang="el-GR" dirty="0" smtClean="0"/>
              <a:t>, αλλά μπορεί να είναι και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directory</a:t>
            </a:r>
            <a:r>
              <a:rPr lang="el-GR" dirty="0" smtClean="0"/>
              <a:t>.</a:t>
            </a:r>
          </a:p>
          <a:p>
            <a:r>
              <a:rPr lang="el-GR" dirty="0" smtClean="0"/>
              <a:t>Μέθοδοι: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exists(): </a:t>
            </a:r>
            <a:r>
              <a:rPr lang="el-GR" dirty="0" smtClean="0"/>
              <a:t>επιστρέφει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αν υπάρχει ή όχι το αρχείο/</a:t>
            </a:r>
            <a:r>
              <a:rPr lang="en-US" dirty="0" smtClean="0"/>
              <a:t>path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getName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το όνομα του αρχείου από το </a:t>
            </a:r>
            <a:r>
              <a:rPr lang="en-US" dirty="0" smtClean="0"/>
              <a:t>full path name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getPath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επιστρέφει το </a:t>
            </a:r>
            <a:r>
              <a:rPr lang="en-US" dirty="0" smtClean="0"/>
              <a:t>path </a:t>
            </a:r>
            <a:r>
              <a:rPr lang="el-GR" dirty="0" smtClean="0"/>
              <a:t>μέχρι το αρχείο από το </a:t>
            </a:r>
            <a:r>
              <a:rPr lang="en-US" dirty="0" smtClean="0"/>
              <a:t>full path name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isFile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που μας λέει αν το όνομα είναι αρχείο η όχι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isDirectory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που μας λέει αν το όνομα είναι </a:t>
            </a:r>
            <a:r>
              <a:rPr lang="en-US" dirty="0" smtClean="0"/>
              <a:t>directory </a:t>
            </a:r>
            <a:r>
              <a:rPr lang="el-GR" dirty="0" smtClean="0"/>
              <a:t>η όχι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mkdir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δημιουργεί το </a:t>
            </a:r>
            <a:r>
              <a:rPr lang="en-US" dirty="0" smtClean="0"/>
              <a:t>directory </a:t>
            </a:r>
            <a:r>
              <a:rPr lang="el-GR" dirty="0" smtClean="0"/>
              <a:t>στο </a:t>
            </a:r>
            <a:r>
              <a:rPr lang="en-US" dirty="0" smtClean="0"/>
              <a:t>path </a:t>
            </a:r>
            <a:r>
              <a:rPr lang="el-GR" dirty="0" smtClean="0"/>
              <a:t>που δώσαμε ως όρισμα.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70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55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Στατικές μέθοδοι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σημαίνει το </a:t>
            </a:r>
            <a:r>
              <a:rPr lang="en-US" dirty="0" smtClean="0"/>
              <a:t>keyword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static</a:t>
            </a:r>
            <a:r>
              <a:rPr lang="en-US" dirty="0" smtClean="0"/>
              <a:t> </a:t>
            </a:r>
            <a:r>
              <a:rPr lang="el-GR" dirty="0" smtClean="0"/>
              <a:t>στον ορισμό της </a:t>
            </a:r>
            <a:r>
              <a:rPr lang="en-US" dirty="0" smtClean="0"/>
              <a:t>main </a:t>
            </a:r>
            <a:r>
              <a:rPr lang="el-GR" dirty="0" smtClean="0"/>
              <a:t>μεθόδου? Τι είναι μια </a:t>
            </a:r>
            <a:r>
              <a:rPr lang="el-GR" dirty="0" smtClean="0">
                <a:solidFill>
                  <a:srgbClr val="0070C0"/>
                </a:solidFill>
              </a:rPr>
              <a:t>στατική μέθοδος</a:t>
            </a:r>
            <a:r>
              <a:rPr lang="el-GR" dirty="0" smtClean="0"/>
              <a:t>?</a:t>
            </a:r>
          </a:p>
          <a:p>
            <a:r>
              <a:rPr lang="el-GR" dirty="0" smtClean="0"/>
              <a:t>Μια στατική μέθοδος μπορεί να κληθεί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χωρίς αντικείμενο </a:t>
            </a:r>
            <a:r>
              <a:rPr lang="el-GR" dirty="0" smtClean="0"/>
              <a:t>της κλάσης, χρησιμοποιώντας κατευθείαν το όνομα της κλάσης</a:t>
            </a:r>
          </a:p>
          <a:p>
            <a:pPr lvl="1"/>
            <a:r>
              <a:rPr lang="el-GR" dirty="0" smtClean="0"/>
              <a:t>Η μέθοδος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ανήκει στην κλάση</a:t>
            </a:r>
            <a:r>
              <a:rPr lang="el-GR" dirty="0" smtClean="0"/>
              <a:t> και όχι σε κάποιο συγκεκριμένο αντικείμενο.</a:t>
            </a:r>
          </a:p>
          <a:p>
            <a:pPr lvl="1"/>
            <a:r>
              <a:rPr lang="el-GR" dirty="0" smtClean="0"/>
              <a:t>Όταν καλούμε την συνάρτηση </a:t>
            </a:r>
            <a:r>
              <a:rPr lang="en-US" dirty="0" smtClean="0">
                <a:solidFill>
                  <a:srgbClr val="0070C0"/>
                </a:solidFill>
              </a:rPr>
              <a:t>main</a:t>
            </a:r>
            <a:r>
              <a:rPr lang="en-US" dirty="0" smtClean="0"/>
              <a:t> </a:t>
            </a:r>
            <a:r>
              <a:rPr lang="el-GR" dirty="0" smtClean="0"/>
              <a:t>κατά την εκτέλεση του προγράμματος δεν δημιουργούμε κάποιο αντικείμενο της κλάσης</a:t>
            </a:r>
          </a:p>
          <a:p>
            <a:pPr lvl="1"/>
            <a:r>
              <a:rPr lang="el-GR" dirty="0" smtClean="0"/>
              <a:t>Χρήσιμο για τον ορισμό </a:t>
            </a:r>
            <a:r>
              <a:rPr lang="el-GR" dirty="0" smtClean="0">
                <a:solidFill>
                  <a:srgbClr val="0070C0"/>
                </a:solidFill>
              </a:rPr>
              <a:t>βοηθητικών μεθόδων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52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Συντακτικό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</a:p>
          <a:p>
            <a:endParaRPr lang="el-GR" dirty="0" smtClean="0"/>
          </a:p>
          <a:p>
            <a:endParaRPr lang="el-GR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l-GR" dirty="0" smtClean="0"/>
              <a:t>Κλήση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7584" y="2189042"/>
            <a:ext cx="8186857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myClass</a:t>
            </a:r>
            <a:endParaRPr lang="en-US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... </a:t>
            </a:r>
          </a:p>
          <a:p>
            <a:endParaRPr lang="en-US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ReturnType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(arguments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endParaRPr lang="en-US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7583" y="5733256"/>
            <a:ext cx="8186857" cy="40011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.methodName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(arguments)</a:t>
            </a:r>
          </a:p>
        </p:txBody>
      </p:sp>
    </p:spTree>
    <p:extLst>
      <p:ext uri="{BB962C8B-B14F-4D97-AF65-F5344CB8AC3E}">
        <p14:creationId xmlns:p14="http://schemas.microsoft.com/office/powerpoint/2010/main" val="80650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7704" y="1776297"/>
            <a:ext cx="5561138" cy="2585323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Auxiliary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int max(int x, int y){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(x &gt; y){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return x;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	return y;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7704" y="4968633"/>
            <a:ext cx="5561138" cy="36933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m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Auxiliary.max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(6,5)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3706" y="2060848"/>
            <a:ext cx="106150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2096" y="4581128"/>
            <a:ext cx="85311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Κλήση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25010" y="5673789"/>
            <a:ext cx="6875472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κλήση της μεθόδου </a:t>
            </a:r>
            <a:r>
              <a:rPr lang="en-US" dirty="0" smtClean="0"/>
              <a:t>max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χρειάζεται τον ορισμό αντικείμενου</a:t>
            </a:r>
          </a:p>
          <a:p>
            <a:r>
              <a:rPr lang="el-GR" dirty="0" smtClean="0"/>
              <a:t>Γίνεται χρησιμοποιώντας κατευθείαν το όνομα της κλάσης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032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Παρένθεση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Ένας άλλος τρόπος να υλοποιήσετε το </a:t>
            </a:r>
            <a:r>
              <a:rPr lang="en-US" dirty="0" smtClean="0"/>
              <a:t>max </a:t>
            </a:r>
            <a:r>
              <a:rPr lang="el-GR" dirty="0" smtClean="0"/>
              <a:t>τελεστή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2996952"/>
            <a:ext cx="6821098" cy="120032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int max(int x, int y){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(x&gt;y)? x: y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4509120"/>
            <a:ext cx="8424936" cy="193899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 </a:t>
            </a:r>
            <a:r>
              <a:rPr lang="el-GR" sz="2000" dirty="0" smtClean="0"/>
              <a:t>έκφραση:</a:t>
            </a:r>
          </a:p>
          <a:p>
            <a:endParaRPr lang="el-GR" sz="2000" dirty="0" smtClean="0"/>
          </a:p>
          <a:p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?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value_if_true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value_if_false</a:t>
            </a:r>
            <a:endParaRPr lang="en-US" sz="2000" b="1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endParaRPr lang="el-GR" sz="2000" dirty="0" smtClean="0"/>
          </a:p>
          <a:p>
            <a:r>
              <a:rPr lang="el-GR" sz="2000" dirty="0" smtClean="0"/>
              <a:t>επιστέφει μια τιμή ανάλογα με την αποτίμηση του </a:t>
            </a:r>
            <a:r>
              <a:rPr lang="en-US" sz="2000" dirty="0" smtClean="0"/>
              <a:t>condition </a:t>
            </a:r>
            <a:r>
              <a:rPr lang="el-GR" sz="2000" dirty="0" smtClean="0"/>
              <a:t>και είναι ένας γρήγορος τρόπος να υλοποιήσουμε ένα </a:t>
            </a:r>
            <a:r>
              <a:rPr lang="en-US" sz="2000" dirty="0" smtClean="0"/>
              <a:t>if </a:t>
            </a:r>
            <a:r>
              <a:rPr lang="el-GR" sz="2000" dirty="0" smtClean="0"/>
              <a:t>το οποίο </a:t>
            </a:r>
            <a:r>
              <a:rPr lang="el-GR" sz="2000" dirty="0" smtClean="0">
                <a:solidFill>
                  <a:srgbClr val="FF0000"/>
                </a:solidFill>
              </a:rPr>
              <a:t>επιστρέφει μία τιμή</a:t>
            </a:r>
          </a:p>
        </p:txBody>
      </p:sp>
    </p:spTree>
    <p:extLst>
      <p:ext uri="{BB962C8B-B14F-4D97-AF65-F5344CB8AC3E}">
        <p14:creationId xmlns:p14="http://schemas.microsoft.com/office/powerpoint/2010/main" val="23268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ΜΑΘΗΜΑΤΑ  ΑΠΟ ΤΟ ΕΡΓΑΣΤΗΡΙΟ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0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Στατικές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Παρόμοια με τις στατικές μεθόδους μπορούμε να ορίσουμε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στατικές μεταβλητές</a:t>
            </a:r>
          </a:p>
          <a:p>
            <a:pPr lvl="1"/>
            <a:r>
              <a:rPr lang="el-GR" dirty="0" smtClean="0"/>
              <a:t>Οι στατικές μεταβλητές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ανήκουν στην κλάση </a:t>
            </a:r>
            <a:r>
              <a:rPr lang="el-GR" dirty="0" smtClean="0"/>
              <a:t>και όχι σε κάποιο συγκεκριμένο αντικείμενο και, εφόσον είναι </a:t>
            </a:r>
            <a:r>
              <a:rPr lang="en-US" dirty="0" smtClean="0"/>
              <a:t>public </a:t>
            </a:r>
            <a:r>
              <a:rPr lang="el-GR" dirty="0" smtClean="0"/>
              <a:t>μπορούμε να έχουμε πρόσβαση σε αυτές χρησιμοποιώντας το όνομα της κλάσης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χωρίς</a:t>
            </a:r>
            <a:r>
              <a:rPr lang="el-GR" dirty="0" smtClean="0"/>
              <a:t> να έχουμε ορίσει κάποιο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80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Συντακτικό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</a:p>
          <a:p>
            <a:endParaRPr lang="el-GR" dirty="0" smtClean="0"/>
          </a:p>
          <a:p>
            <a:endParaRPr lang="el-GR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l-GR" dirty="0" smtClean="0"/>
              <a:t>Κλήση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7584" y="2189042"/>
            <a:ext cx="8186857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myClass</a:t>
            </a:r>
            <a:endParaRPr lang="en-US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Type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varName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ReturnType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(arguments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endParaRPr lang="en-US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7583" y="5733256"/>
            <a:ext cx="8186857" cy="40011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….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.varName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…. ;</a:t>
            </a:r>
          </a:p>
        </p:txBody>
      </p:sp>
    </p:spTree>
    <p:extLst>
      <p:ext uri="{BB962C8B-B14F-4D97-AF65-F5344CB8AC3E}">
        <p14:creationId xmlns:p14="http://schemas.microsoft.com/office/powerpoint/2010/main" val="265998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25010" y="1626473"/>
            <a:ext cx="5561138" cy="313932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Auxiliary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int factor = 2.0;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int max(int x, int y){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(x &gt; y){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return x;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	return y;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7704" y="4968633"/>
            <a:ext cx="6120680" cy="64633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m =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Auxiliary.factor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Auxiliary.max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(6,5)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3706" y="2060848"/>
            <a:ext cx="106150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2096" y="4581128"/>
            <a:ext cx="85311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Κλήση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85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Σταθερές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στατικές μεταβλητές πολλές φορές χρησιμοποιούνται για να ορίσουμε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σταθερές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Τις ορίσουμε σε μία κλάση και μπορούμε να τις χρησιμοποιούμε σε διάφορα σημεία στο πρόγραμμα.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Για να προσδιορίσουμε ότι μία μεταβλητή είναι σταθερά μπορούμε να χρησιμοποιήσουμε το </a:t>
            </a:r>
            <a:r>
              <a:rPr lang="en-US" dirty="0" smtClean="0"/>
              <a:t>keyword </a:t>
            </a:r>
            <a:r>
              <a:rPr lang="en-US" dirty="0" smtClean="0">
                <a:solidFill>
                  <a:srgbClr val="FF0000"/>
                </a:solidFill>
              </a:rPr>
              <a:t>final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78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25010" y="1626473"/>
            <a:ext cx="5698996" cy="2308324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Circle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final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double PI = 3.14;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area(double r){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PI*r*r;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25010" y="4968633"/>
            <a:ext cx="6480720" cy="64633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unitCircleArea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Circle.area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(“PI value is” +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Circle.PI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3706" y="2060848"/>
            <a:ext cx="106150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2096" y="4581128"/>
            <a:ext cx="85311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Κλήση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08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Στατικές 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Όταν ορίζουμε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στατική μέθοδο </a:t>
            </a:r>
            <a:r>
              <a:rPr lang="el-GR" dirty="0" smtClean="0"/>
              <a:t>μέσα σε μία κλάση,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μπορούμε να χρησιμοποιούμε </a:t>
            </a:r>
            <a:r>
              <a:rPr lang="el-GR" dirty="0" smtClean="0">
                <a:solidFill>
                  <a:srgbClr val="0070C0"/>
                </a:solidFill>
              </a:rPr>
              <a:t>μη στατικά πεδία</a:t>
            </a:r>
            <a:r>
              <a:rPr lang="el-GR" dirty="0" smtClean="0"/>
              <a:t>, ή να καλούμε </a:t>
            </a:r>
            <a:r>
              <a:rPr lang="el-GR" dirty="0" smtClean="0">
                <a:solidFill>
                  <a:srgbClr val="0070C0"/>
                </a:solidFill>
              </a:rPr>
              <a:t>μη στατικές μεθόδους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Μη στατικά πεδία και μη στατικές μέθοδοι συσχετίζονται 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. Εφόσον μπορούμε να καλέσουμε μια στατική μέθοδο χωρίς αντικείμενο, δεν μπορούμε μέσα σε αυτή να χρησιμοποιούμε μη στατικά πεδία ή μεθόδους.</a:t>
            </a:r>
          </a:p>
          <a:p>
            <a:pPr lvl="1"/>
            <a:r>
              <a:rPr lang="el-GR" dirty="0" smtClean="0"/>
              <a:t>Σκεφτείτε ότι για κάθε χρήση μιας μεθόδου ή μιας μεταβλητής μπορούμε να βάλουμε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μπροστά. Αν δεν υπάρχει αντικείμενο η αναφορά </a:t>
            </a:r>
            <a:r>
              <a:rPr lang="en-US" dirty="0" smtClean="0"/>
              <a:t>this </a:t>
            </a:r>
            <a:r>
              <a:rPr lang="el-GR" dirty="0" smtClean="0"/>
              <a:t>δεν ορίζεται</a:t>
            </a:r>
          </a:p>
          <a:p>
            <a:r>
              <a:rPr lang="el-GR" dirty="0" smtClean="0"/>
              <a:t>Αν θέλουμε να καλέσουμε μια μη στατική μέθοδο θα πρέπει να ορίσουμε ένα </a:t>
            </a:r>
            <a:r>
              <a:rPr lang="el-GR" dirty="0" smtClean="0">
                <a:solidFill>
                  <a:srgbClr val="0070C0"/>
                </a:solidFill>
              </a:rPr>
              <a:t>αντικείμενο</a:t>
            </a:r>
            <a:r>
              <a:rPr lang="el-GR" dirty="0" smtClean="0"/>
              <a:t> μέσα στην στατική μέθοδο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2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Auxiliary2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Auxiliary2(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x;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max(){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(x&gt;y)? x: 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min(){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(x&gt;y)? y: x;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maxToMin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Auxiliary2 aux = new Auxiliary2(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((double)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aux.max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aux.min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8292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Στατικές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Εκτός από σταθερές μπορούμε να ορίσουμε στατικές μεταβλητές όταν θέλουμε διαφορετικά αντικείμενα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επικοινωνούν</a:t>
            </a:r>
            <a:r>
              <a:rPr lang="el-GR" dirty="0" smtClean="0"/>
              <a:t> μέσω μιας μεταβλητής</a:t>
            </a:r>
          </a:p>
          <a:p>
            <a:pPr lvl="1"/>
            <a:r>
              <a:rPr lang="el-GR" dirty="0" smtClean="0"/>
              <a:t>Υπάρχει μόνο </a:t>
            </a:r>
            <a:r>
              <a:rPr lang="el-GR" dirty="0" smtClean="0">
                <a:solidFill>
                  <a:srgbClr val="0070C0"/>
                </a:solidFill>
              </a:rPr>
              <a:t>ένα αντίγραφο </a:t>
            </a:r>
            <a:r>
              <a:rPr lang="el-GR" dirty="0" smtClean="0"/>
              <a:t>μιας στατικής μεταβλητής, άρα όταν το αλλάζει ένα αντικείμενο την αλλαγή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βλέπουν</a:t>
            </a:r>
            <a:r>
              <a:rPr lang="el-GR" dirty="0" smtClean="0"/>
              <a:t> και όλα τα άλλα αντικείμενα της κλάσης</a:t>
            </a:r>
            <a:r>
              <a:rPr lang="el-GR" dirty="0" smtClean="0"/>
              <a:t>.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r>
              <a:rPr lang="el-GR" dirty="0" smtClean="0"/>
              <a:t>: Στο πρόγραμμα </a:t>
            </a:r>
            <a:r>
              <a:rPr lang="en-US" dirty="0" err="1" smtClean="0">
                <a:solidFill>
                  <a:srgbClr val="0070C0"/>
                </a:solidFill>
              </a:rPr>
              <a:t>TakeTurns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δείχνουμε πως μπορούμε να χρησιμοποιήσουμε στατικές μεταβλητές για να επικοινωνούν μεταξύ τους τα αντικείμενα.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16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Στατικές μέθοδοι και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Έχετε ήδη χρησιμοποιήσει στατικές μεθόδους και μεταβλητές σε διάφορες περιπτώσεις</a:t>
            </a:r>
          </a:p>
          <a:p>
            <a:endParaRPr lang="el-GR" dirty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System.out</a:t>
            </a:r>
            <a:r>
              <a:rPr lang="en-US" dirty="0" smtClean="0"/>
              <a:t>: </a:t>
            </a:r>
            <a:r>
              <a:rPr lang="el-GR" dirty="0" smtClean="0"/>
              <a:t>στατικό πεδίο της κλάσης </a:t>
            </a:r>
            <a:r>
              <a:rPr lang="en-US" dirty="0" smtClean="0">
                <a:solidFill>
                  <a:srgbClr val="0070C0"/>
                </a:solidFill>
              </a:rPr>
              <a:t>System</a:t>
            </a:r>
            <a:r>
              <a:rPr lang="en-US" dirty="0" smtClean="0"/>
              <a:t>, </a:t>
            </a:r>
            <a:r>
              <a:rPr lang="el-GR" dirty="0" smtClean="0"/>
              <a:t>το οποίο κρατάει ένα </a:t>
            </a:r>
            <a:r>
              <a:rPr lang="en-US" dirty="0" err="1" smtClean="0"/>
              <a:t>PrintStream</a:t>
            </a:r>
            <a:r>
              <a:rPr lang="en-US" dirty="0" smtClean="0"/>
              <a:t> </a:t>
            </a:r>
            <a:r>
              <a:rPr lang="el-GR" dirty="0" smtClean="0"/>
              <a:t>με το οποίο μπορούμε</a:t>
            </a:r>
            <a:r>
              <a:rPr lang="en-US" dirty="0" smtClean="0"/>
              <a:t> </a:t>
            </a:r>
            <a:r>
              <a:rPr lang="el-GR" dirty="0" smtClean="0"/>
              <a:t>γράψουμε στην οθόνη.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System.in</a:t>
            </a:r>
            <a:r>
              <a:rPr lang="en-US" dirty="0" smtClean="0"/>
              <a:t>: </a:t>
            </a:r>
            <a:r>
              <a:rPr lang="el-GR" dirty="0"/>
              <a:t>στατικό πεδίο της κλάσης </a:t>
            </a:r>
            <a:r>
              <a:rPr lang="en-US" dirty="0">
                <a:solidFill>
                  <a:srgbClr val="0070C0"/>
                </a:solidFill>
              </a:rPr>
              <a:t>System</a:t>
            </a:r>
            <a:r>
              <a:rPr lang="en-US" dirty="0"/>
              <a:t>, </a:t>
            </a:r>
            <a:r>
              <a:rPr lang="el-GR" dirty="0"/>
              <a:t>το οποίο κρατάει ένα </a:t>
            </a:r>
            <a:r>
              <a:rPr lang="en-US" dirty="0" err="1" smtClean="0"/>
              <a:t>FileInputStream</a:t>
            </a:r>
            <a:r>
              <a:rPr lang="en-US" dirty="0" smtClean="0"/>
              <a:t> </a:t>
            </a:r>
            <a:r>
              <a:rPr lang="el-GR" dirty="0" smtClean="0"/>
              <a:t>που συνδέεται με το πληκτρολόγιο.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System.exit</a:t>
            </a:r>
            <a:r>
              <a:rPr lang="en-US" dirty="0" smtClean="0">
                <a:solidFill>
                  <a:srgbClr val="0070C0"/>
                </a:solidFill>
              </a:rPr>
              <a:t>()</a:t>
            </a:r>
            <a:r>
              <a:rPr lang="en-US" dirty="0" smtClean="0"/>
              <a:t>: </a:t>
            </a:r>
            <a:r>
              <a:rPr lang="el-GR" dirty="0" smtClean="0"/>
              <a:t>στατική μέθοδος της </a:t>
            </a:r>
            <a:r>
              <a:rPr lang="el-GR" dirty="0"/>
              <a:t>κλάσης </a:t>
            </a:r>
            <a:r>
              <a:rPr lang="en-US" dirty="0">
                <a:solidFill>
                  <a:srgbClr val="0070C0"/>
                </a:solidFill>
              </a:rPr>
              <a:t>System</a:t>
            </a:r>
          </a:p>
        </p:txBody>
      </p:sp>
    </p:spTree>
    <p:extLst>
      <p:ext uri="{BB962C8B-B14F-4D97-AF65-F5344CB8AC3E}">
        <p14:creationId xmlns:p14="http://schemas.microsoft.com/office/powerpoint/2010/main" val="625247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Περιβάλλουσες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Οι </a:t>
            </a:r>
            <a:r>
              <a:rPr lang="en-US" dirty="0" smtClean="0"/>
              <a:t>wrapper classes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Integer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Double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Boolean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Character</a:t>
            </a:r>
            <a:r>
              <a:rPr lang="en-US" dirty="0" smtClean="0"/>
              <a:t> </a:t>
            </a:r>
            <a:r>
              <a:rPr lang="el-GR" dirty="0" smtClean="0"/>
              <a:t>έχουν πολλές στατικές μεθόδους και στατικά πεδία που μας βοηθάνε να χειριζόμαστε τους βασικούς τύπους.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Integer.parseInt</a:t>
            </a:r>
            <a:r>
              <a:rPr lang="en-US" dirty="0" smtClean="0">
                <a:solidFill>
                  <a:srgbClr val="0070C0"/>
                </a:solidFill>
              </a:rPr>
              <a:t>(String)</a:t>
            </a:r>
            <a:r>
              <a:rPr lang="en-US" dirty="0" smtClean="0"/>
              <a:t>:</a:t>
            </a:r>
            <a:r>
              <a:rPr lang="el-GR" dirty="0" smtClean="0"/>
              <a:t> Μετατρέπει ένα </a:t>
            </a:r>
            <a:r>
              <a:rPr lang="en-US" dirty="0" smtClean="0"/>
              <a:t>String </a:t>
            </a:r>
            <a:r>
              <a:rPr lang="el-GR" dirty="0" smtClean="0"/>
              <a:t>σε </a:t>
            </a:r>
            <a:r>
              <a:rPr lang="en-US" dirty="0" smtClean="0"/>
              <a:t>int.</a:t>
            </a:r>
          </a:p>
          <a:p>
            <a:pPr lvl="2"/>
            <a:r>
              <a:rPr lang="el-GR" dirty="0" smtClean="0"/>
              <a:t>Αντίστοιχα: </a:t>
            </a:r>
            <a:r>
              <a:rPr lang="en-US" dirty="0" err="1" smtClean="0">
                <a:solidFill>
                  <a:srgbClr val="0070C0"/>
                </a:solidFill>
              </a:rPr>
              <a:t>Double.parseDouble</a:t>
            </a:r>
            <a:r>
              <a:rPr lang="en-US" dirty="0" smtClean="0">
                <a:solidFill>
                  <a:srgbClr val="0070C0"/>
                </a:solidFill>
              </a:rPr>
              <a:t>(String)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Boolean.parseBoolean</a:t>
            </a:r>
            <a:r>
              <a:rPr lang="en-US" dirty="0" smtClean="0">
                <a:solidFill>
                  <a:srgbClr val="0070C0"/>
                </a:solidFill>
              </a:rPr>
              <a:t>(String)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Integer.MAX_VALUE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Integer.MIN_VALUE</a:t>
            </a:r>
            <a:r>
              <a:rPr lang="el-GR" dirty="0" smtClean="0"/>
              <a:t>: Μέγιστη και ελάχιστη τιμή ενός ακεραίου</a:t>
            </a:r>
            <a:endParaRPr lang="en-US" dirty="0" smtClean="0"/>
          </a:p>
          <a:p>
            <a:pPr lvl="2"/>
            <a:r>
              <a:rPr lang="el-GR" dirty="0" smtClean="0"/>
              <a:t>Αντίστοιχα: </a:t>
            </a:r>
            <a:r>
              <a:rPr lang="en-US" dirty="0" err="1" smtClean="0">
                <a:solidFill>
                  <a:srgbClr val="0070C0"/>
                </a:solidFill>
              </a:rPr>
              <a:t>Double.MAX_VALUE</a:t>
            </a:r>
            <a:r>
              <a:rPr lang="en-US" dirty="0" smtClean="0">
                <a:solidFill>
                  <a:srgbClr val="0070C0"/>
                </a:solidFill>
              </a:rPr>
              <a:t>,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Double.MIN_VALUE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Character.IsDigit</a:t>
            </a:r>
            <a:r>
              <a:rPr lang="en-US" dirty="0" smtClean="0">
                <a:solidFill>
                  <a:srgbClr val="0070C0"/>
                </a:solidFill>
              </a:rPr>
              <a:t>(char)</a:t>
            </a:r>
            <a:r>
              <a:rPr lang="el-GR" dirty="0" smtClean="0"/>
              <a:t>: επιστρέφει </a:t>
            </a:r>
            <a:r>
              <a:rPr lang="en-US" dirty="0" smtClean="0"/>
              <a:t>true </a:t>
            </a:r>
            <a:r>
              <a:rPr lang="el-GR" dirty="0" smtClean="0"/>
              <a:t>αν ο χαρακτήρας είναι ένα ψηφίο</a:t>
            </a:r>
            <a:endParaRPr lang="en-US" dirty="0" smtClean="0"/>
          </a:p>
          <a:p>
            <a:pPr lvl="2"/>
            <a:r>
              <a:rPr lang="el-GR" dirty="0" smtClean="0"/>
              <a:t>Παρόμοια: </a:t>
            </a:r>
            <a:r>
              <a:rPr lang="en-US" dirty="0" err="1" smtClean="0">
                <a:solidFill>
                  <a:srgbClr val="0070C0"/>
                </a:solidFill>
              </a:rPr>
              <a:t>Character.IsLetter</a:t>
            </a:r>
            <a:r>
              <a:rPr lang="en-US" dirty="0" smtClean="0">
                <a:solidFill>
                  <a:srgbClr val="0070C0"/>
                </a:solidFill>
              </a:rPr>
              <a:t>(char)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Character.IsLetterOrDigit</a:t>
            </a:r>
            <a:r>
              <a:rPr lang="en-US" dirty="0" smtClean="0">
                <a:solidFill>
                  <a:srgbClr val="0070C0"/>
                </a:solidFill>
              </a:rPr>
              <a:t>(), </a:t>
            </a:r>
            <a:r>
              <a:rPr lang="en-US" dirty="0" err="1" smtClean="0">
                <a:solidFill>
                  <a:srgbClr val="0070C0"/>
                </a:solidFill>
              </a:rPr>
              <a:t>Character.IsWhiteSpace</a:t>
            </a:r>
            <a:r>
              <a:rPr lang="en-US" dirty="0" smtClean="0">
                <a:solidFill>
                  <a:srgbClr val="0070C0"/>
                </a:solidFill>
              </a:rPr>
              <a:t>(char)</a:t>
            </a:r>
          </a:p>
          <a:p>
            <a:r>
              <a:rPr lang="el-GR" dirty="0" smtClean="0"/>
              <a:t>Οι κλάσεις αυτές έχουν και μη στατικές 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6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Περίπλοκες δομές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μάθει τρεις βασικές δομές</a:t>
            </a:r>
          </a:p>
          <a:p>
            <a:pPr lvl="1"/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HashSet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HashMap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/>
              <a:t>Μπορούμε να δημιουργήσουμε αντικείμενα που </a:t>
            </a:r>
            <a:r>
              <a:rPr lang="el-GR" dirty="0" err="1" smtClean="0"/>
              <a:t>συνδιάζουν</a:t>
            </a:r>
            <a:r>
              <a:rPr lang="el-GR" dirty="0" smtClean="0"/>
              <a:t> αυτές τις δομές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String,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Integer,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String,String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727460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κλάση </a:t>
            </a:r>
            <a:r>
              <a:rPr lang="en-US" dirty="0" smtClean="0">
                <a:hlinkClick r:id="rId2"/>
              </a:rPr>
              <a:t>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Μία κλάση με πολλές στατικές μεθόδους και στατικά πεδία για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μαθηματικούς υπολογισμούς</a:t>
            </a:r>
          </a:p>
          <a:p>
            <a:r>
              <a:rPr lang="el-GR" dirty="0" smtClean="0"/>
              <a:t>Παραδείγματα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min</a:t>
            </a:r>
            <a:r>
              <a:rPr lang="el-GR" dirty="0" smtClean="0"/>
              <a:t>: </a:t>
            </a:r>
            <a:r>
              <a:rPr lang="el-GR" dirty="0"/>
              <a:t>επιστρέφει το </a:t>
            </a:r>
            <a:r>
              <a:rPr lang="el-GR" dirty="0" smtClean="0"/>
              <a:t>ελάχιστο δύο </a:t>
            </a:r>
            <a:r>
              <a:rPr lang="el-GR" dirty="0"/>
              <a:t>αριθμών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max</a:t>
            </a:r>
            <a:r>
              <a:rPr lang="el-GR" dirty="0" smtClean="0"/>
              <a:t>: επιστρέφει το μέγιστο δύο αριθμών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abs</a:t>
            </a:r>
            <a:r>
              <a:rPr lang="el-GR" dirty="0" smtClean="0"/>
              <a:t>: επιστρέφει την απόλυτη τιμή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pow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dirty="0" err="1" smtClean="0">
                <a:solidFill>
                  <a:srgbClr val="0070C0"/>
                </a:solidFill>
              </a:rPr>
              <a:t>x,y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n-US" dirty="0" smtClean="0"/>
              <a:t>:</a:t>
            </a:r>
            <a:r>
              <a:rPr lang="el-GR" dirty="0" smtClean="0"/>
              <a:t> υψώνει το </a:t>
            </a:r>
            <a:r>
              <a:rPr lang="en-US" dirty="0" smtClean="0"/>
              <a:t>x </a:t>
            </a:r>
            <a:r>
              <a:rPr lang="el-GR" dirty="0" smtClean="0"/>
              <a:t>στην </a:t>
            </a:r>
            <a:r>
              <a:rPr lang="en-US" dirty="0" smtClean="0"/>
              <a:t>y </a:t>
            </a:r>
            <a:r>
              <a:rPr lang="el-GR" dirty="0" err="1" smtClean="0"/>
              <a:t>δυναμη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floor/ceil</a:t>
            </a:r>
            <a:r>
              <a:rPr lang="el-GR" dirty="0" smtClean="0"/>
              <a:t>: επιστρέφει τον μεγαλύτερο/μικρότερο ακέραιο που είναι μικρότερος/</a:t>
            </a:r>
            <a:r>
              <a:rPr lang="el-GR" dirty="0" err="1" smtClean="0"/>
              <a:t>μεγαλυτερος</a:t>
            </a:r>
            <a:r>
              <a:rPr lang="el-GR" dirty="0" smtClean="0"/>
              <a:t> από το όρισμα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sqrt</a:t>
            </a:r>
            <a:r>
              <a:rPr lang="el-GR" dirty="0" smtClean="0"/>
              <a:t>: επιστρέφει την τετραγωνική ρίζα ενός αριθμού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PI</a:t>
            </a:r>
            <a:r>
              <a:rPr lang="el-GR" dirty="0" smtClean="0"/>
              <a:t>: ο αριθμός π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E</a:t>
            </a:r>
            <a:r>
              <a:rPr lang="en-US" dirty="0" smtClean="0"/>
              <a:t>: </a:t>
            </a:r>
            <a:r>
              <a:rPr lang="el-GR" dirty="0" smtClean="0"/>
              <a:t>Η βάση των φυσικών λογαρίθμων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991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Συμπερασματικά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Στατικές μεθόδους και πεδία συνήθως ορίζουμε όταν θέλουμε μια </a:t>
            </a:r>
            <a:r>
              <a:rPr lang="el-GR" dirty="0" smtClean="0">
                <a:solidFill>
                  <a:srgbClr val="0070C0"/>
                </a:solidFill>
              </a:rPr>
              <a:t>βοηθητική συλλογή </a:t>
            </a:r>
            <a:r>
              <a:rPr lang="el-GR" dirty="0" smtClean="0"/>
              <a:t>από σταθερές και μεθόδους (παρόμοια με την κλάση </a:t>
            </a:r>
            <a:r>
              <a:rPr lang="en-US" dirty="0" smtClean="0"/>
              <a:t>Math </a:t>
            </a:r>
            <a:r>
              <a:rPr lang="el-GR" dirty="0" smtClean="0"/>
              <a:t>της </a:t>
            </a:r>
            <a:r>
              <a:rPr lang="en-US" dirty="0" smtClean="0"/>
              <a:t>Java).</a:t>
            </a:r>
          </a:p>
          <a:p>
            <a:r>
              <a:rPr lang="el-GR" dirty="0" smtClean="0"/>
              <a:t>Μια στατική μέθοδο που μπορείτε να ορίσετε για κάθε κλάση είναι 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main</a:t>
            </a:r>
            <a:r>
              <a:rPr lang="en-US" dirty="0" smtClean="0"/>
              <a:t>, </a:t>
            </a:r>
            <a:r>
              <a:rPr lang="el-GR" dirty="0" smtClean="0"/>
              <a:t>ώστε να </a:t>
            </a:r>
            <a:r>
              <a:rPr lang="el-GR" dirty="0" smtClean="0">
                <a:solidFill>
                  <a:srgbClr val="0070C0"/>
                </a:solidFill>
              </a:rPr>
              <a:t>τεστάρετε</a:t>
            </a:r>
            <a:r>
              <a:rPr lang="el-GR" dirty="0" smtClean="0"/>
              <a:t> μια συγκεκριμένη κλάση.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906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ΕΣωΤΕΡΙΚΕΣ</a:t>
            </a:r>
            <a:r>
              <a:rPr lang="el-GR" dirty="0" smtClean="0"/>
              <a:t> ΚΛΑΣΕΙΣ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8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Εσωτερικές κλάσεις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ορίσουμε μια κλάση μέσα στον ορισμό μιας άλλης κλάσης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2763484"/>
            <a:ext cx="4237057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Shape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 class Point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&lt;Code for Point&gt;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&lt;Code for Shape&gt;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64088" y="2763484"/>
            <a:ext cx="3456384" cy="34163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Γιατί να το κάνουμε αυτό?</a:t>
            </a:r>
          </a:p>
          <a:p>
            <a:endParaRPr lang="el-GR" dirty="0"/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Η κλάση </a:t>
            </a:r>
            <a:r>
              <a:rPr lang="en-US" dirty="0" smtClean="0">
                <a:solidFill>
                  <a:srgbClr val="0070C0"/>
                </a:solidFill>
              </a:rPr>
              <a:t>Point</a:t>
            </a:r>
            <a:r>
              <a:rPr lang="en-US" dirty="0" smtClean="0"/>
              <a:t> </a:t>
            </a:r>
            <a:r>
              <a:rPr lang="el-GR" dirty="0" smtClean="0"/>
              <a:t>μπορεί να είναι χρήσιμη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για την </a:t>
            </a:r>
            <a:r>
              <a:rPr lang="en-US" dirty="0" smtClean="0">
                <a:solidFill>
                  <a:srgbClr val="0070C0"/>
                </a:solidFill>
              </a:rPr>
              <a:t>Shape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Μας επιτρέπει να ορίσουμε </a:t>
            </a:r>
            <a:r>
              <a:rPr lang="el-GR" dirty="0" smtClean="0">
                <a:solidFill>
                  <a:srgbClr val="FF0000"/>
                </a:solidFill>
              </a:rPr>
              <a:t>άλλη </a:t>
            </a:r>
            <a:r>
              <a:rPr lang="en-US" dirty="0" smtClean="0">
                <a:solidFill>
                  <a:srgbClr val="0070C0"/>
                </a:solidFill>
              </a:rPr>
              <a:t>Point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σε άλλο σημείο</a:t>
            </a:r>
          </a:p>
          <a:p>
            <a:pPr marL="285750" indent="-285750">
              <a:buFont typeface="Arial" pitchFamily="34" charset="0"/>
              <a:buChar char="•"/>
            </a:pPr>
            <a:endParaRPr lang="el-GR" dirty="0"/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Η </a:t>
            </a:r>
            <a:r>
              <a:rPr lang="en-US" dirty="0" smtClean="0">
                <a:solidFill>
                  <a:srgbClr val="0070C0"/>
                </a:solidFill>
              </a:rPr>
              <a:t>Point</a:t>
            </a:r>
            <a:r>
              <a:rPr lang="en-US" dirty="0" smtClean="0"/>
              <a:t> </a:t>
            </a:r>
            <a:r>
              <a:rPr lang="el-GR" dirty="0" smtClean="0"/>
              <a:t>και η </a:t>
            </a:r>
            <a:r>
              <a:rPr lang="en-US" dirty="0" smtClean="0">
                <a:solidFill>
                  <a:srgbClr val="0070C0"/>
                </a:solidFill>
              </a:rPr>
              <a:t>Shape</a:t>
            </a:r>
            <a:r>
              <a:rPr lang="en-US" dirty="0" smtClean="0"/>
              <a:t> </a:t>
            </a:r>
            <a:r>
              <a:rPr lang="el-GR" dirty="0" smtClean="0"/>
              <a:t>έχουν η μία </a:t>
            </a:r>
            <a:r>
              <a:rPr lang="el-GR" dirty="0" smtClean="0">
                <a:solidFill>
                  <a:srgbClr val="FF0000"/>
                </a:solidFill>
              </a:rPr>
              <a:t>πρόσβαση στα ιδιωτικά πεδία και μεθόδους </a:t>
            </a:r>
            <a:r>
              <a:rPr lang="el-GR" dirty="0" smtClean="0"/>
              <a:t>της άλλης</a:t>
            </a:r>
          </a:p>
        </p:txBody>
      </p:sp>
    </p:spTree>
    <p:extLst>
      <p:ext uri="{BB962C8B-B14F-4D97-AF65-F5344CB8AC3E}">
        <p14:creationId xmlns:p14="http://schemas.microsoft.com/office/powerpoint/2010/main" val="2003008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Εργαστήριο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7680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Για την άσκηση του εργαστηρίου έπρεπε να </a:t>
            </a:r>
            <a:r>
              <a:rPr lang="en-US" dirty="0" smtClean="0"/>
              <a:t>o</a:t>
            </a:r>
            <a:r>
              <a:rPr lang="el-GR" dirty="0" err="1" smtClean="0"/>
              <a:t>ρίσετε</a:t>
            </a:r>
            <a:r>
              <a:rPr lang="el-GR" dirty="0" smtClean="0"/>
              <a:t> ένα </a:t>
            </a:r>
            <a:endParaRPr lang="en-US" dirty="0" smtClean="0"/>
          </a:p>
          <a:p>
            <a:pPr marL="0" indent="0">
              <a:buNone/>
            </a:pPr>
            <a:r>
              <a:rPr lang="en-US" sz="2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2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String,</a:t>
            </a:r>
            <a:r>
              <a:rPr lang="en-US" sz="26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sz="2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sz="2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endParaRPr lang="el-GR" sz="26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2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String,</a:t>
            </a:r>
            <a:r>
              <a:rPr lang="en-US" sz="26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sz="2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l-GR" dirty="0" smtClean="0"/>
              <a:t>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κλειδί</a:t>
            </a:r>
            <a:r>
              <a:rPr lang="el-GR" dirty="0" smtClean="0"/>
              <a:t> είναι το </a:t>
            </a:r>
            <a:r>
              <a:rPr lang="el-GR" dirty="0" smtClean="0">
                <a:solidFill>
                  <a:srgbClr val="0070C0"/>
                </a:solidFill>
              </a:rPr>
              <a:t>όνομα</a:t>
            </a:r>
            <a:r>
              <a:rPr lang="el-GR" dirty="0" smtClean="0"/>
              <a:t> του ανθρώπου</a:t>
            </a:r>
          </a:p>
          <a:p>
            <a:pPr lvl="1"/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τιμή</a:t>
            </a:r>
            <a:r>
              <a:rPr lang="el-GR" dirty="0" smtClean="0"/>
              <a:t> είναι η </a:t>
            </a:r>
            <a:r>
              <a:rPr lang="el-GR" dirty="0" smtClean="0">
                <a:solidFill>
                  <a:srgbClr val="0070C0"/>
                </a:solidFill>
              </a:rPr>
              <a:t>λίστα</a:t>
            </a:r>
            <a:r>
              <a:rPr lang="el-GR" dirty="0" smtClean="0"/>
              <a:t> με τις πόλεις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μας κάνει ένα </a:t>
            </a:r>
            <a:r>
              <a:rPr lang="en-US" dirty="0" err="1" smtClean="0">
                <a:solidFill>
                  <a:srgbClr val="0070C0"/>
                </a:solidFill>
              </a:rPr>
              <a:t>HashSet</a:t>
            </a:r>
            <a:r>
              <a:rPr lang="en-US" dirty="0" smtClean="0"/>
              <a:t> </a:t>
            </a:r>
            <a:r>
              <a:rPr lang="el-GR" dirty="0" smtClean="0"/>
              <a:t>(ούτε ένα </a:t>
            </a:r>
            <a:r>
              <a:rPr lang="en-US" dirty="0" err="1" smtClean="0">
                <a:solidFill>
                  <a:srgbClr val="0070C0"/>
                </a:solidFill>
              </a:rPr>
              <a:t>ArrayList</a:t>
            </a:r>
            <a:r>
              <a:rPr lang="en-US" dirty="0" smtClean="0"/>
              <a:t>) </a:t>
            </a:r>
            <a:r>
              <a:rPr lang="el-GR" dirty="0" smtClean="0"/>
              <a:t>γιατί με κάθε όνομα θέλουμε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συσχετίσουμε</a:t>
            </a:r>
            <a:r>
              <a:rPr lang="el-GR" dirty="0" smtClean="0"/>
              <a:t> κάτι (μια λίστα με ονόματα)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μας κάνει ένα </a:t>
            </a:r>
            <a:r>
              <a:rPr lang="en-US" dirty="0" err="1" smtClean="0">
                <a:solidFill>
                  <a:srgbClr val="0070C0"/>
                </a:solidFill>
              </a:rPr>
              <a:t>HashMap</a:t>
            </a:r>
            <a:r>
              <a:rPr lang="en-US" dirty="0" smtClean="0">
                <a:solidFill>
                  <a:srgbClr val="0070C0"/>
                </a:solidFill>
              </a:rPr>
              <a:t>&lt;</a:t>
            </a:r>
            <a:r>
              <a:rPr lang="en-US" dirty="0" err="1" smtClean="0">
                <a:solidFill>
                  <a:srgbClr val="0070C0"/>
                </a:solidFill>
              </a:rPr>
              <a:t>String,String</a:t>
            </a:r>
            <a:r>
              <a:rPr lang="en-US" dirty="0" smtClean="0">
                <a:solidFill>
                  <a:srgbClr val="0070C0"/>
                </a:solidFill>
              </a:rPr>
              <a:t>&gt;</a:t>
            </a:r>
            <a:r>
              <a:rPr lang="en-US" dirty="0" smtClean="0"/>
              <a:t> </a:t>
            </a:r>
            <a:r>
              <a:rPr lang="el-GR" dirty="0" smtClean="0"/>
              <a:t>γιατί τότε με κάθε όνομα θα συσχετίζαμε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μόνο ένα όνομα</a:t>
            </a:r>
            <a:r>
              <a:rPr lang="el-GR" dirty="0" smtClean="0"/>
              <a:t>, ενώ εμείς θέλουμε μια λίστα.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463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πρώτη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φορά</a:t>
            </a:r>
            <a:r>
              <a:rPr lang="el-GR" dirty="0" smtClean="0"/>
              <a:t> που βρίσκουμε ένα </a:t>
            </a:r>
            <a:r>
              <a:rPr lang="el-GR" dirty="0" smtClean="0">
                <a:solidFill>
                  <a:srgbClr val="0070C0"/>
                </a:solidFill>
              </a:rPr>
              <a:t>καινούριο όνομα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name</a:t>
            </a:r>
            <a:r>
              <a:rPr lang="en-US" dirty="0" smtClean="0"/>
              <a:t>) </a:t>
            </a:r>
            <a:r>
              <a:rPr lang="el-GR" dirty="0" smtClean="0"/>
              <a:t>θα πρέπει να το προσθέτουμε στο </a:t>
            </a:r>
            <a:r>
              <a:rPr lang="en-US" dirty="0" err="1" smtClean="0">
                <a:solidFill>
                  <a:srgbClr val="0070C0"/>
                </a:solidFill>
              </a:rPr>
              <a:t>HashMap</a:t>
            </a:r>
            <a:r>
              <a:rPr lang="en-US" dirty="0" smtClean="0"/>
              <a:t> </a:t>
            </a:r>
            <a:r>
              <a:rPr lang="el-GR" dirty="0" smtClean="0"/>
              <a:t>και να δημιουργούμε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καινούριο</a:t>
            </a:r>
            <a:r>
              <a:rPr lang="el-GR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ArrayList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γι αυτό το όνομα</a:t>
            </a:r>
          </a:p>
          <a:p>
            <a:pPr lvl="1"/>
            <a:r>
              <a:rPr lang="el-GR" dirty="0" smtClean="0"/>
              <a:t>Μπορούμε να χρησιμοποιήσουμε και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ανώνυμο αντικείμενο</a:t>
            </a:r>
          </a:p>
          <a:p>
            <a:pPr marL="274320" lvl="1" indent="0">
              <a:buNone/>
            </a:pP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myMap.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(name,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lvl="1"/>
            <a:r>
              <a:rPr lang="el-GR" dirty="0" smtClean="0"/>
              <a:t>Η λίστα αυτή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αρχικά είναι άδεια</a:t>
            </a:r>
            <a:r>
              <a:rPr lang="el-GR" dirty="0" smtClean="0"/>
              <a:t>, σε αυτή θα προσθέσουμε τις πόλεις</a:t>
            </a:r>
          </a:p>
          <a:p>
            <a:r>
              <a:rPr lang="el-GR" dirty="0" smtClean="0"/>
              <a:t>Αν το όνομα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υπάρχει ήδη</a:t>
            </a:r>
            <a:r>
              <a:rPr lang="el-GR" dirty="0" smtClean="0"/>
              <a:t>, τότε μπορούμε να πάρουμε το </a:t>
            </a:r>
            <a:r>
              <a:rPr lang="en-US" dirty="0" err="1" smtClean="0">
                <a:solidFill>
                  <a:srgbClr val="0070C0"/>
                </a:solidFill>
              </a:rPr>
              <a:t>ArrayList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που αντιστοιχεί στο όνομα </a:t>
            </a:r>
            <a:r>
              <a:rPr lang="en-US" dirty="0" smtClean="0">
                <a:solidFill>
                  <a:srgbClr val="0070C0"/>
                </a:solidFill>
              </a:rPr>
              <a:t>name</a:t>
            </a:r>
            <a:r>
              <a:rPr lang="en-US" dirty="0" smtClean="0"/>
              <a:t> </a:t>
            </a:r>
            <a:r>
              <a:rPr lang="el-GR" dirty="0" smtClean="0"/>
              <a:t>από το </a:t>
            </a:r>
            <a:r>
              <a:rPr lang="en-US" dirty="0" err="1" smtClean="0">
                <a:solidFill>
                  <a:srgbClr val="0070C0"/>
                </a:solidFill>
              </a:rPr>
              <a:t>HashMap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προσθέσουμε</a:t>
            </a:r>
            <a:r>
              <a:rPr lang="el-GR" dirty="0" smtClean="0"/>
              <a:t> το όνομα της πόλης (</a:t>
            </a:r>
            <a:r>
              <a:rPr lang="en-US" dirty="0" smtClean="0">
                <a:solidFill>
                  <a:srgbClr val="0070C0"/>
                </a:solidFill>
              </a:rPr>
              <a:t>city</a:t>
            </a:r>
            <a:r>
              <a:rPr lang="en-US" dirty="0" smtClean="0"/>
              <a:t>)</a:t>
            </a:r>
          </a:p>
          <a:p>
            <a:pPr marL="274320" lvl="1" indent="0">
              <a:buNone/>
            </a:pP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myMap.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(name).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(city)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/>
              <a:t>Προσέξτε ότι τελικά το </a:t>
            </a:r>
            <a:r>
              <a:rPr lang="en-US" dirty="0" err="1" smtClean="0">
                <a:solidFill>
                  <a:srgbClr val="0070C0"/>
                </a:solidFill>
              </a:rPr>
              <a:t>HashMap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θα έχει το σύνολο των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διακριτών ονομάτων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668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δομών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ArrayList</a:t>
            </a:r>
            <a:r>
              <a:rPr lang="en-US" dirty="0" smtClean="0"/>
              <a:t>: </a:t>
            </a:r>
            <a:r>
              <a:rPr lang="el-GR" dirty="0" smtClean="0"/>
              <a:t>όταν θέλουμε να </a:t>
            </a:r>
            <a:r>
              <a:rPr lang="el-GR" dirty="0" smtClean="0">
                <a:solidFill>
                  <a:srgbClr val="0070C0"/>
                </a:solidFill>
              </a:rPr>
              <a:t>διατρέχουμε</a:t>
            </a:r>
            <a:r>
              <a:rPr lang="el-GR" dirty="0" smtClean="0"/>
              <a:t> τα αντικείμενα και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θα χρειαστούμε </a:t>
            </a:r>
            <a:r>
              <a:rPr lang="en-US" dirty="0" smtClean="0">
                <a:solidFill>
                  <a:srgbClr val="0070C0"/>
                </a:solidFill>
              </a:rPr>
              <a:t>random access </a:t>
            </a:r>
            <a:r>
              <a:rPr lang="el-GR" dirty="0" smtClean="0"/>
              <a:t>σε κάποιο αντικείμενο</a:t>
            </a:r>
          </a:p>
          <a:p>
            <a:pPr lvl="1"/>
            <a:r>
              <a:rPr lang="el-GR" dirty="0" smtClean="0"/>
              <a:t>Π.χ., μια κλάση </a:t>
            </a:r>
            <a:r>
              <a:rPr lang="en-US" dirty="0" smtClean="0"/>
              <a:t>Exam </a:t>
            </a:r>
            <a:r>
              <a:rPr lang="el-GR" dirty="0" smtClean="0"/>
              <a:t>περιέχει μια λίστα από αντικείμενα τύπου </a:t>
            </a:r>
            <a:r>
              <a:rPr lang="en-US" dirty="0" smtClean="0"/>
              <a:t>Questions</a:t>
            </a:r>
          </a:p>
          <a:p>
            <a:pPr lvl="2"/>
            <a:r>
              <a:rPr lang="el-GR" dirty="0" smtClean="0"/>
              <a:t>Για κάθε ερώτηση την τυπώνουμε, παίρνουμε την απάντηση, τη βαθμολογούμε, κλπ.</a:t>
            </a:r>
          </a:p>
          <a:p>
            <a:endParaRPr lang="el-GR" dirty="0" smtClean="0"/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HashSet</a:t>
            </a:r>
            <a:r>
              <a:rPr lang="en-US" dirty="0" smtClean="0"/>
              <a:t>: </a:t>
            </a:r>
            <a:r>
              <a:rPr lang="el-GR" dirty="0" smtClean="0"/>
              <a:t>όταν θέλουμε να έχουμε μια συλλογή από </a:t>
            </a:r>
            <a:r>
              <a:rPr lang="el-GR" dirty="0" smtClean="0">
                <a:solidFill>
                  <a:srgbClr val="0070C0"/>
                </a:solidFill>
              </a:rPr>
              <a:t>μοναδικά</a:t>
            </a:r>
            <a:r>
              <a:rPr lang="el-GR" dirty="0" smtClean="0"/>
              <a:t> αντικείμενα και </a:t>
            </a:r>
            <a:r>
              <a:rPr lang="el-GR" dirty="0"/>
              <a:t>θέλουμε </a:t>
            </a:r>
            <a:r>
              <a:rPr lang="el-GR" dirty="0" smtClean="0">
                <a:solidFill>
                  <a:srgbClr val="0070C0"/>
                </a:solidFill>
              </a:rPr>
              <a:t>γρήγορη αναζήτηση </a:t>
            </a:r>
            <a:r>
              <a:rPr lang="el-GR" dirty="0" smtClean="0"/>
              <a:t>για να μάθουμε αν </a:t>
            </a:r>
            <a:r>
              <a:rPr lang="el-GR" dirty="0" smtClean="0"/>
              <a:t>κάποιο αντικείμενο </a:t>
            </a:r>
            <a:r>
              <a:rPr lang="el-GR" dirty="0" smtClean="0"/>
              <a:t>ανήκει σε αυτή</a:t>
            </a:r>
          </a:p>
          <a:p>
            <a:pPr lvl="1"/>
            <a:r>
              <a:rPr lang="el-GR" dirty="0" smtClean="0"/>
              <a:t>Π.χ., να βρούμε τα μοναδικά ονόματα από μια λίστα με ονόματα με επαναλήψεις</a:t>
            </a:r>
          </a:p>
          <a:p>
            <a:pPr lvl="1"/>
            <a:r>
              <a:rPr lang="el-GR" dirty="0" smtClean="0"/>
              <a:t>Π.χ., να βρούμε αν ένα όνομα ανήκει σε μια λίστα ονομάτων με διασημότητες</a:t>
            </a:r>
          </a:p>
          <a:p>
            <a:endParaRPr lang="el-GR" dirty="0" smtClean="0"/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HashMap</a:t>
            </a:r>
            <a:r>
              <a:rPr lang="en-US" dirty="0" smtClean="0"/>
              <a:t>: </a:t>
            </a:r>
            <a:r>
              <a:rPr lang="el-GR" dirty="0" smtClean="0">
                <a:solidFill>
                  <a:srgbClr val="0070C0"/>
                </a:solidFill>
              </a:rPr>
              <a:t>Ίδια</a:t>
            </a:r>
            <a:r>
              <a:rPr lang="el-GR" dirty="0" smtClean="0"/>
              <a:t> λειτουργικότητα με το </a:t>
            </a:r>
            <a:r>
              <a:rPr lang="en-US" dirty="0" err="1" smtClean="0">
                <a:solidFill>
                  <a:srgbClr val="0070C0"/>
                </a:solidFill>
              </a:rPr>
              <a:t>HashSet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αλλά μας επιτρέπει να </a:t>
            </a:r>
            <a:r>
              <a:rPr lang="el-GR" dirty="0" smtClean="0">
                <a:solidFill>
                  <a:srgbClr val="0070C0"/>
                </a:solidFill>
              </a:rPr>
              <a:t>συσχετίσουμε</a:t>
            </a:r>
            <a:r>
              <a:rPr lang="el-GR" dirty="0" smtClean="0"/>
              <a:t> μια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r>
              <a:rPr lang="el-GR" dirty="0" smtClean="0"/>
              <a:t> με κάθε στοιχείο του συνόλου</a:t>
            </a:r>
          </a:p>
          <a:p>
            <a:pPr lvl="1"/>
            <a:r>
              <a:rPr lang="el-GR" dirty="0" smtClean="0"/>
              <a:t>Π.χ. θέλω να ανακαλέσω γρήγορα τις πληροφορίες για ένα φοιτητή χρησιμοποιώντας το ΑΜ του</a:t>
            </a:r>
          </a:p>
          <a:p>
            <a:pPr lvl="1"/>
            <a:r>
              <a:rPr lang="el-GR" dirty="0" smtClean="0"/>
              <a:t>Το </a:t>
            </a:r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el-GR" dirty="0" smtClean="0"/>
              <a:t>είναι πιο χρήσιμο απ ότι ίσως θα περιμένατε</a:t>
            </a:r>
          </a:p>
          <a:p>
            <a:endParaRPr lang="el-G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05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Στο παράδειγμα του εργαστηρίου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εκατομμύρια ανθρώπους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0070C0"/>
                </a:solidFill>
              </a:rPr>
              <a:t>χιλιάδες πόλεις</a:t>
            </a:r>
          </a:p>
          <a:p>
            <a:pPr lvl="1"/>
            <a:r>
              <a:rPr lang="el-GR" dirty="0" smtClean="0"/>
              <a:t>Τι δομή θα πρέπει να χρησιμοποιήσουμε για να βρούμε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γρήγορα</a:t>
            </a:r>
            <a:r>
              <a:rPr lang="el-GR" dirty="0" smtClean="0"/>
              <a:t> αν ένας άνθρωπος επισκέφτηκε μια πόλη?</a:t>
            </a:r>
          </a:p>
          <a:p>
            <a:pPr lvl="1"/>
            <a:r>
              <a:rPr lang="el-GR" dirty="0" smtClean="0"/>
              <a:t>Αν μας ενδιαφέρει να κρατάμε και </a:t>
            </a:r>
            <a:r>
              <a:rPr lang="el-GR" dirty="0" smtClean="0">
                <a:solidFill>
                  <a:srgbClr val="0070C0"/>
                </a:solidFill>
              </a:rPr>
              <a:t>πόσες φορές </a:t>
            </a:r>
            <a:r>
              <a:rPr lang="el-GR" dirty="0" smtClean="0"/>
              <a:t>την επισκέφτηκε?</a:t>
            </a:r>
          </a:p>
          <a:p>
            <a:r>
              <a:rPr lang="el-GR" dirty="0" smtClean="0"/>
              <a:t>Στο πρόγραμμα της γραμματείας ενός πανεπιστημίου που κρατάει πληροφορία για  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φοιτητές</a:t>
            </a:r>
            <a:r>
              <a:rPr lang="el-GR" dirty="0" smtClean="0"/>
              <a:t>, θέλω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γρήγορα</a:t>
            </a:r>
            <a:r>
              <a:rPr lang="el-GR" dirty="0" smtClean="0"/>
              <a:t> με το </a:t>
            </a:r>
            <a:r>
              <a:rPr lang="el-GR" dirty="0" smtClean="0">
                <a:solidFill>
                  <a:srgbClr val="0070C0"/>
                </a:solidFill>
              </a:rPr>
              <a:t>ΑΜ του φοιτητή </a:t>
            </a:r>
            <a:r>
              <a:rPr lang="el-GR" dirty="0" smtClean="0"/>
              <a:t>να μπορώ να βρω το </a:t>
            </a:r>
            <a:r>
              <a:rPr lang="el-GR" dirty="0" smtClean="0">
                <a:solidFill>
                  <a:srgbClr val="0070C0"/>
                </a:solidFill>
              </a:rPr>
              <a:t>βαθμό </a:t>
            </a:r>
            <a:r>
              <a:rPr lang="el-GR" dirty="0" smtClean="0"/>
              <a:t>για ένα μάθημα χρησιμοποιώντας τον </a:t>
            </a:r>
            <a:r>
              <a:rPr lang="el-GR" dirty="0" smtClean="0">
                <a:solidFill>
                  <a:srgbClr val="0070C0"/>
                </a:solidFill>
              </a:rPr>
              <a:t>κωδικό του μαθήματος</a:t>
            </a:r>
            <a:r>
              <a:rPr lang="el-GR" dirty="0" smtClean="0"/>
              <a:t>. Τι δομή πρέπει να χρησιμοποιήσω?</a:t>
            </a:r>
          </a:p>
          <a:p>
            <a:pPr lvl="1"/>
            <a:r>
              <a:rPr lang="el-GR" dirty="0" smtClean="0"/>
              <a:t>Τι γίνεται αν θέλω στο πρόγραμμα μου να έχω μια κλάση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Student </a:t>
            </a:r>
            <a:r>
              <a:rPr lang="el-GR" smtClean="0"/>
              <a:t>που </a:t>
            </a:r>
            <a:r>
              <a:rPr lang="el-GR" dirty="0" smtClean="0"/>
              <a:t>κρατάει τις πληροφορίες για ένα φοιτητή?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90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PROCESSING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1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Κανονικές Εκφράσεις στη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Μπορείτε να διαβάσετε μια περίληψη </a:t>
            </a:r>
            <a:r>
              <a:rPr lang="el-GR" dirty="0" smtClean="0">
                <a:hlinkClick r:id="rId2"/>
              </a:rPr>
              <a:t>στη σελίδα της </a:t>
            </a:r>
            <a:r>
              <a:rPr lang="en-US" dirty="0" smtClean="0">
                <a:hlinkClick r:id="rId2"/>
              </a:rPr>
              <a:t>Oracle</a:t>
            </a:r>
            <a:endParaRPr lang="en-US" dirty="0" smtClean="0"/>
          </a:p>
          <a:p>
            <a:r>
              <a:rPr lang="el-GR" dirty="0" smtClean="0"/>
              <a:t>Οι κανονικές εκφράσεις μπορούν να περιγράψουν πολλά πράγματα. Εμείς θα χρησιμοποιήσουμε κάποιες απλές εκφράσεις. </a:t>
            </a:r>
          </a:p>
          <a:p>
            <a:r>
              <a:rPr lang="el-GR" dirty="0" smtClean="0"/>
              <a:t>Παραδείγματα: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abc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]: </a:t>
            </a:r>
            <a:r>
              <a:rPr lang="en-US" dirty="0" smtClean="0"/>
              <a:t>a </a:t>
            </a:r>
            <a:r>
              <a:rPr lang="el-GR" dirty="0" smtClean="0"/>
              <a:t>ή </a:t>
            </a:r>
            <a:r>
              <a:rPr lang="en-US" dirty="0" smtClean="0"/>
              <a:t>b </a:t>
            </a:r>
            <a:r>
              <a:rPr lang="el-GR" dirty="0" smtClean="0"/>
              <a:t>ή </a:t>
            </a:r>
            <a:r>
              <a:rPr lang="en-US" dirty="0" smtClean="0"/>
              <a:t>c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^a</a:t>
            </a:r>
            <a:r>
              <a:rPr lang="en-US" dirty="0" smtClean="0"/>
              <a:t> : </a:t>
            </a:r>
            <a:r>
              <a:rPr lang="el-GR" dirty="0" smtClean="0"/>
              <a:t>Ξεκινάει με </a:t>
            </a:r>
            <a:r>
              <a:rPr lang="en-US" dirty="0" smtClean="0"/>
              <a:t>a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a$</a:t>
            </a:r>
            <a:r>
              <a:rPr lang="en-US" dirty="0" smtClean="0"/>
              <a:t>: </a:t>
            </a:r>
            <a:r>
              <a:rPr lang="el-GR" dirty="0" smtClean="0"/>
              <a:t>τελειώνει με </a:t>
            </a:r>
            <a:r>
              <a:rPr lang="en-US" dirty="0" smtClean="0"/>
              <a:t>a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\s </a:t>
            </a:r>
            <a:r>
              <a:rPr lang="el-GR" dirty="0" smtClean="0"/>
              <a:t>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\p{Space}</a:t>
            </a:r>
            <a:r>
              <a:rPr lang="en-US" dirty="0" smtClean="0"/>
              <a:t>: white space (</a:t>
            </a:r>
            <a:r>
              <a:rPr lang="el-GR" dirty="0" smtClean="0"/>
              <a:t>κενό, </a:t>
            </a:r>
            <a:r>
              <a:rPr lang="en-US" dirty="0" smtClean="0"/>
              <a:t>tab, </a:t>
            </a:r>
            <a:r>
              <a:rPr lang="el-GR" dirty="0" smtClean="0"/>
              <a:t>αλλαγή γραμμής)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\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p{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Punct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}</a:t>
            </a:r>
            <a:r>
              <a:rPr lang="en-US" dirty="0" smtClean="0"/>
              <a:t>: </a:t>
            </a:r>
            <a:r>
              <a:rPr lang="el-GR" dirty="0" smtClean="0"/>
              <a:t>όλα τα σημεία στίξης</a:t>
            </a:r>
          </a:p>
          <a:p>
            <a:endParaRPr lang="en-US" dirty="0" smtClean="0"/>
          </a:p>
          <a:p>
            <a:r>
              <a:rPr lang="el-GR" dirty="0" smtClean="0"/>
              <a:t>Για να </a:t>
            </a:r>
            <a:r>
              <a:rPr lang="el-GR" dirty="0" smtClean="0">
                <a:solidFill>
                  <a:srgbClr val="0070C0"/>
                </a:solidFill>
              </a:rPr>
              <a:t>χρησιμοποιήσουμε</a:t>
            </a:r>
            <a:r>
              <a:rPr lang="el-GR" dirty="0" smtClean="0"/>
              <a:t> τις κανονικές εκφράσεις τις μετατρέπουμε σε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</a:t>
            </a:r>
            <a:r>
              <a:rPr lang="en-US" dirty="0" smtClean="0"/>
              <a:t> </a:t>
            </a:r>
            <a:r>
              <a:rPr lang="el-GR" dirty="0" smtClean="0"/>
              <a:t>που δίνεται ως όρισμα στην </a:t>
            </a:r>
            <a:r>
              <a:rPr lang="en-US" dirty="0" smtClean="0">
                <a:solidFill>
                  <a:srgbClr val="0070C0"/>
                </a:solidFill>
              </a:rPr>
              <a:t>split</a:t>
            </a:r>
            <a:r>
              <a:rPr lang="en-US" dirty="0" smtClean="0"/>
              <a:t> </a:t>
            </a:r>
            <a:r>
              <a:rPr lang="el-GR" dirty="0" smtClean="0"/>
              <a:t>η την </a:t>
            </a:r>
            <a:r>
              <a:rPr lang="en-US" dirty="0" err="1" smtClean="0">
                <a:solidFill>
                  <a:srgbClr val="0070C0"/>
                </a:solidFill>
              </a:rPr>
              <a:t>replaceAll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Π.χ.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“[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]”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“^a”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“a$”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“\\s”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“\\p{Space}”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“\\p{</a:t>
            </a:r>
            <a:r>
              <a:rPr lang="en-US" sz="25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Punct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}”</a:t>
            </a:r>
          </a:p>
          <a:p>
            <a:pPr lvl="2"/>
            <a:r>
              <a:rPr lang="el-GR" dirty="0" smtClean="0"/>
              <a:t>Χρειαζόμαστε το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“\\”</a:t>
            </a:r>
            <a:r>
              <a:rPr lang="en-US" dirty="0" smtClean="0"/>
              <a:t> </a:t>
            </a:r>
            <a:r>
              <a:rPr lang="el-GR" dirty="0" smtClean="0"/>
              <a:t>ώστε να βάλουμε το </a:t>
            </a:r>
            <a:r>
              <a:rPr lang="el-GR" b="1" dirty="0" smtClean="0">
                <a:solidFill>
                  <a:srgbClr val="0070C0"/>
                </a:solidFill>
              </a:rPr>
              <a:t>\</a:t>
            </a:r>
            <a:r>
              <a:rPr lang="el-GR" dirty="0" smtClean="0"/>
              <a:t> μέσα στο </a:t>
            </a:r>
            <a:r>
              <a:rPr lang="en-US" dirty="0" smtClean="0"/>
              <a:t>string.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844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11786</TotalTime>
  <Words>1679</Words>
  <Application>Microsoft Office PowerPoint</Application>
  <PresentationFormat>On-screen Show (4:3)</PresentationFormat>
  <Paragraphs>327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Clarity</vt:lpstr>
      <vt:lpstr>ΤΕΧΝΙΚΕΣ Αντικειμενοστραφουσ προγραμματισμου</vt:lpstr>
      <vt:lpstr>ΜΑΘΗΜΑΤΑ  ΑΠΟ ΤΟ ΕΡΓΑΣΤΗΡΙΟ</vt:lpstr>
      <vt:lpstr>Περίπλοκες δομές</vt:lpstr>
      <vt:lpstr>Εργαστήριο</vt:lpstr>
      <vt:lpstr>HashMap</vt:lpstr>
      <vt:lpstr>Χρήση δομών</vt:lpstr>
      <vt:lpstr>Παραδείγματα</vt:lpstr>
      <vt:lpstr>STRING PROCESSING</vt:lpstr>
      <vt:lpstr>Κανονικές Εκφράσεις στη Java</vt:lpstr>
      <vt:lpstr>Παρένθεση</vt:lpstr>
      <vt:lpstr>Παράδειγμα</vt:lpstr>
      <vt:lpstr>Παράδειγμα</vt:lpstr>
      <vt:lpstr>FILE</vt:lpstr>
      <vt:lpstr>H κλάση File</vt:lpstr>
      <vt:lpstr>Static</vt:lpstr>
      <vt:lpstr>Στατικές μέθοδοι</vt:lpstr>
      <vt:lpstr>Συντακτικό</vt:lpstr>
      <vt:lpstr>Παράδειγμα</vt:lpstr>
      <vt:lpstr>Παρένθεση</vt:lpstr>
      <vt:lpstr>Στατικές μεταβλητές</vt:lpstr>
      <vt:lpstr>Συντακτικό</vt:lpstr>
      <vt:lpstr>Παράδειγμα</vt:lpstr>
      <vt:lpstr>Σταθερές</vt:lpstr>
      <vt:lpstr>Παράδειγμα</vt:lpstr>
      <vt:lpstr>Στατικές μέθοδοι</vt:lpstr>
      <vt:lpstr>Παράδειγμα</vt:lpstr>
      <vt:lpstr>Στατικές μεταβλητές</vt:lpstr>
      <vt:lpstr>Στατικές μέθοδοι και μεταβλητές</vt:lpstr>
      <vt:lpstr>Περιβάλλουσες κλάσεις</vt:lpstr>
      <vt:lpstr>Η κλάση Math</vt:lpstr>
      <vt:lpstr>Συμπερασματικά</vt:lpstr>
      <vt:lpstr>ΕΣωΤΕΡΙΚΕΣ ΚΛΑΣΕΙΣ</vt:lpstr>
      <vt:lpstr>Εσωτερικές κλάσεις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622</cp:revision>
  <dcterms:created xsi:type="dcterms:W3CDTF">2013-02-10T16:19:38Z</dcterms:created>
  <dcterms:modified xsi:type="dcterms:W3CDTF">2013-05-28T10:21:09Z</dcterms:modified>
</cp:coreProperties>
</file>