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7" r:id="rId2"/>
    <p:sldId id="627" r:id="rId3"/>
    <p:sldId id="628" r:id="rId4"/>
    <p:sldId id="630" r:id="rId5"/>
    <p:sldId id="652" r:id="rId6"/>
    <p:sldId id="653" r:id="rId7"/>
    <p:sldId id="657" r:id="rId8"/>
    <p:sldId id="655" r:id="rId9"/>
    <p:sldId id="661" r:id="rId10"/>
    <p:sldId id="664" r:id="rId11"/>
    <p:sldId id="662" r:id="rId12"/>
    <p:sldId id="656" r:id="rId13"/>
    <p:sldId id="663" r:id="rId14"/>
    <p:sldId id="665" r:id="rId15"/>
    <p:sldId id="666" r:id="rId16"/>
    <p:sldId id="667" r:id="rId17"/>
    <p:sldId id="668" r:id="rId18"/>
    <p:sldId id="669" r:id="rId19"/>
    <p:sldId id="674" r:id="rId20"/>
    <p:sldId id="675" r:id="rId21"/>
    <p:sldId id="676" r:id="rId22"/>
    <p:sldId id="677" r:id="rId23"/>
    <p:sldId id="678" r:id="rId24"/>
    <p:sldId id="679" r:id="rId25"/>
    <p:sldId id="680" r:id="rId26"/>
    <p:sldId id="681" r:id="rId27"/>
    <p:sldId id="670" r:id="rId28"/>
    <p:sldId id="682" r:id="rId29"/>
    <p:sldId id="683" r:id="rId30"/>
    <p:sldId id="684" r:id="rId31"/>
    <p:sldId id="685" r:id="rId32"/>
    <p:sldId id="686" r:id="rId33"/>
    <p:sldId id="671" r:id="rId34"/>
    <p:sldId id="673" r:id="rId35"/>
    <p:sldId id="672" r:id="rId36"/>
    <p:sldId id="68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Εξαιρέσεις</a:t>
            </a:r>
            <a:endParaRPr lang="en-US" dirty="0" smtClean="0"/>
          </a:p>
          <a:p>
            <a:pPr algn="ctr"/>
            <a:r>
              <a:rPr lang="el-GR" dirty="0" smtClean="0"/>
              <a:t>Αρχεία</a:t>
            </a:r>
            <a:endParaRPr lang="en-US" dirty="0" smtClean="0"/>
          </a:p>
          <a:p>
            <a:pPr algn="ctr"/>
            <a:r>
              <a:rPr lang="en-US" dirty="0" smtClean="0"/>
              <a:t>String processing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Εξαιρέσεων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988840"/>
            <a:ext cx="1537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Exception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>
          <a:xfrm flipV="1">
            <a:off x="4044656" y="2450505"/>
            <a:ext cx="0" cy="13385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5292080" y="1196752"/>
            <a:ext cx="3096344" cy="2160240"/>
          </a:xfrm>
          <a:prstGeom prst="wedgeRectCallout">
            <a:avLst>
              <a:gd name="adj1" fmla="val -64680"/>
              <a:gd name="adj2" fmla="val 87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Εξαιρέσεις που πρέπει είτε να τις πιάσουμε μέσα σε ένα </a:t>
            </a:r>
            <a:r>
              <a:rPr lang="en-US" dirty="0" smtClean="0">
                <a:solidFill>
                  <a:srgbClr val="FF0000"/>
                </a:solidFill>
              </a:rPr>
              <a:t>try-catch block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l-GR" dirty="0" smtClean="0">
                <a:solidFill>
                  <a:schemeClr val="tx1"/>
                </a:solidFill>
              </a:rPr>
              <a:t>είτε θα πρέπει να τις ξαναπετάξουμε (δηλώσουμε) με μία εντολή </a:t>
            </a:r>
            <a:r>
              <a:rPr lang="en-US" dirty="0" smtClean="0">
                <a:solidFill>
                  <a:srgbClr val="FF0000"/>
                </a:solidFill>
              </a:rPr>
              <a:t>throws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1980" y="3817307"/>
            <a:ext cx="2685351" cy="461665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RuntimeException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2382349" y="4509120"/>
            <a:ext cx="3096344" cy="2160240"/>
          </a:xfrm>
          <a:prstGeom prst="wedgeRectCallout">
            <a:avLst>
              <a:gd name="adj1" fmla="val -343"/>
              <a:gd name="adj2" fmla="val -59596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Εξαιρέσεις που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>
                <a:solidFill>
                  <a:schemeClr val="tx1"/>
                </a:solidFill>
              </a:rPr>
              <a:t> χρειάζεται να τις αντιμετωπίσουμε μέσω </a:t>
            </a:r>
            <a:r>
              <a:rPr lang="en-US" dirty="0">
                <a:solidFill>
                  <a:srgbClr val="FF0000"/>
                </a:solidFill>
              </a:rPr>
              <a:t>try-catch </a:t>
            </a:r>
            <a:r>
              <a:rPr lang="en-US" dirty="0" smtClean="0">
                <a:solidFill>
                  <a:srgbClr val="FF0000"/>
                </a:solidFill>
              </a:rPr>
              <a:t>block</a:t>
            </a:r>
            <a:r>
              <a:rPr lang="el-GR" dirty="0" smtClean="0">
                <a:solidFill>
                  <a:schemeClr val="tx1"/>
                </a:solidFill>
              </a:rPr>
              <a:t> ή με </a:t>
            </a:r>
            <a:r>
              <a:rPr lang="el-GR" dirty="0">
                <a:solidFill>
                  <a:schemeClr val="tx1"/>
                </a:solidFill>
              </a:rPr>
              <a:t>μία εντολή </a:t>
            </a:r>
            <a:r>
              <a:rPr lang="en-US" dirty="0" smtClean="0">
                <a:solidFill>
                  <a:srgbClr val="FF0000"/>
                </a:solidFill>
              </a:rPr>
              <a:t>throws</a:t>
            </a:r>
          </a:p>
        </p:txBody>
      </p:sp>
    </p:spTree>
    <p:extLst>
      <p:ext uri="{BB962C8B-B14F-4D97-AF65-F5344CB8AC3E}">
        <p14:creationId xmlns:p14="http://schemas.microsoft.com/office/powerpoint/2010/main" val="322393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(! done)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done = true;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6718" y="548680"/>
            <a:ext cx="3203848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και δεν είναι απαραίτητο μπορούμε να πιάσουμε ένα </a:t>
            </a:r>
            <a:r>
              <a:rPr lang="en-US" dirty="0" err="1" smtClean="0"/>
              <a:t>RuntimeException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Στο παράδειγμα αυτό χρησιμοποιούμε το </a:t>
            </a:r>
            <a:r>
              <a:rPr lang="en-US" dirty="0" err="1" smtClean="0"/>
              <a:t>InputMismatchException</a:t>
            </a:r>
            <a:r>
              <a:rPr lang="en-US" dirty="0" smtClean="0"/>
              <a:t>  </a:t>
            </a:r>
            <a:r>
              <a:rPr lang="el-GR" dirty="0" smtClean="0"/>
              <a:t>για να δημιουργήσουμε ένα βρόχο μέχρι να </a:t>
            </a:r>
            <a:r>
              <a:rPr lang="el-GR" dirty="0" err="1" smtClean="0"/>
              <a:t>δωθεί</a:t>
            </a:r>
            <a:r>
              <a:rPr lang="el-GR" dirty="0" smtClean="0"/>
              <a:t> το σωστό </a:t>
            </a:r>
            <a:r>
              <a:rPr lang="en-US" dirty="0" smtClean="0"/>
              <a:t>input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7416" y="6130805"/>
            <a:ext cx="525658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InputMismatchException</a:t>
            </a:r>
            <a:r>
              <a:rPr lang="el-GR" dirty="0" smtClean="0"/>
              <a:t> είναι υπάρχουσα </a:t>
            </a:r>
            <a:r>
              <a:rPr lang="en-US" dirty="0" err="1" smtClean="0"/>
              <a:t>RuntimeException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1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Τις εξαιρέσεις θα τις δείτε περισσότερο όταν 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χρησιμοποιήσετε</a:t>
            </a:r>
            <a:r>
              <a:rPr lang="el-GR" dirty="0" smtClean="0"/>
              <a:t> κάποια </a:t>
            </a:r>
            <a:r>
              <a:rPr lang="el-GR" dirty="0" smtClean="0">
                <a:solidFill>
                  <a:srgbClr val="0070C0"/>
                </a:solidFill>
              </a:rPr>
              <a:t>βιβλιοθήκη</a:t>
            </a:r>
            <a:r>
              <a:rPr lang="el-GR" dirty="0" smtClean="0"/>
              <a:t> που έχει μεθόδους που </a:t>
            </a:r>
            <a:r>
              <a:rPr lang="el-GR" dirty="0" smtClean="0">
                <a:solidFill>
                  <a:srgbClr val="0070C0"/>
                </a:solidFill>
              </a:rPr>
              <a:t>πετάνε εξαιρέσεις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Στον δικό σας κώδικα έχει νόημα να πετάξετε μια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όταν έχετε μία μέθοδο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ξέρει </a:t>
            </a:r>
            <a:r>
              <a:rPr lang="el-GR" dirty="0" smtClean="0"/>
              <a:t>πώς να χειριστεί ένα λάθος και η απόφαση θα πρέπει να παρθεί σε κάποιο </a:t>
            </a:r>
            <a:r>
              <a:rPr lang="el-GR" dirty="0" smtClean="0">
                <a:solidFill>
                  <a:srgbClr val="0070C0"/>
                </a:solidFill>
              </a:rPr>
              <a:t>υψηλότερο σημείο </a:t>
            </a:r>
            <a:r>
              <a:rPr lang="el-GR" dirty="0" smtClean="0"/>
              <a:t>του κώδικα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πληροφορίες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εύκολη και </a:t>
            </a:r>
            <a:r>
              <a:rPr lang="el-GR" dirty="0" smtClean="0">
                <a:solidFill>
                  <a:srgbClr val="0070C0"/>
                </a:solidFill>
              </a:rPr>
              <a:t>τεμπέλικη</a:t>
            </a:r>
            <a:r>
              <a:rPr lang="el-GR" dirty="0" smtClean="0"/>
              <a:t> λύση για μια εξαίρεση είναι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πιάσουμε</a:t>
            </a:r>
            <a:r>
              <a:rPr lang="el-GR" dirty="0" smtClean="0"/>
              <a:t> και απλά να </a:t>
            </a:r>
            <a:r>
              <a:rPr lang="el-GR" dirty="0" smtClean="0">
                <a:solidFill>
                  <a:srgbClr val="0070C0"/>
                </a:solidFill>
              </a:rPr>
              <a:t>μην κάνουμε τίποτα</a:t>
            </a:r>
            <a:r>
              <a:rPr lang="el-GR" dirty="0" smtClean="0"/>
              <a:t>, αλλά αυτό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κακή προγραμματιστική τακτική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9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διάβασμα.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5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/>
              <a:t>που αναπαριστά την οθόνη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3488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ρεύμα </a:t>
            </a:r>
            <a:r>
              <a:rPr lang="el-GR" dirty="0"/>
              <a:t>εξόδου </a:t>
            </a:r>
            <a:r>
              <a:rPr lang="el-GR" dirty="0" smtClean="0"/>
              <a:t>ή εισόδου μπορεί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συνδέεται</a:t>
            </a:r>
            <a:r>
              <a:rPr lang="el-GR" dirty="0" smtClean="0"/>
              <a:t> με ένα </a:t>
            </a:r>
            <a:r>
              <a:rPr lang="el-GR" dirty="0" smtClean="0">
                <a:solidFill>
                  <a:srgbClr val="0070C0"/>
                </a:solidFill>
              </a:rPr>
              <a:t>αρχείο </a:t>
            </a:r>
            <a:r>
              <a:rPr lang="el-GR" dirty="0" smtClean="0"/>
              <a:t>στο οποίο γράφουμε ή από το οποίο διαβάζουμε.</a:t>
            </a:r>
          </a:p>
          <a:p>
            <a:pPr lvl="1"/>
            <a:r>
              <a:rPr lang="el-GR" dirty="0" smtClean="0"/>
              <a:t>Δύο τύποι αρχείων: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κειμένου </a:t>
            </a:r>
            <a:r>
              <a:rPr lang="el-GR" dirty="0" smtClean="0"/>
              <a:t>(ή αρχεία </a:t>
            </a:r>
            <a:r>
              <a:rPr lang="en-US" dirty="0" smtClean="0"/>
              <a:t>ASCII)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δυαδικά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Στα αρχεία κειμένου η πληροφορία είναι κωδικοποιημένη σε </a:t>
            </a:r>
            <a:r>
              <a:rPr lang="el-GR" dirty="0" smtClean="0">
                <a:solidFill>
                  <a:srgbClr val="0070C0"/>
                </a:solidFill>
              </a:rPr>
              <a:t>χαρακτήρες </a:t>
            </a:r>
            <a:r>
              <a:rPr lang="en-US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l-GR" dirty="0" smtClean="0"/>
              <a:t>Πλεονέκτημα: μπορεί να διαβαστεί και από ανθρώπους</a:t>
            </a:r>
          </a:p>
          <a:p>
            <a:r>
              <a:rPr lang="el-GR" dirty="0" smtClean="0"/>
              <a:t>Στα </a:t>
            </a:r>
            <a:r>
              <a:rPr lang="en-US" dirty="0" smtClean="0"/>
              <a:t>binary </a:t>
            </a:r>
            <a:r>
              <a:rPr lang="el-GR" dirty="0" smtClean="0"/>
              <a:t>αρχεία έχουμε διαφορετική </a:t>
            </a:r>
            <a:r>
              <a:rPr lang="el-GR" dirty="0" smtClean="0">
                <a:solidFill>
                  <a:srgbClr val="0070C0"/>
                </a:solidFill>
              </a:rPr>
              <a:t>κωδικοποίηση</a:t>
            </a:r>
          </a:p>
          <a:p>
            <a:pPr lvl="1"/>
            <a:r>
              <a:rPr lang="el-GR" dirty="0" smtClean="0"/>
              <a:t>Πλεονέκτημα: πιο γρήγορη η μεταφορά των δεδομένων.</a:t>
            </a:r>
          </a:p>
          <a:p>
            <a:r>
              <a:rPr lang="el-GR" dirty="0" smtClean="0"/>
              <a:t>Εμείς θα ασχοληθούμε με αρχεία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2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 εξόδου σε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γράψουμε σε ένα αρχείο θα πρέπει καταρχάς να δημιουργήσουμε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που θα </a:t>
            </a:r>
            <a:r>
              <a:rPr lang="el-GR" dirty="0" smtClean="0">
                <a:solidFill>
                  <a:srgbClr val="0070C0"/>
                </a:solidFill>
              </a:rPr>
              <a:t>συνδέεται</a:t>
            </a:r>
            <a:r>
              <a:rPr lang="el-GR" dirty="0" smtClean="0"/>
              <a:t> με το αρχείο.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μας παρέχει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η οποία μας επιτρέπει να δημιουργήσουμε ένα τέτοιο ρεύμα.</a:t>
            </a:r>
          </a:p>
          <a:p>
            <a:r>
              <a:rPr lang="el-GR" dirty="0" smtClean="0"/>
              <a:t>Δημιουργία του ρεύματος: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8010" y="5013176"/>
            <a:ext cx="8113118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ονομα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αρχείου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11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l-GR" dirty="0"/>
              <a:t>Δημιουργεί το </a:t>
            </a:r>
            <a:r>
              <a:rPr lang="el-GR" dirty="0" smtClean="0"/>
              <a:t>αντικείμενο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l-GR" dirty="0" smtClean="0"/>
              <a:t> το οποίο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 </a:t>
            </a:r>
            <a:r>
              <a:rPr lang="el-GR" dirty="0" smtClean="0"/>
              <a:t>προς το αρχείο με το όνομα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</a:t>
            </a:r>
            <a:endParaRPr lang="en-US" dirty="0" smtClean="0"/>
          </a:p>
          <a:p>
            <a:pPr lvl="1"/>
            <a:r>
              <a:rPr lang="el-GR" dirty="0" smtClean="0"/>
              <a:t>Αν το αρχείο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υπάρχει </a:t>
            </a:r>
            <a:r>
              <a:rPr lang="el-GR" dirty="0" smtClean="0"/>
              <a:t>τότε </a:t>
            </a:r>
            <a:r>
              <a:rPr lang="el-GR" dirty="0" smtClean="0">
                <a:solidFill>
                  <a:srgbClr val="0070C0"/>
                </a:solidFill>
              </a:rPr>
              <a:t>θα δημιουργηθεί </a:t>
            </a:r>
            <a:r>
              <a:rPr lang="el-GR" dirty="0" smtClean="0"/>
              <a:t>ένα κενό αρχείο στο οποίο μπορούμε να γράψουμε</a:t>
            </a:r>
          </a:p>
          <a:p>
            <a:pPr lvl="1"/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 smtClean="0"/>
              <a:t> ήδη τότε τα περιεχόμενα του θα </a:t>
            </a:r>
            <a:r>
              <a:rPr lang="el-GR" dirty="0" smtClean="0">
                <a:solidFill>
                  <a:srgbClr val="0070C0"/>
                </a:solidFill>
              </a:rPr>
              <a:t>σβηστούν</a:t>
            </a:r>
            <a:r>
              <a:rPr lang="el-GR" dirty="0" smtClean="0"/>
              <a:t> και γράφουμε και πάλι σε ένα κενό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8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ΕΞΑΙΡΕΣΕΙΣ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9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του ρεύματος πετάει μια εξαίρεση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FileNotFoundException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οποία πρέπει να πιάσουμε</a:t>
            </a:r>
          </a:p>
          <a:p>
            <a:pPr lvl="1"/>
            <a:r>
              <a:rPr lang="el-GR" dirty="0" smtClean="0"/>
              <a:t>Η δημιουργία του ρεύματος είναι πάντα μέσα σε ένα </a:t>
            </a:r>
            <a:r>
              <a:rPr lang="en-US" dirty="0" smtClean="0">
                <a:solidFill>
                  <a:srgbClr val="0070C0"/>
                </a:solidFill>
              </a:rPr>
              <a:t>try-catch block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10" y="3789040"/>
            <a:ext cx="8318303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93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</a:t>
            </a:r>
            <a:r>
              <a:rPr lang="en-US" dirty="0" err="1" smtClean="0"/>
              <a:t>FileNotFoundException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ένα αρχείο?</a:t>
            </a:r>
          </a:p>
          <a:p>
            <a:pPr lvl="1"/>
            <a:r>
              <a:rPr lang="el-GR" dirty="0" smtClean="0"/>
              <a:t>Μπορεί να έχουμε δώσει λάθος </a:t>
            </a:r>
            <a:r>
              <a:rPr lang="en-US" dirty="0" smtClean="0"/>
              <a:t>path</a:t>
            </a:r>
          </a:p>
          <a:p>
            <a:pPr lvl="1"/>
            <a:r>
              <a:rPr lang="el-GR" dirty="0" smtClean="0"/>
              <a:t>Μπορεί να μην υπάρχει χώρος στο δίσκο</a:t>
            </a:r>
          </a:p>
          <a:p>
            <a:pPr lvl="1"/>
            <a:r>
              <a:rPr lang="el-GR" dirty="0" smtClean="0"/>
              <a:t>Μπορεί να μην έχουμε </a:t>
            </a:r>
            <a:r>
              <a:rPr lang="en-US" dirty="0" smtClean="0"/>
              <a:t>write access</a:t>
            </a:r>
          </a:p>
          <a:p>
            <a:pPr lvl="1"/>
            <a:r>
              <a:rPr lang="el-GR" dirty="0" smtClean="0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8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Εγγραφή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την προηγούμενη εντολή συνδέσαμε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με ένα </a:t>
            </a:r>
            <a:r>
              <a:rPr lang="el-GR" dirty="0" smtClean="0">
                <a:solidFill>
                  <a:srgbClr val="0070C0"/>
                </a:solidFill>
              </a:rPr>
              <a:t>αρχείο στο δίσκο</a:t>
            </a:r>
            <a:r>
              <a:rPr lang="el-GR" dirty="0" smtClean="0"/>
              <a:t>, στο οποίο θα γράψουμε</a:t>
            </a:r>
          </a:p>
          <a:p>
            <a:r>
              <a:rPr lang="el-GR" dirty="0" smtClean="0"/>
              <a:t>Για να γίνει η εγγραφή πρέπει:</a:t>
            </a:r>
          </a:p>
          <a:p>
            <a:pPr lvl="1"/>
            <a:r>
              <a:rPr lang="el-GR" dirty="0" smtClean="0"/>
              <a:t>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μπορεί να </a:t>
            </a:r>
            <a:r>
              <a:rPr lang="el-GR" dirty="0" smtClean="0">
                <a:solidFill>
                  <a:srgbClr val="0070C0"/>
                </a:solidFill>
              </a:rPr>
              <a:t>γράφει</a:t>
            </a:r>
            <a:r>
              <a:rPr lang="el-GR" dirty="0" smtClean="0"/>
              <a:t>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Ανοίγουμε το αρχείο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γράφουν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Εγγραφή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Όταν τελειώσουμε να </a:t>
            </a:r>
            <a:r>
              <a:rPr lang="el-GR" dirty="0" smtClean="0">
                <a:solidFill>
                  <a:srgbClr val="0070C0"/>
                </a:solidFill>
              </a:rPr>
              <a:t>αποδεσμεύσουμε</a:t>
            </a:r>
            <a:r>
              <a:rPr lang="el-GR" dirty="0" smtClean="0"/>
              <a:t> το αντικείμενο από το ρεύμα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Κλείνουμε το αρχείο</a:t>
            </a:r>
            <a:r>
              <a:rPr lang="el-GR" dirty="0" smtClean="0"/>
              <a:t>»)</a:t>
            </a:r>
          </a:p>
          <a:p>
            <a:r>
              <a:rPr lang="el-GR" dirty="0" smtClean="0"/>
              <a:t>Μπορούμε να τα κάνουμε αυτά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PrintWriter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7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o)</a:t>
            </a:r>
            <a:r>
              <a:rPr lang="en-US" dirty="0"/>
              <a:t>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Παίρνει σαν όρισμα ένα αντικείμενο τύπου </a:t>
            </a:r>
            <a:r>
              <a:rPr lang="en-US" dirty="0" err="1" smtClean="0"/>
              <a:t>FileOutputStream</a:t>
            </a:r>
            <a:endParaRPr lang="en-US" dirty="0" smtClean="0"/>
          </a:p>
          <a:p>
            <a:pPr lvl="1"/>
            <a:r>
              <a:rPr lang="el-GR" dirty="0" smtClean="0"/>
              <a:t>Όταν δημιουργούμε ένα αντικείμενο </a:t>
            </a:r>
            <a:r>
              <a:rPr lang="en-US" dirty="0" err="1" smtClean="0"/>
              <a:t>PrintWriter</a:t>
            </a:r>
            <a:r>
              <a:rPr lang="en-US" dirty="0" smtClean="0"/>
              <a:t> </a:t>
            </a:r>
            <a:r>
              <a:rPr lang="el-GR" dirty="0" smtClean="0"/>
              <a:t>ανοίγουμε το αρχείο για διάβασμα.</a:t>
            </a:r>
          </a:p>
          <a:p>
            <a:pPr lvl="1"/>
            <a:r>
              <a:rPr lang="el-GR" dirty="0" smtClean="0"/>
              <a:t>Παράδειγμα: </a:t>
            </a:r>
            <a:endParaRPr lang="en-US" dirty="0" smtClean="0"/>
          </a:p>
          <a:p>
            <a:pPr lvl="2"/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9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παρόμοια με την </a:t>
            </a:r>
            <a:r>
              <a:rPr lang="en-US" dirty="0" smtClean="0"/>
              <a:t>print </a:t>
            </a:r>
            <a:r>
              <a:rPr lang="el-GR" dirty="0" smtClean="0"/>
              <a:t>που ξέρουμε</a:t>
            </a:r>
            <a:r>
              <a:rPr lang="en-US" dirty="0" smtClean="0"/>
              <a:t> </a:t>
            </a:r>
            <a:r>
              <a:rPr lang="el-GR" dirty="0" smtClean="0"/>
              <a:t>αλλά γράφει πλέον στο αρχείο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US" dirty="0" smtClean="0"/>
              <a:t>: </a:t>
            </a:r>
            <a:r>
              <a:rPr lang="el-GR" dirty="0"/>
              <a:t>παρόμοια με την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ξέρουμε </a:t>
            </a:r>
            <a:r>
              <a:rPr lang="el-GR" dirty="0"/>
              <a:t>αλλά γράφει πλέον στο αρχείο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: </a:t>
            </a:r>
            <a:r>
              <a:rPr lang="el-GR" dirty="0" smtClean="0"/>
              <a:t>ολοκληρώνει την εγγραφή (γράφει ότι υπάρχει στο </a:t>
            </a:r>
            <a:r>
              <a:rPr lang="en-US" dirty="0" smtClean="0"/>
              <a:t>buffer) </a:t>
            </a:r>
            <a:r>
              <a:rPr lang="el-GR" dirty="0" smtClean="0"/>
              <a:t>και κλείνει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flush()</a:t>
            </a:r>
            <a:r>
              <a:rPr lang="en-US" dirty="0" smtClean="0"/>
              <a:t>: </a:t>
            </a:r>
            <a:r>
              <a:rPr lang="el-GR" dirty="0" smtClean="0"/>
              <a:t>γράφει </a:t>
            </a:r>
            <a:r>
              <a:rPr lang="el-GR" dirty="0"/>
              <a:t>ότι υπάρχει στο </a:t>
            </a:r>
            <a:r>
              <a:rPr lang="en-US" dirty="0" smtClean="0"/>
              <a:t>buffer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1174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TextFileOutputDemo1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1511" y="408276"/>
            <a:ext cx="34724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ολοκληρωμένο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2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8276"/>
            <a:ext cx="26495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Πιο συνοπτικός κώδικας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148064" y="1573525"/>
            <a:ext cx="3528392" cy="828672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</a:t>
            </a:r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l-GR" dirty="0" smtClean="0"/>
              <a:t>έτσι κι αλλιώς δεν το χρησιμοποιούμε αλλού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7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</a:t>
            </a:r>
            <a:r>
              <a:rPr lang="el-GR" dirty="0" smtClean="0"/>
              <a:t>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4437112"/>
            <a:ext cx="6388287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7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από αρχείο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είναι παρόμοια και για διάβασμα </a:t>
            </a:r>
          </a:p>
          <a:p>
            <a:r>
              <a:rPr lang="el-GR" dirty="0" smtClean="0"/>
              <a:t>Πρώτα δημιουργούμε ένα αντικείμενο τύπου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συνδέει ένα ρεύμα εισόδου με το όνομα του αρχείου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Μετά θα χρησιμοποιήσουμε την γνωστή μας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dirty="0" smtClean="0"/>
              <a:t> </a:t>
            </a:r>
            <a:r>
              <a:rPr lang="el-GR" dirty="0" smtClean="0"/>
              <a:t>για να:</a:t>
            </a:r>
          </a:p>
          <a:p>
            <a:pPr lvl="1"/>
            <a:r>
              <a:rPr lang="el-GR" dirty="0" smtClean="0"/>
              <a:t>Να ανοίξουμε το αρχείο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Scanner(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Να διαβάσουμε από το αρχείο </a:t>
            </a:r>
            <a:endParaRPr lang="en-US" dirty="0" smtClean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err="1" smtClean="0"/>
              <a:t>κλεισουμε</a:t>
            </a:r>
            <a:r>
              <a:rPr lang="el-GR" dirty="0" smtClean="0"/>
              <a:t> το αρχείο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068960"/>
            <a:ext cx="6801862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όνομα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αρχείου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932040" y="5445224"/>
            <a:ext cx="3960440" cy="612648"/>
          </a:xfrm>
          <a:prstGeom prst="wedgeRectCallout">
            <a:avLst>
              <a:gd name="adj1" fmla="val -17755"/>
              <a:gd name="adj2" fmla="val -88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System.in </a:t>
            </a:r>
            <a:r>
              <a:rPr lang="el-GR" dirty="0" smtClean="0"/>
              <a:t>που χρησιμοποιούσαμε μέχρι τώρα είναι ένα ρεύμα εισόδου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85013"/>
            <a:ext cx="18950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076056" y="2409537"/>
            <a:ext cx="3528392" cy="414336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συνοπτική εκδοχή του 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6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 Scanner </a:t>
            </a:r>
            <a:r>
              <a:rPr lang="el-GR" dirty="0" smtClean="0"/>
              <a:t>έχει διάφορες μεθόδους για να διαβάζουμε: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μέχρι το τέλος της γραμμής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ακέραιο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πραγματικό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next():</a:t>
            </a:r>
            <a:r>
              <a:rPr lang="el-GR" dirty="0" smtClean="0"/>
              <a:t> διαβάζει το επόμενο λεκτικό στοιχείο (χωρισμένο με κενό)</a:t>
            </a:r>
          </a:p>
          <a:p>
            <a:r>
              <a:rPr lang="el-GR" dirty="0" smtClean="0"/>
              <a:t>Έλεγχοι: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άλλη γραμμή να διαβάσει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άλλος ακέραιος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7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Εξαιρέσεις</a:t>
            </a:r>
            <a:r>
              <a:rPr lang="el-GR" dirty="0"/>
              <a:t>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 smtClean="0"/>
              <a:t>)</a:t>
            </a:r>
            <a:r>
              <a:rPr lang="el-GR" dirty="0" smtClean="0"/>
              <a:t> είναι ένας μηχανισμός που έχει η </a:t>
            </a:r>
            <a:r>
              <a:rPr lang="en-US" dirty="0" smtClean="0"/>
              <a:t>Java </a:t>
            </a:r>
            <a:r>
              <a:rPr lang="el-GR" dirty="0" smtClean="0"/>
              <a:t>για να αντιμετωπίζει περιπτώσεις που το πρόγραμμα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εξελίσσεται όπως το είχαμε προβλέψει</a:t>
            </a:r>
          </a:p>
          <a:p>
            <a:pPr lvl="1"/>
            <a:r>
              <a:rPr lang="el-GR" dirty="0" smtClean="0"/>
              <a:t>Π.χ., κάνουμε μια διαίρεση και ο παρανομαστής είναι μηδέν</a:t>
            </a:r>
          </a:p>
          <a:p>
            <a:pPr lvl="1"/>
            <a:r>
              <a:rPr lang="el-GR" dirty="0" smtClean="0"/>
              <a:t>Θέλουμε να διαβάσουμε ένα ακέραιο, αλλά η είσοδος είναι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Θέλουμε να διαβάσουμε από ένα αρχείο αλλά δώσαμε λάθος το όνομα.</a:t>
            </a:r>
          </a:p>
        </p:txBody>
      </p:sp>
    </p:spTree>
    <p:extLst>
      <p:ext uri="{BB962C8B-B14F-4D97-AF65-F5344CB8AC3E}">
        <p14:creationId xmlns:p14="http://schemas.microsoft.com/office/powerpoint/2010/main" val="17286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line = 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με νούμερα.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6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 (!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6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Μερικές χρήσιμες εντολές για επεξεργασία </a:t>
            </a:r>
            <a:r>
              <a:rPr lang="en-US" dirty="0" smtClean="0"/>
              <a:t>Strings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lowerCase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μετατρέπει όλους τους χαρακτήρες ενός </a:t>
            </a:r>
            <a:r>
              <a:rPr lang="en-US" dirty="0" smtClean="0"/>
              <a:t>String </a:t>
            </a:r>
            <a:r>
              <a:rPr lang="el-GR" dirty="0" smtClean="0"/>
              <a:t>σε μικρά γράμματα.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λευκούς χαρακτήρες από την αρχή και το </a:t>
            </a:r>
            <a:r>
              <a:rPr lang="el-GR" dirty="0" smtClean="0"/>
              <a:t>τέλος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</a:t>
            </a:r>
            <a:r>
              <a:rPr lang="en-US" dirty="0" err="1">
                <a:solidFill>
                  <a:srgbClr val="0070C0"/>
                </a:solidFill>
              </a:rPr>
              <a:t>RegularExpression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με βάση το </a:t>
            </a:r>
            <a:r>
              <a:rPr lang="en-US" dirty="0" smtClean="0"/>
              <a:t>Regular expression, </a:t>
            </a:r>
            <a:r>
              <a:rPr lang="el-GR" dirty="0" smtClean="0"/>
              <a:t>και επιστρέφει ένα πίνακα από </a:t>
            </a:r>
            <a:r>
              <a:rPr lang="en-US" dirty="0" smtClean="0"/>
              <a:t>Strings </a:t>
            </a:r>
            <a:r>
              <a:rPr lang="el-GR" dirty="0" smtClean="0"/>
              <a:t>με τα κομμάτια.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RegularExpression</a:t>
            </a:r>
            <a:r>
              <a:rPr lang="en-US" dirty="0" smtClean="0">
                <a:solidFill>
                  <a:srgbClr val="0070C0"/>
                </a:solidFill>
              </a:rPr>
              <a:t>, Character): </a:t>
            </a:r>
            <a:r>
              <a:rPr lang="el-GR" dirty="0" smtClean="0"/>
              <a:t>αντικαθιστά τα κομμάτια που ταιριάζουν σε μια λογική συνθήκη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Σπάει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tokens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(λέξεις) και μας επιτρέπει να διατρέχουμε τις λέξεις.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nextToken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επόμενο </a:t>
            </a:r>
            <a:r>
              <a:rPr lang="en-US" dirty="0" smtClean="0"/>
              <a:t>token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hasTokens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μας λέει αν έχουμε άλλα </a:t>
            </a:r>
            <a:r>
              <a:rPr lang="en-US" dirty="0" smtClean="0"/>
              <a:t>tokens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4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l-GR" dirty="0" smtClean="0"/>
              <a:t>. Αυτό σημαίνει ότι για να αλλάξουμε ένα </a:t>
            </a:r>
            <a:r>
              <a:rPr lang="en-US" dirty="0" smtClean="0"/>
              <a:t>String </a:t>
            </a:r>
            <a:r>
              <a:rPr lang="el-GR" dirty="0" smtClean="0"/>
              <a:t>πρέπει να το </a:t>
            </a:r>
            <a:r>
              <a:rPr lang="el-GR" dirty="0" err="1" smtClean="0">
                <a:solidFill>
                  <a:srgbClr val="0070C0"/>
                </a:solidFill>
              </a:rPr>
              <a:t>ξανα</a:t>
            </a:r>
            <a:r>
              <a:rPr lang="el-GR" dirty="0" smtClean="0">
                <a:solidFill>
                  <a:srgbClr val="0070C0"/>
                </a:solidFill>
              </a:rPr>
              <a:t>-δημιουργήσουμε</a:t>
            </a:r>
            <a:r>
              <a:rPr lang="el-GR" dirty="0" smtClean="0"/>
              <a:t> και να το </a:t>
            </a:r>
            <a:r>
              <a:rPr lang="el-GR" dirty="0" smtClean="0">
                <a:solidFill>
                  <a:srgbClr val="0070C0"/>
                </a:solidFill>
              </a:rPr>
              <a:t>αντιγράψουμε</a:t>
            </a:r>
          </a:p>
          <a:p>
            <a:r>
              <a:rPr lang="el-GR" dirty="0" smtClean="0"/>
              <a:t>Για τέτοιου είδους αλλαγές είναι καλύτερα να χρησιμοποιούμε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StringBuilder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ppend(String)</a:t>
            </a:r>
            <a:r>
              <a:rPr lang="en-US" dirty="0" smtClean="0"/>
              <a:t>: </a:t>
            </a:r>
            <a:r>
              <a:rPr lang="el-GR" dirty="0" smtClean="0"/>
              <a:t>προσθέτει ένα </a:t>
            </a:r>
            <a:r>
              <a:rPr lang="en-US" dirty="0" smtClean="0"/>
              <a:t>String </a:t>
            </a:r>
            <a:r>
              <a:rPr lang="el-GR" dirty="0" smtClean="0"/>
              <a:t>στο τέλος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τελικό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4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59" y="4229405"/>
            <a:ext cx="8496944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849694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N = 100000;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s = s + " " +i;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 +i);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20688"/>
            <a:ext cx="42119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ένα </a:t>
            </a:r>
            <a:r>
              <a:rPr lang="en-US" dirty="0" smtClean="0"/>
              <a:t>String </a:t>
            </a:r>
            <a:r>
              <a:rPr lang="el-GR" dirty="0" smtClean="0"/>
              <a:t>με τους αριθμούς από το 1 ως το 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3545" y="6021288"/>
            <a:ext cx="627591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μπλε κώδικας είναι </a:t>
            </a:r>
            <a:r>
              <a:rPr lang="el-GR" b="1" dirty="0" smtClean="0">
                <a:solidFill>
                  <a:srgbClr val="FF0000"/>
                </a:solidFill>
              </a:rPr>
              <a:t>πολύ</a:t>
            </a:r>
            <a:r>
              <a:rPr lang="el-GR" dirty="0" smtClean="0"/>
              <a:t> πιο γρήγορος από τον πράσινο </a:t>
            </a:r>
          </a:p>
          <a:p>
            <a:r>
              <a:rPr lang="el-GR" dirty="0" smtClean="0"/>
              <a:t>Ο πράσινος αντιγράφει το </a:t>
            </a:r>
            <a:r>
              <a:rPr lang="en-US" dirty="0" smtClean="0"/>
              <a:t>String </a:t>
            </a:r>
            <a:r>
              <a:rPr lang="el-GR" dirty="0" smtClean="0"/>
              <a:t>Ν φορές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2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Μηχανισμός </a:t>
            </a:r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93" y="1700808"/>
            <a:ext cx="3131363" cy="4876800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/>
              <a:t>Ο κώδικας που μπορεί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δημιουργήσει εξαίρεση </a:t>
            </a:r>
            <a:r>
              <a:rPr lang="el-GR" sz="1800" dirty="0" smtClean="0"/>
              <a:t>μπαίνει σε ένα </a:t>
            </a:r>
            <a:r>
              <a:rPr lang="en-US" sz="1800" dirty="0" smtClean="0">
                <a:solidFill>
                  <a:srgbClr val="0070C0"/>
                </a:solidFill>
              </a:rPr>
              <a:t>try-block</a:t>
            </a:r>
          </a:p>
          <a:p>
            <a:r>
              <a:rPr lang="el-GR" sz="1800" dirty="0" smtClean="0"/>
              <a:t>Αν η εξέλιξη του κώδικα είναι προβληματική εκτελείται η εντολή </a:t>
            </a:r>
            <a:r>
              <a:rPr lang="en-US" sz="1800" dirty="0" smtClean="0">
                <a:solidFill>
                  <a:srgbClr val="0070C0"/>
                </a:solidFill>
              </a:rPr>
              <a:t>throw</a:t>
            </a:r>
            <a:r>
              <a:rPr lang="en-US" sz="1800" dirty="0" smtClean="0"/>
              <a:t> </a:t>
            </a:r>
            <a:r>
              <a:rPr lang="el-GR" sz="1800" dirty="0" smtClean="0"/>
              <a:t>η οποία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«πετάει» την εξαίρεση.</a:t>
            </a:r>
          </a:p>
          <a:p>
            <a:r>
              <a:rPr lang="el-GR" sz="1800" dirty="0"/>
              <a:t>Το πέταγμα της εξαίρεσης μπορεί να γίνεται και από κάποια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sz="1800" dirty="0"/>
              <a:t> που καλείται μέσα στο </a:t>
            </a:r>
            <a:r>
              <a:rPr lang="en-US" sz="1800" dirty="0">
                <a:solidFill>
                  <a:srgbClr val="0070C0"/>
                </a:solidFill>
              </a:rPr>
              <a:t>try block</a:t>
            </a:r>
            <a:endParaRPr lang="el-GR" sz="1800" dirty="0">
              <a:solidFill>
                <a:srgbClr val="0070C0"/>
              </a:solidFill>
            </a:endParaRPr>
          </a:p>
          <a:p>
            <a:endParaRPr lang="el-GR" sz="1800" dirty="0"/>
          </a:p>
          <a:p>
            <a:r>
              <a:rPr lang="el-GR" sz="1800" dirty="0" smtClean="0"/>
              <a:t>Αν υπάρξει εξαίρεση η ροή του κώδικα μεταφέρεται στο </a:t>
            </a:r>
            <a:r>
              <a:rPr lang="en-US" sz="1800" dirty="0" smtClean="0">
                <a:solidFill>
                  <a:srgbClr val="0070C0"/>
                </a:solidFill>
              </a:rPr>
              <a:t>catch-block</a:t>
            </a:r>
            <a:r>
              <a:rPr lang="en-US" sz="1800" dirty="0" smtClean="0"/>
              <a:t> </a:t>
            </a:r>
            <a:r>
              <a:rPr lang="el-GR" sz="1800" dirty="0" smtClean="0"/>
              <a:t>το οποίο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χειρίζεται τις εξαιρέσεις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5856" y="2780928"/>
            <a:ext cx="5769528" cy="310854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Χρησιμοποιεί το αντικείμενο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e&gt;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6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πετάνε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πιο σύνηθες είναι ότι την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την πετάμε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μια μέθοδο </a:t>
            </a:r>
            <a:r>
              <a:rPr lang="el-GR" dirty="0" smtClean="0"/>
              <a:t>και την </a:t>
            </a:r>
            <a:r>
              <a:rPr lang="el-GR" dirty="0" smtClean="0">
                <a:solidFill>
                  <a:srgbClr val="0070C0"/>
                </a:solidFill>
              </a:rPr>
              <a:t>πιάνουμε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μία άλλη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 η μέθοδος πετάξει μια εξαίρεση τότε </a:t>
            </a:r>
            <a:r>
              <a:rPr lang="el-GR" dirty="0" smtClean="0">
                <a:solidFill>
                  <a:srgbClr val="0070C0"/>
                </a:solidFill>
              </a:rPr>
              <a:t>σταματάει</a:t>
            </a:r>
            <a:r>
              <a:rPr lang="el-GR" dirty="0" smtClean="0"/>
              <a:t> η εκτέλεση του κώδικα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σημείο που πετάει την εκτέλεση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491153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quotient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201546" y="1052736"/>
            <a:ext cx="4032448" cy="864096"/>
          </a:xfrm>
          <a:prstGeom prst="wedgeRectCallout">
            <a:avLst>
              <a:gd name="adj1" fmla="val -91021"/>
              <a:gd name="adj2" fmla="val 16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μία μέθοδο που πετάει εξαίρεση,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3604374"/>
            <a:ext cx="41044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εξαίρεση δημιουργείται στην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αλλά την πιάνουμε και την χειριζόμαστε στην </a:t>
            </a:r>
            <a:r>
              <a:rPr lang="en-US" dirty="0" smtClean="0"/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4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or 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Μια μέθοδος η οποία </a:t>
            </a:r>
            <a:r>
              <a:rPr lang="el-GR" dirty="0" smtClean="0">
                <a:solidFill>
                  <a:srgbClr val="0070C0"/>
                </a:solidFill>
              </a:rPr>
              <a:t>καλεί</a:t>
            </a:r>
            <a:r>
              <a:rPr lang="el-GR" dirty="0" smtClean="0"/>
              <a:t> μια άλλη μέθοδο που πετάει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εξαίρεση</a:t>
            </a:r>
            <a:r>
              <a:rPr lang="el-GR" dirty="0" smtClean="0"/>
              <a:t> έχει δύο επιλογές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Catch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πιάσει</a:t>
            </a:r>
            <a:r>
              <a:rPr lang="el-GR" dirty="0" smtClean="0"/>
              <a:t> </a:t>
            </a:r>
            <a:r>
              <a:rPr lang="el-GR" dirty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χειριστεί</a:t>
            </a:r>
            <a:r>
              <a:rPr lang="el-GR" dirty="0" smtClean="0"/>
              <a:t> την εξαίρεση.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: </a:t>
            </a:r>
            <a:r>
              <a:rPr lang="el-GR" dirty="0" smtClean="0"/>
              <a:t>Να κάνει κι αυτή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την εξαίρεση</a:t>
            </a:r>
            <a:r>
              <a:rPr lang="en-US" dirty="0" smtClean="0"/>
              <a:t>. </a:t>
            </a:r>
            <a:endParaRPr lang="el-GR" dirty="0" smtClean="0"/>
          </a:p>
          <a:p>
            <a:pPr lvl="2"/>
            <a:r>
              <a:rPr lang="el-GR" dirty="0" smtClean="0"/>
              <a:t>Αυτό είναι μια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μετάθεσης ευθυνών</a:t>
            </a:r>
            <a:r>
              <a:rPr lang="el-GR" dirty="0" smtClean="0"/>
              <a:t>, αφήνουμε την παραπάνω μέθοδο να χειριστεί την εξαίρεση.</a:t>
            </a:r>
          </a:p>
          <a:p>
            <a:r>
              <a:rPr lang="el-GR" dirty="0" smtClean="0"/>
              <a:t>Αν δεν κάνουμε ένα από τα δύο, 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θα παραπονεθεί.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Runtime exceptions</a:t>
            </a:r>
          </a:p>
          <a:p>
            <a:pPr lvl="1"/>
            <a:r>
              <a:rPr lang="el-GR" dirty="0" smtClean="0"/>
              <a:t>Κάποιες εξαιρέσεις μπορούμε απλά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αφήσουμε</a:t>
            </a:r>
            <a:r>
              <a:rPr lang="el-GR" dirty="0" smtClean="0"/>
              <a:t>. Αν συμβούν το πρόγραμμα μας θα τερματίσει με λάθος </a:t>
            </a:r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NullPointerException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7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098"/>
            <a:ext cx="8229600" cy="684076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("percentage  = " + percentage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+"%");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ratio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top,bottom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(int)(ratio*100);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l-GR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128997" y="548680"/>
            <a:ext cx="4032448" cy="864096"/>
          </a:xfrm>
          <a:prstGeom prst="wedgeRectCallout">
            <a:avLst>
              <a:gd name="adj1" fmla="val -72664"/>
              <a:gd name="adj2" fmla="val 16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δεν πετάει εξαίρεση, θα πρέπει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6949" y="306896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safePercentage</a:t>
            </a:r>
            <a:r>
              <a:rPr lang="en-US" dirty="0" smtClean="0"/>
              <a:t> </a:t>
            </a:r>
            <a:r>
              <a:rPr lang="el-GR" dirty="0" smtClean="0"/>
              <a:t>δεν χρειάζεται </a:t>
            </a:r>
            <a:r>
              <a:rPr lang="en-US" dirty="0" smtClean="0"/>
              <a:t>try-catch block </a:t>
            </a:r>
            <a:r>
              <a:rPr lang="el-GR" dirty="0" smtClean="0"/>
              <a:t>γιατί πετάει κι αυτή την εξαίρεση της </a:t>
            </a:r>
            <a:r>
              <a:rPr lang="en-US" dirty="0" err="1" smtClean="0"/>
              <a:t>safeDivide</a:t>
            </a:r>
            <a:r>
              <a:rPr lang="el-GR" dirty="0" smtClean="0"/>
              <a:t> (</a:t>
            </a:r>
            <a:r>
              <a:rPr lang="en-US" dirty="0" smtClean="0"/>
              <a:t>declare). </a:t>
            </a:r>
            <a:r>
              <a:rPr lang="el-GR" dirty="0" smtClean="0"/>
              <a:t>Αλλιώς θα </a:t>
            </a:r>
            <a:r>
              <a:rPr lang="el-GR" dirty="0" err="1" smtClean="0"/>
              <a:t>ειχαμε</a:t>
            </a:r>
            <a:r>
              <a:rPr lang="el-GR" dirty="0" smtClean="0"/>
              <a:t> </a:t>
            </a:r>
            <a:r>
              <a:rPr lang="en-US" dirty="0" smtClean="0"/>
              <a:t>compile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1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9099</TotalTime>
  <Words>2529</Words>
  <Application>Microsoft Office PowerPoint</Application>
  <PresentationFormat>On-screen Show (4:3)</PresentationFormat>
  <Paragraphs>500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Clarity</vt:lpstr>
      <vt:lpstr>ΤΕΧΝΙΚΕΣ Αντικειμενοστραφουσ προγραμματισμου</vt:lpstr>
      <vt:lpstr>ΕΞΑΙΡΕΣΕΙΣ</vt:lpstr>
      <vt:lpstr>Εξαιρέσεις</vt:lpstr>
      <vt:lpstr>Μηχανισμός try-throw-catch</vt:lpstr>
      <vt:lpstr>Μέθοδοι που πετάνε εξαιρέσεις</vt:lpstr>
      <vt:lpstr>Μέθοδος που πετάει εξαίρεση</vt:lpstr>
      <vt:lpstr>PowerPoint Presentation</vt:lpstr>
      <vt:lpstr>Catch or Declare</vt:lpstr>
      <vt:lpstr>PowerPoint Presentation</vt:lpstr>
      <vt:lpstr>Τύποι Εξαιρέσεων</vt:lpstr>
      <vt:lpstr>PowerPoint Presentation</vt:lpstr>
      <vt:lpstr>Χρήση Εξαιρέσεων</vt:lpstr>
      <vt:lpstr>Προσοχή</vt:lpstr>
      <vt:lpstr>ΑΡχεια</vt:lpstr>
      <vt:lpstr>Ρεύματα</vt:lpstr>
      <vt:lpstr>Βασικά ρεύματα εισόδου/εξόδου</vt:lpstr>
      <vt:lpstr>Αρχεία</vt:lpstr>
      <vt:lpstr>Ρεύμα εξόδου σε αρχεία</vt:lpstr>
      <vt:lpstr>Παράδειγμα</vt:lpstr>
      <vt:lpstr>FileNotFoundException</vt:lpstr>
      <vt:lpstr>FileNotFoundException</vt:lpstr>
      <vt:lpstr>Εγγραφή σε αρχείο</vt:lpstr>
      <vt:lpstr>PrintWriter</vt:lpstr>
      <vt:lpstr>PowerPoint Presentation</vt:lpstr>
      <vt:lpstr>PowerPoint Presentation</vt:lpstr>
      <vt:lpstr>Προσάρτηση σε αρχείο</vt:lpstr>
      <vt:lpstr>Διάβασμα από αρχείο κειμένου</vt:lpstr>
      <vt:lpstr>PowerPoint Presentation</vt:lpstr>
      <vt:lpstr>Scanner</vt:lpstr>
      <vt:lpstr>PowerPoint Presentation</vt:lpstr>
      <vt:lpstr>PowerPoint Presentation</vt:lpstr>
      <vt:lpstr>STRING PROCESSING</vt:lpstr>
      <vt:lpstr>Strings</vt:lpstr>
      <vt:lpstr>StringTokenizer</vt:lpstr>
      <vt:lpstr>StringBuilder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545</cp:revision>
  <dcterms:created xsi:type="dcterms:W3CDTF">2013-02-10T16:19:38Z</dcterms:created>
  <dcterms:modified xsi:type="dcterms:W3CDTF">2013-05-19T20:57:48Z</dcterms:modified>
</cp:coreProperties>
</file>