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57" r:id="rId2"/>
    <p:sldId id="612" r:id="rId3"/>
    <p:sldId id="613" r:id="rId4"/>
    <p:sldId id="614" r:id="rId5"/>
    <p:sldId id="617" r:id="rId6"/>
    <p:sldId id="616" r:id="rId7"/>
    <p:sldId id="619" r:id="rId8"/>
    <p:sldId id="623" r:id="rId9"/>
    <p:sldId id="664" r:id="rId10"/>
    <p:sldId id="615" r:id="rId11"/>
    <p:sldId id="624" r:id="rId12"/>
    <p:sldId id="625" r:id="rId13"/>
    <p:sldId id="620" r:id="rId14"/>
    <p:sldId id="626" r:id="rId15"/>
    <p:sldId id="621" r:id="rId16"/>
    <p:sldId id="627" r:id="rId17"/>
    <p:sldId id="628" r:id="rId18"/>
    <p:sldId id="629" r:id="rId19"/>
    <p:sldId id="631" r:id="rId20"/>
    <p:sldId id="630" r:id="rId21"/>
    <p:sldId id="632" r:id="rId22"/>
    <p:sldId id="633" r:id="rId23"/>
    <p:sldId id="634" r:id="rId24"/>
    <p:sldId id="635" r:id="rId25"/>
    <p:sldId id="637" r:id="rId26"/>
    <p:sldId id="636" r:id="rId27"/>
    <p:sldId id="638" r:id="rId28"/>
    <p:sldId id="639" r:id="rId29"/>
    <p:sldId id="640" r:id="rId30"/>
    <p:sldId id="642" r:id="rId31"/>
    <p:sldId id="641" r:id="rId32"/>
    <p:sldId id="643" r:id="rId33"/>
    <p:sldId id="644" r:id="rId34"/>
    <p:sldId id="645" r:id="rId35"/>
    <p:sldId id="646" r:id="rId36"/>
    <p:sldId id="647" r:id="rId37"/>
    <p:sldId id="648" r:id="rId38"/>
    <p:sldId id="651" r:id="rId39"/>
    <p:sldId id="649" r:id="rId40"/>
    <p:sldId id="650" r:id="rId41"/>
    <p:sldId id="652" r:id="rId42"/>
    <p:sldId id="653" r:id="rId43"/>
    <p:sldId id="654" r:id="rId44"/>
    <p:sldId id="657" r:id="rId45"/>
    <p:sldId id="655" r:id="rId46"/>
    <p:sldId id="661" r:id="rId47"/>
    <p:sldId id="656" r:id="rId48"/>
    <p:sldId id="658" r:id="rId49"/>
    <p:sldId id="662" r:id="rId50"/>
    <p:sldId id="663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60F88-82BB-4F01-8B5A-73A7B3C8F80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12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ArrayList.html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HashSet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HashMap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Συλλογές</a:t>
            </a:r>
            <a:endParaRPr lang="en-US" dirty="0" smtClean="0"/>
          </a:p>
          <a:p>
            <a:pPr algn="ctr"/>
            <a:r>
              <a:rPr lang="el-GR" dirty="0" smtClean="0"/>
              <a:t>Εξαιρέσεις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Ι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Διαβάζουμε μια σειρά από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βρούμε όλα τα μοναδικά </a:t>
            </a:r>
            <a:r>
              <a:rPr lang="en-US" dirty="0" smtClean="0"/>
              <a:t>Strings</a:t>
            </a:r>
            <a:r>
              <a:rPr lang="el-GR" dirty="0"/>
              <a:t> </a:t>
            </a:r>
            <a:r>
              <a:rPr lang="el-GR" dirty="0" smtClean="0"/>
              <a:t>και να τους δώσουμε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μοναδικό</a:t>
            </a:r>
            <a:r>
              <a:rPr lang="el-GR" dirty="0" smtClean="0"/>
              <a:t> </a:t>
            </a:r>
            <a:r>
              <a:rPr lang="en-US" dirty="0" smtClean="0"/>
              <a:t>id.</a:t>
            </a:r>
            <a:endParaRPr lang="el-GR" dirty="0" smtClean="0"/>
          </a:p>
          <a:p>
            <a:pPr lvl="1"/>
            <a:r>
              <a:rPr lang="el-GR" dirty="0" smtClean="0"/>
              <a:t>Π.χ. να δώσουμε αριθμούς σε μία λίστα με ονόματα</a:t>
            </a:r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r>
              <a:rPr lang="el-GR" dirty="0"/>
              <a:t>Πώς θα το υλοποιήσουμε αυτό</a:t>
            </a:r>
            <a:r>
              <a:rPr lang="en-US" dirty="0"/>
              <a:t>?</a:t>
            </a:r>
            <a:endParaRPr lang="el-GR" dirty="0"/>
          </a:p>
          <a:p>
            <a:endParaRPr lang="en-US" dirty="0" smtClean="0"/>
          </a:p>
          <a:p>
            <a:r>
              <a:rPr lang="el-GR" dirty="0" smtClean="0"/>
              <a:t>Τι </a:t>
            </a:r>
            <a:r>
              <a:rPr lang="el-GR" dirty="0"/>
              <a:t>γίνεται αν θέλουμε να δημιουργήσουμε ένα αντικείμενο </a:t>
            </a:r>
            <a:r>
              <a:rPr lang="en-US" dirty="0"/>
              <a:t>Person </a:t>
            </a:r>
            <a:r>
              <a:rPr lang="el-GR" dirty="0"/>
              <a:t>για κάθε μοναδικό όνομα?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45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744086"/>
            <a:ext cx="8856984" cy="586314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HashMapExample1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name,counter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counter ++;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+ ":"+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55976" y="908720"/>
            <a:ext cx="4850831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Δήλωση μιας μεταβλητής </a:t>
            </a:r>
            <a:r>
              <a:rPr lang="en-US" dirty="0" err="1" smtClean="0">
                <a:solidFill>
                  <a:srgbClr val="FF0000"/>
                </a:solidFill>
              </a:rPr>
              <a:t>HashMap</a:t>
            </a:r>
            <a:r>
              <a:rPr lang="en-US" dirty="0" smtClean="0"/>
              <a:t>  </a:t>
            </a:r>
            <a:r>
              <a:rPr lang="el-GR" dirty="0" smtClean="0"/>
              <a:t>που συσχετίζει </a:t>
            </a:r>
            <a:r>
              <a:rPr lang="en-US" dirty="0" smtClean="0">
                <a:solidFill>
                  <a:srgbClr val="FF0000"/>
                </a:solidFill>
              </a:rPr>
              <a:t>Strings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(</a:t>
            </a:r>
            <a:r>
              <a:rPr lang="el-GR" dirty="0" err="1"/>
              <a:t>κλειδια</a:t>
            </a:r>
            <a:r>
              <a:rPr lang="el-GR" dirty="0"/>
              <a:t>)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Integers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/>
              <a:t>(τιμές)</a:t>
            </a:r>
            <a:endParaRPr lang="en-US" dirty="0"/>
          </a:p>
          <a:p>
            <a:r>
              <a:rPr lang="el-GR" dirty="0" smtClean="0"/>
              <a:t>Για κάθε όνομα (</a:t>
            </a:r>
            <a:r>
              <a:rPr lang="en-US" dirty="0" smtClean="0"/>
              <a:t>String) </a:t>
            </a:r>
            <a:r>
              <a:rPr lang="el-GR" dirty="0" smtClean="0"/>
              <a:t>το </a:t>
            </a:r>
            <a:r>
              <a:rPr lang="en-US" dirty="0" smtClean="0"/>
              <a:t>id (Integer)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57347" y="2706161"/>
            <a:ext cx="3774571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το όνομα δεν είναι ήδη στο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τότε ανάθεσε στο όνομα αυτό τον επόμενο αύξοντα αριθμό και πρόσθεσε ένα νέο ζευγάρι (όνομα αριθμός) στο </a:t>
            </a:r>
            <a:r>
              <a:rPr lang="en-US" dirty="0" err="1" smtClean="0"/>
              <a:t>HashMap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4973450"/>
            <a:ext cx="330002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Διατρέχοντας το </a:t>
            </a:r>
            <a:r>
              <a:rPr lang="en-US" sz="1600" dirty="0" err="1" smtClean="0"/>
              <a:t>HashMap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580112" y="4667126"/>
            <a:ext cx="3557938" cy="612648"/>
          </a:xfrm>
          <a:prstGeom prst="wedgeRectCallout">
            <a:avLst>
              <a:gd name="adj1" fmla="val -96801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Διέτρεξε το σύνολο με τα κλειδιά (ονόματα) στο </a:t>
            </a:r>
            <a:r>
              <a:rPr lang="en-US" dirty="0" err="1" smtClean="0"/>
              <a:t>HashMap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3995936" y="6093296"/>
            <a:ext cx="5141979" cy="612648"/>
          </a:xfrm>
          <a:prstGeom prst="wedgeRectCallout">
            <a:avLst>
              <a:gd name="adj1" fmla="val -34870"/>
              <a:gd name="adj2" fmla="val -90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Για κάθε κλειδί (όνομα) πάρε το </a:t>
            </a:r>
            <a:r>
              <a:rPr lang="en-US" dirty="0" smtClean="0"/>
              <a:t>id </a:t>
            </a:r>
            <a:r>
              <a:rPr lang="el-GR" dirty="0" smtClean="0"/>
              <a:t>που αντιστοιχεί στο όνομα αυτό και τύπωσε το.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1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62690"/>
            <a:ext cx="8856984" cy="563231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HashMapExample2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String,Person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String,Person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int counter = 0;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Person p = new Person(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name,counter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counter ++;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45115" y="3933056"/>
            <a:ext cx="3706255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Δημιουργούμε ένα </a:t>
            </a:r>
            <a:r>
              <a:rPr lang="en-US" sz="1600" dirty="0" err="1" smtClean="0"/>
              <a:t>HashMap</a:t>
            </a:r>
            <a:r>
              <a:rPr lang="en-US" sz="1600" dirty="0" smtClean="0"/>
              <a:t> </a:t>
            </a:r>
            <a:r>
              <a:rPr lang="el-GR" sz="1600" dirty="0" smtClean="0"/>
              <a:t>το οποίο σε κάθε διαφορετικό όνομα αντιστοιχεί ένα αντικείμενο </a:t>
            </a:r>
            <a:r>
              <a:rPr lang="en-US" sz="1600" dirty="0" smtClean="0"/>
              <a:t>Person.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2843808" y="5517232"/>
            <a:ext cx="4968552" cy="468632"/>
          </a:xfrm>
          <a:prstGeom prst="wedgeRectCallout">
            <a:avLst>
              <a:gd name="adj1" fmla="val -43562"/>
              <a:gd name="adj2" fmla="val -1004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Καλείται η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κλάσης </a:t>
            </a:r>
            <a:r>
              <a:rPr lang="en-US" dirty="0" smtClean="0"/>
              <a:t>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1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Ένα </a:t>
            </a:r>
            <a:r>
              <a:rPr lang="en-US" dirty="0" smtClean="0"/>
              <a:t>interface </a:t>
            </a:r>
            <a:r>
              <a:rPr lang="el-GR" dirty="0" smtClean="0"/>
              <a:t>που μας δίνει τις λειτουργίες για να διατρέχουμε ένα </a:t>
            </a:r>
            <a:r>
              <a:rPr lang="en-US" dirty="0" smtClean="0"/>
              <a:t>Collection</a:t>
            </a:r>
            <a:endParaRPr lang="el-GR" dirty="0" smtClean="0"/>
          </a:p>
          <a:p>
            <a:r>
              <a:rPr lang="el-GR" dirty="0"/>
              <a:t>Μέθοδοι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hasNext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n-US" dirty="0" smtClean="0"/>
              <a:t>o iterator </a:t>
            </a:r>
            <a:r>
              <a:rPr lang="el-GR" dirty="0" smtClean="0"/>
              <a:t>έχει φτάσει στο τέλος ή όχι. </a:t>
            </a:r>
          </a:p>
          <a:p>
            <a:pPr lvl="1"/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next():</a:t>
            </a:r>
            <a:r>
              <a:rPr lang="en-US" dirty="0" smtClean="0"/>
              <a:t> </a:t>
            </a:r>
            <a:r>
              <a:rPr lang="el-GR" dirty="0"/>
              <a:t>επιστρέφει την τιμή </a:t>
            </a:r>
            <a:r>
              <a:rPr lang="el-GR" dirty="0" smtClean="0"/>
              <a:t>επόμενη τιμή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remove():</a:t>
            </a:r>
            <a:r>
              <a:rPr lang="en-US" dirty="0"/>
              <a:t> </a:t>
            </a:r>
            <a:r>
              <a:rPr lang="el-GR" dirty="0"/>
              <a:t>αφαιρεί το στοιχείο το οποίο επέστρεψε η τελευταία </a:t>
            </a:r>
            <a:r>
              <a:rPr lang="en-US" dirty="0"/>
              <a:t>next</a:t>
            </a:r>
            <a:r>
              <a:rPr lang="en-US" dirty="0" smtClean="0"/>
              <a:t>()</a:t>
            </a:r>
          </a:p>
          <a:p>
            <a:pPr lvl="2"/>
            <a:r>
              <a:rPr lang="el-GR" dirty="0" smtClean="0"/>
              <a:t>Προσοχή, δεν μπορούμε να καλέσουμε την </a:t>
            </a:r>
            <a:r>
              <a:rPr lang="en-US" dirty="0" smtClean="0"/>
              <a:t>remove </a:t>
            </a:r>
            <a:r>
              <a:rPr lang="el-GR" dirty="0" smtClean="0"/>
              <a:t>ενώ συνεχίζεται το </a:t>
            </a:r>
            <a:r>
              <a:rPr lang="en-US" dirty="0" smtClean="0"/>
              <a:t>iteration.</a:t>
            </a:r>
          </a:p>
          <a:p>
            <a:r>
              <a:rPr lang="el-GR" dirty="0" smtClean="0"/>
              <a:t>Μέθοδος της </a:t>
            </a:r>
            <a:r>
              <a:rPr lang="en-US" dirty="0" smtClean="0"/>
              <a:t>Set: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iterator()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/>
              <a:t>iterator </a:t>
            </a:r>
            <a:r>
              <a:rPr lang="el-GR" dirty="0" smtClean="0"/>
              <a:t>για το </a:t>
            </a:r>
            <a:r>
              <a:rPr lang="en-US" dirty="0" smtClean="0"/>
              <a:t>set.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15422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16560"/>
            <a:ext cx="8856984" cy="632480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java.util.Iterator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IteratorExample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)){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 =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mySet.iterator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it.hasNext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it.next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.equals("a")){ 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it.remove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it 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mySet.iterator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4048" y="3496122"/>
            <a:ext cx="413386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Διατρέχει το σύνολο και αν βρει το </a:t>
            </a:r>
            <a:r>
              <a:rPr lang="en-US" dirty="0" smtClean="0"/>
              <a:t>String “a” </a:t>
            </a:r>
            <a:r>
              <a:rPr lang="el-GR" dirty="0" smtClean="0"/>
              <a:t>το αφαιρεί από το σύνολο.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4559322" y="4365104"/>
            <a:ext cx="4536504" cy="864096"/>
          </a:xfrm>
          <a:prstGeom prst="wedgeRectCallout">
            <a:avLst>
              <a:gd name="adj1" fmla="val -87604"/>
              <a:gd name="adj2" fmla="val -92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Πρέπει να κάνουμε </a:t>
            </a:r>
            <a:r>
              <a:rPr lang="en-US" dirty="0" smtClean="0">
                <a:solidFill>
                  <a:srgbClr val="FF0000"/>
                </a:solidFill>
              </a:rPr>
              <a:t>break</a:t>
            </a:r>
            <a:r>
              <a:rPr lang="en-US" dirty="0" smtClean="0"/>
              <a:t> </a:t>
            </a:r>
            <a:r>
              <a:rPr lang="el-GR" dirty="0" smtClean="0"/>
              <a:t>γιατί αν αφαιρέσουμε μία τιμή ενώ διατρέχουμε το σύνολο μπορεί να προκληθεί λάθος.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5058036" y="5301208"/>
            <a:ext cx="4091779" cy="1116704"/>
          </a:xfrm>
          <a:prstGeom prst="wedgeRectCallout">
            <a:avLst>
              <a:gd name="adj1" fmla="val -78235"/>
              <a:gd name="adj2" fmla="val -472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 smtClean="0"/>
              <a:t>Ξανα</a:t>
            </a:r>
            <a:r>
              <a:rPr lang="el-GR" dirty="0" smtClean="0"/>
              <a:t>-διατρέχουμε τον πίνακα. </a:t>
            </a:r>
          </a:p>
          <a:p>
            <a:pPr algn="ctr"/>
            <a:r>
              <a:rPr lang="el-GR" dirty="0" smtClean="0"/>
              <a:t>Ο </a:t>
            </a:r>
            <a:r>
              <a:rPr lang="en-US" dirty="0" smtClean="0"/>
              <a:t>iterator </a:t>
            </a:r>
            <a:r>
              <a:rPr lang="el-GR" dirty="0" smtClean="0"/>
              <a:t>πρέπει να </a:t>
            </a:r>
            <a:r>
              <a:rPr lang="el-GR" dirty="0" err="1" smtClean="0"/>
              <a:t>ξανα</a:t>
            </a:r>
            <a:r>
              <a:rPr lang="el-GR" smtClean="0"/>
              <a:t>-οριστεί </a:t>
            </a:r>
            <a:r>
              <a:rPr lang="el-GR" dirty="0" smtClean="0"/>
              <a:t>για να ξεκινήσει από την αρχή του συνόλου.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3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Οι τρεις συλλογές που περιγράψαμε είναι </a:t>
            </a:r>
            <a:r>
              <a:rPr lang="el-GR" dirty="0" smtClean="0">
                <a:solidFill>
                  <a:srgbClr val="FF0000"/>
                </a:solidFill>
              </a:rPr>
              <a:t>πάρα πολύ χρήσιμες </a:t>
            </a:r>
            <a:r>
              <a:rPr lang="el-GR" dirty="0" smtClean="0"/>
              <a:t>για να κάνετε γρήγορα προγράμματα</a:t>
            </a:r>
          </a:p>
          <a:p>
            <a:pPr lvl="1"/>
            <a:r>
              <a:rPr lang="el-GR" dirty="0" smtClean="0"/>
              <a:t>Συνηθίσετε να τις χρησιμοποιείτε και μάθετε πότε βολεύει να χρησιμοποιείτε την κάθε δομή</a:t>
            </a:r>
          </a:p>
          <a:p>
            <a:r>
              <a:rPr lang="el-GR" dirty="0" smtClean="0"/>
              <a:t>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είναι ιδιαίτερα χρήσιμο γιατί μας επιτρέπει </a:t>
            </a:r>
            <a:r>
              <a:rPr lang="el-GR" dirty="0" smtClean="0">
                <a:solidFill>
                  <a:srgbClr val="FF0000"/>
                </a:solidFill>
              </a:rPr>
              <a:t>πολύ γρήγορα </a:t>
            </a:r>
            <a:r>
              <a:rPr lang="el-GR" dirty="0" smtClean="0"/>
              <a:t>να κάνουμε </a:t>
            </a:r>
            <a:r>
              <a:rPr lang="en-US" dirty="0" smtClean="0">
                <a:solidFill>
                  <a:srgbClr val="FF0000"/>
                </a:solidFill>
              </a:rPr>
              <a:t>lookup</a:t>
            </a:r>
            <a:r>
              <a:rPr lang="en-US" dirty="0" smtClean="0"/>
              <a:t>: </a:t>
            </a:r>
            <a:r>
              <a:rPr lang="el-GR" dirty="0" smtClean="0"/>
              <a:t>να βρίσκουμε ένα </a:t>
            </a:r>
            <a:r>
              <a:rPr lang="el-GR" dirty="0" smtClean="0">
                <a:solidFill>
                  <a:srgbClr val="0070C0"/>
                </a:solidFill>
              </a:rPr>
              <a:t>κλειδί</a:t>
            </a:r>
            <a:r>
              <a:rPr lang="el-GR" dirty="0" smtClean="0"/>
              <a:t> μέσα σε ένα σύνολο και την </a:t>
            </a:r>
            <a:r>
              <a:rPr lang="el-GR" dirty="0" smtClean="0">
                <a:solidFill>
                  <a:srgbClr val="0070C0"/>
                </a:solidFill>
              </a:rPr>
              <a:t>συσχετιζόμενη τιμή</a:t>
            </a:r>
          </a:p>
          <a:p>
            <a:pPr lvl="1"/>
            <a:r>
              <a:rPr lang="el-GR" dirty="0" smtClean="0"/>
              <a:t>Π.χ., στο παράδειγμα με το τμήμα του πανεπιστημίου πως θα </a:t>
            </a:r>
            <a:r>
              <a:rPr lang="el-GR" dirty="0" smtClean="0">
                <a:solidFill>
                  <a:srgbClr val="0070C0"/>
                </a:solidFill>
              </a:rPr>
              <a:t>ανακτήσουμε</a:t>
            </a:r>
            <a:r>
              <a:rPr lang="el-GR" dirty="0" smtClean="0"/>
              <a:t> την καρτέλα ενός φοιτητή?</a:t>
            </a:r>
          </a:p>
          <a:p>
            <a:pPr lvl="1"/>
            <a:r>
              <a:rPr lang="el-GR" dirty="0" smtClean="0"/>
              <a:t>Πως μπορείτε να αποθηκεύσετε τα χαρτιά για κάθε χρώμα στο </a:t>
            </a:r>
            <a:r>
              <a:rPr lang="en-US" dirty="0" err="1" smtClean="0"/>
              <a:t>CrazyEights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9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ΕΞΑΙΡΕΣΕΙΣ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9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Εξαιρέσεις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Στα προγράμματα μας θα πρέπει να μπορούμε να χειριστούμε περιπτώσεις που το πρόγραμμα </a:t>
            </a:r>
            <a:r>
              <a:rPr lang="el-GR" dirty="0" smtClean="0">
                <a:solidFill>
                  <a:srgbClr val="0070C0"/>
                </a:solidFill>
              </a:rPr>
              <a:t>δεν </a:t>
            </a:r>
            <a:r>
              <a:rPr lang="el-GR" dirty="0" smtClean="0"/>
              <a:t>εξελίσσεται όπως το είχαμε προβλέψει</a:t>
            </a:r>
          </a:p>
          <a:p>
            <a:pPr lvl="1"/>
            <a:r>
              <a:rPr lang="el-GR" dirty="0" smtClean="0"/>
              <a:t>Π.χ., κάνουμε μια διαίρεση και ο παρανομαστής είναι μηδέν</a:t>
            </a:r>
          </a:p>
          <a:p>
            <a:pPr lvl="1"/>
            <a:r>
              <a:rPr lang="el-GR" dirty="0" smtClean="0"/>
              <a:t>Θέλουμε να διαβάσουμε ένα ακέραιο, αλλά η είσοδος είναι ένα </a:t>
            </a:r>
            <a:r>
              <a:rPr lang="en-US" dirty="0" smtClean="0"/>
              <a:t>String</a:t>
            </a:r>
          </a:p>
          <a:p>
            <a:pPr lvl="1"/>
            <a:r>
              <a:rPr lang="el-GR" dirty="0" smtClean="0"/>
              <a:t>Θέλουμε να διαβάσουμε από ένα αρχείο αλλά δώσαμε λάθος το όνομα.</a:t>
            </a:r>
          </a:p>
          <a:p>
            <a:r>
              <a:rPr lang="el-GR" dirty="0" smtClean="0"/>
              <a:t>Για τη διαχείριση τέτοιων εξαιρετικών περιπτώσεων υπάρχουν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Εξαιρέσεις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Exceptions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Οι εξαιρέσεις είναι ένα αρκετά προχωρημένο προγραμματιστικό εργαλείο.</a:t>
            </a:r>
          </a:p>
          <a:p>
            <a:pPr lvl="1"/>
            <a:r>
              <a:rPr lang="el-GR" dirty="0" smtClean="0"/>
              <a:t>Ακόμη κι αν δεν τις χρησιμοποιήσετε, εμφανίζονται σε διάφορες βιβλιοθήκες της </a:t>
            </a:r>
            <a:r>
              <a:rPr lang="en-US" dirty="0" smtClean="0"/>
              <a:t>Java, </a:t>
            </a:r>
            <a:r>
              <a:rPr lang="el-GR" dirty="0" smtClean="0"/>
              <a:t>οπότε θα πρέπει να ξέρετε να τις χειρίζεστε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6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απλό 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πρόγραμμα σχολής χορού ταιριάζει χορευτές με χορεύτριες</a:t>
            </a:r>
          </a:p>
          <a:p>
            <a:pPr lvl="1"/>
            <a:r>
              <a:rPr lang="el-GR" dirty="0" smtClean="0"/>
              <a:t>Αν οι άνδρες είναι περισσότεροι από τις γυναίκες τότε ο καθένας θα χορέψει με πάνω από μία γυναίκα</a:t>
            </a:r>
          </a:p>
          <a:p>
            <a:pPr lvl="1"/>
            <a:r>
              <a:rPr lang="el-GR" dirty="0" smtClean="0"/>
              <a:t>Αν οι γυναίκες είναι παραπάνω από τους άνδρες τότε η κάθε μία θα χορέψει με παραπάνω από έναν άνδρα.</a:t>
            </a:r>
          </a:p>
          <a:p>
            <a:pPr lvl="1"/>
            <a:r>
              <a:rPr lang="el-GR" dirty="0" smtClean="0"/>
              <a:t>Αν είναι μισοί μισοί, τότε </a:t>
            </a:r>
            <a:r>
              <a:rPr lang="el-GR" dirty="0" err="1" smtClean="0"/>
              <a:t>ταιριάζονται</a:t>
            </a:r>
            <a:r>
              <a:rPr lang="el-GR" dirty="0" smtClean="0"/>
              <a:t> ένας προς ένα.</a:t>
            </a:r>
          </a:p>
          <a:p>
            <a:r>
              <a:rPr lang="el-GR" dirty="0" smtClean="0"/>
              <a:t>Τι γίνεται αν δεν υπάρχουν άνδρες, ή γυναίκες, ή καθόλου μαθητές?</a:t>
            </a:r>
          </a:p>
          <a:p>
            <a:pPr lvl="1"/>
            <a:r>
              <a:rPr lang="el-GR" dirty="0" smtClean="0"/>
              <a:t>Αυτό είναι μια ειδική περίπτωση για την </a:t>
            </a:r>
            <a:r>
              <a:rPr lang="el-GR" dirty="0" smtClean="0"/>
              <a:t>οποία </a:t>
            </a:r>
            <a:r>
              <a:rPr lang="el-GR" dirty="0" smtClean="0"/>
              <a:t>δημιουργούμε μια εξαίρεση.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88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548680"/>
            <a:ext cx="8856984" cy="5816977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DanceLesson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Scanner keyboard = new Scanner(System.in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number of male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and female dancers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int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women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if (men == 0 &amp;&amp; women ==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("Lesson is canceled. No students.");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}else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if (men ==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("Lesson is canceled. No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}else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if (women ==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("Lesson is canceled. No women.");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(women &gt;= men)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man must dance with "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+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                            women/(double)men + " women.");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woman must dance with " +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 men/(double)women + "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("Begin the lesson.");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76330" y="796062"/>
            <a:ext cx="305083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Υλοποίηση χωρίς εξαιρέσεις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7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ΣΥΛΛΟΓΕΣ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Επανάληψη από την διάλεξη 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1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Μηχανισμός </a:t>
            </a:r>
            <a:r>
              <a:rPr lang="en-US" dirty="0" smtClean="0"/>
              <a:t>try-throw-catch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93" y="1700808"/>
            <a:ext cx="3131363" cy="4876800"/>
          </a:xfrm>
        </p:spPr>
        <p:txBody>
          <a:bodyPr>
            <a:normAutofit/>
          </a:bodyPr>
          <a:lstStyle/>
          <a:p>
            <a:r>
              <a:rPr lang="el-GR" sz="1800" dirty="0" smtClean="0"/>
              <a:t>Ο κώδικας που μπορεί να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δημιουργήσει εξαίρεση </a:t>
            </a:r>
            <a:r>
              <a:rPr lang="el-GR" sz="1800" dirty="0" smtClean="0"/>
              <a:t>μπαίνει σε ένα </a:t>
            </a:r>
            <a:r>
              <a:rPr lang="en-US" sz="1800" dirty="0" smtClean="0">
                <a:solidFill>
                  <a:srgbClr val="0070C0"/>
                </a:solidFill>
              </a:rPr>
              <a:t>try-block</a:t>
            </a:r>
          </a:p>
          <a:p>
            <a:r>
              <a:rPr lang="el-GR" sz="1800" dirty="0" smtClean="0"/>
              <a:t>Αν η εξέλιξη του κώδικα είναι προβληματική εκτελείται η εντολή </a:t>
            </a:r>
            <a:r>
              <a:rPr lang="en-US" sz="1800" dirty="0" smtClean="0">
                <a:solidFill>
                  <a:srgbClr val="0070C0"/>
                </a:solidFill>
              </a:rPr>
              <a:t>throw</a:t>
            </a:r>
            <a:r>
              <a:rPr lang="en-US" sz="1800" dirty="0" smtClean="0"/>
              <a:t> </a:t>
            </a:r>
            <a:r>
              <a:rPr lang="el-GR" sz="1800" dirty="0" smtClean="0"/>
              <a:t>η οποία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«πετάει» την εξαίρεση</a:t>
            </a:r>
          </a:p>
          <a:p>
            <a:endParaRPr lang="el-GR" sz="1800" dirty="0" smtClean="0"/>
          </a:p>
          <a:p>
            <a:endParaRPr lang="el-GR" sz="1800" dirty="0"/>
          </a:p>
          <a:p>
            <a:endParaRPr lang="el-GR" sz="1800" dirty="0" smtClean="0"/>
          </a:p>
          <a:p>
            <a:r>
              <a:rPr lang="el-GR" sz="1800" dirty="0" smtClean="0"/>
              <a:t>Αν υπάρξει εξαίρεση η ροή του κώδικα μεταφέρεται στο </a:t>
            </a:r>
            <a:r>
              <a:rPr lang="en-US" sz="1800" dirty="0" smtClean="0">
                <a:solidFill>
                  <a:srgbClr val="0070C0"/>
                </a:solidFill>
              </a:rPr>
              <a:t>catch-block</a:t>
            </a:r>
            <a:r>
              <a:rPr lang="en-US" sz="1800" dirty="0" smtClean="0"/>
              <a:t> </a:t>
            </a:r>
            <a:r>
              <a:rPr lang="el-GR" sz="1800" dirty="0" smtClean="0"/>
              <a:t>το οποίο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χειρίζεται τις εξαιρέσεις</a:t>
            </a:r>
            <a:endParaRPr lang="en-US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75856" y="1634463"/>
            <a:ext cx="6112571" cy="4832092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if (men == 0 &amp;&amp; women == 0)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Exception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("No students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l-GR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Νο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Lesson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."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else if (men == 0)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Exception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("No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men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Νο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Lesson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else if (women == 0)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Exception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("No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women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Νο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Lesson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if (women &gt;= men)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("Each man must dance with " 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women/(double)men + " women.");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("Each woman must dance with " 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men/(double)women + " men.");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Exception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String message =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(message);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86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try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try block </a:t>
            </a:r>
            <a:r>
              <a:rPr lang="el-GR" dirty="0" smtClean="0"/>
              <a:t>είναι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</a:t>
            </a:r>
            <a:r>
              <a:rPr lang="en-US" dirty="0" smtClean="0"/>
              <a:t> </a:t>
            </a:r>
            <a:r>
              <a:rPr lang="el-GR" dirty="0" smtClean="0"/>
              <a:t>όπως όλα τα άλλα στην </a:t>
            </a:r>
            <a:r>
              <a:rPr lang="en-US" dirty="0" smtClean="0"/>
              <a:t>Java</a:t>
            </a:r>
          </a:p>
          <a:p>
            <a:pPr lvl="1"/>
            <a:r>
              <a:rPr lang="el-GR" dirty="0" smtClean="0"/>
              <a:t>Ότι εντολή ορίζεται μέσα στο </a:t>
            </a:r>
            <a:r>
              <a:rPr lang="en-US" dirty="0" smtClean="0"/>
              <a:t>block </a:t>
            </a:r>
            <a:r>
              <a:rPr lang="el-GR" dirty="0" smtClean="0"/>
              <a:t>είναι τοπική, κλπ…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5576" y="2348880"/>
            <a:ext cx="703590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&lt;Κώδικας που μπορεί να προκαλέσει εξαίρεση&gt;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5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throw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Η εντολή </a:t>
            </a:r>
            <a:r>
              <a:rPr lang="en-US" dirty="0" smtClean="0">
                <a:solidFill>
                  <a:srgbClr val="0070C0"/>
                </a:solidFill>
              </a:rPr>
              <a:t>throw</a:t>
            </a:r>
            <a:r>
              <a:rPr lang="en-US" dirty="0" smtClean="0"/>
              <a:t> </a:t>
            </a:r>
            <a:r>
              <a:rPr lang="el-GR" dirty="0" smtClean="0"/>
              <a:t>λειτουργεί ως τελεστής, και ακολουθείται αν ένα αντικείμενο τύπου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  <a:r>
              <a:rPr lang="en-US" dirty="0" smtClean="0"/>
              <a:t>, </a:t>
            </a:r>
            <a:r>
              <a:rPr lang="el-GR" dirty="0" smtClean="0"/>
              <a:t>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παράγωγης κλάσης</a:t>
            </a:r>
            <a:r>
              <a:rPr lang="el-GR" dirty="0" smtClean="0"/>
              <a:t> της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</a:p>
          <a:p>
            <a:pPr lvl="1"/>
            <a:r>
              <a:rPr lang="el-GR" dirty="0" smtClean="0"/>
              <a:t>Αυτή είναι η εξαίρεση 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πετάει </a:t>
            </a:r>
            <a:r>
              <a:rPr lang="el-GR" dirty="0" smtClean="0"/>
              <a:t>ο κώδικας.</a:t>
            </a:r>
          </a:p>
          <a:p>
            <a:r>
              <a:rPr lang="el-GR" dirty="0" smtClean="0"/>
              <a:t>Όταν πεταχτεί η εξαίρεση (π.χ., όταν κληθεί η </a:t>
            </a:r>
            <a:r>
              <a:rPr lang="en-US" dirty="0" smtClean="0"/>
              <a:t>throw)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βγαίνουμε αυτόματα εκτός</a:t>
            </a:r>
            <a:r>
              <a:rPr lang="el-GR" dirty="0" smtClean="0"/>
              <a:t> του </a:t>
            </a:r>
            <a:r>
              <a:rPr lang="en-US" dirty="0" smtClean="0">
                <a:solidFill>
                  <a:srgbClr val="0070C0"/>
                </a:solidFill>
              </a:rPr>
              <a:t>try block </a:t>
            </a:r>
            <a:r>
              <a:rPr lang="el-GR" dirty="0" smtClean="0"/>
              <a:t>και ο έλεγχος του προγράμματος μεταφέρεται στο αντίστοιχο </a:t>
            </a:r>
            <a:r>
              <a:rPr lang="en-US" dirty="0" smtClean="0">
                <a:solidFill>
                  <a:srgbClr val="0070C0"/>
                </a:solidFill>
              </a:rPr>
              <a:t>catch block</a:t>
            </a:r>
          </a:p>
          <a:p>
            <a:pPr lvl="1"/>
            <a:r>
              <a:rPr lang="el-GR" dirty="0" smtClean="0"/>
              <a:t>Λειτουργεί αντίστοιχα με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break </a:t>
            </a:r>
            <a:r>
              <a:rPr lang="el-GR" dirty="0" smtClean="0"/>
              <a:t>σε </a:t>
            </a:r>
            <a:r>
              <a:rPr lang="en-US" dirty="0" smtClean="0">
                <a:solidFill>
                  <a:srgbClr val="0070C0"/>
                </a:solidFill>
              </a:rPr>
              <a:t>switch block</a:t>
            </a:r>
            <a:r>
              <a:rPr lang="en-US" dirty="0" smtClean="0"/>
              <a:t>. 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164214"/>
            <a:ext cx="7629012" cy="36933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Αντικείμενο της κλάσης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Exception (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ή παράγωγης)&gt;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78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/>
              <a:t>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/>
              <a:t>Exception </a:t>
            </a:r>
            <a:r>
              <a:rPr lang="el-GR" dirty="0" smtClean="0"/>
              <a:t>κρατάει πληροφορίες για την εξαίρεση που δημιουργήθηκε</a:t>
            </a:r>
          </a:p>
          <a:p>
            <a:pPr lvl="1"/>
            <a:r>
              <a:rPr lang="el-GR" dirty="0" smtClean="0"/>
              <a:t>Π.χ., όταν καλούμε τον </a:t>
            </a:r>
            <a:r>
              <a:rPr lang="en-US" dirty="0" smtClean="0"/>
              <a:t>constructor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Exception(“No students. No Lesson”);</a:t>
            </a:r>
          </a:p>
          <a:p>
            <a:pPr marL="274320" lvl="1" indent="0">
              <a:buNone/>
            </a:pPr>
            <a:r>
              <a:rPr lang="el-GR" dirty="0" smtClean="0"/>
              <a:t>Στο </a:t>
            </a:r>
            <a:r>
              <a:rPr lang="en-US" dirty="0" smtClean="0"/>
              <a:t>private </a:t>
            </a:r>
            <a:r>
              <a:rPr lang="el-GR" dirty="0" smtClean="0"/>
              <a:t>πεδίο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message</a:t>
            </a:r>
            <a:r>
              <a:rPr lang="en-US" dirty="0" smtClean="0"/>
              <a:t> </a:t>
            </a:r>
            <a:r>
              <a:rPr lang="el-GR" dirty="0" smtClean="0"/>
              <a:t>της κλάσης </a:t>
            </a:r>
            <a:r>
              <a:rPr lang="en-US" dirty="0" smtClean="0"/>
              <a:t>Exception </a:t>
            </a:r>
            <a:r>
              <a:rPr lang="el-GR" dirty="0" smtClean="0"/>
              <a:t>αποθηκεύεται το μήνυμα που δίνουμε ως όρισμα.</a:t>
            </a:r>
          </a:p>
          <a:p>
            <a:pPr lvl="1"/>
            <a:r>
              <a:rPr lang="el-GR" dirty="0" smtClean="0"/>
              <a:t>Μπορούμε να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παράγωγες κλάσεις </a:t>
            </a:r>
            <a:r>
              <a:rPr lang="el-GR" dirty="0" smtClean="0"/>
              <a:t>της </a:t>
            </a:r>
            <a:r>
              <a:rPr lang="en-US" dirty="0" smtClean="0"/>
              <a:t>Exception </a:t>
            </a:r>
            <a:r>
              <a:rPr lang="el-GR" dirty="0" smtClean="0"/>
              <a:t>και να δημιουργήσουμε </a:t>
            </a:r>
            <a:r>
              <a:rPr lang="el-GR" dirty="0" smtClean="0">
                <a:solidFill>
                  <a:srgbClr val="0070C0"/>
                </a:solidFill>
              </a:rPr>
              <a:t>επιπλέον πεδία </a:t>
            </a:r>
            <a:r>
              <a:rPr lang="el-GR" dirty="0" smtClean="0"/>
              <a:t>για ν κρατάμε περισσότερες πληροφορίες για κάποια εξαίρεση.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0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catch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42662"/>
            <a:ext cx="8229600" cy="3701008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Η παράμετρος </a:t>
            </a:r>
            <a:r>
              <a:rPr lang="en-US" dirty="0" smtClean="0">
                <a:solidFill>
                  <a:srgbClr val="0070C0"/>
                </a:solidFill>
              </a:rPr>
              <a:t>Exception e</a:t>
            </a:r>
            <a:r>
              <a:rPr lang="en-US" dirty="0" smtClean="0"/>
              <a:t> </a:t>
            </a:r>
            <a:r>
              <a:rPr lang="el-GR" dirty="0" smtClean="0"/>
              <a:t>δηλώνει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 της εξαίρεσης </a:t>
            </a:r>
            <a:r>
              <a:rPr lang="el-GR" dirty="0" smtClean="0"/>
              <a:t>που χειρίζεται το </a:t>
            </a:r>
            <a:r>
              <a:rPr lang="en-US" dirty="0" smtClean="0"/>
              <a:t>block </a:t>
            </a:r>
            <a:r>
              <a:rPr lang="el-GR" dirty="0" smtClean="0"/>
              <a:t>και τη μεταβλητή </a:t>
            </a:r>
            <a:r>
              <a:rPr lang="en-US" dirty="0" smtClean="0">
                <a:solidFill>
                  <a:srgbClr val="0070C0"/>
                </a:solidFill>
              </a:rPr>
              <a:t>e</a:t>
            </a:r>
            <a:r>
              <a:rPr lang="en-US" dirty="0" smtClean="0"/>
              <a:t> </a:t>
            </a:r>
            <a:r>
              <a:rPr lang="el-GR" dirty="0" smtClean="0"/>
              <a:t>της εξαίρεσης.</a:t>
            </a:r>
          </a:p>
          <a:p>
            <a:r>
              <a:rPr lang="el-GR" dirty="0" smtClean="0"/>
              <a:t>Χρησιμοποιώντας τη μεταβλητή μπορούμε να έχουμε πρόσβαση στα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της εξαίρεσης</a:t>
            </a:r>
          </a:p>
          <a:p>
            <a:pPr lvl="1"/>
            <a:r>
              <a:rPr lang="el-GR" dirty="0" smtClean="0"/>
              <a:t>Παράδειγμα</a:t>
            </a:r>
          </a:p>
          <a:p>
            <a:pPr lvl="1"/>
            <a:endParaRPr lang="el-GR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5041" y="1988840"/>
            <a:ext cx="6208751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catch(Exception e)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&lt;Κώδικας που χειρίζεται την εξαίρεση&gt;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5041" y="5013176"/>
            <a:ext cx="4871847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catch(Exception e)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message =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(message);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(0);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940152" y="5157192"/>
            <a:ext cx="2448272" cy="612648"/>
          </a:xfrm>
          <a:prstGeom prst="wedgeRectCallout">
            <a:avLst>
              <a:gd name="adj1" fmla="val -103534"/>
              <a:gd name="adj2" fmla="val 305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Επιστρέφει το </a:t>
            </a:r>
            <a:r>
              <a:rPr lang="en-US" dirty="0" smtClean="0"/>
              <a:t>String </a:t>
            </a:r>
            <a:r>
              <a:rPr lang="el-GR" dirty="0" smtClean="0"/>
              <a:t>του </a:t>
            </a:r>
            <a:r>
              <a:rPr lang="en-US" dirty="0" smtClean="0"/>
              <a:t>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6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Try-throw-catch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Μπαίνοντας στο </a:t>
            </a:r>
            <a:r>
              <a:rPr lang="en-US" dirty="0" smtClean="0"/>
              <a:t>try block, </a:t>
            </a:r>
            <a:r>
              <a:rPr lang="el-GR" dirty="0" smtClean="0"/>
              <a:t>εκτελείται ο κώδικας πριν.</a:t>
            </a:r>
          </a:p>
          <a:p>
            <a:r>
              <a:rPr lang="el-GR" dirty="0" smtClean="0"/>
              <a:t>Αν υπάρχει εξαίρεση η ροή μεταφέρεται στο </a:t>
            </a:r>
            <a:r>
              <a:rPr lang="en-US" dirty="0" smtClean="0"/>
              <a:t>catch block</a:t>
            </a:r>
          </a:p>
          <a:p>
            <a:r>
              <a:rPr lang="el-GR" dirty="0" smtClean="0"/>
              <a:t>Αν δεν υπάρχει εξαίρεση εκτελείται ο κώδικας μετά</a:t>
            </a:r>
            <a:r>
              <a:rPr lang="en-US" dirty="0" smtClean="0"/>
              <a:t>. </a:t>
            </a:r>
            <a:r>
              <a:rPr lang="el-GR" dirty="0" smtClean="0"/>
              <a:t>Ο κώδικας του </a:t>
            </a:r>
            <a:r>
              <a:rPr lang="en-US" dirty="0" smtClean="0"/>
              <a:t>catch block </a:t>
            </a:r>
            <a:r>
              <a:rPr lang="el-GR" dirty="0" smtClean="0"/>
              <a:t>δεν εκτελείται ποτέ.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7895" y="2132856"/>
            <a:ext cx="7904728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&lt;Κώδικας πριν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ο οποίος μπορεί να κάνει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exception&gt;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μετά&gt;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 (Exception e)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που χειρίζεται την εξαίρεση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58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04664"/>
            <a:ext cx="8856984" cy="655564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DanceLesson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Scanner keyboard = new Scanner(System.in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number of male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and female dancers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int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women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try{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if (men == 0 &amp;&amp; women == 0)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throw new Exception("Lesson is canceled. No students.");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else if (men == 0)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throw new Exception("Lesson is canceled. No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else if (women == 0)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throw new Exception("Lesson is canceled. No women.");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(women &gt;= men)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man must dance with " +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 women/(double)men + " women.");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else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woman must dance with " +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 men/(double)women + "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catch(Exception 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String message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(message);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l-GR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("Begin the lesson.");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06532" y="644676"/>
            <a:ext cx="269798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Υλοποίηση με εξαιρέσεις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5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Εξειδικευμένες εξαιρέσεις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Exception </a:t>
            </a:r>
            <a:r>
              <a:rPr lang="el-GR" dirty="0" smtClean="0"/>
              <a:t>είναι η πιο γενική κλάση εξαίρεσης. Υπάρχουν και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εξειδικευμένες κλάσεις εξαιρέσεων</a:t>
            </a:r>
            <a:r>
              <a:rPr lang="el-GR" dirty="0" smtClean="0"/>
              <a:t> </a:t>
            </a:r>
            <a:r>
              <a:rPr lang="el-GR" dirty="0"/>
              <a:t>που </a:t>
            </a:r>
            <a:r>
              <a:rPr lang="el-GR" dirty="0">
                <a:solidFill>
                  <a:srgbClr val="0070C0"/>
                </a:solidFill>
              </a:rPr>
              <a:t>κληρονομούν</a:t>
            </a:r>
            <a:r>
              <a:rPr lang="el-GR" dirty="0"/>
              <a:t> από την </a:t>
            </a:r>
            <a:r>
              <a:rPr lang="en-US" dirty="0" smtClean="0"/>
              <a:t>Exception</a:t>
            </a:r>
            <a:r>
              <a:rPr lang="el-GR" dirty="0" smtClean="0"/>
              <a:t> σε διάφορα πακέτα της </a:t>
            </a:r>
            <a:r>
              <a:rPr lang="en-US" dirty="0" smtClean="0"/>
              <a:t>Java. </a:t>
            </a:r>
            <a:r>
              <a:rPr lang="el-GR" dirty="0" smtClean="0"/>
              <a:t>Π.χ.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FileNotFoundException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IOException</a:t>
            </a:r>
            <a:endParaRPr lang="el-GR" dirty="0" smtClean="0">
              <a:solidFill>
                <a:srgbClr val="0070C0"/>
              </a:solidFill>
            </a:endParaRPr>
          </a:p>
          <a:p>
            <a:endParaRPr lang="el-GR" dirty="0"/>
          </a:p>
          <a:p>
            <a:r>
              <a:rPr lang="el-GR" dirty="0" smtClean="0"/>
              <a:t>Μπορούμε επίσης να ορίσουμε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δικές μας κλάσεις εξαιρέσεων</a:t>
            </a:r>
            <a:r>
              <a:rPr lang="el-GR" dirty="0" smtClean="0"/>
              <a:t> ανάλογα με τις ανάγκες μας.</a:t>
            </a:r>
          </a:p>
          <a:p>
            <a:endParaRPr lang="el-GR" dirty="0"/>
          </a:p>
          <a:p>
            <a:r>
              <a:rPr lang="el-GR" dirty="0" smtClean="0"/>
              <a:t>Αυτό είναι χρήσιμο ώστε να έχουμε και </a:t>
            </a:r>
            <a:r>
              <a:rPr lang="el-GR" dirty="0" smtClean="0">
                <a:solidFill>
                  <a:srgbClr val="0070C0"/>
                </a:solidFill>
              </a:rPr>
              <a:t>εξειδικευμένα </a:t>
            </a:r>
            <a:r>
              <a:rPr lang="en-US" dirty="0" smtClean="0">
                <a:solidFill>
                  <a:srgbClr val="0070C0"/>
                </a:solidFill>
              </a:rPr>
              <a:t>catch blocks</a:t>
            </a:r>
            <a:r>
              <a:rPr lang="el-GR" dirty="0" smtClean="0"/>
              <a:t> όπως θα δούμε αργότερα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6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ορίσουμε μια εξαίρεση για την περίπτωση που προσπαθούμε να διαιρέσουμε με το μηδέν</a:t>
            </a:r>
          </a:p>
          <a:p>
            <a:pPr lvl="1"/>
            <a:r>
              <a:rPr lang="el-GR" dirty="0" smtClean="0"/>
              <a:t>Η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DivisionByZeroException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lvl="1"/>
            <a:endParaRPr lang="en-US" dirty="0"/>
          </a:p>
          <a:p>
            <a:r>
              <a:rPr lang="el-GR" dirty="0" smtClean="0"/>
              <a:t>Η κλάση μας θα </a:t>
            </a:r>
            <a:r>
              <a:rPr lang="el-GR" dirty="0" smtClean="0">
                <a:solidFill>
                  <a:srgbClr val="0070C0"/>
                </a:solidFill>
              </a:rPr>
              <a:t>κληρονομεί</a:t>
            </a:r>
            <a:r>
              <a:rPr lang="el-GR" dirty="0" smtClean="0"/>
              <a:t> από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Exception</a:t>
            </a:r>
            <a:r>
              <a:rPr lang="en-US" dirty="0" smtClean="0"/>
              <a:t> </a:t>
            </a:r>
            <a:r>
              <a:rPr lang="el-GR" dirty="0" smtClean="0"/>
              <a:t>οπότε θα έχει την μέθοδο </a:t>
            </a:r>
            <a:r>
              <a:rPr lang="en-US" dirty="0" err="1" smtClean="0">
                <a:solidFill>
                  <a:srgbClr val="0070C0"/>
                </a:solidFill>
              </a:rPr>
              <a:t>getMessage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για να επιστρέφει το μήνυμα </a:t>
            </a:r>
          </a:p>
          <a:p>
            <a:pPr lvl="1"/>
            <a:r>
              <a:rPr lang="el-GR" dirty="0" smtClean="0"/>
              <a:t>Συνήθως το μόνο που χρειάζεται είναι να ορίσουμε τον </a:t>
            </a:r>
            <a:r>
              <a:rPr lang="en-US" dirty="0" smtClean="0"/>
              <a:t>constructor.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78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Exception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super("Division by Zero!");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message)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super(message);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36008" y="5733256"/>
            <a:ext cx="530799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κλάση κληρονομεί και την μέθοδο </a:t>
            </a:r>
            <a:r>
              <a:rPr lang="en-US" dirty="0" err="1" smtClean="0">
                <a:solidFill>
                  <a:srgbClr val="FF0000"/>
                </a:solidFill>
              </a:rPr>
              <a:t>getMessage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88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πίνακας </a:t>
            </a:r>
            <a:r>
              <a:rPr lang="el-GR" dirty="0" smtClean="0"/>
              <a:t>που ορίζεται με παράμετρο τον τύπο των αντικειμένων που θα κρατάει.</a:t>
            </a:r>
          </a:p>
          <a:p>
            <a:r>
              <a:rPr lang="el-GR" dirty="0" smtClean="0"/>
              <a:t>Η </a:t>
            </a:r>
            <a:r>
              <a:rPr lang="en-US" dirty="0" err="1" smtClean="0">
                <a:solidFill>
                  <a:srgbClr val="00B0F0"/>
                </a:solidFill>
              </a:rPr>
              <a:t>ArrayList</a:t>
            </a:r>
            <a:r>
              <a:rPr lang="en-US" dirty="0" smtClean="0">
                <a:solidFill>
                  <a:srgbClr val="00B0F0"/>
                </a:solidFill>
              </a:rPr>
              <a:t>&lt;T&gt;</a:t>
            </a:r>
            <a:r>
              <a:rPr lang="en-US" dirty="0" smtClean="0"/>
              <a:t> </a:t>
            </a:r>
            <a:r>
              <a:rPr lang="el-GR" dirty="0" smtClean="0"/>
              <a:t>είναι μία από τις </a:t>
            </a:r>
            <a:r>
              <a:rPr lang="el-GR" dirty="0" smtClean="0">
                <a:solidFill>
                  <a:srgbClr val="FF0000"/>
                </a:solidFill>
              </a:rPr>
              <a:t>συλλογές (</a:t>
            </a:r>
            <a:r>
              <a:rPr lang="en-US" dirty="0" smtClean="0">
                <a:solidFill>
                  <a:srgbClr val="FF0000"/>
                </a:solidFill>
              </a:rPr>
              <a:t>Collections)</a:t>
            </a:r>
            <a:r>
              <a:rPr lang="el-GR" dirty="0" smtClean="0"/>
              <a:t> που είναι ορισμένες στην </a:t>
            </a:r>
            <a:r>
              <a:rPr lang="en-US" dirty="0" smtClean="0"/>
              <a:t>Java.</a:t>
            </a:r>
          </a:p>
          <a:p>
            <a:pPr lvl="1"/>
            <a:r>
              <a:rPr lang="el-GR" dirty="0" smtClean="0"/>
              <a:t>Υπάρχουσες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δομές δεδομένων </a:t>
            </a:r>
            <a:r>
              <a:rPr lang="el-GR" dirty="0" smtClean="0"/>
              <a:t>που μας βοηθάνε στην </a:t>
            </a:r>
            <a:r>
              <a:rPr lang="el-GR" dirty="0" smtClean="0">
                <a:solidFill>
                  <a:srgbClr val="0070C0"/>
                </a:solidFill>
              </a:rPr>
              <a:t>αποθήκευση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ανάκτηση</a:t>
            </a:r>
            <a:r>
              <a:rPr lang="el-GR" dirty="0" smtClean="0"/>
              <a:t> των </a:t>
            </a:r>
            <a:r>
              <a:rPr lang="el-GR" dirty="0" smtClean="0">
                <a:solidFill>
                  <a:srgbClr val="0070C0"/>
                </a:solidFill>
              </a:rPr>
              <a:t>δεδομένων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63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DivisionDemoFirstVersion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if (denominator == 0)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double quotient = numerator/(double)denominator;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(numerator + "/"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                + denominator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                + " = " + quotient);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(0);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66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DivisionDemoFirstVersion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if (denominator == 0)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double quotient = numerator/(double)denominator;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(numerator + "/"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                + denominator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                + " = " + quotient);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secondChance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80112" y="5013176"/>
            <a:ext cx="367240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μέσα στο </a:t>
            </a:r>
            <a:r>
              <a:rPr lang="en-US" dirty="0" smtClean="0"/>
              <a:t>catch</a:t>
            </a:r>
            <a:r>
              <a:rPr lang="el-GR" dirty="0" smtClean="0"/>
              <a:t> </a:t>
            </a:r>
            <a:r>
              <a:rPr lang="en-US" dirty="0" smtClean="0"/>
              <a:t>block</a:t>
            </a:r>
            <a:r>
              <a:rPr lang="el-GR" dirty="0" smtClean="0"/>
              <a:t> να καλούμε μία άλλη μέθοδο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676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secondChance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("Try again:");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numerator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("Be sure the denominator is not zero.");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denominator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if (denominator == 0)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("I cannot do division by zero.");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("Aborting program.");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double quotient = ((double)numerator)/denominator;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(numerator + "/"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+ denominator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+ " = " + quotient);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0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Ορίζοντας </a:t>
            </a:r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Ορίζουμε μια νέα εξαίρεση μόνο αν υπάρχει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ανάγκη</a:t>
            </a:r>
            <a:r>
              <a:rPr lang="el-GR" dirty="0" smtClean="0"/>
              <a:t>, αλλιώς μπορούμε να χρησιμοποιήσουμε την κλάση </a:t>
            </a:r>
            <a:r>
              <a:rPr lang="en-US" dirty="0" smtClean="0"/>
              <a:t>Exception.</a:t>
            </a:r>
          </a:p>
          <a:p>
            <a:r>
              <a:rPr lang="el-GR" dirty="0" smtClean="0"/>
              <a:t>Στη νέα κλάση ορίζουμε πάντα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χωρίς ορίσματα </a:t>
            </a:r>
            <a:r>
              <a:rPr lang="el-GR" dirty="0" smtClean="0"/>
              <a:t>και έναν που παίρνει το </a:t>
            </a:r>
            <a:r>
              <a:rPr lang="en-US" dirty="0" smtClean="0">
                <a:solidFill>
                  <a:srgbClr val="0070C0"/>
                </a:solidFill>
              </a:rPr>
              <a:t>String </a:t>
            </a:r>
            <a:r>
              <a:rPr lang="el-GR" dirty="0" smtClean="0">
                <a:solidFill>
                  <a:srgbClr val="0070C0"/>
                </a:solidFill>
              </a:rPr>
              <a:t>του μηνύματος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Διατηρούμε την μέθοδο </a:t>
            </a:r>
            <a:r>
              <a:rPr lang="en-US" dirty="0" err="1" smtClean="0">
                <a:solidFill>
                  <a:srgbClr val="0070C0"/>
                </a:solidFill>
              </a:rPr>
              <a:t>getMessage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ως έχει</a:t>
            </a:r>
          </a:p>
          <a:p>
            <a:pPr lvl="1"/>
            <a:r>
              <a:rPr lang="el-GR" dirty="0" smtClean="0"/>
              <a:t>Συνήθως δεν θα χρειαστούμε κάποια άλλη μέθοδο.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0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Εξαιρέσεις με επιπλέον πληροφορία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Μια εξαίρεση συνήθως έχει ένα μήνυμα σε μορφή </a:t>
            </a:r>
            <a:r>
              <a:rPr lang="en-US" dirty="0" smtClean="0"/>
              <a:t>String. </a:t>
            </a:r>
            <a:r>
              <a:rPr lang="el-GR" dirty="0" smtClean="0"/>
              <a:t>Μπορεί να έχει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επιπλέον πληροφορία </a:t>
            </a:r>
            <a:r>
              <a:rPr lang="el-GR" dirty="0" smtClean="0"/>
              <a:t>η οποία αποθηκεύεται σε </a:t>
            </a:r>
            <a:r>
              <a:rPr lang="el-GR" dirty="0" smtClean="0">
                <a:solidFill>
                  <a:srgbClr val="0070C0"/>
                </a:solidFill>
              </a:rPr>
              <a:t>πεδία της μεθόδου</a:t>
            </a:r>
            <a:r>
              <a:rPr lang="el-GR" dirty="0" smtClean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Παράδειγμα: Ζητάμε το έτος γέννησης και θέλουμε να πετάμε μια εξαίρεση αν είναι μεγαλύτερο από 2013.</a:t>
            </a:r>
          </a:p>
          <a:p>
            <a:pPr lvl="1"/>
            <a:r>
              <a:rPr lang="el-GR" dirty="0" smtClean="0"/>
              <a:t>Θα ορίσουμε 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BadNumberException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Η εξαίρεση θα πρέπει να</a:t>
            </a:r>
            <a:r>
              <a:rPr lang="en-US" dirty="0" smtClean="0"/>
              <a:t> </a:t>
            </a:r>
            <a:r>
              <a:rPr lang="el-GR" dirty="0" smtClean="0"/>
              <a:t>μεταφέρει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πληροφορία</a:t>
            </a:r>
            <a:r>
              <a:rPr lang="el-GR" dirty="0" smtClean="0"/>
              <a:t> για τον </a:t>
            </a:r>
            <a:r>
              <a:rPr lang="el-GR" dirty="0" smtClean="0">
                <a:solidFill>
                  <a:srgbClr val="0070C0"/>
                </a:solidFill>
              </a:rPr>
              <a:t>αριθμό</a:t>
            </a:r>
            <a:r>
              <a:rPr lang="el-GR" dirty="0" smtClean="0"/>
              <a:t> που δόθηκε. </a:t>
            </a:r>
          </a:p>
          <a:p>
            <a:pPr marL="0" indent="0">
              <a:buNone/>
            </a:pPr>
            <a:r>
              <a:rPr lang="el-GR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7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extends Exception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int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number)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number;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(String message)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super(message);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int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getBadNumber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1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0032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BadNumberExceptionDemo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year of birth:");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if 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&gt; 2013)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("Thank you for entering " +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e.getBadNumber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 is not valid.");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364088" y="5229200"/>
            <a:ext cx="3600400" cy="612648"/>
          </a:xfrm>
          <a:prstGeom prst="wedgeRectCallout">
            <a:avLst>
              <a:gd name="adj1" fmla="val -71702"/>
              <a:gd name="adj2" fmla="val -1027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Μας επιστρέφει τον αριθμό που προκάλεσε την εξαίρεση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335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Πολλαπλά </a:t>
            </a:r>
            <a:r>
              <a:rPr lang="en-US" dirty="0" smtClean="0"/>
              <a:t>catch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Εφόσον έχουμε πολλαπλά είδη εξαιρέσεων είναι δυνατόν ένα </a:t>
            </a:r>
            <a:r>
              <a:rPr lang="en-US" dirty="0" smtClean="0">
                <a:solidFill>
                  <a:srgbClr val="0070C0"/>
                </a:solidFill>
              </a:rPr>
              <a:t>try block </a:t>
            </a:r>
            <a:r>
              <a:rPr lang="el-GR" dirty="0" smtClean="0"/>
              <a:t>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πετάει</a:t>
            </a:r>
            <a:r>
              <a:rPr lang="el-GR" dirty="0" smtClean="0"/>
              <a:t> παραπάνω από ένα τύπο </a:t>
            </a:r>
            <a:r>
              <a:rPr lang="el-GR" dirty="0" smtClean="0">
                <a:solidFill>
                  <a:srgbClr val="0070C0"/>
                </a:solidFill>
              </a:rPr>
              <a:t>εξαίρεσης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Στην περίπτωση αυτή χρειαζόμαστε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catch blocks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2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extends Exception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super("Negative Number Exception!");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message)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super(message);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7074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623731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try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("How many pencils do you have?");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pencils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if (pencils &lt;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("pencils");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("How many erasers do you have?");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erasers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double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pencilsPerEraser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if (erasers &lt;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("erasers");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else if (erasers !=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pencilsPerEraser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 pencils/(double)erasers;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else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("Each eraser must last through "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+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pencilsPerEraser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+ " pencils.");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("Cannot have a negative number of 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("Do not make any mistakes.");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7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14" y="404664"/>
            <a:ext cx="8229600" cy="990600"/>
          </a:xfrm>
        </p:spPr>
        <p:txBody>
          <a:bodyPr/>
          <a:lstStyle/>
          <a:p>
            <a:r>
              <a:rPr lang="el-GR" dirty="0" smtClean="0"/>
              <a:t>Η ιεραρχία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71799" y="1124744"/>
            <a:ext cx="3403791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28162" y="1300118"/>
            <a:ext cx="3355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2420888"/>
            <a:ext cx="2576642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9905" y="2568381"/>
            <a:ext cx="25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5373" y="2420888"/>
            <a:ext cx="2576642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33759" y="2596262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92838" y="2420938"/>
            <a:ext cx="2647702" cy="7207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41075" y="2596262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&lt;K,V&gt;</a:t>
            </a:r>
          </a:p>
        </p:txBody>
      </p:sp>
      <p:cxnSp>
        <p:nvCxnSpPr>
          <p:cNvPr id="13" name="Straight Arrow Connector 12"/>
          <p:cNvCxnSpPr>
            <a:stCxn id="6" idx="0"/>
          </p:cNvCxnSpPr>
          <p:nvPr/>
        </p:nvCxnSpPr>
        <p:spPr>
          <a:xfrm flipV="1">
            <a:off x="1539841" y="1844824"/>
            <a:ext cx="1952039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0"/>
            <a:endCxn id="4" idx="2"/>
          </p:cNvCxnSpPr>
          <p:nvPr/>
        </p:nvCxnSpPr>
        <p:spPr>
          <a:xfrm flipV="1">
            <a:off x="4473694" y="1844824"/>
            <a:ext cx="1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0"/>
          </p:cNvCxnSpPr>
          <p:nvPr/>
        </p:nvCxnSpPr>
        <p:spPr>
          <a:xfrm flipH="1" flipV="1">
            <a:off x="5688634" y="1844824"/>
            <a:ext cx="1828055" cy="5761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06784" y="3861048"/>
            <a:ext cx="2666113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06784" y="3963888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>
            <a:stCxn id="19" idx="0"/>
            <a:endCxn id="6" idx="2"/>
          </p:cNvCxnSpPr>
          <p:nvPr/>
        </p:nvCxnSpPr>
        <p:spPr>
          <a:xfrm flipV="1">
            <a:off x="1539841" y="3140968"/>
            <a:ext cx="0" cy="72008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209565" y="3855031"/>
            <a:ext cx="2528257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302689" y="3957871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6" name="Straight Arrow Connector 25"/>
          <p:cNvCxnSpPr>
            <a:stCxn id="24" idx="0"/>
            <a:endCxn id="8" idx="2"/>
          </p:cNvCxnSpPr>
          <p:nvPr/>
        </p:nvCxnSpPr>
        <p:spPr>
          <a:xfrm flipV="1">
            <a:off x="4473694" y="3140968"/>
            <a:ext cx="0" cy="714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137050" y="3854505"/>
            <a:ext cx="2770139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164339" y="3963888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&lt;K,V&gt;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>
            <a:stCxn id="32" idx="0"/>
            <a:endCxn id="10" idx="2"/>
          </p:cNvCxnSpPr>
          <p:nvPr/>
        </p:nvCxnSpPr>
        <p:spPr>
          <a:xfrm flipH="1" flipV="1">
            <a:off x="7516689" y="3141663"/>
            <a:ext cx="5431" cy="71284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7504" y="4581128"/>
            <a:ext cx="2765394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δεδομένα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σειριακή</a:t>
            </a:r>
            <a:r>
              <a:rPr lang="el-GR" dirty="0" smtClean="0"/>
              <a:t> μορφή. Υπάρχει η έννοια της </a:t>
            </a:r>
            <a:r>
              <a:rPr lang="el-GR" dirty="0" smtClean="0">
                <a:solidFill>
                  <a:srgbClr val="0070C0"/>
                </a:solidFill>
              </a:rPr>
              <a:t>διάταξης</a:t>
            </a:r>
            <a:r>
              <a:rPr lang="en-US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Καλό αν θέλουμε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διατρέχουμε</a:t>
            </a:r>
            <a:r>
              <a:rPr lang="el-GR" dirty="0" smtClean="0"/>
              <a:t> τα δεδομένα</a:t>
            </a:r>
            <a:r>
              <a:rPr lang="en-US" dirty="0" smtClean="0"/>
              <a:t> </a:t>
            </a:r>
            <a:r>
              <a:rPr lang="el-GR" dirty="0" smtClean="0"/>
              <a:t>συχνά και γρήγορα.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112314" y="4581128"/>
            <a:ext cx="2771148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δεδομένα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σύνολο</a:t>
            </a:r>
            <a:r>
              <a:rPr lang="el-GR" dirty="0" smtClean="0"/>
              <a:t> χωρίς </a:t>
            </a:r>
            <a:r>
              <a:rPr lang="el-GR" dirty="0"/>
              <a:t>διάταξη</a:t>
            </a:r>
            <a:r>
              <a:rPr lang="el-GR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Καλό αν θέλουμε να βρίσκουμε γρήγορα αν ένα στοιχείο </a:t>
            </a:r>
            <a:r>
              <a:rPr lang="el-GR" dirty="0" smtClean="0">
                <a:solidFill>
                  <a:srgbClr val="0070C0"/>
                </a:solidFill>
              </a:rPr>
              <a:t>ανήκει</a:t>
            </a:r>
            <a:r>
              <a:rPr lang="el-GR" dirty="0" smtClean="0"/>
              <a:t> στο σύνολο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084168" y="4572839"/>
            <a:ext cx="3006951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key,value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ζεύγη</a:t>
            </a:r>
            <a:r>
              <a:rPr lang="el-GR" dirty="0" smtClean="0"/>
              <a:t>. Παρόμοια δομή με το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για την αποθήκευση των </a:t>
            </a:r>
            <a:r>
              <a:rPr lang="el-GR" dirty="0" smtClean="0">
                <a:solidFill>
                  <a:srgbClr val="0070C0"/>
                </a:solidFill>
              </a:rPr>
              <a:t>κλειδιών</a:t>
            </a:r>
            <a:r>
              <a:rPr lang="el-GR" dirty="0" smtClean="0"/>
              <a:t>, αλλά τώρα κάθε κλειδί (</a:t>
            </a:r>
            <a:r>
              <a:rPr lang="en-US" dirty="0" smtClean="0"/>
              <a:t>key)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σχετίζεται</a:t>
            </a:r>
            <a:r>
              <a:rPr lang="el-GR" dirty="0" smtClean="0"/>
              <a:t> με μία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(value)</a:t>
            </a:r>
            <a:r>
              <a:rPr lang="el-GR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47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Όταν πεταχτεί μια εξαίρεση και βγούμε από ένα </a:t>
            </a:r>
            <a:r>
              <a:rPr lang="en-US" dirty="0" smtClean="0"/>
              <a:t>try block, </a:t>
            </a:r>
            <a:r>
              <a:rPr lang="el-GR" dirty="0" smtClean="0"/>
              <a:t>τα </a:t>
            </a:r>
            <a:r>
              <a:rPr lang="en-US" dirty="0" smtClean="0">
                <a:solidFill>
                  <a:srgbClr val="0070C0"/>
                </a:solidFill>
              </a:rPr>
              <a:t>catch blocks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εξετάζονται με την σειρά που εμφανίζονται στον κώδικα.</a:t>
            </a:r>
          </a:p>
          <a:p>
            <a:r>
              <a:rPr lang="el-GR" dirty="0" smtClean="0"/>
              <a:t>Θα εκτελεστεί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πρώτο</a:t>
            </a:r>
            <a:r>
              <a:rPr lang="el-GR" dirty="0" smtClean="0"/>
              <a:t> </a:t>
            </a:r>
            <a:r>
              <a:rPr lang="en-US" dirty="0" smtClean="0"/>
              <a:t>catch block </a:t>
            </a:r>
            <a:r>
              <a:rPr lang="el-GR" dirty="0" smtClean="0"/>
              <a:t>με όρισμα που ταιριάζει στο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  <a:r>
              <a:rPr lang="en-US" dirty="0" smtClean="0"/>
              <a:t> </a:t>
            </a:r>
            <a:r>
              <a:rPr lang="el-GR" dirty="0" smtClean="0"/>
              <a:t>που έχει πεταχτεί.</a:t>
            </a:r>
          </a:p>
          <a:p>
            <a:r>
              <a:rPr lang="el-GR" dirty="0" smtClean="0"/>
              <a:t>Για να είμαστε σίγουροι ότι θα εκτελεστεί το σωστό </a:t>
            </a:r>
            <a:r>
              <a:rPr lang="en-US" dirty="0" smtClean="0"/>
              <a:t>catch block </a:t>
            </a:r>
            <a:r>
              <a:rPr lang="el-GR" dirty="0" smtClean="0"/>
              <a:t>θα πρέπει να έχουμε τις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συγκεκριμένες εξαιρέσεις πρώτες </a:t>
            </a:r>
            <a:r>
              <a:rPr lang="el-GR" dirty="0" smtClean="0"/>
              <a:t>και τις </a:t>
            </a:r>
            <a:r>
              <a:rPr lang="el-GR" dirty="0" smtClean="0">
                <a:solidFill>
                  <a:srgbClr val="0070C0"/>
                </a:solidFill>
              </a:rPr>
              <a:t>πιο γενικές μετά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Αν είναι ανάποδα, οι πιο συγκεκριμένες εξαιρέσεις δεν θα εκτελεστούν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ποτέ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93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που πετάνε εξαιρέσεις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Μέχρι τώρα είδαμε παραδείγματα όπου οι εξαιρέσεις πετιόνται και πιάνονται στον ίδιο κώδικα. </a:t>
            </a:r>
          </a:p>
          <a:p>
            <a:pPr lvl="1"/>
            <a:r>
              <a:rPr lang="el-GR" dirty="0" smtClean="0"/>
              <a:t>Αυτό δεν είναι και τόσο ρεαλιστικό σενάριο</a:t>
            </a:r>
          </a:p>
          <a:p>
            <a:r>
              <a:rPr lang="el-GR" dirty="0" smtClean="0"/>
              <a:t>Το πιο σύνηθες είναι ότι την </a:t>
            </a:r>
            <a:r>
              <a:rPr lang="el-GR" dirty="0" smtClean="0">
                <a:solidFill>
                  <a:srgbClr val="0070C0"/>
                </a:solidFill>
              </a:rPr>
              <a:t>εξαίρεση</a:t>
            </a:r>
            <a:r>
              <a:rPr lang="el-GR" dirty="0" smtClean="0"/>
              <a:t> την πετάμε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μια μέθοδο </a:t>
            </a:r>
            <a:r>
              <a:rPr lang="el-GR" dirty="0" smtClean="0"/>
              <a:t>και την </a:t>
            </a:r>
            <a:r>
              <a:rPr lang="el-GR" dirty="0" smtClean="0">
                <a:solidFill>
                  <a:srgbClr val="0070C0"/>
                </a:solidFill>
              </a:rPr>
              <a:t>πιάνουμε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μία άλλη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4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Μέθοδος που πετάει εξαίρεση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Αν η μέθοδος πετάξει μια εξαίρεση τότε </a:t>
            </a:r>
            <a:r>
              <a:rPr lang="el-GR" dirty="0" smtClean="0">
                <a:solidFill>
                  <a:srgbClr val="0070C0"/>
                </a:solidFill>
              </a:rPr>
              <a:t>σταματάει</a:t>
            </a:r>
            <a:r>
              <a:rPr lang="el-GR" dirty="0" smtClean="0"/>
              <a:t> η εκτέλεση του κώδικα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στο σημείο που πετάει την εκτέλεση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348880"/>
            <a:ext cx="7491153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 list)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Exception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πριν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ο οποίος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κάνει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Ε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xception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11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Μέθοδος που πετάει εξαίρεση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Μία μέθοδος μπορεί να πετάει πολλές εξαιρέσεις</a:t>
            </a:r>
            <a:endParaRPr lang="en-US" dirty="0" smtClean="0"/>
          </a:p>
          <a:p>
            <a:r>
              <a:rPr lang="el-GR" dirty="0" smtClean="0"/>
              <a:t>Σύνταξη: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5576" y="3284984"/>
            <a:ext cx="6664004" cy="2585323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 list)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Exception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Exception2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πριν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ο οποίος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κάνει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Ε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xception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ο οποίος κάνει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Ε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xception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μετά&gt;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824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623731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DivisionDemoSecondVersion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int 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 quotient =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(numerator, denominator);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(numerator + "/"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 = " + quotient);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(0);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public static double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(int top, int bottom)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if (bottom ==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return top/(double)bottom;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5004048" y="1412776"/>
            <a:ext cx="4032448" cy="864096"/>
          </a:xfrm>
          <a:prstGeom prst="wedgeRectCallout">
            <a:avLst>
              <a:gd name="adj1" fmla="val -69155"/>
              <a:gd name="adj2" fmla="val 1128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Εφόσον έχουμε μία μέθοδο που πετάει εξαίρεση, θα πρέπει να τη βάλουμε μέσα σε </a:t>
            </a:r>
            <a:r>
              <a:rPr lang="en-US" dirty="0" smtClean="0"/>
              <a:t>try-catch block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3604374"/>
            <a:ext cx="446449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εξαίρεση δημιουργείται στην </a:t>
            </a:r>
            <a:r>
              <a:rPr lang="en-US" dirty="0" err="1" smtClean="0"/>
              <a:t>safeDivide</a:t>
            </a:r>
            <a:r>
              <a:rPr lang="en-US" dirty="0" smtClean="0"/>
              <a:t> </a:t>
            </a:r>
            <a:r>
              <a:rPr lang="el-GR" dirty="0" smtClean="0"/>
              <a:t>αλλά την πιάνουμε και την χειριζόμαστε στην </a:t>
            </a:r>
            <a:r>
              <a:rPr lang="en-US" dirty="0" smtClean="0"/>
              <a:t>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84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or Declare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Μια μέθοδος η οποία </a:t>
            </a:r>
            <a:r>
              <a:rPr lang="el-GR" dirty="0" smtClean="0">
                <a:solidFill>
                  <a:srgbClr val="0070C0"/>
                </a:solidFill>
              </a:rPr>
              <a:t>καλεί</a:t>
            </a:r>
            <a:r>
              <a:rPr lang="el-GR" dirty="0" smtClean="0"/>
              <a:t> μια άλλη μέθοδο που πετάει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εξαίρεση</a:t>
            </a:r>
            <a:r>
              <a:rPr lang="el-GR" dirty="0" smtClean="0"/>
              <a:t> έχει δύο επιλογές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Catch</a:t>
            </a:r>
            <a:r>
              <a:rPr lang="en-US" dirty="0" smtClean="0"/>
              <a:t>: </a:t>
            </a:r>
            <a:r>
              <a:rPr lang="el-GR" dirty="0" smtClean="0"/>
              <a:t>Να </a:t>
            </a:r>
            <a:r>
              <a:rPr lang="el-GR" dirty="0" smtClean="0">
                <a:solidFill>
                  <a:srgbClr val="0070C0"/>
                </a:solidFill>
              </a:rPr>
              <a:t>πιάσει</a:t>
            </a:r>
            <a:r>
              <a:rPr lang="el-GR" dirty="0" smtClean="0"/>
              <a:t> </a:t>
            </a:r>
            <a:r>
              <a:rPr lang="el-GR" dirty="0"/>
              <a:t>και να </a:t>
            </a:r>
            <a:r>
              <a:rPr lang="el-GR" dirty="0" smtClean="0">
                <a:solidFill>
                  <a:srgbClr val="0070C0"/>
                </a:solidFill>
              </a:rPr>
              <a:t>χειριστεί</a:t>
            </a:r>
            <a:r>
              <a:rPr lang="el-GR" dirty="0" smtClean="0"/>
              <a:t> την εξαίρεση.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Declare</a:t>
            </a:r>
            <a:r>
              <a:rPr lang="en-US" dirty="0" smtClean="0"/>
              <a:t>: </a:t>
            </a:r>
            <a:r>
              <a:rPr lang="el-GR" dirty="0" smtClean="0"/>
              <a:t>Να κάνει κι αυτή </a:t>
            </a:r>
            <a:r>
              <a:rPr lang="en-US" dirty="0" smtClean="0">
                <a:solidFill>
                  <a:srgbClr val="0070C0"/>
                </a:solidFill>
              </a:rPr>
              <a:t>throw</a:t>
            </a:r>
            <a:r>
              <a:rPr lang="en-US" dirty="0" smtClean="0"/>
              <a:t> </a:t>
            </a:r>
            <a:r>
              <a:rPr lang="el-GR" dirty="0" smtClean="0"/>
              <a:t>την εξαίρεση</a:t>
            </a:r>
            <a:r>
              <a:rPr lang="en-US" dirty="0" smtClean="0"/>
              <a:t>. </a:t>
            </a:r>
            <a:endParaRPr lang="el-GR" dirty="0" smtClean="0"/>
          </a:p>
          <a:p>
            <a:pPr lvl="2"/>
            <a:r>
              <a:rPr lang="el-GR" dirty="0" smtClean="0"/>
              <a:t>Αυτό είναι μια μορφή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μετάθεσης ευθυνών</a:t>
            </a:r>
            <a:r>
              <a:rPr lang="el-GR" dirty="0" smtClean="0"/>
              <a:t>, αφήνουμε την παραπάνω μέθοδο να χειριστεί την εξαίρεση.</a:t>
            </a:r>
          </a:p>
          <a:p>
            <a:r>
              <a:rPr lang="el-GR" dirty="0" smtClean="0"/>
              <a:t>Αν δεν κάνουμε ένα από τα δύο, ο </a:t>
            </a:r>
            <a:r>
              <a:rPr lang="en-US" dirty="0" smtClean="0">
                <a:solidFill>
                  <a:srgbClr val="0070C0"/>
                </a:solidFill>
              </a:rPr>
              <a:t>compiler</a:t>
            </a:r>
            <a:r>
              <a:rPr lang="en-US" dirty="0" smtClean="0"/>
              <a:t> </a:t>
            </a:r>
            <a:r>
              <a:rPr lang="el-GR" dirty="0" smtClean="0"/>
              <a:t>θα παραπονεθεί.</a:t>
            </a:r>
          </a:p>
          <a:p>
            <a:endParaRPr lang="el-GR" dirty="0"/>
          </a:p>
          <a:p>
            <a:r>
              <a:rPr lang="el-GR" dirty="0" smtClean="0">
                <a:solidFill>
                  <a:srgbClr val="FF0000"/>
                </a:solidFill>
              </a:rPr>
              <a:t>Εξαίρεση</a:t>
            </a:r>
            <a:r>
              <a:rPr lang="el-GR" dirty="0" smtClean="0"/>
              <a:t>: </a:t>
            </a:r>
            <a:r>
              <a:rPr lang="en-US" dirty="0" smtClean="0">
                <a:solidFill>
                  <a:srgbClr val="0070C0"/>
                </a:solidFill>
              </a:rPr>
              <a:t>Runtime exceptions</a:t>
            </a:r>
          </a:p>
          <a:p>
            <a:pPr lvl="1"/>
            <a:r>
              <a:rPr lang="el-GR" dirty="0" smtClean="0"/>
              <a:t>Κάποιες εξαιρέσεις μπορούμε απλά να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αφήσουμε</a:t>
            </a:r>
            <a:r>
              <a:rPr lang="el-GR" dirty="0" smtClean="0"/>
              <a:t>. Αν συμβούν το πρόγραμμα μας θα τερματίσει με λάθος </a:t>
            </a:r>
          </a:p>
          <a:p>
            <a:pPr lvl="1"/>
            <a:r>
              <a:rPr lang="el-GR" dirty="0" smtClean="0"/>
              <a:t>Π.χ., </a:t>
            </a:r>
            <a:r>
              <a:rPr lang="en-US" dirty="0" err="1" smtClean="0">
                <a:solidFill>
                  <a:srgbClr val="0070C0"/>
                </a:solidFill>
              </a:rPr>
              <a:t>NullPointerException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87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69674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DivisionDemoSecondVersion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int 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  int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percentage =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safePercentage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(numerator, denominator);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("percentage  = " + percentage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+"%");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(0);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static int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safePercentage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(int top, int bottom)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ratio =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top,bottom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(int)(ratio*100);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l-GR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public static double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(int top, int bottom)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if (bottom ==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return top/(double)bottom;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5004048" y="1196752"/>
            <a:ext cx="4032448" cy="864096"/>
          </a:xfrm>
          <a:prstGeom prst="wedgeRectCallout">
            <a:avLst>
              <a:gd name="adj1" fmla="val -69155"/>
              <a:gd name="adj2" fmla="val 1128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Εφόσον έχουμε δεν πετάει εξαίρεση, θα πρέπει να τη βάλουμε μέσα σε </a:t>
            </a:r>
            <a:r>
              <a:rPr lang="en-US" dirty="0" smtClean="0"/>
              <a:t>try-catch block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3356992"/>
            <a:ext cx="446449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/>
              <a:t>safePercentage</a:t>
            </a:r>
            <a:r>
              <a:rPr lang="en-US" dirty="0" smtClean="0"/>
              <a:t> </a:t>
            </a:r>
            <a:r>
              <a:rPr lang="el-GR" dirty="0" smtClean="0"/>
              <a:t>δεν χρειάζεται </a:t>
            </a:r>
            <a:r>
              <a:rPr lang="en-US" dirty="0" smtClean="0"/>
              <a:t>try-catch block </a:t>
            </a:r>
            <a:r>
              <a:rPr lang="el-GR" dirty="0" smtClean="0"/>
              <a:t>γιατί πετάει κι αυτή την εξαίρεση της </a:t>
            </a:r>
            <a:r>
              <a:rPr lang="en-US" dirty="0" err="1" smtClean="0"/>
              <a:t>safeDivide</a:t>
            </a:r>
            <a:r>
              <a:rPr lang="el-GR" dirty="0" smtClean="0"/>
              <a:t> (</a:t>
            </a:r>
            <a:r>
              <a:rPr lang="en-US" dirty="0" smtClean="0"/>
              <a:t>declare)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11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Εξαιρέσεων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Τις εξαιρέσεις θα τις δείτε περισσότερο όταν θα πρέπει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χρησιμοποιήσετε</a:t>
            </a:r>
            <a:r>
              <a:rPr lang="el-GR" dirty="0" smtClean="0"/>
              <a:t> κάποια </a:t>
            </a:r>
            <a:r>
              <a:rPr lang="el-GR" dirty="0" smtClean="0">
                <a:solidFill>
                  <a:srgbClr val="0070C0"/>
                </a:solidFill>
              </a:rPr>
              <a:t>βιβλιοθήκη</a:t>
            </a:r>
            <a:r>
              <a:rPr lang="el-GR" dirty="0" smtClean="0"/>
              <a:t> που έχει μεθόδους που </a:t>
            </a:r>
            <a:r>
              <a:rPr lang="el-GR" dirty="0" smtClean="0">
                <a:solidFill>
                  <a:srgbClr val="0070C0"/>
                </a:solidFill>
              </a:rPr>
              <a:t>πετάνε εξαιρέσεις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Στον δικό σας κώδικα έχει νόημα να πετάξετε μια </a:t>
            </a:r>
            <a:r>
              <a:rPr lang="el-GR" dirty="0" smtClean="0">
                <a:solidFill>
                  <a:srgbClr val="0070C0"/>
                </a:solidFill>
              </a:rPr>
              <a:t>εξαίρεση</a:t>
            </a:r>
            <a:r>
              <a:rPr lang="el-GR" dirty="0" smtClean="0"/>
              <a:t> όταν έχετε μία μέθοδο 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ξέρει </a:t>
            </a:r>
            <a:r>
              <a:rPr lang="el-GR" dirty="0" smtClean="0"/>
              <a:t>πώς να χειριστεί ένα λάθος και η απόφαση θα πρέπει να παρθεί σε κάποιο </a:t>
            </a:r>
            <a:r>
              <a:rPr lang="el-GR" dirty="0" smtClean="0">
                <a:solidFill>
                  <a:srgbClr val="0070C0"/>
                </a:solidFill>
              </a:rPr>
              <a:t>υψηλότερο σημείο </a:t>
            </a:r>
            <a:r>
              <a:rPr lang="el-GR" dirty="0" smtClean="0"/>
              <a:t>του κώδικα που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περισσότερες πληροφορίες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75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εξαιρέσεων σε βρόχους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χρησιμοποιούμε τις εξαιρέσεις για να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συνθήκες σε βρόχους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29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21296"/>
            <a:ext cx="8229600" cy="622007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InputMismatchExceptionDemo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int number = 0; //to keep compiler happy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done = false;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while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(! done)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a whole number:");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number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done = true;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keyboard.nextLine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("Not a correctly written whole number.");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("Try again.");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("You entered " + number);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51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 //</a:t>
            </a:r>
            <a:r>
              <a:rPr lang="el-GR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λιστα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με χωρητικότητα 10</a:t>
            </a:r>
          </a:p>
          <a:p>
            <a:r>
              <a:rPr lang="el-GR" dirty="0" smtClean="0"/>
              <a:t>Μέθοδοι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 smtClean="0"/>
              <a:t> </a:t>
            </a:r>
            <a:r>
              <a:rPr lang="el-GR" dirty="0" smtClean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</a:t>
            </a:r>
            <a:r>
              <a:rPr lang="el-GR" dirty="0" smtClean="0"/>
              <a:t>στο τέλος του πίνακα.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add(int i,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</a:t>
            </a:r>
            <a:r>
              <a:rPr lang="el-GR" dirty="0" smtClean="0"/>
              <a:t>και μετατοπίζει τα υπόλοιπα στοιχεία κατά μια θέση. 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remove(int i): </a:t>
            </a:r>
            <a:r>
              <a:rPr lang="el-GR" dirty="0"/>
              <a:t>αφαιρεί το στοιχείο 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set(int i,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 smtClean="0"/>
              <a:t>αλλάζει την τιμή της θέσης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dirty="0" smtClean="0"/>
              <a:t> με την τιμή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get(int i): </a:t>
            </a:r>
            <a:r>
              <a:rPr lang="el-GR" dirty="0" smtClean="0"/>
              <a:t>επιστρέφει την τιμή 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 </a:t>
            </a:r>
            <a:r>
              <a:rPr lang="el-GR" dirty="0" smtClean="0"/>
              <a:t>ο αριθμός των στοιχείων του πίνακα.</a:t>
            </a:r>
          </a:p>
          <a:p>
            <a:r>
              <a:rPr lang="el-GR" dirty="0" smtClean="0"/>
              <a:t>Διατρέχοντας τον πίνακα: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x: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15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εύκολη και </a:t>
            </a:r>
            <a:r>
              <a:rPr lang="el-GR" dirty="0" smtClean="0">
                <a:solidFill>
                  <a:srgbClr val="0070C0"/>
                </a:solidFill>
              </a:rPr>
              <a:t>τεμπέλικη</a:t>
            </a:r>
            <a:r>
              <a:rPr lang="el-GR" dirty="0" smtClean="0"/>
              <a:t> λύση για μια εξαίρεση είναι να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πιάσουμε</a:t>
            </a:r>
            <a:r>
              <a:rPr lang="el-GR" dirty="0" smtClean="0"/>
              <a:t> και απλά να </a:t>
            </a:r>
            <a:r>
              <a:rPr lang="el-GR" dirty="0" smtClean="0">
                <a:solidFill>
                  <a:srgbClr val="0070C0"/>
                </a:solidFill>
              </a:rPr>
              <a:t>μην κάνουμε τίποτα</a:t>
            </a:r>
            <a:r>
              <a:rPr lang="el-GR" dirty="0" smtClean="0"/>
              <a:t>, αλλά αυτό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κακή προγραμματιστική τακτική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5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HashSet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dirty="0" smtClean="0"/>
              <a:t>Μέθοδοι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αν δεν υπάρχει ήδη στο σύνολο.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/>
              <a:t> </a:t>
            </a:r>
            <a:r>
              <a:rPr lang="el-GR" dirty="0"/>
              <a:t>αφαιρεί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l-GR" dirty="0" smtClean="0"/>
              <a:t>το σύνολο</a:t>
            </a:r>
            <a:r>
              <a:rPr lang="en-US" dirty="0" smtClean="0"/>
              <a:t> </a:t>
            </a:r>
            <a:r>
              <a:rPr lang="el-GR" dirty="0" smtClean="0"/>
              <a:t>περιέχει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 smtClean="0"/>
              <a:t>ο </a:t>
            </a:r>
            <a:r>
              <a:rPr lang="el-GR" dirty="0"/>
              <a:t>αριθμός των στοιχείων </a:t>
            </a:r>
            <a:r>
              <a:rPr lang="el-GR" dirty="0" smtClean="0"/>
              <a:t>στο σύνολο.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έχει στοιχεία το σύνολο ή όχι.</a:t>
            </a:r>
          </a:p>
          <a:p>
            <a:pPr lvl="1"/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Object[] </a:t>
            </a:r>
            <a:r>
              <a:rPr lang="en-US" sz="2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toArray</a:t>
            </a:r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 πίνακα με τα στοιχεία του συνόλου (επιστρέφει πίνακα από </a:t>
            </a:r>
            <a:r>
              <a:rPr lang="en-US" dirty="0" smtClean="0"/>
              <a:t>Objects – </a:t>
            </a:r>
            <a:r>
              <a:rPr lang="el-GR" dirty="0" smtClean="0"/>
              <a:t>χρειάζεται </a:t>
            </a:r>
            <a:r>
              <a:rPr lang="en-US" dirty="0" smtClean="0"/>
              <a:t>casting </a:t>
            </a:r>
            <a:r>
              <a:rPr lang="el-GR" dirty="0" smtClean="0"/>
              <a:t>μετά).</a:t>
            </a:r>
            <a:endParaRPr lang="el-GR" dirty="0"/>
          </a:p>
          <a:p>
            <a:r>
              <a:rPr lang="el-GR" dirty="0"/>
              <a:t>Διατρέχοντας </a:t>
            </a:r>
            <a:r>
              <a:rPr lang="el-GR" dirty="0" smtClean="0"/>
              <a:t>τα στοιχεία του συνόλου: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93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Διαβάζουμε μια σειρά από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βρούμε όλα τα μοναδικά </a:t>
            </a:r>
            <a:r>
              <a:rPr lang="en-US" dirty="0" smtClean="0"/>
              <a:t>Strings</a:t>
            </a:r>
            <a:endParaRPr lang="el-GR" dirty="0" smtClean="0"/>
          </a:p>
          <a:p>
            <a:pPr lvl="1"/>
            <a:r>
              <a:rPr lang="el-GR" dirty="0" smtClean="0"/>
              <a:t>Π.χ. να φτιάξουμε το λεξικό ενός βιβλίου</a:t>
            </a:r>
            <a:endParaRPr lang="en-US" dirty="0" smtClean="0"/>
          </a:p>
          <a:p>
            <a:endParaRPr lang="en-US" dirty="0"/>
          </a:p>
          <a:p>
            <a:r>
              <a:rPr lang="el-GR" dirty="0"/>
              <a:t>Πώς θα το υλοποιήσουμε αυτό</a:t>
            </a:r>
            <a:r>
              <a:rPr lang="en-US" dirty="0"/>
              <a:t>?</a:t>
            </a:r>
          </a:p>
          <a:p>
            <a:pPr lvl="1"/>
            <a:r>
              <a:rPr lang="el-GR" dirty="0"/>
              <a:t>Με </a:t>
            </a:r>
            <a:r>
              <a:rPr lang="en-US" dirty="0" err="1"/>
              <a:t>ArrayList</a:t>
            </a:r>
            <a:r>
              <a:rPr lang="en-US" dirty="0" smtClean="0"/>
              <a:t>?</a:t>
            </a:r>
          </a:p>
          <a:p>
            <a:pPr lvl="2"/>
            <a:r>
              <a:rPr lang="el-GR" dirty="0" smtClean="0"/>
              <a:t>Πρέπει να κάνουμε πάρα πολλές συγκρίσεις</a:t>
            </a:r>
            <a:endParaRPr lang="en-US" dirty="0"/>
          </a:p>
          <a:p>
            <a:pPr lvl="1"/>
            <a:r>
              <a:rPr lang="en-US" dirty="0"/>
              <a:t>Me </a:t>
            </a:r>
            <a:r>
              <a:rPr lang="en-US" dirty="0" err="1"/>
              <a:t>HashSet</a:t>
            </a:r>
            <a:r>
              <a:rPr lang="en-US" dirty="0" smtClean="0"/>
              <a:t>?</a:t>
            </a:r>
            <a:endParaRPr lang="el-GR" dirty="0" smtClean="0"/>
          </a:p>
          <a:p>
            <a:pPr lvl="2"/>
            <a:r>
              <a:rPr lang="el-GR" dirty="0" smtClean="0"/>
              <a:t>Η αναζήτηση ενός </a:t>
            </a:r>
            <a:r>
              <a:rPr lang="en-US" dirty="0" smtClean="0"/>
              <a:t>string</a:t>
            </a:r>
            <a:r>
              <a:rPr lang="el-GR" dirty="0"/>
              <a:t> </a:t>
            </a:r>
            <a:r>
              <a:rPr lang="el-GR" dirty="0" smtClean="0"/>
              <a:t>γίνεται πολύ πιο γρήγορα.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537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62690"/>
            <a:ext cx="8856984" cy="632480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HashSetExample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for(String name: </a:t>
            </a:r>
            <a:r>
              <a:rPr lang="en-US" sz="15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Object[] array =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mySet.toArray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for (int i = 0; i &lt;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name = (String)array[i];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31860" y="1772816"/>
            <a:ext cx="27363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Δήλωση μιας μεταβλητής </a:t>
            </a:r>
            <a:r>
              <a:rPr lang="en-US" dirty="0" err="1" smtClean="0">
                <a:solidFill>
                  <a:srgbClr val="FF0000"/>
                </a:solidFill>
              </a:rPr>
              <a:t>HashSet</a:t>
            </a:r>
            <a:r>
              <a:rPr lang="en-US" dirty="0" smtClean="0"/>
              <a:t>  </a:t>
            </a:r>
            <a:r>
              <a:rPr lang="el-GR" dirty="0" smtClean="0"/>
              <a:t>από </a:t>
            </a:r>
            <a:r>
              <a:rPr lang="en-US" dirty="0" smtClean="0"/>
              <a:t>Strings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64088" y="2636912"/>
            <a:ext cx="37799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Τοποθετούμε στο </a:t>
            </a:r>
            <a:r>
              <a:rPr lang="en-US" dirty="0" err="1" smtClean="0"/>
              <a:t>HashSet</a:t>
            </a:r>
            <a:r>
              <a:rPr lang="en-US" dirty="0" smtClean="0"/>
              <a:t> </a:t>
            </a:r>
            <a:r>
              <a:rPr lang="el-GR" dirty="0" smtClean="0"/>
              <a:t>μόνο τα </a:t>
            </a:r>
            <a:r>
              <a:rPr lang="en-US" dirty="0" smtClean="0"/>
              <a:t>Strings </a:t>
            </a:r>
            <a:r>
              <a:rPr lang="el-GR" dirty="0" smtClean="0"/>
              <a:t>τα οποία δεν έχουμε ήδη δει</a:t>
            </a:r>
            <a:r>
              <a:rPr lang="en-US" dirty="0" smtClean="0"/>
              <a:t> (</a:t>
            </a:r>
            <a:r>
              <a:rPr lang="el-GR" dirty="0" smtClean="0"/>
              <a:t>δεν είναι ήδη στο σύνολο)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91804" y="3789040"/>
            <a:ext cx="37799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Ένας τρόπος για να </a:t>
            </a:r>
            <a:r>
              <a:rPr lang="el-GR" dirty="0" smtClean="0">
                <a:solidFill>
                  <a:srgbClr val="FF0000"/>
                </a:solidFill>
              </a:rPr>
              <a:t>διατρέξουμε</a:t>
            </a:r>
            <a:r>
              <a:rPr lang="el-GR" dirty="0" smtClean="0"/>
              <a:t> και να τυπώσουμε τα στοιχεία του </a:t>
            </a:r>
            <a:r>
              <a:rPr lang="en-US" dirty="0" err="1" smtClean="0"/>
              <a:t>HashSet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43980" y="4869160"/>
            <a:ext cx="3300020" cy="18158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Ένας άλλος τρόπος για να διατρέξουμε το </a:t>
            </a:r>
            <a:r>
              <a:rPr lang="en-US" sz="1600" dirty="0" err="1" smtClean="0"/>
              <a:t>HashSet</a:t>
            </a:r>
            <a:r>
              <a:rPr lang="en-US" sz="1600" dirty="0" smtClean="0"/>
              <a:t> </a:t>
            </a:r>
            <a:r>
              <a:rPr lang="el-GR" sz="1600" dirty="0" smtClean="0"/>
              <a:t>χρησιμοποιώντας την εντολή </a:t>
            </a:r>
            <a:r>
              <a:rPr lang="en-US" sz="1600" dirty="0" err="1" smtClean="0">
                <a:solidFill>
                  <a:srgbClr val="FF0000"/>
                </a:solidFill>
              </a:rPr>
              <a:t>toArray</a:t>
            </a:r>
            <a:r>
              <a:rPr lang="en-US" sz="1600" dirty="0" smtClean="0">
                <a:solidFill>
                  <a:srgbClr val="FF0000"/>
                </a:solidFill>
              </a:rPr>
              <a:t>()</a:t>
            </a:r>
            <a:r>
              <a:rPr lang="el-GR" sz="1600" dirty="0" smtClean="0"/>
              <a:t>.</a:t>
            </a:r>
          </a:p>
          <a:p>
            <a:r>
              <a:rPr lang="el-GR" sz="1600" dirty="0" smtClean="0"/>
              <a:t>Ο πίνακας είναι πίνακας από </a:t>
            </a:r>
            <a:r>
              <a:rPr lang="en-US" sz="1600" dirty="0" smtClean="0"/>
              <a:t>Objects, </a:t>
            </a:r>
            <a:r>
              <a:rPr lang="el-GR" sz="1600" dirty="0" smtClean="0"/>
              <a:t>και πρέπει να κάνουμε </a:t>
            </a:r>
            <a:r>
              <a:rPr lang="en-US" sz="1600" dirty="0" err="1" smtClean="0">
                <a:solidFill>
                  <a:srgbClr val="FF0000"/>
                </a:solidFill>
              </a:rPr>
              <a:t>downcasting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35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HashMap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Μέθοδοι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put(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key,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l-GR" dirty="0"/>
              <a:t>προσθέτει </a:t>
            </a:r>
            <a:r>
              <a:rPr lang="el-GR" dirty="0" smtClean="0"/>
              <a:t>το</a:t>
            </a:r>
            <a:r>
              <a:rPr lang="en-US" dirty="0" smtClean="0"/>
              <a:t> </a:t>
            </a:r>
            <a:r>
              <a:rPr lang="el-GR" dirty="0" smtClean="0"/>
              <a:t>ζευγάρι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dirty="0"/>
              <a:t>)</a:t>
            </a:r>
            <a:r>
              <a:rPr lang="en-US" dirty="0" smtClean="0"/>
              <a:t> (</a:t>
            </a:r>
            <a:r>
              <a:rPr lang="el-GR" dirty="0" smtClean="0"/>
              <a:t>δημιουργεί μία συσχέτιση)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get(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key):</a:t>
            </a:r>
            <a:r>
              <a:rPr lang="en-US" dirty="0"/>
              <a:t> </a:t>
            </a:r>
            <a:r>
              <a:rPr lang="el-GR" dirty="0" smtClean="0"/>
              <a:t>επιστρέφει την τιμή για το </a:t>
            </a:r>
            <a:r>
              <a:rPr lang="el-GR" dirty="0"/>
              <a:t>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key):</a:t>
            </a:r>
            <a:r>
              <a:rPr lang="en-US" dirty="0" smtClean="0"/>
              <a:t> </a:t>
            </a:r>
            <a:r>
              <a:rPr lang="el-GR" dirty="0"/>
              <a:t>αφαιρεί το ζευγάρι </a:t>
            </a:r>
            <a:r>
              <a:rPr lang="el-GR" dirty="0" smtClean="0"/>
              <a:t>με κλειδί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/>
              <a:t>περιέχει το 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containsValue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 smtClean="0"/>
              <a:t>περιέχει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r>
              <a:rPr lang="en-US" dirty="0" smtClean="0"/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αργό</a:t>
            </a:r>
            <a:r>
              <a:rPr lang="el-GR" dirty="0" smtClean="0"/>
              <a:t>)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/>
              <a:t>ο αριθμός των στοιχείων </a:t>
            </a:r>
            <a:r>
              <a:rPr lang="en-US" dirty="0" smtClean="0"/>
              <a:t>(</a:t>
            </a:r>
            <a:r>
              <a:rPr lang="el-GR" dirty="0" smtClean="0"/>
              <a:t>ζεύγη από </a:t>
            </a:r>
            <a:r>
              <a:rPr lang="el-GR" dirty="0" smtClean="0"/>
              <a:t>κλειδιά-τιμές) </a:t>
            </a:r>
            <a:r>
              <a:rPr lang="el-GR" dirty="0" smtClean="0"/>
              <a:t>στο </a:t>
            </a:r>
            <a:r>
              <a:rPr lang="en-US" dirty="0" smtClean="0"/>
              <a:t>map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έχει στοιχεία το </a:t>
            </a:r>
            <a:r>
              <a:rPr lang="en-US" dirty="0" smtClean="0"/>
              <a:t>map</a:t>
            </a:r>
            <a:r>
              <a:rPr lang="el-GR" dirty="0" smtClean="0"/>
              <a:t> </a:t>
            </a:r>
            <a:r>
              <a:rPr lang="el-GR" dirty="0"/>
              <a:t>ή όχι.</a:t>
            </a:r>
          </a:p>
          <a:p>
            <a:pPr lvl="1"/>
            <a:r>
              <a:rPr lang="en-US" sz="2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Set&lt;K&gt; </a:t>
            </a:r>
            <a:r>
              <a:rPr lang="en-US" sz="2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keySet</a:t>
            </a:r>
            <a:r>
              <a:rPr lang="en-US" sz="2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</a:t>
            </a:r>
            <a:r>
              <a:rPr lang="en-US" dirty="0" smtClean="0"/>
              <a:t> </a:t>
            </a:r>
            <a:r>
              <a:rPr lang="el-GR" dirty="0" smtClean="0"/>
              <a:t>ένα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 smtClean="0"/>
              <a:t> </a:t>
            </a:r>
            <a:r>
              <a:rPr lang="el-GR" dirty="0" smtClean="0"/>
              <a:t>με </a:t>
            </a:r>
            <a:r>
              <a:rPr lang="el-GR" dirty="0"/>
              <a:t>τα </a:t>
            </a:r>
            <a:r>
              <a:rPr lang="el-GR" dirty="0" smtClean="0"/>
              <a:t>κλειδιά.</a:t>
            </a:r>
          </a:p>
          <a:p>
            <a:pPr lvl="1"/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Collection&lt;V&gt; values()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>
                <a:solidFill>
                  <a:srgbClr val="FF0000"/>
                </a:solidFill>
              </a:rPr>
              <a:t>Collection</a:t>
            </a:r>
            <a:r>
              <a:rPr lang="en-US" dirty="0" smtClean="0"/>
              <a:t> </a:t>
            </a:r>
            <a:r>
              <a:rPr lang="el-GR" dirty="0" smtClean="0"/>
              <a:t>με τις τιμές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61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10172</TotalTime>
  <Words>3944</Words>
  <Application>Microsoft Office PowerPoint</Application>
  <PresentationFormat>On-screen Show (4:3)</PresentationFormat>
  <Paragraphs>796</Paragraphs>
  <Slides>50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Clarity</vt:lpstr>
      <vt:lpstr>ΤΕΧΝΙΚΕΣ Αντικειμενοστραφουσ προγραμματισμου</vt:lpstr>
      <vt:lpstr>ΣΥΛΛΟΓΕΣ</vt:lpstr>
      <vt:lpstr>ArrayList</vt:lpstr>
      <vt:lpstr>Η ιεραρχία</vt:lpstr>
      <vt:lpstr>ArrayList (JavaDocs link)</vt:lpstr>
      <vt:lpstr>HashSet (JavaDocs link)</vt:lpstr>
      <vt:lpstr>Παράδειγμα I</vt:lpstr>
      <vt:lpstr>PowerPoint Presentation</vt:lpstr>
      <vt:lpstr>HashMap (JavaDocs link)</vt:lpstr>
      <vt:lpstr>Παράδειγμα ΙI</vt:lpstr>
      <vt:lpstr>PowerPoint Presentation</vt:lpstr>
      <vt:lpstr>PowerPoint Presentation</vt:lpstr>
      <vt:lpstr>Iterators</vt:lpstr>
      <vt:lpstr>PowerPoint Presentation</vt:lpstr>
      <vt:lpstr>Συλλογές</vt:lpstr>
      <vt:lpstr>ΕΞΑΙΡΕΣΕΙΣ</vt:lpstr>
      <vt:lpstr>Εξαιρέσεις</vt:lpstr>
      <vt:lpstr>Ένα απλό παράδειγμα</vt:lpstr>
      <vt:lpstr>PowerPoint Presentation</vt:lpstr>
      <vt:lpstr>Μηχανισμός try-throw-catch</vt:lpstr>
      <vt:lpstr>Το try block</vt:lpstr>
      <vt:lpstr>Η εντολή throw</vt:lpstr>
      <vt:lpstr>Η κλάση Exception</vt:lpstr>
      <vt:lpstr>Το catch block</vt:lpstr>
      <vt:lpstr>Try-throw-catch</vt:lpstr>
      <vt:lpstr>PowerPoint Presentation</vt:lpstr>
      <vt:lpstr>Εξειδικευμένες εξαιρέσεις</vt:lpstr>
      <vt:lpstr>Παράδειγμα</vt:lpstr>
      <vt:lpstr>Παράδειγμα</vt:lpstr>
      <vt:lpstr>PowerPoint Presentation</vt:lpstr>
      <vt:lpstr>PowerPoint Presentation</vt:lpstr>
      <vt:lpstr>PowerPoint Presentation</vt:lpstr>
      <vt:lpstr>Ορίζοντας Exceptions</vt:lpstr>
      <vt:lpstr>Εξαιρέσεις με επιπλέον πληροφορία</vt:lpstr>
      <vt:lpstr>PowerPoint Presentation</vt:lpstr>
      <vt:lpstr>PowerPoint Presentation</vt:lpstr>
      <vt:lpstr>Πολλαπλά catch blocks</vt:lpstr>
      <vt:lpstr>PowerPoint Presentation</vt:lpstr>
      <vt:lpstr>PowerPoint Presentation</vt:lpstr>
      <vt:lpstr>Προσοχή</vt:lpstr>
      <vt:lpstr>Μέθοδοι που πετάνε εξαιρέσεις</vt:lpstr>
      <vt:lpstr>Μέθοδος που πετάει εξαίρεση</vt:lpstr>
      <vt:lpstr>Μέθοδος που πετάει εξαίρεση</vt:lpstr>
      <vt:lpstr>PowerPoint Presentation</vt:lpstr>
      <vt:lpstr>Catch or Declare</vt:lpstr>
      <vt:lpstr>PowerPoint Presentation</vt:lpstr>
      <vt:lpstr>Χρήση Εξαιρέσεων</vt:lpstr>
      <vt:lpstr>Χρήση εξαιρέσεων σε βρόχους</vt:lpstr>
      <vt:lpstr>PowerPoint Presentation</vt:lpstr>
      <vt:lpstr>Προσοχή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510</cp:revision>
  <dcterms:created xsi:type="dcterms:W3CDTF">2013-02-10T16:19:38Z</dcterms:created>
  <dcterms:modified xsi:type="dcterms:W3CDTF">2013-05-20T21:27:59Z</dcterms:modified>
</cp:coreProperties>
</file>