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346" r:id="rId3"/>
    <p:sldId id="347" r:id="rId4"/>
    <p:sldId id="348" r:id="rId5"/>
    <p:sldId id="349" r:id="rId6"/>
    <p:sldId id="350" r:id="rId7"/>
    <p:sldId id="332" r:id="rId8"/>
    <p:sldId id="333" r:id="rId9"/>
    <p:sldId id="343" r:id="rId10"/>
    <p:sldId id="344" r:id="rId11"/>
    <p:sldId id="334" r:id="rId12"/>
    <p:sldId id="335" r:id="rId13"/>
    <p:sldId id="338" r:id="rId14"/>
    <p:sldId id="339" r:id="rId15"/>
    <p:sldId id="341" r:id="rId16"/>
    <p:sldId id="342" r:id="rId17"/>
    <p:sldId id="351" r:id="rId18"/>
    <p:sldId id="353" r:id="rId19"/>
    <p:sldId id="352" r:id="rId20"/>
    <p:sldId id="354" r:id="rId21"/>
    <p:sldId id="35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Πολυμορφισμός – Αφηρημένες κλάσεις</a:t>
            </a:r>
          </a:p>
          <a:p>
            <a:pPr algn="ctr"/>
            <a:r>
              <a:rPr lang="en-US" dirty="0" smtClean="0"/>
              <a:t>Interfaces (</a:t>
            </a:r>
            <a:r>
              <a:rPr lang="el-GR" dirty="0" err="1" smtClean="0"/>
              <a:t>διεπαφές</a:t>
            </a:r>
            <a:r>
              <a:rPr lang="el-GR" dirty="0" smtClean="0"/>
              <a:t>) 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22715"/>
            <a:ext cx="8352928" cy="64087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ComparableExample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array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Person[5];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array[i] = new Person();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sort(array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(array[i]);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sort(Comparable[] array){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Comparable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array[i];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j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++){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	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minElement.compareTo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(array[j]) &gt; 0){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array[j];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array[j] = array[i];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array[i]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2967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μεγάλο 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Θέλουμε να φτιάξουμε ένα πρόγραμμα που διαχειρίζεται το </a:t>
            </a:r>
            <a:r>
              <a:rPr lang="el-GR" dirty="0" err="1" smtClean="0">
                <a:solidFill>
                  <a:srgbClr val="0070C0"/>
                </a:solidFill>
              </a:rPr>
              <a:t>πορτοφόλιο</a:t>
            </a:r>
            <a:r>
              <a:rPr lang="el-GR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portofolio</a:t>
            </a:r>
            <a:r>
              <a:rPr lang="en-US" dirty="0" smtClean="0">
                <a:solidFill>
                  <a:srgbClr val="0070C0"/>
                </a:solidFill>
              </a:rPr>
              <a:t>) </a:t>
            </a:r>
            <a:r>
              <a:rPr lang="el-GR" dirty="0" smtClean="0"/>
              <a:t>ενός χρηματιστή. </a:t>
            </a:r>
            <a:r>
              <a:rPr lang="en-US" dirty="0" smtClean="0"/>
              <a:t>To </a:t>
            </a:r>
            <a:r>
              <a:rPr lang="en-US" dirty="0" err="1" smtClean="0"/>
              <a:t>portofolio</a:t>
            </a:r>
            <a:r>
              <a:rPr lang="en-US" dirty="0" smtClean="0"/>
              <a:t>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0070C0"/>
                </a:solidFill>
              </a:rPr>
              <a:t>μετοχές </a:t>
            </a:r>
            <a:r>
              <a:rPr lang="en-US" dirty="0" smtClean="0">
                <a:solidFill>
                  <a:srgbClr val="0070C0"/>
                </a:solidFill>
              </a:rPr>
              <a:t>(stocks)</a:t>
            </a:r>
            <a:r>
              <a:rPr lang="el-GR" dirty="0" smtClean="0"/>
              <a:t>, μετοχές που δίνουν </a:t>
            </a:r>
            <a:r>
              <a:rPr lang="el-GR" dirty="0" smtClean="0">
                <a:solidFill>
                  <a:srgbClr val="0070C0"/>
                </a:solidFill>
              </a:rPr>
              <a:t>μέρισμα</a:t>
            </a:r>
            <a:r>
              <a:rPr lang="en-US" dirty="0" smtClean="0">
                <a:solidFill>
                  <a:srgbClr val="0070C0"/>
                </a:solidFill>
              </a:rPr>
              <a:t> (</a:t>
            </a:r>
            <a:r>
              <a:rPr lang="en-US" dirty="0" err="1" smtClean="0">
                <a:solidFill>
                  <a:srgbClr val="0070C0"/>
                </a:solidFill>
              </a:rPr>
              <a:t>divident</a:t>
            </a:r>
            <a:r>
              <a:rPr lang="en-US" dirty="0" smtClean="0">
                <a:solidFill>
                  <a:srgbClr val="0070C0"/>
                </a:solidFill>
              </a:rPr>
              <a:t> stocks), </a:t>
            </a:r>
            <a:r>
              <a:rPr lang="el-GR" dirty="0" smtClean="0">
                <a:solidFill>
                  <a:srgbClr val="0070C0"/>
                </a:solidFill>
              </a:rPr>
              <a:t>αμοιβαία κεφάλαια (</a:t>
            </a:r>
            <a:r>
              <a:rPr lang="en-US" dirty="0" smtClean="0">
                <a:solidFill>
                  <a:srgbClr val="0070C0"/>
                </a:solidFill>
              </a:rPr>
              <a:t>mutual funds)</a:t>
            </a:r>
            <a:r>
              <a:rPr lang="el-GR" dirty="0" smtClean="0"/>
              <a:t>, και </a:t>
            </a:r>
            <a:r>
              <a:rPr lang="el-GR" dirty="0" smtClean="0">
                <a:solidFill>
                  <a:srgbClr val="0070C0"/>
                </a:solidFill>
              </a:rPr>
              <a:t>χρήματα </a:t>
            </a:r>
            <a:r>
              <a:rPr lang="en-US" dirty="0" smtClean="0">
                <a:solidFill>
                  <a:srgbClr val="0070C0"/>
                </a:solidFill>
              </a:rPr>
              <a:t>(cash)</a:t>
            </a:r>
            <a:r>
              <a:rPr lang="en-US" dirty="0" smtClean="0"/>
              <a:t>. </a:t>
            </a:r>
            <a:r>
              <a:rPr lang="el-GR" dirty="0" smtClean="0"/>
              <a:t>Για κάθε μια από αυτές τις </a:t>
            </a:r>
            <a:r>
              <a:rPr lang="el-GR" dirty="0" smtClean="0">
                <a:solidFill>
                  <a:srgbClr val="00B0F0"/>
                </a:solidFill>
              </a:rPr>
              <a:t>αξίες (</a:t>
            </a:r>
            <a:r>
              <a:rPr lang="en-US" dirty="0" smtClean="0">
                <a:solidFill>
                  <a:srgbClr val="00B0F0"/>
                </a:solidFill>
              </a:rPr>
              <a:t>assets)</a:t>
            </a:r>
            <a:r>
              <a:rPr lang="el-GR" dirty="0" smtClean="0">
                <a:solidFill>
                  <a:srgbClr val="00B0F0"/>
                </a:solidFill>
              </a:rPr>
              <a:t> </a:t>
            </a:r>
            <a:r>
              <a:rPr lang="el-GR" dirty="0" smtClean="0"/>
              <a:t>θέλουμε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υπολογίζουμε</a:t>
            </a:r>
            <a:r>
              <a:rPr lang="el-GR" dirty="0" smtClean="0"/>
              <a:t> την τωρινή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αποτίμηση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market value)</a:t>
            </a:r>
            <a:r>
              <a:rPr lang="en-US" dirty="0" smtClean="0"/>
              <a:t> </a:t>
            </a:r>
            <a:r>
              <a:rPr lang="el-GR" dirty="0" smtClean="0"/>
              <a:t>και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κέρδος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profit)</a:t>
            </a:r>
            <a:r>
              <a:rPr lang="el-GR" dirty="0" smtClean="0"/>
              <a:t> που μας δίνει</a:t>
            </a:r>
            <a:r>
              <a:rPr lang="en-US" dirty="0" smtClean="0"/>
              <a:t>. </a:t>
            </a:r>
            <a:r>
              <a:rPr lang="el-GR" dirty="0" smtClean="0"/>
              <a:t>Μετά θέλουμε να υπολογίσουμε τη συνολική αξία του </a:t>
            </a:r>
            <a:r>
              <a:rPr lang="el-GR" dirty="0" err="1" smtClean="0"/>
              <a:t>πορτοφόλιου</a:t>
            </a:r>
            <a:r>
              <a:rPr lang="el-GR" dirty="0" smtClean="0"/>
              <a:t> και το συνολικό κέρδος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18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Λεπτομέρειες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Cash</a:t>
            </a:r>
            <a:r>
              <a:rPr lang="en-US" dirty="0" smtClean="0"/>
              <a:t>: </a:t>
            </a:r>
            <a:r>
              <a:rPr lang="el-GR" dirty="0" smtClean="0"/>
              <a:t>Δεν μεταβάλλεται η αξία του, δεν έχει κέρδος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Stocks</a:t>
            </a:r>
            <a:r>
              <a:rPr lang="en-US" dirty="0" smtClean="0"/>
              <a:t>: H </a:t>
            </a:r>
            <a:r>
              <a:rPr lang="el-GR" dirty="0" smtClean="0"/>
              <a:t>αξία του είναι ίση με τον αριθμό των μετοχών επί την αξία της μετοχής. Το κέρδος είναι η διαφορά της τωρινής αποτίμησης με το </a:t>
            </a:r>
            <a:r>
              <a:rPr lang="el-GR" dirty="0" smtClean="0">
                <a:solidFill>
                  <a:srgbClr val="0070C0"/>
                </a:solidFill>
              </a:rPr>
              <a:t>κόστος αγοράς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Mutual Funds</a:t>
            </a:r>
            <a:r>
              <a:rPr lang="en-US" dirty="0" smtClean="0"/>
              <a:t>: </a:t>
            </a:r>
            <a:r>
              <a:rPr lang="el-GR" dirty="0" smtClean="0"/>
              <a:t>Παρόμοια με τα </a:t>
            </a:r>
            <a:r>
              <a:rPr lang="en-US" dirty="0" smtClean="0"/>
              <a:t>Stocks </a:t>
            </a:r>
            <a:r>
              <a:rPr lang="el-GR" dirty="0" smtClean="0"/>
              <a:t>αλλά ο αριθμός των μετοχών που μπορούμε να έχουμε είναι </a:t>
            </a:r>
            <a:r>
              <a:rPr lang="el-GR" dirty="0" smtClean="0">
                <a:solidFill>
                  <a:srgbClr val="0070C0"/>
                </a:solidFill>
              </a:rPr>
              <a:t>πραγματικός αριθμός </a:t>
            </a:r>
            <a:r>
              <a:rPr lang="el-GR" dirty="0" smtClean="0"/>
              <a:t>αντί για ακέραιος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Dividend Stocks</a:t>
            </a:r>
            <a:r>
              <a:rPr lang="en-US" dirty="0" smtClean="0"/>
              <a:t>: </a:t>
            </a:r>
            <a:r>
              <a:rPr lang="el-GR" dirty="0" smtClean="0"/>
              <a:t>Όμοια με τα </a:t>
            </a:r>
            <a:r>
              <a:rPr lang="en-US" dirty="0" smtClean="0"/>
              <a:t>Stocks </a:t>
            </a:r>
            <a:r>
              <a:rPr lang="el-GR" dirty="0" smtClean="0"/>
              <a:t>αλλά στο κέρδος προσθέτουμε και τα </a:t>
            </a:r>
            <a:r>
              <a:rPr lang="el-GR" dirty="0" smtClean="0">
                <a:solidFill>
                  <a:srgbClr val="0070C0"/>
                </a:solidFill>
              </a:rPr>
              <a:t>μερίσματα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992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476638" y="2709061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44590" y="3081734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055895" y="3081734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544" y="3068959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3701" y="3118971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67544" y="428032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8014" y="2642859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27784" y="3068959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703941" y="3118971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623519" y="4291376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8650" y="2642859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788024" y="3046783"/>
            <a:ext cx="1944216" cy="22544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876859" y="3158332"/>
            <a:ext cx="178337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4788024" y="4581128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872709" y="2634435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7055895" y="3381915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30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732240" y="2678191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00192" y="3050864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311497" y="3050864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9632" y="2774980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5789" y="2824992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9632" y="398634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70102" y="234888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2774980"/>
            <a:ext cx="1944216" cy="18543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96029" y="2824992"/>
            <a:ext cx="178337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5607" y="399739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00738" y="234888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765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311497" y="3351045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V="1">
            <a:off x="2231740" y="4629331"/>
            <a:ext cx="0" cy="6583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64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18669" y="351204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6621" y="3884718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97926" y="3884718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1219" y="4005065"/>
            <a:ext cx="1944216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27376" y="4005064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434638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80480" y="353108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4005064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75656" y="4023217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9872" y="436510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32798" y="3512529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0503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97926" y="418489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H="1" flipV="1">
            <a:off x="2223327" y="4725145"/>
            <a:ext cx="8413" cy="5553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44071" y="101208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ShareAsset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</p:cNvCxnSpPr>
          <p:nvPr/>
        </p:nvCxnSpPr>
        <p:spPr>
          <a:xfrm flipV="1">
            <a:off x="2161354" y="2966894"/>
            <a:ext cx="1150506" cy="564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</p:cNvCxnSpPr>
          <p:nvPr/>
        </p:nvCxnSpPr>
        <p:spPr>
          <a:xfrm flipH="1" flipV="1">
            <a:off x="3311860" y="2966895"/>
            <a:ext cx="1022412" cy="54563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349933" y="1457636"/>
            <a:ext cx="1944216" cy="14525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34163" y="1457636"/>
            <a:ext cx="17833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49933" y="234888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83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618669" y="3512045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86621" y="3884718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97926" y="3884718"/>
            <a:ext cx="1791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amount</a:t>
            </a: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1219" y="4005065"/>
            <a:ext cx="1944216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27376" y="4005064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</a:t>
            </a:r>
            <a:r>
              <a:rPr lang="en-US" dirty="0" err="1" smtClean="0">
                <a:solidFill>
                  <a:srgbClr val="00B0F0"/>
                </a:solidFill>
              </a:rPr>
              <a:t>int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434638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80480" y="353108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Stock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19872" y="4005064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75656" y="4023217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number: double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19872" y="436510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68016" y="3531084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MutualFund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51219" y="5678612"/>
            <a:ext cx="1944216" cy="7027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340054" y="5678612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dividends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getMarketValue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43701" y="68853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69965" y="528765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DividendStock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6197926" y="418489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259632" y="600177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5" idx="0"/>
            <a:endCxn id="9" idx="2"/>
          </p:cNvCxnSpPr>
          <p:nvPr/>
        </p:nvCxnSpPr>
        <p:spPr>
          <a:xfrm flipH="1" flipV="1">
            <a:off x="2223327" y="4725145"/>
            <a:ext cx="8413" cy="5625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349933" y="1457636"/>
            <a:ext cx="1944216" cy="14525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434163" y="1457636"/>
            <a:ext cx="17833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symbol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cost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current price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getProfit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2349933" y="234888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33391" y="980728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ShareAsset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20" idx="2"/>
          </p:cNvCxnSpPr>
          <p:nvPr/>
        </p:nvCxnSpPr>
        <p:spPr>
          <a:xfrm flipV="1">
            <a:off x="2161354" y="2910158"/>
            <a:ext cx="1160687" cy="6209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20" idx="2"/>
          </p:cNvCxnSpPr>
          <p:nvPr/>
        </p:nvCxnSpPr>
        <p:spPr>
          <a:xfrm flipH="1" flipV="1">
            <a:off x="3322041" y="2910158"/>
            <a:ext cx="1047449" cy="62092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213215" y="702859"/>
            <a:ext cx="1944216" cy="863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293635" y="811305"/>
            <a:ext cx="1783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getMarketValue</a:t>
            </a:r>
            <a:endParaRPr lang="en-US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getProfit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52119" y="32485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Asset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3" name="Elbow Connector 32"/>
          <p:cNvCxnSpPr>
            <a:stCxn id="20" idx="3"/>
            <a:endCxn id="30" idx="2"/>
          </p:cNvCxnSpPr>
          <p:nvPr/>
        </p:nvCxnSpPr>
        <p:spPr>
          <a:xfrm flipV="1">
            <a:off x="4294149" y="1566084"/>
            <a:ext cx="1891174" cy="617813"/>
          </a:xfrm>
          <a:prstGeom prst="bent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6" idx="0"/>
            <a:endCxn id="30" idx="2"/>
          </p:cNvCxnSpPr>
          <p:nvPr/>
        </p:nvCxnSpPr>
        <p:spPr>
          <a:xfrm rot="16200000" flipV="1">
            <a:off x="5609835" y="2141573"/>
            <a:ext cx="1945961" cy="794984"/>
          </a:xfrm>
          <a:prstGeom prst="bentConnector3">
            <a:avLst>
              <a:gd name="adj1" fmla="val 50000"/>
            </a:avLst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0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Άλλο ένα 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Έχουμε ένα σύστημα διαχείρισης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εισιτηρίων</a:t>
            </a:r>
            <a:r>
              <a:rPr lang="el-GR" dirty="0" smtClean="0"/>
              <a:t> μιας συναυλίας. Το κάθε εισιτήριο έχει ένα </a:t>
            </a:r>
            <a:r>
              <a:rPr lang="el-GR" dirty="0" smtClean="0">
                <a:solidFill>
                  <a:srgbClr val="0070C0"/>
                </a:solidFill>
              </a:rPr>
              <a:t>νούμερο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τιμή</a:t>
            </a:r>
            <a:r>
              <a:rPr lang="el-GR" dirty="0" smtClean="0"/>
              <a:t>. Η τιμή του εισιτηρίου εξαρτάται αν θα αγοραστεί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είσοδο</a:t>
            </a:r>
            <a:r>
              <a:rPr lang="el-GR" dirty="0" smtClean="0"/>
              <a:t> (50 ευρώ), ή θα αγοραστεί μέχρι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10 μέρες πριν την συναυλία </a:t>
            </a:r>
            <a:r>
              <a:rPr lang="el-GR" dirty="0" smtClean="0"/>
              <a:t>(40 ευρώ), ή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πάνω από 10 μέρες πριν την συναυλία </a:t>
            </a:r>
            <a:r>
              <a:rPr lang="el-GR" dirty="0" smtClean="0"/>
              <a:t>(30 ευρώ). Τα εισιτήρια εκ των προτέρων έχουν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φοιτητική έκπτωση 50%.</a:t>
            </a:r>
          </a:p>
          <a:p>
            <a:endParaRPr lang="el-GR" dirty="0"/>
          </a:p>
          <a:p>
            <a:r>
              <a:rPr lang="el-GR" dirty="0" smtClean="0"/>
              <a:t>Θέλουμε να </a:t>
            </a:r>
            <a:r>
              <a:rPr lang="en-US" dirty="0"/>
              <a:t> </a:t>
            </a:r>
            <a:r>
              <a:rPr lang="el-GR" dirty="0" smtClean="0">
                <a:solidFill>
                  <a:srgbClr val="0070C0"/>
                </a:solidFill>
              </a:rPr>
              <a:t>τυπώσουμε τα εισιτήρια </a:t>
            </a:r>
            <a:r>
              <a:rPr lang="el-GR" dirty="0" smtClean="0"/>
              <a:t>και να </a:t>
            </a:r>
            <a:r>
              <a:rPr lang="el-GR" dirty="0" smtClean="0">
                <a:solidFill>
                  <a:srgbClr val="0070C0"/>
                </a:solidFill>
              </a:rPr>
              <a:t>υπολογίσουμε τα συνολικά έσοδα </a:t>
            </a:r>
            <a:r>
              <a:rPr lang="el-GR" dirty="0" smtClean="0"/>
              <a:t>της συναυλίας.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45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34309" y="3476454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466" y="3476454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734309" y="381777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61762" y="2983919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34309" y="5150002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182138" y="515000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67697" y="475189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StudentAdvance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742722" y="547316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0"/>
            <a:endCxn id="4" idx="2"/>
          </p:cNvCxnSpPr>
          <p:nvPr/>
        </p:nvCxnSpPr>
        <p:spPr>
          <a:xfrm flipV="1">
            <a:off x="4706416" y="4399783"/>
            <a:ext cx="1" cy="352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47107" y="870730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7" idx="0"/>
            <a:endCxn id="20" idx="2"/>
          </p:cNvCxnSpPr>
          <p:nvPr/>
        </p:nvCxnSpPr>
        <p:spPr>
          <a:xfrm flipV="1">
            <a:off x="4706417" y="2239610"/>
            <a:ext cx="0" cy="74430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734309" y="1316280"/>
            <a:ext cx="1944216" cy="923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120983" y="1316280"/>
            <a:ext cx="1043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796136" y="191949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5536" y="1484784"/>
            <a:ext cx="198323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Ένας σχεδιασμός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75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30937" y="3496834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07094" y="3496834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530937" y="383815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58390" y="3004299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64280" y="3496834"/>
            <a:ext cx="1944216" cy="980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20862" y="3830985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264280" y="385687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77206" y="3004299"/>
            <a:ext cx="148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WalkInTicket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30937" y="5170382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78766" y="517038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64325" y="477227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StudentAdvance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539350" y="549354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0"/>
            <a:endCxn id="4" idx="2"/>
          </p:cNvCxnSpPr>
          <p:nvPr/>
        </p:nvCxnSpPr>
        <p:spPr>
          <a:xfrm flipV="1">
            <a:off x="2503044" y="4420163"/>
            <a:ext cx="1" cy="352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47107" y="870730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7" idx="0"/>
            <a:endCxn id="20" idx="2"/>
          </p:cNvCxnSpPr>
          <p:nvPr/>
        </p:nvCxnSpPr>
        <p:spPr>
          <a:xfrm flipV="1">
            <a:off x="2503045" y="2239610"/>
            <a:ext cx="2203372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1" idx="0"/>
            <a:endCxn id="20" idx="2"/>
          </p:cNvCxnSpPr>
          <p:nvPr/>
        </p:nvCxnSpPr>
        <p:spPr>
          <a:xfrm flipH="1" flipV="1">
            <a:off x="4706417" y="2239610"/>
            <a:ext cx="2514967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734309" y="1316280"/>
            <a:ext cx="1944216" cy="923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120983" y="1316280"/>
            <a:ext cx="1043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getPrice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796136" y="191949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5536" y="1484784"/>
            <a:ext cx="264662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Ένας άλλος σχεδιασμός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60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51219" y="5229200"/>
            <a:ext cx="1944216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31640" y="5249719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1219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326411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36121" y="5229199"/>
            <a:ext cx="1944216" cy="7200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691905" y="5247352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636121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67155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2265130" y="3882100"/>
            <a:ext cx="1056911" cy="8813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3322041" y="3882100"/>
            <a:ext cx="1373601" cy="8813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349933" y="2681771"/>
            <a:ext cx="1944216" cy="1200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434163" y="2681771"/>
            <a:ext cx="15953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49933" y="328498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760981" y="220219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436096" y="2404772"/>
            <a:ext cx="2952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παράγωγες κλάσεις κληρονομούν τα πεδία και τις μεθόδους της βασικής κλάσης και έχουν και δικά τους πεδία</a:t>
            </a:r>
            <a:r>
              <a:rPr lang="el-GR" dirty="0"/>
              <a:t> </a:t>
            </a:r>
            <a:r>
              <a:rPr lang="el-GR" dirty="0" smtClean="0"/>
              <a:t>και μεθόδους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2289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0937" y="3496834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607094" y="3496834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30937" y="383815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58390" y="3004299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64280" y="3496834"/>
            <a:ext cx="1944216" cy="980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20862" y="3830985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264280" y="385687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77206" y="3004299"/>
            <a:ext cx="148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WalkInTicket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30937" y="5170382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978766" y="5170382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64325" y="4772273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StudentAdvance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539350" y="549354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0"/>
            <a:endCxn id="2" idx="2"/>
          </p:cNvCxnSpPr>
          <p:nvPr/>
        </p:nvCxnSpPr>
        <p:spPr>
          <a:xfrm flipV="1">
            <a:off x="2503044" y="4420163"/>
            <a:ext cx="1" cy="352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47107" y="870730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>
            <a:stCxn id="5" idx="0"/>
            <a:endCxn id="18" idx="2"/>
          </p:cNvCxnSpPr>
          <p:nvPr/>
        </p:nvCxnSpPr>
        <p:spPr>
          <a:xfrm flipV="1">
            <a:off x="2503045" y="2239610"/>
            <a:ext cx="2203372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0"/>
            <a:endCxn id="18" idx="2"/>
          </p:cNvCxnSpPr>
          <p:nvPr/>
        </p:nvCxnSpPr>
        <p:spPr>
          <a:xfrm flipH="1" flipV="1">
            <a:off x="4706417" y="2239610"/>
            <a:ext cx="2514967" cy="7646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734309" y="1316280"/>
            <a:ext cx="1944216" cy="923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20983" y="1316280"/>
            <a:ext cx="10438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number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getPrice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796136" y="191949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3783" y="678723"/>
            <a:ext cx="299207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θέλουμε φοιτητική έκπτωση σε όλα τα εισιτήρια?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264280" y="5255628"/>
            <a:ext cx="1944216" cy="10576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712109" y="5255628"/>
            <a:ext cx="10310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97668" y="4857519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StudentAdvance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272693" y="557879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4" idx="0"/>
          </p:cNvCxnSpPr>
          <p:nvPr/>
        </p:nvCxnSpPr>
        <p:spPr>
          <a:xfrm flipV="1">
            <a:off x="7236387" y="4505409"/>
            <a:ext cx="1" cy="35211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40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328838"/>
            <a:ext cx="1944216" cy="9233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55669" y="5328838"/>
            <a:ext cx="14029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numOfDays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79512" y="567015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6965" y="4836303"/>
            <a:ext cx="1689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AdvanceTicket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99792" y="5289687"/>
            <a:ext cx="1944216" cy="9804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56374" y="5623838"/>
            <a:ext cx="10310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699792" y="564972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12718" y="4797152"/>
            <a:ext cx="148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WalkInTicket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5459" y="1860481"/>
            <a:ext cx="791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Ticket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>
            <a:stCxn id="5" idx="0"/>
            <a:endCxn id="18" idx="2"/>
          </p:cNvCxnSpPr>
          <p:nvPr/>
        </p:nvCxnSpPr>
        <p:spPr>
          <a:xfrm flipV="1">
            <a:off x="1151620" y="3796253"/>
            <a:ext cx="1163149" cy="10400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0"/>
            <a:endCxn id="18" idx="2"/>
          </p:cNvCxnSpPr>
          <p:nvPr/>
        </p:nvCxnSpPr>
        <p:spPr>
          <a:xfrm flipH="1" flipV="1">
            <a:off x="2314769" y="3796253"/>
            <a:ext cx="1342127" cy="10008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342661" y="2306030"/>
            <a:ext cx="1944216" cy="149022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329172" y="2318926"/>
            <a:ext cx="189026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number</a:t>
            </a:r>
            <a:endParaRPr lang="el-GR" dirty="0" smtClean="0">
              <a:solidFill>
                <a:srgbClr val="00B0F0"/>
              </a:solidFill>
            </a:endParaRP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student: </a:t>
            </a:r>
            <a:r>
              <a:rPr lang="en-US" dirty="0" err="1" smtClean="0">
                <a:solidFill>
                  <a:srgbClr val="00B0F0"/>
                </a:solidFill>
              </a:rPr>
              <a:t>boolean</a:t>
            </a:r>
            <a:endParaRPr lang="en-US" dirty="0" smtClean="0">
              <a:solidFill>
                <a:srgbClr val="00B0F0"/>
              </a:solidFill>
            </a:endParaRPr>
          </a:p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finalPrice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getPrice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1342661" y="2909243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3783" y="678723"/>
            <a:ext cx="299207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θέλουμε φοιτητική έκπτωση σε όλα τα εισιτήρια?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187425" y="1893580"/>
            <a:ext cx="4464496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finalPrice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*0.5;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getPrice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91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7123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67544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87123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2315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72025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27809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772025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305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401034" y="3882101"/>
            <a:ext cx="105691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457945" y="3882101"/>
            <a:ext cx="137360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85837" y="2386859"/>
            <a:ext cx="1944216" cy="14952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570067" y="2397772"/>
            <a:ext cx="15953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485837" y="2996952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 Binding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18949" y="191683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18653" y="4213536"/>
            <a:ext cx="37444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Late Binding: </a:t>
            </a:r>
          </a:p>
          <a:p>
            <a:endParaRPr lang="en-US" dirty="0"/>
          </a:p>
          <a:p>
            <a:r>
              <a:rPr lang="en-US" dirty="0" smtClean="0"/>
              <a:t>O </a:t>
            </a:r>
            <a:r>
              <a:rPr lang="el-GR" dirty="0" smtClean="0"/>
              <a:t>κώδικας που εκτελείται για την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dirty="0" smtClean="0"/>
              <a:t>εξαρτάται από την κλάση του αντικειμένου την ώρα της </a:t>
            </a:r>
            <a:r>
              <a:rPr lang="el-GR" dirty="0" smtClean="0">
                <a:solidFill>
                  <a:srgbClr val="FF0000"/>
                </a:solidFill>
              </a:rPr>
              <a:t>κλήσης</a:t>
            </a:r>
            <a:r>
              <a:rPr lang="el-GR" dirty="0" smtClean="0"/>
              <a:t> 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/>
              <a:t> </a:t>
            </a:r>
            <a:r>
              <a:rPr lang="el-GR" dirty="0" smtClean="0"/>
              <a:t>ή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) </a:t>
            </a:r>
            <a:r>
              <a:rPr lang="el-GR" dirty="0" smtClean="0"/>
              <a:t>και όχι την ώρα της </a:t>
            </a:r>
            <a:r>
              <a:rPr lang="el-GR" dirty="0" smtClean="0">
                <a:solidFill>
                  <a:srgbClr val="FF0000"/>
                </a:solidFill>
              </a:rPr>
              <a:t>δήλωσης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Employee</a:t>
            </a:r>
            <a:r>
              <a:rPr lang="en-US" dirty="0" smtClean="0"/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24384" y="1805644"/>
            <a:ext cx="3906839" cy="1754326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(e);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e = new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(e);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89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7123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67544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87123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62315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72025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827809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772025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0305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401034" y="3882101"/>
            <a:ext cx="105691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457945" y="3882101"/>
            <a:ext cx="1373601" cy="88138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485837" y="1916832"/>
            <a:ext cx="1944216" cy="19652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660290" y="2022303"/>
            <a:ext cx="15953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485837" y="2682807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34157" y="1525893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83801" y="2465465"/>
            <a:ext cx="37444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</a:t>
            </a:r>
            <a:r>
              <a:rPr lang="el-GR" dirty="0" smtClean="0">
                <a:solidFill>
                  <a:srgbClr val="FF0000"/>
                </a:solidFill>
              </a:rPr>
              <a:t> αφηρημένη μέθοδος </a:t>
            </a:r>
            <a:r>
              <a:rPr lang="el-GR" dirty="0"/>
              <a:t>δηλώνεται σε μια γενική κλάση και ορίζεται σε μια πιο εξειδικευμένη </a:t>
            </a:r>
            <a:r>
              <a:rPr lang="el-GR" dirty="0" smtClean="0"/>
              <a:t>κλάση</a:t>
            </a:r>
          </a:p>
          <a:p>
            <a:endParaRPr lang="el-GR" dirty="0"/>
          </a:p>
          <a:p>
            <a:r>
              <a:rPr lang="el-GR" dirty="0" smtClean="0"/>
              <a:t>Οι κλάσεις με αφηρημένες μεθόδους είναι </a:t>
            </a:r>
            <a:r>
              <a:rPr lang="el-GR" dirty="0" smtClean="0">
                <a:solidFill>
                  <a:srgbClr val="FF0000"/>
                </a:solidFill>
              </a:rPr>
              <a:t>αφηρημένες κλάσεις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 smtClean="0"/>
              <a:t>Δεν μπορούμε να ορίσουμε αντικείμενα αφηρημένων κλάσεων.</a:t>
            </a:r>
          </a:p>
          <a:p>
            <a:endParaRPr lang="el-GR" dirty="0"/>
          </a:p>
          <a:p>
            <a:r>
              <a:rPr lang="el-GR" dirty="0" smtClean="0"/>
              <a:t>Οι παράγωγες </a:t>
            </a:r>
            <a:r>
              <a:rPr lang="el-GR" dirty="0" err="1" smtClean="0">
                <a:solidFill>
                  <a:srgbClr val="0070C0"/>
                </a:solidFill>
              </a:rPr>
              <a:t>ενυπόστατες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κλάσεις πρέπει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υλοποιούν</a:t>
            </a:r>
            <a:r>
              <a:rPr lang="el-GR" dirty="0" smtClean="0"/>
              <a:t> τις αφηρημένες μεθόδους.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32087" y="1916832"/>
            <a:ext cx="4596130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abstract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double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956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504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7925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696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92406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48190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492406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7964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121415" y="3889667"/>
            <a:ext cx="882457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003872" y="3889667"/>
            <a:ext cx="1404264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031764" y="1780382"/>
            <a:ext cx="1944216" cy="21092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06217" y="1826929"/>
            <a:ext cx="159530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sameSalary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1764" y="2473031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Αφηρημένες κλάσεις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312852" y="143062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35113" y="4486485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</a:t>
            </a:r>
            <a:r>
              <a:rPr lang="el-GR" dirty="0" smtClean="0">
                <a:solidFill>
                  <a:srgbClr val="FF0000"/>
                </a:solidFill>
              </a:rPr>
              <a:t> αφηρημένη μέθοδος </a:t>
            </a:r>
            <a:r>
              <a:rPr lang="el-GR" dirty="0" smtClean="0"/>
              <a:t>μπορεί να χρησιμοποιηθεί μέσα σε άλλες μεθόδους της αφηρημένης κλάσης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03848" y="2087192"/>
            <a:ext cx="5836854" cy="203132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sameSalary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(Employee other)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this.getPay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other.getPay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true;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return false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77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504" y="5229200"/>
            <a:ext cx="1944216" cy="12208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87925" y="5249719"/>
            <a:ext cx="12234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hours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wageRate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07504" y="5879830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82696" y="4763484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HourlyEmployee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92406" y="5229199"/>
            <a:ext cx="1944216" cy="9414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548190" y="5247352"/>
            <a:ext cx="1531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B0F0"/>
                </a:solidFill>
              </a:rPr>
              <a:t>annualSalary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getPay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492406" y="5589239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79649" y="4763484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SalariedEmployee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13" idx="0"/>
            <a:endCxn id="37" idx="2"/>
          </p:cNvCxnSpPr>
          <p:nvPr/>
        </p:nvCxnSpPr>
        <p:spPr>
          <a:xfrm flipV="1">
            <a:off x="1121415" y="3889667"/>
            <a:ext cx="882457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0"/>
            <a:endCxn id="37" idx="2"/>
          </p:cNvCxnSpPr>
          <p:nvPr/>
        </p:nvCxnSpPr>
        <p:spPr>
          <a:xfrm flipH="1" flipV="1">
            <a:off x="2003872" y="3889667"/>
            <a:ext cx="1404264" cy="87381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031764" y="1780382"/>
            <a:ext cx="1944216" cy="21092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06217" y="1826929"/>
            <a:ext cx="159530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name</a:t>
            </a:r>
          </a:p>
          <a:p>
            <a:r>
              <a:rPr lang="en-US" dirty="0" err="1" smtClean="0">
                <a:solidFill>
                  <a:srgbClr val="00B0F0"/>
                </a:solidFill>
              </a:rPr>
              <a:t>hiringDate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getName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getHiringDate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sameSalary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1764" y="2473031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312852" y="1430622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48064" y="4092172"/>
            <a:ext cx="37444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Ένα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interface </a:t>
            </a:r>
            <a:r>
              <a:rPr lang="el-GR" dirty="0" smtClean="0"/>
              <a:t>ορίζει μια βασική λειτουργικότητα </a:t>
            </a:r>
            <a:r>
              <a:rPr lang="en-US" dirty="0" smtClean="0"/>
              <a:t>(</a:t>
            </a:r>
            <a:r>
              <a:rPr lang="el-GR" dirty="0" smtClean="0"/>
              <a:t>μεθόδους).</a:t>
            </a:r>
          </a:p>
          <a:p>
            <a:endParaRPr lang="el-GR" dirty="0"/>
          </a:p>
          <a:p>
            <a:r>
              <a:rPr lang="el-GR" dirty="0" smtClean="0"/>
              <a:t>Μία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υλοποιεί </a:t>
            </a:r>
            <a:r>
              <a:rPr lang="el-GR" dirty="0" smtClean="0"/>
              <a:t>το </a:t>
            </a:r>
            <a:r>
              <a:rPr lang="en-US" dirty="0" smtClean="0"/>
              <a:t>interface</a:t>
            </a:r>
            <a:r>
              <a:rPr lang="el-GR" dirty="0" smtClean="0"/>
              <a:t>, δηλ. υλοποιεί τις μεθόδους του </a:t>
            </a:r>
            <a:r>
              <a:rPr lang="en-US" dirty="0" smtClean="0"/>
              <a:t>interface.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Μια κλάση μπορεί να υλοποιεί </a:t>
            </a:r>
            <a:r>
              <a:rPr lang="el-GR" dirty="0" smtClean="0">
                <a:solidFill>
                  <a:srgbClr val="0070C0"/>
                </a:solidFill>
              </a:rPr>
              <a:t>παραπάνω από ένα </a:t>
            </a:r>
            <a:r>
              <a:rPr lang="en-US" dirty="0" smtClean="0"/>
              <a:t>interfaces</a:t>
            </a:r>
            <a:endParaRPr lang="el-G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776452" y="1629621"/>
            <a:ext cx="4367548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interface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EmployeePay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abstract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EmployeePay</a:t>
            </a:r>
            <a:endParaRPr lang="el-GR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64514" y="969173"/>
            <a:ext cx="1944216" cy="5745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868281" y="1071792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getPay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06301" y="604220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EmployeePay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3" name="Elbow Connector 22"/>
          <p:cNvCxnSpPr>
            <a:stCxn id="37" idx="3"/>
            <a:endCxn id="20" idx="2"/>
          </p:cNvCxnSpPr>
          <p:nvPr/>
        </p:nvCxnSpPr>
        <p:spPr>
          <a:xfrm flipV="1">
            <a:off x="2975980" y="1543743"/>
            <a:ext cx="1460642" cy="1291282"/>
          </a:xfrm>
          <a:prstGeom prst="bent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75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Παράδειγμα: Το </a:t>
            </a:r>
            <a:r>
              <a:rPr lang="en-US" dirty="0" smtClean="0"/>
              <a:t>interface Comparable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Το </a:t>
            </a:r>
            <a:r>
              <a:rPr lang="en-US" dirty="0"/>
              <a:t>interface </a:t>
            </a:r>
            <a:r>
              <a:rPr lang="en-US" dirty="0" smtClean="0">
                <a:solidFill>
                  <a:srgbClr val="FF0000"/>
                </a:solidFill>
              </a:rPr>
              <a:t>Comparable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είναι ένα υπάρχον </a:t>
            </a:r>
            <a:r>
              <a:rPr lang="en-US" dirty="0" smtClean="0"/>
              <a:t>interface </a:t>
            </a:r>
            <a:r>
              <a:rPr lang="el-GR" dirty="0" smtClean="0"/>
              <a:t>το οποίο ορίζει </a:t>
            </a:r>
            <a:r>
              <a:rPr lang="el-GR" dirty="0" err="1" smtClean="0"/>
              <a:t>διεπαφή</a:t>
            </a:r>
            <a:r>
              <a:rPr lang="el-GR" dirty="0" smtClean="0"/>
              <a:t> για αντικείμενα τα οποία μπορούν να </a:t>
            </a:r>
            <a:r>
              <a:rPr lang="el-GR" dirty="0" smtClean="0">
                <a:solidFill>
                  <a:srgbClr val="0070C0"/>
                </a:solidFill>
              </a:rPr>
              <a:t>συγκριθούν</a:t>
            </a:r>
            <a:r>
              <a:rPr lang="el-GR" dirty="0" smtClean="0"/>
              <a:t> μεταξύ τους</a:t>
            </a:r>
          </a:p>
          <a:p>
            <a:r>
              <a:rPr lang="el-GR" dirty="0" smtClean="0"/>
              <a:t>Ορίζει την μέθοδο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int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(Object other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Σημασιολογία:</a:t>
            </a:r>
          </a:p>
          <a:p>
            <a:pPr lvl="1"/>
            <a:r>
              <a:rPr lang="el-GR" dirty="0" smtClean="0"/>
              <a:t>Αν η μέθοδος επιστρέψει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αρνητικό αριθμό </a:t>
            </a:r>
            <a:r>
              <a:rPr lang="el-GR" dirty="0" smtClean="0"/>
              <a:t>τότε το αντικείμενο </a:t>
            </a:r>
            <a:r>
              <a:rPr lang="en-US" dirty="0" smtClean="0">
                <a:solidFill>
                  <a:srgbClr val="0070C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μικρότερο</a:t>
            </a:r>
            <a:r>
              <a:rPr lang="el-GR" dirty="0" smtClean="0"/>
              <a:t> από το αντικείμενο </a:t>
            </a:r>
            <a:r>
              <a:rPr lang="en-US" dirty="0" smtClean="0">
                <a:solidFill>
                  <a:srgbClr val="0070C0"/>
                </a:solidFill>
              </a:rPr>
              <a:t>other</a:t>
            </a:r>
          </a:p>
          <a:p>
            <a:pPr lvl="1"/>
            <a:r>
              <a:rPr lang="el-GR" dirty="0"/>
              <a:t>Αν η μέθοδος επιστρέψει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μηδέν</a:t>
            </a:r>
            <a:r>
              <a:rPr lang="el-GR" dirty="0" smtClean="0"/>
              <a:t> τότε </a:t>
            </a:r>
            <a:r>
              <a:rPr lang="el-GR" dirty="0"/>
              <a:t>το αντικείμενο </a:t>
            </a:r>
            <a:r>
              <a:rPr lang="en-US" dirty="0">
                <a:solidFill>
                  <a:srgbClr val="0070C0"/>
                </a:solidFill>
              </a:rPr>
              <a:t>this</a:t>
            </a:r>
            <a:r>
              <a:rPr lang="en-US" dirty="0"/>
              <a:t> </a:t>
            </a:r>
            <a:r>
              <a:rPr lang="el-GR" dirty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ίσο</a:t>
            </a:r>
            <a:r>
              <a:rPr lang="el-GR" dirty="0" smtClean="0"/>
              <a:t> με </a:t>
            </a:r>
            <a:r>
              <a:rPr lang="el-GR" dirty="0"/>
              <a:t>το αντικείμενο </a:t>
            </a:r>
            <a:r>
              <a:rPr lang="en-US" dirty="0" smtClean="0">
                <a:solidFill>
                  <a:srgbClr val="0070C0"/>
                </a:solidFill>
              </a:rPr>
              <a:t>other</a:t>
            </a:r>
            <a:endParaRPr lang="el-GR" dirty="0" smtClean="0">
              <a:solidFill>
                <a:srgbClr val="0070C0"/>
              </a:solidFill>
            </a:endParaRPr>
          </a:p>
          <a:p>
            <a:pPr lvl="1"/>
            <a:r>
              <a:rPr lang="el-GR" dirty="0"/>
              <a:t>Αν η μέθοδος επιστρέψει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θετικό αριθμό </a:t>
            </a:r>
            <a:r>
              <a:rPr lang="el-GR" dirty="0"/>
              <a:t>τότε το αντικείμενο </a:t>
            </a:r>
            <a:r>
              <a:rPr lang="en-US" dirty="0">
                <a:solidFill>
                  <a:srgbClr val="0070C0"/>
                </a:solidFill>
              </a:rPr>
              <a:t>this</a:t>
            </a:r>
            <a:r>
              <a:rPr lang="en-US" dirty="0"/>
              <a:t> </a:t>
            </a:r>
            <a:r>
              <a:rPr lang="el-GR" dirty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μεγαλύτερο</a:t>
            </a:r>
            <a:r>
              <a:rPr lang="el-GR" dirty="0" smtClean="0"/>
              <a:t> από </a:t>
            </a:r>
            <a:r>
              <a:rPr lang="el-GR" dirty="0"/>
              <a:t>το αντικείμενο </a:t>
            </a:r>
            <a:r>
              <a:rPr lang="en-US" dirty="0">
                <a:solidFill>
                  <a:srgbClr val="0070C0"/>
                </a:solidFill>
              </a:rPr>
              <a:t>other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3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ορίσουμε μια μέθοδο </a:t>
            </a:r>
            <a:r>
              <a:rPr lang="en-US" dirty="0" smtClean="0">
                <a:solidFill>
                  <a:srgbClr val="0070C0"/>
                </a:solidFill>
              </a:rPr>
              <a:t>sort</a:t>
            </a:r>
            <a:r>
              <a:rPr lang="en-US" dirty="0" smtClean="0"/>
              <a:t> </a:t>
            </a:r>
            <a:r>
              <a:rPr lang="el-GR" dirty="0" smtClean="0"/>
              <a:t>η οποία να μπορεί να εφαρμοστεί σε πίνακες με οποιαδήποτε μορφής αντικείμενα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3140968"/>
            <a:ext cx="8352928" cy="3456384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Comparable[]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array){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Comparable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array[i];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j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++){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minElement.compareTo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(array[j]) &gt;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array[j];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array[j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array[i];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minElement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865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422715"/>
            <a:ext cx="8352928" cy="640871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implements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Comparable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("enter name and number:");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number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return name + " " + number;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public int </a:t>
            </a:r>
            <a:r>
              <a:rPr lang="en-US" sz="27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other){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(Person)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other;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(number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otherPerson.number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-1;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}else if (number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otherPerson.number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 else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8736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9486</TotalTime>
  <Words>945</Words>
  <Application>Microsoft Office PowerPoint</Application>
  <PresentationFormat>On-screen Show (4:3)</PresentationFormat>
  <Paragraphs>368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Clarity</vt:lpstr>
      <vt:lpstr>ΤΕΧΝΙΚΕΣ Αντικειμενοστραφουσ προγραμματισμου</vt:lpstr>
      <vt:lpstr>Κληρονομικότητα</vt:lpstr>
      <vt:lpstr>Late Binding</vt:lpstr>
      <vt:lpstr>Αφηρημένες κλάσεις</vt:lpstr>
      <vt:lpstr>Αφηρημένες κλάσεις</vt:lpstr>
      <vt:lpstr>Interfaces</vt:lpstr>
      <vt:lpstr>Παράδειγμα: Το interface Comparable</vt:lpstr>
      <vt:lpstr>Εφαρμογή</vt:lpstr>
      <vt:lpstr>PowerPoint Presentation</vt:lpstr>
      <vt:lpstr>PowerPoint Presentation</vt:lpstr>
      <vt:lpstr>Ένα μεγάλο παράδειγμα</vt:lpstr>
      <vt:lpstr>Λεπτομέρειες</vt:lpstr>
      <vt:lpstr>PowerPoint Presentation</vt:lpstr>
      <vt:lpstr>PowerPoint Presentation</vt:lpstr>
      <vt:lpstr>PowerPoint Presentation</vt:lpstr>
      <vt:lpstr>PowerPoint Presentation</vt:lpstr>
      <vt:lpstr>Άλλο ένα παράδειγμα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525</cp:revision>
  <dcterms:created xsi:type="dcterms:W3CDTF">2013-02-10T16:19:38Z</dcterms:created>
  <dcterms:modified xsi:type="dcterms:W3CDTF">2013-04-24T18:56:37Z</dcterms:modified>
</cp:coreProperties>
</file>