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316" r:id="rId3"/>
    <p:sldId id="318" r:id="rId4"/>
    <p:sldId id="274" r:id="rId5"/>
    <p:sldId id="317" r:id="rId6"/>
    <p:sldId id="319" r:id="rId7"/>
    <p:sldId id="320" r:id="rId8"/>
    <p:sldId id="321" r:id="rId9"/>
    <p:sldId id="323" r:id="rId10"/>
    <p:sldId id="324" r:id="rId11"/>
    <p:sldId id="326" r:id="rId12"/>
    <p:sldId id="325" r:id="rId13"/>
    <p:sldId id="327" r:id="rId14"/>
    <p:sldId id="328" r:id="rId15"/>
    <p:sldId id="329" r:id="rId16"/>
    <p:sldId id="330" r:id="rId17"/>
    <p:sldId id="331" r:id="rId18"/>
    <p:sldId id="337" r:id="rId19"/>
    <p:sldId id="332" r:id="rId20"/>
    <p:sldId id="333" r:id="rId21"/>
    <p:sldId id="343" r:id="rId22"/>
    <p:sldId id="344" r:id="rId23"/>
    <p:sldId id="334" r:id="rId24"/>
    <p:sldId id="335" r:id="rId25"/>
    <p:sldId id="338" r:id="rId26"/>
    <p:sldId id="336" r:id="rId27"/>
    <p:sldId id="339" r:id="rId28"/>
    <p:sldId id="341" r:id="rId29"/>
    <p:sldId id="34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Αφηρημένες κλάσεις</a:t>
            </a:r>
          </a:p>
          <a:p>
            <a:pPr algn="ctr"/>
            <a:r>
              <a:rPr lang="en-US" dirty="0" smtClean="0"/>
              <a:t>Interfaces (</a:t>
            </a:r>
            <a:r>
              <a:rPr lang="el-GR" dirty="0" err="1" smtClean="0"/>
              <a:t>διεπαφές</a:t>
            </a:r>
            <a:r>
              <a:rPr lang="el-GR" dirty="0" smtClean="0"/>
              <a:t>)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l-GR" dirty="0" smtClean="0"/>
              <a:t>   </a:t>
            </a:r>
            <a:r>
              <a:rPr lang="en-US" dirty="0" smtClean="0"/>
              <a:t>(</a:t>
            </a:r>
            <a:r>
              <a:rPr lang="el-GR" dirty="0" err="1" smtClean="0"/>
              <a:t>Διεπαφεσ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7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l-GR" dirty="0" smtClean="0"/>
              <a:t>είναι οι κλάσεις που περιέχουν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υλοποίηση</a:t>
            </a:r>
            <a:r>
              <a:rPr lang="el-GR" dirty="0" smtClean="0"/>
              <a:t> των αφηρημένων μεθόδων μετατίθεται στις μη αφηρημένες (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) </a:t>
            </a:r>
            <a:r>
              <a:rPr lang="el-GR" dirty="0" smtClean="0"/>
              <a:t>κλάσεις που είναι </a:t>
            </a:r>
            <a:r>
              <a:rPr lang="el-GR" dirty="0" smtClean="0">
                <a:solidFill>
                  <a:srgbClr val="0070C0"/>
                </a:solidFill>
              </a:rPr>
              <a:t>απόγονοι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αφηρημένης κλάσης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υλοποίηση είναι </a:t>
            </a:r>
            <a:r>
              <a:rPr lang="el-GR" dirty="0" smtClean="0">
                <a:solidFill>
                  <a:srgbClr val="0070C0"/>
                </a:solidFill>
              </a:rPr>
              <a:t>υποχρεωτική</a:t>
            </a:r>
            <a:r>
              <a:rPr lang="el-GR" dirty="0" smtClean="0"/>
              <a:t>. Άρα έτσι εξασφαλίζουμε ότι μια </a:t>
            </a:r>
            <a:r>
              <a:rPr lang="en-US" dirty="0" smtClean="0"/>
              <a:t>concrete </a:t>
            </a:r>
            <a:r>
              <a:rPr lang="el-GR" dirty="0" smtClean="0"/>
              <a:t>κλάση θα έχει την μέθοδο που θέλουμε.</a:t>
            </a:r>
          </a:p>
          <a:p>
            <a:r>
              <a:rPr lang="el-GR" dirty="0" smtClean="0"/>
              <a:t>Οι αφηρημένες κλάσεις εκτός από αφηρημένες μεθόδους έχουν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Κληρονομούν επιπλέον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στους απογόνους τους, όχι μόνο τις αφηρημένες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3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nterface</a:t>
            </a:r>
            <a:r>
              <a:rPr lang="en-US" dirty="0" smtClean="0"/>
              <a:t> </a:t>
            </a:r>
            <a:r>
              <a:rPr lang="el-GR" dirty="0" smtClean="0"/>
              <a:t>είναι μια ακραία μορφή αφηρημένης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μόνο δηλώσεις </a:t>
            </a:r>
            <a:r>
              <a:rPr lang="el-GR" dirty="0" smtClean="0"/>
              <a:t>μεθόδων.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 ορίζει μια </a:t>
            </a:r>
            <a:r>
              <a:rPr lang="el-GR" dirty="0" smtClean="0">
                <a:solidFill>
                  <a:srgbClr val="0070C0"/>
                </a:solidFill>
              </a:rPr>
              <a:t>απαραίτητη λειτουργικότητα </a:t>
            </a:r>
            <a:r>
              <a:rPr lang="el-GR" dirty="0" smtClean="0"/>
              <a:t>που θέλουμε.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1662" y="1916832"/>
            <a:ext cx="589451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916832"/>
            <a:ext cx="8352928" cy="158417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1662" y="4005064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Η κλάση μπορεί να είναι και </a:t>
            </a:r>
            <a:r>
              <a:rPr lang="el-GR" dirty="0" smtClean="0">
                <a:solidFill>
                  <a:srgbClr val="0070C0"/>
                </a:solidFill>
              </a:rPr>
              <a:t>αφηρημένη</a:t>
            </a:r>
            <a:r>
              <a:rPr lang="el-GR" dirty="0" smtClean="0"/>
              <a:t> κλάση</a:t>
            </a:r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πολλαπλά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</a:p>
          <a:p>
            <a:pPr lvl="1"/>
            <a:r>
              <a:rPr lang="el-GR" dirty="0" smtClean="0"/>
              <a:t>Αλλά δεν μπορεί να κληρονομεί από πολλαπλές κλάσεις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6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5373216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706" y="2708920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706" y="3933056"/>
            <a:ext cx="835292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7895" y="1268760"/>
            <a:ext cx="8352928" cy="335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8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268760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1662" y="3933056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Vehicle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7895" y="2708920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	…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45029" y="5373216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1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μπορεί να κληρονομεί από ένα άλλο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555" y="3068960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5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  <a:r>
              <a:rPr lang="en-US" dirty="0" smtClean="0"/>
              <a:t> </a:t>
            </a:r>
            <a:r>
              <a:rPr lang="el-GR" dirty="0" smtClean="0"/>
              <a:t>είναι χρήσιμα όταν θέλουμε να ορίσουμε αντικείμενα που ορίζονται μόνο από κάποια </a:t>
            </a:r>
            <a:r>
              <a:rPr lang="el-GR" dirty="0" smtClean="0">
                <a:solidFill>
                  <a:srgbClr val="0070C0"/>
                </a:solidFill>
              </a:rPr>
              <a:t>υψηλού επιπέδου λειτουργικότητα</a:t>
            </a:r>
            <a:r>
              <a:rPr lang="el-GR" dirty="0" smtClean="0"/>
              <a:t> ενώ κατά τα άλλα μπορεί να είναι πολύ διαφορετικά μεταξύ τους</a:t>
            </a:r>
          </a:p>
          <a:p>
            <a:pPr lvl="1"/>
            <a:r>
              <a:rPr lang="el-GR" dirty="0" smtClean="0"/>
              <a:t>Έχουν το ίδιο </a:t>
            </a:r>
            <a:r>
              <a:rPr lang="en-US" dirty="0" smtClean="0"/>
              <a:t>interface</a:t>
            </a:r>
            <a:r>
              <a:rPr lang="el-GR" dirty="0" smtClean="0"/>
              <a:t> – ένα κινούμενο αντικείμενο μπορεί να κινείται</a:t>
            </a:r>
          </a:p>
          <a:p>
            <a:pPr lvl="2"/>
            <a:r>
              <a:rPr lang="el-GR" dirty="0" smtClean="0"/>
              <a:t>Δεν ξέρουμε πως, σε πόσες διαστάσεις, με τι ταχύτητα κλπ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κλάση </a:t>
            </a:r>
            <a:r>
              <a:rPr lang="el-GR" dirty="0" smtClean="0"/>
              <a:t>υποθέτει ότι τα αντικείμενα που θα ορίσουμε έχουν πολλά περισσότερα </a:t>
            </a:r>
            <a:r>
              <a:rPr lang="el-GR" dirty="0" smtClean="0">
                <a:solidFill>
                  <a:srgbClr val="0070C0"/>
                </a:solidFill>
              </a:rPr>
              <a:t>κοινά χαρακτηριστικά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Κοινά πεδία πάνω στα οποία μπορούμε να υλοποιήσουμε και κοινές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4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interfaces </a:t>
            </a:r>
            <a:r>
              <a:rPr lang="el-GR" dirty="0" smtClean="0"/>
              <a:t>μπορούμε να τα δούμε και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Αφηρημένους Τύπους Δεδομένων</a:t>
            </a:r>
          </a:p>
          <a:p>
            <a:r>
              <a:rPr lang="el-GR" dirty="0" smtClean="0"/>
              <a:t>Π.χ., μία </a:t>
            </a:r>
            <a:r>
              <a:rPr lang="el-GR" dirty="0" smtClean="0">
                <a:solidFill>
                  <a:srgbClr val="0070C0"/>
                </a:solidFill>
              </a:rPr>
              <a:t>στοίβα</a:t>
            </a:r>
            <a:r>
              <a:rPr lang="el-GR" dirty="0" smtClean="0"/>
              <a:t> απαιτεί συγκεκριμένες λειτουργίες από τις κλάσεις που την υλοποιούν</a:t>
            </a:r>
          </a:p>
          <a:p>
            <a:pPr lvl="1"/>
            <a:r>
              <a:rPr lang="en-US" dirty="0" smtClean="0"/>
              <a:t>Push</a:t>
            </a:r>
          </a:p>
          <a:p>
            <a:pPr lvl="1"/>
            <a:r>
              <a:rPr lang="en-US" dirty="0" smtClean="0"/>
              <a:t>Pop</a:t>
            </a:r>
          </a:p>
          <a:p>
            <a:pPr lvl="1"/>
            <a:r>
              <a:rPr lang="en-US" dirty="0" err="1" smtClean="0"/>
              <a:t>IsEmpty</a:t>
            </a:r>
            <a:endParaRPr lang="en-US" dirty="0" smtClean="0"/>
          </a:p>
          <a:p>
            <a:pPr lvl="1"/>
            <a:r>
              <a:rPr lang="en-US" dirty="0" smtClean="0"/>
              <a:t>Top</a:t>
            </a:r>
          </a:p>
          <a:p>
            <a:r>
              <a:rPr lang="el-GR" dirty="0" smtClean="0"/>
              <a:t>Ανάλογα με τον τύπο των δεδομένων που θα κρατάει η στοίβα μπορούμε να ορίσουμε διαφορετικές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υλοποιήσεις</a:t>
            </a:r>
          </a:p>
          <a:p>
            <a:pPr lvl="1"/>
            <a:r>
              <a:rPr lang="el-GR" dirty="0" smtClean="0"/>
              <a:t>Υπάρχει και άλλος τρόπος να το κάνουμε αυτό όμως όπως θα δούμε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Το </a:t>
            </a:r>
            <a:r>
              <a:rPr lang="en-US" dirty="0" smtClean="0"/>
              <a:t>interface 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Το </a:t>
            </a:r>
            <a:r>
              <a:rPr lang="en-US" dirty="0"/>
              <a:t>interface </a:t>
            </a:r>
            <a:r>
              <a:rPr lang="en-US" dirty="0" smtClean="0">
                <a:solidFill>
                  <a:srgbClr val="FF0000"/>
                </a:solidFill>
              </a:rPr>
              <a:t>Comparable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είναι ένα υπάρχον </a:t>
            </a:r>
            <a:r>
              <a:rPr lang="en-US" dirty="0" smtClean="0"/>
              <a:t>interface </a:t>
            </a:r>
            <a:r>
              <a:rPr lang="el-GR" dirty="0" smtClean="0"/>
              <a:t>το οποίο ορίζει </a:t>
            </a:r>
            <a:r>
              <a:rPr lang="el-GR" dirty="0" err="1" smtClean="0"/>
              <a:t>διεπαφή</a:t>
            </a:r>
            <a:r>
              <a:rPr lang="el-GR" dirty="0" smtClean="0"/>
              <a:t> για αντικείμενα τα οποία μπορούν να </a:t>
            </a:r>
            <a:r>
              <a:rPr lang="el-GR" dirty="0" smtClean="0">
                <a:solidFill>
                  <a:srgbClr val="0070C0"/>
                </a:solidFill>
              </a:rPr>
              <a:t>συγκριθούν</a:t>
            </a:r>
            <a:r>
              <a:rPr lang="el-GR" dirty="0" smtClean="0"/>
              <a:t> μεταξύ τους</a:t>
            </a:r>
          </a:p>
          <a:p>
            <a:r>
              <a:rPr lang="el-GR" dirty="0" smtClean="0"/>
              <a:t>Ορίζει την μέθοδο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(Object other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Σημασιολογία:</a:t>
            </a:r>
          </a:p>
          <a:p>
            <a:pPr lvl="1"/>
            <a:r>
              <a:rPr lang="el-GR" dirty="0" smtClean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αρνητικό αριθμό </a:t>
            </a:r>
            <a:r>
              <a:rPr lang="el-GR" dirty="0" smtClean="0"/>
              <a:t>τότε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</a:t>
            </a:r>
            <a:r>
              <a:rPr lang="el-GR" dirty="0" smtClean="0"/>
              <a:t> τότε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ίσο</a:t>
            </a:r>
            <a:r>
              <a:rPr lang="el-GR" dirty="0" smtClean="0"/>
              <a:t> με </a:t>
            </a:r>
            <a:r>
              <a:rPr lang="el-GR" dirty="0"/>
              <a:t>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θετικό αριθμό </a:t>
            </a:r>
            <a:r>
              <a:rPr lang="el-GR" dirty="0"/>
              <a:t>τότε 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μεγαλύτερο</a:t>
            </a:r>
            <a:r>
              <a:rPr lang="el-GR" dirty="0" smtClean="0"/>
              <a:t> από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3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Βρείτε τα λάθη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πρόγραμμα στην επόμενη διαφάνεια υπάρχουν διάφορα λάθη</a:t>
            </a:r>
          </a:p>
          <a:p>
            <a:pPr lvl="1"/>
            <a:r>
              <a:rPr lang="el-GR" dirty="0" smtClean="0"/>
              <a:t>Ποια είναι?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μέθοδο </a:t>
            </a:r>
            <a:r>
              <a:rPr lang="en-US" dirty="0" smtClean="0">
                <a:solidFill>
                  <a:srgbClr val="0070C0"/>
                </a:solidFill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η οποία να μπορεί να εφαρμοστεί σε πίνακες με οποιαδήποτε μορφής αντικείμενα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140968"/>
            <a:ext cx="8352928" cy="345638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Comparable[]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Comparable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(array[j]) &gt;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6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Comparable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("enter name and number:");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name + " " + number;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(Person)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other;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(number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 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36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ComparableExample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Person[5];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array[i] = new Person();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(array[i]);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sort(Comparable[]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Comparable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(array[j])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array[j]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array[i]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7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</a:t>
            </a:r>
            <a:r>
              <a:rPr lang="el-GR" dirty="0" smtClean="0"/>
              <a:t>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30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Βλέπουμε ότι υπάρχουν διάφορα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κοινά στοιχεία </a:t>
            </a:r>
            <a:r>
              <a:rPr lang="el-GR" dirty="0" smtClean="0"/>
              <a:t>μεταξύ των διαφόρων οντοτήτων που μας ενδιαφέρουν</a:t>
            </a:r>
          </a:p>
          <a:p>
            <a:pPr lvl="1"/>
            <a:r>
              <a:rPr lang="el-GR" dirty="0" smtClean="0"/>
              <a:t>Χρειαζόμαστε για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asset</a:t>
            </a:r>
            <a:r>
              <a:rPr lang="en-US" dirty="0" smtClean="0"/>
              <a:t> </a:t>
            </a:r>
            <a:r>
              <a:rPr lang="el-GR" dirty="0" smtClean="0"/>
              <a:t>μια συνάρτηση που να μας δίνει το </a:t>
            </a:r>
            <a:r>
              <a:rPr lang="en-US" dirty="0" smtClean="0">
                <a:solidFill>
                  <a:srgbClr val="0070C0"/>
                </a:solidFill>
              </a:rPr>
              <a:t>market value </a:t>
            </a:r>
            <a:r>
              <a:rPr lang="el-GR" dirty="0" smtClean="0"/>
              <a:t>και μία που να υπολογίζει το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l-GR" dirty="0" smtClean="0"/>
              <a:t>Για τα </a:t>
            </a:r>
            <a:r>
              <a:rPr lang="en-US" dirty="0" smtClean="0"/>
              <a:t>share assets </a:t>
            </a:r>
            <a:r>
              <a:rPr lang="el-GR" dirty="0" smtClean="0"/>
              <a:t>(</a:t>
            </a:r>
            <a:r>
              <a:rPr lang="en-US" dirty="0" smtClean="0"/>
              <a:t>stocks, dividend stocks, mutual funds) </a:t>
            </a:r>
            <a:r>
              <a:rPr lang="el-GR" dirty="0" smtClean="0"/>
              <a:t>το κέρδος είναι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r>
              <a:rPr lang="el-GR" dirty="0" smtClean="0"/>
              <a:t> της </a:t>
            </a:r>
            <a:r>
              <a:rPr lang="el-GR" dirty="0" smtClean="0">
                <a:solidFill>
                  <a:srgbClr val="0070C0"/>
                </a:solidFill>
              </a:rPr>
              <a:t>τωρινής τιμής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0070C0"/>
                </a:solidFill>
              </a:rPr>
              <a:t>κόστος</a:t>
            </a:r>
          </a:p>
          <a:p>
            <a:pPr lvl="1"/>
            <a:r>
              <a:rPr lang="el-GR" dirty="0" smtClean="0"/>
              <a:t>Η τιμή των </a:t>
            </a:r>
            <a:r>
              <a:rPr lang="en-US" dirty="0" smtClean="0"/>
              <a:t>dividend stocks </a:t>
            </a:r>
            <a:r>
              <a:rPr lang="el-GR" dirty="0" smtClean="0"/>
              <a:t>υπολογίζεται όπως αυτή την απλών </a:t>
            </a:r>
            <a:r>
              <a:rPr lang="en-US" dirty="0" smtClean="0"/>
              <a:t>stocks </a:t>
            </a:r>
            <a:r>
              <a:rPr lang="el-GR" dirty="0" smtClean="0"/>
              <a:t>απλά προσθέτουμε και το 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4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4"/>
            <a:ext cx="1080120" cy="5456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83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0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91805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4941168"/>
            <a:ext cx="4392488" cy="17281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536504" cy="43924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437112"/>
            <a:ext cx="4392488" cy="230425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V[2] = new Vehicle(0);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5353" y="6021288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9389" y="2348880"/>
            <a:ext cx="4534611" cy="1152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8" y="1224473"/>
            <a:ext cx="4534611" cy="9997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91805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4941168"/>
            <a:ext cx="4392488" cy="172819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536504" cy="43924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437112"/>
            <a:ext cx="4392488" cy="230425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V[2] = new Vehicle(0);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700808"/>
            <a:ext cx="388843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528" y="1124744"/>
            <a:ext cx="455550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7804383" cy="59789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764200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</a:t>
            </a:r>
            <a:r>
              <a:rPr lang="en-US" dirty="0" smtClean="0"/>
              <a:t>position </a:t>
            </a:r>
            <a:r>
              <a:rPr lang="el-GR" dirty="0" smtClean="0"/>
              <a:t>πρέπει να είναι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</a:t>
            </a:r>
            <a:r>
              <a:rPr lang="el-GR" dirty="0" smtClean="0"/>
              <a:t>εφόσον το χρησιμοποιούν και οι παράγωγες κλάσεις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6272" y="2154687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ορίσουμε και ένα κενό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, </a:t>
            </a:r>
            <a:r>
              <a:rPr lang="el-GR" dirty="0" smtClean="0"/>
              <a:t>ή να καλούμε την </a:t>
            </a:r>
            <a:r>
              <a:rPr lang="en-US" dirty="0" smtClean="0"/>
              <a:t>super </a:t>
            </a:r>
            <a:r>
              <a:rPr lang="el-GR" dirty="0" smtClean="0"/>
              <a:t>μέσα στις παράγωγες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126" y="3140968"/>
            <a:ext cx="4896544" cy="1210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1026" y="980728"/>
            <a:ext cx="8640960" cy="540824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3931315"/>
            <a:ext cx="3600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Car </a:t>
            </a:r>
            <a:r>
              <a:rPr lang="el-GR" dirty="0" smtClean="0"/>
              <a:t>πρέπει να υλοποίει την μέθοδο </a:t>
            </a:r>
            <a:r>
              <a:rPr lang="en-US" dirty="0" smtClean="0">
                <a:solidFill>
                  <a:srgbClr val="FF0000"/>
                </a:solidFill>
              </a:rPr>
              <a:t>move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878" y="620688"/>
            <a:ext cx="3786810" cy="24468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Car(int pos, int gas){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super(pos);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gas;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6696744" cy="25922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420" y="3717032"/>
            <a:ext cx="5990795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ή μάλλον η έλλειψη του) 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Bike(){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620688"/>
            <a:ext cx="8496944" cy="432048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V[2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= new Vehicle(0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57809" y="4149080"/>
            <a:ext cx="554461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τύπου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8" y="5229199"/>
            <a:ext cx="9162124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Ερωτήσεις</a:t>
            </a:r>
            <a:r>
              <a:rPr lang="el-GR" sz="20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Υπάρχει πρόβλημα με την εντολή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V = new Vehicle[2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Ποια </a:t>
            </a:r>
            <a:r>
              <a:rPr lang="en-US" sz="2000" dirty="0" smtClean="0"/>
              <a:t>print </a:t>
            </a:r>
            <a:r>
              <a:rPr lang="el-GR" sz="2000" dirty="0" smtClean="0"/>
              <a:t>καλείται για τ</a:t>
            </a:r>
            <a:r>
              <a:rPr lang="en-US" sz="2000" dirty="0" smtClean="0"/>
              <a:t>o </a:t>
            </a:r>
            <a:r>
              <a:rPr lang="el-GR" sz="2000" dirty="0" smtClean="0"/>
              <a:t>αντικείμενο </a:t>
            </a:r>
            <a:r>
              <a:rPr lang="en-US" sz="2000" dirty="0" smtClean="0"/>
              <a:t>V[0]</a:t>
            </a:r>
            <a:r>
              <a:rPr lang="el-GR" sz="2000" dirty="0" smtClean="0"/>
              <a:t>? Ποια για το </a:t>
            </a:r>
            <a:r>
              <a:rPr lang="en-US" sz="2000" dirty="0" smtClean="0"/>
              <a:t>V[1]? </a:t>
            </a:r>
            <a:r>
              <a:rPr lang="el-GR" sz="2000" dirty="0" smtClean="0"/>
              <a:t>Γιατί?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Τι θα τυπώσει το πρόγραμμα?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16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352928" cy="28803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protected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gas;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pos, int gas){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super(pos);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1093386"/>
            <a:ext cx="463934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Υπάρχει κάποιο λάθος σε αυτό τον ορισμό?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517232"/>
            <a:ext cx="7812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. Εφόσον η </a:t>
            </a:r>
            <a:r>
              <a:rPr lang="en-US" dirty="0" err="1" smtClean="0"/>
              <a:t>EngineVehicle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δεν χρειάζεται να ορίσουμε την αφηρημένη μέθοδο </a:t>
            </a:r>
            <a:r>
              <a:rPr lang="en-US" dirty="0" smtClean="0"/>
              <a:t>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9373</TotalTime>
  <Words>1383</Words>
  <Application>Microsoft Office PowerPoint</Application>
  <PresentationFormat>On-screen Show (4:3)</PresentationFormat>
  <Paragraphs>437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ΤΕΧΝΙΚΕΣ Αντικειμενοστραφουσ προγραμματισμου</vt:lpstr>
      <vt:lpstr>Βρείτε τα λάθη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INTERFACES    (Διεπαφεσ)</vt:lpstr>
      <vt:lpstr>Αφηρημένες κλάσεις</vt:lpstr>
      <vt:lpstr>Interfaces</vt:lpstr>
      <vt:lpstr>Παραδείγματα </vt:lpstr>
      <vt:lpstr>Interfaces</vt:lpstr>
      <vt:lpstr>Παραδείγματα </vt:lpstr>
      <vt:lpstr>Interfaces</vt:lpstr>
      <vt:lpstr>Interfaces vs αφηρημένες κλάσεις</vt:lpstr>
      <vt:lpstr>Αφηρημένοι Τύποι Δεδομένων</vt:lpstr>
      <vt:lpstr>Παράδειγμα: Το interface Comparable</vt:lpstr>
      <vt:lpstr>Εφαρμογή</vt:lpstr>
      <vt:lpstr>PowerPoint Presentation</vt:lpstr>
      <vt:lpstr>PowerPoint Presentation</vt:lpstr>
      <vt:lpstr>Ένα μεγάλο παράδειγμα</vt:lpstr>
      <vt:lpstr>Λεπτομέρειες</vt:lpstr>
      <vt:lpstr>PowerPoint Presentation</vt:lpstr>
      <vt:lpstr>Σχεδιασμός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515</cp:revision>
  <dcterms:created xsi:type="dcterms:W3CDTF">2013-02-10T16:19:38Z</dcterms:created>
  <dcterms:modified xsi:type="dcterms:W3CDTF">2013-04-22T00:22:17Z</dcterms:modified>
</cp:coreProperties>
</file>