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7" r:id="rId2"/>
    <p:sldId id="273" r:id="rId3"/>
    <p:sldId id="271" r:id="rId4"/>
    <p:sldId id="272" r:id="rId5"/>
    <p:sldId id="291" r:id="rId6"/>
    <p:sldId id="276" r:id="rId7"/>
    <p:sldId id="275" r:id="rId8"/>
    <p:sldId id="274" r:id="rId9"/>
    <p:sldId id="293" r:id="rId10"/>
    <p:sldId id="278" r:id="rId11"/>
    <p:sldId id="277" r:id="rId12"/>
    <p:sldId id="280" r:id="rId13"/>
    <p:sldId id="279" r:id="rId14"/>
    <p:sldId id="281" r:id="rId15"/>
    <p:sldId id="282" r:id="rId16"/>
    <p:sldId id="292" r:id="rId17"/>
    <p:sldId id="290" r:id="rId18"/>
    <p:sldId id="283" r:id="rId19"/>
    <p:sldId id="284" r:id="rId20"/>
    <p:sldId id="288" r:id="rId21"/>
    <p:sldId id="285" r:id="rId22"/>
    <p:sldId id="286" r:id="rId23"/>
    <p:sldId id="294" r:id="rId24"/>
    <p:sldId id="295" r:id="rId25"/>
    <p:sldId id="289" r:id="rId26"/>
    <p:sldId id="287" r:id="rId27"/>
    <p:sldId id="296" r:id="rId28"/>
    <p:sldId id="297" r:id="rId29"/>
    <p:sldId id="268" r:id="rId30"/>
    <p:sldId id="298" r:id="rId31"/>
    <p:sldId id="299" r:id="rId32"/>
    <p:sldId id="300" r:id="rId33"/>
    <p:sldId id="302" r:id="rId34"/>
    <p:sldId id="301" r:id="rId35"/>
    <p:sldId id="303" r:id="rId36"/>
    <p:sldId id="304" r:id="rId37"/>
    <p:sldId id="305" r:id="rId38"/>
  </p:sldIdLst>
  <p:sldSz cx="9144000" cy="6858000" type="screen4x3"/>
  <p:notesSz cx="9283700" cy="6985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1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1" autoAdjust="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11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GB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9388" y="0"/>
            <a:ext cx="402272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21EECE0F-E079-4D5F-9177-C5D623445559}" type="datetimeFigureOut">
              <a:rPr lang="en-GB"/>
              <a:pPr/>
              <a:t>22/04/2013</a:t>
            </a:fld>
            <a:endParaRPr lang="en-GB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211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GB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9388" y="6635750"/>
            <a:ext cx="402272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F38B19B1-AF00-41C4-A424-F608D7864AE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108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0211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5259388" y="0"/>
            <a:ext cx="402272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Calibri" pitchFamily="34" charset="0"/>
              </a:defRPr>
            </a:lvl1pPr>
          </a:lstStyle>
          <a:p>
            <a:fld id="{7A96A15B-0D8D-425D-AE9E-D88E9045AF5A}" type="datetimeFigureOut">
              <a:rPr lang="en-US"/>
              <a:pPr/>
              <a:t>4/22/2013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928688" y="3316288"/>
            <a:ext cx="7427912" cy="314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6635750"/>
            <a:ext cx="40211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5259388" y="6635750"/>
            <a:ext cx="402272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2" tIns="46477" rIns="92952" bIns="4647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Calibri" pitchFamily="34" charset="0"/>
              </a:defRPr>
            </a:lvl1pPr>
          </a:lstStyle>
          <a:p>
            <a:fld id="{0D1784FF-8544-4467-B805-828BF87798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3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sz="1400" b="1" smtClean="0"/>
              <a:t>Deprecated</a:t>
            </a:r>
            <a:r>
              <a:rPr lang="el-GR" sz="1400" b="1" smtClean="0"/>
              <a:t> αποδοκιμαστέα </a:t>
            </a:r>
            <a:r>
              <a:rPr lang="el-GR" sz="1400" smtClean="0"/>
              <a:t>μέθοδος από παλιές εκδόσεις </a:t>
            </a:r>
            <a:r>
              <a:rPr lang="en-GB" sz="1400" smtClean="0"/>
              <a:t>Java</a:t>
            </a: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2DB09-A254-4F0B-B4F9-DB95A5940455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72A4-0091-47C6-8824-6D507A219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CS-409: </a:t>
            </a:r>
            <a:r>
              <a:rPr lang="el-GR"/>
              <a:t>Αντικειμενοστρεφής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68BE2-0447-4D3F-AD66-B6E71D7621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F577-DA43-4404-9125-538B0BD0060B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B17DD-206E-47C4-87B4-CC1241235C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18FF0-4215-4BB7-9B09-0854F5B47AFA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27304-8ACB-4B31-8AD9-57BF77428B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10C9F-B7DD-4D82-8565-BFA7D1386E9D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C19FE-BED0-4652-8F01-D5572C461F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4EEA0-B783-4810-B0DB-B5515B33422B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19DD5-95DC-41D9-BE69-3499517696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E8BD3-A3BE-4504-98A6-CF31DA93FCDD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CCFFB-C0A4-4C15-9C37-F918991CA5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D661-DF42-4FB7-B691-83DF9FD1E22B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9024-070C-4C98-AC70-8407C945C3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0435C-D4D3-44F1-9239-A4F888DA4DE3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71424-B1DA-4EDA-9E35-CC643B1EF1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F102C6-4427-49F7-8816-D0ED325618AE}" type="datetimeFigureOut">
              <a:rPr lang="en-US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l-GR"/>
              <a:t>Αντικειμενοστρεφής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EEB9D9-AB14-4C45-8282-27A7E8AB54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SzPct val="85000"/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java/javase/downloads/index.html" TargetMode="External"/><Relationship Id="rId2" Type="http://schemas.openxmlformats.org/officeDocument/2006/relationships/hyperlink" Target="http://www.eclipse.org/downloads/index.php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l-GR" sz="4800" cap="none" smtClean="0"/>
              <a:t>ΤΕΧΝΙΚΕΣ ΑΝΤΙΚΕΙΜΕΝΟΣΤΡΑΦΟΥΣ ΠΡΟΓΡΑΜΜΑΤΙΣΜΟΥ</a:t>
            </a:r>
            <a:endParaRPr lang="en-US" sz="4800" cap="none" smtClean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934200" cy="1752600"/>
          </a:xfrm>
        </p:spPr>
        <p:txBody>
          <a:bodyPr/>
          <a:lstStyle/>
          <a:p>
            <a:pPr algn="ctr" eaLnBrk="1" hangingPunct="1"/>
            <a:r>
              <a:rPr lang="en-GB" sz="3200" smtClean="0">
                <a:solidFill>
                  <a:srgbClr val="404040"/>
                </a:solidFill>
              </a:rPr>
              <a:t>Πακέτα (Packages), javadoc, Eclipse</a:t>
            </a:r>
            <a:endParaRPr lang="el-GR" sz="3200" smtClean="0">
              <a:solidFill>
                <a:srgbClr val="404040"/>
              </a:solidFill>
            </a:endParaRPr>
          </a:p>
        </p:txBody>
      </p:sp>
      <p:sp>
        <p:nvSpPr>
          <p:cNvPr id="13315" name="Subtitle 2"/>
          <p:cNvSpPr>
            <a:spLocks/>
          </p:cNvSpPr>
          <p:nvPr/>
        </p:nvSpPr>
        <p:spPr bwMode="auto">
          <a:xfrm>
            <a:off x="1295400" y="5029200"/>
            <a:ext cx="6629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79646"/>
              </a:buClr>
              <a:buSzPct val="85000"/>
              <a:buFont typeface="Arial" charset="0"/>
              <a:buNone/>
            </a:pPr>
            <a:r>
              <a:rPr lang="el-GR" sz="3200">
                <a:solidFill>
                  <a:srgbClr val="404040"/>
                </a:solidFill>
              </a:rPr>
              <a:t>Χ. Τζώρτζης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304800"/>
            <a:ext cx="8229600" cy="609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Όνομα ενός πακέτου</a:t>
            </a:r>
          </a:p>
        </p:txBody>
      </p:sp>
      <p:pic>
        <p:nvPicPr>
          <p:cNvPr id="225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838200"/>
            <a:ext cx="6248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3824288"/>
            <a:ext cx="6159500" cy="303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3352800" y="1752600"/>
            <a:ext cx="5791200" cy="1328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Έστω το </a:t>
            </a:r>
            <a:r>
              <a:rPr lang="en-GB">
                <a:solidFill>
                  <a:schemeClr val="hlink"/>
                </a:solidFill>
              </a:rPr>
              <a:t>CLASSPATH</a:t>
            </a:r>
            <a:r>
              <a:rPr lang="el-GR">
                <a:solidFill>
                  <a:schemeClr val="hlink"/>
                </a:solidFill>
              </a:rPr>
              <a:t> </a:t>
            </a:r>
            <a:r>
              <a:rPr lang="el-GR"/>
              <a:t>περιέχει το</a:t>
            </a:r>
            <a:r>
              <a:rPr lang="el-GR">
                <a:solidFill>
                  <a:schemeClr val="hlink"/>
                </a:solidFill>
              </a:rPr>
              <a:t> </a:t>
            </a:r>
            <a:r>
              <a:rPr lang="en-GB">
                <a:solidFill>
                  <a:schemeClr val="hlink"/>
                </a:solidFill>
              </a:rPr>
              <a:t>\libraries\newlibraries</a:t>
            </a:r>
            <a:r>
              <a:rPr lang="el-GR">
                <a:solidFill>
                  <a:schemeClr val="hlink"/>
                </a:solidFill>
              </a:rPr>
              <a:t> </a:t>
            </a:r>
            <a:endParaRPr lang="en-GB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l-GR"/>
              <a:t>και οι κλάσεις του πακέτου είναι στο</a:t>
            </a:r>
            <a:r>
              <a:rPr lang="el-GR">
                <a:solidFill>
                  <a:schemeClr val="hlink"/>
                </a:solidFill>
              </a:rPr>
              <a:t> </a:t>
            </a:r>
            <a:r>
              <a:rPr lang="en-GB">
                <a:solidFill>
                  <a:schemeClr val="hlink"/>
                </a:solidFill>
              </a:rPr>
              <a:t>\libraries\newlibraries\utilities\numericstuff</a:t>
            </a: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4114800" y="3810000"/>
            <a:ext cx="4876800" cy="119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Το πακέτο θα ονομαστεί</a:t>
            </a:r>
            <a:r>
              <a:rPr lang="el-GR">
                <a:solidFill>
                  <a:schemeClr val="hlink"/>
                </a:solidFill>
              </a:rPr>
              <a:t> </a:t>
            </a:r>
            <a:r>
              <a:rPr lang="en-GB">
                <a:solidFill>
                  <a:schemeClr val="hlink"/>
                </a:solidFill>
              </a:rPr>
              <a:t>utilities</a:t>
            </a:r>
            <a:r>
              <a:rPr lang="el-GR">
                <a:solidFill>
                  <a:schemeClr val="hlink"/>
                </a:solidFill>
              </a:rPr>
              <a:t>.</a:t>
            </a:r>
            <a:r>
              <a:rPr lang="en-GB">
                <a:solidFill>
                  <a:schemeClr val="hlink"/>
                </a:solidFill>
              </a:rPr>
              <a:t>numericstuff</a:t>
            </a:r>
            <a:r>
              <a:rPr lang="el-GR">
                <a:solidFill>
                  <a:schemeClr val="hlink"/>
                </a:solidFill>
              </a:rPr>
              <a:t> </a:t>
            </a:r>
            <a:endParaRPr lang="en-GB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l-GR"/>
              <a:t>και όλες οι κλάσεις στο πακέτο</a:t>
            </a:r>
            <a:r>
              <a:rPr lang="en-GB"/>
              <a:t> </a:t>
            </a:r>
            <a:r>
              <a:rPr lang="el-GR"/>
              <a:t>θα ξεκινούν με: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</a:rPr>
              <a:t>package utilities</a:t>
            </a:r>
            <a:r>
              <a:rPr lang="el-GR">
                <a:solidFill>
                  <a:schemeClr val="hlink"/>
                </a:solidFill>
              </a:rPr>
              <a:t>.</a:t>
            </a:r>
            <a:r>
              <a:rPr lang="en-GB">
                <a:solidFill>
                  <a:schemeClr val="hlink"/>
                </a:solidFill>
              </a:rPr>
              <a:t>numericstuff</a:t>
            </a:r>
            <a:r>
              <a:rPr lang="el-GR"/>
              <a:t> </a:t>
            </a:r>
            <a:endParaRPr lang="en-GB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191000" y="5410200"/>
            <a:ext cx="4876800" cy="1328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ko-KR"/>
              <a:t>Κάθε κλάση που χρησιμοποιεί κλασεις από το πακέτο </a:t>
            </a:r>
            <a:r>
              <a:rPr lang="en-GB" altLang="ko-KR">
                <a:ea typeface="굴림" pitchFamily="34" charset="-127"/>
              </a:rPr>
              <a:t>utilities</a:t>
            </a:r>
            <a:r>
              <a:rPr lang="el-GR" altLang="ko-KR"/>
              <a:t>.</a:t>
            </a:r>
            <a:r>
              <a:rPr lang="en-GB" altLang="ko-KR">
                <a:ea typeface="굴림" pitchFamily="34" charset="-127"/>
              </a:rPr>
              <a:t>numericstuff</a:t>
            </a:r>
            <a:r>
              <a:rPr lang="el-GR" altLang="ko-KR"/>
              <a:t> πρέπει να περιέχει την</a:t>
            </a:r>
            <a:r>
              <a:rPr lang="el-GR"/>
              <a:t>: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</a:rPr>
              <a:t>import utilities</a:t>
            </a:r>
            <a:r>
              <a:rPr lang="el-GR">
                <a:solidFill>
                  <a:schemeClr val="hlink"/>
                </a:solidFill>
              </a:rPr>
              <a:t>.</a:t>
            </a:r>
            <a:r>
              <a:rPr lang="en-GB">
                <a:solidFill>
                  <a:schemeClr val="hlink"/>
                </a:solidFill>
              </a:rPr>
              <a:t>numericstuff.*;</a:t>
            </a:r>
            <a:r>
              <a:rPr lang="el-GR"/>
              <a:t>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>
                <a:solidFill>
                  <a:srgbClr val="F41A5D"/>
                </a:solidFill>
              </a:rPr>
              <a:t>Π</a:t>
            </a:r>
            <a:r>
              <a:rPr lang="el-GR" smtClean="0">
                <a:solidFill>
                  <a:srgbClr val="F41A5D"/>
                </a:solidFill>
              </a:rPr>
              <a:t>ροσοχ</a:t>
            </a:r>
            <a:r>
              <a:rPr lang="en-GB" smtClean="0">
                <a:solidFill>
                  <a:srgbClr val="F41A5D"/>
                </a:solidFill>
              </a:rPr>
              <a:t>ή</a:t>
            </a:r>
            <a:r>
              <a:rPr lang="en-GB" smtClean="0"/>
              <a:t>: </a:t>
            </a:r>
            <a:r>
              <a:rPr lang="el-GR" smtClean="0"/>
              <a:t>οι </a:t>
            </a:r>
            <a:r>
              <a:rPr lang="en-GB" smtClean="0"/>
              <a:t>υπό-κατάλογο</a:t>
            </a:r>
            <a:r>
              <a:rPr lang="el-GR" smtClean="0"/>
              <a:t>ι</a:t>
            </a:r>
            <a:r>
              <a:rPr lang="en-GB" smtClean="0"/>
              <a:t> δεν </a:t>
            </a:r>
            <a:r>
              <a:rPr lang="el-GR" smtClean="0"/>
              <a:t>εισάγ</a:t>
            </a:r>
            <a:r>
              <a:rPr lang="en-GB" smtClean="0"/>
              <a:t>ο</a:t>
            </a:r>
            <a:r>
              <a:rPr lang="el-GR" smtClean="0"/>
              <a:t>νται</a:t>
            </a:r>
            <a:r>
              <a:rPr lang="en-GB" smtClean="0"/>
              <a:t> αυτόματα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991600" cy="5257800"/>
          </a:xfrm>
        </p:spPr>
        <p:txBody>
          <a:bodyPr/>
          <a:lstStyle/>
          <a:p>
            <a:r>
              <a:rPr lang="en-GB" sz="2400" smtClean="0"/>
              <a:t>Όταν ένα πακέτο b αποθηκεύεται σε ένα υπό-κατάλογο του κατάλογο</a:t>
            </a:r>
            <a:r>
              <a:rPr lang="el-GR" sz="2400" smtClean="0"/>
              <a:t>υ </a:t>
            </a:r>
            <a:r>
              <a:rPr lang="en-GB" sz="2400" smtClean="0"/>
              <a:t>που περιέχει κάποιο άλλο πακέτο a, το να </a:t>
            </a:r>
            <a:r>
              <a:rPr lang="el-GR" sz="2400" smtClean="0"/>
              <a:t>εισάγ</a:t>
            </a:r>
            <a:r>
              <a:rPr lang="en-GB" sz="2400" smtClean="0"/>
              <a:t>ουμε </a:t>
            </a:r>
            <a:r>
              <a:rPr lang="el-GR" sz="2400" smtClean="0"/>
              <a:t>(</a:t>
            </a:r>
            <a:r>
              <a:rPr lang="en-GB" sz="2400" smtClean="0"/>
              <a:t>import</a:t>
            </a:r>
            <a:r>
              <a:rPr lang="el-GR" sz="2400" smtClean="0"/>
              <a:t>)</a:t>
            </a:r>
            <a:r>
              <a:rPr lang="en-GB" sz="2400" smtClean="0"/>
              <a:t> το περιβάλλον πακέτο a, δεν σημαίνει ότι </a:t>
            </a:r>
            <a:r>
              <a:rPr lang="el-GR" sz="2400" smtClean="0"/>
              <a:t>εισάγ</a:t>
            </a:r>
            <a:r>
              <a:rPr lang="en-GB" sz="2400" smtClean="0"/>
              <a:t>εται το πακέτο b του υπό-κατάλογου</a:t>
            </a:r>
          </a:p>
          <a:p>
            <a:r>
              <a:rPr lang="en-GB" sz="2400" smtClean="0"/>
              <a:t>Η import δήλωση:</a:t>
            </a:r>
          </a:p>
          <a:p>
            <a:pPr>
              <a:buFont typeface="Arial" charset="0"/>
              <a:buNone/>
            </a:pPr>
            <a:r>
              <a:rPr lang="en-GB" sz="2400" b="1" smtClean="0"/>
              <a:t>		import utilities.numericstuff.*;</a:t>
            </a:r>
          </a:p>
          <a:p>
            <a:pPr>
              <a:buFont typeface="Arial" charset="0"/>
              <a:buNone/>
            </a:pPr>
            <a:r>
              <a:rPr lang="el-GR" sz="2400" smtClean="0"/>
              <a:t>εισάγει</a:t>
            </a:r>
            <a:r>
              <a:rPr lang="en-GB" sz="2400" smtClean="0"/>
              <a:t> μόνο το πακέτο </a:t>
            </a:r>
            <a:r>
              <a:rPr lang="en-GB" sz="2400" b="1" smtClean="0"/>
              <a:t>utilities.numericstuff</a:t>
            </a:r>
          </a:p>
          <a:p>
            <a:r>
              <a:rPr lang="en-GB" sz="2400" smtClean="0"/>
              <a:t>Οι import δηλώσεις:</a:t>
            </a:r>
          </a:p>
          <a:p>
            <a:pPr>
              <a:buFont typeface="Arial" charset="0"/>
              <a:buNone/>
            </a:pPr>
            <a:r>
              <a:rPr lang="en-GB" sz="2400" b="1" smtClean="0"/>
              <a:t>		import utilities.numericstuff.*;</a:t>
            </a:r>
          </a:p>
          <a:p>
            <a:pPr>
              <a:buFont typeface="Arial" charset="0"/>
              <a:buNone/>
            </a:pPr>
            <a:r>
              <a:rPr lang="en-GB" sz="2400" b="1" smtClean="0"/>
              <a:t>		import utilities.numericstuff.statistical.*;</a:t>
            </a:r>
          </a:p>
          <a:p>
            <a:pPr>
              <a:buFont typeface="Arial" charset="0"/>
              <a:buNone/>
            </a:pPr>
            <a:r>
              <a:rPr lang="el-GR" sz="2400" smtClean="0"/>
              <a:t>εισάγουν</a:t>
            </a:r>
            <a:r>
              <a:rPr lang="en-GB" sz="2400" smtClean="0"/>
              <a:t> και το </a:t>
            </a:r>
            <a:r>
              <a:rPr lang="en-GB" sz="2400" b="1" smtClean="0"/>
              <a:t>utilities.numericstuff </a:t>
            </a:r>
            <a:r>
              <a:rPr lang="en-GB" sz="2400" smtClean="0"/>
              <a:t>αλλά</a:t>
            </a:r>
          </a:p>
          <a:p>
            <a:pPr>
              <a:buFont typeface="Arial" charset="0"/>
              <a:buNone/>
            </a:pPr>
            <a:r>
              <a:rPr lang="en-GB" sz="2400" smtClean="0"/>
              <a:t>και το </a:t>
            </a:r>
            <a:r>
              <a:rPr lang="en-GB" sz="2400" b="1" smtClean="0"/>
              <a:t>utilities.numericstuff.statistical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Το εξ’ ορισμού </a:t>
            </a:r>
            <a:r>
              <a:rPr lang="el-GR" smtClean="0"/>
              <a:t>(</a:t>
            </a:r>
            <a:r>
              <a:rPr lang="en-GB" smtClean="0"/>
              <a:t>default</a:t>
            </a:r>
            <a:r>
              <a:rPr lang="el-GR" smtClean="0"/>
              <a:t>)</a:t>
            </a:r>
            <a:r>
              <a:rPr lang="en-GB" smtClean="0"/>
              <a:t> πακέτο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smtClean="0"/>
              <a:t>Όλες οι κλάσεις στο</a:t>
            </a:r>
            <a:r>
              <a:rPr lang="el-GR" sz="2400" smtClean="0"/>
              <a:t>ν</a:t>
            </a:r>
            <a:r>
              <a:rPr lang="en-GB" sz="2400" smtClean="0"/>
              <a:t> </a:t>
            </a:r>
            <a:r>
              <a:rPr lang="en-GB" sz="2400" smtClean="0">
                <a:solidFill>
                  <a:schemeClr val="hlink"/>
                </a:solidFill>
              </a:rPr>
              <a:t>τρέχον</a:t>
            </a:r>
            <a:r>
              <a:rPr lang="el-GR" sz="2400" smtClean="0">
                <a:solidFill>
                  <a:schemeClr val="hlink"/>
                </a:solidFill>
              </a:rPr>
              <a:t>τα</a:t>
            </a:r>
            <a:r>
              <a:rPr lang="en-GB" sz="2400" smtClean="0">
                <a:solidFill>
                  <a:schemeClr val="hlink"/>
                </a:solidFill>
              </a:rPr>
              <a:t> </a:t>
            </a:r>
            <a:r>
              <a:rPr lang="en-GB" sz="2400" smtClean="0"/>
              <a:t>κατάλογο</a:t>
            </a:r>
            <a:r>
              <a:rPr lang="el-GR" sz="2400" smtClean="0"/>
              <a:t> </a:t>
            </a:r>
            <a:r>
              <a:rPr lang="en-GB" sz="2400" smtClean="0"/>
              <a:t>ανήκουν σε ένα </a:t>
            </a:r>
            <a:r>
              <a:rPr lang="el-GR" sz="2400" smtClean="0"/>
              <a:t>προεπιλεγμένο </a:t>
            </a:r>
            <a:r>
              <a:rPr lang="en-GB" sz="2400" smtClean="0"/>
              <a:t>ανώνυμο πακέτο που αποκαλείται το </a:t>
            </a:r>
            <a:r>
              <a:rPr lang="en-GB" sz="2400" i="1" smtClean="0">
                <a:solidFill>
                  <a:srgbClr val="F41A5D"/>
                </a:solidFill>
              </a:rPr>
              <a:t>default</a:t>
            </a:r>
            <a:r>
              <a:rPr lang="en-GB" sz="2400" i="1" smtClean="0"/>
              <a:t> package</a:t>
            </a:r>
          </a:p>
          <a:p>
            <a:pPr>
              <a:lnSpc>
                <a:spcPct val="90000"/>
              </a:lnSpc>
            </a:pPr>
            <a:r>
              <a:rPr lang="el-GR" sz="2400" smtClean="0"/>
              <a:t>Εφ</a:t>
            </a:r>
            <a:r>
              <a:rPr lang="en-GB" sz="2400" smtClean="0"/>
              <a:t>όσον ο τρέχ</a:t>
            </a:r>
            <a:r>
              <a:rPr lang="el-GR" sz="2400" smtClean="0"/>
              <a:t>ω</a:t>
            </a:r>
            <a:r>
              <a:rPr lang="en-GB" sz="2400" smtClean="0"/>
              <a:t>ν κατάλογο</a:t>
            </a:r>
            <a:r>
              <a:rPr lang="el-GR" sz="2400" smtClean="0"/>
              <a:t>ς</a:t>
            </a:r>
            <a:r>
              <a:rPr lang="en-GB" sz="2400" smtClean="0"/>
              <a:t> (</a:t>
            </a:r>
            <a:r>
              <a:rPr lang="en-GB" sz="2400" b="1" smtClean="0">
                <a:solidFill>
                  <a:schemeClr val="tx2"/>
                </a:solidFill>
              </a:rPr>
              <a:t>.</a:t>
            </a:r>
            <a:r>
              <a:rPr lang="en-GB" sz="2400" smtClean="0"/>
              <a:t>) είναι τμήμα της μεταβλητής </a:t>
            </a:r>
            <a:r>
              <a:rPr lang="en-GB" sz="2400" b="1" smtClean="0"/>
              <a:t>CLASSPATH</a:t>
            </a:r>
            <a:r>
              <a:rPr lang="en-GB" sz="2400" smtClean="0"/>
              <a:t>, όλες οι κλάσεις στο default package είναι αυτόματα διαθέσιμες στο πρόγραμμα</a:t>
            </a:r>
            <a:endParaRPr lang="el-GR" sz="2400" smtClean="0"/>
          </a:p>
          <a:p>
            <a:pPr>
              <a:lnSpc>
                <a:spcPct val="90000"/>
              </a:lnSpc>
            </a:pPr>
            <a:r>
              <a:rPr lang="el-GR" sz="2400" smtClean="0"/>
              <a:t>Το </a:t>
            </a:r>
            <a:r>
              <a:rPr lang="en-GB" sz="2400" smtClean="0"/>
              <a:t>CLASSPATH</a:t>
            </a:r>
            <a:r>
              <a:rPr lang="el-GR" sz="2400" smtClean="0"/>
              <a:t> τίθεται στα </a:t>
            </a:r>
            <a:r>
              <a:rPr lang="en-GB" sz="2400" smtClean="0">
                <a:solidFill>
                  <a:schemeClr val="hlink"/>
                </a:solidFill>
              </a:rPr>
              <a:t>Windows</a:t>
            </a:r>
            <a:r>
              <a:rPr lang="en-GB" sz="2400" smtClean="0"/>
              <a:t> </a:t>
            </a:r>
            <a:r>
              <a:rPr lang="el-GR" sz="2400" smtClean="0"/>
              <a:t>από το </a:t>
            </a:r>
            <a:r>
              <a:rPr lang="en-GB" sz="2400" smtClean="0">
                <a:solidFill>
                  <a:schemeClr val="hlink"/>
                </a:solidFill>
              </a:rPr>
              <a:t>Control Panel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l-GR" sz="2400" smtClean="0">
                <a:solidFill>
                  <a:schemeClr val="accent1"/>
                </a:solidFill>
              </a:rPr>
              <a:t>(</a:t>
            </a:r>
            <a:r>
              <a:rPr lang="en-GB" sz="2400" smtClean="0">
                <a:solidFill>
                  <a:schemeClr val="accent1"/>
                </a:solidFill>
              </a:rPr>
              <a:t>system-&gt;system properties-&gt; advanced-&gt;environment variables)</a:t>
            </a:r>
            <a:r>
              <a:rPr lang="el-GR" sz="2400" smtClean="0"/>
              <a:t>, στο </a:t>
            </a:r>
            <a:r>
              <a:rPr lang="en-GB" sz="2400" smtClean="0">
                <a:solidFill>
                  <a:schemeClr val="hlink"/>
                </a:solidFill>
              </a:rPr>
              <a:t>Unix</a:t>
            </a:r>
            <a:r>
              <a:rPr lang="en-GB" sz="2400" smtClean="0"/>
              <a:t> </a:t>
            </a:r>
            <a:r>
              <a:rPr lang="el-GR" sz="2400" smtClean="0"/>
              <a:t>με εντολές όπως:</a:t>
            </a:r>
          </a:p>
          <a:p>
            <a:pPr marL="742950" lvl="1" indent="-285750">
              <a:lnSpc>
                <a:spcPct val="90000"/>
              </a:lnSpc>
            </a:pPr>
            <a:r>
              <a:rPr lang="en-GB" sz="2000" smtClean="0">
                <a:solidFill>
                  <a:schemeClr val="hlink"/>
                </a:solidFill>
              </a:rPr>
              <a:t>set</a:t>
            </a:r>
            <a:r>
              <a:rPr lang="en-GB" sz="2000" smtClean="0"/>
              <a:t> CLASSPATH=.;/libraries/newlibraries;/stuff/specialjava</a:t>
            </a:r>
          </a:p>
          <a:p>
            <a:pPr marL="742950" lvl="1" indent="-285750">
              <a:lnSpc>
                <a:spcPct val="90000"/>
              </a:lnSpc>
            </a:pPr>
            <a:r>
              <a:rPr lang="en-GB" sz="2000" smtClean="0">
                <a:solidFill>
                  <a:schemeClr val="hlink"/>
                </a:solidFill>
              </a:rPr>
              <a:t>export</a:t>
            </a:r>
            <a:r>
              <a:rPr lang="en-GB" sz="2000" smtClean="0"/>
              <a:t> CLASSPATH</a:t>
            </a:r>
          </a:p>
          <a:p>
            <a:pPr marL="742950" lvl="1" indent="-285750">
              <a:lnSpc>
                <a:spcPct val="90000"/>
              </a:lnSpc>
              <a:buFont typeface="Arial" charset="0"/>
              <a:buNone/>
            </a:pPr>
            <a:r>
              <a:rPr lang="en-GB" smtClean="0"/>
              <a:t>ή</a:t>
            </a:r>
            <a:r>
              <a:rPr lang="el-GR" smtClean="0"/>
              <a:t> </a:t>
            </a:r>
            <a:endParaRPr lang="en-GB" smtClean="0"/>
          </a:p>
          <a:p>
            <a:pPr marL="742950" lvl="1" indent="-285750">
              <a:lnSpc>
                <a:spcPct val="90000"/>
              </a:lnSpc>
            </a:pPr>
            <a:r>
              <a:rPr lang="en-GB" sz="2000" smtClean="0">
                <a:solidFill>
                  <a:schemeClr val="hlink"/>
                </a:solidFill>
              </a:rPr>
              <a:t>setenv</a:t>
            </a:r>
            <a:r>
              <a:rPr lang="en-GB" sz="2000" smtClean="0"/>
              <a:t> </a:t>
            </a:r>
            <a:r>
              <a:rPr lang="en-GB" sz="1800" smtClean="0"/>
              <a:t>CLASSPATH=.;/libraries/newlibraries;/stuff/specialjava</a:t>
            </a:r>
            <a:endParaRPr lang="en-GB" sz="2000" smtClean="0"/>
          </a:p>
          <a:p>
            <a:pPr marL="742950" lvl="1" indent="-285750">
              <a:lnSpc>
                <a:spcPct val="90000"/>
              </a:lnSpc>
            </a:pPr>
            <a:r>
              <a:rPr lang="en-GB" sz="2000" smtClean="0"/>
              <a:t>export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sz="3600" smtClean="0">
                <a:solidFill>
                  <a:srgbClr val="F41A5D"/>
                </a:solidFill>
              </a:rPr>
              <a:t>Π</a:t>
            </a:r>
            <a:r>
              <a:rPr lang="el-GR" sz="3600" smtClean="0">
                <a:solidFill>
                  <a:srgbClr val="F41A5D"/>
                </a:solidFill>
              </a:rPr>
              <a:t>ροσοχ</a:t>
            </a:r>
            <a:r>
              <a:rPr lang="en-GB" sz="3600" smtClean="0">
                <a:solidFill>
                  <a:srgbClr val="F41A5D"/>
                </a:solidFill>
              </a:rPr>
              <a:t>ή</a:t>
            </a:r>
            <a:r>
              <a:rPr lang="en-GB" sz="3600" smtClean="0"/>
              <a:t>: Μη συμπερίληψη του τρέχοντος</a:t>
            </a:r>
            <a:r>
              <a:rPr lang="el-GR" sz="3600" smtClean="0"/>
              <a:t> </a:t>
            </a:r>
            <a:r>
              <a:rPr lang="en-GB" sz="3600" smtClean="0"/>
              <a:t>κατάλογο</a:t>
            </a:r>
            <a:r>
              <a:rPr lang="el-GR" sz="3600" smtClean="0"/>
              <a:t>υ</a:t>
            </a:r>
            <a:r>
              <a:rPr lang="en-GB" sz="3600" smtClean="0"/>
              <a:t> στο CLASSPATH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r>
              <a:rPr lang="en-GB" smtClean="0"/>
              <a:t>Εάν η μεταβλητή </a:t>
            </a:r>
            <a:r>
              <a:rPr lang="en-GB" b="1" smtClean="0"/>
              <a:t>CLASSPATH </a:t>
            </a:r>
            <a:r>
              <a:rPr lang="en-GB" smtClean="0"/>
              <a:t>έχει ήδη τεθεί, ο </a:t>
            </a:r>
            <a:r>
              <a:rPr lang="en-GB" smtClean="0">
                <a:solidFill>
                  <a:schemeClr val="hlink"/>
                </a:solidFill>
              </a:rPr>
              <a:t>τρέχ</a:t>
            </a:r>
            <a:r>
              <a:rPr lang="el-GR" smtClean="0">
                <a:solidFill>
                  <a:schemeClr val="hlink"/>
                </a:solidFill>
              </a:rPr>
              <a:t>ω</a:t>
            </a:r>
            <a:r>
              <a:rPr lang="en-GB" smtClean="0">
                <a:solidFill>
                  <a:schemeClr val="hlink"/>
                </a:solidFill>
              </a:rPr>
              <a:t>ν</a:t>
            </a:r>
            <a:r>
              <a:rPr lang="el-GR" smtClean="0">
                <a:solidFill>
                  <a:schemeClr val="hlink"/>
                </a:solidFill>
              </a:rPr>
              <a:t> </a:t>
            </a:r>
            <a:r>
              <a:rPr lang="en-GB" smtClean="0"/>
              <a:t>κατάλογο</a:t>
            </a:r>
            <a:r>
              <a:rPr lang="el-GR" smtClean="0"/>
              <a:t>ς </a:t>
            </a:r>
            <a:r>
              <a:rPr lang="en-GB" smtClean="0">
                <a:solidFill>
                  <a:schemeClr val="hlink"/>
                </a:solidFill>
              </a:rPr>
              <a:t>πρέπει να συμπεριλαμβάνεται ως μια</a:t>
            </a:r>
            <a:r>
              <a:rPr lang="el-GR" smtClean="0">
                <a:solidFill>
                  <a:schemeClr val="hlink"/>
                </a:solidFill>
              </a:rPr>
              <a:t> </a:t>
            </a:r>
            <a:r>
              <a:rPr lang="en-GB" smtClean="0">
                <a:solidFill>
                  <a:schemeClr val="hlink"/>
                </a:solidFill>
              </a:rPr>
              <a:t>εναλλακτική</a:t>
            </a:r>
          </a:p>
          <a:p>
            <a:pPr lvl="1"/>
            <a:r>
              <a:rPr lang="en-GB" smtClean="0"/>
              <a:t>Διαφορετικά, η Java ίσως δεν είναι σε θέση να βρει τα</a:t>
            </a:r>
            <a:r>
              <a:rPr lang="el-GR" smtClean="0"/>
              <a:t> </a:t>
            </a:r>
            <a:r>
              <a:rPr lang="en-GB" smtClean="0"/>
              <a:t>αρχεία.</a:t>
            </a:r>
            <a:r>
              <a:rPr lang="en-GB" b="1" smtClean="0"/>
              <a:t>class </a:t>
            </a:r>
            <a:r>
              <a:rPr lang="en-GB" smtClean="0"/>
              <a:t>για το πρόγραμμα</a:t>
            </a:r>
          </a:p>
          <a:p>
            <a:r>
              <a:rPr lang="en-GB" smtClean="0">
                <a:solidFill>
                  <a:schemeClr val="hlink"/>
                </a:solidFill>
              </a:rPr>
              <a:t>Εάν η μεταβλητή </a:t>
            </a:r>
            <a:r>
              <a:rPr lang="en-GB" b="1" smtClean="0">
                <a:solidFill>
                  <a:schemeClr val="hlink"/>
                </a:solidFill>
              </a:rPr>
              <a:t>CLASSPATH </a:t>
            </a:r>
            <a:r>
              <a:rPr lang="en-GB" smtClean="0">
                <a:solidFill>
                  <a:schemeClr val="hlink"/>
                </a:solidFill>
              </a:rPr>
              <a:t>δεν έχει τεθεί</a:t>
            </a:r>
            <a:r>
              <a:rPr lang="en-GB" smtClean="0"/>
              <a:t>, τότε</a:t>
            </a:r>
            <a:r>
              <a:rPr lang="el-GR" smtClean="0"/>
              <a:t> </a:t>
            </a:r>
            <a:r>
              <a:rPr lang="en-GB" smtClean="0">
                <a:solidFill>
                  <a:schemeClr val="hlink"/>
                </a:solidFill>
              </a:rPr>
              <a:t>όλα τα</a:t>
            </a:r>
            <a:r>
              <a:rPr lang="el-GR" smtClean="0">
                <a:solidFill>
                  <a:schemeClr val="hlink"/>
                </a:solidFill>
              </a:rPr>
              <a:t> </a:t>
            </a:r>
            <a:r>
              <a:rPr lang="en-GB" smtClean="0">
                <a:solidFill>
                  <a:schemeClr val="hlink"/>
                </a:solidFill>
              </a:rPr>
              <a:t>αρχεία κλάσεων για ένα πρόγραμμα πρέπει να</a:t>
            </a:r>
            <a:r>
              <a:rPr lang="el-GR" smtClean="0">
                <a:solidFill>
                  <a:schemeClr val="hlink"/>
                </a:solidFill>
              </a:rPr>
              <a:t> </a:t>
            </a:r>
            <a:r>
              <a:rPr lang="en-GB" smtClean="0">
                <a:solidFill>
                  <a:schemeClr val="hlink"/>
                </a:solidFill>
              </a:rPr>
              <a:t>τοποθετηθούν στο</a:t>
            </a:r>
            <a:r>
              <a:rPr lang="el-GR" smtClean="0">
                <a:solidFill>
                  <a:schemeClr val="hlink"/>
                </a:solidFill>
              </a:rPr>
              <a:t>ν</a:t>
            </a:r>
            <a:r>
              <a:rPr lang="en-GB" smtClean="0">
                <a:solidFill>
                  <a:schemeClr val="hlink"/>
                </a:solidFill>
              </a:rPr>
              <a:t> τρέχον</a:t>
            </a:r>
            <a:r>
              <a:rPr lang="el-GR" smtClean="0">
                <a:solidFill>
                  <a:schemeClr val="hlink"/>
                </a:solidFill>
              </a:rPr>
              <a:t>τα</a:t>
            </a:r>
            <a:r>
              <a:rPr lang="en-GB" smtClean="0">
                <a:solidFill>
                  <a:schemeClr val="hlink"/>
                </a:solidFill>
              </a:rPr>
              <a:t> κατάλογο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Καθορισμός ενός CLASSPATH κατά τη μεταγλώττιση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r>
              <a:rPr lang="en-GB" smtClean="0"/>
              <a:t>To CLASSPATH μπορεί να καθοριστεί</a:t>
            </a:r>
            <a:r>
              <a:rPr lang="el-GR" smtClean="0"/>
              <a:t> </a:t>
            </a:r>
            <a:r>
              <a:rPr lang="en-GB" smtClean="0"/>
              <a:t>“χειρονακτικά” όταν μεταγλωττίζεται μια κλάση</a:t>
            </a:r>
          </a:p>
          <a:p>
            <a:pPr lvl="1"/>
            <a:r>
              <a:rPr lang="en-GB" smtClean="0"/>
              <a:t>Απλά προσθέτουμε το </a:t>
            </a:r>
            <a:r>
              <a:rPr lang="en-GB" smtClean="0">
                <a:solidFill>
                  <a:schemeClr val="hlink"/>
                </a:solidFill>
              </a:rPr>
              <a:t>–</a:t>
            </a:r>
            <a:r>
              <a:rPr lang="en-GB" b="1" smtClean="0">
                <a:solidFill>
                  <a:schemeClr val="hlink"/>
                </a:solidFill>
              </a:rPr>
              <a:t>classpath </a:t>
            </a:r>
            <a:r>
              <a:rPr lang="en-GB" smtClean="0">
                <a:solidFill>
                  <a:schemeClr val="hlink"/>
                </a:solidFill>
              </a:rPr>
              <a:t>ακολουθούμενο</a:t>
            </a:r>
            <a:r>
              <a:rPr lang="el-GR" smtClean="0">
                <a:solidFill>
                  <a:schemeClr val="hlink"/>
                </a:solidFill>
              </a:rPr>
              <a:t> </a:t>
            </a:r>
            <a:r>
              <a:rPr lang="en-GB" smtClean="0">
                <a:solidFill>
                  <a:schemeClr val="hlink"/>
                </a:solidFill>
              </a:rPr>
              <a:t>από το επιθυμητό CLASSPATH</a:t>
            </a:r>
          </a:p>
          <a:p>
            <a:pPr marL="1143000" lvl="2" indent="-228600"/>
            <a:r>
              <a:rPr lang="el-GR" smtClean="0">
                <a:solidFill>
                  <a:schemeClr val="hlink"/>
                </a:solidFill>
              </a:rPr>
              <a:t>Π.χ. </a:t>
            </a:r>
            <a:r>
              <a:rPr lang="en-GB" smtClean="0">
                <a:solidFill>
                  <a:schemeClr val="hlink"/>
                </a:solidFill>
              </a:rPr>
              <a:t>javac –classpath .;C:libraries\newlibraries YourClass.java</a:t>
            </a:r>
          </a:p>
          <a:p>
            <a:pPr lvl="1"/>
            <a:r>
              <a:rPr lang="en-GB" smtClean="0"/>
              <a:t>Αυτό θα μεταγλωττίσει την κλάση, κάνοντας override</a:t>
            </a:r>
            <a:r>
              <a:rPr lang="el-GR" smtClean="0"/>
              <a:t> </a:t>
            </a:r>
            <a:r>
              <a:rPr lang="en-GB" smtClean="0"/>
              <a:t>προηγούμενες αναθέσεις στο </a:t>
            </a:r>
            <a:r>
              <a:rPr lang="en-GB" b="1" smtClean="0"/>
              <a:t>CLASSPATH</a:t>
            </a:r>
          </a:p>
          <a:p>
            <a:r>
              <a:rPr lang="en-GB" smtClean="0"/>
              <a:t>Θα πρέπει να χρησιμοποιούμε την επιλογή </a:t>
            </a:r>
            <a:r>
              <a:rPr lang="en-GB" smtClean="0">
                <a:solidFill>
                  <a:schemeClr val="hlink"/>
                </a:solidFill>
              </a:rPr>
              <a:t>–</a:t>
            </a:r>
            <a:r>
              <a:rPr lang="en-GB" b="1" smtClean="0">
                <a:solidFill>
                  <a:schemeClr val="hlink"/>
                </a:solidFill>
              </a:rPr>
              <a:t>classpath </a:t>
            </a:r>
            <a:r>
              <a:rPr lang="en-GB" smtClean="0">
                <a:solidFill>
                  <a:schemeClr val="hlink"/>
                </a:solidFill>
              </a:rPr>
              <a:t>όταν εκτελείται η κλάση</a:t>
            </a:r>
          </a:p>
          <a:p>
            <a:pPr marL="1143000" lvl="2" indent="-228600"/>
            <a:r>
              <a:rPr lang="el-GR" smtClean="0">
                <a:solidFill>
                  <a:schemeClr val="hlink"/>
                </a:solidFill>
              </a:rPr>
              <a:t>Π.χ. </a:t>
            </a:r>
            <a:r>
              <a:rPr lang="en-GB" smtClean="0">
                <a:solidFill>
                  <a:schemeClr val="hlink"/>
                </a:solidFill>
              </a:rPr>
              <a:t>java –classpath .;C:libraries\newlibraries YourClass</a:t>
            </a:r>
          </a:p>
          <a:p>
            <a:pPr lvl="1"/>
            <a:endParaRPr lang="en-GB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Συγκρούσεις ονομάτων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>
          <a:xfrm>
            <a:off x="0" y="1447800"/>
            <a:ext cx="91440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/>
              <a:t>Επιπρόσθετα </a:t>
            </a:r>
            <a:r>
              <a:rPr lang="el-GR" sz="2400" smtClean="0"/>
              <a:t>του</a:t>
            </a:r>
            <a:r>
              <a:rPr lang="en-GB" sz="2400" smtClean="0"/>
              <a:t> να κρατάμε τις βιβλιοθήκες</a:t>
            </a:r>
            <a:r>
              <a:rPr lang="el-GR" sz="2400" smtClean="0"/>
              <a:t> </a:t>
            </a:r>
            <a:r>
              <a:rPr lang="en-GB" sz="2400" smtClean="0"/>
              <a:t>κλάσεων οργανωμένες, τα πακέτα παρέχουν έναν</a:t>
            </a:r>
            <a:r>
              <a:rPr lang="el-GR" sz="2400" smtClean="0"/>
              <a:t> </a:t>
            </a:r>
            <a:r>
              <a:rPr lang="en-GB" sz="2400" smtClean="0"/>
              <a:t>τρόπο για να </a:t>
            </a:r>
            <a:r>
              <a:rPr lang="en-GB" sz="2400" smtClean="0">
                <a:solidFill>
                  <a:schemeClr val="hlink"/>
                </a:solidFill>
              </a:rPr>
              <a:t>χειριστούμε τις συγκρούσεις ονομάτων</a:t>
            </a:r>
            <a:r>
              <a:rPr lang="el-GR" sz="2400" smtClean="0"/>
              <a:t> </a:t>
            </a:r>
            <a:r>
              <a:rPr lang="en-GB" sz="2400" smtClean="0"/>
              <a:t>(</a:t>
            </a:r>
            <a:r>
              <a:rPr lang="en-GB" sz="2400" i="1" smtClean="0"/>
              <a:t>name clashes</a:t>
            </a:r>
            <a:r>
              <a:rPr lang="en-GB" sz="2400" smtClean="0"/>
              <a:t>): μια κατάσταση όπου </a:t>
            </a:r>
            <a:r>
              <a:rPr lang="en-GB" sz="2400" smtClean="0">
                <a:solidFill>
                  <a:schemeClr val="hlink"/>
                </a:solidFill>
              </a:rPr>
              <a:t>δυο κλάσεις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έχουν το ίδιο όνομα</a:t>
            </a:r>
          </a:p>
          <a:p>
            <a:pPr lvl="1">
              <a:lnSpc>
                <a:spcPct val="80000"/>
              </a:lnSpc>
            </a:pPr>
            <a:r>
              <a:rPr lang="el-GR" sz="2000" smtClean="0"/>
              <a:t>Πχ. σε μια ένα μεγάλο σύνολο κλάσεων, δύο διαφορετικές κλάσεις μπορεί να έχουν το ίδιο όνομα. </a:t>
            </a:r>
          </a:p>
          <a:p>
            <a:pPr marL="1143000" lvl="2" indent="-228600">
              <a:lnSpc>
                <a:spcPct val="80000"/>
              </a:lnSpc>
            </a:pPr>
            <a:r>
              <a:rPr lang="el-GR" sz="1800" smtClean="0"/>
              <a:t>Αυτό αντιμετωπίζεται εύκολα εάν οι δύο κλάσεις ανήκουν σε διαφορετικά πακέτα.</a:t>
            </a:r>
            <a:endParaRPr lang="en-GB" sz="1800" smtClean="0"/>
          </a:p>
          <a:p>
            <a:pPr lvl="1">
              <a:lnSpc>
                <a:spcPct val="80000"/>
              </a:lnSpc>
            </a:pPr>
            <a:r>
              <a:rPr lang="en-GB" sz="2000" smtClean="0"/>
              <a:t>Διαφορετικοί προγραμματιστές που γράφουν διαφορετικά</a:t>
            </a:r>
            <a:r>
              <a:rPr lang="el-GR" sz="2000" smtClean="0"/>
              <a:t> </a:t>
            </a:r>
            <a:r>
              <a:rPr lang="en-GB" sz="2000" smtClean="0"/>
              <a:t>πακέτα μπορεί να χρησιμοποιούν το ίδιο όνομα για δυο</a:t>
            </a:r>
            <a:r>
              <a:rPr lang="el-GR" sz="2000" smtClean="0"/>
              <a:t> </a:t>
            </a:r>
            <a:r>
              <a:rPr lang="en-GB" sz="2000" smtClean="0"/>
              <a:t>ή περισσότερες κλάσεις</a:t>
            </a:r>
            <a:endParaRPr lang="el-GR" sz="2000" smtClean="0"/>
          </a:p>
          <a:p>
            <a:pPr lvl="1">
              <a:lnSpc>
                <a:spcPct val="80000"/>
              </a:lnSpc>
            </a:pPr>
            <a:r>
              <a:rPr lang="en-GB" sz="2000" smtClean="0"/>
              <a:t>Αυτή η αμφιλογία (ambiguity) μπορεί να επιλυθεί με</a:t>
            </a:r>
            <a:r>
              <a:rPr lang="el-GR" sz="2000" smtClean="0"/>
              <a:t> </a:t>
            </a:r>
            <a:r>
              <a:rPr lang="en-GB" sz="2000" smtClean="0"/>
              <a:t>χρήση του </a:t>
            </a:r>
            <a:r>
              <a:rPr lang="el-GR" sz="2000" smtClean="0"/>
              <a:t>πλ</a:t>
            </a:r>
            <a:r>
              <a:rPr lang="en-GB" sz="2000" smtClean="0"/>
              <a:t>ή</a:t>
            </a:r>
            <a:r>
              <a:rPr lang="el-GR" sz="2000" smtClean="0"/>
              <a:t>ρως προσδιορισμένου ονόματος (</a:t>
            </a:r>
            <a:r>
              <a:rPr lang="en-GB" sz="2000" i="1" smtClean="0">
                <a:solidFill>
                  <a:schemeClr val="hlink"/>
                </a:solidFill>
              </a:rPr>
              <a:t>fully qualified name</a:t>
            </a:r>
            <a:r>
              <a:rPr lang="en-GB" sz="2000" i="1" smtClean="0"/>
              <a:t> </a:t>
            </a:r>
            <a:r>
              <a:rPr lang="el-GR" sz="2000" i="1" smtClean="0"/>
              <a:t>- </a:t>
            </a:r>
            <a:r>
              <a:rPr lang="en-GB" sz="2000" smtClean="0"/>
              <a:t>δηλ., </a:t>
            </a:r>
            <a:r>
              <a:rPr lang="en-GB" sz="2000" smtClean="0">
                <a:solidFill>
                  <a:schemeClr val="hlink"/>
                </a:solidFill>
              </a:rPr>
              <a:t>το όνομα του</a:t>
            </a:r>
            <a:r>
              <a:rPr lang="el-GR" sz="2000" smtClean="0">
                <a:solidFill>
                  <a:schemeClr val="hlink"/>
                </a:solidFill>
              </a:rPr>
              <a:t> </a:t>
            </a:r>
            <a:r>
              <a:rPr lang="en-GB" sz="2000" smtClean="0">
                <a:solidFill>
                  <a:schemeClr val="hlink"/>
                </a:solidFill>
              </a:rPr>
              <a:t>πακέτου προηγείται του ονόματος της κλάσης</a:t>
            </a:r>
            <a:r>
              <a:rPr lang="en-GB" sz="2000" smtClean="0"/>
              <a:t>) για να</a:t>
            </a:r>
            <a:r>
              <a:rPr lang="el-GR" sz="2000" smtClean="0"/>
              <a:t> </a:t>
            </a:r>
            <a:r>
              <a:rPr lang="en-GB" sz="2000" smtClean="0"/>
              <a:t>διαχωρίσουμε τις δυο κλάσεις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l-GR" sz="2000" b="1" smtClean="0"/>
              <a:t>		</a:t>
            </a:r>
            <a:r>
              <a:rPr lang="en-GB" sz="2000" b="1" smtClean="0">
                <a:solidFill>
                  <a:schemeClr val="hlink"/>
                </a:solidFill>
              </a:rPr>
              <a:t>package_name.ClassName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Εάν χρησιμοποιηθεί το </a:t>
            </a:r>
            <a:r>
              <a:rPr lang="el-GR" sz="2000" smtClean="0"/>
              <a:t>πλ</a:t>
            </a:r>
            <a:r>
              <a:rPr lang="en-GB" sz="2000" smtClean="0"/>
              <a:t>ή</a:t>
            </a:r>
            <a:r>
              <a:rPr lang="el-GR" sz="2000" smtClean="0"/>
              <a:t>ρες όνομα</a:t>
            </a:r>
            <a:r>
              <a:rPr lang="en-GB" sz="2000" smtClean="0"/>
              <a:t>,</a:t>
            </a:r>
            <a:r>
              <a:rPr lang="el-GR" sz="2000" smtClean="0"/>
              <a:t> </a:t>
            </a:r>
            <a:r>
              <a:rPr lang="en-GB" sz="2000" smtClean="0"/>
              <a:t>δεν είναι πλέον αναγκαίο να </a:t>
            </a:r>
            <a:r>
              <a:rPr lang="el-GR" sz="2000" smtClean="0"/>
              <a:t>εισάγουμε</a:t>
            </a:r>
            <a:r>
              <a:rPr lang="en-GB" sz="2000" smtClean="0"/>
              <a:t> </a:t>
            </a:r>
            <a:r>
              <a:rPr lang="el-GR" sz="2000" smtClean="0"/>
              <a:t>(</a:t>
            </a:r>
            <a:r>
              <a:rPr lang="en-GB" sz="2000" smtClean="0"/>
              <a:t>import</a:t>
            </a:r>
            <a:r>
              <a:rPr lang="el-GR" sz="2000" smtClean="0"/>
              <a:t>)</a:t>
            </a:r>
            <a:r>
              <a:rPr lang="en-GB" sz="2000" smtClean="0"/>
              <a:t> την κλάση</a:t>
            </a:r>
            <a:r>
              <a:rPr lang="el-GR" sz="2000" smtClean="0"/>
              <a:t> </a:t>
            </a:r>
          </a:p>
          <a:p>
            <a:pPr marL="1143000" lvl="2" indent="-228600">
              <a:lnSpc>
                <a:spcPct val="80000"/>
              </a:lnSpc>
            </a:pPr>
            <a:r>
              <a:rPr lang="en-GB" sz="1800" smtClean="0"/>
              <a:t>επειδή περιλαμβάνει ήδη το όνομα του πακέτου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Χρήση πακέτων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105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Μπορούμε να χρησιμοποιήσουμε μια κλάση:</a:t>
            </a:r>
          </a:p>
          <a:p>
            <a:r>
              <a:rPr lang="en-GB" smtClean="0"/>
              <a:t>κατευθείαν με το όνομά της</a:t>
            </a:r>
            <a:r>
              <a:rPr lang="el-GR" smtClean="0"/>
              <a:t>,</a:t>
            </a:r>
            <a:r>
              <a:rPr lang="en-GB" smtClean="0"/>
              <a:t> εάν βρίσκεται στο πακέτο</a:t>
            </a:r>
            <a:r>
              <a:rPr lang="el-GR" smtClean="0"/>
              <a:t> </a:t>
            </a:r>
            <a:r>
              <a:rPr lang="en-GB" smtClean="0"/>
              <a:t>java.lang</a:t>
            </a:r>
          </a:p>
          <a:p>
            <a:r>
              <a:rPr lang="en-GB" smtClean="0"/>
              <a:t>με το πλήρες όνομά της</a:t>
            </a:r>
            <a:r>
              <a:rPr lang="el-GR" smtClean="0"/>
              <a:t>,</a:t>
            </a:r>
            <a:r>
              <a:rPr lang="en-GB" smtClean="0"/>
              <a:t> εάν βρίσκεται σε κάποιο άλλο</a:t>
            </a:r>
            <a:r>
              <a:rPr lang="el-GR" smtClean="0"/>
              <a:t> </a:t>
            </a:r>
            <a:r>
              <a:rPr lang="en-GB" smtClean="0"/>
              <a:t>πακέτο, πχ. java.util.random</a:t>
            </a:r>
          </a:p>
          <a:p>
            <a:r>
              <a:rPr lang="en-GB" smtClean="0"/>
              <a:t>με το όνομά της κλάσης</a:t>
            </a:r>
            <a:r>
              <a:rPr lang="el-GR" smtClean="0"/>
              <a:t>,</a:t>
            </a:r>
            <a:r>
              <a:rPr lang="en-GB" smtClean="0"/>
              <a:t> εάν έχουμε κάνει ‘import”</a:t>
            </a:r>
          </a:p>
          <a:p>
            <a:pPr lvl="1"/>
            <a:r>
              <a:rPr lang="en-GB" smtClean="0"/>
              <a:t>είτε την κλάση μόνο</a:t>
            </a:r>
          </a:p>
          <a:p>
            <a:pPr lvl="1">
              <a:buFont typeface="Arial" charset="0"/>
              <a:buNone/>
            </a:pPr>
            <a:r>
              <a:rPr lang="el-GR" b="1" smtClean="0"/>
              <a:t>		</a:t>
            </a:r>
            <a:r>
              <a:rPr lang="en-GB" b="1" smtClean="0"/>
              <a:t>import java.util.vector;</a:t>
            </a:r>
          </a:p>
          <a:p>
            <a:pPr lvl="1"/>
            <a:r>
              <a:rPr lang="en-GB" smtClean="0"/>
              <a:t>είτε όλα τα περιεχόμενου του αντίστοιχου πακέτου</a:t>
            </a:r>
          </a:p>
          <a:p>
            <a:pPr lvl="1">
              <a:buFont typeface="Arial" charset="0"/>
              <a:buNone/>
            </a:pPr>
            <a:r>
              <a:rPr lang="el-GR" b="1" smtClean="0"/>
              <a:t>		</a:t>
            </a:r>
            <a:r>
              <a:rPr lang="en-GB" b="1" smtClean="0"/>
              <a:t>import java.util.*;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Πλεονεκτήματα</a:t>
            </a:r>
            <a:r>
              <a:rPr lang="el-GR" smtClean="0"/>
              <a:t> των </a:t>
            </a:r>
            <a:r>
              <a:rPr lang="en-GB" smtClean="0"/>
              <a:t>πακέτων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mtClean="0"/>
              <a:t>Επιτρέπουν την </a:t>
            </a:r>
            <a:r>
              <a:rPr lang="en-GB" smtClean="0">
                <a:solidFill>
                  <a:schemeClr val="hlink"/>
                </a:solidFill>
              </a:rPr>
              <a:t>οργάνωση</a:t>
            </a:r>
            <a:r>
              <a:rPr lang="en-GB" smtClean="0"/>
              <a:t> των κλάσεων σε </a:t>
            </a:r>
            <a:r>
              <a:rPr lang="el-GR" smtClean="0"/>
              <a:t>πακέτα-συλλογές</a:t>
            </a:r>
            <a:endParaRPr lang="en-GB" smtClean="0"/>
          </a:p>
          <a:p>
            <a:pPr>
              <a:lnSpc>
                <a:spcPct val="90000"/>
              </a:lnSpc>
            </a:pPr>
            <a:r>
              <a:rPr lang="en-GB" smtClean="0"/>
              <a:t>Μειώνουν τα προβλήματα από τις </a:t>
            </a:r>
            <a:r>
              <a:rPr lang="el-GR" smtClean="0">
                <a:solidFill>
                  <a:schemeClr val="hlink"/>
                </a:solidFill>
              </a:rPr>
              <a:t>σ</a:t>
            </a:r>
            <a:r>
              <a:rPr lang="en-GB" smtClean="0">
                <a:solidFill>
                  <a:schemeClr val="hlink"/>
                </a:solidFill>
              </a:rPr>
              <a:t>υγκρούσεις ονομάτων</a:t>
            </a:r>
            <a:endParaRPr lang="el-GR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GB" smtClean="0"/>
              <a:t>Μπορούν να χρησιμοποιηθούν για την </a:t>
            </a:r>
            <a:r>
              <a:rPr lang="en-GB" smtClean="0">
                <a:solidFill>
                  <a:schemeClr val="hlink"/>
                </a:solidFill>
              </a:rPr>
              <a:t>ταυτοποίηση</a:t>
            </a:r>
            <a:r>
              <a:rPr lang="en-GB" smtClean="0"/>
              <a:t> των κλάσεων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Πχ. οι κλάσεις που υλοποιεί μια ομάδα για μία εργασία μπορούν να</a:t>
            </a:r>
            <a:r>
              <a:rPr lang="el-GR" smtClean="0"/>
              <a:t> </a:t>
            </a:r>
            <a:r>
              <a:rPr lang="en-GB" smtClean="0"/>
              <a:t>οργανωθούν σε ένα πακέτο με το όνομα της ομάδας, της εργασίας κτλ.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Στην πράξη</a:t>
            </a:r>
            <a:r>
              <a:rPr lang="el-GR" smtClean="0"/>
              <a:t>,</a:t>
            </a:r>
            <a:r>
              <a:rPr lang="en-GB" smtClean="0"/>
              <a:t> οι εταιρείες παραγωγής λογισμικού δημιουργούν </a:t>
            </a:r>
            <a:r>
              <a:rPr lang="en-GB" smtClean="0">
                <a:solidFill>
                  <a:srgbClr val="F41A5D"/>
                </a:solidFill>
              </a:rPr>
              <a:t>ιεραρχίες</a:t>
            </a:r>
            <a:r>
              <a:rPr lang="el-GR" smtClean="0">
                <a:solidFill>
                  <a:srgbClr val="F41A5D"/>
                </a:solidFill>
              </a:rPr>
              <a:t> </a:t>
            </a:r>
            <a:r>
              <a:rPr lang="en-GB" smtClean="0">
                <a:solidFill>
                  <a:srgbClr val="F41A5D"/>
                </a:solidFill>
              </a:rPr>
              <a:t>πακέτων</a:t>
            </a:r>
            <a:r>
              <a:rPr lang="en-GB" smtClean="0"/>
              <a:t> που έχουν ως αφετηρία το όνομα της εταιρείας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b="1" smtClean="0"/>
              <a:t>javadoc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l-GR" smtClean="0"/>
              <a:t>Σε αντίθεσ</a:t>
            </a:r>
            <a:r>
              <a:rPr lang="en-GB" smtClean="0"/>
              <a:t>η </a:t>
            </a:r>
            <a:r>
              <a:rPr lang="el-GR" smtClean="0"/>
              <a:t>με</a:t>
            </a:r>
            <a:r>
              <a:rPr lang="en-GB" smtClean="0"/>
              <a:t> γλώσσες όπως η C++, η Java</a:t>
            </a:r>
            <a:r>
              <a:rPr lang="el-GR" smtClean="0"/>
              <a:t> </a:t>
            </a:r>
            <a:r>
              <a:rPr lang="en-GB" smtClean="0"/>
              <a:t>τοποθετεί τη </a:t>
            </a:r>
            <a:r>
              <a:rPr lang="en-GB" smtClean="0">
                <a:solidFill>
                  <a:schemeClr val="hlink"/>
                </a:solidFill>
              </a:rPr>
              <a:t>δι</a:t>
            </a:r>
            <a:r>
              <a:rPr lang="el-GR" smtClean="0">
                <a:solidFill>
                  <a:schemeClr val="hlink"/>
                </a:solidFill>
              </a:rPr>
              <a:t>επαφ</a:t>
            </a:r>
            <a:r>
              <a:rPr lang="en-GB" smtClean="0">
                <a:solidFill>
                  <a:schemeClr val="hlink"/>
                </a:solidFill>
              </a:rPr>
              <a:t>ή</a:t>
            </a:r>
            <a:r>
              <a:rPr lang="en-GB" smtClean="0"/>
              <a:t> (API –Application Programming Interface) και την</a:t>
            </a:r>
            <a:r>
              <a:rPr lang="el-GR" smtClean="0"/>
              <a:t> </a:t>
            </a:r>
            <a:r>
              <a:rPr lang="en-GB" smtClean="0">
                <a:solidFill>
                  <a:schemeClr val="hlink"/>
                </a:solidFill>
              </a:rPr>
              <a:t>υλοποίηση</a:t>
            </a:r>
            <a:r>
              <a:rPr lang="en-GB" smtClean="0"/>
              <a:t> μιας κλάσης </a:t>
            </a:r>
            <a:r>
              <a:rPr lang="en-GB" smtClean="0">
                <a:solidFill>
                  <a:schemeClr val="hlink"/>
                </a:solidFill>
              </a:rPr>
              <a:t>στο ίδιο αρχείο</a:t>
            </a:r>
          </a:p>
          <a:p>
            <a:r>
              <a:rPr lang="en-GB" smtClean="0"/>
              <a:t>Όμως, η Java έχει ένα πρόγραμμα, το </a:t>
            </a:r>
            <a:r>
              <a:rPr lang="en-GB" b="1" smtClean="0">
                <a:solidFill>
                  <a:srgbClr val="F41A5D"/>
                </a:solidFill>
              </a:rPr>
              <a:t>javadoc</a:t>
            </a:r>
            <a:r>
              <a:rPr lang="en-GB" smtClean="0"/>
              <a:t>,</a:t>
            </a:r>
            <a:r>
              <a:rPr lang="el-GR" smtClean="0"/>
              <a:t> </a:t>
            </a:r>
            <a:r>
              <a:rPr lang="en-GB" smtClean="0"/>
              <a:t>το οποίο αυτόματα </a:t>
            </a:r>
            <a:r>
              <a:rPr lang="en-GB" smtClean="0">
                <a:solidFill>
                  <a:schemeClr val="hlink"/>
                </a:solidFill>
              </a:rPr>
              <a:t>εξάγει τη διεπαφή</a:t>
            </a:r>
            <a:r>
              <a:rPr lang="el-GR" smtClean="0">
                <a:solidFill>
                  <a:schemeClr val="hlink"/>
                </a:solidFill>
              </a:rPr>
              <a:t> </a:t>
            </a:r>
            <a:r>
              <a:rPr lang="en-GB" smtClean="0">
                <a:solidFill>
                  <a:schemeClr val="hlink"/>
                </a:solidFill>
              </a:rPr>
              <a:t>από τον</a:t>
            </a:r>
            <a:r>
              <a:rPr lang="el-GR" smtClean="0">
                <a:solidFill>
                  <a:schemeClr val="hlink"/>
                </a:solidFill>
              </a:rPr>
              <a:t> </a:t>
            </a:r>
            <a:r>
              <a:rPr lang="en-GB" smtClean="0">
                <a:solidFill>
                  <a:schemeClr val="hlink"/>
                </a:solidFill>
              </a:rPr>
              <a:t>ορισμό της κλάσης </a:t>
            </a:r>
            <a:r>
              <a:rPr lang="el-GR" smtClean="0">
                <a:solidFill>
                  <a:schemeClr val="hlink"/>
                </a:solidFill>
              </a:rPr>
              <a:t>και </a:t>
            </a:r>
            <a:r>
              <a:rPr lang="en-GB" smtClean="0">
                <a:solidFill>
                  <a:schemeClr val="hlink"/>
                </a:solidFill>
              </a:rPr>
              <a:t>παράγει τεκμηρίωση</a:t>
            </a:r>
            <a:r>
              <a:rPr lang="el-GR" smtClean="0">
                <a:solidFill>
                  <a:schemeClr val="hlink"/>
                </a:solidFill>
              </a:rPr>
              <a:t> (</a:t>
            </a:r>
            <a:r>
              <a:rPr lang="en-GB" smtClean="0">
                <a:solidFill>
                  <a:schemeClr val="hlink"/>
                </a:solidFill>
              </a:rPr>
              <a:t>documentation)</a:t>
            </a:r>
          </a:p>
          <a:p>
            <a:pPr lvl="1"/>
            <a:r>
              <a:rPr lang="en-GB" smtClean="0"/>
              <a:t>Αυτή η πληροφορία παρουσιάζεται σε </a:t>
            </a:r>
            <a:r>
              <a:rPr lang="en-GB" smtClean="0">
                <a:solidFill>
                  <a:schemeClr val="hlink"/>
                </a:solidFill>
              </a:rPr>
              <a:t>μορφή HTML</a:t>
            </a:r>
            <a:r>
              <a:rPr lang="el-GR" smtClean="0"/>
              <a:t> </a:t>
            </a:r>
          </a:p>
          <a:p>
            <a:pPr lvl="1"/>
            <a:r>
              <a:rPr lang="en-GB" smtClean="0"/>
              <a:t>Εάν μια κλάση σχολιάζεται επαρκώς, ένας</a:t>
            </a:r>
            <a:r>
              <a:rPr lang="el-GR" smtClean="0"/>
              <a:t> </a:t>
            </a:r>
            <a:r>
              <a:rPr lang="en-GB" smtClean="0"/>
              <a:t>προγραμματιστής χρειάζεται να αναφέρεται μόνο στην</a:t>
            </a:r>
            <a:r>
              <a:rPr lang="el-GR" smtClean="0"/>
              <a:t> </a:t>
            </a:r>
            <a:r>
              <a:rPr lang="en-GB" smtClean="0"/>
              <a:t>τεκμηρίωση του API </a:t>
            </a:r>
            <a:r>
              <a:rPr lang="el-GR" smtClean="0"/>
              <a:t>που παράγει το</a:t>
            </a:r>
            <a:r>
              <a:rPr lang="el-GR" i="1" smtClean="0"/>
              <a:t> </a:t>
            </a:r>
            <a:r>
              <a:rPr lang="en-GB" i="1" smtClean="0"/>
              <a:t>javadoc </a:t>
            </a:r>
            <a:r>
              <a:rPr lang="en-GB" smtClean="0"/>
              <a:t>για να χρησιμοποιήσει την κλάση</a:t>
            </a:r>
          </a:p>
          <a:p>
            <a:pPr lvl="1"/>
            <a:r>
              <a:rPr lang="en-GB" smtClean="0"/>
              <a:t>Το </a:t>
            </a:r>
            <a:r>
              <a:rPr lang="en-GB" b="1" smtClean="0"/>
              <a:t>javadoc </a:t>
            </a:r>
            <a:r>
              <a:rPr lang="en-GB" smtClean="0"/>
              <a:t>μπορεί να εξάγει τεκμηρίωση από</a:t>
            </a:r>
            <a:r>
              <a:rPr lang="el-GR" smtClean="0"/>
              <a:t> </a:t>
            </a:r>
            <a:r>
              <a:rPr lang="en-GB" smtClean="0"/>
              <a:t>οτιδήποτε, μια κλάση ή ένα ολόκληρο πακέτο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Σχόλια σε κλάσεις για το </a:t>
            </a:r>
            <a:r>
              <a:rPr lang="en-GB" b="1" smtClean="0"/>
              <a:t>javadoc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GB" sz="2400" smtClean="0"/>
              <a:t>Το πρόγραμμα </a:t>
            </a:r>
            <a:r>
              <a:rPr lang="en-GB" sz="2400" b="1" smtClean="0"/>
              <a:t>javadoc </a:t>
            </a:r>
            <a:r>
              <a:rPr lang="en-GB" sz="2400" smtClean="0"/>
              <a:t>εξάγει τις </a:t>
            </a:r>
            <a:r>
              <a:rPr lang="en-GB" sz="2400" smtClean="0">
                <a:solidFill>
                  <a:schemeClr val="hlink"/>
                </a:solidFill>
              </a:rPr>
              <a:t>κεφαλίδες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κλάσεων</a:t>
            </a:r>
            <a:r>
              <a:rPr lang="en-GB" sz="2400" smtClean="0"/>
              <a:t>, τις </a:t>
            </a:r>
            <a:r>
              <a:rPr lang="en-GB" sz="2400" smtClean="0">
                <a:solidFill>
                  <a:schemeClr val="hlink"/>
                </a:solidFill>
              </a:rPr>
              <a:t>κεφαλίδες για μερικά σχόλια</a:t>
            </a:r>
            <a:r>
              <a:rPr lang="en-GB" sz="2400" smtClean="0"/>
              <a:t>, και τις</a:t>
            </a:r>
            <a:r>
              <a:rPr lang="el-GR" sz="2400" smtClean="0"/>
              <a:t> </a:t>
            </a:r>
            <a:r>
              <a:rPr lang="en-GB" sz="2400" smtClean="0">
                <a:solidFill>
                  <a:schemeClr val="hlink"/>
                </a:solidFill>
              </a:rPr>
              <a:t>κεφαλίδες για όλες τις public μεθόδους, instance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variables, και static μεταβλητές</a:t>
            </a:r>
          </a:p>
          <a:p>
            <a:pPr lvl="1"/>
            <a:r>
              <a:rPr lang="en-GB" sz="2000" smtClean="0"/>
              <a:t>Στο κανονικό </a:t>
            </a:r>
            <a:r>
              <a:rPr lang="en-GB" sz="2000" smtClean="0">
                <a:solidFill>
                  <a:srgbClr val="F41A5D"/>
                </a:solidFill>
              </a:rPr>
              <a:t>default mode</a:t>
            </a:r>
            <a:r>
              <a:rPr lang="en-GB" sz="2000" smtClean="0"/>
              <a:t>, </a:t>
            </a:r>
            <a:r>
              <a:rPr lang="en-GB" sz="2000" smtClean="0">
                <a:solidFill>
                  <a:schemeClr val="hlink"/>
                </a:solidFill>
              </a:rPr>
              <a:t>δεν εξάγονται τα σώματα</a:t>
            </a:r>
            <a:r>
              <a:rPr lang="en-GB" sz="2000" smtClean="0"/>
              <a:t> των</a:t>
            </a:r>
            <a:r>
              <a:rPr lang="el-GR" sz="2000" smtClean="0"/>
              <a:t> </a:t>
            </a:r>
            <a:r>
              <a:rPr lang="en-GB" sz="2000" smtClean="0"/>
              <a:t>μεθόδων </a:t>
            </a:r>
            <a:r>
              <a:rPr lang="en-GB" sz="2000" smtClean="0">
                <a:solidFill>
                  <a:schemeClr val="hlink"/>
                </a:solidFill>
              </a:rPr>
              <a:t>ούτε τα private μέλη</a:t>
            </a:r>
            <a:r>
              <a:rPr lang="en-GB" sz="2000" smtClean="0"/>
              <a:t> της κλάσης</a:t>
            </a:r>
          </a:p>
          <a:p>
            <a:r>
              <a:rPr lang="en-GB" sz="2400" smtClean="0"/>
              <a:t>Για να εξαγάγουμε ένα σχόλιο, πρέπει:</a:t>
            </a:r>
          </a:p>
          <a:p>
            <a:pPr lvl="1">
              <a:buFont typeface="Arial" charset="0"/>
              <a:buNone/>
            </a:pPr>
            <a:r>
              <a:rPr lang="en-GB" sz="2000" smtClean="0"/>
              <a:t>1. το </a:t>
            </a:r>
            <a:r>
              <a:rPr lang="en-GB" sz="2000" smtClean="0">
                <a:solidFill>
                  <a:schemeClr val="hlink"/>
                </a:solidFill>
              </a:rPr>
              <a:t>σχόλιο να </a:t>
            </a:r>
            <a:r>
              <a:rPr lang="en-GB" sz="2000" i="1" smtClean="0">
                <a:solidFill>
                  <a:schemeClr val="hlink"/>
                </a:solidFill>
              </a:rPr>
              <a:t>προηγείται αμέσως </a:t>
            </a:r>
            <a:r>
              <a:rPr lang="en-GB" sz="2000" smtClean="0">
                <a:solidFill>
                  <a:schemeClr val="hlink"/>
                </a:solidFill>
              </a:rPr>
              <a:t>μιας public κλάσης ή</a:t>
            </a:r>
            <a:r>
              <a:rPr lang="el-GR" sz="2000" smtClean="0">
                <a:solidFill>
                  <a:schemeClr val="hlink"/>
                </a:solidFill>
              </a:rPr>
              <a:t> </a:t>
            </a:r>
            <a:r>
              <a:rPr lang="en-GB" sz="2000" smtClean="0">
                <a:solidFill>
                  <a:schemeClr val="hlink"/>
                </a:solidFill>
              </a:rPr>
              <a:t>ορισμού μεθόδου ή κάποιου άλλου public μέλους</a:t>
            </a:r>
          </a:p>
          <a:p>
            <a:pPr lvl="1">
              <a:buFont typeface="Arial" charset="0"/>
              <a:buNone/>
            </a:pPr>
            <a:r>
              <a:rPr lang="en-GB" sz="2000" smtClean="0"/>
              <a:t>2. </a:t>
            </a:r>
            <a:r>
              <a:rPr lang="el-GR" sz="2000" b="1" smtClean="0"/>
              <a:t>ΚΑΙ</a:t>
            </a:r>
            <a:r>
              <a:rPr lang="el-GR" sz="2000" smtClean="0"/>
              <a:t> </a:t>
            </a:r>
            <a:r>
              <a:rPr lang="en-GB" sz="2000" smtClean="0"/>
              <a:t>το σχόλιο να είναι ένα </a:t>
            </a:r>
            <a:r>
              <a:rPr lang="en-GB" sz="2000" smtClean="0">
                <a:solidFill>
                  <a:srgbClr val="F41A5D"/>
                </a:solidFill>
              </a:rPr>
              <a:t>block σχόλιο</a:t>
            </a:r>
            <a:r>
              <a:rPr lang="el-GR" sz="2000" smtClean="0">
                <a:solidFill>
                  <a:srgbClr val="F41A5D"/>
                </a:solidFill>
              </a:rPr>
              <a:t> </a:t>
            </a:r>
            <a:r>
              <a:rPr lang="el-GR" sz="2000" smtClean="0"/>
              <a:t>(/* ....*/)</a:t>
            </a:r>
            <a:r>
              <a:rPr lang="en-GB" sz="2000" smtClean="0"/>
              <a:t>, και </a:t>
            </a:r>
            <a:r>
              <a:rPr lang="en-GB" sz="2000" smtClean="0">
                <a:solidFill>
                  <a:schemeClr val="hlink"/>
                </a:solidFill>
              </a:rPr>
              <a:t>το πρώτο </a:t>
            </a:r>
            <a:r>
              <a:rPr lang="en-GB" sz="2000" b="1" smtClean="0">
                <a:solidFill>
                  <a:schemeClr val="hlink"/>
                </a:solidFill>
              </a:rPr>
              <a:t>/*</a:t>
            </a:r>
            <a:r>
              <a:rPr lang="el-GR" sz="2000" b="1" smtClean="0">
                <a:solidFill>
                  <a:schemeClr val="hlink"/>
                </a:solidFill>
              </a:rPr>
              <a:t> </a:t>
            </a:r>
            <a:r>
              <a:rPr lang="en-GB" sz="2000" smtClean="0">
                <a:solidFill>
                  <a:schemeClr val="hlink"/>
                </a:solidFill>
              </a:rPr>
              <a:t>πρέπει να περιέχει ένα επιπλέον </a:t>
            </a:r>
            <a:r>
              <a:rPr lang="en-GB" sz="2000" b="1" smtClean="0">
                <a:solidFill>
                  <a:schemeClr val="hlink"/>
                </a:solidFill>
              </a:rPr>
              <a:t>*</a:t>
            </a:r>
            <a:r>
              <a:rPr lang="en-GB" sz="2000" b="1" smtClean="0"/>
              <a:t> </a:t>
            </a:r>
            <a:endParaRPr lang="el-GR" sz="2000" smtClean="0"/>
          </a:p>
          <a:p>
            <a:pPr lvl="1">
              <a:buFont typeface="Arial" charset="0"/>
              <a:buNone/>
            </a:pPr>
            <a:r>
              <a:rPr lang="el-GR" sz="2000" b="1" smtClean="0">
                <a:solidFill>
                  <a:srgbClr val="F41A5D"/>
                </a:solidFill>
              </a:rPr>
              <a:t>		</a:t>
            </a:r>
            <a:r>
              <a:rPr lang="en-GB" sz="2000" b="1" smtClean="0">
                <a:solidFill>
                  <a:srgbClr val="F41A5D"/>
                </a:solidFill>
              </a:rPr>
              <a:t>/** . . . */</a:t>
            </a:r>
            <a:r>
              <a:rPr lang="en-GB" sz="2000" b="1" smtClean="0"/>
              <a:t> </a:t>
            </a:r>
            <a:endParaRPr lang="en-GB" sz="2000" smtClean="0"/>
          </a:p>
          <a:p>
            <a:pPr lvl="1"/>
            <a:r>
              <a:rPr lang="en-GB" sz="2000" u="sng" smtClean="0"/>
              <a:t>Σημείωση</a:t>
            </a:r>
            <a:r>
              <a:rPr lang="en-GB" sz="2000" smtClean="0"/>
              <a:t>: </a:t>
            </a:r>
            <a:r>
              <a:rPr lang="el-GR" sz="2000" smtClean="0"/>
              <a:t>Επιπλέον</a:t>
            </a:r>
            <a:r>
              <a:rPr lang="en-GB" sz="2000" smtClean="0"/>
              <a:t> επιλογές πρέπει να τεθούν για να εξαχθούν</a:t>
            </a:r>
            <a:r>
              <a:rPr lang="el-GR" sz="2000" smtClean="0"/>
              <a:t> </a:t>
            </a:r>
            <a:r>
              <a:rPr lang="en-GB" sz="2000" smtClean="0"/>
              <a:t>τα σχόλια γραμμής ( </a:t>
            </a:r>
            <a:r>
              <a:rPr lang="en-GB" sz="2000" b="1" smtClean="0">
                <a:solidFill>
                  <a:srgbClr val="F41A5D"/>
                </a:solidFill>
              </a:rPr>
              <a:t>//</a:t>
            </a:r>
            <a:r>
              <a:rPr lang="en-GB" sz="2000" b="1" smtClean="0"/>
              <a:t> </a:t>
            </a:r>
            <a:r>
              <a:rPr lang="en-GB" sz="2000" smtClean="0"/>
              <a:t>) και τα private μέλη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mtClean="0">
                <a:solidFill>
                  <a:srgbClr val="404040"/>
                </a:solidFill>
              </a:rPr>
              <a:t>Πακέτα (</a:t>
            </a:r>
            <a:r>
              <a:rPr lang="en-GB" smtClean="0">
                <a:solidFill>
                  <a:srgbClr val="404040"/>
                </a:solidFill>
              </a:rPr>
              <a:t>Packages</a:t>
            </a:r>
            <a:r>
              <a:rPr lang="el-GR" smtClean="0">
                <a:solidFill>
                  <a:srgbClr val="404040"/>
                </a:solidFill>
              </a:rPr>
              <a:t>)</a:t>
            </a:r>
            <a:endParaRPr lang="en-GB" smtClean="0">
              <a:solidFill>
                <a:srgbClr val="404040"/>
              </a:solidFill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ko-KR" smtClean="0"/>
              <a:t>Τα </a:t>
            </a:r>
            <a:r>
              <a:rPr lang="el-GR" altLang="ko-KR" smtClean="0">
                <a:solidFill>
                  <a:srgbClr val="F41A5D"/>
                </a:solidFill>
              </a:rPr>
              <a:t>πακέτα</a:t>
            </a:r>
            <a:r>
              <a:rPr lang="el-GR" altLang="ko-KR" smtClean="0"/>
              <a:t> είναι ένας τρόπος να οργανώσουμε συλλογές κλάσεων Java σε </a:t>
            </a:r>
            <a:r>
              <a:rPr lang="el-GR" altLang="ko-KR" smtClean="0">
                <a:solidFill>
                  <a:schemeClr val="hlink"/>
                </a:solidFill>
              </a:rPr>
              <a:t>βιβλιοθήκες,</a:t>
            </a:r>
            <a:r>
              <a:rPr lang="el-GR" altLang="ko-KR" smtClean="0"/>
              <a:t> και να αποφύγουμε τη </a:t>
            </a:r>
            <a:r>
              <a:rPr lang="el-GR" altLang="ko-KR" smtClean="0">
                <a:solidFill>
                  <a:schemeClr val="hlink"/>
                </a:solidFill>
              </a:rPr>
              <a:t>σύγκρουση ονομάτων</a:t>
            </a:r>
          </a:p>
          <a:p>
            <a:r>
              <a:rPr lang="en-GB" smtClean="0">
                <a:cs typeface="Arial" charset="0"/>
              </a:rPr>
              <a:t>Ένα πακέτο μπορεί να περιέχει</a:t>
            </a:r>
            <a:r>
              <a:rPr lang="el-GR" smtClean="0">
                <a:cs typeface="Arial" charset="0"/>
              </a:rPr>
              <a:t> </a:t>
            </a:r>
            <a:r>
              <a:rPr lang="en-GB" smtClean="0">
                <a:cs typeface="Arial" charset="0"/>
              </a:rPr>
              <a:t>οποιοδήποτε αριθμό κλάσεων </a:t>
            </a:r>
            <a:endParaRPr lang="el-GR" smtClean="0">
              <a:cs typeface="Arial" charset="0"/>
            </a:endParaRPr>
          </a:p>
          <a:p>
            <a:pPr marL="742950" lvl="1" indent="-285750"/>
            <a:r>
              <a:rPr lang="el-GR" smtClean="0">
                <a:cs typeface="Arial" charset="0"/>
              </a:rPr>
              <a:t>που </a:t>
            </a:r>
            <a:r>
              <a:rPr lang="en-GB" smtClean="0">
                <a:cs typeface="Arial" charset="0"/>
              </a:rPr>
              <a:t>σχετίζονται μεταξύ</a:t>
            </a:r>
            <a:r>
              <a:rPr lang="el-GR" smtClean="0">
                <a:cs typeface="Arial" charset="0"/>
              </a:rPr>
              <a:t> τους</a:t>
            </a:r>
            <a:r>
              <a:rPr lang="en-GB" smtClean="0">
                <a:cs typeface="Arial" charset="0"/>
              </a:rPr>
              <a:t> με βάση το </a:t>
            </a:r>
            <a:r>
              <a:rPr lang="en-GB" smtClean="0">
                <a:solidFill>
                  <a:schemeClr val="hlink"/>
                </a:solidFill>
                <a:cs typeface="Arial" charset="0"/>
              </a:rPr>
              <a:t>σκοπό</a:t>
            </a:r>
            <a:r>
              <a:rPr lang="en-GB" smtClean="0">
                <a:cs typeface="Arial" charset="0"/>
              </a:rPr>
              <a:t>, την</a:t>
            </a:r>
            <a:r>
              <a:rPr lang="el-GR" smtClean="0">
                <a:cs typeface="Arial" charset="0"/>
              </a:rPr>
              <a:t> </a:t>
            </a:r>
            <a:r>
              <a:rPr lang="en-GB" smtClean="0">
                <a:solidFill>
                  <a:schemeClr val="hlink"/>
                </a:solidFill>
                <a:cs typeface="Arial" charset="0"/>
              </a:rPr>
              <a:t>εμβέλεια</a:t>
            </a:r>
            <a:r>
              <a:rPr lang="en-GB" smtClean="0">
                <a:cs typeface="Arial" charset="0"/>
              </a:rPr>
              <a:t> ή την</a:t>
            </a:r>
            <a:r>
              <a:rPr lang="el-GR" smtClean="0">
                <a:cs typeface="Arial" charset="0"/>
              </a:rPr>
              <a:t> </a:t>
            </a:r>
            <a:r>
              <a:rPr lang="en-GB" smtClean="0">
                <a:solidFill>
                  <a:schemeClr val="hlink"/>
                </a:solidFill>
                <a:cs typeface="Arial" charset="0"/>
              </a:rPr>
              <a:t>κληρονομικότητά</a:t>
            </a:r>
            <a:r>
              <a:rPr lang="en-GB" smtClean="0">
                <a:cs typeface="Arial" charset="0"/>
              </a:rPr>
              <a:t> τους</a:t>
            </a:r>
            <a:r>
              <a:rPr lang="en-GB" altLang="ko-KR" smtClean="0">
                <a:ea typeface="굴림" pitchFamily="34" charset="-127"/>
              </a:rPr>
              <a:t> </a:t>
            </a:r>
            <a:endParaRPr lang="en-GB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Σχόλια σε κλάσεις για το </a:t>
            </a:r>
            <a:r>
              <a:rPr lang="en-GB" b="1" smtClean="0"/>
              <a:t>javadoc</a:t>
            </a:r>
            <a:r>
              <a:rPr lang="el-GR" b="1" smtClean="0"/>
              <a:t> </a:t>
            </a:r>
            <a:r>
              <a:rPr lang="el-GR" smtClean="0"/>
              <a:t>(ΙΙ)</a:t>
            </a:r>
            <a:endParaRPr lang="en-GB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GB" sz="2400" smtClean="0"/>
              <a:t>Το σχόλιο που</a:t>
            </a:r>
            <a:r>
              <a:rPr lang="el-GR" sz="2400" smtClean="0"/>
              <a:t> </a:t>
            </a:r>
            <a:r>
              <a:rPr lang="en-GB" sz="2400" smtClean="0"/>
              <a:t>προηγείται του ορισμού μιας public μεθόδου</a:t>
            </a:r>
            <a:r>
              <a:rPr lang="el-GR" sz="2400" smtClean="0"/>
              <a:t> </a:t>
            </a:r>
            <a:r>
              <a:rPr lang="en-GB" sz="2400" smtClean="0"/>
              <a:t>πρέπει να περιλαμβάνει </a:t>
            </a:r>
            <a:r>
              <a:rPr lang="en-GB" sz="2400" smtClean="0">
                <a:solidFill>
                  <a:schemeClr val="hlink"/>
                </a:solidFill>
              </a:rPr>
              <a:t>περιγραφές των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παραμέτρων</a:t>
            </a:r>
            <a:r>
              <a:rPr lang="el-GR" sz="2400" smtClean="0">
                <a:solidFill>
                  <a:schemeClr val="hlink"/>
                </a:solidFill>
              </a:rPr>
              <a:t>,</a:t>
            </a:r>
            <a:r>
              <a:rPr lang="en-GB" sz="2400" smtClean="0">
                <a:solidFill>
                  <a:schemeClr val="hlink"/>
                </a:solidFill>
              </a:rPr>
              <a:t> των επιστρεφόμενων τιμών, και</a:t>
            </a:r>
            <a:r>
              <a:rPr lang="el-GR" sz="2400" smtClean="0">
                <a:solidFill>
                  <a:schemeClr val="hlink"/>
                </a:solidFill>
              </a:rPr>
              <a:t> των </a:t>
            </a:r>
            <a:r>
              <a:rPr lang="en-GB" sz="2400" smtClean="0">
                <a:solidFill>
                  <a:schemeClr val="hlink"/>
                </a:solidFill>
              </a:rPr>
              <a:t>όποιων εξαιρέσεων</a:t>
            </a:r>
            <a:r>
              <a:rPr lang="en-GB" sz="2400" smtClean="0"/>
              <a:t> (exceptions)</a:t>
            </a:r>
          </a:p>
          <a:p>
            <a:r>
              <a:rPr lang="en-GB" sz="2400" smtClean="0"/>
              <a:t>Αυτός το τύπος πληροφορίας έπεται του συμβόλου </a:t>
            </a:r>
            <a:r>
              <a:rPr lang="en-GB" sz="2400" b="1" smtClean="0">
                <a:solidFill>
                  <a:srgbClr val="F41A5D"/>
                </a:solidFill>
              </a:rPr>
              <a:t>@</a:t>
            </a:r>
            <a:r>
              <a:rPr lang="en-GB" sz="2400" b="1" smtClean="0"/>
              <a:t> </a:t>
            </a:r>
            <a:r>
              <a:rPr lang="en-GB" sz="2400" smtClean="0"/>
              <a:t>και</a:t>
            </a:r>
            <a:r>
              <a:rPr lang="el-GR" sz="2400" smtClean="0"/>
              <a:t> </a:t>
            </a:r>
            <a:r>
              <a:rPr lang="en-GB" sz="2400" smtClean="0"/>
              <a:t>αποκαλείται</a:t>
            </a:r>
            <a:r>
              <a:rPr lang="el-GR" sz="2400" smtClean="0"/>
              <a:t> ετικέτα </a:t>
            </a:r>
            <a:r>
              <a:rPr lang="en-GB" sz="2400" smtClean="0"/>
              <a:t>@ ή</a:t>
            </a:r>
            <a:r>
              <a:rPr lang="el-GR" sz="2400" smtClean="0"/>
              <a:t> </a:t>
            </a:r>
            <a:r>
              <a:rPr lang="en-GB" sz="2400" i="1" smtClean="0">
                <a:solidFill>
                  <a:schemeClr val="hlink"/>
                </a:solidFill>
              </a:rPr>
              <a:t>@ tag</a:t>
            </a:r>
          </a:p>
          <a:p>
            <a:r>
              <a:rPr lang="en-GB" sz="2400" smtClean="0"/>
              <a:t>@ tags </a:t>
            </a:r>
            <a:r>
              <a:rPr lang="en-GB" sz="2400" smtClean="0">
                <a:solidFill>
                  <a:schemeClr val="hlink"/>
                </a:solidFill>
              </a:rPr>
              <a:t>έπονται των γενικών σχολίων</a:t>
            </a:r>
            <a:r>
              <a:rPr lang="en-GB" sz="2400" smtClean="0"/>
              <a:t>, και κάθε ένα</a:t>
            </a:r>
            <a:r>
              <a:rPr lang="el-GR" sz="2400" smtClean="0"/>
              <a:t> </a:t>
            </a:r>
            <a:r>
              <a:rPr lang="en-GB" sz="2400" smtClean="0"/>
              <a:t>καταλαμβάνει</a:t>
            </a:r>
            <a:r>
              <a:rPr lang="en-GB" sz="2400" smtClean="0">
                <a:solidFill>
                  <a:schemeClr val="hlink"/>
                </a:solidFill>
              </a:rPr>
              <a:t> μια γραμμή από μόνο του</a:t>
            </a:r>
          </a:p>
          <a:p>
            <a:pPr lvl="2">
              <a:buFont typeface="Arial" charset="0"/>
              <a:buNone/>
            </a:pPr>
            <a:r>
              <a:rPr lang="en-GB" b="1" smtClean="0">
                <a:solidFill>
                  <a:srgbClr val="F41A5D"/>
                </a:solidFill>
              </a:rPr>
              <a:t>/**</a:t>
            </a:r>
          </a:p>
          <a:p>
            <a:pPr lvl="2">
              <a:buFont typeface="Arial" charset="0"/>
              <a:buNone/>
            </a:pPr>
            <a:r>
              <a:rPr lang="en-GB" b="1" smtClean="0"/>
              <a:t>General Comments about the method . . .</a:t>
            </a:r>
          </a:p>
          <a:p>
            <a:pPr lvl="2">
              <a:buFont typeface="Arial" charset="0"/>
              <a:buNone/>
            </a:pPr>
            <a:r>
              <a:rPr lang="en-GB" b="1" smtClean="0">
                <a:solidFill>
                  <a:srgbClr val="F41A5D"/>
                </a:solidFill>
              </a:rPr>
              <a:t>@</a:t>
            </a:r>
            <a:r>
              <a:rPr lang="en-GB" b="1" smtClean="0"/>
              <a:t>param aParameter Description of</a:t>
            </a:r>
            <a:r>
              <a:rPr lang="el-GR" b="1" smtClean="0"/>
              <a:t> </a:t>
            </a:r>
            <a:r>
              <a:rPr lang="en-GB" b="1" smtClean="0"/>
              <a:t>aParameter</a:t>
            </a:r>
          </a:p>
          <a:p>
            <a:pPr lvl="2">
              <a:buFont typeface="Arial" charset="0"/>
              <a:buNone/>
            </a:pPr>
            <a:r>
              <a:rPr lang="en-GB" b="1" smtClean="0">
                <a:solidFill>
                  <a:srgbClr val="F41A5D"/>
                </a:solidFill>
              </a:rPr>
              <a:t>@</a:t>
            </a:r>
            <a:r>
              <a:rPr lang="en-GB" b="1" smtClean="0"/>
              <a:t>return What is returned</a:t>
            </a:r>
          </a:p>
          <a:p>
            <a:pPr lvl="2">
              <a:buFont typeface="Arial" charset="0"/>
              <a:buNone/>
            </a:pPr>
            <a:r>
              <a:rPr lang="en-GB" b="1" smtClean="0"/>
              <a:t>. . .</a:t>
            </a:r>
          </a:p>
          <a:p>
            <a:pPr lvl="2">
              <a:buFont typeface="Arial" charset="0"/>
              <a:buNone/>
            </a:pPr>
            <a:r>
              <a:rPr lang="en-GB" b="1" smtClean="0"/>
              <a:t>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@ Tags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/>
              <a:t>Τα @ tags πρέπει να τοποθετούνται με τη </a:t>
            </a:r>
            <a:r>
              <a:rPr lang="en-GB" sz="2400" smtClean="0">
                <a:solidFill>
                  <a:schemeClr val="hlink"/>
                </a:solidFill>
              </a:rPr>
              <a:t>σειρά</a:t>
            </a:r>
            <a:r>
              <a:rPr lang="en-GB" sz="2400" smtClean="0"/>
              <a:t> που φαίνεται</a:t>
            </a:r>
            <a:r>
              <a:rPr lang="el-GR" sz="2400" smtClean="0"/>
              <a:t> </a:t>
            </a:r>
            <a:r>
              <a:rPr lang="en-GB" sz="2400" smtClean="0"/>
              <a:t>παρακάτω</a:t>
            </a:r>
          </a:p>
          <a:p>
            <a:pPr>
              <a:lnSpc>
                <a:spcPct val="80000"/>
              </a:lnSpc>
            </a:pPr>
            <a:r>
              <a:rPr lang="en-GB" sz="2400" smtClean="0"/>
              <a:t>Εάν υπάρχουν </a:t>
            </a:r>
            <a:r>
              <a:rPr lang="en-GB" sz="2400" smtClean="0">
                <a:solidFill>
                  <a:schemeClr val="hlink"/>
                </a:solidFill>
              </a:rPr>
              <a:t>πολλαπλές παράμετροι</a:t>
            </a:r>
            <a:r>
              <a:rPr lang="en-GB" sz="2400" smtClean="0"/>
              <a:t>, κάθε μια πρέπει να έχει</a:t>
            </a:r>
            <a:r>
              <a:rPr lang="el-GR" sz="2400" smtClean="0"/>
              <a:t> </a:t>
            </a:r>
            <a:r>
              <a:rPr lang="en-GB" sz="2400" smtClean="0"/>
              <a:t>το </a:t>
            </a:r>
            <a:r>
              <a:rPr lang="en-GB" sz="2400" smtClean="0">
                <a:solidFill>
                  <a:schemeClr val="hlink"/>
                </a:solidFill>
              </a:rPr>
              <a:t>δικό της </a:t>
            </a:r>
            <a:r>
              <a:rPr lang="en-GB" sz="2400" b="1" smtClean="0">
                <a:solidFill>
                  <a:schemeClr val="hlink"/>
                </a:solidFill>
              </a:rPr>
              <a:t>@param </a:t>
            </a:r>
            <a:r>
              <a:rPr lang="en-GB" sz="2400" smtClean="0">
                <a:solidFill>
                  <a:schemeClr val="hlink"/>
                </a:solidFill>
              </a:rPr>
              <a:t>σε χωριστή γραμμή</a:t>
            </a:r>
            <a:r>
              <a:rPr lang="en-GB" sz="2400" smtClean="0"/>
              <a:t>, και κάθε μια να</a:t>
            </a:r>
            <a:r>
              <a:rPr lang="el-GR" sz="2400" smtClean="0"/>
              <a:t> </a:t>
            </a:r>
            <a:r>
              <a:rPr lang="en-GB" sz="2400" smtClean="0"/>
              <a:t>παρατίθεται </a:t>
            </a:r>
            <a:r>
              <a:rPr lang="en-GB" sz="2400" smtClean="0">
                <a:solidFill>
                  <a:schemeClr val="hlink"/>
                </a:solidFill>
              </a:rPr>
              <a:t>σύμφωνα με την αριστερά-προς-δεξιά σειρά της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στη λίστα των παραμέτρων</a:t>
            </a:r>
          </a:p>
          <a:p>
            <a:pPr>
              <a:lnSpc>
                <a:spcPct val="80000"/>
              </a:lnSpc>
            </a:pPr>
            <a:r>
              <a:rPr lang="en-GB" sz="2400" smtClean="0"/>
              <a:t>Εάν υπάρχουν πολλαπλοί συγγραφείς, κάθε ένας θα πρέπει να</a:t>
            </a:r>
            <a:r>
              <a:rPr lang="el-GR" sz="2400" smtClean="0"/>
              <a:t> </a:t>
            </a:r>
            <a:r>
              <a:rPr lang="en-GB" sz="2400" smtClean="0"/>
              <a:t>έχει το δικό του </a:t>
            </a:r>
            <a:r>
              <a:rPr lang="en-GB" sz="2400" b="1" smtClean="0">
                <a:solidFill>
                  <a:srgbClr val="F41A5D"/>
                </a:solidFill>
              </a:rPr>
              <a:t>@author</a:t>
            </a:r>
            <a:r>
              <a:rPr lang="en-GB" sz="2400" b="1" smtClean="0"/>
              <a:t> </a:t>
            </a:r>
            <a:r>
              <a:rPr lang="en-GB" sz="2400" smtClean="0"/>
              <a:t>σε </a:t>
            </a:r>
            <a:r>
              <a:rPr lang="en-GB" sz="2400" smtClean="0">
                <a:solidFill>
                  <a:schemeClr val="hlink"/>
                </a:solidFill>
              </a:rPr>
              <a:t>χωριστή γραμμή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n-GB" b="1" smtClean="0"/>
              <a:t>@param Parameter_Name Parameter_Description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n-GB" b="1" smtClean="0"/>
              <a:t>@return Description_Of_Value_Returned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n-GB" b="1" smtClean="0"/>
              <a:t>@throws Exception_Type Explanation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n-GB" b="1" smtClean="0"/>
              <a:t>@deprecated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n-GB" b="1" smtClean="0"/>
              <a:t>@see Package_Name.Class_Name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n-GB" b="1" smtClean="0"/>
              <a:t>@author Author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n-GB" b="1" smtClean="0"/>
              <a:t>@version Version_Information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Εκτελώντας το </a:t>
            </a:r>
            <a:r>
              <a:rPr lang="en-GB" b="1" smtClean="0"/>
              <a:t>javadoc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GB" sz="2400" smtClean="0"/>
              <a:t>Για να </a:t>
            </a:r>
            <a:r>
              <a:rPr lang="en-GB" sz="2400" smtClean="0">
                <a:solidFill>
                  <a:schemeClr val="hlink"/>
                </a:solidFill>
              </a:rPr>
              <a:t>εκτελέσετε το </a:t>
            </a:r>
            <a:r>
              <a:rPr lang="en-GB" sz="2400" b="1" smtClean="0">
                <a:solidFill>
                  <a:schemeClr val="hlink"/>
                </a:solidFill>
              </a:rPr>
              <a:t>javadoc </a:t>
            </a:r>
            <a:r>
              <a:rPr lang="en-GB" sz="2400" smtClean="0">
                <a:solidFill>
                  <a:schemeClr val="hlink"/>
                </a:solidFill>
              </a:rPr>
              <a:t>σε ένα πακέτο</a:t>
            </a:r>
            <a:r>
              <a:rPr lang="en-GB" sz="2400" smtClean="0"/>
              <a:t>, δώστε την</a:t>
            </a:r>
            <a:r>
              <a:rPr lang="el-GR" sz="2400" smtClean="0"/>
              <a:t> </a:t>
            </a:r>
            <a:r>
              <a:rPr lang="en-GB" sz="2400" smtClean="0"/>
              <a:t>ακόλουθη εντολή:</a:t>
            </a:r>
          </a:p>
          <a:p>
            <a:pPr>
              <a:buFont typeface="Arial" charset="0"/>
              <a:buNone/>
            </a:pPr>
            <a:r>
              <a:rPr lang="el-GR" sz="2400" b="1" smtClean="0"/>
              <a:t>		</a:t>
            </a:r>
            <a:r>
              <a:rPr lang="en-GB" sz="2400" b="1" smtClean="0"/>
              <a:t>javadoc –d Documentation_Directory Package_Name</a:t>
            </a:r>
          </a:p>
          <a:p>
            <a:pPr marL="742950" lvl="1" indent="-285750"/>
            <a:r>
              <a:rPr lang="en-GB" sz="2000" smtClean="0"/>
              <a:t>Τα HTML έγγραφα που θα παραχθούν θα τοποθετηθούν στο</a:t>
            </a:r>
            <a:r>
              <a:rPr lang="el-GR" sz="2000" smtClean="0"/>
              <a:t> </a:t>
            </a:r>
            <a:r>
              <a:rPr lang="en-GB" sz="2000" b="1" smtClean="0"/>
              <a:t>Documentation_Directory</a:t>
            </a:r>
          </a:p>
          <a:p>
            <a:pPr marL="742950" lvl="1" indent="-285750"/>
            <a:r>
              <a:rPr lang="en-GB" sz="2000" smtClean="0"/>
              <a:t>Εάν τα </a:t>
            </a:r>
            <a:r>
              <a:rPr lang="en-GB" sz="2000" b="1" smtClean="0"/>
              <a:t>–d </a:t>
            </a:r>
            <a:r>
              <a:rPr lang="en-GB" sz="2000" smtClean="0"/>
              <a:t>και </a:t>
            </a:r>
            <a:r>
              <a:rPr lang="en-GB" sz="2000" b="1" smtClean="0"/>
              <a:t>Documentation_Directory </a:t>
            </a:r>
            <a:r>
              <a:rPr lang="en-GB" sz="2000" smtClean="0"/>
              <a:t>παραληφθούν, τότε το</a:t>
            </a:r>
            <a:r>
              <a:rPr lang="el-GR" sz="2000" smtClean="0"/>
              <a:t> </a:t>
            </a:r>
            <a:r>
              <a:rPr lang="en-GB" sz="2000" b="1" smtClean="0"/>
              <a:t>javadoc </a:t>
            </a:r>
            <a:r>
              <a:rPr lang="en-GB" sz="2000" smtClean="0"/>
              <a:t>θα δημιουργήσει κατάλληλα directories για το documentation</a:t>
            </a:r>
          </a:p>
          <a:p>
            <a:r>
              <a:rPr lang="en-GB" sz="2400" smtClean="0"/>
              <a:t>Για να εκτελέσετε το </a:t>
            </a:r>
            <a:r>
              <a:rPr lang="en-GB" sz="2400" b="1" smtClean="0"/>
              <a:t>javadoc </a:t>
            </a:r>
            <a:r>
              <a:rPr lang="en-GB" sz="2400" smtClean="0">
                <a:solidFill>
                  <a:schemeClr val="hlink"/>
                </a:solidFill>
              </a:rPr>
              <a:t>σε μια κλάση</a:t>
            </a:r>
            <a:r>
              <a:rPr lang="en-GB" sz="2400" smtClean="0"/>
              <a:t>, δώστε την ακόλουθη</a:t>
            </a:r>
            <a:r>
              <a:rPr lang="el-GR" sz="2400" smtClean="0"/>
              <a:t> </a:t>
            </a:r>
            <a:r>
              <a:rPr lang="en-GB" sz="2400" smtClean="0"/>
              <a:t>εντολή </a:t>
            </a:r>
            <a:r>
              <a:rPr lang="en-GB" sz="2400" smtClean="0">
                <a:solidFill>
                  <a:schemeClr val="hlink"/>
                </a:solidFill>
              </a:rPr>
              <a:t>από το</a:t>
            </a:r>
            <a:r>
              <a:rPr lang="el-GR" sz="2400" smtClean="0">
                <a:solidFill>
                  <a:schemeClr val="hlink"/>
                </a:solidFill>
              </a:rPr>
              <a:t>ν</a:t>
            </a:r>
            <a:r>
              <a:rPr lang="en-GB" sz="2400" smtClean="0">
                <a:solidFill>
                  <a:schemeClr val="hlink"/>
                </a:solidFill>
              </a:rPr>
              <a:t> κατάλογο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που περιέχει το αρχείο της κλάσης</a:t>
            </a:r>
            <a:r>
              <a:rPr lang="en-GB" sz="2400" smtClean="0"/>
              <a:t>:</a:t>
            </a:r>
          </a:p>
          <a:p>
            <a:pPr>
              <a:buFont typeface="Arial" charset="0"/>
              <a:buNone/>
            </a:pPr>
            <a:r>
              <a:rPr lang="el-GR" sz="2400" b="1" smtClean="0"/>
              <a:t>		</a:t>
            </a:r>
            <a:r>
              <a:rPr lang="en-GB" sz="2400" b="1" smtClean="0"/>
              <a:t>javadoc ClassName.java</a:t>
            </a:r>
          </a:p>
          <a:p>
            <a:r>
              <a:rPr lang="en-GB" sz="2400" smtClean="0"/>
              <a:t>Για να εκτελέσετε το </a:t>
            </a:r>
            <a:r>
              <a:rPr lang="en-GB" sz="2400" b="1" smtClean="0"/>
              <a:t>javadoc </a:t>
            </a:r>
            <a:r>
              <a:rPr lang="en-GB" sz="2400" smtClean="0">
                <a:solidFill>
                  <a:schemeClr val="hlink"/>
                </a:solidFill>
              </a:rPr>
              <a:t>σε όλες τις κλάσεις ενός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κατάλογο</a:t>
            </a:r>
            <a:r>
              <a:rPr lang="el-GR" sz="2400" smtClean="0">
                <a:solidFill>
                  <a:schemeClr val="hlink"/>
                </a:solidFill>
              </a:rPr>
              <a:t>υ</a:t>
            </a:r>
            <a:r>
              <a:rPr lang="en-GB" sz="2400" smtClean="0"/>
              <a:t>, δώστε την ακόλουθη εντολή: </a:t>
            </a:r>
            <a:endParaRPr lang="el-GR" sz="2400" smtClean="0"/>
          </a:p>
          <a:p>
            <a:pPr>
              <a:buFont typeface="Arial" charset="0"/>
              <a:buNone/>
            </a:pPr>
            <a:r>
              <a:rPr lang="el-GR" sz="2400" b="1" smtClean="0"/>
              <a:t>		</a:t>
            </a:r>
            <a:r>
              <a:rPr lang="en-GB" sz="2400" b="1" smtClean="0"/>
              <a:t>javadoc *.java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Εξωτερική τεκμηρίωση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r>
              <a:rPr lang="en-GB" smtClean="0"/>
              <a:t>Υπάρχουν εργαλεία όπως το javadoc</a:t>
            </a:r>
            <a:r>
              <a:rPr lang="el-GR" smtClean="0"/>
              <a:t>,</a:t>
            </a:r>
            <a:r>
              <a:rPr lang="en-GB" smtClean="0"/>
              <a:t> που παράγουν αυτόματα</a:t>
            </a:r>
            <a:r>
              <a:rPr lang="el-GR" smtClean="0"/>
              <a:t> </a:t>
            </a:r>
            <a:r>
              <a:rPr lang="en-GB" smtClean="0"/>
              <a:t>εξωτερική τεκμηρίωση</a:t>
            </a:r>
            <a:r>
              <a:rPr lang="el-GR" smtClean="0"/>
              <a:t>,</a:t>
            </a:r>
            <a:r>
              <a:rPr lang="en-GB" smtClean="0"/>
              <a:t> με βάση τα σχόλια του κώδικα</a:t>
            </a:r>
          </a:p>
          <a:p>
            <a:pPr lvl="1"/>
            <a:r>
              <a:rPr lang="en-GB" smtClean="0"/>
              <a:t> Βάζουμε σχόλια που προηγούνται μιας κλάσης, ενός πεδίου μιας</a:t>
            </a:r>
            <a:r>
              <a:rPr lang="el-GR" smtClean="0"/>
              <a:t> </a:t>
            </a:r>
            <a:r>
              <a:rPr lang="en-GB" smtClean="0"/>
              <a:t>μεθόδου</a:t>
            </a:r>
          </a:p>
          <a:p>
            <a:pPr lvl="1"/>
            <a:r>
              <a:rPr lang="en-GB" smtClean="0"/>
              <a:t> περιλαμβάνουν javadoc macros @param, @return, @author,</a:t>
            </a:r>
            <a:r>
              <a:rPr lang="el-GR" smtClean="0"/>
              <a:t> </a:t>
            </a:r>
            <a:r>
              <a:rPr lang="en-GB" smtClean="0"/>
              <a:t>@version …</a:t>
            </a:r>
          </a:p>
          <a:p>
            <a:pPr lvl="1"/>
            <a:r>
              <a:rPr lang="en-GB" smtClean="0"/>
              <a:t> /** begin comment that is included in javadoc */</a:t>
            </a:r>
          </a:p>
          <a:p>
            <a:r>
              <a:rPr lang="en-GB" smtClean="0"/>
              <a:t> Τελικά παράγονται html σελίδες εξωτερικής τεκμηρίωσης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3" descr="savitch_c05d23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 b="1686"/>
          <a:stretch>
            <a:fillRect/>
          </a:stretch>
        </p:blipFill>
        <p:spPr bwMode="auto">
          <a:xfrm>
            <a:off x="0" y="866775"/>
            <a:ext cx="9144000" cy="599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28600" y="457200"/>
            <a:ext cx="8229600" cy="838200"/>
          </a:xfrm>
          <a:solidFill>
            <a:schemeClr val="bg1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mtClean="0"/>
              <a:t>Επιλογές για</a:t>
            </a:r>
            <a:r>
              <a:rPr lang="en-US" smtClean="0"/>
              <a:t> </a:t>
            </a:r>
            <a:r>
              <a:rPr lang="en-US" b="1" smtClean="0">
                <a:latin typeface="Courier New" pitchFamily="49" charset="0"/>
              </a:rPr>
              <a:t>javadoc</a:t>
            </a:r>
            <a:endParaRPr lang="en-US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type="body" idx="4294967295"/>
          </p:nvPr>
        </p:nvSpPr>
        <p:spPr>
          <a:xfrm>
            <a:off x="0" y="381000"/>
            <a:ext cx="9144000" cy="64770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>
                <a:solidFill>
                  <a:schemeClr val="hlink"/>
                </a:solidFill>
              </a:rPr>
              <a:t>/**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Class for a person with a name and dates for birth and death.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Class invariant: A Person always has a date of birth, and if the Person  has a date of death, then the date of death is equal to or later than the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date of birth.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Generate javadoc with: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	&gt; </a:t>
            </a:r>
            <a:r>
              <a:rPr lang="en-GB" sz="1800" b="1" smtClean="0"/>
              <a:t>javadoc -author -version Person.java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18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</a:t>
            </a:r>
            <a:r>
              <a:rPr lang="en-GB" sz="1600" smtClean="0">
                <a:solidFill>
                  <a:srgbClr val="F41A5D"/>
                </a:solidFill>
              </a:rPr>
              <a:t>@author</a:t>
            </a:r>
            <a:r>
              <a:rPr lang="en-GB" sz="1600" smtClean="0"/>
              <a:t> Kenrick Mock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</a:t>
            </a:r>
            <a:r>
              <a:rPr lang="en-GB" sz="1600" smtClean="0">
                <a:solidFill>
                  <a:srgbClr val="F41A5D"/>
                </a:solidFill>
              </a:rPr>
              <a:t>@version</a:t>
            </a:r>
            <a:r>
              <a:rPr lang="en-GB" sz="1600" smtClean="0"/>
              <a:t>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>
                <a:solidFill>
                  <a:schemeClr val="hlink"/>
                </a:solidFill>
              </a:rPr>
              <a:t>*/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160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public class Person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   private String name;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   private Date born;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   private Date died;//null indicates still alive.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16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	</a:t>
            </a:r>
            <a:r>
              <a:rPr lang="en-GB" sz="1600" smtClean="0">
                <a:solidFill>
                  <a:schemeClr val="hlink"/>
                </a:solidFill>
              </a:rPr>
              <a:t>/**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	Person constructor.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	</a:t>
            </a:r>
            <a:r>
              <a:rPr lang="en-GB" sz="1600" smtClean="0">
                <a:solidFill>
                  <a:srgbClr val="F41A5D"/>
                </a:solidFill>
              </a:rPr>
              <a:t>@param</a:t>
            </a:r>
            <a:r>
              <a:rPr lang="en-GB" sz="1600" smtClean="0"/>
              <a:t> initialName name of the person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	</a:t>
            </a:r>
            <a:r>
              <a:rPr lang="en-GB" sz="1600" smtClean="0">
                <a:solidFill>
                  <a:srgbClr val="F41A5D"/>
                </a:solidFill>
              </a:rPr>
              <a:t>@param</a:t>
            </a:r>
            <a:r>
              <a:rPr lang="en-GB" sz="1600" smtClean="0"/>
              <a:t> birthDate date of birth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	</a:t>
            </a:r>
            <a:r>
              <a:rPr lang="en-GB" sz="1600" smtClean="0">
                <a:solidFill>
                  <a:srgbClr val="F41A5D"/>
                </a:solidFill>
              </a:rPr>
              <a:t>@param</a:t>
            </a:r>
            <a:r>
              <a:rPr lang="en-GB" sz="1600" smtClean="0"/>
              <a:t> deathDate date of death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	</a:t>
            </a:r>
            <a:r>
              <a:rPr lang="en-GB" sz="1600" smtClean="0">
                <a:solidFill>
                  <a:schemeClr val="hlink"/>
                </a:solidFill>
              </a:rPr>
              <a:t>*/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60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Dry run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C:\Java\jdk1.7.0\bin"\javadoc –author -version Person.java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Loading source file Person.java...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Constructing Javadoc information...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Standard Doclet version 1.7.0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Building tree for all the packages and classes...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\Person.html...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\package-frame.html...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\package-summary.html...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\package-tree.html...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\constant-values.html...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Building index for all the packages and classes...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\overview-tree.html...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\index-all.html...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\deprecated-list.html...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Building index for all classes...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\allclasses-frame.html...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\allclasses-noframe.html...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\index.html...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1800" smtClean="0"/>
              <a:t>Generating \help-doc.html...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Person.html</a:t>
            </a:r>
          </a:p>
        </p:txBody>
      </p:sp>
      <p:sp>
        <p:nvSpPr>
          <p:cNvPr id="409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4096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index-all.html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419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Eclipse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sz="2400" smtClean="0"/>
              <a:t>Το Eclipse είναι </a:t>
            </a:r>
            <a:r>
              <a:rPr lang="el-GR" sz="2400" smtClean="0"/>
              <a:t>ένα πλήρως επεκτάσιμο</a:t>
            </a:r>
            <a:r>
              <a:rPr lang="en-GB" sz="2400" smtClean="0"/>
              <a:t>,</a:t>
            </a:r>
            <a:r>
              <a:rPr lang="el-GR" sz="2400" smtClean="0"/>
              <a:t> open-source </a:t>
            </a:r>
            <a:r>
              <a:rPr lang="en-US" sz="2400" smtClean="0">
                <a:solidFill>
                  <a:schemeClr val="hlink"/>
                </a:solidFill>
              </a:rPr>
              <a:t>ολοκληρωμέν</a:t>
            </a:r>
            <a:r>
              <a:rPr lang="el-GR" sz="2400" smtClean="0">
                <a:solidFill>
                  <a:schemeClr val="hlink"/>
                </a:solidFill>
              </a:rPr>
              <a:t>ο</a:t>
            </a:r>
            <a:r>
              <a:rPr lang="en-US" sz="2400" smtClean="0">
                <a:solidFill>
                  <a:schemeClr val="hlink"/>
                </a:solidFill>
              </a:rPr>
              <a:t> περιβάλλον ανάπτυξης</a:t>
            </a:r>
            <a:r>
              <a:rPr lang="en-US" sz="2400" smtClean="0"/>
              <a:t> (Integrated Development Environment-</a:t>
            </a:r>
            <a:r>
              <a:rPr lang="en-US" smtClean="0"/>
              <a:t> </a:t>
            </a:r>
            <a:r>
              <a:rPr lang="en-US" sz="2400" smtClean="0"/>
              <a:t>IDE) για ανάπτυξη όλων</a:t>
            </a:r>
            <a:r>
              <a:rPr lang="el-GR" sz="2400" smtClean="0"/>
              <a:t> </a:t>
            </a:r>
            <a:r>
              <a:rPr lang="en-US" sz="2400" smtClean="0"/>
              <a:t>των τύπων εφαρμογών της Java</a:t>
            </a:r>
          </a:p>
          <a:p>
            <a:r>
              <a:rPr lang="el-GR" sz="2400" smtClean="0"/>
              <a:t>Έχει πολλές ενσωματωμένες λειτουργίες για την απλοποίηση και</a:t>
            </a:r>
            <a:br>
              <a:rPr lang="el-GR" sz="2400" smtClean="0"/>
            </a:br>
            <a:r>
              <a:rPr lang="el-GR" sz="2400" smtClean="0"/>
              <a:t>εξορθολογισμό ανάπτυξης προγραμμάτων σε Java, και ιδιαίτερα πολύπλοκων συστημάτων λογισμικού</a:t>
            </a:r>
          </a:p>
          <a:p>
            <a:r>
              <a:rPr lang="el-GR" sz="2400" smtClean="0"/>
              <a:t>Είναι η βάση για πολλά εμπορικά IDE όπως τα: </a:t>
            </a:r>
            <a:r>
              <a:rPr lang="en-GB" sz="2400" smtClean="0"/>
              <a:t>Rational XDE</a:t>
            </a:r>
            <a:r>
              <a:rPr lang="el-GR" sz="2400" smtClean="0"/>
              <a:t>, WebSphere Application Developer, κλπ.</a:t>
            </a:r>
            <a:r>
              <a:rPr lang="en-GB" smtClean="0"/>
              <a:t> 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Πακέτα και δηλώσεις </a:t>
            </a:r>
            <a:r>
              <a:rPr lang="en-GB" b="1" smtClean="0"/>
              <a:t>Import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mtClean="0"/>
              <a:t>Η Java χρησιμοποιεί </a:t>
            </a:r>
            <a:r>
              <a:rPr lang="en-GB" i="1" smtClean="0"/>
              <a:t>πακέτα </a:t>
            </a:r>
            <a:r>
              <a:rPr lang="en-GB" smtClean="0"/>
              <a:t>για να σχηματίσει </a:t>
            </a:r>
            <a:r>
              <a:rPr lang="en-GB" smtClean="0">
                <a:solidFill>
                  <a:schemeClr val="hlink"/>
                </a:solidFill>
              </a:rPr>
              <a:t>βιβλιοθήκες κλάσεων</a:t>
            </a:r>
          </a:p>
          <a:p>
            <a:pPr>
              <a:lnSpc>
                <a:spcPct val="90000"/>
              </a:lnSpc>
            </a:pPr>
            <a:r>
              <a:rPr lang="en-GB" smtClean="0"/>
              <a:t>Ένα </a:t>
            </a:r>
            <a:r>
              <a:rPr lang="en-GB" b="1" smtClean="0"/>
              <a:t>πακέτο</a:t>
            </a:r>
            <a:r>
              <a:rPr lang="en-GB" smtClean="0"/>
              <a:t> είναι μια ομάδα κλάσεων που έχουν τοποθετηθεί σε ένα </a:t>
            </a:r>
            <a:r>
              <a:rPr lang="el-GR" smtClean="0"/>
              <a:t>κατάλογο (</a:t>
            </a:r>
            <a:r>
              <a:rPr lang="en-GB" smtClean="0"/>
              <a:t>directory</a:t>
            </a:r>
            <a:r>
              <a:rPr lang="el-GR" smtClean="0"/>
              <a:t>/</a:t>
            </a:r>
            <a:r>
              <a:rPr lang="en-GB" smtClean="0"/>
              <a:t>folder</a:t>
            </a:r>
            <a:r>
              <a:rPr lang="el-GR" smtClean="0"/>
              <a:t>)</a:t>
            </a:r>
          </a:p>
          <a:p>
            <a:pPr>
              <a:lnSpc>
                <a:spcPct val="90000"/>
              </a:lnSpc>
            </a:pPr>
            <a:r>
              <a:rPr lang="en-GB" smtClean="0"/>
              <a:t>Μπορεί να χρησιμοποιηθούν από κάθε πρόγραμμα που περιλαμβάνει μια </a:t>
            </a:r>
            <a:r>
              <a:rPr lang="el-GR" smtClean="0"/>
              <a:t>εντολ</a:t>
            </a:r>
            <a:r>
              <a:rPr lang="en-GB" smtClean="0"/>
              <a:t>ή/</a:t>
            </a:r>
            <a:r>
              <a:rPr lang="el-GR" smtClean="0"/>
              <a:t>πρότασ</a:t>
            </a:r>
            <a:r>
              <a:rPr lang="en-GB" smtClean="0"/>
              <a:t>η</a:t>
            </a:r>
            <a:r>
              <a:rPr lang="el-GR" smtClean="0"/>
              <a:t> </a:t>
            </a:r>
            <a:r>
              <a:rPr lang="en-GB" b="1" i="1" smtClean="0">
                <a:solidFill>
                  <a:srgbClr val="F41A5D"/>
                </a:solidFill>
              </a:rPr>
              <a:t>import</a:t>
            </a:r>
            <a:r>
              <a:rPr lang="en-GB" i="1" smtClean="0"/>
              <a:t> </a:t>
            </a:r>
            <a:r>
              <a:rPr lang="en-GB" smtClean="0"/>
              <a:t>που αναφέρεται στο πακέτο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Η import πρέπει να τοποθετείται </a:t>
            </a:r>
            <a:r>
              <a:rPr lang="en-GB" u="sng" smtClean="0">
                <a:solidFill>
                  <a:schemeClr val="hlink"/>
                </a:solidFill>
              </a:rPr>
              <a:t>στην αρχή του αρχείου προγράμματος</a:t>
            </a:r>
            <a:endParaRPr lang="el-GR" u="sng" smtClean="0">
              <a:solidFill>
                <a:schemeClr val="hlink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GB" smtClean="0"/>
              <a:t>Μόνο κενές γραμμές, σχόλια, και </a:t>
            </a:r>
            <a:r>
              <a:rPr lang="en-GB" smtClean="0">
                <a:solidFill>
                  <a:schemeClr val="hlink"/>
                </a:solidFill>
              </a:rPr>
              <a:t>δηλώσεις πακέτων</a:t>
            </a:r>
            <a:r>
              <a:rPr lang="en-GB" smtClean="0"/>
              <a:t> μπορεί να προηγούνται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Το πρόγραμμα μπορεί να βρίσκεται σε διαφορετικό κατάλογο από το πακέτο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mtClean="0"/>
              <a:t>Εγκατάσταση</a:t>
            </a:r>
            <a:endParaRPr lang="en-GB" smtClean="0"/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r>
              <a:rPr lang="el-GR" smtClean="0"/>
              <a:t>Μπορείτε να εγκαταστήσετε το Eclipse σε μηχάνημα Windows / Linux </a:t>
            </a:r>
          </a:p>
          <a:p>
            <a:r>
              <a:rPr lang="el-GR" smtClean="0"/>
              <a:t>Θα χρειαστείτε το Eclipse </a:t>
            </a:r>
            <a:r>
              <a:rPr lang="en-GB" smtClean="0"/>
              <a:t>IDE</a:t>
            </a:r>
            <a:r>
              <a:rPr lang="el-GR" smtClean="0"/>
              <a:t> από το: </a:t>
            </a:r>
            <a:r>
              <a:rPr lang="el-GR" sz="2400" smtClean="0">
                <a:hlinkClick r:id="rId2"/>
              </a:rPr>
              <a:t>http://www.eclipse.org/downloads/index.php</a:t>
            </a:r>
            <a:r>
              <a:rPr lang="el-GR" sz="2400" smtClean="0"/>
              <a:t> </a:t>
            </a:r>
          </a:p>
          <a:p>
            <a:r>
              <a:rPr lang="el-GR" smtClean="0"/>
              <a:t>και Java Runtime Environment (JRE) από το: </a:t>
            </a:r>
          </a:p>
          <a:p>
            <a:pPr>
              <a:buFont typeface="Arial" charset="0"/>
              <a:buNone/>
            </a:pPr>
            <a:r>
              <a:rPr lang="el-GR" sz="2000" smtClean="0">
                <a:hlinkClick r:id="rId3"/>
              </a:rPr>
              <a:t>http://www.oracle.com/technetwork/java/javase/downloads/index.html</a:t>
            </a:r>
            <a:r>
              <a:rPr lang="el-GR" smtClean="0"/>
              <a:t> </a:t>
            </a:r>
            <a:endParaRPr lang="en-GB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mtClean="0"/>
              <a:t>Eclipse Workspace</a:t>
            </a:r>
            <a:endParaRPr lang="en-GB" smtClean="0"/>
          </a:p>
        </p:txBody>
      </p:sp>
      <p:sp>
        <p:nvSpPr>
          <p:cNvPr id="45058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600200"/>
            <a:ext cx="8991600" cy="4876800"/>
          </a:xfrm>
        </p:spPr>
        <p:txBody>
          <a:bodyPr/>
          <a:lstStyle/>
          <a:p>
            <a:r>
              <a:rPr lang="el-GR" smtClean="0"/>
              <a:t>Μόλις ολοκληρωθεί η εγκατάσταση, θα πρέπει να επιλέξετε ένα φάκελο για το workspace όπου θα είναι αποθηκευμένα τα </a:t>
            </a:r>
            <a:r>
              <a:rPr lang="en-GB" smtClean="0"/>
              <a:t>project</a:t>
            </a:r>
            <a:r>
              <a:rPr lang="el-GR" smtClean="0"/>
              <a:t> σας</a:t>
            </a:r>
            <a:endParaRPr lang="en-GB" smtClean="0"/>
          </a:p>
          <a:p>
            <a:r>
              <a:rPr lang="el-GR" smtClean="0"/>
              <a:t>Μπορείτε να αποθηκεύσετε πολλά </a:t>
            </a:r>
            <a:r>
              <a:rPr lang="en-GB" smtClean="0"/>
              <a:t>project</a:t>
            </a:r>
            <a:r>
              <a:rPr lang="el-GR" smtClean="0"/>
              <a:t> στο ίδιο workspace αλλά σε διαφορετικές υποφακέλους</a:t>
            </a:r>
            <a:endParaRPr lang="en-GB" smtClean="0"/>
          </a:p>
          <a:p>
            <a:r>
              <a:rPr lang="en-GB" smtClean="0"/>
              <a:t>To </a:t>
            </a:r>
            <a:r>
              <a:rPr lang="el-GR" smtClean="0"/>
              <a:t>Eclipse υποστηρίζει πολλαπλούς χώρους εργασίας </a:t>
            </a:r>
            <a:r>
              <a:rPr lang="en-GB" smtClean="0"/>
              <a:t>(</a:t>
            </a:r>
            <a:r>
              <a:rPr lang="el-GR" smtClean="0"/>
              <a:t>workspace</a:t>
            </a:r>
            <a:r>
              <a:rPr lang="en-GB" smtClean="0"/>
              <a:t>)</a:t>
            </a:r>
            <a:r>
              <a:rPr lang="el-GR" smtClean="0"/>
              <a:t> και μπορείτε να επιλέξετε workspace, όταν ξεκινάτε το</a:t>
            </a:r>
            <a:r>
              <a:rPr lang="en-GB" smtClean="0"/>
              <a:t> </a:t>
            </a:r>
            <a:r>
              <a:rPr lang="el-GR" smtClean="0"/>
              <a:t>Eclipse</a:t>
            </a:r>
            <a:r>
              <a:rPr lang="en-GB" smtClean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228600"/>
            <a:ext cx="8229600" cy="762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Eclipse Setup</a:t>
            </a:r>
          </a:p>
        </p:txBody>
      </p:sp>
      <p:sp>
        <p:nvSpPr>
          <p:cNvPr id="46082" name="Rectangle 3"/>
          <p:cNvSpPr>
            <a:spLocks noGrp="1"/>
          </p:cNvSpPr>
          <p:nvPr>
            <p:ph type="body" idx="4294967295"/>
          </p:nvPr>
        </p:nvSpPr>
        <p:spPr>
          <a:xfrm>
            <a:off x="-152400" y="762000"/>
            <a:ext cx="9144000" cy="4876800"/>
          </a:xfrm>
        </p:spPr>
        <p:txBody>
          <a:bodyPr/>
          <a:lstStyle/>
          <a:p>
            <a:r>
              <a:rPr lang="el-GR" smtClean="0"/>
              <a:t>Μόλις «τρέξει» το Eclipse, θα πρέπει να δείτε το παρακάτω:</a:t>
            </a:r>
            <a:r>
              <a:rPr lang="en-GB" smtClean="0"/>
              <a:t> </a:t>
            </a:r>
          </a:p>
        </p:txBody>
      </p:sp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4750" y="1249363"/>
            <a:ext cx="6699250" cy="560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mtClean="0"/>
              <a:t>Το πρώτο Project με το Eclipse</a:t>
            </a:r>
            <a:endParaRPr lang="en-GB" smtClean="0"/>
          </a:p>
        </p:txBody>
      </p:sp>
      <p:sp>
        <p:nvSpPr>
          <p:cNvPr id="47106" name="Rectangle 3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9144000" cy="5257800"/>
          </a:xfrm>
        </p:spPr>
        <p:txBody>
          <a:bodyPr/>
          <a:lstStyle/>
          <a:p>
            <a:r>
              <a:rPr lang="el-GR" sz="2400" smtClean="0"/>
              <a:t>Για να δημιουργήσετε ένα Project στο Eclipse, επιλέξτε 		</a:t>
            </a:r>
            <a:r>
              <a:rPr lang="el-GR" sz="2400" smtClean="0">
                <a:solidFill>
                  <a:schemeClr val="hlink"/>
                </a:solidFill>
              </a:rPr>
              <a:t>File -&gt; New -&gt; Project </a:t>
            </a:r>
          </a:p>
          <a:p>
            <a:r>
              <a:rPr lang="el-GR" sz="2400" smtClean="0"/>
              <a:t>Για να δημιουργήσετε ένα πρόγραμμα Java, επιλέξτε 	  </a:t>
            </a:r>
            <a:r>
              <a:rPr lang="el-GR" sz="2400" smtClean="0">
                <a:solidFill>
                  <a:schemeClr val="hlink"/>
                </a:solidFill>
              </a:rPr>
              <a:t>Java Project -&gt; Next -&gt; Enter Project Name </a:t>
            </a:r>
            <a:r>
              <a:rPr lang="el-GR" sz="2400" smtClean="0"/>
              <a:t>(FirstEclipseProject)</a:t>
            </a:r>
            <a:r>
              <a:rPr lang="el-GR" sz="2400" smtClean="0">
                <a:solidFill>
                  <a:schemeClr val="hlink"/>
                </a:solidFill>
              </a:rPr>
              <a:t> -&gt; Select Create Separate Source and Output Folders -&gt; Finish</a:t>
            </a:r>
          </a:p>
          <a:p>
            <a:r>
              <a:rPr lang="el-GR" sz="2400" smtClean="0"/>
              <a:t>Μόλις ολοκληρωθεί το πιο πάνω, το Eclipse θα σας ζητήσει να ενεργοποιήσετε την </a:t>
            </a:r>
            <a:r>
              <a:rPr lang="el-GR" sz="2400" smtClean="0">
                <a:solidFill>
                  <a:schemeClr val="hlink"/>
                </a:solidFill>
              </a:rPr>
              <a:t>Java Perspective</a:t>
            </a:r>
            <a:r>
              <a:rPr lang="el-GR" sz="2400" smtClean="0"/>
              <a:t>, επιλέξτε </a:t>
            </a:r>
            <a:r>
              <a:rPr lang="el-GR" sz="2400" smtClean="0">
                <a:solidFill>
                  <a:schemeClr val="hlink"/>
                </a:solidFill>
              </a:rPr>
              <a:t>Yes</a:t>
            </a:r>
            <a:r>
              <a:rPr lang="el-GR" sz="2400" smtClean="0"/>
              <a:t> και έπειτα η προοπτική </a:t>
            </a:r>
            <a:r>
              <a:rPr lang="el-GR" altLang="ko-KR" sz="2400" smtClean="0"/>
              <a:t>αυτή </a:t>
            </a:r>
            <a:r>
              <a:rPr lang="el-GR" sz="2400" smtClean="0"/>
              <a:t>θα ανοίξει</a:t>
            </a:r>
          </a:p>
          <a:p>
            <a:r>
              <a:rPr lang="el-GR" sz="2400" smtClean="0"/>
              <a:t>Παρατηρήστε τις διαφορετικές απόψεις (</a:t>
            </a:r>
            <a:r>
              <a:rPr lang="en-GB" sz="2400" smtClean="0"/>
              <a:t>Views</a:t>
            </a:r>
            <a:r>
              <a:rPr lang="el-GR" sz="2400" smtClean="0"/>
              <a:t>) και προοπτικές (</a:t>
            </a:r>
            <a:r>
              <a:rPr lang="en-GB" sz="2400" smtClean="0"/>
              <a:t>Perspectives</a:t>
            </a:r>
            <a:r>
              <a:rPr lang="el-GR" sz="2400" smtClean="0"/>
              <a:t>)</a:t>
            </a:r>
            <a:r>
              <a:rPr lang="en-GB" sz="2400" smtClean="0"/>
              <a:t> </a:t>
            </a:r>
            <a:r>
              <a:rPr lang="el-GR" sz="2400" smtClean="0"/>
              <a:t>στο μενού </a:t>
            </a:r>
            <a:r>
              <a:rPr lang="en-GB" sz="2400" smtClean="0">
                <a:solidFill>
                  <a:schemeClr val="hlink"/>
                </a:solidFill>
              </a:rPr>
              <a:t>Window</a:t>
            </a:r>
            <a:r>
              <a:rPr lang="el-GR" sz="2400" smtClean="0"/>
              <a:t>, επιλέγοντας </a:t>
            </a:r>
            <a:r>
              <a:rPr lang="en-GB" sz="2400" smtClean="0">
                <a:solidFill>
                  <a:schemeClr val="hlink"/>
                </a:solidFill>
              </a:rPr>
              <a:t>Open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Perspective</a:t>
            </a:r>
            <a:r>
              <a:rPr lang="en-GB" sz="2400" smtClean="0"/>
              <a:t> </a:t>
            </a:r>
            <a:r>
              <a:rPr lang="el-GR" sz="2400" smtClean="0"/>
              <a:t>ή </a:t>
            </a:r>
            <a:r>
              <a:rPr lang="en-GB" sz="2400" smtClean="0">
                <a:solidFill>
                  <a:schemeClr val="hlink"/>
                </a:solidFill>
              </a:rPr>
              <a:t>Show View</a:t>
            </a:r>
            <a:endParaRPr lang="el-GR" sz="2400" smtClean="0">
              <a:solidFill>
                <a:schemeClr val="hlink"/>
              </a:solidFill>
            </a:endParaRPr>
          </a:p>
          <a:p>
            <a:r>
              <a:rPr lang="el-GR" altLang="ko-KR" sz="2400" smtClean="0"/>
              <a:t>Αναπτύξτε </a:t>
            </a:r>
            <a:r>
              <a:rPr lang="el-GR" sz="2400" smtClean="0"/>
              <a:t>το FirstEclipseProject από το </a:t>
            </a:r>
            <a:r>
              <a:rPr lang="el-GR" sz="2400" smtClean="0">
                <a:solidFill>
                  <a:schemeClr val="hlink"/>
                </a:solidFill>
              </a:rPr>
              <a:t>Package Explorer</a:t>
            </a:r>
            <a:r>
              <a:rPr lang="el-GR" sz="2400" smtClean="0"/>
              <a:t> </a:t>
            </a:r>
            <a:r>
              <a:rPr lang="en-GB" sz="2400" smtClean="0">
                <a:solidFill>
                  <a:schemeClr val="hlink"/>
                </a:solidFill>
              </a:rPr>
              <a:t>View</a:t>
            </a:r>
            <a:r>
              <a:rPr lang="el-GR" sz="2400" smtClean="0"/>
              <a:t> για να δείτε την άδεια δομή του Project</a:t>
            </a:r>
            <a:endParaRPr lang="en-GB" sz="24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mtClean="0"/>
              <a:t>Java Perspective</a:t>
            </a:r>
            <a:endParaRPr lang="en-GB" smtClean="0"/>
          </a:p>
        </p:txBody>
      </p:sp>
      <p:sp>
        <p:nvSpPr>
          <p:cNvPr id="481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4813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22020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mtClean="0"/>
              <a:t>Η πρώτη κλάση με το Eclipse</a:t>
            </a:r>
            <a:endParaRPr lang="en-GB" smtClean="0"/>
          </a:p>
        </p:txBody>
      </p:sp>
      <p:sp>
        <p:nvSpPr>
          <p:cNvPr id="49154" name="Rectangle 3"/>
          <p:cNvSpPr>
            <a:spLocks noGrp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400" smtClean="0"/>
              <a:t>Για να δημιουργήσετε μια κλάση Java στο Eclipse, επιλέξτε </a:t>
            </a:r>
            <a:r>
              <a:rPr lang="en-GB" sz="2400" smtClean="0"/>
              <a:t>   </a:t>
            </a:r>
            <a:r>
              <a:rPr lang="el-GR" sz="2400" smtClean="0">
                <a:solidFill>
                  <a:schemeClr val="hlink"/>
                </a:solidFill>
              </a:rPr>
              <a:t>File -&gt; New -&gt; Class-&gt; Πληκτρολογήστε το όνομα πακέτου</a:t>
            </a:r>
            <a:r>
              <a:rPr lang="en-GB" sz="2400" smtClean="0">
                <a:solidFill>
                  <a:schemeClr val="hlink"/>
                </a:solidFill>
              </a:rPr>
              <a:t>*</a:t>
            </a:r>
            <a:r>
              <a:rPr lang="el-GR" sz="2400" smtClean="0"/>
              <a:t> (firsteclipsepackage) </a:t>
            </a:r>
            <a:r>
              <a:rPr lang="el-GR" sz="2400" smtClean="0">
                <a:solidFill>
                  <a:schemeClr val="hlink"/>
                </a:solidFill>
              </a:rPr>
              <a:t>-&gt;Πληκτρολογήστε το όνομα της κλάσης</a:t>
            </a:r>
            <a:r>
              <a:rPr lang="el-GR" sz="2400" smtClean="0"/>
              <a:t> (FirstEclipseClass) -&gt; Επιλέξτε </a:t>
            </a:r>
            <a:r>
              <a:rPr lang="el-GR" sz="2400" smtClean="0">
                <a:solidFill>
                  <a:schemeClr val="hlink"/>
                </a:solidFill>
              </a:rPr>
              <a:t>public static</a:t>
            </a:r>
            <a:r>
              <a:rPr lang="en-GB" sz="2400" smtClean="0">
                <a:solidFill>
                  <a:schemeClr val="hlink"/>
                </a:solidFill>
              </a:rPr>
              <a:t> </a:t>
            </a:r>
            <a:r>
              <a:rPr lang="el-GR" sz="2400" smtClean="0">
                <a:solidFill>
                  <a:schemeClr val="hlink"/>
                </a:solidFill>
              </a:rPr>
              <a:t>void main -&gt;</a:t>
            </a:r>
            <a:r>
              <a:rPr lang="el-GR" sz="2400" smtClean="0"/>
              <a:t> Αποεπιλέξτε </a:t>
            </a:r>
            <a:r>
              <a:rPr lang="el-GR" sz="2400" smtClean="0">
                <a:solidFill>
                  <a:schemeClr val="hlink"/>
                </a:solidFill>
              </a:rPr>
              <a:t>Inherited abstract methods-&gt; Finish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GB" sz="2400" smtClean="0">
                <a:solidFill>
                  <a:schemeClr val="hlink"/>
                </a:solidFill>
              </a:rPr>
              <a:t>*</a:t>
            </a:r>
            <a:r>
              <a:rPr lang="el-GR" altLang="ko-KR" sz="2400" smtClean="0"/>
              <a:t>Χρησιμοποιείστε </a:t>
            </a:r>
            <a:r>
              <a:rPr lang="el-GR" sz="2400" smtClean="0"/>
              <a:t>το προκαθορισμένο πακέτο ή ορίστε δικό σας με </a:t>
            </a:r>
            <a:r>
              <a:rPr lang="el-GR" sz="2400" smtClean="0">
                <a:solidFill>
                  <a:schemeClr val="hlink"/>
                </a:solidFill>
              </a:rPr>
              <a:t>File -&gt; New -&gt;</a:t>
            </a:r>
            <a:r>
              <a:rPr lang="en-GB" sz="2400" smtClean="0">
                <a:solidFill>
                  <a:schemeClr val="hlink"/>
                </a:solidFill>
              </a:rPr>
              <a:t>Package-&gt;</a:t>
            </a:r>
            <a:r>
              <a:rPr lang="en-GB" sz="2400" smtClean="0"/>
              <a:t>f</a:t>
            </a:r>
            <a:r>
              <a:rPr lang="el-GR" sz="2400" smtClean="0"/>
              <a:t>irsteclipsepackage</a:t>
            </a:r>
            <a:r>
              <a:rPr lang="en-GB" sz="2400" smtClean="0"/>
              <a:t> </a:t>
            </a:r>
          </a:p>
          <a:p>
            <a:pPr>
              <a:lnSpc>
                <a:spcPct val="90000"/>
              </a:lnSpc>
            </a:pPr>
            <a:r>
              <a:rPr lang="el-GR" sz="2400" smtClean="0"/>
              <a:t>Παρατηρήστε το αρχείο πηγαίου κώδικα</a:t>
            </a:r>
            <a:r>
              <a:rPr lang="en-GB" sz="2400" smtClean="0"/>
              <a:t> </a:t>
            </a:r>
            <a:r>
              <a:rPr lang="el-GR" sz="2400" smtClean="0"/>
              <a:t>που άνοιξε στην main view</a:t>
            </a:r>
          </a:p>
          <a:p>
            <a:pPr>
              <a:lnSpc>
                <a:spcPct val="90000"/>
              </a:lnSpc>
            </a:pPr>
            <a:r>
              <a:rPr lang="el-GR" sz="2400" smtClean="0"/>
              <a:t>Κάτω από την μέθοδο main, πληκτρολογήστε:</a:t>
            </a:r>
            <a:br>
              <a:rPr lang="el-GR" sz="2400" smtClean="0"/>
            </a:br>
            <a:r>
              <a:rPr lang="en-GB" sz="2400" smtClean="0">
                <a:solidFill>
                  <a:schemeClr val="hlink"/>
                </a:solidFill>
              </a:rPr>
              <a:t>System.out.println(“My First Eclipse Class is Running");</a:t>
            </a:r>
          </a:p>
          <a:p>
            <a:pPr>
              <a:lnSpc>
                <a:spcPct val="90000"/>
              </a:lnSpc>
            </a:pPr>
            <a:r>
              <a:rPr lang="el-GR" sz="2400" smtClean="0"/>
              <a:t>Αποθηκεύστε το αρχείο μέσω του </a:t>
            </a:r>
            <a:r>
              <a:rPr lang="el-GR" sz="2400" smtClean="0">
                <a:solidFill>
                  <a:schemeClr val="hlink"/>
                </a:solidFill>
              </a:rPr>
              <a:t>File -&gt; Save</a:t>
            </a:r>
            <a:r>
              <a:rPr lang="el-GR" sz="2400" smtClean="0"/>
              <a:t> ή</a:t>
            </a:r>
            <a:r>
              <a:rPr lang="en-GB" sz="2400" smtClean="0"/>
              <a:t> </a:t>
            </a:r>
            <a:r>
              <a:rPr lang="el-GR" sz="2400" smtClean="0"/>
              <a:t>χρησιμοποιώντας το συνδυασμό πλήκτρων CTRL + S</a:t>
            </a:r>
          </a:p>
          <a:p>
            <a:pPr>
              <a:lnSpc>
                <a:spcPct val="90000"/>
              </a:lnSpc>
            </a:pPr>
            <a:r>
              <a:rPr lang="el-GR" sz="2400" smtClean="0"/>
              <a:t>Εκτελέστε την κλάση main, επιλέγοντας </a:t>
            </a:r>
            <a:r>
              <a:rPr lang="en-GB" sz="2400" smtClean="0">
                <a:solidFill>
                  <a:schemeClr val="hlink"/>
                </a:solidFill>
              </a:rPr>
              <a:t>Run -&gt; Run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as-&gt; Java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Application</a:t>
            </a:r>
            <a:r>
              <a:rPr lang="en-GB" sz="2400" smtClean="0"/>
              <a:t>, </a:t>
            </a:r>
            <a:r>
              <a:rPr lang="el-GR" sz="2400" smtClean="0"/>
              <a:t>και δείτε τα αποτελέσματα σε </a:t>
            </a:r>
            <a:r>
              <a:rPr lang="en-GB" sz="2400" smtClean="0">
                <a:solidFill>
                  <a:schemeClr val="hlink"/>
                </a:solidFill>
              </a:rPr>
              <a:t>Console view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533400"/>
            <a:ext cx="84582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z="3600" smtClean="0"/>
              <a:t>Εισάγωγη (Import) εξωτερικών πακέτων</a:t>
            </a:r>
            <a:endParaRPr lang="en-GB" sz="3600" smtClean="0"/>
          </a:p>
        </p:txBody>
      </p:sp>
      <p:sp>
        <p:nvSpPr>
          <p:cNvPr id="5017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r>
              <a:rPr lang="el-GR" sz="2400" smtClean="0"/>
              <a:t>Προσθέστε κάτω από την </a:t>
            </a:r>
            <a:r>
              <a:rPr lang="en-GB" sz="2400" smtClean="0"/>
              <a:t>main </a:t>
            </a:r>
            <a:r>
              <a:rPr lang="el-GR" sz="2400" smtClean="0"/>
              <a:t>στην κλάση FirstEclipseClass, μια νέα μέθοδο</a:t>
            </a:r>
            <a:r>
              <a:rPr lang="en-GB" sz="2400" smtClean="0"/>
              <a:t> </a:t>
            </a:r>
            <a:r>
              <a:rPr lang="en-GB" sz="2400" smtClean="0">
                <a:solidFill>
                  <a:schemeClr val="hlink"/>
                </a:solidFill>
              </a:rPr>
              <a:t>public static void printVector(Vector input)</a:t>
            </a:r>
            <a:endParaRPr lang="el-GR" sz="2400" smtClean="0">
              <a:solidFill>
                <a:schemeClr val="hlink"/>
              </a:solidFill>
            </a:endParaRPr>
          </a:p>
          <a:p>
            <a:r>
              <a:rPr lang="el-GR" sz="2400" smtClean="0"/>
              <a:t>Αποθηκεύστε το αρχείο</a:t>
            </a:r>
            <a:r>
              <a:rPr lang="en-GB" sz="2400" smtClean="0"/>
              <a:t>,</a:t>
            </a:r>
            <a:r>
              <a:rPr lang="el-GR" sz="2400" smtClean="0"/>
              <a:t> και </a:t>
            </a:r>
            <a:r>
              <a:rPr lang="el-GR" altLang="ko-KR" sz="2400" smtClean="0"/>
              <a:t>παρατηρήστε </a:t>
            </a:r>
            <a:r>
              <a:rPr lang="el-GR" sz="2400" smtClean="0"/>
              <a:t>τη λέξη Vector</a:t>
            </a:r>
            <a:r>
              <a:rPr lang="en-GB" sz="2400" smtClean="0"/>
              <a:t> </a:t>
            </a:r>
            <a:r>
              <a:rPr lang="el-GR" sz="2400" smtClean="0"/>
              <a:t>να υπογραμμίζεται με κόκκινο</a:t>
            </a:r>
            <a:endParaRPr lang="en-GB" sz="2400" smtClean="0"/>
          </a:p>
          <a:p>
            <a:pPr lvl="1"/>
            <a:r>
              <a:rPr lang="el-GR" sz="2000" smtClean="0"/>
              <a:t>Σύμφωνα με τα προβλήματα που αναφέρονται (</a:t>
            </a:r>
            <a:r>
              <a:rPr lang="en-GB" sz="2000" smtClean="0"/>
              <a:t>Problems listed</a:t>
            </a:r>
            <a:r>
              <a:rPr lang="el-GR" sz="2000" smtClean="0"/>
              <a:t>)</a:t>
            </a:r>
            <a:r>
              <a:rPr lang="en-GB" sz="2000" smtClean="0"/>
              <a:t> </a:t>
            </a:r>
            <a:r>
              <a:rPr lang="el-GR" sz="2000" smtClean="0"/>
              <a:t>"δεν μπορεί να επιλυθεί</a:t>
            </a:r>
            <a:r>
              <a:rPr lang="en-GB" sz="2000" smtClean="0"/>
              <a:t>”</a:t>
            </a:r>
            <a:r>
              <a:rPr lang="el-GR" sz="2000" smtClean="0"/>
              <a:t> (</a:t>
            </a:r>
            <a:r>
              <a:rPr lang="en-GB" sz="2000" smtClean="0"/>
              <a:t>“cannot be resolved to a type”</a:t>
            </a:r>
            <a:r>
              <a:rPr lang="el-GR" sz="2000" smtClean="0"/>
              <a:t>)</a:t>
            </a:r>
            <a:endParaRPr lang="en-GB" sz="2000" smtClean="0"/>
          </a:p>
          <a:p>
            <a:r>
              <a:rPr lang="el-GR" sz="2400" smtClean="0"/>
              <a:t>Επιλέξτε </a:t>
            </a:r>
            <a:r>
              <a:rPr lang="el-GR" sz="2400" smtClean="0">
                <a:solidFill>
                  <a:schemeClr val="hlink"/>
                </a:solidFill>
              </a:rPr>
              <a:t>Source -&gt; Organize Imports</a:t>
            </a:r>
            <a:r>
              <a:rPr lang="en-GB" sz="2400" smtClean="0"/>
              <a:t> </a:t>
            </a:r>
            <a:r>
              <a:rPr lang="el-GR" sz="2400" smtClean="0"/>
              <a:t>ή επιλέξτε το συνδυασμό πλήκτρων CTRL + SHIFT + O</a:t>
            </a:r>
            <a:endParaRPr lang="en-GB" sz="2400" smtClean="0"/>
          </a:p>
          <a:p>
            <a:r>
              <a:rPr lang="el-GR" sz="2400" smtClean="0"/>
              <a:t>Αποθηκεύστε το αρχείο και δέστε πως το Vector</a:t>
            </a:r>
            <a:r>
              <a:rPr lang="en-GB" sz="2400" smtClean="0"/>
              <a:t> </a:t>
            </a:r>
            <a:r>
              <a:rPr lang="el-GR" sz="2400" smtClean="0"/>
              <a:t>επιλύθηκε και ότι</a:t>
            </a:r>
            <a:r>
              <a:rPr lang="en-GB" sz="2400" smtClean="0"/>
              <a:t> </a:t>
            </a:r>
            <a:r>
              <a:rPr lang="el-GR" sz="2400" smtClean="0"/>
              <a:t>ένα νέο πακέτο </a:t>
            </a:r>
            <a:r>
              <a:rPr lang="el-GR" sz="2400" smtClean="0">
                <a:solidFill>
                  <a:schemeClr val="hlink"/>
                </a:solidFill>
              </a:rPr>
              <a:t>java.util.Vector</a:t>
            </a:r>
            <a:r>
              <a:rPr lang="el-GR" sz="2400" smtClean="0"/>
              <a:t> εισήχθη</a:t>
            </a:r>
            <a:endParaRPr lang="en-GB" sz="2400" smtClean="0"/>
          </a:p>
          <a:p>
            <a:r>
              <a:rPr lang="el-GR" sz="2400" smtClean="0"/>
              <a:t>Εναλλακτικά: αντί για Source -&gt; Organize Imports, επιλέξτε τη λέξη Vector και επιλέξτε </a:t>
            </a:r>
            <a:r>
              <a:rPr lang="el-GR" sz="2400" smtClean="0">
                <a:solidFill>
                  <a:schemeClr val="hlink"/>
                </a:solidFill>
              </a:rPr>
              <a:t>Source -&gt; Add Import</a:t>
            </a:r>
            <a:endParaRPr lang="en-GB" sz="24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z="3600" smtClean="0"/>
              <a:t>Πλοήγηση Εξωτερικών Τύπων (</a:t>
            </a:r>
            <a:r>
              <a:rPr lang="en-GB" sz="3600" smtClean="0"/>
              <a:t>External Types</a:t>
            </a:r>
            <a:r>
              <a:rPr lang="el-GR" sz="3600" smtClean="0"/>
              <a:t>)</a:t>
            </a:r>
            <a:endParaRPr lang="en-GB" sz="3600" smtClean="0"/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l-GR" sz="2400" smtClean="0"/>
              <a:t>Κάτω από την μέθοδο printVector, </a:t>
            </a:r>
            <a:r>
              <a:rPr lang="el-GR" altLang="ko-KR" sz="2400" smtClean="0"/>
              <a:t>γράψτε </a:t>
            </a:r>
            <a:r>
              <a:rPr lang="el-GR" sz="2400" smtClean="0"/>
              <a:t>“</a:t>
            </a:r>
            <a:r>
              <a:rPr lang="en-GB" sz="2400" smtClean="0">
                <a:solidFill>
                  <a:schemeClr val="hlink"/>
                </a:solidFill>
              </a:rPr>
              <a:t>for</a:t>
            </a:r>
            <a:r>
              <a:rPr lang="el-GR" sz="2400" smtClean="0"/>
              <a:t>" και πιέστε</a:t>
            </a:r>
            <a:br>
              <a:rPr lang="el-GR" sz="2400" smtClean="0"/>
            </a:br>
            <a:r>
              <a:rPr lang="el-GR" sz="2400" smtClean="0">
                <a:solidFill>
                  <a:schemeClr val="hlink"/>
                </a:solidFill>
              </a:rPr>
              <a:t>CTRL + </a:t>
            </a:r>
            <a:r>
              <a:rPr lang="en-GB" sz="2400" smtClean="0">
                <a:solidFill>
                  <a:schemeClr val="hlink"/>
                </a:solidFill>
              </a:rPr>
              <a:t>Space</a:t>
            </a:r>
            <a:r>
              <a:rPr lang="el-GR" sz="2400" smtClean="0"/>
              <a:t> για να ανοίξει </a:t>
            </a:r>
            <a:r>
              <a:rPr lang="en-GB" sz="2400" smtClean="0"/>
              <a:t>o </a:t>
            </a:r>
            <a:r>
              <a:rPr lang="el-GR" sz="2400" smtClean="0">
                <a:solidFill>
                  <a:srgbClr val="F41A5D"/>
                </a:solidFill>
              </a:rPr>
              <a:t>type navigator</a:t>
            </a:r>
            <a:endParaRPr lang="en-GB" sz="2400" smtClean="0">
              <a:solidFill>
                <a:srgbClr val="F41A5D"/>
              </a:solidFill>
            </a:endParaRPr>
          </a:p>
          <a:p>
            <a:r>
              <a:rPr lang="el-GR" sz="2400" smtClean="0"/>
              <a:t>Για να αναφερθείτε στο σώμα της printVector από τη μέθοδο</a:t>
            </a:r>
            <a:r>
              <a:rPr lang="en-GB" sz="2400" smtClean="0"/>
              <a:t> main</a:t>
            </a:r>
            <a:r>
              <a:rPr lang="el-GR" sz="2400" smtClean="0"/>
              <a:t>, κρατήστε</a:t>
            </a:r>
            <a:r>
              <a:rPr lang="en-GB" sz="2400" smtClean="0"/>
              <a:t> </a:t>
            </a:r>
            <a:r>
              <a:rPr lang="el-GR" sz="2400" smtClean="0"/>
              <a:t>το </a:t>
            </a:r>
            <a:r>
              <a:rPr lang="el-GR" sz="2400" smtClean="0">
                <a:solidFill>
                  <a:schemeClr val="hlink"/>
                </a:solidFill>
              </a:rPr>
              <a:t>CTRL</a:t>
            </a:r>
            <a:r>
              <a:rPr lang="el-GR" sz="2400" smtClean="0"/>
              <a:t> και κάντε </a:t>
            </a:r>
            <a:r>
              <a:rPr lang="el-GR" sz="2400" smtClean="0">
                <a:solidFill>
                  <a:schemeClr val="hlink"/>
                </a:solidFill>
              </a:rPr>
              <a:t>κλικ στο printVector</a:t>
            </a:r>
            <a:r>
              <a:rPr lang="el-GR" sz="2400" smtClean="0"/>
              <a:t>.</a:t>
            </a:r>
          </a:p>
          <a:p>
            <a:pPr lvl="1"/>
            <a:r>
              <a:rPr lang="el-GR" sz="2000" smtClean="0"/>
              <a:t>Το ίδιο ισχύει και για τα χαρακτηριστικά (attributes)</a:t>
            </a:r>
          </a:p>
          <a:p>
            <a:r>
              <a:rPr lang="el-GR" sz="2400" smtClean="0"/>
              <a:t>Επιλέξτε  </a:t>
            </a:r>
            <a:r>
              <a:rPr lang="el-GR" sz="2400" smtClean="0">
                <a:solidFill>
                  <a:schemeClr val="hlink"/>
                </a:solidFill>
              </a:rPr>
              <a:t>Iterate over array</a:t>
            </a:r>
            <a:r>
              <a:rPr lang="el-GR" sz="2400" smtClean="0"/>
              <a:t> και στη συνέχεια </a:t>
            </a:r>
            <a:r>
              <a:rPr lang="el-GR" sz="2400" smtClean="0">
                <a:solidFill>
                  <a:schemeClr val="hlink"/>
                </a:solidFill>
              </a:rPr>
              <a:t>αντικαταστήσετε το "array.length" με "input.",</a:t>
            </a:r>
            <a:r>
              <a:rPr lang="el-GR" sz="2400" smtClean="0"/>
              <a:t> για να πάρετε μια λίστα από τα type members για το Vector</a:t>
            </a:r>
          </a:p>
          <a:p>
            <a:r>
              <a:rPr lang="el-GR" sz="2400" smtClean="0"/>
              <a:t>Επιλέξτε το </a:t>
            </a:r>
            <a:r>
              <a:rPr lang="el-GR" sz="2400" smtClean="0">
                <a:solidFill>
                  <a:schemeClr val="hlink"/>
                </a:solidFill>
              </a:rPr>
              <a:t>size()</a:t>
            </a:r>
            <a:r>
              <a:rPr lang="el-GR" sz="2400" smtClean="0"/>
              <a:t> και στο σώμα του βρόχου </a:t>
            </a:r>
            <a:r>
              <a:rPr lang="en-GB" sz="2400" smtClean="0"/>
              <a:t>for </a:t>
            </a:r>
            <a:r>
              <a:rPr lang="el-GR" sz="2400" smtClean="0"/>
              <a:t>γράψτε</a:t>
            </a:r>
            <a:r>
              <a:rPr lang="en-GB" sz="2400" smtClean="0"/>
              <a:t> </a:t>
            </a:r>
            <a:r>
              <a:rPr lang="el-GR" sz="2400" smtClean="0"/>
              <a:t>τα ακόλουθα, </a:t>
            </a:r>
            <a:r>
              <a:rPr lang="el-GR" altLang="ko-KR" sz="2400" smtClean="0"/>
              <a:t>παρατηρώντας </a:t>
            </a:r>
            <a:r>
              <a:rPr lang="el-GR" sz="2400" smtClean="0"/>
              <a:t>τον type navigator να ανοίγει μετά από κάθε τελεία που </a:t>
            </a:r>
            <a:r>
              <a:rPr lang="el-GR" altLang="ko-KR" sz="2400" smtClean="0"/>
              <a:t>πληκτρολογούμε</a:t>
            </a:r>
            <a:r>
              <a:rPr lang="en-GB" altLang="ko-KR" sz="2400" smtClean="0">
                <a:ea typeface="굴림" pitchFamily="34" charset="-127"/>
              </a:rPr>
              <a:t> </a:t>
            </a:r>
            <a:r>
              <a:rPr lang="el-GR" sz="2400" smtClean="0"/>
              <a:t/>
            </a:r>
            <a:br>
              <a:rPr lang="el-GR" sz="2400" smtClean="0"/>
            </a:br>
            <a:r>
              <a:rPr lang="el-GR" sz="2400" smtClean="0">
                <a:solidFill>
                  <a:schemeClr val="hlink"/>
                </a:solidFill>
              </a:rPr>
              <a:t>System.out.println (input.get (i))</a:t>
            </a:r>
            <a:r>
              <a:rPr lang="en-GB" sz="2400" smtClean="0">
                <a:solidFill>
                  <a:schemeClr val="hlink"/>
                </a:solidFill>
              </a:rPr>
              <a:t>;</a:t>
            </a:r>
            <a:r>
              <a:rPr lang="en-GB" sz="240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Δηλώσεις </a:t>
            </a:r>
            <a:r>
              <a:rPr lang="en-GB" b="1" smtClean="0"/>
              <a:t>import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l-GR" smtClean="0"/>
              <a:t>Δίνουν εντολή στον </a:t>
            </a:r>
            <a:r>
              <a:rPr lang="en-US" smtClean="0"/>
              <a:t>compiler </a:t>
            </a:r>
            <a:r>
              <a:rPr lang="el-GR" smtClean="0"/>
              <a:t>να καταστήσει ορατό ένα πακέτο στο αρχείο κώδικα</a:t>
            </a:r>
            <a:endParaRPr lang="en-GB" smtClean="0"/>
          </a:p>
          <a:p>
            <a:r>
              <a:rPr lang="en-GB" smtClean="0"/>
              <a:t>Έχουμε ήδη χρησιμοποιήσει δηλώσεις import για να συμπεριλάβουμε προκαθορισμένα πακέτα τη</a:t>
            </a:r>
            <a:r>
              <a:rPr lang="el-GR" smtClean="0"/>
              <a:t>ς</a:t>
            </a:r>
            <a:r>
              <a:rPr lang="en-GB" smtClean="0"/>
              <a:t> Java</a:t>
            </a:r>
            <a:endParaRPr lang="el-GR" smtClean="0"/>
          </a:p>
          <a:p>
            <a:pPr lvl="1"/>
            <a:r>
              <a:rPr lang="el-GR" smtClean="0"/>
              <a:t>π.χ.</a:t>
            </a:r>
            <a:r>
              <a:rPr lang="en-GB" smtClean="0"/>
              <a:t> την κλάση </a:t>
            </a:r>
            <a:r>
              <a:rPr lang="en-GB" b="1" smtClean="0"/>
              <a:t>Scanner </a:t>
            </a:r>
            <a:r>
              <a:rPr lang="en-GB" smtClean="0"/>
              <a:t>από το πακέτο </a:t>
            </a:r>
            <a:r>
              <a:rPr lang="en-GB" b="1" smtClean="0"/>
              <a:t>java.util</a:t>
            </a:r>
          </a:p>
          <a:p>
            <a:pPr>
              <a:buFont typeface="Arial" charset="0"/>
              <a:buNone/>
            </a:pPr>
            <a:r>
              <a:rPr lang="el-GR" b="1" smtClean="0"/>
              <a:t>		</a:t>
            </a:r>
            <a:r>
              <a:rPr lang="en-GB" b="1" smtClean="0"/>
              <a:t>import java.util.Scanner;</a:t>
            </a:r>
          </a:p>
          <a:p>
            <a:r>
              <a:rPr lang="el-GR" smtClean="0"/>
              <a:t>Μπορούμε να έχουμε πρόσβασ</a:t>
            </a:r>
            <a:r>
              <a:rPr lang="en-GB" smtClean="0"/>
              <a:t>η</a:t>
            </a:r>
            <a:r>
              <a:rPr lang="el-GR" smtClean="0"/>
              <a:t> σε</a:t>
            </a:r>
            <a:r>
              <a:rPr lang="en-GB" smtClean="0"/>
              <a:t> όλες τις διαθέσιμες κλάσεις έν</a:t>
            </a:r>
            <a:r>
              <a:rPr lang="el-GR" smtClean="0"/>
              <a:t>ος</a:t>
            </a:r>
            <a:r>
              <a:rPr lang="en-GB" smtClean="0"/>
              <a:t> πακέτο</a:t>
            </a:r>
            <a:r>
              <a:rPr lang="el-GR" smtClean="0"/>
              <a:t>υ</a:t>
            </a:r>
            <a:r>
              <a:rPr lang="en-GB" smtClean="0"/>
              <a:t>, αντί μόνο </a:t>
            </a:r>
            <a:r>
              <a:rPr lang="el-GR" smtClean="0"/>
              <a:t>σε</a:t>
            </a:r>
            <a:r>
              <a:rPr lang="en-GB" smtClean="0"/>
              <a:t> μία:</a:t>
            </a:r>
          </a:p>
          <a:p>
            <a:pPr>
              <a:buFont typeface="Arial" charset="0"/>
              <a:buNone/>
            </a:pPr>
            <a:r>
              <a:rPr lang="en-GB" b="1" smtClean="0"/>
              <a:t>		import java.util.*;</a:t>
            </a:r>
          </a:p>
          <a:p>
            <a:pPr lvl="1"/>
            <a:r>
              <a:rPr lang="en-GB" smtClean="0"/>
              <a:t>Δεν υπάρχει επιπλέον επιβάρυνση για να </a:t>
            </a:r>
            <a:r>
              <a:rPr lang="el-GR" smtClean="0"/>
              <a:t>εισάγ</a:t>
            </a:r>
            <a:r>
              <a:rPr lang="en-GB" smtClean="0"/>
              <a:t>ουμε </a:t>
            </a:r>
            <a:r>
              <a:rPr lang="el-GR" smtClean="0"/>
              <a:t>(</a:t>
            </a:r>
            <a:r>
              <a:rPr lang="en-GB" smtClean="0"/>
              <a:t>import</a:t>
            </a:r>
            <a:r>
              <a:rPr lang="el-GR" smtClean="0"/>
              <a:t>)</a:t>
            </a:r>
            <a:r>
              <a:rPr lang="en-GB" smtClean="0"/>
              <a:t> ολόκληρο το πακέτο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Δημιουργία πακέτου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0" y="1447800"/>
            <a:ext cx="9144000" cy="5257800"/>
          </a:xfrm>
        </p:spPr>
        <p:txBody>
          <a:bodyPr/>
          <a:lstStyle/>
          <a:p>
            <a:pPr marL="533400" indent="-533400"/>
            <a:r>
              <a:rPr lang="en-GB" smtClean="0"/>
              <a:t>Η δημιουργία ενός πακέτου είναι σχετικά απλή</a:t>
            </a:r>
            <a:r>
              <a:rPr lang="el-GR" smtClean="0"/>
              <a:t> </a:t>
            </a:r>
            <a:r>
              <a:rPr lang="en-GB" smtClean="0"/>
              <a:t>και μοιάζει με τη δημιουργία μιας κλάσης</a:t>
            </a:r>
          </a:p>
          <a:p>
            <a:pPr marL="533400" indent="-533400">
              <a:buFont typeface="Arial" charset="0"/>
              <a:buNone/>
            </a:pPr>
            <a:r>
              <a:rPr lang="en-GB" smtClean="0">
                <a:solidFill>
                  <a:schemeClr val="hlink"/>
                </a:solidFill>
              </a:rPr>
              <a:t>Βήματα</a:t>
            </a:r>
            <a:r>
              <a:rPr lang="en-GB" smtClean="0"/>
              <a:t>: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GB" smtClean="0"/>
              <a:t>Επιλογή ονόματος για το πακέτο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GB" smtClean="0"/>
              <a:t>Δημιουργία αντίστοιχου </a:t>
            </a:r>
            <a:r>
              <a:rPr lang="el-GR" smtClean="0"/>
              <a:t>καταλόγου</a:t>
            </a:r>
            <a:r>
              <a:rPr lang="en-GB" smtClean="0"/>
              <a:t> στο σκληρό δίσκο</a:t>
            </a:r>
            <a:endParaRPr lang="el-GR" smtClean="0"/>
          </a:p>
          <a:p>
            <a:pPr marL="731838" lvl="1" indent="-457200"/>
            <a:r>
              <a:rPr lang="en-GB" smtClean="0"/>
              <a:t>Το βήμα αυτό εκτελείται αυτόματα σε ολοκληρωμένα περιβάλλοντα</a:t>
            </a:r>
            <a:r>
              <a:rPr lang="el-GR" smtClean="0"/>
              <a:t> </a:t>
            </a:r>
            <a:r>
              <a:rPr lang="en-GB" smtClean="0"/>
              <a:t>ανάπτυξης (IDE) όπως είναι ο </a:t>
            </a:r>
            <a:r>
              <a:rPr lang="en-GB" smtClean="0">
                <a:solidFill>
                  <a:srgbClr val="F41A5D"/>
                </a:solidFill>
              </a:rPr>
              <a:t>Jbuilder</a:t>
            </a:r>
            <a:r>
              <a:rPr lang="en-GB" smtClean="0"/>
              <a:t>, το </a:t>
            </a:r>
            <a:r>
              <a:rPr lang="en-GB" smtClean="0">
                <a:solidFill>
                  <a:srgbClr val="F41A5D"/>
                </a:solidFill>
              </a:rPr>
              <a:t>Eclipse</a:t>
            </a:r>
            <a:r>
              <a:rPr lang="en-GB" smtClean="0"/>
              <a:t> κτλ.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GB" smtClean="0"/>
              <a:t>Προσθήκη της δήλωσης “</a:t>
            </a:r>
            <a:r>
              <a:rPr lang="en-GB" b="1" smtClean="0"/>
              <a:t>πακέτου</a:t>
            </a:r>
            <a:r>
              <a:rPr lang="en-GB" smtClean="0"/>
              <a:t>” στην αρχή του πηγαίου κώδικα</a:t>
            </a:r>
            <a:r>
              <a:rPr lang="el-GR" smtClean="0"/>
              <a:t>.</a:t>
            </a:r>
            <a:r>
              <a:rPr lang="en-GB" smtClean="0"/>
              <a:t> Π</a:t>
            </a:r>
            <a:r>
              <a:rPr lang="el-GR" smtClean="0"/>
              <a:t>.</a:t>
            </a:r>
            <a:r>
              <a:rPr lang="en-GB" smtClean="0"/>
              <a:t>χ. </a:t>
            </a:r>
          </a:p>
          <a:p>
            <a:pPr marL="533400" indent="-533400">
              <a:buFont typeface="Arial" charset="0"/>
              <a:buNone/>
            </a:pPr>
            <a:r>
              <a:rPr lang="el-GR" smtClean="0"/>
              <a:t>	</a:t>
            </a:r>
            <a:r>
              <a:rPr lang="en-GB" smtClean="0"/>
              <a:t>	</a:t>
            </a:r>
            <a:r>
              <a:rPr lang="en-GB" b="1" smtClean="0"/>
              <a:t>package test.package3.project2;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Δημιουργ</a:t>
            </a:r>
            <a:r>
              <a:rPr lang="el-GR" smtClean="0"/>
              <a:t>ία και </a:t>
            </a:r>
            <a:r>
              <a:rPr lang="en-GB" smtClean="0"/>
              <a:t>δήλωση </a:t>
            </a:r>
            <a:r>
              <a:rPr lang="en-GB" b="1" smtClean="0"/>
              <a:t>πακέτων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GB" smtClean="0"/>
              <a:t>Για να δημιουργήσουμε ένα πακέτο, </a:t>
            </a:r>
            <a:r>
              <a:rPr lang="en-GB" smtClean="0">
                <a:solidFill>
                  <a:schemeClr val="hlink"/>
                </a:solidFill>
              </a:rPr>
              <a:t>ομαδοποιούμε</a:t>
            </a:r>
            <a:r>
              <a:rPr lang="en-GB" smtClean="0"/>
              <a:t> όλες τις κλάσεις σε ένα </a:t>
            </a:r>
            <a:r>
              <a:rPr lang="el-GR" smtClean="0"/>
              <a:t>κατάλογο </a:t>
            </a:r>
            <a:r>
              <a:rPr lang="en-GB" smtClean="0"/>
              <a:t>(directory), και προσθέτουμε στην αρχή κάθε αρχείου της κλάσης</a:t>
            </a:r>
            <a:r>
              <a:rPr lang="el-GR" smtClean="0"/>
              <a:t>,</a:t>
            </a:r>
            <a:r>
              <a:rPr lang="en-GB" smtClean="0"/>
              <a:t> την ακόλουθη </a:t>
            </a:r>
            <a:r>
              <a:rPr lang="en-GB" smtClean="0">
                <a:solidFill>
                  <a:schemeClr val="hlink"/>
                </a:solidFill>
              </a:rPr>
              <a:t>δήλωση</a:t>
            </a:r>
            <a:r>
              <a:rPr lang="en-GB" smtClean="0"/>
              <a:t> :</a:t>
            </a:r>
          </a:p>
          <a:p>
            <a:pPr>
              <a:buFont typeface="Arial" charset="0"/>
              <a:buNone/>
            </a:pPr>
            <a:r>
              <a:rPr lang="en-GB" b="1" smtClean="0"/>
              <a:t>		package package_name;</a:t>
            </a:r>
          </a:p>
          <a:p>
            <a:pPr lvl="1"/>
            <a:r>
              <a:rPr lang="en-GB" smtClean="0"/>
              <a:t>Μόνο τα αρχεία .</a:t>
            </a:r>
            <a:r>
              <a:rPr lang="en-GB" b="1" smtClean="0"/>
              <a:t>class </a:t>
            </a:r>
            <a:r>
              <a:rPr lang="en-GB" smtClean="0"/>
              <a:t>πρέπει να βρίσκονται στο</a:t>
            </a:r>
            <a:r>
              <a:rPr lang="el-GR" smtClean="0"/>
              <a:t>ν</a:t>
            </a:r>
            <a:r>
              <a:rPr lang="en-GB" smtClean="0"/>
              <a:t> κατάλογο</a:t>
            </a:r>
            <a:endParaRPr lang="el-GR" smtClean="0"/>
          </a:p>
          <a:p>
            <a:pPr lvl="2"/>
            <a:r>
              <a:rPr lang="en-GB" smtClean="0"/>
              <a:t>τα αρχεία .</a:t>
            </a:r>
            <a:r>
              <a:rPr lang="en-GB" b="1" smtClean="0"/>
              <a:t>java </a:t>
            </a:r>
            <a:r>
              <a:rPr lang="en-GB" smtClean="0"/>
              <a:t>είναι προαιρετικά</a:t>
            </a:r>
          </a:p>
          <a:p>
            <a:pPr lvl="1"/>
            <a:r>
              <a:rPr lang="en-GB" smtClean="0"/>
              <a:t>Μόνο κενές γραμμές και σχόλια μπορούν να προηγούνται της δήλωσης πακέτου</a:t>
            </a:r>
          </a:p>
          <a:p>
            <a:pPr lvl="1"/>
            <a:r>
              <a:rPr lang="en-GB" smtClean="0"/>
              <a:t>Εάν υπάρχουν δηλώσεις import αλλά και δηλώσεις πακέτων, </a:t>
            </a:r>
            <a:r>
              <a:rPr lang="en-GB" smtClean="0">
                <a:solidFill>
                  <a:schemeClr val="hlink"/>
                </a:solidFill>
              </a:rPr>
              <a:t>η δήλωση πακέτων πρέπει να προηγείται </a:t>
            </a:r>
            <a:r>
              <a:rPr lang="en-GB" u="sng" smtClean="0">
                <a:solidFill>
                  <a:schemeClr val="hlink"/>
                </a:solidFill>
              </a:rPr>
              <a:t>όλων</a:t>
            </a:r>
            <a:r>
              <a:rPr lang="en-GB" smtClean="0"/>
              <a:t> των δηλώσεων import που υπάρχουν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Το πακέτο </a:t>
            </a:r>
            <a:r>
              <a:rPr lang="en-GB" b="1" smtClean="0"/>
              <a:t>java.lang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r>
              <a:rPr lang="en-GB" smtClean="0"/>
              <a:t>Περιέχει τις κλάσεις που είναι θεμελιώδεις για τον προγραμματισμό σε Java</a:t>
            </a:r>
          </a:p>
          <a:p>
            <a:pPr lvl="1"/>
            <a:r>
              <a:rPr lang="el-GR" smtClean="0">
                <a:solidFill>
                  <a:schemeClr val="hlink"/>
                </a:solidFill>
              </a:rPr>
              <a:t>Εισάγ</a:t>
            </a:r>
            <a:r>
              <a:rPr lang="en-GB" smtClean="0">
                <a:solidFill>
                  <a:schemeClr val="hlink"/>
                </a:solidFill>
              </a:rPr>
              <a:t>ο</a:t>
            </a:r>
            <a:r>
              <a:rPr lang="el-GR" smtClean="0">
                <a:solidFill>
                  <a:schemeClr val="hlink"/>
                </a:solidFill>
              </a:rPr>
              <a:t>νται</a:t>
            </a:r>
            <a:r>
              <a:rPr lang="en-GB" smtClean="0">
                <a:solidFill>
                  <a:schemeClr val="hlink"/>
                </a:solidFill>
              </a:rPr>
              <a:t> αυτόματα</a:t>
            </a:r>
            <a:r>
              <a:rPr lang="en-GB" smtClean="0"/>
              <a:t>, και έτσι δεν χρειάζεται δήλωση import</a:t>
            </a:r>
          </a:p>
          <a:p>
            <a:pPr lvl="1"/>
            <a:r>
              <a:rPr lang="en-GB" smtClean="0"/>
              <a:t>Οι κλάσεις που γίνονται </a:t>
            </a:r>
            <a:r>
              <a:rPr lang="en-GB" smtClean="0">
                <a:solidFill>
                  <a:schemeClr val="hlink"/>
                </a:solidFill>
              </a:rPr>
              <a:t>διαθέσιμες με το </a:t>
            </a:r>
            <a:r>
              <a:rPr lang="en-GB" b="1" smtClean="0">
                <a:solidFill>
                  <a:schemeClr val="hlink"/>
                </a:solidFill>
              </a:rPr>
              <a:t>java.lang</a:t>
            </a:r>
            <a:r>
              <a:rPr lang="en-GB" b="1" smtClean="0"/>
              <a:t> </a:t>
            </a:r>
            <a:r>
              <a:rPr lang="en-GB" smtClean="0"/>
              <a:t>περιλαμβάνουν τις </a:t>
            </a:r>
            <a:r>
              <a:rPr lang="en-GB" b="1" smtClean="0">
                <a:solidFill>
                  <a:schemeClr val="hlink"/>
                </a:solidFill>
              </a:rPr>
              <a:t>Math, String</a:t>
            </a:r>
            <a:r>
              <a:rPr lang="en-GB" smtClean="0">
                <a:solidFill>
                  <a:schemeClr val="hlink"/>
                </a:solidFill>
              </a:rPr>
              <a:t>, και τις </a:t>
            </a:r>
            <a:r>
              <a:rPr lang="el-GR" smtClean="0">
                <a:solidFill>
                  <a:schemeClr val="hlink"/>
                </a:solidFill>
              </a:rPr>
              <a:t>περιβάλλουσες (</a:t>
            </a:r>
            <a:r>
              <a:rPr lang="en-GB" b="1" smtClean="0">
                <a:solidFill>
                  <a:schemeClr val="hlink"/>
                </a:solidFill>
              </a:rPr>
              <a:t>wrapper</a:t>
            </a:r>
            <a:r>
              <a:rPr lang="el-GR" smtClean="0">
                <a:solidFill>
                  <a:schemeClr val="hlink"/>
                </a:solidFill>
              </a:rPr>
              <a:t>)</a:t>
            </a:r>
            <a:r>
              <a:rPr lang="en-GB" b="1" smtClean="0"/>
              <a:t> </a:t>
            </a:r>
            <a:r>
              <a:rPr lang="en-GB" smtClean="0"/>
              <a:t>κλάσεις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Ονόματα πακέτων και </a:t>
            </a:r>
            <a:r>
              <a:rPr lang="el-GR" smtClean="0"/>
              <a:t>καταλόγων</a:t>
            </a:r>
            <a:endParaRPr lang="en-GB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GB" sz="2400" smtClean="0"/>
              <a:t>Το </a:t>
            </a:r>
            <a:r>
              <a:rPr lang="en-GB" sz="2400" smtClean="0">
                <a:solidFill>
                  <a:srgbClr val="F41A5D"/>
                </a:solidFill>
              </a:rPr>
              <a:t>όνομα</a:t>
            </a:r>
            <a:r>
              <a:rPr lang="en-GB" sz="2400" smtClean="0"/>
              <a:t> ενός πακέτου είναι το </a:t>
            </a:r>
            <a:r>
              <a:rPr lang="el-GR" sz="2400" smtClean="0"/>
              <a:t>όνομα διαδρομ</a:t>
            </a:r>
            <a:r>
              <a:rPr lang="en-GB" sz="2400" smtClean="0"/>
              <a:t>ή</a:t>
            </a:r>
            <a:r>
              <a:rPr lang="el-GR" sz="2400" smtClean="0"/>
              <a:t>ς (</a:t>
            </a:r>
            <a:r>
              <a:rPr lang="en-GB" sz="2400" smtClean="0">
                <a:solidFill>
                  <a:schemeClr val="hlink"/>
                </a:solidFill>
              </a:rPr>
              <a:t>path name</a:t>
            </a:r>
            <a:r>
              <a:rPr lang="el-GR" sz="2400" smtClean="0">
                <a:solidFill>
                  <a:schemeClr val="hlink"/>
                </a:solidFill>
              </a:rPr>
              <a:t>)</a:t>
            </a:r>
            <a:r>
              <a:rPr lang="en-GB" sz="2400" smtClean="0">
                <a:solidFill>
                  <a:schemeClr val="hlink"/>
                </a:solidFill>
              </a:rPr>
              <a:t> για το</a:t>
            </a:r>
            <a:r>
              <a:rPr lang="el-GR" sz="2400" smtClean="0">
                <a:solidFill>
                  <a:schemeClr val="hlink"/>
                </a:solidFill>
              </a:rPr>
              <a:t>ν</a:t>
            </a:r>
            <a:r>
              <a:rPr lang="en-GB" sz="2400" smtClean="0">
                <a:solidFill>
                  <a:schemeClr val="hlink"/>
                </a:solidFill>
              </a:rPr>
              <a:t> κατάλογο</a:t>
            </a:r>
            <a:r>
              <a:rPr lang="el-GR" sz="2400" smtClean="0">
                <a:solidFill>
                  <a:schemeClr val="hlink"/>
                </a:solidFill>
              </a:rPr>
              <a:t> </a:t>
            </a:r>
            <a:r>
              <a:rPr lang="en-GB" sz="2400" smtClean="0">
                <a:solidFill>
                  <a:schemeClr val="hlink"/>
                </a:solidFill>
              </a:rPr>
              <a:t>ή </a:t>
            </a:r>
            <a:r>
              <a:rPr lang="el-GR" sz="2400" smtClean="0">
                <a:solidFill>
                  <a:schemeClr val="hlink"/>
                </a:solidFill>
              </a:rPr>
              <a:t>υπο-</a:t>
            </a:r>
            <a:r>
              <a:rPr lang="en-GB" sz="2400" smtClean="0">
                <a:solidFill>
                  <a:schemeClr val="hlink"/>
                </a:solidFill>
              </a:rPr>
              <a:t>κατάλογο</a:t>
            </a:r>
            <a:r>
              <a:rPr lang="el-GR" sz="2400" smtClean="0">
                <a:solidFill>
                  <a:schemeClr val="hlink"/>
                </a:solidFill>
              </a:rPr>
              <a:t> (</a:t>
            </a:r>
            <a:r>
              <a:rPr lang="en-GB" sz="2400" smtClean="0">
                <a:solidFill>
                  <a:schemeClr val="hlink"/>
                </a:solidFill>
              </a:rPr>
              <a:t>subdirectory</a:t>
            </a:r>
            <a:r>
              <a:rPr lang="el-GR" sz="2400" smtClean="0">
                <a:solidFill>
                  <a:schemeClr val="hlink"/>
                </a:solidFill>
              </a:rPr>
              <a:t>)</a:t>
            </a:r>
            <a:r>
              <a:rPr lang="en-GB" sz="2400" smtClean="0">
                <a:solidFill>
                  <a:schemeClr val="hlink"/>
                </a:solidFill>
              </a:rPr>
              <a:t> που περιέχ</a:t>
            </a:r>
            <a:r>
              <a:rPr lang="el-GR" sz="2400" smtClean="0">
                <a:solidFill>
                  <a:schemeClr val="hlink"/>
                </a:solidFill>
              </a:rPr>
              <a:t>ει</a:t>
            </a:r>
            <a:r>
              <a:rPr lang="en-GB" sz="2400" smtClean="0">
                <a:solidFill>
                  <a:schemeClr val="hlink"/>
                </a:solidFill>
              </a:rPr>
              <a:t> τις κλάσεις </a:t>
            </a:r>
            <a:r>
              <a:rPr lang="el-GR" sz="2400" smtClean="0">
                <a:solidFill>
                  <a:schemeClr val="hlink"/>
                </a:solidFill>
              </a:rPr>
              <a:t>του </a:t>
            </a:r>
            <a:r>
              <a:rPr lang="en-GB" sz="2400" smtClean="0">
                <a:solidFill>
                  <a:schemeClr val="hlink"/>
                </a:solidFill>
              </a:rPr>
              <a:t>πακέτου</a:t>
            </a:r>
            <a:endParaRPr lang="el-GR" sz="2400" smtClean="0">
              <a:solidFill>
                <a:schemeClr val="hlink"/>
              </a:solidFill>
            </a:endParaRPr>
          </a:p>
          <a:p>
            <a:pPr marL="655638" lvl="1" indent="-381000">
              <a:lnSpc>
                <a:spcPct val="90000"/>
              </a:lnSpc>
            </a:pPr>
            <a:r>
              <a:rPr lang="el-GR" sz="2000" smtClean="0"/>
              <a:t>Μόνο που αντί για </a:t>
            </a:r>
            <a:r>
              <a:rPr lang="en-GB" sz="2000" smtClean="0"/>
              <a:t>“</a:t>
            </a:r>
            <a:r>
              <a:rPr lang="el-GR" sz="2000" b="1" smtClean="0">
                <a:solidFill>
                  <a:srgbClr val="F41A5D"/>
                </a:solidFill>
              </a:rPr>
              <a:t>/</a:t>
            </a:r>
            <a:r>
              <a:rPr lang="en-GB" sz="2000" smtClean="0"/>
              <a:t>” </a:t>
            </a:r>
            <a:r>
              <a:rPr lang="el-GR" sz="2000" smtClean="0"/>
              <a:t>ή </a:t>
            </a:r>
            <a:r>
              <a:rPr lang="en-GB" sz="2000" smtClean="0"/>
              <a:t>“</a:t>
            </a:r>
            <a:r>
              <a:rPr lang="el-GR" sz="2000" b="1" smtClean="0">
                <a:solidFill>
                  <a:srgbClr val="F41A5D"/>
                </a:solidFill>
              </a:rPr>
              <a:t>\</a:t>
            </a:r>
            <a:r>
              <a:rPr lang="en-GB" sz="2000" smtClean="0"/>
              <a:t>” </a:t>
            </a:r>
            <a:r>
              <a:rPr lang="el-GR" sz="2000" smtClean="0"/>
              <a:t>χρησιμοποιείται το </a:t>
            </a:r>
            <a:r>
              <a:rPr lang="en-GB" sz="2000" smtClean="0"/>
              <a:t>“</a:t>
            </a:r>
            <a:r>
              <a:rPr lang="el-GR" sz="2000" b="1" smtClean="0">
                <a:solidFill>
                  <a:srgbClr val="F41A5D"/>
                </a:solidFill>
              </a:rPr>
              <a:t>.</a:t>
            </a:r>
            <a:r>
              <a:rPr lang="en-GB" sz="2000" smtClean="0"/>
              <a:t>”</a:t>
            </a:r>
            <a:endParaRPr lang="en-GB" sz="2000" b="1" smtClean="0">
              <a:solidFill>
                <a:srgbClr val="F41A5D"/>
              </a:solidFill>
            </a:endParaRPr>
          </a:p>
          <a:p>
            <a:pPr marL="457200" indent="-457200">
              <a:lnSpc>
                <a:spcPct val="90000"/>
              </a:lnSpc>
            </a:pPr>
            <a:r>
              <a:rPr lang="en-GB" sz="2400" smtClean="0"/>
              <a:t>Η Java χρειάζεται δυο πράγματα για να εντοπίσει το</a:t>
            </a:r>
            <a:r>
              <a:rPr lang="el-GR" sz="2400" smtClean="0"/>
              <a:t>ν</a:t>
            </a:r>
            <a:r>
              <a:rPr lang="en-GB" sz="2400" smtClean="0"/>
              <a:t> κατάλογο </a:t>
            </a:r>
            <a:r>
              <a:rPr lang="el-GR" sz="2400" smtClean="0"/>
              <a:t>ενός</a:t>
            </a:r>
            <a:r>
              <a:rPr lang="en-GB" sz="2400" smtClean="0"/>
              <a:t> πακέτο</a:t>
            </a:r>
            <a:r>
              <a:rPr lang="el-GR" sz="2400" smtClean="0"/>
              <a:t>υ</a:t>
            </a:r>
            <a:r>
              <a:rPr lang="en-GB" sz="2400" smtClean="0"/>
              <a:t>: </a:t>
            </a:r>
            <a:endParaRPr lang="el-GR" sz="2400" smtClean="0"/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GB" sz="2400" smtClean="0"/>
              <a:t>το </a:t>
            </a:r>
            <a:r>
              <a:rPr lang="en-GB" sz="2400" smtClean="0">
                <a:solidFill>
                  <a:schemeClr val="hlink"/>
                </a:solidFill>
              </a:rPr>
              <a:t>όνομα</a:t>
            </a:r>
            <a:r>
              <a:rPr lang="en-GB" sz="2400" smtClean="0"/>
              <a:t> του πακέτου </a:t>
            </a:r>
            <a:endParaRPr lang="el-GR" sz="2400" smtClean="0"/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GB" sz="2400" smtClean="0"/>
              <a:t>και την τιμή της μεταβλητής περιβάλλοντος </a:t>
            </a:r>
            <a:r>
              <a:rPr lang="en-GB" sz="2400" b="1" smtClean="0">
                <a:solidFill>
                  <a:schemeClr val="hlink"/>
                </a:solidFill>
              </a:rPr>
              <a:t>CLASSPATH</a:t>
            </a:r>
          </a:p>
          <a:p>
            <a:pPr marL="655638" lvl="1" indent="-381000">
              <a:lnSpc>
                <a:spcPct val="90000"/>
              </a:lnSpc>
            </a:pPr>
            <a:r>
              <a:rPr lang="en-GB" sz="2000" smtClean="0"/>
              <a:t>Η </a:t>
            </a:r>
            <a:r>
              <a:rPr lang="en-GB" sz="2000" b="1" smtClean="0"/>
              <a:t>CLASSPATH </a:t>
            </a:r>
            <a:r>
              <a:rPr lang="en-GB" sz="2000" smtClean="0"/>
              <a:t>είναι όμοια με την </a:t>
            </a:r>
            <a:r>
              <a:rPr lang="en-GB" sz="2000" b="1" smtClean="0"/>
              <a:t>PATH</a:t>
            </a:r>
            <a:r>
              <a:rPr lang="en-GB" sz="2000" smtClean="0"/>
              <a:t>, και τίθεται με τον ίδιο τρόπο για ένα δεδομένο λειτουργικό σύστημα</a:t>
            </a:r>
            <a:endParaRPr lang="el-GR" sz="2000" smtClean="0"/>
          </a:p>
          <a:p>
            <a:pPr marL="1143000" lvl="2" indent="-228600">
              <a:lnSpc>
                <a:spcPct val="90000"/>
              </a:lnSpc>
            </a:pPr>
            <a:r>
              <a:rPr lang="el-GR" sz="1800" smtClean="0"/>
              <a:t>Π.χ.</a:t>
            </a:r>
            <a:r>
              <a:rPr lang="en-GB" sz="1800" smtClean="0"/>
              <a:t> </a:t>
            </a:r>
            <a:r>
              <a:rPr lang="el-GR" sz="1800" smtClean="0"/>
              <a:t>σε </a:t>
            </a:r>
            <a:r>
              <a:rPr lang="en-GB" sz="1800" smtClean="0"/>
              <a:t>Windows C:\Java\jdk1.7.0\bin; C:\Java\packages</a:t>
            </a:r>
          </a:p>
          <a:p>
            <a:pPr marL="655638" lvl="1" indent="-381000">
              <a:lnSpc>
                <a:spcPct val="90000"/>
              </a:lnSpc>
            </a:pPr>
            <a:r>
              <a:rPr lang="en-GB" sz="2000" smtClean="0"/>
              <a:t>Η </a:t>
            </a:r>
            <a:r>
              <a:rPr lang="en-GB" sz="2000" b="1" smtClean="0"/>
              <a:t>CLASSPATH </a:t>
            </a:r>
            <a:r>
              <a:rPr lang="en-GB" sz="2000" smtClean="0"/>
              <a:t>τίθεται ίση με τη λίστα των κατάλογων σε έναν υπολογιστή</a:t>
            </a:r>
            <a:r>
              <a:rPr lang="el-GR" sz="2000" smtClean="0"/>
              <a:t> </a:t>
            </a:r>
            <a:r>
              <a:rPr lang="en-GB" sz="2000" smtClean="0"/>
              <a:t>(περιλαμβανόμενου του τρέχοντος, "</a:t>
            </a:r>
            <a:r>
              <a:rPr lang="en-GB" sz="2000" b="1" smtClean="0"/>
              <a:t>.</a:t>
            </a:r>
            <a:r>
              <a:rPr lang="en-GB" sz="2000" smtClean="0"/>
              <a:t>")</a:t>
            </a:r>
            <a:r>
              <a:rPr lang="el-GR" sz="2000" smtClean="0"/>
              <a:t>,</a:t>
            </a:r>
            <a:r>
              <a:rPr lang="en-GB" sz="2000" smtClean="0"/>
              <a:t> στα οποία η Java θα αναζητήσει πακέτα</a:t>
            </a:r>
          </a:p>
          <a:p>
            <a:pPr marL="655638" lvl="1" indent="-381000">
              <a:lnSpc>
                <a:spcPct val="90000"/>
              </a:lnSpc>
            </a:pPr>
            <a:r>
              <a:rPr lang="en-GB" sz="2000" smtClean="0"/>
              <a:t>Η </a:t>
            </a:r>
            <a:r>
              <a:rPr lang="en-GB" sz="2000" smtClean="0">
                <a:solidFill>
                  <a:schemeClr val="hlink"/>
                </a:solidFill>
              </a:rPr>
              <a:t>Java ψάχνει αυτή τη λίστα </a:t>
            </a:r>
            <a:r>
              <a:rPr lang="el-GR" sz="2000" smtClean="0">
                <a:solidFill>
                  <a:schemeClr val="hlink"/>
                </a:solidFill>
              </a:rPr>
              <a:t>με τ</a:t>
            </a:r>
            <a:r>
              <a:rPr lang="en-GB" sz="2000" smtClean="0">
                <a:solidFill>
                  <a:schemeClr val="hlink"/>
                </a:solidFill>
              </a:rPr>
              <a:t>η σειρά, και χρησιμοποιεί το</a:t>
            </a:r>
            <a:r>
              <a:rPr lang="el-GR" sz="2000" smtClean="0">
                <a:solidFill>
                  <a:schemeClr val="hlink"/>
                </a:solidFill>
              </a:rPr>
              <a:t>ν</a:t>
            </a:r>
            <a:r>
              <a:rPr lang="en-GB" sz="2000" smtClean="0">
                <a:solidFill>
                  <a:schemeClr val="hlink"/>
                </a:solidFill>
              </a:rPr>
              <a:t> πρώτο κατάλογο στη λίστα</a:t>
            </a:r>
            <a:r>
              <a:rPr lang="el-GR" sz="2000" smtClean="0">
                <a:solidFill>
                  <a:schemeClr val="hlink"/>
                </a:solidFill>
              </a:rPr>
              <a:t>,</a:t>
            </a:r>
            <a:r>
              <a:rPr lang="en-GB" sz="2000" smtClean="0">
                <a:solidFill>
                  <a:schemeClr val="hlink"/>
                </a:solidFill>
              </a:rPr>
              <a:t> όπου βρέθηκε το πακέτο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mtClean="0"/>
              <a:t>Ονόματα πακέτων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r>
              <a:rPr lang="el-GR" smtClean="0"/>
              <a:t>Γενικά για ονόματα </a:t>
            </a:r>
            <a:r>
              <a:rPr lang="en-GB" smtClean="0"/>
              <a:t>πακέτων</a:t>
            </a:r>
            <a:r>
              <a:rPr lang="el-GR" smtClean="0"/>
              <a:t> χρησιμοποιούνται </a:t>
            </a:r>
            <a:r>
              <a:rPr lang="el-GR" smtClean="0">
                <a:solidFill>
                  <a:schemeClr val="hlink"/>
                </a:solidFill>
              </a:rPr>
              <a:t>μόνο πεζά γράμματα και ψηφία</a:t>
            </a:r>
            <a:r>
              <a:rPr lang="el-GR" smtClean="0"/>
              <a:t>, χωρίς </a:t>
            </a:r>
            <a:r>
              <a:rPr lang="en-GB" smtClean="0"/>
              <a:t>underscore. </a:t>
            </a:r>
          </a:p>
          <a:p>
            <a:r>
              <a:rPr lang="el-GR" smtClean="0"/>
              <a:t>Π.χ.</a:t>
            </a:r>
            <a:r>
              <a:rPr lang="en-GB" smtClean="0"/>
              <a:t>:</a:t>
            </a:r>
          </a:p>
          <a:p>
            <a:pPr lvl="1">
              <a:buFont typeface="Arial" charset="0"/>
              <a:buNone/>
            </a:pPr>
            <a:r>
              <a:rPr lang="en-GB" sz="2800" smtClean="0"/>
              <a:t> java.lang</a:t>
            </a:r>
          </a:p>
          <a:p>
            <a:pPr lvl="1">
              <a:buFont typeface="Arial" charset="0"/>
              <a:buNone/>
            </a:pPr>
            <a:r>
              <a:rPr lang="en-GB" sz="2800" smtClean="0"/>
              <a:t> java.awt.image</a:t>
            </a:r>
          </a:p>
          <a:p>
            <a:pPr lvl="1">
              <a:buFont typeface="Arial" charset="0"/>
              <a:buNone/>
            </a:pPr>
            <a:r>
              <a:rPr lang="en-GB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2119</Words>
  <Application>Microsoft Office PowerPoint</Application>
  <PresentationFormat>On-screen Show (4:3)</PresentationFormat>
  <Paragraphs>259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Clarity</vt:lpstr>
      <vt:lpstr>ΤΕΧΝΙΚΕΣ ΑΝΤΙΚΕΙΜΕΝΟΣΤΡΑΦΟΥΣ ΠΡΟΓΡΑΜΜΑΤΙΣΜΟΥ</vt:lpstr>
      <vt:lpstr>Πακέτα (Packages)</vt:lpstr>
      <vt:lpstr>Πακέτα και δηλώσεις Import</vt:lpstr>
      <vt:lpstr>Δηλώσεις import</vt:lpstr>
      <vt:lpstr>Δημιουργία πακέτου</vt:lpstr>
      <vt:lpstr>Δημιουργία και δήλωση πακέτων</vt:lpstr>
      <vt:lpstr>Το πακέτο java.lang</vt:lpstr>
      <vt:lpstr>Ονόματα πακέτων και καταλόγων</vt:lpstr>
      <vt:lpstr>Ονόματα πακέτων</vt:lpstr>
      <vt:lpstr>Όνομα ενός πακέτου</vt:lpstr>
      <vt:lpstr>Προσοχή: οι υπό-κατάλογοι δεν εισάγονται αυτόματα</vt:lpstr>
      <vt:lpstr>Το εξ’ ορισμού (default) πακέτο</vt:lpstr>
      <vt:lpstr>Προσοχή: Μη συμπερίληψη του τρέχοντος κατάλογου στο CLASSPATH</vt:lpstr>
      <vt:lpstr>Καθορισμός ενός CLASSPATH κατά τη μεταγλώττιση</vt:lpstr>
      <vt:lpstr>Συγκρούσεις ονομάτων</vt:lpstr>
      <vt:lpstr>Χρήση πακέτων</vt:lpstr>
      <vt:lpstr>Πλεονεκτήματα των πακέτων</vt:lpstr>
      <vt:lpstr>javadoc</vt:lpstr>
      <vt:lpstr>Σχόλια σε κλάσεις για το javadoc</vt:lpstr>
      <vt:lpstr>Σχόλια σε κλάσεις για το javadoc (ΙΙ)</vt:lpstr>
      <vt:lpstr>@ Tags</vt:lpstr>
      <vt:lpstr>Εκτελώντας το javadoc</vt:lpstr>
      <vt:lpstr>Εξωτερική τεκμηρίωση</vt:lpstr>
      <vt:lpstr>Επιλογές για javadoc</vt:lpstr>
      <vt:lpstr>PowerPoint Presentation</vt:lpstr>
      <vt:lpstr>Dry run</vt:lpstr>
      <vt:lpstr>Person.html</vt:lpstr>
      <vt:lpstr>index-all.html</vt:lpstr>
      <vt:lpstr>Eclipse</vt:lpstr>
      <vt:lpstr>Εγκατάσταση</vt:lpstr>
      <vt:lpstr>Eclipse Workspace</vt:lpstr>
      <vt:lpstr>Eclipse Setup</vt:lpstr>
      <vt:lpstr>Το πρώτο Project με το Eclipse</vt:lpstr>
      <vt:lpstr>Java Perspective</vt:lpstr>
      <vt:lpstr>Η πρώτη κλάση με το Eclipse</vt:lpstr>
      <vt:lpstr>Εισάγωγη (Import) εξωτερικών πακέτων</vt:lpstr>
      <vt:lpstr>Πλοήγηση Εξωτερικών Τύπων (External Types)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163</cp:revision>
  <dcterms:created xsi:type="dcterms:W3CDTF">2013-02-10T16:19:38Z</dcterms:created>
  <dcterms:modified xsi:type="dcterms:W3CDTF">2013-04-22T00:04:21Z</dcterms:modified>
</cp:coreProperties>
</file>