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75" r:id="rId13"/>
    <p:sldId id="276" r:id="rId14"/>
    <p:sldId id="271" r:id="rId15"/>
    <p:sldId id="272" r:id="rId16"/>
    <p:sldId id="273" r:id="rId17"/>
    <p:sldId id="280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293096"/>
            <a:ext cx="864096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πούμε ότι έχουμε την βασική κλάση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τις παραγόμενες κλάσεις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ορίσουμε τις παραγόμενες κλάσεις χρησιμοποιούμε το εξής συντακτικό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("Fatal Error creating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49289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hours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"Fatal Error: creating an illegal hourly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0216" y="5246778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/>
              <a:t>constructor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την ημερομηνία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7111" y="4941168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528" y="2209935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theDate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{</a:t>
            </a:r>
          </a:p>
          <a:p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/>
              <a:t>("Fatal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</a:t>
            </a:r>
            <a:endParaRPr lang="el-GR" dirty="0" smtClean="0"/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super(</a:t>
            </a:r>
            <a:r>
              <a:rPr lang="en-US" dirty="0" err="1">
                <a:solidFill>
                  <a:srgbClr val="FF0000"/>
                </a:solidFill>
              </a:rPr>
              <a:t>originalObject</a:t>
            </a:r>
            <a:r>
              <a:rPr lang="en-US" dirty="0"/>
              <a:t>);</a:t>
            </a:r>
          </a:p>
          <a:p>
            <a:r>
              <a:rPr lang="en-US" dirty="0"/>
              <a:t>         salary = </a:t>
            </a:r>
            <a:r>
              <a:rPr lang="en-US" dirty="0" err="1"/>
              <a:t>originalObject.salary</a:t>
            </a:r>
            <a:r>
              <a:rPr lang="en-US" dirty="0"/>
              <a:t>;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</a:t>
            </a:r>
            <a:r>
              <a:rPr lang="el-GR" dirty="0" smtClean="0"/>
              <a:t>παράγωγη κλάση </a:t>
            </a:r>
            <a:r>
              <a:rPr lang="el-GR" dirty="0" smtClean="0"/>
              <a:t>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παράγει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ορισμός </a:t>
            </a:r>
            <a:r>
              <a:rPr lang="el-GR" dirty="0" smtClean="0"/>
              <a:t>στην παραγόμενη κλάση.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Στο προηγούμενο παράδειγμα οι </a:t>
            </a:r>
            <a:r>
              <a:rPr lang="el-GR" dirty="0" smtClean="0">
                <a:solidFill>
                  <a:srgbClr val="0070C0"/>
                </a:solidFill>
              </a:rPr>
              <a:t>φοιτητές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 smtClean="0"/>
              <a:t> είχαν κάποια </a:t>
            </a:r>
            <a:r>
              <a:rPr lang="el-GR" dirty="0" smtClean="0">
                <a:solidFill>
                  <a:srgbClr val="0070C0"/>
                </a:solidFill>
              </a:rPr>
              <a:t>κοινά</a:t>
            </a:r>
            <a:r>
              <a:rPr lang="el-GR" dirty="0" smtClean="0"/>
              <a:t> στοιχεία</a:t>
            </a:r>
          </a:p>
          <a:p>
            <a:pPr lvl="1"/>
            <a:r>
              <a:rPr lang="el-GR" dirty="0" smtClean="0"/>
              <a:t>Και οι δύο είχαν όνομα</a:t>
            </a:r>
          </a:p>
          <a:p>
            <a:pPr lvl="1"/>
            <a:r>
              <a:rPr lang="el-GR" dirty="0" smtClean="0"/>
              <a:t>Και οι δύο είχαν κάποιο χαρακτηριστικό αριθμό</a:t>
            </a:r>
          </a:p>
          <a:p>
            <a:r>
              <a:rPr lang="el-GR" dirty="0" smtClean="0"/>
              <a:t>και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</a:t>
            </a:r>
          </a:p>
          <a:p>
            <a:pPr lvl="1"/>
            <a:r>
              <a:rPr lang="el-GR" dirty="0" smtClean="0"/>
              <a:t>Οι καθηγητές δίδασκαν μαθήματα</a:t>
            </a:r>
          </a:p>
          <a:p>
            <a:pPr lvl="1"/>
            <a:r>
              <a:rPr lang="el-GR" dirty="0" smtClean="0"/>
              <a:t>Οι φοιτητές έπαιρναν μαθήματα, βαθμούς και μονάδες</a:t>
            </a:r>
          </a:p>
          <a:p>
            <a:pPr lvl="1"/>
            <a:endParaRPr lang="el-GR" dirty="0"/>
          </a:p>
          <a:p>
            <a:r>
              <a:rPr lang="el-GR" dirty="0" smtClean="0"/>
              <a:t>Δεν θα ήταν βολικό αν είχαμε μεθόδους που να χειρίζονταν με </a:t>
            </a:r>
            <a:r>
              <a:rPr lang="el-GR" dirty="0" smtClean="0">
                <a:solidFill>
                  <a:srgbClr val="0070C0"/>
                </a:solidFill>
              </a:rPr>
              <a:t>κοινό τρόπο τις ομοιότητες </a:t>
            </a:r>
            <a:r>
              <a:rPr lang="el-GR" dirty="0" smtClean="0"/>
              <a:t>(π.χ. εκτύπωση των βασικών στοιχείων)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ξεχωριστές μεθόδους για τις διαφορές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Έτσι δεν θα έπρεπε να γράφουμε τον </a:t>
            </a:r>
            <a:r>
              <a:rPr lang="el-GR" dirty="0" smtClean="0">
                <a:solidFill>
                  <a:srgbClr val="0070C0"/>
                </a:solidFill>
              </a:rPr>
              <a:t>ίδιο κώδικα </a:t>
            </a:r>
            <a:r>
              <a:rPr lang="el-GR" dirty="0" smtClean="0"/>
              <a:t>πολλές φορές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θα έπρεπε να γίνουν μόνο μια φορά.</a:t>
            </a:r>
          </a:p>
          <a:p>
            <a:pPr lvl="1"/>
            <a:endParaRPr lang="el-GR" dirty="0"/>
          </a:p>
          <a:p>
            <a:r>
              <a:rPr lang="el-GR" dirty="0" smtClean="0"/>
              <a:t>Αυτό το καταφέρνουμε με την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/>
              <a:t>getHireDate</a:t>
            </a:r>
            <a:r>
              <a:rPr lang="en-US" dirty="0"/>
              <a:t>( ).</a:t>
            </a:r>
            <a:r>
              <a:rPr lang="en-US" dirty="0" err="1"/>
              <a:t>toString</a:t>
            </a:r>
            <a:r>
              <a:rPr lang="en-US" dirty="0"/>
              <a:t>( ) </a:t>
            </a:r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5014" y="4333746"/>
            <a:ext cx="48973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("Joe Worker",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50.50, 160);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("Changing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name to Josephine.");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joe.setName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record is as follows:");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4005064"/>
            <a:ext cx="358982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τις μεθόδους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7322" y="5269850"/>
            <a:ext cx="4256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τις μεθόδους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</a:t>
            </a:r>
            <a:r>
              <a:rPr lang="el-GR" dirty="0" smtClean="0"/>
              <a:t>παράγωγης κλάσης </a:t>
            </a:r>
            <a:r>
              <a:rPr lang="el-GR" dirty="0" smtClean="0"/>
              <a:t>έχει και τον τύπο της 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/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</a:t>
            </a:r>
            <a:r>
              <a:rPr lang="el-GR" dirty="0" smtClean="0"/>
              <a:t>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8529" y="4050055"/>
            <a:ext cx="50656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805264"/>
            <a:ext cx="50656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που αντιστοιχεί στο αντικείμενο που περάσαμε ως παράμετρο.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</a:t>
            </a:r>
            <a:r>
              <a:rPr lang="el-GR" dirty="0" smtClean="0">
                <a:solidFill>
                  <a:srgbClr val="0070C0"/>
                </a:solidFill>
              </a:rPr>
              <a:t>κλάσης Β</a:t>
            </a:r>
            <a:r>
              <a:rPr lang="el-GR" dirty="0" smtClean="0"/>
              <a:t> και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Θέλουμε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παράγωγες κλάσεις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… </a:t>
            </a:r>
            <a:r>
              <a:rPr lang="el-GR" dirty="0" smtClean="0"/>
              <a:t>που η κάθε μία επεκτείνει την Β με </a:t>
            </a:r>
            <a:r>
              <a:rPr lang="el-GR" dirty="0" smtClean="0">
                <a:solidFill>
                  <a:srgbClr val="0070C0"/>
                </a:solidFill>
              </a:rPr>
              <a:t>διαφορετικό τρόπο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Μπορούμε να ορίσουμε παράγωγες κλάσεις των παράγωγων κλάσεων.</a:t>
            </a:r>
          </a:p>
          <a:p>
            <a:pPr lvl="1"/>
            <a:r>
              <a:rPr lang="el-GR" dirty="0" smtClean="0"/>
              <a:t>Με αυτό τον τρόπο ορίζεται μια </a:t>
            </a:r>
            <a:r>
              <a:rPr lang="el-GR" dirty="0" smtClean="0">
                <a:solidFill>
                  <a:srgbClr val="FF0000"/>
                </a:solidFill>
              </a:rPr>
              <a:t>ιεραρχία κλάσεων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 (</a:t>
            </a:r>
            <a:r>
              <a:rPr lang="en-US" dirty="0" smtClean="0"/>
              <a:t>Class Hierarchy)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Παράδειγμα: Έχουμε ένα πρόγραμμα που διαχειρίζεται τους </a:t>
            </a:r>
            <a:r>
              <a:rPr lang="el-GR" dirty="0" smtClean="0">
                <a:solidFill>
                  <a:srgbClr val="0070C0"/>
                </a:solidFill>
              </a:rPr>
              <a:t>Εργαζόμενους</a:t>
            </a:r>
            <a:r>
              <a:rPr lang="el-GR" dirty="0" smtClean="0"/>
              <a:t> μιας εταιρίας.</a:t>
            </a:r>
          </a:p>
          <a:p>
            <a:pPr lvl="1"/>
            <a:r>
              <a:rPr lang="el-GR" dirty="0" smtClean="0"/>
              <a:t>Όλοι οι εργαζόμενοι έχουν κοινά χαρακτηριστικά το όνομα τους και την ημερομηνία πρόσληψης.</a:t>
            </a:r>
          </a:p>
          <a:p>
            <a:r>
              <a:rPr lang="el-GR" dirty="0" smtClean="0"/>
              <a:t>Οι εργαζόμενοι χωρίζονται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Έμμισθους</a:t>
            </a:r>
          </a:p>
          <a:p>
            <a:pPr lvl="1"/>
            <a:r>
              <a:rPr lang="el-GR" dirty="0" smtClean="0"/>
              <a:t>Διαφορετικά χαρακτηριστικά θα κρατάμε όσον αφορά το μισθό για τον καθένα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Πλήρους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Μερικής</a:t>
            </a:r>
            <a:r>
              <a:rPr lang="el-GR" dirty="0" smtClean="0"/>
              <a:t> απασχόλησης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Τεχνικό Προσωπικό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Διευθυντικό προσωπικό</a:t>
            </a:r>
          </a:p>
          <a:p>
            <a:r>
              <a:rPr lang="el-GR" dirty="0" err="1" smtClean="0"/>
              <a:t>Κ.ο.κ</a:t>
            </a:r>
            <a:r>
              <a:rPr lang="el-G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056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2006 Pearson Addison-Wesley.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56CA3DDB-369C-4C37-8FD1-9676AA5C370D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Hierarchy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1269" name="Picture 5" descr="D7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07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390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dirty="0" smtClean="0"/>
              <a:t>παράγωγες </a:t>
            </a:r>
            <a:r>
              <a:rPr lang="el-GR" dirty="0" smtClean="0"/>
              <a:t>κλάσεις </a:t>
            </a:r>
            <a:r>
              <a:rPr lang="el-GR" dirty="0" smtClean="0"/>
              <a:t>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βασική κλάση συχνά λέγεται και </a:t>
            </a:r>
            <a:r>
              <a:rPr lang="el-GR" dirty="0" smtClean="0">
                <a:solidFill>
                  <a:srgbClr val="0070C0"/>
                </a:solidFill>
              </a:rPr>
              <a:t>υπέρ-κλάση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superclass</a:t>
            </a:r>
            <a:r>
              <a:rPr lang="en-US" dirty="0" smtClean="0"/>
              <a:t>) </a:t>
            </a:r>
            <a:r>
              <a:rPr lang="el-GR" dirty="0" smtClean="0"/>
              <a:t>και η παραγόμενη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υπό-κλάση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Επίσης η βασική κλάση λέμε ότι είναι ο </a:t>
            </a:r>
            <a:r>
              <a:rPr lang="el-GR" dirty="0" smtClean="0">
                <a:solidFill>
                  <a:srgbClr val="0070C0"/>
                </a:solidFill>
              </a:rPr>
              <a:t>γονέας</a:t>
            </a:r>
            <a:r>
              <a:rPr lang="el-GR" dirty="0" smtClean="0"/>
              <a:t> της παραγόμενης κλάσης, και η </a:t>
            </a:r>
            <a:r>
              <a:rPr lang="el-GR" dirty="0" smtClean="0"/>
              <a:t>παράγωγη κλάση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παιδί </a:t>
            </a:r>
            <a:r>
              <a:rPr lang="el-GR" dirty="0" smtClean="0"/>
              <a:t>της βασικής.</a:t>
            </a:r>
          </a:p>
          <a:p>
            <a:pPr lvl="1"/>
            <a:r>
              <a:rPr lang="el-GR" dirty="0" smtClean="0"/>
              <a:t>Αν έχουμε παραπάνω από ένα επίπεδο κληρονομικότητας στην ιεραρχία, τότε έχουμε </a:t>
            </a:r>
            <a:r>
              <a:rPr lang="el-GR" dirty="0" smtClean="0">
                <a:solidFill>
                  <a:srgbClr val="0070C0"/>
                </a:solidFill>
              </a:rPr>
              <a:t>πρόγονο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</a:t>
            </a:r>
            <a:r>
              <a:rPr lang="el-GR" dirty="0" smtClean="0"/>
              <a:t>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8036</TotalTime>
  <Words>1727</Words>
  <Application>Microsoft Office PowerPoint</Application>
  <PresentationFormat>On-screen Show (4:3)</PresentationFormat>
  <Paragraphs>410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Παράδειγμα</vt:lpstr>
      <vt:lpstr>Κληρονομικότητα</vt:lpstr>
      <vt:lpstr>Κληρονομικότητα</vt:lpstr>
      <vt:lpstr>Κληρονομικότητα</vt:lpstr>
      <vt:lpstr>Ιεραρχία κλάσεων (Class Hierarchy)</vt:lpstr>
      <vt:lpstr>A Class Hierarchy</vt:lpstr>
      <vt:lpstr>Παράδειγμα</vt:lpstr>
      <vt:lpstr>Ορολογία</vt:lpstr>
      <vt:lpstr>Συντακτικό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Παράδειγμα</vt:lpstr>
      <vt:lpstr>Πολλαπλοί τύποι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446</cp:revision>
  <dcterms:created xsi:type="dcterms:W3CDTF">2013-02-10T16:19:38Z</dcterms:created>
  <dcterms:modified xsi:type="dcterms:W3CDTF">2013-04-10T15:57:44Z</dcterms:modified>
</cp:coreProperties>
</file>