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4" r:id="rId12"/>
    <p:sldId id="275" r:id="rId13"/>
    <p:sldId id="276" r:id="rId14"/>
    <p:sldId id="271" r:id="rId15"/>
    <p:sldId id="272" r:id="rId16"/>
    <p:sldId id="273" r:id="rId17"/>
    <p:sldId id="280" r:id="rId18"/>
    <p:sldId id="277" r:id="rId19"/>
    <p:sldId id="278" r:id="rId20"/>
    <p:sldId id="279" r:id="rId21"/>
    <p:sldId id="281" r:id="rId22"/>
    <p:sldId id="282" r:id="rId23"/>
    <p:sldId id="283" r:id="rId24"/>
    <p:sldId id="284" r:id="rId25"/>
    <p:sldId id="28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4/10/2013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Κληρονομικότητα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520" y="4293096"/>
            <a:ext cx="8640960" cy="10801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Συντακτικό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Ας πούμε ότι έχουμε την βασική κλάση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τις παραγόμενες κλάσεις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dirty="0" smtClean="0"/>
              <a:t>.</a:t>
            </a:r>
          </a:p>
          <a:p>
            <a:r>
              <a:rPr lang="el-GR" dirty="0" smtClean="0"/>
              <a:t>Για να ορίσουμε τις παραγόμενες κλάσεις χρησιμοποιούμε το εξής συντακτικό</a:t>
            </a:r>
          </a:p>
          <a:p>
            <a:endParaRPr lang="en-US" b="1" dirty="0" smtClean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extends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endParaRPr lang="en-US" sz="2000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327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36096" y="519062"/>
            <a:ext cx="2723181" cy="52322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Η βασική κλάση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4869160"/>
            <a:ext cx="5256584" cy="93610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908720"/>
            <a:ext cx="8229600" cy="5832648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HourlyEmployee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87075" y="4869160"/>
            <a:ext cx="245861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0237" y="404664"/>
            <a:ext cx="3959417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</a:t>
            </a:r>
            <a:r>
              <a:rPr lang="el-GR" dirty="0" smtClean="0"/>
              <a:t>παράγωγη κλάση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214700"/>
            <a:ext cx="5256584" cy="101449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23528" y="1340768"/>
            <a:ext cx="5256584" cy="576064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52736"/>
            <a:ext cx="8435280" cy="525658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 smtClean="0"/>
              <a:t>}</a:t>
            </a:r>
            <a:endParaRPr lang="en-US" dirty="0"/>
          </a:p>
          <a:p>
            <a:r>
              <a:rPr lang="en-US" dirty="0"/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88224" y="1340767"/>
            <a:ext cx="245861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Νέα πεδία για την </a:t>
            </a:r>
            <a:r>
              <a:rPr lang="en-US" dirty="0" err="1" smtClean="0"/>
              <a:t>SalariedEmployee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2160" y="4121784"/>
            <a:ext cx="3050908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Μέθοδος </a:t>
            </a:r>
            <a:r>
              <a:rPr lang="en-US" dirty="0" err="1" smtClean="0"/>
              <a:t>getPay</a:t>
            </a:r>
            <a:r>
              <a:rPr lang="en-US" dirty="0" smtClean="0"/>
              <a:t> </a:t>
            </a:r>
            <a:r>
              <a:rPr lang="el-GR" dirty="0" smtClean="0"/>
              <a:t>υπολογίζει το μηνιαίο μισθό.</a:t>
            </a:r>
          </a:p>
          <a:p>
            <a:r>
              <a:rPr lang="el-GR" dirty="0" smtClean="0"/>
              <a:t>Διαφορετική από την προηγούμενη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6300" y="476672"/>
            <a:ext cx="4138954" cy="369332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Η </a:t>
            </a:r>
            <a:r>
              <a:rPr lang="el-GR" dirty="0" smtClean="0"/>
              <a:t>παράγωγη κλάση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if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 ||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== null)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("Fatal Error creating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Date(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473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2492896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7504" y="476672"/>
            <a:ext cx="8784976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super(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 &amp;&amp; 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&gt;= 0))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hours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else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 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"Fatal Error: creating an illegal hourly employee.");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System.exit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80216" y="5246778"/>
            <a:ext cx="6228184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Με τη λέξη κλειδί </a:t>
            </a:r>
            <a:r>
              <a:rPr lang="en-US" dirty="0" smtClean="0">
                <a:solidFill>
                  <a:srgbClr val="FF0000"/>
                </a:solidFill>
              </a:rPr>
              <a:t>super</a:t>
            </a:r>
            <a:r>
              <a:rPr lang="en-US" dirty="0" smtClean="0"/>
              <a:t> </a:t>
            </a:r>
            <a:r>
              <a:rPr lang="el-GR" dirty="0" smtClean="0"/>
              <a:t>αναφερόμαστε στην βασική κλάση.</a:t>
            </a:r>
          </a:p>
          <a:p>
            <a:endParaRPr lang="el-GR" dirty="0" smtClean="0"/>
          </a:p>
          <a:p>
            <a:r>
              <a:rPr lang="el-GR" dirty="0" smtClean="0"/>
              <a:t>Εδώ καλούμε τον </a:t>
            </a:r>
            <a:r>
              <a:rPr lang="en-US" dirty="0" smtClean="0"/>
              <a:t>constructor </a:t>
            </a:r>
            <a:r>
              <a:rPr lang="el-GR" dirty="0" smtClean="0"/>
              <a:t>της </a:t>
            </a:r>
            <a:r>
              <a:rPr lang="en-US" dirty="0" smtClean="0"/>
              <a:t>Employee </a:t>
            </a:r>
            <a:r>
              <a:rPr lang="el-GR" dirty="0" smtClean="0"/>
              <a:t>με ορίσματα το όνομα και την ημερομηνία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6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27111" y="4941168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3528" y="2209935"/>
            <a:ext cx="4139952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         super(</a:t>
            </a:r>
            <a:r>
              <a:rPr lang="en-US" dirty="0" err="1">
                <a:solidFill>
                  <a:srgbClr val="FF0000"/>
                </a:solidFill>
              </a:rPr>
              <a:t>theName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theDate</a:t>
            </a:r>
            <a:r>
              <a:rPr lang="en-US" dirty="0">
                <a:solidFill>
                  <a:srgbClr val="FF0000"/>
                </a:solidFill>
              </a:rPr>
              <a:t>);</a:t>
            </a:r>
          </a:p>
          <a:p>
            <a:r>
              <a:rPr lang="en-US" dirty="0"/>
              <a:t>         if (</a:t>
            </a:r>
            <a:r>
              <a:rPr lang="en-US" dirty="0" err="1"/>
              <a:t>theSalary</a:t>
            </a:r>
            <a:r>
              <a:rPr lang="en-US" dirty="0"/>
              <a:t> &gt;= 0)</a:t>
            </a:r>
          </a:p>
          <a:p>
            <a:r>
              <a:rPr lang="en-US" dirty="0"/>
              <a:t>             salary = </a:t>
            </a:r>
            <a:r>
              <a:rPr lang="en-US" dirty="0" err="1"/>
              <a:t>theSalary</a:t>
            </a:r>
            <a:r>
              <a:rPr lang="en-US" dirty="0"/>
              <a:t>;</a:t>
            </a:r>
          </a:p>
          <a:p>
            <a:r>
              <a:rPr lang="en-US" dirty="0"/>
              <a:t>         else</a:t>
            </a:r>
          </a:p>
          <a:p>
            <a:r>
              <a:rPr lang="en-US" dirty="0"/>
              <a:t>         {</a:t>
            </a:r>
          </a:p>
          <a:p>
            <a:r>
              <a:rPr lang="en-US" dirty="0"/>
              <a:t>             </a:t>
            </a:r>
            <a:r>
              <a:rPr lang="en-US" dirty="0" err="1"/>
              <a:t>System.out.println</a:t>
            </a:r>
            <a:r>
              <a:rPr lang="en-US" dirty="0"/>
              <a:t>("Fatal Error: Negative salary.");</a:t>
            </a:r>
          </a:p>
          <a:p>
            <a:r>
              <a:rPr lang="en-US" dirty="0"/>
              <a:t>             </a:t>
            </a:r>
            <a:r>
              <a:rPr lang="en-US" dirty="0" err="1"/>
              <a:t>System.exit</a:t>
            </a:r>
            <a:r>
              <a:rPr lang="en-US" dirty="0"/>
              <a:t>(0);</a:t>
            </a:r>
          </a:p>
          <a:p>
            <a:r>
              <a:rPr lang="en-US" dirty="0"/>
              <a:t>         }</a:t>
            </a:r>
          </a:p>
          <a:p>
            <a:r>
              <a:rPr lang="en-US" dirty="0"/>
              <a:t>    </a:t>
            </a:r>
            <a:r>
              <a:rPr lang="en-US" dirty="0" smtClean="0"/>
              <a:t>}</a:t>
            </a:r>
            <a:endParaRPr lang="el-GR" dirty="0" smtClean="0"/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el-GR" dirty="0" smtClean="0">
              <a:solidFill>
                <a:srgbClr val="C00000"/>
              </a:solidFill>
            </a:endParaRPr>
          </a:p>
          <a:p>
            <a:r>
              <a:rPr lang="en-US" dirty="0"/>
              <a:t> </a:t>
            </a:r>
            <a:r>
              <a:rPr lang="el-GR" dirty="0" smtClean="0"/>
              <a:t>   </a:t>
            </a:r>
            <a:r>
              <a:rPr lang="en-US" dirty="0" smtClean="0"/>
              <a:t>{</a:t>
            </a:r>
            <a:endParaRPr lang="en-US" dirty="0"/>
          </a:p>
          <a:p>
            <a:r>
              <a:rPr lang="en-US" dirty="0"/>
              <a:t>         </a:t>
            </a:r>
            <a:r>
              <a:rPr lang="en-US" dirty="0">
                <a:solidFill>
                  <a:srgbClr val="FF0000"/>
                </a:solidFill>
              </a:rPr>
              <a:t>super(</a:t>
            </a:r>
            <a:r>
              <a:rPr lang="en-US" dirty="0" err="1">
                <a:solidFill>
                  <a:srgbClr val="FF0000"/>
                </a:solidFill>
              </a:rPr>
              <a:t>originalObject</a:t>
            </a:r>
            <a:r>
              <a:rPr lang="en-US" dirty="0"/>
              <a:t>);</a:t>
            </a:r>
          </a:p>
          <a:p>
            <a:r>
              <a:rPr lang="en-US" dirty="0"/>
              <a:t>         salary = </a:t>
            </a:r>
            <a:r>
              <a:rPr lang="en-US" dirty="0" err="1"/>
              <a:t>originalObject.salary</a:t>
            </a:r>
            <a:r>
              <a:rPr lang="en-US" dirty="0"/>
              <a:t>;</a:t>
            </a:r>
          </a:p>
          <a:p>
            <a:r>
              <a:rPr lang="en-US" dirty="0"/>
              <a:t>  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10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Υπέρβαση μεθόδων</a:t>
            </a:r>
            <a:r>
              <a:rPr lang="en-US" dirty="0" smtClean="0"/>
              <a:t> (method overriding)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Μία μέθοδος που ορίζεται στην βασική κλάση μπορούμε να την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</a:rPr>
              <a:t>ξανα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ορίσουμε </a:t>
            </a:r>
            <a:r>
              <a:rPr lang="el-GR" dirty="0" smtClean="0"/>
              <a:t>στην </a:t>
            </a:r>
            <a:r>
              <a:rPr lang="el-GR" dirty="0" smtClean="0"/>
              <a:t>παράγωγη κλάση </a:t>
            </a:r>
            <a:r>
              <a:rPr lang="el-GR" dirty="0" smtClean="0"/>
              <a:t>με διαφορετικό τρόπο</a:t>
            </a:r>
          </a:p>
          <a:p>
            <a:pPr lvl="1"/>
            <a:r>
              <a:rPr lang="el-GR" dirty="0" smtClean="0"/>
              <a:t>Παράδειγμα: η μέθοδος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().</a:t>
            </a:r>
            <a:r>
              <a:rPr lang="el-GR" dirty="0" smtClean="0"/>
              <a:t>Την </a:t>
            </a:r>
            <a:r>
              <a:rPr lang="el-GR" dirty="0" err="1" smtClean="0"/>
              <a:t>ξανα</a:t>
            </a:r>
            <a:r>
              <a:rPr lang="el-GR" dirty="0" smtClean="0"/>
              <a:t>-ορίζουμε για κάθε παραγόμενη κλάση ώστε να παράγει αυτό π</a:t>
            </a:r>
            <a:r>
              <a:rPr lang="en-US" dirty="0" smtClean="0"/>
              <a:t>o</a:t>
            </a:r>
            <a:r>
              <a:rPr lang="el-GR" dirty="0" smtClean="0"/>
              <a:t>υ θέλουμε</a:t>
            </a:r>
          </a:p>
          <a:p>
            <a:pPr lvl="1"/>
            <a:r>
              <a:rPr lang="el-GR" dirty="0" smtClean="0"/>
              <a:t>Αυτό λέγετε </a:t>
            </a:r>
            <a:r>
              <a:rPr lang="el-GR" dirty="0" smtClean="0">
                <a:solidFill>
                  <a:srgbClr val="FF0000"/>
                </a:solidFill>
              </a:rPr>
              <a:t>υπέρβαση</a:t>
            </a:r>
            <a:r>
              <a:rPr lang="el-GR" dirty="0" smtClean="0"/>
              <a:t> της μεθόδου (</a:t>
            </a:r>
            <a:r>
              <a:rPr lang="en-US" dirty="0" smtClean="0">
                <a:solidFill>
                  <a:srgbClr val="FF0000"/>
                </a:solidFill>
              </a:rPr>
              <a:t>method overriding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υπέρβαση</a:t>
            </a:r>
            <a:r>
              <a:rPr lang="el-GR" dirty="0" smtClean="0"/>
              <a:t> των μεθόδων είναι διαφορετική από την </a:t>
            </a:r>
            <a:r>
              <a:rPr lang="el-GR" dirty="0" smtClean="0">
                <a:solidFill>
                  <a:srgbClr val="0070C0"/>
                </a:solidFill>
              </a:rPr>
              <a:t>υπερφόρτωση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/>
              <a:t>Στην υπερφόρτωση </a:t>
            </a:r>
            <a:r>
              <a:rPr lang="el-GR" dirty="0" smtClean="0">
                <a:solidFill>
                  <a:srgbClr val="0070C0"/>
                </a:solidFill>
              </a:rPr>
              <a:t>αλλάζουμε την υπογραφή </a:t>
            </a:r>
            <a:r>
              <a:rPr lang="el-GR" dirty="0" smtClean="0"/>
              <a:t>της μεθόδου.</a:t>
            </a:r>
          </a:p>
          <a:p>
            <a:pPr lvl="1"/>
            <a:r>
              <a:rPr lang="el-GR" dirty="0" smtClean="0"/>
              <a:t>Εδώ έχουμε την ίδια υπογραφή, απλά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ο ορισμός </a:t>
            </a:r>
            <a:r>
              <a:rPr lang="el-GR" dirty="0" smtClean="0"/>
              <a:t>στην παραγόμενη κλάση.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941168"/>
            <a:ext cx="6336704" cy="1224136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229600" cy="540060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String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Date </a:t>
            </a:r>
            <a:r>
              <a:rPr lang="en-US" sz="27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 smtClean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Employee(Employee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setHireDate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newDate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hireDate.toString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96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28" y="5399044"/>
            <a:ext cx="8280920" cy="10542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476672"/>
            <a:ext cx="8229600" cy="6264696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extends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double </a:t>
            </a:r>
            <a:r>
              <a:rPr lang="en-US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hours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//for the month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theName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Date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theDate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                    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theWageRate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,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theHours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originalObject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setRate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newWageRate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{ … 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{ … }</a:t>
            </a: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setHours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hoursWorked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l-GR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latin typeface="Courier New" pitchFamily="49" charset="0"/>
                <a:cs typeface="Courier New" pitchFamily="49" charset="0"/>
              </a:rPr>
              <a:t>{ …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l-GR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getPay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*hours;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public String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return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+ "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).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"\n$"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wageRate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+ " per hour for " + hours + " hours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23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 smtClean="0"/>
              <a:t>Στο προηγούμενο παράδειγμα οι </a:t>
            </a:r>
            <a:r>
              <a:rPr lang="el-GR" dirty="0" smtClean="0">
                <a:solidFill>
                  <a:srgbClr val="0070C0"/>
                </a:solidFill>
              </a:rPr>
              <a:t>φοιτητές</a:t>
            </a:r>
            <a:r>
              <a:rPr lang="el-GR" dirty="0" smtClean="0"/>
              <a:t>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καθηγητές</a:t>
            </a:r>
            <a:r>
              <a:rPr lang="el-GR" dirty="0" smtClean="0"/>
              <a:t> είχαν κάποια </a:t>
            </a:r>
            <a:r>
              <a:rPr lang="el-GR" dirty="0" smtClean="0">
                <a:solidFill>
                  <a:srgbClr val="0070C0"/>
                </a:solidFill>
              </a:rPr>
              <a:t>κοινά</a:t>
            </a:r>
            <a:r>
              <a:rPr lang="el-GR" dirty="0" smtClean="0"/>
              <a:t> στοιχεία</a:t>
            </a:r>
          </a:p>
          <a:p>
            <a:pPr lvl="1"/>
            <a:r>
              <a:rPr lang="el-GR" dirty="0" smtClean="0"/>
              <a:t>Και οι δύο είχαν όνομα</a:t>
            </a:r>
          </a:p>
          <a:p>
            <a:pPr lvl="1"/>
            <a:r>
              <a:rPr lang="el-GR" dirty="0" smtClean="0"/>
              <a:t>Και οι δύο είχαν κάποιο χαρακτηριστικό αριθμό</a:t>
            </a:r>
          </a:p>
          <a:p>
            <a:r>
              <a:rPr lang="el-GR" dirty="0" smtClean="0"/>
              <a:t>και κάποιες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διαφορές</a:t>
            </a:r>
          </a:p>
          <a:p>
            <a:pPr lvl="1"/>
            <a:r>
              <a:rPr lang="el-GR" dirty="0" smtClean="0"/>
              <a:t>Οι καθηγητές δίδασκαν μαθήματα</a:t>
            </a:r>
          </a:p>
          <a:p>
            <a:pPr lvl="1"/>
            <a:r>
              <a:rPr lang="el-GR" dirty="0" smtClean="0"/>
              <a:t>Οι φοιτητές έπαιρναν μαθήματα, βαθμούς και μονάδες</a:t>
            </a:r>
          </a:p>
          <a:p>
            <a:pPr lvl="1"/>
            <a:endParaRPr lang="el-GR" dirty="0"/>
          </a:p>
          <a:p>
            <a:r>
              <a:rPr lang="el-GR" dirty="0" smtClean="0"/>
              <a:t>Δεν θα ήταν βολικό αν είχαμε μεθόδους που να χειρίζονταν με </a:t>
            </a:r>
            <a:r>
              <a:rPr lang="el-GR" dirty="0" smtClean="0">
                <a:solidFill>
                  <a:srgbClr val="0070C0"/>
                </a:solidFill>
              </a:rPr>
              <a:t>κοινό τρόπο τις ομοιότητες </a:t>
            </a:r>
            <a:r>
              <a:rPr lang="el-GR" dirty="0" smtClean="0"/>
              <a:t>(π.χ. εκτύπωση των βασικών στοιχείων) και 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ξεχωριστές μεθόδους για τις διαφορές</a:t>
            </a:r>
            <a:r>
              <a:rPr lang="el-GR" dirty="0" smtClean="0"/>
              <a:t>?</a:t>
            </a:r>
          </a:p>
          <a:p>
            <a:pPr lvl="1"/>
            <a:r>
              <a:rPr lang="el-GR" dirty="0" smtClean="0"/>
              <a:t>Έτσι δεν θα έπρεπε να γράφουμε τον </a:t>
            </a:r>
            <a:r>
              <a:rPr lang="el-GR" dirty="0" smtClean="0">
                <a:solidFill>
                  <a:srgbClr val="0070C0"/>
                </a:solidFill>
              </a:rPr>
              <a:t>ίδιο κώδικα </a:t>
            </a:r>
            <a:r>
              <a:rPr lang="el-GR" dirty="0" smtClean="0"/>
              <a:t>πολλές φορές και 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αλλαγές</a:t>
            </a:r>
            <a:r>
              <a:rPr lang="el-GR" dirty="0" smtClean="0"/>
              <a:t> θα έπρεπε να γίνουν μόνο μια φορά.</a:t>
            </a:r>
          </a:p>
          <a:p>
            <a:pPr lvl="1"/>
            <a:endParaRPr lang="el-GR" dirty="0"/>
          </a:p>
          <a:p>
            <a:r>
              <a:rPr lang="el-GR" dirty="0" smtClean="0"/>
              <a:t>Αυτό το καταφέρνουμε με την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530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(</a:t>
            </a:r>
            <a:r>
              <a:rPr lang="en-US" dirty="0" err="1"/>
              <a:t>getName</a:t>
            </a:r>
            <a:r>
              <a:rPr lang="en-US" dirty="0"/>
              <a:t>( ) + " " + </a:t>
            </a:r>
            <a:r>
              <a:rPr lang="en-US" dirty="0" err="1"/>
              <a:t>getHireDate</a:t>
            </a:r>
            <a:r>
              <a:rPr lang="en-US" dirty="0"/>
              <a:t>( ).</a:t>
            </a:r>
            <a:r>
              <a:rPr lang="en-US" dirty="0" err="1"/>
              <a:t>toString</a:t>
            </a:r>
            <a:r>
              <a:rPr lang="en-US" dirty="0"/>
              <a:t>( ) </a:t>
            </a:r>
          </a:p>
          <a:p>
            <a:r>
              <a:rPr lang="en-US" dirty="0"/>
              <a:t>                                + 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9703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9512" y="4837244"/>
            <a:ext cx="8496944" cy="140006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620688"/>
            <a:ext cx="8435280" cy="5976664"/>
          </a:xfrm>
          <a:prstGeom prst="rect">
            <a:avLst/>
          </a:prstGeom>
          <a:ln w="28575">
            <a:solidFill>
              <a:schemeClr val="accent6">
                <a:lumMod val="75000"/>
              </a:schemeClr>
            </a:solidFill>
            <a:prstDash val="dash"/>
          </a:ln>
        </p:spPr>
        <p:txBody>
          <a:bodyPr>
            <a:normAutofit fontScale="55000" lnSpcReduction="20000"/>
          </a:bodyPr>
          <a:lstStyle>
            <a:defPPr>
              <a:defRPr lang="en-US"/>
            </a:defPPr>
            <a:lvl1pPr indent="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None/>
              <a:defRPr sz="2800" b="1">
                <a:latin typeface="Courier New" pitchFamily="49" charset="0"/>
                <a:cs typeface="Courier New" pitchFamily="49" charset="0"/>
              </a:defRPr>
            </a:lvl1pPr>
            <a:lvl2pPr indent="-182880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/>
            </a:lvl2pPr>
            <a:lvl3pPr marL="731520" indent="-182880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/>
            </a:lvl3pPr>
            <a:lvl4pPr marL="1005840" indent="-182880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</a:lvl4pPr>
            <a:lvl5pPr marL="1188720" indent="-137160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baseline="0"/>
            </a:lvl5pPr>
            <a:lvl6pPr marL="137160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6pPr>
            <a:lvl7pPr marL="155448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7pPr>
            <a:lvl8pPr marL="173736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8pPr>
            <a:lvl9pPr marL="1920240" indent="-18288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/>
            </a:lvl9pPr>
          </a:lstStyle>
          <a:p>
            <a:r>
              <a:rPr lang="en-US" dirty="0"/>
              <a:t>public class </a:t>
            </a:r>
            <a:r>
              <a:rPr lang="en-US" dirty="0" err="1">
                <a:solidFill>
                  <a:schemeClr val="accent6">
                    <a:lumMod val="75000"/>
                  </a:schemeClr>
                </a:solidFill>
              </a:rPr>
              <a:t>SalariedEmployee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/>
              <a:t>extends </a:t>
            </a:r>
            <a:r>
              <a:rPr lang="en-US" dirty="0">
                <a:solidFill>
                  <a:srgbClr val="0070C0"/>
                </a:solidFill>
              </a:rPr>
              <a:t>Employee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   private double </a:t>
            </a:r>
            <a:r>
              <a:rPr lang="en-US" dirty="0">
                <a:solidFill>
                  <a:srgbClr val="00B0F0"/>
                </a:solidFill>
              </a:rPr>
              <a:t>salary</a:t>
            </a:r>
            <a:r>
              <a:rPr lang="en-US" dirty="0"/>
              <a:t>; //</a:t>
            </a:r>
            <a:r>
              <a:rPr lang="en-US" dirty="0" smtClean="0"/>
              <a:t>annual</a:t>
            </a:r>
          </a:p>
          <a:p>
            <a:endParaRPr lang="en-US" dirty="0" smtClean="0"/>
          </a:p>
          <a:p>
            <a:r>
              <a:rPr lang="en-US" dirty="0" smtClean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l-GR" dirty="0"/>
          </a:p>
          <a:p>
            <a:r>
              <a:rPr lang="el-GR" dirty="0"/>
              <a:t>    </a:t>
            </a:r>
            <a:r>
              <a:rPr lang="en-US" dirty="0"/>
              <a:t>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(String </a:t>
            </a:r>
            <a:r>
              <a:rPr lang="en-US" dirty="0" err="1">
                <a:solidFill>
                  <a:srgbClr val="C00000"/>
                </a:solidFill>
              </a:rPr>
              <a:t>theName</a:t>
            </a:r>
            <a:r>
              <a:rPr lang="en-US" dirty="0">
                <a:solidFill>
                  <a:srgbClr val="C00000"/>
                </a:solidFill>
              </a:rPr>
              <a:t>, </a:t>
            </a:r>
            <a:endParaRPr lang="el-GR" dirty="0">
              <a:solidFill>
                <a:srgbClr val="C00000"/>
              </a:solidFill>
            </a:endParaRPr>
          </a:p>
          <a:p>
            <a:r>
              <a:rPr lang="el-GR" dirty="0">
                <a:solidFill>
                  <a:srgbClr val="C00000"/>
                </a:solidFill>
              </a:rPr>
              <a:t>			</a:t>
            </a:r>
            <a:r>
              <a:rPr lang="en-US" dirty="0">
                <a:solidFill>
                  <a:srgbClr val="C00000"/>
                </a:solidFill>
              </a:rPr>
              <a:t>Date </a:t>
            </a:r>
            <a:r>
              <a:rPr lang="en-US" dirty="0" err="1">
                <a:solidFill>
                  <a:srgbClr val="C00000"/>
                </a:solidFill>
              </a:rPr>
              <a:t>theDate</a:t>
            </a:r>
            <a:r>
              <a:rPr lang="en-US" dirty="0">
                <a:solidFill>
                  <a:srgbClr val="C00000"/>
                </a:solidFill>
              </a:rPr>
              <a:t>, double </a:t>
            </a:r>
            <a:r>
              <a:rPr lang="en-US" dirty="0" err="1">
                <a:solidFill>
                  <a:srgbClr val="C00000"/>
                </a:solidFill>
              </a:rPr>
              <a:t>theSalary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/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(</a:t>
            </a:r>
            <a:r>
              <a:rPr lang="en-US" dirty="0" err="1">
                <a:solidFill>
                  <a:srgbClr val="C00000"/>
                </a:solidFill>
              </a:rPr>
              <a:t>SalariedEmployee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originalObject</a:t>
            </a:r>
            <a:r>
              <a:rPr lang="en-US" dirty="0">
                <a:solidFill>
                  <a:srgbClr val="C00000"/>
                </a:solidFill>
              </a:rPr>
              <a:t>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n-US" dirty="0"/>
              <a:t>    public double </a:t>
            </a:r>
            <a:r>
              <a:rPr lang="en-US" dirty="0" err="1">
                <a:solidFill>
                  <a:srgbClr val="C00000"/>
                </a:solidFill>
              </a:rPr>
              <a:t>getSalary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l-GR" dirty="0"/>
              <a:t> </a:t>
            </a:r>
            <a:r>
              <a:rPr lang="en-US" dirty="0"/>
              <a:t>   public void </a:t>
            </a:r>
            <a:r>
              <a:rPr lang="en-US" dirty="0" err="1">
                <a:solidFill>
                  <a:srgbClr val="C00000"/>
                </a:solidFill>
              </a:rPr>
              <a:t>setSalary</a:t>
            </a:r>
            <a:r>
              <a:rPr lang="en-US" dirty="0">
                <a:solidFill>
                  <a:srgbClr val="C00000"/>
                </a:solidFill>
              </a:rPr>
              <a:t>(double </a:t>
            </a:r>
            <a:r>
              <a:rPr lang="en-US" dirty="0" err="1">
                <a:solidFill>
                  <a:srgbClr val="C00000"/>
                </a:solidFill>
              </a:rPr>
              <a:t>newSalary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endParaRPr lang="en-US" dirty="0"/>
          </a:p>
          <a:p>
            <a:r>
              <a:rPr lang="el-GR" dirty="0"/>
              <a:t>    </a:t>
            </a:r>
            <a:r>
              <a:rPr lang="en-US" dirty="0"/>
              <a:t>public double </a:t>
            </a:r>
            <a:r>
              <a:rPr lang="en-US" dirty="0" err="1">
                <a:solidFill>
                  <a:srgbClr val="C00000"/>
                </a:solidFill>
              </a:rPr>
              <a:t>getPay</a:t>
            </a:r>
            <a:r>
              <a:rPr lang="en-US" dirty="0">
                <a:solidFill>
                  <a:srgbClr val="C00000"/>
                </a:solidFill>
              </a:rPr>
              <a:t>( 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salary/12;</a:t>
            </a:r>
          </a:p>
          <a:p>
            <a:r>
              <a:rPr lang="en-US" dirty="0"/>
              <a:t>    }</a:t>
            </a:r>
          </a:p>
          <a:p>
            <a:endParaRPr lang="en-US" dirty="0"/>
          </a:p>
          <a:p>
            <a:r>
              <a:rPr lang="en-US" dirty="0"/>
              <a:t>    public String </a:t>
            </a:r>
            <a:r>
              <a:rPr lang="en-US" dirty="0" err="1">
                <a:solidFill>
                  <a:srgbClr val="C00000"/>
                </a:solidFill>
              </a:rPr>
              <a:t>toString</a:t>
            </a:r>
            <a:r>
              <a:rPr lang="en-US" dirty="0">
                <a:solidFill>
                  <a:srgbClr val="C00000"/>
                </a:solidFill>
              </a:rPr>
              <a:t>( )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n-US" dirty="0"/>
              <a:t>{</a:t>
            </a:r>
            <a:r>
              <a:rPr lang="el-GR" dirty="0"/>
              <a:t> … </a:t>
            </a:r>
            <a:r>
              <a:rPr lang="en-US" dirty="0"/>
              <a:t>}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return </a:t>
            </a:r>
            <a:r>
              <a:rPr lang="en-US" dirty="0" smtClean="0"/>
              <a:t>(</a:t>
            </a:r>
            <a:r>
              <a:rPr lang="en-US" dirty="0" err="1" smtClean="0">
                <a:solidFill>
                  <a:srgbClr val="FF0000"/>
                </a:solidFill>
              </a:rPr>
              <a:t>super.toString</a:t>
            </a:r>
            <a:r>
              <a:rPr lang="en-US" dirty="0">
                <a:solidFill>
                  <a:srgbClr val="FF0000"/>
                </a:solidFill>
              </a:rPr>
              <a:t>( ) </a:t>
            </a:r>
            <a:r>
              <a:rPr lang="en-US" dirty="0" smtClean="0"/>
              <a:t>+ </a:t>
            </a:r>
            <a:r>
              <a:rPr lang="en-US" dirty="0"/>
              <a:t>"\n$" + salary + " per year");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5014" y="4333746"/>
            <a:ext cx="4897303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Έτσι καλούμε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της βασικής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279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34908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InheritanceDemo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("Joe Worker",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50.50, 160);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		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("Changing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name to Josephine.");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joe.setName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record is as follows:");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92080" y="4005064"/>
            <a:ext cx="358982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τις μεθόδους της </a:t>
            </a:r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887322" y="5269850"/>
            <a:ext cx="425667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Καλεί τις μεθόδους της </a:t>
            </a:r>
            <a:r>
              <a:rPr lang="en-US" dirty="0" err="1" smtClean="0"/>
              <a:t>HourlyEmployee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1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Πολλαπλοί τύποι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Ένα αντικείμενο της </a:t>
            </a:r>
            <a:r>
              <a:rPr lang="el-GR" dirty="0" smtClean="0"/>
              <a:t>παράγωγης κλάσης </a:t>
            </a:r>
            <a:r>
              <a:rPr lang="el-GR" dirty="0" smtClean="0"/>
              <a:t>έχει και τον τύπο της βασικής κλάσης</a:t>
            </a:r>
          </a:p>
          <a:p>
            <a:pPr lvl="1"/>
            <a:r>
              <a:rPr lang="el-GR" dirty="0" smtClean="0"/>
              <a:t>Ένας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</a:t>
            </a:r>
            <a:r>
              <a:rPr lang="en-US" dirty="0" smtClean="0"/>
              <a:t>Employee</a:t>
            </a:r>
          </a:p>
          <a:p>
            <a:pPr lvl="1"/>
            <a:r>
              <a:rPr lang="el-GR" dirty="0" smtClean="0"/>
              <a:t>Υπάρχει μία </a:t>
            </a:r>
            <a:r>
              <a:rPr lang="en-US" dirty="0" smtClean="0">
                <a:solidFill>
                  <a:srgbClr val="FF0000"/>
                </a:solidFill>
              </a:rPr>
              <a:t>is-a</a:t>
            </a:r>
            <a:r>
              <a:rPr lang="el-GR" dirty="0" smtClean="0"/>
              <a:t> σχέση μεταξύ των κλάσεων.</a:t>
            </a:r>
          </a:p>
          <a:p>
            <a:pPr lvl="1"/>
            <a:endParaRPr lang="el-GR" dirty="0"/>
          </a:p>
          <a:p>
            <a:r>
              <a:rPr lang="el-GR" dirty="0" smtClean="0"/>
              <a:t>Αυτό μπορούμε να το εκμεταλλευτούμε χρησιμοποιώντας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βασική κλάση </a:t>
            </a:r>
            <a:r>
              <a:rPr lang="el-GR" dirty="0" smtClean="0"/>
              <a:t>όταν θέλουμε να χρησιμοποιήσουμε </a:t>
            </a:r>
            <a:r>
              <a:rPr lang="el-GR" dirty="0" smtClean="0">
                <a:solidFill>
                  <a:srgbClr val="0070C0"/>
                </a:solidFill>
              </a:rPr>
              <a:t>κάποια</a:t>
            </a:r>
            <a:r>
              <a:rPr lang="el-GR" dirty="0" smtClean="0"/>
              <a:t> </a:t>
            </a:r>
            <a:r>
              <a:rPr lang="el-GR" dirty="0" smtClean="0"/>
              <a:t>από τις </a:t>
            </a:r>
            <a:r>
              <a:rPr lang="el-GR" dirty="0" smtClean="0">
                <a:solidFill>
                  <a:srgbClr val="0070C0"/>
                </a:solidFill>
              </a:rPr>
              <a:t>παράγωγες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15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employeeObject.getHireDate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48529" y="4050055"/>
            <a:ext cx="506567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Μπορούμε να καλέσουμε τη μέθοδο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με </a:t>
            </a:r>
            <a:r>
              <a:rPr lang="en-US" dirty="0" err="1" smtClean="0"/>
              <a:t>HourlyEmployee</a:t>
            </a:r>
            <a:r>
              <a:rPr lang="en-US" dirty="0" smtClean="0"/>
              <a:t> </a:t>
            </a:r>
            <a:r>
              <a:rPr lang="el-GR" dirty="0" smtClean="0">
                <a:solidFill>
                  <a:srgbClr val="FF0000"/>
                </a:solidFill>
              </a:rPr>
              <a:t>και</a:t>
            </a:r>
            <a:r>
              <a:rPr lang="el-GR" dirty="0" smtClean="0"/>
              <a:t> με </a:t>
            </a:r>
            <a:r>
              <a:rPr lang="en-US" dirty="0" err="1" smtClean="0"/>
              <a:t>SalariedEmployee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588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6309320"/>
          </a:xfrm>
          <a:ln w="28575">
            <a:solidFill>
              <a:srgbClr val="0070C0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IsADemo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SalariedEmployee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("Josephine",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Date("January", 1, 2004), 100000);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HourlyEmployee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("Sam",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Date("February", 1, 2003), 50.50, 40);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joe's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longer name is " +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joe.getName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));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joe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invoked:");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showEmployee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employeeObject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95936" y="5805264"/>
            <a:ext cx="5065674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Θα καλέσει την </a:t>
            </a:r>
            <a:r>
              <a:rPr lang="en-US" dirty="0" err="1" smtClean="0"/>
              <a:t>toString</a:t>
            </a:r>
            <a:r>
              <a:rPr lang="en-US" dirty="0" smtClean="0"/>
              <a:t> </a:t>
            </a:r>
            <a:r>
              <a:rPr lang="el-GR" dirty="0" smtClean="0"/>
              <a:t>που αντιστοιχεί στο αντικείμενο που περάσαμε ως παράμετρο.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390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FF0000"/>
                </a:solidFill>
              </a:rPr>
              <a:t>κληρονομικότητα</a:t>
            </a:r>
            <a:r>
              <a:rPr lang="el-GR" dirty="0" smtClean="0"/>
              <a:t> είναι κεντρική έννοια στον αντικειμενοστραφή προγραμματισμό.</a:t>
            </a:r>
          </a:p>
          <a:p>
            <a:r>
              <a:rPr lang="el-GR" dirty="0" smtClean="0"/>
              <a:t>Η ιδέα είναι να ορίσουμε μια </a:t>
            </a:r>
            <a:r>
              <a:rPr lang="el-GR" dirty="0" smtClean="0">
                <a:solidFill>
                  <a:srgbClr val="0070C0"/>
                </a:solidFill>
              </a:rPr>
              <a:t>γενική κλάση </a:t>
            </a:r>
            <a:r>
              <a:rPr lang="el-GR" dirty="0" smtClean="0"/>
              <a:t>που έχει κάποια χαρακτηριστικά (πεδία και μεθόδους) που θέλουμε και μετά να ορίσουμε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εξειδικευμένες παραλλαγές</a:t>
            </a:r>
            <a:r>
              <a:rPr lang="el-GR" dirty="0" smtClean="0"/>
              <a:t> της κλάσης αυτής στις οποίες προσθέτουμε ειδικότερα χαρακτηριστικά.</a:t>
            </a:r>
          </a:p>
          <a:p>
            <a:pPr lvl="1"/>
            <a:r>
              <a:rPr lang="el-GR" dirty="0" smtClean="0"/>
              <a:t>Οι εξειδικευμένες κλάσεις λέμε ότι </a:t>
            </a:r>
            <a:r>
              <a:rPr lang="el-GR" dirty="0" smtClean="0">
                <a:solidFill>
                  <a:srgbClr val="FF0000"/>
                </a:solidFill>
              </a:rPr>
              <a:t>κληρονομούν</a:t>
            </a:r>
            <a:r>
              <a:rPr lang="el-GR" dirty="0" smtClean="0"/>
              <a:t> τα χαρακτηριστικά της γενικής κλάσης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773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6553200" y="3417332"/>
            <a:ext cx="2438400" cy="33147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1611868"/>
            <a:ext cx="85075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Έχουμε μια </a:t>
            </a:r>
            <a:r>
              <a:rPr lang="el-GR" sz="2000" dirty="0" smtClean="0">
                <a:solidFill>
                  <a:srgbClr val="0070C0"/>
                </a:solidFill>
              </a:rPr>
              <a:t>Βασική Κλάση (</a:t>
            </a:r>
            <a:r>
              <a:rPr lang="en-US" sz="2000" dirty="0" smtClean="0">
                <a:solidFill>
                  <a:srgbClr val="0070C0"/>
                </a:solidFill>
              </a:rPr>
              <a:t>Base Class) </a:t>
            </a:r>
            <a:r>
              <a:rPr lang="el-GR" sz="2000" dirty="0" smtClean="0"/>
              <a:t>Β, με κάποια πεδία και μεθόδους.</a:t>
            </a:r>
            <a:endParaRPr lang="en-US" sz="2000" dirty="0"/>
          </a:p>
        </p:txBody>
      </p:sp>
      <p:sp>
        <p:nvSpPr>
          <p:cNvPr id="6" name="Rounded Rectangle 5"/>
          <p:cNvSpPr/>
          <p:nvPr/>
        </p:nvSpPr>
        <p:spPr>
          <a:xfrm>
            <a:off x="381000" y="2699266"/>
            <a:ext cx="2209800" cy="168806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85800" y="2865979"/>
            <a:ext cx="1447800" cy="53879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5800" y="3625334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688373" y="2338796"/>
            <a:ext cx="39568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Θέλουμε να δημιουργήσουμε μια νέα κλάση </a:t>
            </a:r>
            <a:r>
              <a:rPr lang="en-US" sz="2000" dirty="0" smtClean="0"/>
              <a:t>D</a:t>
            </a:r>
            <a:r>
              <a:rPr lang="el-GR" sz="2000" dirty="0" smtClean="0"/>
              <a:t> η οποία να έχει όλα τα χαρακτηριστικά της Β, αλλά και κάποια επιπλέον.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52400" y="4595857"/>
            <a:ext cx="624839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Αντί να ξαναγράψουμε τον ίδιο κώδικα δημιουργούμε μια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(Derived Class) </a:t>
            </a:r>
            <a:r>
              <a:rPr lang="en-US" sz="2000" dirty="0"/>
              <a:t>D</a:t>
            </a:r>
            <a:r>
              <a:rPr lang="el-GR" sz="2000" dirty="0" smtClean="0"/>
              <a:t>, η οποία </a:t>
            </a:r>
            <a:r>
              <a:rPr lang="el-GR" sz="2000" dirty="0" smtClean="0">
                <a:solidFill>
                  <a:srgbClr val="FF0000"/>
                </a:solidFill>
              </a:rPr>
              <a:t>κληρονομεί</a:t>
            </a:r>
            <a:r>
              <a:rPr lang="el-GR" sz="2000" dirty="0" smtClean="0"/>
              <a:t> όλη τη λειτουργικότητα της Βασικής Κλάσης Β και στην οποία προσθέτουμε τα νέα πεδία και μεθόδους.</a:t>
            </a:r>
            <a:endParaRPr lang="en-US" sz="2000" dirty="0"/>
          </a:p>
        </p:txBody>
      </p:sp>
      <p:sp>
        <p:nvSpPr>
          <p:cNvPr id="11" name="Rounded Rectangle 10"/>
          <p:cNvSpPr/>
          <p:nvPr/>
        </p:nvSpPr>
        <p:spPr>
          <a:xfrm>
            <a:off x="6696335" y="4969996"/>
            <a:ext cx="2209800" cy="16764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77335" y="5120537"/>
            <a:ext cx="1447800" cy="5334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077335" y="588439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324" y="2326974"/>
            <a:ext cx="1861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Βασική Κλάση 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077335" y="3640121"/>
            <a:ext cx="1447800" cy="526149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y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7077335" y="4287626"/>
            <a:ext cx="1447800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method Q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675093" y="3048000"/>
            <a:ext cx="2252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Παράγωγη Κλάση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4171" y="6362700"/>
            <a:ext cx="4971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Αυτή διαδικασία λέγεται </a:t>
            </a:r>
            <a:r>
              <a:rPr lang="el-GR" sz="2000" dirty="0" smtClean="0">
                <a:solidFill>
                  <a:srgbClr val="FF0000"/>
                </a:solidFill>
              </a:rPr>
              <a:t>κληρονομικότητα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883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Κληρονομικότητα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κληρονομικότητα είναι χρήσιμη όταν </a:t>
            </a:r>
          </a:p>
          <a:p>
            <a:pPr lvl="1"/>
            <a:r>
              <a:rPr lang="el-GR" dirty="0"/>
              <a:t>Θ</a:t>
            </a:r>
            <a:r>
              <a:rPr lang="el-GR" dirty="0" smtClean="0"/>
              <a:t>έλουμε να έχουμε αντικείμενα και της </a:t>
            </a:r>
            <a:r>
              <a:rPr lang="el-GR" dirty="0" smtClean="0">
                <a:solidFill>
                  <a:srgbClr val="0070C0"/>
                </a:solidFill>
              </a:rPr>
              <a:t>κλάσης Β</a:t>
            </a:r>
            <a:r>
              <a:rPr lang="el-GR" dirty="0" smtClean="0"/>
              <a:t> και της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Θέλουμε να ορίσουμε </a:t>
            </a:r>
            <a:r>
              <a:rPr lang="el-GR" dirty="0" smtClean="0">
                <a:solidFill>
                  <a:srgbClr val="0070C0"/>
                </a:solidFill>
              </a:rPr>
              <a:t>πολλαπλές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παράγωγες κλάσεις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D1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D2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, … </a:t>
            </a:r>
            <a:r>
              <a:rPr lang="el-GR" dirty="0" smtClean="0"/>
              <a:t>που η κάθε μία επεκτείνει την Β με </a:t>
            </a:r>
            <a:r>
              <a:rPr lang="el-GR" dirty="0" smtClean="0">
                <a:solidFill>
                  <a:srgbClr val="0070C0"/>
                </a:solidFill>
              </a:rPr>
              <a:t>διαφορετικό τρόπο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Μπορούμε να ορίσουμε παράγωγες κλάσεις των παράγωγων κλάσεων.</a:t>
            </a:r>
          </a:p>
          <a:p>
            <a:pPr lvl="1"/>
            <a:r>
              <a:rPr lang="el-GR" dirty="0" smtClean="0"/>
              <a:t>Με αυτό τον τρόπο ορίζεται μια </a:t>
            </a:r>
            <a:r>
              <a:rPr lang="el-GR" dirty="0" smtClean="0">
                <a:solidFill>
                  <a:srgbClr val="FF0000"/>
                </a:solidFill>
              </a:rPr>
              <a:t>ιεραρχία κλάσεων</a:t>
            </a:r>
            <a:r>
              <a:rPr lang="el-GR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677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Ιεραρχία κλάσεων (</a:t>
            </a:r>
            <a:r>
              <a:rPr lang="en-US" dirty="0" smtClean="0"/>
              <a:t>Class Hierarchy)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Παράδειγμα: Έχουμε ένα πρόγραμμα που διαχειρίζεται τους </a:t>
            </a:r>
            <a:r>
              <a:rPr lang="el-GR" dirty="0" smtClean="0">
                <a:solidFill>
                  <a:srgbClr val="0070C0"/>
                </a:solidFill>
              </a:rPr>
              <a:t>Εργαζόμενους</a:t>
            </a:r>
            <a:r>
              <a:rPr lang="el-GR" dirty="0" smtClean="0"/>
              <a:t> μιας εταιρίας.</a:t>
            </a:r>
          </a:p>
          <a:p>
            <a:pPr lvl="1"/>
            <a:r>
              <a:rPr lang="el-GR" dirty="0" smtClean="0"/>
              <a:t>Όλοι οι εργαζόμενοι έχουν κοινά χαρακτηριστικά το όνομα τους και την ημερομηνία πρόσληψης.</a:t>
            </a:r>
          </a:p>
          <a:p>
            <a:r>
              <a:rPr lang="el-GR" dirty="0" smtClean="0"/>
              <a:t>Οι εργαζόμενοι χωρίζονται σε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Έμμισθους</a:t>
            </a:r>
          </a:p>
          <a:p>
            <a:pPr lvl="1"/>
            <a:r>
              <a:rPr lang="el-GR" dirty="0" smtClean="0"/>
              <a:t>Διαφορετικά χαρακτηριστικά θα κρατάμε όσον αφορά το μισθό για τον καθένα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Ωρομίσθιοι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Πλήρους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rgbClr val="0070C0"/>
                </a:solidFill>
              </a:rPr>
              <a:t>Μερικής</a:t>
            </a:r>
            <a:r>
              <a:rPr lang="el-GR" dirty="0" smtClean="0"/>
              <a:t> απασχόλησης</a:t>
            </a:r>
          </a:p>
          <a:p>
            <a:r>
              <a:rPr lang="el-GR" dirty="0" smtClean="0"/>
              <a:t>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Έμμισθοι</a:t>
            </a:r>
            <a:r>
              <a:rPr lang="el-GR" dirty="0" smtClean="0"/>
              <a:t> χωρίζονται σε </a:t>
            </a:r>
            <a:r>
              <a:rPr lang="el-GR" dirty="0" smtClean="0">
                <a:solidFill>
                  <a:srgbClr val="0070C0"/>
                </a:solidFill>
              </a:rPr>
              <a:t>Τεχνικό Προσωπικό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70C0"/>
                </a:solidFill>
              </a:rPr>
              <a:t>Διευθυντικό προσωπικό</a:t>
            </a:r>
          </a:p>
          <a:p>
            <a:r>
              <a:rPr lang="el-GR" dirty="0" err="1" smtClean="0"/>
              <a:t>Κ.ο.κ</a:t>
            </a:r>
            <a:r>
              <a:rPr lang="el-GR" dirty="0" smtClean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90563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2006 Pearson Addison-Wesley. All rights reserved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7-</a:t>
            </a:r>
            <a:fld id="{56CA3DDB-369C-4C37-8FD1-9676AA5C370D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Class Hierarchy</a:t>
            </a:r>
          </a:p>
        </p:txBody>
      </p:sp>
      <p:grpSp>
        <p:nvGrpSpPr>
          <p:cNvPr id="11270" name="Group 6"/>
          <p:cNvGrpSpPr>
            <a:grpSpLocks/>
          </p:cNvGrpSpPr>
          <p:nvPr/>
        </p:nvGrpSpPr>
        <p:grpSpPr bwMode="auto">
          <a:xfrm>
            <a:off x="685800" y="1447800"/>
            <a:ext cx="8066088" cy="4183063"/>
            <a:chOff x="432" y="1063"/>
            <a:chExt cx="5081" cy="2635"/>
          </a:xfrm>
        </p:grpSpPr>
        <p:pic>
          <p:nvPicPr>
            <p:cNvPr id="11269" name="Picture 5" descr="D7_1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1063"/>
              <a:ext cx="5040" cy="2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268" name="Picture 4" descr="07_01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" y="1392"/>
              <a:ext cx="5033" cy="2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03904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419872" y="1761640"/>
            <a:ext cx="2480041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563376" y="1997408"/>
            <a:ext cx="219303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22897" y="2958533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16126" y="131754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Employee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572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571500" y="4648200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72962" y="3181902"/>
            <a:ext cx="1806876" cy="751153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hours</a:t>
            </a:r>
          </a:p>
          <a:p>
            <a:pPr algn="ctr"/>
            <a:r>
              <a:rPr lang="en-US" dirty="0" err="1" smtClean="0"/>
              <a:t>wageRate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952500" y="4005064"/>
            <a:ext cx="1447800" cy="53759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5031" y="2612163"/>
            <a:ext cx="197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HourlyEmpoyee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6400800" y="3074457"/>
            <a:ext cx="2438400" cy="369349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525985" y="3181902"/>
            <a:ext cx="2146933" cy="613665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annualSalary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6906985" y="3933055"/>
            <a:ext cx="1447800" cy="49715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getPay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476018" y="2612163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SalariedEmployee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50996" y="5841709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715031" y="4873408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525985" y="4593165"/>
            <a:ext cx="2209800" cy="203392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805481" y="5786674"/>
            <a:ext cx="1650808" cy="6096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getName</a:t>
            </a:r>
            <a:endParaRPr lang="en-US" dirty="0" smtClean="0"/>
          </a:p>
          <a:p>
            <a:pPr algn="ctr"/>
            <a:r>
              <a:rPr lang="en-US" dirty="0" err="1" smtClean="0"/>
              <a:t>getHiringDate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6669516" y="4818373"/>
            <a:ext cx="2003402" cy="799421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name</a:t>
            </a:r>
          </a:p>
          <a:p>
            <a:pPr algn="ctr"/>
            <a:r>
              <a:rPr lang="en-US" dirty="0" err="1" smtClean="0"/>
              <a:t>hiringDate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563377" y="4273860"/>
            <a:ext cx="26648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Οι </a:t>
            </a:r>
            <a:r>
              <a:rPr lang="el-GR" dirty="0" smtClean="0"/>
              <a:t>παράγωγες </a:t>
            </a:r>
            <a:r>
              <a:rPr lang="el-GR" dirty="0" smtClean="0"/>
              <a:t>κλάσεις </a:t>
            </a:r>
            <a:r>
              <a:rPr lang="el-GR" dirty="0" smtClean="0"/>
              <a:t>κληρονομούν τα πεδία και τις μεθόδους της βασικής κλάσης</a:t>
            </a:r>
            <a:endParaRPr lang="en-US" dirty="0" smtClean="0"/>
          </a:p>
          <a:p>
            <a:endParaRPr lang="en-US" dirty="0"/>
          </a:p>
          <a:p>
            <a:r>
              <a:rPr lang="el-GR" dirty="0" smtClean="0"/>
              <a:t>Πλεονέκτημα: επαναχρησιμοποίηση του κώδικα!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24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Ορολογία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βασική κλάση συχνά λέγεται και </a:t>
            </a:r>
            <a:r>
              <a:rPr lang="el-GR" dirty="0" smtClean="0">
                <a:solidFill>
                  <a:srgbClr val="0070C0"/>
                </a:solidFill>
              </a:rPr>
              <a:t>υπέρ-κλάση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superclass</a:t>
            </a:r>
            <a:r>
              <a:rPr lang="en-US" dirty="0" smtClean="0"/>
              <a:t>) </a:t>
            </a:r>
            <a:r>
              <a:rPr lang="el-GR" dirty="0" smtClean="0"/>
              <a:t>και η παραγόμενη κλάση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υπό-κλάση</a:t>
            </a:r>
            <a:r>
              <a:rPr lang="el-GR" dirty="0" smtClean="0"/>
              <a:t>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subclass</a:t>
            </a:r>
            <a:r>
              <a:rPr lang="en-US" dirty="0" smtClean="0"/>
              <a:t>).</a:t>
            </a:r>
          </a:p>
          <a:p>
            <a:r>
              <a:rPr lang="el-GR" dirty="0" smtClean="0"/>
              <a:t>Επίσης η βασική κλάση λέμε ότι είναι ο </a:t>
            </a:r>
            <a:r>
              <a:rPr lang="el-GR" dirty="0" smtClean="0">
                <a:solidFill>
                  <a:srgbClr val="0070C0"/>
                </a:solidFill>
              </a:rPr>
              <a:t>γονέας</a:t>
            </a:r>
            <a:r>
              <a:rPr lang="el-GR" dirty="0" smtClean="0"/>
              <a:t> της παραγόμενης κλάσης, και η </a:t>
            </a:r>
            <a:r>
              <a:rPr lang="el-GR" dirty="0" smtClean="0"/>
              <a:t>παράγωγη κλάση </a:t>
            </a:r>
            <a:r>
              <a:rPr lang="el-GR" dirty="0" smtClean="0"/>
              <a:t>το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παιδί </a:t>
            </a:r>
            <a:r>
              <a:rPr lang="el-GR" dirty="0" smtClean="0"/>
              <a:t>της βασικής.</a:t>
            </a:r>
          </a:p>
          <a:p>
            <a:pPr lvl="1"/>
            <a:r>
              <a:rPr lang="el-GR" dirty="0" smtClean="0"/>
              <a:t>Αν έχουμε παραπάνω από ένα επίπεδο κληρονομικότητας στην ιεραρχία, τότε έχουμε </a:t>
            </a:r>
            <a:r>
              <a:rPr lang="el-GR" dirty="0" smtClean="0">
                <a:solidFill>
                  <a:srgbClr val="0070C0"/>
                </a:solidFill>
              </a:rPr>
              <a:t>πρόγονο</a:t>
            </a:r>
            <a:r>
              <a:rPr lang="el-GR" dirty="0" smtClean="0"/>
              <a:t> και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απόγονο</a:t>
            </a:r>
            <a:r>
              <a:rPr lang="el-GR" dirty="0" smtClean="0"/>
              <a:t> κλάση.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5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8036</TotalTime>
  <Words>1727</Words>
  <Application>Microsoft Office PowerPoint</Application>
  <PresentationFormat>On-screen Show (4:3)</PresentationFormat>
  <Paragraphs>410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Clarity</vt:lpstr>
      <vt:lpstr>ΤΕΧΝΙΚΕΣ Αντικειμενοστραφουσ προγραμματισμου</vt:lpstr>
      <vt:lpstr>Παράδειγμα</vt:lpstr>
      <vt:lpstr>Κληρονομικότητα</vt:lpstr>
      <vt:lpstr>Κληρονομικότητα</vt:lpstr>
      <vt:lpstr>Κληρονομικότητα</vt:lpstr>
      <vt:lpstr>Ιεραρχία κλάσεων (Class Hierarchy)</vt:lpstr>
      <vt:lpstr>A Class Hierarchy</vt:lpstr>
      <vt:lpstr>Παράδειγμα</vt:lpstr>
      <vt:lpstr>Ορολογία</vt:lpstr>
      <vt:lpstr>Συντακτικό</vt:lpstr>
      <vt:lpstr>PowerPoint Presentation</vt:lpstr>
      <vt:lpstr>PowerPoint Presentation</vt:lpstr>
      <vt:lpstr>PowerPoint Presentation</vt:lpstr>
      <vt:lpstr>Constructor</vt:lpstr>
      <vt:lpstr>PowerPoint Presentation</vt:lpstr>
      <vt:lpstr>PowerPoint Presentation</vt:lpstr>
      <vt:lpstr>Υπέρβαση μεθόδων (method overriding)</vt:lpstr>
      <vt:lpstr>PowerPoint Presentation</vt:lpstr>
      <vt:lpstr>PowerPoint Presentation</vt:lpstr>
      <vt:lpstr>PowerPoint Presentation</vt:lpstr>
      <vt:lpstr>PowerPoint Presentation</vt:lpstr>
      <vt:lpstr>Παράδειγμα</vt:lpstr>
      <vt:lpstr>Πολλαπλοί τύποι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tsap</cp:lastModifiedBy>
  <cp:revision>446</cp:revision>
  <dcterms:created xsi:type="dcterms:W3CDTF">2013-02-10T16:19:38Z</dcterms:created>
  <dcterms:modified xsi:type="dcterms:W3CDTF">2013-04-10T15:57:44Z</dcterms:modified>
</cp:coreProperties>
</file>