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7" r:id="rId2"/>
    <p:sldId id="565" r:id="rId3"/>
    <p:sldId id="566" r:id="rId4"/>
    <p:sldId id="587" r:id="rId5"/>
    <p:sldId id="589" r:id="rId6"/>
    <p:sldId id="590" r:id="rId7"/>
    <p:sldId id="591" r:id="rId8"/>
    <p:sldId id="592" r:id="rId9"/>
    <p:sldId id="593" r:id="rId10"/>
    <p:sldId id="602" r:id="rId11"/>
    <p:sldId id="594" r:id="rId12"/>
    <p:sldId id="595" r:id="rId13"/>
    <p:sldId id="603" r:id="rId14"/>
    <p:sldId id="598" r:id="rId15"/>
    <p:sldId id="599" r:id="rId16"/>
    <p:sldId id="600" r:id="rId17"/>
    <p:sldId id="596" r:id="rId18"/>
    <p:sldId id="597" r:id="rId19"/>
    <p:sldId id="601" r:id="rId20"/>
    <p:sldId id="586" r:id="rId21"/>
    <p:sldId id="604" r:id="rId22"/>
    <p:sldId id="605" r:id="rId23"/>
    <p:sldId id="606" r:id="rId24"/>
    <p:sldId id="607"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768C28-81DF-43F0-A3D4-E906B1D7125B}" type="datetimeFigureOut">
              <a:rPr lang="en-US" smtClean="0"/>
              <a:pPr/>
              <a:t>4/8/2013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F60F88-82BB-4F01-8B5A-73A7B3C8F800}" type="slidenum">
              <a:rPr lang="en-US" smtClean="0"/>
              <a:pPr/>
              <a:t>‹#›</a:t>
            </a:fld>
            <a:endParaRPr lang="en-US"/>
          </a:p>
        </p:txBody>
      </p:sp>
    </p:spTree>
    <p:extLst>
      <p:ext uri="{BB962C8B-B14F-4D97-AF65-F5344CB8AC3E}">
        <p14:creationId xmlns:p14="http://schemas.microsoft.com/office/powerpoint/2010/main" val="3919752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2"/>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DD7E345-9BD5-414F-9B98-BE3DCAA5A9BF}" type="datetimeFigureOut">
              <a:rPr lang="en-US" smtClean="0"/>
              <a:pPr/>
              <a:t>4/8/2013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5406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D7E345-9BD5-414F-9B98-BE3DCAA5A9BF}" type="datetimeFigureOut">
              <a:rPr lang="en-US" smtClean="0"/>
              <a:pPr/>
              <a:t>4/8/2013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23186980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D7E345-9BD5-414F-9B98-BE3DCAA5A9BF}" type="datetimeFigureOut">
              <a:rPr lang="en-US" smtClean="0"/>
              <a:pPr/>
              <a:t>4/8/2013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35386646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a:buClr>
                <a:schemeClr val="accent1"/>
              </a:buClr>
              <a:defRPr/>
            </a:lvl2pPr>
            <a:lvl4pPr>
              <a:buClr>
                <a:schemeClr val="accent1"/>
              </a:buClr>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r>
              <a:rPr lang="el-GR" dirty="0" smtClean="0"/>
              <a:t>Χειμώνας 2011</a:t>
            </a:r>
            <a:endParaRPr lang="en-US" dirty="0"/>
          </a:p>
        </p:txBody>
      </p:sp>
      <p:sp>
        <p:nvSpPr>
          <p:cNvPr id="5" name="Footer Placeholder 4"/>
          <p:cNvSpPr>
            <a:spLocks noGrp="1"/>
          </p:cNvSpPr>
          <p:nvPr>
            <p:ph type="ftr" sz="quarter" idx="11"/>
          </p:nvPr>
        </p:nvSpPr>
        <p:spPr/>
        <p:txBody>
          <a:bodyPr/>
          <a:lstStyle/>
          <a:p>
            <a:r>
              <a:rPr lang="en-US" dirty="0" smtClean="0"/>
              <a:t>CS-409: </a:t>
            </a:r>
            <a:r>
              <a:rPr lang="el-GR" dirty="0" smtClean="0"/>
              <a:t>Αντικειμενοστρεφής </a:t>
            </a:r>
            <a:r>
              <a:rPr lang="el-GR" dirty="0" err="1" smtClean="0"/>
              <a:t>Προγραμματισμος</a:t>
            </a:r>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39429625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1"/>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6"/>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D7E345-9BD5-414F-9B98-BE3DCAA5A9BF}" type="datetimeFigureOut">
              <a:rPr lang="en-US" smtClean="0"/>
              <a:pPr/>
              <a:t>4/8/2013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569784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DD7E345-9BD5-414F-9B98-BE3DCAA5A9BF}" type="datetimeFigureOut">
              <a:rPr lang="en-US" smtClean="0"/>
              <a:pPr/>
              <a:t>4/8/2013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22740138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DD7E345-9BD5-414F-9B98-BE3DCAA5A9BF}" type="datetimeFigureOut">
              <a:rPr lang="en-US" smtClean="0"/>
              <a:pPr/>
              <a:t>4/8/2013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1A9E46F-7BA3-46CF-8DB8-B01995389C81}" type="slidenum">
              <a:rPr lang="en-US" smtClean="0"/>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41522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D7E345-9BD5-414F-9B98-BE3DCAA5A9BF}" type="datetimeFigureOut">
              <a:rPr lang="en-US" smtClean="0"/>
              <a:pPr/>
              <a:t>4/8/2013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25743292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D7E345-9BD5-414F-9B98-BE3DCAA5A9BF}" type="datetimeFigureOut">
              <a:rPr lang="en-US" smtClean="0"/>
              <a:pPr/>
              <a:t>4/8/2013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37021299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4"/>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D7E345-9BD5-414F-9B98-BE3DCAA5A9BF}" type="datetimeFigureOut">
              <a:rPr lang="en-US" smtClean="0"/>
              <a:pPr/>
              <a:t>4/8/2013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1A9E46F-7BA3-46CF-8DB8-B01995389C81}" type="slidenum">
              <a:rPr lang="en-US" smtClean="0"/>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92917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D7E345-9BD5-414F-9B98-BE3DCAA5A9BF}" type="datetimeFigureOut">
              <a:rPr lang="en-US" smtClean="0"/>
              <a:pPr/>
              <a:t>4/8/2013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514775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0DD7E345-9BD5-414F-9B98-BE3DCAA5A9BF}" type="datetimeFigureOut">
              <a:rPr lang="en-US" smtClean="0"/>
              <a:pPr/>
              <a:t>4/8/2013</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r>
              <a:rPr lang="el-GR" dirty="0" smtClean="0"/>
              <a:t>Αντικειμενοστρεφής Προγραμματισμός</a:t>
            </a: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18019194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6"/>
        </a:buClr>
        <a:buSzPct val="85000"/>
        <a:buFont typeface="Arial" pitchFamily="34" charset="0"/>
        <a:buChar char="•"/>
        <a:defRPr sz="2800" kern="1200">
          <a:solidFill>
            <a:schemeClr val="tx1"/>
          </a:solidFill>
          <a:latin typeface="+mn-lt"/>
          <a:ea typeface="+mn-ea"/>
          <a:cs typeface="+mn-cs"/>
        </a:defRPr>
      </a:lvl1pPr>
      <a:lvl2pPr marL="457200" indent="-182880" algn="l" defTabSz="914400" rtl="0" eaLnBrk="1" latinLnBrk="0" hangingPunct="1">
        <a:spcBef>
          <a:spcPct val="20000"/>
        </a:spcBef>
        <a:buClr>
          <a:schemeClr val="accent6"/>
        </a:buClr>
        <a:buSzPct val="85000"/>
        <a:buFont typeface="Arial" pitchFamily="34" charset="0"/>
        <a:buChar char="•"/>
        <a:defRPr sz="2400" kern="1200">
          <a:solidFill>
            <a:schemeClr val="tx1"/>
          </a:solidFill>
          <a:latin typeface="+mn-lt"/>
          <a:ea typeface="+mn-ea"/>
          <a:cs typeface="+mn-cs"/>
        </a:defRPr>
      </a:lvl2pPr>
      <a:lvl3pPr marL="731520" indent="-182880" algn="l" defTabSz="914400" rtl="0" eaLnBrk="1" latinLnBrk="0" hangingPunct="1">
        <a:spcBef>
          <a:spcPct val="20000"/>
        </a:spcBef>
        <a:buClr>
          <a:schemeClr val="accent6"/>
        </a:buClr>
        <a:buSzPct val="90000"/>
        <a:buFont typeface="Arial" pitchFamily="34" charset="0"/>
        <a:buChar char="•"/>
        <a:defRPr sz="2000" kern="1200">
          <a:solidFill>
            <a:schemeClr val="tx1"/>
          </a:solidFill>
          <a:latin typeface="+mn-lt"/>
          <a:ea typeface="+mn-ea"/>
          <a:cs typeface="+mn-cs"/>
        </a:defRPr>
      </a:lvl3pPr>
      <a:lvl4pPr marL="1005840" indent="-182880" algn="l" defTabSz="914400" rtl="0" eaLnBrk="1" latinLnBrk="0" hangingPunct="1">
        <a:spcBef>
          <a:spcPct val="20000"/>
        </a:spcBef>
        <a:buClr>
          <a:schemeClr val="accent6"/>
        </a:buClr>
        <a:buFont typeface="Arial" pitchFamily="34" charset="0"/>
        <a:buChar char="•"/>
        <a:defRPr sz="1800" kern="1200">
          <a:solidFill>
            <a:schemeClr val="tx1"/>
          </a:solidFill>
          <a:latin typeface="+mn-lt"/>
          <a:ea typeface="+mn-ea"/>
          <a:cs typeface="+mn-cs"/>
        </a:defRPr>
      </a:lvl4pPr>
      <a:lvl5pPr marL="1188720" indent="-137160" algn="l" defTabSz="914400" rtl="0" eaLnBrk="1" latinLnBrk="0" hangingPunct="1">
        <a:spcBef>
          <a:spcPct val="20000"/>
        </a:spcBef>
        <a:buClr>
          <a:schemeClr val="accent6"/>
        </a:buClr>
        <a:buSzPct val="100000"/>
        <a:buFont typeface="Arial" pitchFamily="34" charset="0"/>
        <a:buChar char="•"/>
        <a:defRPr sz="16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2"/>
            <a:ext cx="7924800" cy="1927225"/>
          </a:xfrm>
        </p:spPr>
        <p:txBody>
          <a:bodyPr>
            <a:normAutofit fontScale="90000"/>
          </a:bodyPr>
          <a:lstStyle/>
          <a:p>
            <a:r>
              <a:rPr lang="el-GR" dirty="0" smtClean="0"/>
              <a:t>ΤΕΧΝΙΚΕΣ </a:t>
            </a:r>
            <a:r>
              <a:rPr lang="el-GR" dirty="0" err="1" smtClean="0"/>
              <a:t>Αντικειμενοστραφουσ</a:t>
            </a:r>
            <a:r>
              <a:rPr lang="el-GR" dirty="0" smtClean="0"/>
              <a:t> </a:t>
            </a:r>
            <a:r>
              <a:rPr lang="el-GR" dirty="0" err="1" smtClean="0"/>
              <a:t>προγραμματισμου</a:t>
            </a:r>
            <a:endParaRPr lang="en-US" dirty="0"/>
          </a:p>
        </p:txBody>
      </p:sp>
      <p:sp>
        <p:nvSpPr>
          <p:cNvPr id="3" name="Subtitle 2"/>
          <p:cNvSpPr>
            <a:spLocks noGrp="1"/>
          </p:cNvSpPr>
          <p:nvPr>
            <p:ph type="subTitle" idx="1"/>
          </p:nvPr>
        </p:nvSpPr>
        <p:spPr/>
        <p:txBody>
          <a:bodyPr>
            <a:normAutofit/>
          </a:bodyPr>
          <a:lstStyle/>
          <a:p>
            <a:pPr algn="ctr"/>
            <a:r>
              <a:rPr lang="el-GR" dirty="0" smtClean="0"/>
              <a:t>Σύνθεση αντικειμένων</a:t>
            </a:r>
            <a:endParaRPr lang="el-GR" dirty="0"/>
          </a:p>
          <a:p>
            <a:pPr algn="ctr"/>
            <a:endParaRPr lang="el-GR" dirty="0" smtClean="0"/>
          </a:p>
        </p:txBody>
      </p:sp>
    </p:spTree>
    <p:extLst>
      <p:ext uri="{BB962C8B-B14F-4D97-AF65-F5344CB8AC3E}">
        <p14:creationId xmlns:p14="http://schemas.microsoft.com/office/powerpoint/2010/main" val="5111541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Κλάση </a:t>
            </a:r>
            <a:r>
              <a:rPr lang="en-US" dirty="0" err="1" smtClean="0"/>
              <a:t>StudentRecord</a:t>
            </a:r>
            <a:endParaRPr lang="en-US" dirty="0"/>
          </a:p>
        </p:txBody>
      </p:sp>
      <p:sp>
        <p:nvSpPr>
          <p:cNvPr id="3" name="Content Placeholder 2"/>
          <p:cNvSpPr>
            <a:spLocks noGrp="1"/>
          </p:cNvSpPr>
          <p:nvPr>
            <p:ph idx="1"/>
          </p:nvPr>
        </p:nvSpPr>
        <p:spPr/>
        <p:txBody>
          <a:bodyPr/>
          <a:lstStyle/>
          <a:p>
            <a:r>
              <a:rPr lang="el-GR" dirty="0" smtClean="0"/>
              <a:t>Χρειαζόμαστε να κρατάμε για κάθε φοιτητή τις πληροφορίες του (αυτά που έχουμε στο </a:t>
            </a:r>
            <a:r>
              <a:rPr lang="en-US" dirty="0" smtClean="0"/>
              <a:t>Student class) </a:t>
            </a:r>
            <a:r>
              <a:rPr lang="el-GR" dirty="0" smtClean="0"/>
              <a:t>και το βαθμό του. </a:t>
            </a:r>
          </a:p>
          <a:p>
            <a:r>
              <a:rPr lang="el-GR" dirty="0" smtClean="0"/>
              <a:t>Μας βολεύει να δημιουργήσουμε μια καινούρια κλάση που να βάζει μαζί αυτές τις πληροφορίες.</a:t>
            </a:r>
          </a:p>
        </p:txBody>
      </p:sp>
    </p:spTree>
    <p:extLst>
      <p:ext uri="{BB962C8B-B14F-4D97-AF65-F5344CB8AC3E}">
        <p14:creationId xmlns:p14="http://schemas.microsoft.com/office/powerpoint/2010/main" val="9726287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ArrayList</a:t>
            </a:r>
            <a:endParaRPr lang="en-US" dirty="0"/>
          </a:p>
        </p:txBody>
      </p:sp>
      <p:sp>
        <p:nvSpPr>
          <p:cNvPr id="3" name="Content Placeholder 2"/>
          <p:cNvSpPr>
            <a:spLocks noGrp="1"/>
          </p:cNvSpPr>
          <p:nvPr>
            <p:ph idx="1"/>
          </p:nvPr>
        </p:nvSpPr>
        <p:spPr/>
        <p:txBody>
          <a:bodyPr>
            <a:normAutofit fontScale="70000" lnSpcReduction="20000"/>
          </a:bodyPr>
          <a:lstStyle/>
          <a:p>
            <a:r>
              <a:rPr lang="el-GR" dirty="0" smtClean="0"/>
              <a:t>Μια βοηθητική δομή είναι το </a:t>
            </a:r>
            <a:r>
              <a:rPr lang="en-US" dirty="0" err="1" smtClean="0">
                <a:solidFill>
                  <a:srgbClr val="0070C0"/>
                </a:solidFill>
              </a:rPr>
              <a:t>ArrayList</a:t>
            </a:r>
            <a:r>
              <a:rPr lang="el-GR" dirty="0" smtClean="0">
                <a:solidFill>
                  <a:srgbClr val="0070C0"/>
                </a:solidFill>
              </a:rPr>
              <a:t> </a:t>
            </a:r>
            <a:r>
              <a:rPr lang="el-GR" dirty="0" smtClean="0"/>
              <a:t>το οποίο είναι ένας </a:t>
            </a:r>
            <a:r>
              <a:rPr lang="el-GR" dirty="0" smtClean="0">
                <a:solidFill>
                  <a:schemeClr val="accent6">
                    <a:lumMod val="75000"/>
                  </a:schemeClr>
                </a:solidFill>
              </a:rPr>
              <a:t>δυναμικός πίνακας </a:t>
            </a:r>
            <a:r>
              <a:rPr lang="el-GR" dirty="0" smtClean="0"/>
              <a:t>ακριβώς όπως αυτός που υλοποιήσατε στην άσκηση</a:t>
            </a:r>
          </a:p>
          <a:p>
            <a:pPr lvl="1"/>
            <a:r>
              <a:rPr lang="el-GR" dirty="0" smtClean="0"/>
              <a:t>Το </a:t>
            </a:r>
            <a:r>
              <a:rPr lang="en-US" dirty="0" err="1" smtClean="0">
                <a:solidFill>
                  <a:srgbClr val="0070C0"/>
                </a:solidFill>
              </a:rPr>
              <a:t>ArrayList</a:t>
            </a:r>
            <a:r>
              <a:rPr lang="en-US" dirty="0" smtClean="0">
                <a:solidFill>
                  <a:srgbClr val="0070C0"/>
                </a:solidFill>
              </a:rPr>
              <a:t> </a:t>
            </a:r>
            <a:r>
              <a:rPr lang="el-GR" dirty="0" smtClean="0"/>
              <a:t>μπορεί να κρατάει </a:t>
            </a:r>
            <a:r>
              <a:rPr lang="el-GR" dirty="0" smtClean="0">
                <a:solidFill>
                  <a:srgbClr val="FF0000"/>
                </a:solidFill>
              </a:rPr>
              <a:t>αντικείμενα</a:t>
            </a:r>
            <a:r>
              <a:rPr lang="el-GR" dirty="0" smtClean="0"/>
              <a:t> οποιουδήποτε τύπου.</a:t>
            </a:r>
          </a:p>
          <a:p>
            <a:r>
              <a:rPr lang="el-GR" dirty="0" smtClean="0"/>
              <a:t>Συντακτικό:</a:t>
            </a:r>
          </a:p>
          <a:p>
            <a:pPr lvl="1"/>
            <a:r>
              <a:rPr lang="en-US" b="1" dirty="0" smtClean="0">
                <a:solidFill>
                  <a:srgbClr val="0070C0"/>
                </a:solidFill>
                <a:latin typeface="Courier New" pitchFamily="49" charset="0"/>
                <a:cs typeface="Courier New" pitchFamily="49" charset="0"/>
              </a:rPr>
              <a:t>import </a:t>
            </a:r>
            <a:r>
              <a:rPr lang="en-US" b="1" dirty="0" err="1" smtClean="0">
                <a:solidFill>
                  <a:srgbClr val="0070C0"/>
                </a:solidFill>
                <a:latin typeface="Courier New" pitchFamily="49" charset="0"/>
                <a:cs typeface="Courier New" pitchFamily="49" charset="0"/>
              </a:rPr>
              <a:t>java.util.ArrayList</a:t>
            </a:r>
            <a:r>
              <a:rPr lang="en-US" b="1" dirty="0" smtClean="0">
                <a:solidFill>
                  <a:srgbClr val="0070C0"/>
                </a:solidFill>
                <a:latin typeface="Courier New" pitchFamily="49" charset="0"/>
                <a:cs typeface="Courier New" pitchFamily="49" charset="0"/>
              </a:rPr>
              <a:t>;</a:t>
            </a:r>
          </a:p>
          <a:p>
            <a:pPr lvl="1"/>
            <a:r>
              <a:rPr lang="en-US" b="1" dirty="0" err="1" smtClean="0">
                <a:solidFill>
                  <a:srgbClr val="0070C0"/>
                </a:solidFill>
                <a:latin typeface="Courier New" pitchFamily="49" charset="0"/>
                <a:cs typeface="Courier New" pitchFamily="49" charset="0"/>
              </a:rPr>
              <a:t>ArrayList</a:t>
            </a:r>
            <a:r>
              <a:rPr lang="en-US" b="1" dirty="0" smtClean="0">
                <a:solidFill>
                  <a:srgbClr val="0070C0"/>
                </a:solidFill>
                <a:latin typeface="Courier New" pitchFamily="49" charset="0"/>
                <a:cs typeface="Courier New" pitchFamily="49" charset="0"/>
              </a:rPr>
              <a:t>&lt;</a:t>
            </a:r>
            <a:r>
              <a:rPr lang="el-GR" b="1" dirty="0" err="1" smtClean="0">
                <a:solidFill>
                  <a:srgbClr val="FF0000"/>
                </a:solidFill>
                <a:latin typeface="Courier New" pitchFamily="49" charset="0"/>
                <a:cs typeface="Courier New" pitchFamily="49" charset="0"/>
              </a:rPr>
              <a:t>Βασικος</a:t>
            </a:r>
            <a:r>
              <a:rPr lang="el-GR" b="1" dirty="0" smtClean="0">
                <a:solidFill>
                  <a:srgbClr val="FF0000"/>
                </a:solidFill>
                <a:latin typeface="Courier New" pitchFamily="49" charset="0"/>
                <a:cs typeface="Courier New" pitchFamily="49" charset="0"/>
              </a:rPr>
              <a:t> Τύπος</a:t>
            </a:r>
            <a:r>
              <a:rPr lang="el-GR" b="1" dirty="0" smtClean="0">
                <a:solidFill>
                  <a:srgbClr val="0070C0"/>
                </a:solidFill>
                <a:latin typeface="Courier New" pitchFamily="49" charset="0"/>
                <a:cs typeface="Courier New" pitchFamily="49" charset="0"/>
              </a:rPr>
              <a:t>&gt; </a:t>
            </a:r>
            <a:r>
              <a:rPr lang="en-US" b="1" dirty="0" err="1" smtClean="0">
                <a:solidFill>
                  <a:schemeClr val="accent6">
                    <a:lumMod val="75000"/>
                  </a:schemeClr>
                </a:solidFill>
                <a:latin typeface="Courier New" pitchFamily="49" charset="0"/>
                <a:cs typeface="Courier New" pitchFamily="49" charset="0"/>
              </a:rPr>
              <a:t>myList</a:t>
            </a:r>
            <a:r>
              <a:rPr lang="en-US" b="1" dirty="0" smtClean="0">
                <a:solidFill>
                  <a:srgbClr val="0070C0"/>
                </a:solidFill>
                <a:latin typeface="Courier New" pitchFamily="49" charset="0"/>
                <a:cs typeface="Courier New" pitchFamily="49" charset="0"/>
              </a:rPr>
              <a:t>;</a:t>
            </a:r>
          </a:p>
          <a:p>
            <a:endParaRPr lang="en-US" dirty="0" smtClean="0"/>
          </a:p>
          <a:p>
            <a:r>
              <a:rPr lang="el-GR" dirty="0" smtClean="0"/>
              <a:t>Ο </a:t>
            </a:r>
            <a:r>
              <a:rPr lang="el-GR" dirty="0">
                <a:solidFill>
                  <a:srgbClr val="FF0000"/>
                </a:solidFill>
              </a:rPr>
              <a:t>βασικός </a:t>
            </a:r>
            <a:r>
              <a:rPr lang="el-GR" dirty="0" smtClean="0">
                <a:solidFill>
                  <a:srgbClr val="FF0000"/>
                </a:solidFill>
              </a:rPr>
              <a:t>τύπος </a:t>
            </a:r>
            <a:r>
              <a:rPr lang="el-GR" dirty="0" smtClean="0"/>
              <a:t>είναι οποιοσδήποτε μια οποιαδήποτε κλάση.</a:t>
            </a:r>
          </a:p>
          <a:p>
            <a:pPr lvl="1"/>
            <a:r>
              <a:rPr lang="el-GR" dirty="0" smtClean="0"/>
              <a:t>Αυτός είναι ο τύπος των δεδομένων που αποθηκεύει ο πίνακας μας. </a:t>
            </a:r>
          </a:p>
          <a:p>
            <a:pPr lvl="1"/>
            <a:r>
              <a:rPr lang="el-GR" dirty="0" smtClean="0"/>
              <a:t>Για να αποθηκεύσουμε </a:t>
            </a:r>
            <a:r>
              <a:rPr lang="el-GR" dirty="0" smtClean="0">
                <a:solidFill>
                  <a:schemeClr val="accent6">
                    <a:lumMod val="75000"/>
                  </a:schemeClr>
                </a:solidFill>
              </a:rPr>
              <a:t>βασικούς τύπους </a:t>
            </a:r>
            <a:r>
              <a:rPr lang="el-GR" dirty="0" smtClean="0"/>
              <a:t>χρειαζόμαστε την </a:t>
            </a:r>
            <a:r>
              <a:rPr lang="en-US" dirty="0" smtClean="0">
                <a:solidFill>
                  <a:srgbClr val="0070C0"/>
                </a:solidFill>
              </a:rPr>
              <a:t>wrapper class</a:t>
            </a:r>
            <a:r>
              <a:rPr lang="en-US" dirty="0" smtClean="0"/>
              <a:t>.</a:t>
            </a:r>
          </a:p>
          <a:p>
            <a:endParaRPr lang="en-US" dirty="0" smtClean="0"/>
          </a:p>
          <a:p>
            <a:r>
              <a:rPr lang="el-GR" dirty="0" smtClean="0"/>
              <a:t>Παραδείγματα:</a:t>
            </a:r>
          </a:p>
          <a:p>
            <a:pPr lvl="1"/>
            <a:r>
              <a:rPr lang="en-US" b="1" dirty="0" err="1" smtClean="0">
                <a:solidFill>
                  <a:srgbClr val="0070C0"/>
                </a:solidFill>
                <a:latin typeface="Courier New" pitchFamily="49" charset="0"/>
                <a:cs typeface="Courier New" pitchFamily="49" charset="0"/>
              </a:rPr>
              <a:t>ArrayList</a:t>
            </a:r>
            <a:r>
              <a:rPr lang="en-US" b="1" dirty="0" smtClean="0">
                <a:solidFill>
                  <a:srgbClr val="0070C0"/>
                </a:solidFill>
                <a:latin typeface="Courier New" pitchFamily="49" charset="0"/>
                <a:cs typeface="Courier New" pitchFamily="49" charset="0"/>
              </a:rPr>
              <a:t>&lt;</a:t>
            </a:r>
            <a:r>
              <a:rPr lang="en-US" b="1" dirty="0" smtClean="0">
                <a:solidFill>
                  <a:srgbClr val="FF0000"/>
                </a:solidFill>
                <a:latin typeface="Courier New" pitchFamily="49" charset="0"/>
                <a:cs typeface="Courier New" pitchFamily="49" charset="0"/>
              </a:rPr>
              <a:t>Integer</a:t>
            </a:r>
            <a:r>
              <a:rPr lang="el-GR" b="1" dirty="0" smtClean="0">
                <a:solidFill>
                  <a:srgbClr val="0070C0"/>
                </a:solidFill>
                <a:latin typeface="Courier New" pitchFamily="49" charset="0"/>
                <a:cs typeface="Courier New" pitchFamily="49" charset="0"/>
              </a:rPr>
              <a:t>&gt; </a:t>
            </a:r>
            <a:r>
              <a:rPr lang="en-US" b="1" dirty="0" err="1" smtClean="0">
                <a:solidFill>
                  <a:schemeClr val="accent6">
                    <a:lumMod val="75000"/>
                  </a:schemeClr>
                </a:solidFill>
                <a:latin typeface="Courier New" pitchFamily="49" charset="0"/>
                <a:cs typeface="Courier New" pitchFamily="49" charset="0"/>
              </a:rPr>
              <a:t>myList</a:t>
            </a:r>
            <a:r>
              <a:rPr lang="en-US" b="1" dirty="0" smtClean="0">
                <a:solidFill>
                  <a:schemeClr val="accent6">
                    <a:lumMod val="75000"/>
                  </a:schemeClr>
                </a:solidFill>
                <a:latin typeface="Courier New" pitchFamily="49" charset="0"/>
                <a:cs typeface="Courier New" pitchFamily="49" charset="0"/>
              </a:rPr>
              <a:t>; </a:t>
            </a:r>
            <a:r>
              <a:rPr lang="en-US" sz="2500" dirty="0"/>
              <a:t>// </a:t>
            </a:r>
            <a:r>
              <a:rPr lang="el-GR" sz="2500" dirty="0" err="1"/>
              <a:t>λιστα</a:t>
            </a:r>
            <a:r>
              <a:rPr lang="el-GR" sz="2500" dirty="0"/>
              <a:t> από ακεραίους</a:t>
            </a:r>
            <a:endParaRPr lang="en-US" sz="2500" dirty="0"/>
          </a:p>
          <a:p>
            <a:pPr lvl="1"/>
            <a:r>
              <a:rPr lang="en-US" b="1" dirty="0" err="1" smtClean="0">
                <a:solidFill>
                  <a:srgbClr val="0070C0"/>
                </a:solidFill>
                <a:latin typeface="Courier New" pitchFamily="49" charset="0"/>
                <a:cs typeface="Courier New" pitchFamily="49" charset="0"/>
              </a:rPr>
              <a:t>ArrayList</a:t>
            </a:r>
            <a:r>
              <a:rPr lang="en-US" b="1" dirty="0" smtClean="0">
                <a:solidFill>
                  <a:srgbClr val="0070C0"/>
                </a:solidFill>
                <a:latin typeface="Courier New" pitchFamily="49" charset="0"/>
                <a:cs typeface="Courier New" pitchFamily="49" charset="0"/>
              </a:rPr>
              <a:t>&lt;</a:t>
            </a:r>
            <a:r>
              <a:rPr lang="en-US" b="1" dirty="0" smtClean="0">
                <a:solidFill>
                  <a:srgbClr val="FF0000"/>
                </a:solidFill>
                <a:latin typeface="Courier New" pitchFamily="49" charset="0"/>
                <a:cs typeface="Courier New" pitchFamily="49" charset="0"/>
              </a:rPr>
              <a:t>String</a:t>
            </a:r>
            <a:r>
              <a:rPr lang="el-GR" b="1" dirty="0" smtClean="0">
                <a:solidFill>
                  <a:srgbClr val="0070C0"/>
                </a:solidFill>
                <a:latin typeface="Courier New" pitchFamily="49" charset="0"/>
                <a:cs typeface="Courier New" pitchFamily="49" charset="0"/>
              </a:rPr>
              <a:t>&gt; </a:t>
            </a:r>
            <a:r>
              <a:rPr lang="en-US" b="1" dirty="0" err="1">
                <a:solidFill>
                  <a:schemeClr val="accent6">
                    <a:lumMod val="75000"/>
                  </a:schemeClr>
                </a:solidFill>
                <a:latin typeface="Courier New" pitchFamily="49" charset="0"/>
                <a:cs typeface="Courier New" pitchFamily="49" charset="0"/>
              </a:rPr>
              <a:t>myList</a:t>
            </a:r>
            <a:r>
              <a:rPr lang="en-US" b="1" dirty="0" smtClean="0">
                <a:solidFill>
                  <a:schemeClr val="accent6">
                    <a:lumMod val="75000"/>
                  </a:schemeClr>
                </a:solidFill>
                <a:latin typeface="Courier New" pitchFamily="49" charset="0"/>
                <a:cs typeface="Courier New" pitchFamily="49" charset="0"/>
              </a:rPr>
              <a:t>;</a:t>
            </a:r>
            <a:r>
              <a:rPr lang="el-GR" b="1" dirty="0" smtClean="0">
                <a:solidFill>
                  <a:schemeClr val="accent6">
                    <a:lumMod val="75000"/>
                  </a:schemeClr>
                </a:solidFill>
                <a:latin typeface="Courier New" pitchFamily="49" charset="0"/>
                <a:cs typeface="Courier New" pitchFamily="49" charset="0"/>
              </a:rPr>
              <a:t> </a:t>
            </a:r>
            <a:r>
              <a:rPr lang="en-US" dirty="0"/>
              <a:t>// </a:t>
            </a:r>
            <a:r>
              <a:rPr lang="el-GR" dirty="0" err="1"/>
              <a:t>λιστα</a:t>
            </a:r>
            <a:r>
              <a:rPr lang="el-GR" dirty="0"/>
              <a:t> από </a:t>
            </a:r>
            <a:r>
              <a:rPr lang="en-US" dirty="0" smtClean="0"/>
              <a:t>String</a:t>
            </a:r>
            <a:endParaRPr lang="en-US" b="1" dirty="0" smtClean="0">
              <a:solidFill>
                <a:schemeClr val="accent6">
                  <a:lumMod val="75000"/>
                </a:schemeClr>
              </a:solidFill>
              <a:latin typeface="Courier New" pitchFamily="49" charset="0"/>
              <a:cs typeface="Courier New" pitchFamily="49" charset="0"/>
            </a:endParaRPr>
          </a:p>
          <a:p>
            <a:pPr lvl="1"/>
            <a:r>
              <a:rPr lang="en-US" b="1" dirty="0" err="1" smtClean="0">
                <a:solidFill>
                  <a:srgbClr val="0070C0"/>
                </a:solidFill>
                <a:latin typeface="Courier New" pitchFamily="49" charset="0"/>
                <a:cs typeface="Courier New" pitchFamily="49" charset="0"/>
              </a:rPr>
              <a:t>ArrayList</a:t>
            </a:r>
            <a:r>
              <a:rPr lang="en-US" b="1" dirty="0" smtClean="0">
                <a:solidFill>
                  <a:srgbClr val="0070C0"/>
                </a:solidFill>
                <a:latin typeface="Courier New" pitchFamily="49" charset="0"/>
                <a:cs typeface="Courier New" pitchFamily="49" charset="0"/>
              </a:rPr>
              <a:t>&lt;</a:t>
            </a:r>
            <a:r>
              <a:rPr lang="en-US" b="1" dirty="0" smtClean="0">
                <a:solidFill>
                  <a:srgbClr val="FF0000"/>
                </a:solidFill>
                <a:latin typeface="Courier New" pitchFamily="49" charset="0"/>
                <a:cs typeface="Courier New" pitchFamily="49" charset="0"/>
              </a:rPr>
              <a:t>Person</a:t>
            </a:r>
            <a:r>
              <a:rPr lang="el-GR" b="1" dirty="0" smtClean="0">
                <a:solidFill>
                  <a:srgbClr val="0070C0"/>
                </a:solidFill>
                <a:latin typeface="Courier New" pitchFamily="49" charset="0"/>
                <a:cs typeface="Courier New" pitchFamily="49" charset="0"/>
              </a:rPr>
              <a:t>&gt; </a:t>
            </a:r>
            <a:r>
              <a:rPr lang="en-US" b="1" dirty="0" err="1">
                <a:solidFill>
                  <a:schemeClr val="accent6">
                    <a:lumMod val="75000"/>
                  </a:schemeClr>
                </a:solidFill>
                <a:latin typeface="Courier New" pitchFamily="49" charset="0"/>
                <a:cs typeface="Courier New" pitchFamily="49" charset="0"/>
              </a:rPr>
              <a:t>myList</a:t>
            </a:r>
            <a:r>
              <a:rPr lang="en-US" b="1" dirty="0" smtClean="0">
                <a:solidFill>
                  <a:schemeClr val="accent6">
                    <a:lumMod val="75000"/>
                  </a:schemeClr>
                </a:solidFill>
                <a:latin typeface="Courier New" pitchFamily="49" charset="0"/>
                <a:cs typeface="Courier New" pitchFamily="49" charset="0"/>
              </a:rPr>
              <a:t>; </a:t>
            </a:r>
            <a:r>
              <a:rPr lang="en-US" dirty="0"/>
              <a:t>// </a:t>
            </a:r>
            <a:r>
              <a:rPr lang="el-GR" dirty="0" err="1"/>
              <a:t>λιστα</a:t>
            </a:r>
            <a:r>
              <a:rPr lang="el-GR" dirty="0"/>
              <a:t> από </a:t>
            </a:r>
            <a:r>
              <a:rPr lang="el-GR" dirty="0" smtClean="0"/>
              <a:t>αντικείμενα </a:t>
            </a:r>
            <a:r>
              <a:rPr lang="en-US" dirty="0" smtClean="0"/>
              <a:t>Person</a:t>
            </a:r>
            <a:endParaRPr lang="en-US" b="1" dirty="0">
              <a:solidFill>
                <a:schemeClr val="accent6">
                  <a:lumMod val="75000"/>
                </a:schemeClr>
              </a:solidFill>
              <a:latin typeface="Courier New" pitchFamily="49" charset="0"/>
              <a:cs typeface="Courier New" pitchFamily="49" charset="0"/>
            </a:endParaRPr>
          </a:p>
          <a:p>
            <a:pPr lvl="1"/>
            <a:endParaRPr lang="en-US" dirty="0"/>
          </a:p>
          <a:p>
            <a:pPr lvl="1"/>
            <a:endParaRPr lang="en-US" dirty="0"/>
          </a:p>
          <a:p>
            <a:pPr lvl="1"/>
            <a:endParaRPr lang="en-US" dirty="0"/>
          </a:p>
        </p:txBody>
      </p:sp>
    </p:spTree>
    <p:extLst>
      <p:ext uri="{BB962C8B-B14F-4D97-AF65-F5344CB8AC3E}">
        <p14:creationId xmlns:p14="http://schemas.microsoft.com/office/powerpoint/2010/main" val="23328188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ArrayList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Constructors</a:t>
            </a:r>
          </a:p>
          <a:p>
            <a:pPr lvl="1"/>
            <a:r>
              <a:rPr lang="en-US" b="1" dirty="0" err="1" smtClean="0">
                <a:solidFill>
                  <a:srgbClr val="0070C0"/>
                </a:solidFill>
                <a:latin typeface="Courier New" pitchFamily="49" charset="0"/>
                <a:cs typeface="Courier New" pitchFamily="49" charset="0"/>
              </a:rPr>
              <a:t>ArrayList</a:t>
            </a:r>
            <a:r>
              <a:rPr lang="en-US" b="1" dirty="0" smtClean="0">
                <a:solidFill>
                  <a:srgbClr val="0070C0"/>
                </a:solidFill>
                <a:latin typeface="Courier New" pitchFamily="49" charset="0"/>
                <a:cs typeface="Courier New" pitchFamily="49" charset="0"/>
              </a:rPr>
              <a:t>&lt;</a:t>
            </a:r>
            <a:r>
              <a:rPr lang="en-US" b="1" dirty="0" smtClean="0">
                <a:solidFill>
                  <a:srgbClr val="FF0000"/>
                </a:solidFill>
                <a:latin typeface="Courier New" pitchFamily="49" charset="0"/>
                <a:cs typeface="Courier New" pitchFamily="49" charset="0"/>
              </a:rPr>
              <a:t>T</a:t>
            </a:r>
            <a:r>
              <a:rPr lang="el-GR" b="1" dirty="0" smtClean="0">
                <a:solidFill>
                  <a:srgbClr val="0070C0"/>
                </a:solidFill>
                <a:latin typeface="Courier New" pitchFamily="49" charset="0"/>
                <a:cs typeface="Courier New" pitchFamily="49" charset="0"/>
              </a:rPr>
              <a:t>&gt; </a:t>
            </a:r>
            <a:r>
              <a:rPr lang="en-US" b="1" dirty="0" err="1" smtClean="0">
                <a:solidFill>
                  <a:schemeClr val="accent6">
                    <a:lumMod val="75000"/>
                  </a:schemeClr>
                </a:solidFill>
                <a:latin typeface="Courier New" pitchFamily="49" charset="0"/>
                <a:cs typeface="Courier New" pitchFamily="49" charset="0"/>
              </a:rPr>
              <a:t>myList</a:t>
            </a:r>
            <a:r>
              <a:rPr lang="en-US" b="1" dirty="0" smtClean="0">
                <a:solidFill>
                  <a:schemeClr val="accent6">
                    <a:lumMod val="75000"/>
                  </a:schemeClr>
                </a:solidFill>
                <a:latin typeface="Courier New" pitchFamily="49" charset="0"/>
                <a:cs typeface="Courier New" pitchFamily="49" charset="0"/>
              </a:rPr>
              <a:t> = </a:t>
            </a:r>
            <a:r>
              <a:rPr lang="en-US" b="1" dirty="0" smtClean="0">
                <a:solidFill>
                  <a:srgbClr val="FF0000"/>
                </a:solidFill>
                <a:latin typeface="Courier New" pitchFamily="49" charset="0"/>
                <a:cs typeface="Courier New" pitchFamily="49" charset="0"/>
              </a:rPr>
              <a:t>new</a:t>
            </a:r>
            <a:r>
              <a:rPr lang="en-US" b="1" dirty="0" smtClean="0">
                <a:solidFill>
                  <a:schemeClr val="accent6">
                    <a:lumMod val="75000"/>
                  </a:schemeClr>
                </a:solidFill>
                <a:latin typeface="Courier New" pitchFamily="49" charset="0"/>
                <a:cs typeface="Courier New" pitchFamily="49" charset="0"/>
              </a:rPr>
              <a:t> </a:t>
            </a:r>
            <a:r>
              <a:rPr lang="en-US" b="1" dirty="0" err="1" smtClean="0">
                <a:solidFill>
                  <a:srgbClr val="0070C0"/>
                </a:solidFill>
                <a:latin typeface="Courier New" pitchFamily="49" charset="0"/>
                <a:cs typeface="Courier New" pitchFamily="49" charset="0"/>
              </a:rPr>
              <a:t>ArrayList</a:t>
            </a:r>
            <a:r>
              <a:rPr lang="en-US" b="1" dirty="0" smtClean="0">
                <a:solidFill>
                  <a:srgbClr val="0070C0"/>
                </a:solidFill>
                <a:latin typeface="Courier New" pitchFamily="49" charset="0"/>
                <a:cs typeface="Courier New" pitchFamily="49" charset="0"/>
              </a:rPr>
              <a:t>&lt;</a:t>
            </a:r>
            <a:r>
              <a:rPr lang="en-US" b="1" dirty="0" smtClean="0">
                <a:solidFill>
                  <a:srgbClr val="FF0000"/>
                </a:solidFill>
                <a:latin typeface="Courier New" pitchFamily="49" charset="0"/>
                <a:cs typeface="Courier New" pitchFamily="49" charset="0"/>
              </a:rPr>
              <a:t>T</a:t>
            </a:r>
            <a:r>
              <a:rPr lang="en-US" b="1" dirty="0" smtClean="0">
                <a:solidFill>
                  <a:srgbClr val="0070C0"/>
                </a:solidFill>
                <a:latin typeface="Courier New" pitchFamily="49" charset="0"/>
                <a:cs typeface="Courier New" pitchFamily="49" charset="0"/>
              </a:rPr>
              <a:t>&gt;();</a:t>
            </a:r>
          </a:p>
          <a:p>
            <a:pPr lvl="1"/>
            <a:r>
              <a:rPr lang="en-US" b="1" dirty="0" err="1" smtClean="0">
                <a:solidFill>
                  <a:srgbClr val="0070C0"/>
                </a:solidFill>
                <a:latin typeface="Courier New" pitchFamily="49" charset="0"/>
                <a:cs typeface="Courier New" pitchFamily="49" charset="0"/>
              </a:rPr>
              <a:t>ArrayList</a:t>
            </a:r>
            <a:r>
              <a:rPr lang="en-US" b="1" dirty="0" smtClean="0">
                <a:solidFill>
                  <a:srgbClr val="0070C0"/>
                </a:solidFill>
                <a:latin typeface="Courier New" pitchFamily="49" charset="0"/>
                <a:cs typeface="Courier New" pitchFamily="49" charset="0"/>
              </a:rPr>
              <a:t>&lt;</a:t>
            </a:r>
            <a:r>
              <a:rPr lang="en-US" b="1" dirty="0" smtClean="0">
                <a:solidFill>
                  <a:srgbClr val="FF0000"/>
                </a:solidFill>
                <a:latin typeface="Courier New" pitchFamily="49" charset="0"/>
                <a:cs typeface="Courier New" pitchFamily="49" charset="0"/>
              </a:rPr>
              <a:t>T</a:t>
            </a:r>
            <a:r>
              <a:rPr lang="el-GR" b="1" dirty="0" smtClean="0">
                <a:solidFill>
                  <a:srgbClr val="0070C0"/>
                </a:solidFill>
                <a:latin typeface="Courier New" pitchFamily="49" charset="0"/>
                <a:cs typeface="Courier New" pitchFamily="49" charset="0"/>
              </a:rPr>
              <a:t>&gt; </a:t>
            </a:r>
            <a:r>
              <a:rPr lang="en-US" b="1" dirty="0" err="1">
                <a:solidFill>
                  <a:schemeClr val="accent6">
                    <a:lumMod val="75000"/>
                  </a:schemeClr>
                </a:solidFill>
                <a:latin typeface="Courier New" pitchFamily="49" charset="0"/>
                <a:cs typeface="Courier New" pitchFamily="49" charset="0"/>
              </a:rPr>
              <a:t>myList</a:t>
            </a:r>
            <a:r>
              <a:rPr lang="en-US" b="1" dirty="0">
                <a:solidFill>
                  <a:schemeClr val="accent6">
                    <a:lumMod val="75000"/>
                  </a:schemeClr>
                </a:solidFill>
                <a:latin typeface="Courier New" pitchFamily="49" charset="0"/>
                <a:cs typeface="Courier New" pitchFamily="49" charset="0"/>
              </a:rPr>
              <a:t> = </a:t>
            </a:r>
            <a:r>
              <a:rPr lang="en-US" b="1" dirty="0">
                <a:solidFill>
                  <a:srgbClr val="FF0000"/>
                </a:solidFill>
                <a:latin typeface="Courier New" pitchFamily="49" charset="0"/>
                <a:cs typeface="Courier New" pitchFamily="49" charset="0"/>
              </a:rPr>
              <a:t>new</a:t>
            </a:r>
            <a:r>
              <a:rPr lang="en-US" b="1" dirty="0">
                <a:solidFill>
                  <a:schemeClr val="accent6">
                    <a:lumMod val="75000"/>
                  </a:schemeClr>
                </a:solidFill>
                <a:latin typeface="Courier New" pitchFamily="49" charset="0"/>
                <a:cs typeface="Courier New" pitchFamily="49" charset="0"/>
              </a:rPr>
              <a:t> </a:t>
            </a:r>
            <a:r>
              <a:rPr lang="en-US" b="1" dirty="0" err="1" smtClean="0">
                <a:solidFill>
                  <a:srgbClr val="0070C0"/>
                </a:solidFill>
                <a:latin typeface="Courier New" pitchFamily="49" charset="0"/>
                <a:cs typeface="Courier New" pitchFamily="49" charset="0"/>
              </a:rPr>
              <a:t>ArrayList</a:t>
            </a:r>
            <a:r>
              <a:rPr lang="en-US" b="1" dirty="0" smtClean="0">
                <a:solidFill>
                  <a:srgbClr val="0070C0"/>
                </a:solidFill>
                <a:latin typeface="Courier New" pitchFamily="49" charset="0"/>
                <a:cs typeface="Courier New" pitchFamily="49" charset="0"/>
              </a:rPr>
              <a:t>&lt;</a:t>
            </a:r>
            <a:r>
              <a:rPr lang="en-US" b="1" dirty="0" smtClean="0">
                <a:solidFill>
                  <a:srgbClr val="FF0000"/>
                </a:solidFill>
                <a:latin typeface="Courier New" pitchFamily="49" charset="0"/>
                <a:cs typeface="Courier New" pitchFamily="49" charset="0"/>
              </a:rPr>
              <a:t>T</a:t>
            </a:r>
            <a:r>
              <a:rPr lang="en-US" b="1" dirty="0" smtClean="0">
                <a:solidFill>
                  <a:srgbClr val="0070C0"/>
                </a:solidFill>
                <a:latin typeface="Courier New" pitchFamily="49" charset="0"/>
                <a:cs typeface="Courier New" pitchFamily="49" charset="0"/>
              </a:rPr>
              <a:t>&gt;(</a:t>
            </a:r>
            <a:r>
              <a:rPr lang="en-US" b="1" dirty="0" smtClean="0">
                <a:solidFill>
                  <a:srgbClr val="FF0000"/>
                </a:solidFill>
                <a:latin typeface="Courier New" pitchFamily="49" charset="0"/>
                <a:cs typeface="Courier New" pitchFamily="49" charset="0"/>
              </a:rPr>
              <a:t>10</a:t>
            </a:r>
            <a:r>
              <a:rPr lang="en-US" b="1" dirty="0" smtClean="0">
                <a:solidFill>
                  <a:srgbClr val="0070C0"/>
                </a:solidFill>
                <a:latin typeface="Courier New" pitchFamily="49" charset="0"/>
                <a:cs typeface="Courier New" pitchFamily="49" charset="0"/>
              </a:rPr>
              <a:t>); //</a:t>
            </a:r>
            <a:r>
              <a:rPr lang="el-GR" b="1" dirty="0" err="1" smtClean="0">
                <a:solidFill>
                  <a:srgbClr val="0070C0"/>
                </a:solidFill>
                <a:latin typeface="Courier New" pitchFamily="49" charset="0"/>
                <a:cs typeface="Courier New" pitchFamily="49" charset="0"/>
              </a:rPr>
              <a:t>λιστα</a:t>
            </a:r>
            <a:r>
              <a:rPr lang="el-GR" b="1" dirty="0" smtClean="0">
                <a:solidFill>
                  <a:srgbClr val="0070C0"/>
                </a:solidFill>
                <a:latin typeface="Courier New" pitchFamily="49" charset="0"/>
                <a:cs typeface="Courier New" pitchFamily="49" charset="0"/>
              </a:rPr>
              <a:t> με χωρητικότητα 10</a:t>
            </a:r>
          </a:p>
          <a:p>
            <a:r>
              <a:rPr lang="el-GR" dirty="0" smtClean="0"/>
              <a:t>Μέθοδοι</a:t>
            </a:r>
          </a:p>
          <a:p>
            <a:pPr lvl="1"/>
            <a:r>
              <a:rPr lang="en-US" b="1" dirty="0">
                <a:solidFill>
                  <a:srgbClr val="0070C0"/>
                </a:solidFill>
                <a:latin typeface="Courier New" pitchFamily="49" charset="0"/>
                <a:cs typeface="Courier New" pitchFamily="49" charset="0"/>
              </a:rPr>
              <a:t>add(</a:t>
            </a:r>
            <a:r>
              <a:rPr lang="en-US" b="1" dirty="0">
                <a:solidFill>
                  <a:srgbClr val="FF0000"/>
                </a:solidFill>
                <a:latin typeface="Courier New" pitchFamily="49" charset="0"/>
                <a:cs typeface="Courier New" pitchFamily="49" charset="0"/>
              </a:rPr>
              <a:t>T</a:t>
            </a:r>
            <a:r>
              <a:rPr lang="en-US" b="1" dirty="0">
                <a:solidFill>
                  <a:srgbClr val="0070C0"/>
                </a:solidFill>
                <a:latin typeface="Courier New" pitchFamily="49" charset="0"/>
                <a:cs typeface="Courier New" pitchFamily="49" charset="0"/>
              </a:rPr>
              <a:t> x):</a:t>
            </a:r>
            <a:r>
              <a:rPr lang="en-US" dirty="0" smtClean="0"/>
              <a:t> </a:t>
            </a:r>
            <a:r>
              <a:rPr lang="el-GR" dirty="0" smtClean="0"/>
              <a:t>προσθέτει το στοιχειό </a:t>
            </a:r>
            <a:r>
              <a:rPr lang="en-US" b="1" dirty="0">
                <a:solidFill>
                  <a:srgbClr val="0070C0"/>
                </a:solidFill>
                <a:latin typeface="Courier New" pitchFamily="49" charset="0"/>
                <a:cs typeface="Courier New" pitchFamily="49" charset="0"/>
              </a:rPr>
              <a:t>x</a:t>
            </a:r>
            <a:r>
              <a:rPr lang="en-US" dirty="0" smtClean="0"/>
              <a:t> </a:t>
            </a:r>
            <a:r>
              <a:rPr lang="el-GR" dirty="0" smtClean="0"/>
              <a:t>στο τέλος του πίνακα.</a:t>
            </a:r>
          </a:p>
          <a:p>
            <a:pPr lvl="1"/>
            <a:r>
              <a:rPr lang="en-US" b="1" dirty="0" smtClean="0">
                <a:solidFill>
                  <a:srgbClr val="0070C0"/>
                </a:solidFill>
                <a:latin typeface="Courier New" pitchFamily="49" charset="0"/>
                <a:cs typeface="Courier New" pitchFamily="49" charset="0"/>
              </a:rPr>
              <a:t>add(int i, </a:t>
            </a:r>
            <a:r>
              <a:rPr lang="en-US" b="1" dirty="0" smtClean="0">
                <a:solidFill>
                  <a:srgbClr val="FF0000"/>
                </a:solidFill>
                <a:latin typeface="Courier New" pitchFamily="49" charset="0"/>
                <a:cs typeface="Courier New" pitchFamily="49" charset="0"/>
              </a:rPr>
              <a:t>T</a:t>
            </a:r>
            <a:r>
              <a:rPr lang="en-US" b="1" dirty="0" smtClean="0">
                <a:solidFill>
                  <a:srgbClr val="0070C0"/>
                </a:solidFill>
                <a:latin typeface="Courier New" pitchFamily="49" charset="0"/>
                <a:cs typeface="Courier New" pitchFamily="49" charset="0"/>
              </a:rPr>
              <a:t> </a:t>
            </a:r>
            <a:r>
              <a:rPr lang="en-US" b="1" dirty="0">
                <a:solidFill>
                  <a:srgbClr val="0070C0"/>
                </a:solidFill>
                <a:latin typeface="Courier New" pitchFamily="49" charset="0"/>
                <a:cs typeface="Courier New" pitchFamily="49" charset="0"/>
              </a:rPr>
              <a:t>x):</a:t>
            </a:r>
            <a:r>
              <a:rPr lang="en-US" dirty="0"/>
              <a:t> </a:t>
            </a:r>
            <a:r>
              <a:rPr lang="el-GR" dirty="0"/>
              <a:t>προσθέτει το στοιχειό </a:t>
            </a:r>
            <a:r>
              <a:rPr lang="en-US" b="1" dirty="0">
                <a:solidFill>
                  <a:srgbClr val="0070C0"/>
                </a:solidFill>
                <a:latin typeface="Courier New" pitchFamily="49" charset="0"/>
                <a:cs typeface="Courier New" pitchFamily="49" charset="0"/>
              </a:rPr>
              <a:t>x</a:t>
            </a:r>
            <a:r>
              <a:rPr lang="en-US" dirty="0"/>
              <a:t> </a:t>
            </a:r>
            <a:r>
              <a:rPr lang="el-GR" dirty="0" smtClean="0"/>
              <a:t>στη θέση </a:t>
            </a:r>
            <a:r>
              <a:rPr lang="en-US" b="1" dirty="0">
                <a:solidFill>
                  <a:srgbClr val="0070C0"/>
                </a:solidFill>
                <a:latin typeface="Courier New" pitchFamily="49" charset="0"/>
                <a:cs typeface="Courier New" pitchFamily="49" charset="0"/>
              </a:rPr>
              <a:t>i </a:t>
            </a:r>
            <a:r>
              <a:rPr lang="el-GR" dirty="0" smtClean="0"/>
              <a:t>και μετατοπίζει τα υπόλοιπα στοιχεία κατά μια θέση. </a:t>
            </a:r>
          </a:p>
          <a:p>
            <a:pPr lvl="1"/>
            <a:r>
              <a:rPr lang="en-US" b="1" dirty="0" smtClean="0">
                <a:solidFill>
                  <a:srgbClr val="0070C0"/>
                </a:solidFill>
                <a:latin typeface="Courier New" pitchFamily="49" charset="0"/>
                <a:cs typeface="Courier New" pitchFamily="49" charset="0"/>
              </a:rPr>
              <a:t>remove(int i): </a:t>
            </a:r>
            <a:r>
              <a:rPr lang="el-GR" dirty="0"/>
              <a:t>αφαιρεί το στοιχείο στη θέση </a:t>
            </a:r>
            <a:r>
              <a:rPr lang="en-US" b="1" dirty="0">
                <a:solidFill>
                  <a:srgbClr val="0070C0"/>
                </a:solidFill>
                <a:latin typeface="Courier New" pitchFamily="49" charset="0"/>
                <a:cs typeface="Courier New" pitchFamily="49" charset="0"/>
              </a:rPr>
              <a:t>i </a:t>
            </a:r>
            <a:endParaRPr lang="el-GR" dirty="0"/>
          </a:p>
          <a:p>
            <a:pPr lvl="1"/>
            <a:r>
              <a:rPr lang="en-US" b="1" dirty="0">
                <a:solidFill>
                  <a:srgbClr val="0070C0"/>
                </a:solidFill>
                <a:latin typeface="Courier New" pitchFamily="49" charset="0"/>
                <a:cs typeface="Courier New" pitchFamily="49" charset="0"/>
              </a:rPr>
              <a:t>set(int i, </a:t>
            </a:r>
            <a:r>
              <a:rPr lang="en-US" b="1" dirty="0">
                <a:solidFill>
                  <a:srgbClr val="FF0000"/>
                </a:solidFill>
                <a:latin typeface="Courier New" pitchFamily="49" charset="0"/>
                <a:cs typeface="Courier New" pitchFamily="49" charset="0"/>
              </a:rPr>
              <a:t>T</a:t>
            </a:r>
            <a:r>
              <a:rPr lang="en-US" b="1" dirty="0">
                <a:solidFill>
                  <a:srgbClr val="0070C0"/>
                </a:solidFill>
                <a:latin typeface="Courier New" pitchFamily="49" charset="0"/>
                <a:cs typeface="Courier New" pitchFamily="49" charset="0"/>
              </a:rPr>
              <a:t> x): </a:t>
            </a:r>
            <a:r>
              <a:rPr lang="el-GR" dirty="0" smtClean="0"/>
              <a:t>αλλάζει την τιμή της θέσης </a:t>
            </a:r>
            <a:r>
              <a:rPr lang="en-US" b="1" dirty="0">
                <a:solidFill>
                  <a:srgbClr val="0070C0"/>
                </a:solidFill>
                <a:latin typeface="Courier New" pitchFamily="49" charset="0"/>
                <a:cs typeface="Courier New" pitchFamily="49" charset="0"/>
              </a:rPr>
              <a:t>i</a:t>
            </a:r>
            <a:r>
              <a:rPr lang="el-GR" dirty="0" smtClean="0"/>
              <a:t> με την τιμή </a:t>
            </a:r>
            <a:r>
              <a:rPr lang="en-US" b="1" dirty="0">
                <a:solidFill>
                  <a:srgbClr val="0070C0"/>
                </a:solidFill>
                <a:latin typeface="Courier New" pitchFamily="49" charset="0"/>
                <a:cs typeface="Courier New" pitchFamily="49" charset="0"/>
              </a:rPr>
              <a:t>x</a:t>
            </a:r>
          </a:p>
          <a:p>
            <a:pPr lvl="1"/>
            <a:r>
              <a:rPr lang="en-US" b="1" dirty="0">
                <a:solidFill>
                  <a:srgbClr val="0070C0"/>
                </a:solidFill>
                <a:latin typeface="Courier New" pitchFamily="49" charset="0"/>
                <a:cs typeface="Courier New" pitchFamily="49" charset="0"/>
              </a:rPr>
              <a:t>get(int i): </a:t>
            </a:r>
            <a:r>
              <a:rPr lang="el-GR" dirty="0" smtClean="0"/>
              <a:t>επιστρέφει την τιμή στη θέση </a:t>
            </a:r>
            <a:r>
              <a:rPr lang="en-US" b="1" dirty="0">
                <a:solidFill>
                  <a:srgbClr val="0070C0"/>
                </a:solidFill>
                <a:latin typeface="Courier New" pitchFamily="49" charset="0"/>
                <a:cs typeface="Courier New" pitchFamily="49" charset="0"/>
              </a:rPr>
              <a:t>i</a:t>
            </a:r>
            <a:r>
              <a:rPr lang="en-US" dirty="0" smtClean="0"/>
              <a:t>.</a:t>
            </a:r>
          </a:p>
          <a:p>
            <a:pPr lvl="1"/>
            <a:r>
              <a:rPr lang="en-US" b="1" dirty="0">
                <a:solidFill>
                  <a:srgbClr val="0070C0"/>
                </a:solidFill>
                <a:latin typeface="Courier New" pitchFamily="49" charset="0"/>
                <a:cs typeface="Courier New" pitchFamily="49" charset="0"/>
              </a:rPr>
              <a:t>size(): </a:t>
            </a:r>
            <a:r>
              <a:rPr lang="el-GR" dirty="0" smtClean="0"/>
              <a:t>ο αριθμός των στοιχείων του πίνακα.</a:t>
            </a:r>
          </a:p>
          <a:p>
            <a:r>
              <a:rPr lang="el-GR" dirty="0" smtClean="0"/>
              <a:t>Διατρέχοντας τον πίνακα:</a:t>
            </a:r>
          </a:p>
          <a:p>
            <a:pPr lvl="1"/>
            <a:r>
              <a:rPr lang="en-US" b="1" dirty="0" err="1">
                <a:solidFill>
                  <a:srgbClr val="0070C0"/>
                </a:solidFill>
                <a:latin typeface="Courier New" pitchFamily="49" charset="0"/>
                <a:cs typeface="Courier New" pitchFamily="49" charset="0"/>
              </a:rPr>
              <a:t>ArrayList</a:t>
            </a:r>
            <a:r>
              <a:rPr lang="en-US" b="1" dirty="0">
                <a:solidFill>
                  <a:srgbClr val="0070C0"/>
                </a:solidFill>
                <a:latin typeface="Courier New" pitchFamily="49" charset="0"/>
                <a:cs typeface="Courier New" pitchFamily="49" charset="0"/>
              </a:rPr>
              <a:t>&lt;</a:t>
            </a:r>
            <a:r>
              <a:rPr lang="en-US" b="1" dirty="0">
                <a:solidFill>
                  <a:srgbClr val="FF0000"/>
                </a:solidFill>
                <a:latin typeface="Courier New" pitchFamily="49" charset="0"/>
                <a:cs typeface="Courier New" pitchFamily="49" charset="0"/>
              </a:rPr>
              <a:t>T</a:t>
            </a:r>
            <a:r>
              <a:rPr lang="el-GR" b="1" dirty="0">
                <a:solidFill>
                  <a:srgbClr val="0070C0"/>
                </a:solidFill>
                <a:latin typeface="Courier New" pitchFamily="49" charset="0"/>
                <a:cs typeface="Courier New" pitchFamily="49" charset="0"/>
              </a:rPr>
              <a:t>&gt; </a:t>
            </a:r>
            <a:r>
              <a:rPr lang="en-US" b="1" dirty="0" err="1">
                <a:solidFill>
                  <a:schemeClr val="accent6">
                    <a:lumMod val="75000"/>
                  </a:schemeClr>
                </a:solidFill>
                <a:latin typeface="Courier New" pitchFamily="49" charset="0"/>
                <a:cs typeface="Courier New" pitchFamily="49" charset="0"/>
              </a:rPr>
              <a:t>myList</a:t>
            </a:r>
            <a:r>
              <a:rPr lang="en-US" b="1" dirty="0">
                <a:solidFill>
                  <a:schemeClr val="accent6">
                    <a:lumMod val="75000"/>
                  </a:schemeClr>
                </a:solidFill>
                <a:latin typeface="Courier New" pitchFamily="49" charset="0"/>
                <a:cs typeface="Courier New" pitchFamily="49" charset="0"/>
              </a:rPr>
              <a:t> = </a:t>
            </a:r>
            <a:r>
              <a:rPr lang="en-US" b="1" dirty="0">
                <a:solidFill>
                  <a:srgbClr val="FF0000"/>
                </a:solidFill>
                <a:latin typeface="Courier New" pitchFamily="49" charset="0"/>
                <a:cs typeface="Courier New" pitchFamily="49" charset="0"/>
              </a:rPr>
              <a:t>new</a:t>
            </a:r>
            <a:r>
              <a:rPr lang="en-US" b="1" dirty="0">
                <a:solidFill>
                  <a:schemeClr val="accent6">
                    <a:lumMod val="75000"/>
                  </a:schemeClr>
                </a:solidFill>
                <a:latin typeface="Courier New" pitchFamily="49" charset="0"/>
                <a:cs typeface="Courier New" pitchFamily="49" charset="0"/>
              </a:rPr>
              <a:t> </a:t>
            </a:r>
            <a:r>
              <a:rPr lang="en-US" b="1" dirty="0" err="1">
                <a:solidFill>
                  <a:srgbClr val="0070C0"/>
                </a:solidFill>
                <a:latin typeface="Courier New" pitchFamily="49" charset="0"/>
                <a:cs typeface="Courier New" pitchFamily="49" charset="0"/>
              </a:rPr>
              <a:t>ArrayList</a:t>
            </a:r>
            <a:r>
              <a:rPr lang="en-US" b="1" dirty="0">
                <a:solidFill>
                  <a:srgbClr val="0070C0"/>
                </a:solidFill>
                <a:latin typeface="Courier New" pitchFamily="49" charset="0"/>
                <a:cs typeface="Courier New" pitchFamily="49" charset="0"/>
              </a:rPr>
              <a:t>&lt;</a:t>
            </a:r>
            <a:r>
              <a:rPr lang="en-US" b="1" dirty="0">
                <a:solidFill>
                  <a:srgbClr val="FF0000"/>
                </a:solidFill>
                <a:latin typeface="Courier New" pitchFamily="49" charset="0"/>
                <a:cs typeface="Courier New" pitchFamily="49" charset="0"/>
              </a:rPr>
              <a:t>T</a:t>
            </a:r>
            <a:r>
              <a:rPr lang="en-US" b="1" dirty="0" smtClean="0">
                <a:solidFill>
                  <a:srgbClr val="0070C0"/>
                </a:solidFill>
                <a:latin typeface="Courier New" pitchFamily="49" charset="0"/>
                <a:cs typeface="Courier New" pitchFamily="49" charset="0"/>
              </a:rPr>
              <a:t>&gt;();</a:t>
            </a:r>
          </a:p>
          <a:p>
            <a:pPr lvl="1"/>
            <a:r>
              <a:rPr lang="en-US" b="1" dirty="0" smtClean="0">
                <a:solidFill>
                  <a:srgbClr val="0070C0"/>
                </a:solidFill>
                <a:latin typeface="Courier New" pitchFamily="49" charset="0"/>
                <a:cs typeface="Courier New" pitchFamily="49" charset="0"/>
              </a:rPr>
              <a:t>for(</a:t>
            </a:r>
            <a:r>
              <a:rPr lang="en-US" b="1" dirty="0" smtClean="0">
                <a:solidFill>
                  <a:srgbClr val="FF0000"/>
                </a:solidFill>
                <a:latin typeface="Courier New" pitchFamily="49" charset="0"/>
                <a:cs typeface="Courier New" pitchFamily="49" charset="0"/>
              </a:rPr>
              <a:t>T</a:t>
            </a:r>
            <a:r>
              <a:rPr lang="en-US" b="1" dirty="0" smtClean="0">
                <a:solidFill>
                  <a:srgbClr val="0070C0"/>
                </a:solidFill>
                <a:latin typeface="Courier New" pitchFamily="49" charset="0"/>
                <a:cs typeface="Courier New" pitchFamily="49" charset="0"/>
              </a:rPr>
              <a:t> x: </a:t>
            </a:r>
            <a:r>
              <a:rPr lang="en-US" b="1" dirty="0" err="1" smtClean="0">
                <a:solidFill>
                  <a:schemeClr val="accent6">
                    <a:lumMod val="75000"/>
                  </a:schemeClr>
                </a:solidFill>
                <a:latin typeface="Courier New" pitchFamily="49" charset="0"/>
                <a:cs typeface="Courier New" pitchFamily="49" charset="0"/>
              </a:rPr>
              <a:t>myList</a:t>
            </a:r>
            <a:r>
              <a:rPr lang="en-US" b="1" dirty="0" smtClean="0">
                <a:solidFill>
                  <a:srgbClr val="0070C0"/>
                </a:solidFill>
                <a:latin typeface="Courier New" pitchFamily="49" charset="0"/>
                <a:cs typeface="Courier New" pitchFamily="49" charset="0"/>
              </a:rPr>
              <a:t>){…}</a:t>
            </a:r>
            <a:endParaRPr lang="en-US" dirty="0"/>
          </a:p>
          <a:p>
            <a:pPr lvl="1"/>
            <a:endParaRPr lang="en-US" dirty="0">
              <a:solidFill>
                <a:srgbClr val="0070C0"/>
              </a:solidFill>
            </a:endParaRPr>
          </a:p>
        </p:txBody>
      </p:sp>
    </p:spTree>
    <p:extLst>
      <p:ext uri="{BB962C8B-B14F-4D97-AF65-F5344CB8AC3E}">
        <p14:creationId xmlns:p14="http://schemas.microsoft.com/office/powerpoint/2010/main" val="35813175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UML </a:t>
            </a:r>
            <a:r>
              <a:rPr lang="el-GR" dirty="0" smtClean="0"/>
              <a:t>διάγραμμα</a:t>
            </a:r>
            <a:endParaRPr lang="en-US" dirty="0"/>
          </a:p>
        </p:txBody>
      </p:sp>
      <p:grpSp>
        <p:nvGrpSpPr>
          <p:cNvPr id="4" name="Group 4"/>
          <p:cNvGrpSpPr>
            <a:grpSpLocks/>
          </p:cNvGrpSpPr>
          <p:nvPr/>
        </p:nvGrpSpPr>
        <p:grpSpPr bwMode="auto">
          <a:xfrm>
            <a:off x="3429000" y="1905000"/>
            <a:ext cx="1752600" cy="762000"/>
            <a:chOff x="2112" y="1440"/>
            <a:chExt cx="816" cy="480"/>
          </a:xfrm>
        </p:grpSpPr>
        <p:sp>
          <p:nvSpPr>
            <p:cNvPr id="5"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6"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a:latin typeface="Tahoma" pitchFamily="34" charset="0"/>
                </a:rPr>
                <a:t>D</a:t>
              </a:r>
              <a:r>
                <a:rPr lang="en-US" sz="1400" b="1" dirty="0" smtClean="0">
                  <a:latin typeface="Tahoma" pitchFamily="34" charset="0"/>
                </a:rPr>
                <a:t>epartment</a:t>
              </a:r>
              <a:endParaRPr lang="en-GB" sz="1400" b="1" dirty="0">
                <a:latin typeface="Tahoma" pitchFamily="34" charset="0"/>
              </a:endParaRPr>
            </a:p>
          </p:txBody>
        </p:sp>
        <p:sp>
          <p:nvSpPr>
            <p:cNvPr id="7"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8"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grpSp>
        <p:nvGrpSpPr>
          <p:cNvPr id="9" name="Group 4"/>
          <p:cNvGrpSpPr>
            <a:grpSpLocks/>
          </p:cNvGrpSpPr>
          <p:nvPr/>
        </p:nvGrpSpPr>
        <p:grpSpPr bwMode="auto">
          <a:xfrm>
            <a:off x="3429000" y="3765550"/>
            <a:ext cx="1752600" cy="762000"/>
            <a:chOff x="2112" y="1440"/>
            <a:chExt cx="816" cy="480"/>
          </a:xfrm>
        </p:grpSpPr>
        <p:sp>
          <p:nvSpPr>
            <p:cNvPr id="10"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11"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smtClean="0">
                  <a:latin typeface="Tahoma" pitchFamily="34" charset="0"/>
                </a:rPr>
                <a:t>Course</a:t>
              </a:r>
              <a:endParaRPr lang="en-GB" sz="1400" b="1" dirty="0">
                <a:latin typeface="Tahoma" pitchFamily="34" charset="0"/>
              </a:endParaRPr>
            </a:p>
          </p:txBody>
        </p:sp>
        <p:sp>
          <p:nvSpPr>
            <p:cNvPr id="12"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13"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grpSp>
        <p:nvGrpSpPr>
          <p:cNvPr id="14" name="Group 4"/>
          <p:cNvGrpSpPr>
            <a:grpSpLocks/>
          </p:cNvGrpSpPr>
          <p:nvPr/>
        </p:nvGrpSpPr>
        <p:grpSpPr bwMode="auto">
          <a:xfrm>
            <a:off x="457200" y="3765550"/>
            <a:ext cx="1752600" cy="762000"/>
            <a:chOff x="2112" y="1440"/>
            <a:chExt cx="816" cy="480"/>
          </a:xfrm>
        </p:grpSpPr>
        <p:sp>
          <p:nvSpPr>
            <p:cNvPr id="15"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16"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smtClean="0">
                  <a:latin typeface="Tahoma" pitchFamily="34" charset="0"/>
                </a:rPr>
                <a:t>Student</a:t>
              </a:r>
              <a:endParaRPr lang="en-GB" sz="1400" b="1" dirty="0">
                <a:latin typeface="Tahoma" pitchFamily="34" charset="0"/>
              </a:endParaRPr>
            </a:p>
          </p:txBody>
        </p:sp>
        <p:sp>
          <p:nvSpPr>
            <p:cNvPr id="17"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18"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grpSp>
        <p:nvGrpSpPr>
          <p:cNvPr id="19" name="Group 4"/>
          <p:cNvGrpSpPr>
            <a:grpSpLocks/>
          </p:cNvGrpSpPr>
          <p:nvPr/>
        </p:nvGrpSpPr>
        <p:grpSpPr bwMode="auto">
          <a:xfrm>
            <a:off x="6477000" y="3765550"/>
            <a:ext cx="1752600" cy="762000"/>
            <a:chOff x="2112" y="1440"/>
            <a:chExt cx="816" cy="480"/>
          </a:xfrm>
        </p:grpSpPr>
        <p:sp>
          <p:nvSpPr>
            <p:cNvPr id="20"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21"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smtClean="0">
                  <a:latin typeface="Tahoma" pitchFamily="34" charset="0"/>
                </a:rPr>
                <a:t>Professor</a:t>
              </a:r>
              <a:endParaRPr lang="en-GB" sz="1400" b="1" dirty="0">
                <a:latin typeface="Tahoma" pitchFamily="34" charset="0"/>
              </a:endParaRPr>
            </a:p>
          </p:txBody>
        </p:sp>
        <p:sp>
          <p:nvSpPr>
            <p:cNvPr id="22"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23"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sp>
        <p:nvSpPr>
          <p:cNvPr id="24" name="AutoShape 17"/>
          <p:cNvSpPr>
            <a:spLocks noChangeArrowheads="1"/>
          </p:cNvSpPr>
          <p:nvPr/>
        </p:nvSpPr>
        <p:spPr bwMode="auto">
          <a:xfrm>
            <a:off x="3100547" y="2091531"/>
            <a:ext cx="304800" cy="304800"/>
          </a:xfrm>
          <a:prstGeom prst="diamond">
            <a:avLst/>
          </a:prstGeom>
          <a:solidFill>
            <a:schemeClr val="tx1"/>
          </a:solidFill>
          <a:ln w="3175">
            <a:solidFill>
              <a:schemeClr val="tx1"/>
            </a:solidFill>
            <a:miter lim="800000"/>
            <a:headEnd/>
            <a:tailEnd/>
          </a:ln>
          <a:effectLst/>
        </p:spPr>
        <p:txBody>
          <a:bodyPr wrap="none" lIns="90000" tIns="46800" rIns="90000" bIns="46800" anchor="ctr">
            <a:spAutoFit/>
          </a:bodyPr>
          <a:lstStyle/>
          <a:p>
            <a:endParaRPr lang="en-US"/>
          </a:p>
        </p:txBody>
      </p:sp>
      <p:sp>
        <p:nvSpPr>
          <p:cNvPr id="25" name="AutoShape 17"/>
          <p:cNvSpPr>
            <a:spLocks noChangeArrowheads="1"/>
          </p:cNvSpPr>
          <p:nvPr/>
        </p:nvSpPr>
        <p:spPr bwMode="auto">
          <a:xfrm>
            <a:off x="4152900" y="2667000"/>
            <a:ext cx="304800" cy="304800"/>
          </a:xfrm>
          <a:prstGeom prst="diamond">
            <a:avLst/>
          </a:prstGeom>
          <a:solidFill>
            <a:schemeClr val="tx1"/>
          </a:solidFill>
          <a:ln w="3175">
            <a:solidFill>
              <a:schemeClr val="tx1"/>
            </a:solidFill>
            <a:miter lim="800000"/>
            <a:headEnd/>
            <a:tailEnd/>
          </a:ln>
          <a:effectLst/>
        </p:spPr>
        <p:txBody>
          <a:bodyPr wrap="none" lIns="90000" tIns="46800" rIns="90000" bIns="46800" anchor="ctr">
            <a:spAutoFit/>
          </a:bodyPr>
          <a:lstStyle/>
          <a:p>
            <a:endParaRPr lang="en-US"/>
          </a:p>
        </p:txBody>
      </p:sp>
      <p:sp>
        <p:nvSpPr>
          <p:cNvPr id="26" name="AutoShape 17"/>
          <p:cNvSpPr>
            <a:spLocks noChangeArrowheads="1"/>
          </p:cNvSpPr>
          <p:nvPr/>
        </p:nvSpPr>
        <p:spPr bwMode="auto">
          <a:xfrm>
            <a:off x="5181600" y="2091530"/>
            <a:ext cx="304800" cy="304800"/>
          </a:xfrm>
          <a:prstGeom prst="diamond">
            <a:avLst/>
          </a:prstGeom>
          <a:solidFill>
            <a:schemeClr val="tx1"/>
          </a:solidFill>
          <a:ln w="3175">
            <a:solidFill>
              <a:schemeClr val="tx1"/>
            </a:solidFill>
            <a:miter lim="800000"/>
            <a:headEnd/>
            <a:tailEnd/>
          </a:ln>
          <a:effectLst/>
        </p:spPr>
        <p:txBody>
          <a:bodyPr wrap="none" lIns="90000" tIns="46800" rIns="90000" bIns="46800" anchor="ctr">
            <a:spAutoFit/>
          </a:bodyPr>
          <a:lstStyle/>
          <a:p>
            <a:endParaRPr lang="en-US"/>
          </a:p>
        </p:txBody>
      </p:sp>
      <p:cxnSp>
        <p:nvCxnSpPr>
          <p:cNvPr id="28" name="Elbow Connector 27"/>
          <p:cNvCxnSpPr>
            <a:stCxn id="24" idx="1"/>
            <a:endCxn id="15" idx="0"/>
          </p:cNvCxnSpPr>
          <p:nvPr/>
        </p:nvCxnSpPr>
        <p:spPr>
          <a:xfrm rot="10800000" flipV="1">
            <a:off x="1333501" y="2243930"/>
            <a:ext cx="1767047" cy="1521619"/>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Elbow Connector 29"/>
          <p:cNvCxnSpPr>
            <a:stCxn id="26" idx="3"/>
            <a:endCxn id="20" idx="0"/>
          </p:cNvCxnSpPr>
          <p:nvPr/>
        </p:nvCxnSpPr>
        <p:spPr>
          <a:xfrm>
            <a:off x="5486400" y="2243930"/>
            <a:ext cx="1866900" cy="1521620"/>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25" idx="2"/>
            <a:endCxn id="10" idx="0"/>
          </p:cNvCxnSpPr>
          <p:nvPr/>
        </p:nvCxnSpPr>
        <p:spPr>
          <a:xfrm>
            <a:off x="4305300" y="2971800"/>
            <a:ext cx="0" cy="7937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AutoShape 17"/>
          <p:cNvSpPr>
            <a:spLocks noChangeArrowheads="1"/>
          </p:cNvSpPr>
          <p:nvPr/>
        </p:nvSpPr>
        <p:spPr bwMode="auto">
          <a:xfrm>
            <a:off x="5181600" y="4002088"/>
            <a:ext cx="304800" cy="304800"/>
          </a:xfrm>
          <a:prstGeom prst="diamond">
            <a:avLst/>
          </a:prstGeom>
          <a:noFill/>
          <a:ln w="3175">
            <a:solidFill>
              <a:schemeClr val="tx1"/>
            </a:solidFill>
            <a:miter lim="800000"/>
            <a:headEnd/>
            <a:tailEnd/>
          </a:ln>
          <a:effectLst/>
        </p:spPr>
        <p:txBody>
          <a:bodyPr wrap="none" lIns="90000" tIns="46800" rIns="90000" bIns="46800" anchor="ctr">
            <a:spAutoFit/>
          </a:bodyPr>
          <a:lstStyle/>
          <a:p>
            <a:endParaRPr lang="en-US"/>
          </a:p>
        </p:txBody>
      </p:sp>
      <p:cxnSp>
        <p:nvCxnSpPr>
          <p:cNvPr id="39" name="Straight Connector 38"/>
          <p:cNvCxnSpPr>
            <a:stCxn id="37" idx="3"/>
            <a:endCxn id="45" idx="1"/>
          </p:cNvCxnSpPr>
          <p:nvPr/>
        </p:nvCxnSpPr>
        <p:spPr>
          <a:xfrm flipV="1">
            <a:off x="5486400" y="4146550"/>
            <a:ext cx="678321" cy="79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15" idx="3"/>
            <a:endCxn id="46" idx="1"/>
          </p:cNvCxnSpPr>
          <p:nvPr/>
        </p:nvCxnSpPr>
        <p:spPr>
          <a:xfrm>
            <a:off x="2209800" y="4146550"/>
            <a:ext cx="914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4" name="Group 4"/>
          <p:cNvGrpSpPr>
            <a:grpSpLocks/>
          </p:cNvGrpSpPr>
          <p:nvPr/>
        </p:nvGrpSpPr>
        <p:grpSpPr bwMode="auto">
          <a:xfrm>
            <a:off x="3377084" y="5522913"/>
            <a:ext cx="1752600" cy="762000"/>
            <a:chOff x="2112" y="1440"/>
            <a:chExt cx="816" cy="480"/>
          </a:xfrm>
        </p:grpSpPr>
        <p:sp>
          <p:nvSpPr>
            <p:cNvPr id="35"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38"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err="1" smtClean="0">
                  <a:latin typeface="Tahoma" pitchFamily="34" charset="0"/>
                </a:rPr>
                <a:t>StudentRecord</a:t>
              </a:r>
              <a:endParaRPr lang="en-GB" sz="1400" b="1" dirty="0">
                <a:latin typeface="Tahoma" pitchFamily="34" charset="0"/>
              </a:endParaRPr>
            </a:p>
          </p:txBody>
        </p:sp>
        <p:sp>
          <p:nvSpPr>
            <p:cNvPr id="40"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41"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sp>
        <p:nvSpPr>
          <p:cNvPr id="43" name="AutoShape 17"/>
          <p:cNvSpPr>
            <a:spLocks noChangeArrowheads="1"/>
          </p:cNvSpPr>
          <p:nvPr/>
        </p:nvSpPr>
        <p:spPr bwMode="auto">
          <a:xfrm>
            <a:off x="4100984" y="4487863"/>
            <a:ext cx="304800" cy="304800"/>
          </a:xfrm>
          <a:prstGeom prst="diamond">
            <a:avLst/>
          </a:prstGeom>
          <a:solidFill>
            <a:schemeClr val="tx1"/>
          </a:solidFill>
          <a:ln w="3175">
            <a:solidFill>
              <a:schemeClr val="tx1"/>
            </a:solidFill>
            <a:miter lim="800000"/>
            <a:headEnd/>
            <a:tailEnd/>
          </a:ln>
          <a:effectLst/>
        </p:spPr>
        <p:txBody>
          <a:bodyPr wrap="none" lIns="90000" tIns="46800" rIns="90000" bIns="46800" anchor="ctr">
            <a:spAutoFit/>
          </a:bodyPr>
          <a:lstStyle/>
          <a:p>
            <a:endParaRPr lang="en-US"/>
          </a:p>
        </p:txBody>
      </p:sp>
      <p:cxnSp>
        <p:nvCxnSpPr>
          <p:cNvPr id="31" name="Straight Connector 30"/>
          <p:cNvCxnSpPr>
            <a:stCxn id="43" idx="2"/>
            <a:endCxn id="35" idx="0"/>
          </p:cNvCxnSpPr>
          <p:nvPr/>
        </p:nvCxnSpPr>
        <p:spPr>
          <a:xfrm>
            <a:off x="4253384" y="4792663"/>
            <a:ext cx="0" cy="7302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AutoShape 17"/>
          <p:cNvSpPr>
            <a:spLocks noChangeArrowheads="1"/>
          </p:cNvSpPr>
          <p:nvPr/>
        </p:nvSpPr>
        <p:spPr bwMode="auto">
          <a:xfrm>
            <a:off x="6164721" y="3994150"/>
            <a:ext cx="304800" cy="304800"/>
          </a:xfrm>
          <a:prstGeom prst="diamond">
            <a:avLst/>
          </a:prstGeom>
          <a:noFill/>
          <a:ln w="3175">
            <a:solidFill>
              <a:schemeClr val="tx1"/>
            </a:solidFill>
            <a:miter lim="800000"/>
            <a:headEnd/>
            <a:tailEnd/>
          </a:ln>
          <a:effectLst/>
        </p:spPr>
        <p:txBody>
          <a:bodyPr wrap="none" lIns="90000" tIns="46800" rIns="90000" bIns="46800" anchor="ctr">
            <a:spAutoFit/>
          </a:bodyPr>
          <a:lstStyle/>
          <a:p>
            <a:endParaRPr lang="en-US"/>
          </a:p>
        </p:txBody>
      </p:sp>
      <p:sp>
        <p:nvSpPr>
          <p:cNvPr id="46" name="AutoShape 17"/>
          <p:cNvSpPr>
            <a:spLocks noChangeArrowheads="1"/>
          </p:cNvSpPr>
          <p:nvPr/>
        </p:nvSpPr>
        <p:spPr bwMode="auto">
          <a:xfrm>
            <a:off x="3124200" y="3994150"/>
            <a:ext cx="304800" cy="304800"/>
          </a:xfrm>
          <a:prstGeom prst="diamond">
            <a:avLst/>
          </a:prstGeom>
          <a:noFill/>
          <a:ln w="3175">
            <a:solidFill>
              <a:schemeClr val="tx1"/>
            </a:solidFill>
            <a:miter lim="800000"/>
            <a:headEnd/>
            <a:tailEnd/>
          </a:ln>
          <a:effectLst/>
        </p:spPr>
        <p:txBody>
          <a:bodyPr wrap="none" lIns="90000" tIns="46800" rIns="90000" bIns="46800" anchor="ctr">
            <a:spAutoFit/>
          </a:bodyPr>
          <a:lstStyle/>
          <a:p>
            <a:endParaRPr lang="en-US"/>
          </a:p>
        </p:txBody>
      </p:sp>
    </p:spTree>
    <p:extLst>
      <p:ext uri="{BB962C8B-B14F-4D97-AF65-F5344CB8AC3E}">
        <p14:creationId xmlns:p14="http://schemas.microsoft.com/office/powerpoint/2010/main" val="14748370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620688"/>
            <a:ext cx="8424936" cy="5355312"/>
          </a:xfrm>
          <a:prstGeom prst="rect">
            <a:avLst/>
          </a:prstGeom>
          <a:noFill/>
          <a:ln w="28575">
            <a:solidFill>
              <a:srgbClr val="FF0000"/>
            </a:solidFill>
            <a:prstDash val="dash"/>
          </a:ln>
        </p:spPr>
        <p:txBody>
          <a:bodyPr wrap="square" rtlCol="0">
            <a:spAutoFit/>
          </a:bodyPr>
          <a:lstStyle/>
          <a:p>
            <a:r>
              <a:rPr lang="en-US" b="1" dirty="0" smtClean="0">
                <a:latin typeface="Courier New" pitchFamily="49" charset="0"/>
                <a:cs typeface="Courier New" pitchFamily="49" charset="0"/>
              </a:rPr>
              <a:t>public </a:t>
            </a:r>
            <a:r>
              <a:rPr lang="en-US" b="1" dirty="0">
                <a:solidFill>
                  <a:srgbClr val="FF0000"/>
                </a:solidFill>
                <a:latin typeface="Courier New" pitchFamily="49" charset="0"/>
                <a:cs typeface="Courier New" pitchFamily="49" charset="0"/>
              </a:rPr>
              <a:t>class Professor</a:t>
            </a:r>
          </a:p>
          <a:p>
            <a:r>
              <a:rPr lang="en-US" b="1" dirty="0">
                <a:latin typeface="Courier New" pitchFamily="49" charset="0"/>
                <a:cs typeface="Courier New" pitchFamily="49" charset="0"/>
              </a:rPr>
              <a:t>{</a:t>
            </a:r>
          </a:p>
          <a:p>
            <a:r>
              <a:rPr lang="en-US" b="1" dirty="0">
                <a:latin typeface="Courier New" pitchFamily="49" charset="0"/>
                <a:cs typeface="Courier New" pitchFamily="49" charset="0"/>
              </a:rPr>
              <a:t>	private String name;</a:t>
            </a:r>
          </a:p>
          <a:p>
            <a:r>
              <a:rPr lang="en-US" b="1" dirty="0">
                <a:latin typeface="Courier New" pitchFamily="49" charset="0"/>
                <a:cs typeface="Courier New" pitchFamily="49" charset="0"/>
              </a:rPr>
              <a:t>	private int AFM;</a:t>
            </a:r>
          </a:p>
          <a:p>
            <a:r>
              <a:rPr lang="en-US" b="1" dirty="0">
                <a:latin typeface="Courier New" pitchFamily="49" charset="0"/>
                <a:cs typeface="Courier New" pitchFamily="49" charset="0"/>
              </a:rPr>
              <a:t>	private Course lesson;</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Professor(String name, int </a:t>
            </a:r>
            <a:r>
              <a:rPr lang="en-US" b="1" dirty="0" err="1">
                <a:latin typeface="Courier New" pitchFamily="49" charset="0"/>
                <a:cs typeface="Courier New" pitchFamily="49" charset="0"/>
              </a:rPr>
              <a:t>afm</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this.name = name;</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this.AFM</a:t>
            </a:r>
            <a:r>
              <a:rPr lang="en-US" b="1" dirty="0">
                <a:latin typeface="Courier New" pitchFamily="49" charset="0"/>
                <a:cs typeface="Courier New" pitchFamily="49" charset="0"/>
              </a:rPr>
              <a:t> = </a:t>
            </a:r>
            <a:r>
              <a:rPr lang="en-US" b="1" dirty="0" err="1">
                <a:latin typeface="Courier New" pitchFamily="49" charset="0"/>
                <a:cs typeface="Courier New" pitchFamily="49" charset="0"/>
              </a:rPr>
              <a:t>afm</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void </a:t>
            </a:r>
            <a:r>
              <a:rPr lang="en-US" b="1" dirty="0" err="1">
                <a:latin typeface="Courier New" pitchFamily="49" charset="0"/>
                <a:cs typeface="Courier New" pitchFamily="49" charset="0"/>
              </a:rPr>
              <a:t>setLesson</a:t>
            </a:r>
            <a:r>
              <a:rPr lang="en-US" b="1" dirty="0">
                <a:latin typeface="Courier New" pitchFamily="49" charset="0"/>
                <a:cs typeface="Courier New" pitchFamily="49" charset="0"/>
              </a:rPr>
              <a:t>(Course c){</a:t>
            </a:r>
          </a:p>
          <a:p>
            <a:r>
              <a:rPr lang="en-US" b="1" dirty="0">
                <a:latin typeface="Courier New" pitchFamily="49" charset="0"/>
                <a:cs typeface="Courier New" pitchFamily="49" charset="0"/>
              </a:rPr>
              <a:t>		lesson = c;</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String </a:t>
            </a:r>
            <a:r>
              <a:rPr lang="en-US" b="1" dirty="0" err="1">
                <a:latin typeface="Courier New" pitchFamily="49" charset="0"/>
                <a:cs typeface="Courier New" pitchFamily="49" charset="0"/>
              </a:rPr>
              <a:t>toString</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return name + " " + AFM + " " + lesson;</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a:t>
            </a:r>
          </a:p>
        </p:txBody>
      </p:sp>
    </p:spTree>
    <p:extLst>
      <p:ext uri="{BB962C8B-B14F-4D97-AF65-F5344CB8AC3E}">
        <p14:creationId xmlns:p14="http://schemas.microsoft.com/office/powerpoint/2010/main" val="207951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2047" y="359971"/>
            <a:ext cx="8424936" cy="6463308"/>
          </a:xfrm>
          <a:prstGeom prst="rect">
            <a:avLst/>
          </a:prstGeom>
          <a:noFill/>
          <a:ln w="28575">
            <a:solidFill>
              <a:srgbClr val="FF0000"/>
            </a:solidFill>
            <a:prstDash val="dash"/>
          </a:ln>
        </p:spPr>
        <p:txBody>
          <a:bodyPr wrap="square" rtlCol="0">
            <a:spAutoFit/>
          </a:bodyPr>
          <a:lstStyle/>
          <a:p>
            <a:r>
              <a:rPr lang="en-US" b="1" dirty="0">
                <a:latin typeface="Courier New" pitchFamily="49" charset="0"/>
                <a:cs typeface="Courier New" pitchFamily="49" charset="0"/>
              </a:rPr>
              <a:t>public </a:t>
            </a:r>
            <a:r>
              <a:rPr lang="en-US" b="1" dirty="0">
                <a:solidFill>
                  <a:srgbClr val="FF0000"/>
                </a:solidFill>
                <a:latin typeface="Courier New" pitchFamily="49" charset="0"/>
                <a:cs typeface="Courier New" pitchFamily="49" charset="0"/>
              </a:rPr>
              <a:t>class Student</a:t>
            </a:r>
          </a:p>
          <a:p>
            <a:r>
              <a:rPr lang="en-US" b="1" dirty="0">
                <a:latin typeface="Courier New" pitchFamily="49" charset="0"/>
                <a:cs typeface="Courier New" pitchFamily="49" charset="0"/>
              </a:rPr>
              <a:t>{</a:t>
            </a:r>
          </a:p>
          <a:p>
            <a:r>
              <a:rPr lang="en-US" b="1" dirty="0">
                <a:latin typeface="Courier New" pitchFamily="49" charset="0"/>
                <a:cs typeface="Courier New" pitchFamily="49" charset="0"/>
              </a:rPr>
              <a:t>	private String name;</a:t>
            </a:r>
          </a:p>
          <a:p>
            <a:r>
              <a:rPr lang="en-US" b="1" dirty="0">
                <a:latin typeface="Courier New" pitchFamily="49" charset="0"/>
                <a:cs typeface="Courier New" pitchFamily="49" charset="0"/>
              </a:rPr>
              <a:t>	private int AM;</a:t>
            </a:r>
          </a:p>
          <a:p>
            <a:r>
              <a:rPr lang="en-US" b="1" dirty="0">
                <a:latin typeface="Courier New" pitchFamily="49" charset="0"/>
                <a:cs typeface="Courier New" pitchFamily="49" charset="0"/>
              </a:rPr>
              <a:t>	private int units = 0;</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Student(String name, int am){</a:t>
            </a:r>
          </a:p>
          <a:p>
            <a:r>
              <a:rPr lang="en-US" b="1" dirty="0">
                <a:latin typeface="Courier New" pitchFamily="49" charset="0"/>
                <a:cs typeface="Courier New" pitchFamily="49" charset="0"/>
              </a:rPr>
              <a:t>		this.name = name;</a:t>
            </a:r>
          </a:p>
          <a:p>
            <a:r>
              <a:rPr lang="en-US" b="1" dirty="0">
                <a:latin typeface="Courier New" pitchFamily="49" charset="0"/>
                <a:cs typeface="Courier New" pitchFamily="49" charset="0"/>
              </a:rPr>
              <a:t>		this.AM = am;</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String </a:t>
            </a:r>
            <a:r>
              <a:rPr lang="en-US" b="1" dirty="0" err="1">
                <a:latin typeface="Courier New" pitchFamily="49" charset="0"/>
                <a:cs typeface="Courier New" pitchFamily="49" charset="0"/>
              </a:rPr>
              <a:t>getName</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return name;</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void </a:t>
            </a:r>
            <a:r>
              <a:rPr lang="en-US" b="1" dirty="0" err="1">
                <a:latin typeface="Courier New" pitchFamily="49" charset="0"/>
                <a:cs typeface="Courier New" pitchFamily="49" charset="0"/>
              </a:rPr>
              <a:t>addUnits</a:t>
            </a:r>
            <a:r>
              <a:rPr lang="en-US" b="1" dirty="0">
                <a:latin typeface="Courier New" pitchFamily="49" charset="0"/>
                <a:cs typeface="Courier New" pitchFamily="49" charset="0"/>
              </a:rPr>
              <a:t>(int units){</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this.units</a:t>
            </a:r>
            <a:r>
              <a:rPr lang="en-US" b="1" dirty="0">
                <a:latin typeface="Courier New" pitchFamily="49" charset="0"/>
                <a:cs typeface="Courier New" pitchFamily="49" charset="0"/>
              </a:rPr>
              <a:t> += units;</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String </a:t>
            </a:r>
            <a:r>
              <a:rPr lang="en-US" b="1" dirty="0" err="1">
                <a:latin typeface="Courier New" pitchFamily="49" charset="0"/>
                <a:cs typeface="Courier New" pitchFamily="49" charset="0"/>
              </a:rPr>
              <a:t>toString</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return name +" AM:" + AM + " units:" + units;</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a:t>
            </a:r>
          </a:p>
        </p:txBody>
      </p:sp>
    </p:spTree>
    <p:extLst>
      <p:ext uri="{BB962C8B-B14F-4D97-AF65-F5344CB8AC3E}">
        <p14:creationId xmlns:p14="http://schemas.microsoft.com/office/powerpoint/2010/main" val="23109463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548680"/>
            <a:ext cx="8208912" cy="6093976"/>
          </a:xfrm>
          <a:prstGeom prst="rect">
            <a:avLst/>
          </a:prstGeom>
          <a:noFill/>
          <a:ln w="28575">
            <a:solidFill>
              <a:srgbClr val="FF0000"/>
            </a:solidFill>
            <a:prstDash val="dash"/>
          </a:ln>
        </p:spPr>
        <p:txBody>
          <a:bodyPr wrap="square" rtlCol="0">
            <a:spAutoFit/>
          </a:bodyPr>
          <a:lstStyle/>
          <a:p>
            <a:r>
              <a:rPr lang="en-US" sz="1500" b="1" dirty="0">
                <a:latin typeface="Courier New" pitchFamily="49" charset="0"/>
                <a:cs typeface="Courier New" pitchFamily="49" charset="0"/>
              </a:rPr>
              <a:t>public </a:t>
            </a:r>
            <a:r>
              <a:rPr lang="en-US" sz="1500" b="1" dirty="0">
                <a:solidFill>
                  <a:srgbClr val="FF0000"/>
                </a:solidFill>
                <a:latin typeface="Courier New" pitchFamily="49" charset="0"/>
                <a:cs typeface="Courier New" pitchFamily="49" charset="0"/>
              </a:rPr>
              <a:t>class </a:t>
            </a:r>
            <a:r>
              <a:rPr lang="en-US" sz="1500" b="1" dirty="0" err="1">
                <a:solidFill>
                  <a:srgbClr val="FF0000"/>
                </a:solidFill>
                <a:latin typeface="Courier New" pitchFamily="49" charset="0"/>
                <a:cs typeface="Courier New" pitchFamily="49" charset="0"/>
              </a:rPr>
              <a:t>StudentRecord</a:t>
            </a:r>
            <a:endParaRPr lang="en-US" sz="1500" b="1" dirty="0">
              <a:solidFill>
                <a:srgbClr val="FF0000"/>
              </a:solidFill>
              <a:latin typeface="Courier New" pitchFamily="49" charset="0"/>
              <a:cs typeface="Courier New" pitchFamily="49" charset="0"/>
            </a:endParaRPr>
          </a:p>
          <a:p>
            <a:r>
              <a:rPr lang="en-US" sz="1500" b="1" dirty="0">
                <a:latin typeface="Courier New" pitchFamily="49" charset="0"/>
                <a:cs typeface="Courier New" pitchFamily="49" charset="0"/>
              </a:rPr>
              <a:t>{</a:t>
            </a:r>
          </a:p>
          <a:p>
            <a:r>
              <a:rPr lang="en-US" sz="1500" b="1" dirty="0">
                <a:latin typeface="Courier New" pitchFamily="49" charset="0"/>
                <a:cs typeface="Courier New" pitchFamily="49" charset="0"/>
              </a:rPr>
              <a:t>	private Student </a:t>
            </a:r>
            <a:r>
              <a:rPr lang="en-US" sz="1500" b="1" dirty="0" err="1">
                <a:latin typeface="Courier New" pitchFamily="49" charset="0"/>
                <a:cs typeface="Courier New" pitchFamily="49" charset="0"/>
              </a:rPr>
              <a:t>student</a:t>
            </a:r>
            <a:r>
              <a:rPr lang="en-US" sz="1500" b="1" dirty="0">
                <a:latin typeface="Courier New" pitchFamily="49" charset="0"/>
                <a:cs typeface="Courier New" pitchFamily="49" charset="0"/>
              </a:rPr>
              <a:t>;</a:t>
            </a:r>
          </a:p>
          <a:p>
            <a:r>
              <a:rPr lang="en-US" sz="1500" b="1" dirty="0">
                <a:latin typeface="Courier New" pitchFamily="49" charset="0"/>
                <a:cs typeface="Courier New" pitchFamily="49" charset="0"/>
              </a:rPr>
              <a:t>	private double grade;</a:t>
            </a:r>
          </a:p>
          <a:p>
            <a:r>
              <a:rPr lang="en-US" sz="1500" b="1" dirty="0">
                <a:latin typeface="Courier New" pitchFamily="49" charset="0"/>
                <a:cs typeface="Courier New" pitchFamily="49" charset="0"/>
              </a:rPr>
              <a:t>	</a:t>
            </a:r>
          </a:p>
          <a:p>
            <a:r>
              <a:rPr lang="en-US" sz="1500" b="1" dirty="0">
                <a:latin typeface="Courier New" pitchFamily="49" charset="0"/>
                <a:cs typeface="Courier New" pitchFamily="49" charset="0"/>
              </a:rPr>
              <a:t>	public </a:t>
            </a:r>
            <a:r>
              <a:rPr lang="en-US" sz="1500" b="1" dirty="0" err="1">
                <a:latin typeface="Courier New" pitchFamily="49" charset="0"/>
                <a:cs typeface="Courier New" pitchFamily="49" charset="0"/>
              </a:rPr>
              <a:t>StudentRecord</a:t>
            </a:r>
            <a:r>
              <a:rPr lang="en-US" sz="1500" b="1" dirty="0">
                <a:latin typeface="Courier New" pitchFamily="49" charset="0"/>
                <a:cs typeface="Courier New" pitchFamily="49" charset="0"/>
              </a:rPr>
              <a:t>(Student s){</a:t>
            </a:r>
          </a:p>
          <a:p>
            <a:r>
              <a:rPr lang="en-US" sz="1500" b="1" dirty="0">
                <a:latin typeface="Courier New" pitchFamily="49" charset="0"/>
                <a:cs typeface="Courier New" pitchFamily="49" charset="0"/>
              </a:rPr>
              <a:t>		student = s;</a:t>
            </a:r>
          </a:p>
          <a:p>
            <a:r>
              <a:rPr lang="en-US" sz="1500" b="1" dirty="0">
                <a:latin typeface="Courier New" pitchFamily="49" charset="0"/>
                <a:cs typeface="Courier New" pitchFamily="49" charset="0"/>
              </a:rPr>
              <a:t>	}</a:t>
            </a:r>
          </a:p>
          <a:p>
            <a:r>
              <a:rPr lang="en-US" sz="1500" b="1" dirty="0">
                <a:latin typeface="Courier New" pitchFamily="49" charset="0"/>
                <a:cs typeface="Courier New" pitchFamily="49" charset="0"/>
              </a:rPr>
              <a:t>	</a:t>
            </a:r>
          </a:p>
          <a:p>
            <a:r>
              <a:rPr lang="en-US" sz="1500" b="1" dirty="0">
                <a:latin typeface="Courier New" pitchFamily="49" charset="0"/>
                <a:cs typeface="Courier New" pitchFamily="49" charset="0"/>
              </a:rPr>
              <a:t>	public void </a:t>
            </a:r>
            <a:r>
              <a:rPr lang="en-US" sz="1500" b="1" dirty="0" err="1">
                <a:latin typeface="Courier New" pitchFamily="49" charset="0"/>
                <a:cs typeface="Courier New" pitchFamily="49" charset="0"/>
              </a:rPr>
              <a:t>setGrade</a:t>
            </a:r>
            <a:r>
              <a:rPr lang="en-US" sz="1500" b="1" dirty="0">
                <a:latin typeface="Courier New" pitchFamily="49" charset="0"/>
                <a:cs typeface="Courier New" pitchFamily="49" charset="0"/>
              </a:rPr>
              <a:t>(double grade){</a:t>
            </a:r>
          </a:p>
          <a:p>
            <a:r>
              <a:rPr lang="en-US" sz="1500" b="1" dirty="0">
                <a:latin typeface="Courier New" pitchFamily="49" charset="0"/>
                <a:cs typeface="Courier New" pitchFamily="49" charset="0"/>
              </a:rPr>
              <a:t>		</a:t>
            </a:r>
            <a:r>
              <a:rPr lang="en-US" sz="1500" b="1" dirty="0" err="1">
                <a:latin typeface="Courier New" pitchFamily="49" charset="0"/>
                <a:cs typeface="Courier New" pitchFamily="49" charset="0"/>
              </a:rPr>
              <a:t>this.grade</a:t>
            </a:r>
            <a:r>
              <a:rPr lang="en-US" sz="1500" b="1" dirty="0">
                <a:latin typeface="Courier New" pitchFamily="49" charset="0"/>
                <a:cs typeface="Courier New" pitchFamily="49" charset="0"/>
              </a:rPr>
              <a:t> = grade;</a:t>
            </a:r>
          </a:p>
          <a:p>
            <a:r>
              <a:rPr lang="en-US" sz="1500" b="1" dirty="0">
                <a:latin typeface="Courier New" pitchFamily="49" charset="0"/>
                <a:cs typeface="Courier New" pitchFamily="49" charset="0"/>
              </a:rPr>
              <a:t>	}</a:t>
            </a:r>
          </a:p>
          <a:p>
            <a:r>
              <a:rPr lang="en-US" sz="1500" b="1" dirty="0">
                <a:latin typeface="Courier New" pitchFamily="49" charset="0"/>
                <a:cs typeface="Courier New" pitchFamily="49" charset="0"/>
              </a:rPr>
              <a:t>	</a:t>
            </a:r>
          </a:p>
          <a:p>
            <a:r>
              <a:rPr lang="en-US" sz="1500" b="1" dirty="0">
                <a:latin typeface="Courier New" pitchFamily="49" charset="0"/>
                <a:cs typeface="Courier New" pitchFamily="49" charset="0"/>
              </a:rPr>
              <a:t>	public Student </a:t>
            </a:r>
            <a:r>
              <a:rPr lang="en-US" sz="1500" b="1" dirty="0" err="1">
                <a:latin typeface="Courier New" pitchFamily="49" charset="0"/>
                <a:cs typeface="Courier New" pitchFamily="49" charset="0"/>
              </a:rPr>
              <a:t>getStudent</a:t>
            </a:r>
            <a:r>
              <a:rPr lang="en-US" sz="1500" b="1" dirty="0">
                <a:latin typeface="Courier New" pitchFamily="49" charset="0"/>
                <a:cs typeface="Courier New" pitchFamily="49" charset="0"/>
              </a:rPr>
              <a:t>(){</a:t>
            </a:r>
          </a:p>
          <a:p>
            <a:r>
              <a:rPr lang="en-US" sz="1500" b="1" dirty="0">
                <a:latin typeface="Courier New" pitchFamily="49" charset="0"/>
                <a:cs typeface="Courier New" pitchFamily="49" charset="0"/>
              </a:rPr>
              <a:t>		return student;</a:t>
            </a:r>
          </a:p>
          <a:p>
            <a:r>
              <a:rPr lang="en-US" sz="1500" b="1" dirty="0">
                <a:latin typeface="Courier New" pitchFamily="49" charset="0"/>
                <a:cs typeface="Courier New" pitchFamily="49" charset="0"/>
              </a:rPr>
              <a:t>	}</a:t>
            </a:r>
          </a:p>
          <a:p>
            <a:r>
              <a:rPr lang="en-US" sz="1500" b="1" dirty="0">
                <a:latin typeface="Courier New" pitchFamily="49" charset="0"/>
                <a:cs typeface="Courier New" pitchFamily="49" charset="0"/>
              </a:rPr>
              <a:t>	</a:t>
            </a:r>
          </a:p>
          <a:p>
            <a:r>
              <a:rPr lang="en-US" sz="1500" b="1" dirty="0">
                <a:latin typeface="Courier New" pitchFamily="49" charset="0"/>
                <a:cs typeface="Courier New" pitchFamily="49" charset="0"/>
              </a:rPr>
              <a:t>	public String </a:t>
            </a:r>
            <a:r>
              <a:rPr lang="en-US" sz="1500" b="1" dirty="0" err="1">
                <a:latin typeface="Courier New" pitchFamily="49" charset="0"/>
                <a:cs typeface="Courier New" pitchFamily="49" charset="0"/>
              </a:rPr>
              <a:t>toString</a:t>
            </a:r>
            <a:r>
              <a:rPr lang="en-US" sz="1500" b="1" dirty="0">
                <a:latin typeface="Courier New" pitchFamily="49" charset="0"/>
                <a:cs typeface="Courier New" pitchFamily="49" charset="0"/>
              </a:rPr>
              <a:t>(){</a:t>
            </a:r>
          </a:p>
          <a:p>
            <a:r>
              <a:rPr lang="en-US" sz="1500" b="1" dirty="0">
                <a:latin typeface="Courier New" pitchFamily="49" charset="0"/>
                <a:cs typeface="Courier New" pitchFamily="49" charset="0"/>
              </a:rPr>
              <a:t>		return student +" :" + grade;</a:t>
            </a:r>
          </a:p>
          <a:p>
            <a:r>
              <a:rPr lang="en-US" sz="1500" b="1" dirty="0">
                <a:latin typeface="Courier New" pitchFamily="49" charset="0"/>
                <a:cs typeface="Courier New" pitchFamily="49" charset="0"/>
              </a:rPr>
              <a:t>	}</a:t>
            </a:r>
          </a:p>
          <a:p>
            <a:r>
              <a:rPr lang="en-US" sz="1500" b="1" dirty="0">
                <a:latin typeface="Courier New" pitchFamily="49" charset="0"/>
                <a:cs typeface="Courier New" pitchFamily="49" charset="0"/>
              </a:rPr>
              <a:t>	</a:t>
            </a:r>
          </a:p>
          <a:p>
            <a:r>
              <a:rPr lang="en-US" sz="1500" b="1" dirty="0" smtClean="0">
                <a:latin typeface="Courier New" pitchFamily="49" charset="0"/>
                <a:cs typeface="Courier New" pitchFamily="49" charset="0"/>
              </a:rPr>
              <a:t>	public </a:t>
            </a:r>
            <a:r>
              <a:rPr lang="en-US" sz="1500" b="1" dirty="0" err="1" smtClean="0">
                <a:latin typeface="Courier New" pitchFamily="49" charset="0"/>
                <a:cs typeface="Courier New" pitchFamily="49" charset="0"/>
              </a:rPr>
              <a:t>boolean</a:t>
            </a:r>
            <a:r>
              <a:rPr lang="en-US" sz="1500" b="1" dirty="0" smtClean="0">
                <a:latin typeface="Courier New" pitchFamily="49" charset="0"/>
                <a:cs typeface="Courier New" pitchFamily="49" charset="0"/>
              </a:rPr>
              <a:t> passed(){</a:t>
            </a:r>
          </a:p>
          <a:p>
            <a:r>
              <a:rPr lang="en-US" sz="1500" b="1" dirty="0" smtClean="0">
                <a:latin typeface="Courier New" pitchFamily="49" charset="0"/>
                <a:cs typeface="Courier New" pitchFamily="49" charset="0"/>
              </a:rPr>
              <a:t>		if (grade &gt;= 5){</a:t>
            </a:r>
            <a:r>
              <a:rPr lang="el-GR" sz="1500" b="1" dirty="0" smtClean="0">
                <a:latin typeface="Courier New" pitchFamily="49" charset="0"/>
                <a:cs typeface="Courier New" pitchFamily="49" charset="0"/>
              </a:rPr>
              <a:t> </a:t>
            </a:r>
            <a:r>
              <a:rPr lang="en-US" sz="1500" b="1" dirty="0" smtClean="0">
                <a:latin typeface="Courier New" pitchFamily="49" charset="0"/>
                <a:cs typeface="Courier New" pitchFamily="49" charset="0"/>
              </a:rPr>
              <a:t>return true;}</a:t>
            </a:r>
          </a:p>
          <a:p>
            <a:r>
              <a:rPr lang="en-US" sz="1500" b="1" dirty="0" smtClean="0">
                <a:latin typeface="Courier New" pitchFamily="49" charset="0"/>
                <a:cs typeface="Courier New" pitchFamily="49" charset="0"/>
              </a:rPr>
              <a:t>		return false;</a:t>
            </a:r>
          </a:p>
          <a:p>
            <a:r>
              <a:rPr lang="en-US" sz="1500" b="1" dirty="0" smtClean="0">
                <a:latin typeface="Courier New" pitchFamily="49" charset="0"/>
                <a:cs typeface="Courier New" pitchFamily="49" charset="0"/>
              </a:rPr>
              <a:t>	}</a:t>
            </a:r>
          </a:p>
          <a:p>
            <a:r>
              <a:rPr lang="en-US" sz="1500" b="1" dirty="0" smtClean="0">
                <a:latin typeface="Courier New" pitchFamily="49" charset="0"/>
                <a:cs typeface="Courier New" pitchFamily="49" charset="0"/>
              </a:rPr>
              <a:t>}</a:t>
            </a:r>
            <a:endParaRPr lang="en-US" sz="1500" b="1" dirty="0">
              <a:latin typeface="Courier New" pitchFamily="49" charset="0"/>
              <a:cs typeface="Courier New" pitchFamily="49" charset="0"/>
            </a:endParaRPr>
          </a:p>
        </p:txBody>
      </p:sp>
    </p:spTree>
    <p:extLst>
      <p:ext uri="{BB962C8B-B14F-4D97-AF65-F5344CB8AC3E}">
        <p14:creationId xmlns:p14="http://schemas.microsoft.com/office/powerpoint/2010/main" val="32707656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17848" y="6309320"/>
            <a:ext cx="8270576" cy="28803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17848" y="5301208"/>
            <a:ext cx="4932040" cy="28803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07504" y="404664"/>
            <a:ext cx="8207696" cy="6740307"/>
          </a:xfrm>
          <a:prstGeom prst="rect">
            <a:avLst/>
          </a:prstGeom>
          <a:noFill/>
          <a:ln w="28575">
            <a:solidFill>
              <a:srgbClr val="FF0000"/>
            </a:solidFill>
            <a:prstDash val="dash"/>
          </a:ln>
        </p:spPr>
        <p:txBody>
          <a:bodyPr wrap="none" rtlCol="0">
            <a:spAutoFit/>
          </a:bodyPr>
          <a:lstStyle/>
          <a:p>
            <a:r>
              <a:rPr lang="en-US" sz="1600" b="1" dirty="0">
                <a:latin typeface="Courier New" pitchFamily="49" charset="0"/>
                <a:cs typeface="Courier New" pitchFamily="49" charset="0"/>
              </a:rPr>
              <a:t>import </a:t>
            </a:r>
            <a:r>
              <a:rPr lang="en-US" sz="1600" b="1" dirty="0" err="1">
                <a:latin typeface="Courier New" pitchFamily="49" charset="0"/>
                <a:cs typeface="Courier New" pitchFamily="49" charset="0"/>
              </a:rPr>
              <a:t>java.util.ArrayList</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import </a:t>
            </a:r>
            <a:r>
              <a:rPr lang="en-US" sz="1600" b="1" dirty="0" err="1">
                <a:latin typeface="Courier New" pitchFamily="49" charset="0"/>
                <a:cs typeface="Courier New" pitchFamily="49" charset="0"/>
              </a:rPr>
              <a:t>java.util.Scanner</a:t>
            </a:r>
            <a:r>
              <a:rPr lang="en-US" sz="1600" b="1" dirty="0">
                <a:latin typeface="Courier New" pitchFamily="49" charset="0"/>
                <a:cs typeface="Courier New" pitchFamily="49" charset="0"/>
              </a:rPr>
              <a:t>;</a:t>
            </a:r>
          </a:p>
          <a:p>
            <a:endParaRPr lang="en-US" sz="1600" b="1" dirty="0">
              <a:latin typeface="Courier New" pitchFamily="49" charset="0"/>
              <a:cs typeface="Courier New" pitchFamily="49" charset="0"/>
            </a:endParaRPr>
          </a:p>
          <a:p>
            <a:r>
              <a:rPr lang="en-US" sz="1600" b="1" dirty="0">
                <a:latin typeface="Courier New" pitchFamily="49" charset="0"/>
                <a:cs typeface="Courier New" pitchFamily="49" charset="0"/>
              </a:rPr>
              <a:t>public </a:t>
            </a:r>
            <a:r>
              <a:rPr lang="en-US" sz="1600" b="1" dirty="0">
                <a:solidFill>
                  <a:srgbClr val="FF0000"/>
                </a:solidFill>
                <a:latin typeface="Courier New" pitchFamily="49" charset="0"/>
                <a:cs typeface="Courier New" pitchFamily="49" charset="0"/>
              </a:rPr>
              <a:t>class Course</a:t>
            </a:r>
          </a:p>
          <a:p>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private String name;</a:t>
            </a:r>
          </a:p>
          <a:p>
            <a:r>
              <a:rPr lang="en-US" sz="1600" b="1" dirty="0">
                <a:latin typeface="Courier New" pitchFamily="49" charset="0"/>
                <a:cs typeface="Courier New" pitchFamily="49" charset="0"/>
              </a:rPr>
              <a:t>	private int code;</a:t>
            </a:r>
          </a:p>
          <a:p>
            <a:r>
              <a:rPr lang="en-US" sz="1600" b="1" dirty="0">
                <a:latin typeface="Courier New" pitchFamily="49" charset="0"/>
                <a:cs typeface="Courier New" pitchFamily="49" charset="0"/>
              </a:rPr>
              <a:t>	private int units;</a:t>
            </a:r>
          </a:p>
          <a:p>
            <a:r>
              <a:rPr lang="en-US" sz="1600" b="1" dirty="0">
                <a:latin typeface="Courier New" pitchFamily="49" charset="0"/>
                <a:cs typeface="Courier New" pitchFamily="49" charset="0"/>
              </a:rPr>
              <a:t>	private Professor prof;</a:t>
            </a:r>
          </a:p>
          <a:p>
            <a:r>
              <a:rPr lang="en-US" sz="1600" b="1" dirty="0">
                <a:latin typeface="Courier New" pitchFamily="49" charset="0"/>
                <a:cs typeface="Courier New" pitchFamily="49" charset="0"/>
              </a:rPr>
              <a:t>	private </a:t>
            </a:r>
            <a:r>
              <a:rPr lang="en-US" sz="1600" b="1" dirty="0" err="1">
                <a:latin typeface="Courier New" pitchFamily="49" charset="0"/>
                <a:cs typeface="Courier New" pitchFamily="49" charset="0"/>
              </a:rPr>
              <a:t>ArrayList</a:t>
            </a:r>
            <a:r>
              <a:rPr lang="en-US" sz="1600" b="1" dirty="0">
                <a:latin typeface="Courier New" pitchFamily="49" charset="0"/>
                <a:cs typeface="Courier New" pitchFamily="49" charset="0"/>
              </a:rPr>
              <a:t>&lt;</a:t>
            </a:r>
            <a:r>
              <a:rPr lang="en-US" sz="1600" b="1" dirty="0" err="1">
                <a:latin typeface="Courier New" pitchFamily="49" charset="0"/>
                <a:cs typeface="Courier New" pitchFamily="49" charset="0"/>
              </a:rPr>
              <a:t>StudentRecord</a:t>
            </a:r>
            <a:r>
              <a:rPr lang="en-US" sz="1600" b="1" dirty="0">
                <a:latin typeface="Courier New" pitchFamily="49" charset="0"/>
                <a:cs typeface="Courier New" pitchFamily="49" charset="0"/>
              </a:rPr>
              <a:t>&gt; </a:t>
            </a:r>
            <a:r>
              <a:rPr lang="en-US" sz="1600" b="1" dirty="0" err="1">
                <a:latin typeface="Courier New" pitchFamily="49" charset="0"/>
                <a:cs typeface="Courier New" pitchFamily="49" charset="0"/>
              </a:rPr>
              <a:t>studentList</a:t>
            </a:r>
            <a:r>
              <a:rPr lang="en-US" sz="1600" b="1" dirty="0">
                <a:latin typeface="Courier New" pitchFamily="49" charset="0"/>
                <a:cs typeface="Courier New" pitchFamily="49" charset="0"/>
              </a:rPr>
              <a:t> </a:t>
            </a:r>
            <a:endParaRPr lang="en-US" sz="1600" b="1" dirty="0" smtClean="0">
              <a:latin typeface="Courier New" pitchFamily="49" charset="0"/>
              <a:cs typeface="Courier New" pitchFamily="49" charset="0"/>
            </a:endParaRP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 </a:t>
            </a:r>
            <a:r>
              <a:rPr lang="en-US" sz="1600" b="1" dirty="0">
                <a:latin typeface="Courier New" pitchFamily="49" charset="0"/>
                <a:cs typeface="Courier New" pitchFamily="49" charset="0"/>
              </a:rPr>
              <a:t>new </a:t>
            </a:r>
            <a:r>
              <a:rPr lang="en-US" sz="1600" b="1" dirty="0" err="1">
                <a:latin typeface="Courier New" pitchFamily="49" charset="0"/>
                <a:cs typeface="Courier New" pitchFamily="49" charset="0"/>
              </a:rPr>
              <a:t>ArrayList</a:t>
            </a:r>
            <a:r>
              <a:rPr lang="en-US" sz="1600" b="1" dirty="0">
                <a:latin typeface="Courier New" pitchFamily="49" charset="0"/>
                <a:cs typeface="Courier New" pitchFamily="49" charset="0"/>
              </a:rPr>
              <a:t>&lt;</a:t>
            </a:r>
            <a:r>
              <a:rPr lang="en-US" sz="1600" b="1" dirty="0" err="1">
                <a:latin typeface="Courier New" pitchFamily="49" charset="0"/>
                <a:cs typeface="Courier New" pitchFamily="49" charset="0"/>
              </a:rPr>
              <a:t>StudentRecord</a:t>
            </a:r>
            <a:r>
              <a:rPr lang="en-US" sz="1600" b="1" dirty="0">
                <a:latin typeface="Courier New" pitchFamily="49" charset="0"/>
                <a:cs typeface="Courier New" pitchFamily="49" charset="0"/>
              </a:rPr>
              <a:t>&gt;();</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public Course(String name, int code, int units){</a:t>
            </a:r>
          </a:p>
          <a:p>
            <a:r>
              <a:rPr lang="en-US" sz="1600" b="1" dirty="0">
                <a:latin typeface="Courier New" pitchFamily="49" charset="0"/>
                <a:cs typeface="Courier New" pitchFamily="49" charset="0"/>
              </a:rPr>
              <a:t>		this.name = </a:t>
            </a:r>
            <a:r>
              <a:rPr lang="en-US" sz="1600" b="1" dirty="0" smtClean="0">
                <a:latin typeface="Courier New" pitchFamily="49" charset="0"/>
                <a:cs typeface="Courier New" pitchFamily="49" charset="0"/>
              </a:rPr>
              <a:t>name;</a:t>
            </a:r>
          </a:p>
          <a:p>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this.code</a:t>
            </a:r>
            <a:r>
              <a:rPr lang="en-US" sz="1600" b="1" dirty="0" smtClean="0">
                <a:latin typeface="Courier New" pitchFamily="49" charset="0"/>
                <a:cs typeface="Courier New" pitchFamily="49" charset="0"/>
              </a:rPr>
              <a:t> = code;</a:t>
            </a:r>
          </a:p>
          <a:p>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this.units</a:t>
            </a:r>
            <a:r>
              <a:rPr lang="en-US" sz="1600" b="1" dirty="0" smtClean="0">
                <a:latin typeface="Courier New" pitchFamily="49" charset="0"/>
                <a:cs typeface="Courier New" pitchFamily="49" charset="0"/>
              </a:rPr>
              <a:t> = units;</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public void </a:t>
            </a:r>
            <a:r>
              <a:rPr lang="en-US" sz="1600" b="1" dirty="0" err="1">
                <a:latin typeface="Courier New" pitchFamily="49" charset="0"/>
                <a:cs typeface="Courier New" pitchFamily="49" charset="0"/>
              </a:rPr>
              <a:t>setProf</a:t>
            </a:r>
            <a:r>
              <a:rPr lang="en-US" sz="1600" b="1" dirty="0">
                <a:latin typeface="Courier New" pitchFamily="49" charset="0"/>
                <a:cs typeface="Courier New" pitchFamily="49" charset="0"/>
              </a:rPr>
              <a:t>(Professor p){</a:t>
            </a:r>
          </a:p>
          <a:p>
            <a:r>
              <a:rPr lang="en-US" sz="1600" b="1" dirty="0">
                <a:latin typeface="Courier New" pitchFamily="49" charset="0"/>
                <a:cs typeface="Courier New" pitchFamily="49" charset="0"/>
              </a:rPr>
              <a:t>		prof = p;</a:t>
            </a:r>
          </a:p>
          <a:p>
            <a:r>
              <a:rPr lang="en-US" sz="1600" b="1" dirty="0">
                <a:latin typeface="Courier New" pitchFamily="49" charset="0"/>
                <a:cs typeface="Courier New" pitchFamily="49" charset="0"/>
              </a:rPr>
              <a:t>		</a:t>
            </a:r>
            <a:r>
              <a:rPr lang="en-US" sz="1600" b="1" dirty="0" err="1">
                <a:solidFill>
                  <a:srgbClr val="FF0000"/>
                </a:solidFill>
                <a:latin typeface="Courier New" pitchFamily="49" charset="0"/>
                <a:cs typeface="Courier New" pitchFamily="49" charset="0"/>
              </a:rPr>
              <a:t>p.setLesson</a:t>
            </a:r>
            <a:r>
              <a:rPr lang="en-US" sz="1600" b="1" dirty="0">
                <a:solidFill>
                  <a:srgbClr val="FF0000"/>
                </a:solidFill>
                <a:latin typeface="Courier New" pitchFamily="49" charset="0"/>
                <a:cs typeface="Courier New" pitchFamily="49" charset="0"/>
              </a:rPr>
              <a:t>(this);</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public void enroll(Student s){</a:t>
            </a:r>
          </a:p>
          <a:p>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studentList.add</a:t>
            </a:r>
            <a:r>
              <a:rPr lang="en-US" sz="1600" b="1" dirty="0">
                <a:latin typeface="Courier New" pitchFamily="49" charset="0"/>
                <a:cs typeface="Courier New" pitchFamily="49" charset="0"/>
              </a:rPr>
              <a:t>(</a:t>
            </a:r>
            <a:r>
              <a:rPr lang="en-US" sz="1600" b="1" dirty="0">
                <a:solidFill>
                  <a:srgbClr val="FF0000"/>
                </a:solidFill>
                <a:latin typeface="Courier New" pitchFamily="49" charset="0"/>
                <a:cs typeface="Courier New" pitchFamily="49" charset="0"/>
              </a:rPr>
              <a:t>new</a:t>
            </a:r>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StudentRecord</a:t>
            </a:r>
            <a:r>
              <a:rPr lang="en-US" sz="1600" b="1" dirty="0">
                <a:latin typeface="Courier New" pitchFamily="49" charset="0"/>
                <a:cs typeface="Courier New" pitchFamily="49" charset="0"/>
              </a:rPr>
              <a:t>(s));</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a:t>
            </a:r>
          </a:p>
        </p:txBody>
      </p:sp>
      <p:sp>
        <p:nvSpPr>
          <p:cNvPr id="6" name="Rounded Rectangular Callout 5"/>
          <p:cNvSpPr/>
          <p:nvPr/>
        </p:nvSpPr>
        <p:spPr>
          <a:xfrm>
            <a:off x="4644008" y="3645024"/>
            <a:ext cx="3744416" cy="1008112"/>
          </a:xfrm>
          <a:prstGeom prst="wedgeRoundRectCallout">
            <a:avLst>
              <a:gd name="adj1" fmla="val -45773"/>
              <a:gd name="adj2" fmla="val 11109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dirty="0" smtClean="0"/>
              <a:t>Χρησιμοποιούμε το </a:t>
            </a:r>
            <a:r>
              <a:rPr lang="en-US" sz="1600" dirty="0" smtClean="0"/>
              <a:t>this </a:t>
            </a:r>
            <a:r>
              <a:rPr lang="el-GR" sz="1600" dirty="0" smtClean="0"/>
              <a:t>ως αναφορά στο παρόν αντικείμενο, ώστε να το προσθέσουμε στο αντικείμενο </a:t>
            </a:r>
            <a:r>
              <a:rPr lang="en-US" sz="1600" dirty="0" smtClean="0"/>
              <a:t>Professor</a:t>
            </a:r>
            <a:endParaRPr lang="en-US" sz="1600" dirty="0"/>
          </a:p>
        </p:txBody>
      </p:sp>
      <p:sp>
        <p:nvSpPr>
          <p:cNvPr id="7" name="Rounded Rectangular Callout 6"/>
          <p:cNvSpPr/>
          <p:nvPr/>
        </p:nvSpPr>
        <p:spPr>
          <a:xfrm>
            <a:off x="5436096" y="4975312"/>
            <a:ext cx="3600400" cy="1080119"/>
          </a:xfrm>
          <a:prstGeom prst="wedgeRoundRectCallout">
            <a:avLst>
              <a:gd name="adj1" fmla="val -48346"/>
              <a:gd name="adj2" fmla="val 7279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dirty="0" smtClean="0"/>
              <a:t>Δημιουργία του αντικειμένου </a:t>
            </a:r>
            <a:r>
              <a:rPr lang="en-US" sz="1600" dirty="0" err="1" smtClean="0"/>
              <a:t>StudentRecord</a:t>
            </a:r>
            <a:r>
              <a:rPr lang="en-US" sz="1600" dirty="0" smtClean="0"/>
              <a:t> </a:t>
            </a:r>
            <a:r>
              <a:rPr lang="el-GR" sz="1600" dirty="0" smtClean="0"/>
              <a:t>και ταυτόχρονη προσθήκη στη λίστα</a:t>
            </a:r>
          </a:p>
          <a:p>
            <a:pPr algn="ctr"/>
            <a:r>
              <a:rPr lang="el-GR" sz="1600" dirty="0" smtClean="0"/>
              <a:t>Λέγεται και «ανώνυμο αντικείμενο»</a:t>
            </a:r>
            <a:endParaRPr lang="en-US" sz="1600" dirty="0"/>
          </a:p>
        </p:txBody>
      </p:sp>
    </p:spTree>
    <p:extLst>
      <p:ext uri="{BB962C8B-B14F-4D97-AF65-F5344CB8AC3E}">
        <p14:creationId xmlns:p14="http://schemas.microsoft.com/office/powerpoint/2010/main" val="25444504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2009" y="2564904"/>
            <a:ext cx="8964488" cy="28803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179512" y="-181247"/>
            <a:ext cx="8856985" cy="7017306"/>
          </a:xfrm>
          <a:prstGeom prst="rect">
            <a:avLst/>
          </a:prstGeom>
          <a:noFill/>
          <a:ln w="28575">
            <a:solidFill>
              <a:srgbClr val="FF0000"/>
            </a:solidFill>
            <a:prstDash val="dash"/>
          </a:ln>
        </p:spPr>
        <p:txBody>
          <a:bodyPr wrap="square" rtlCol="0">
            <a:spAutoFit/>
          </a:bodyPr>
          <a:lstStyle/>
          <a:p>
            <a:r>
              <a:rPr lang="en-US" b="1" dirty="0">
                <a:latin typeface="Courier New" pitchFamily="49" charset="0"/>
                <a:cs typeface="Courier New" pitchFamily="49" charset="0"/>
              </a:rPr>
              <a:t>	</a:t>
            </a:r>
            <a:endParaRPr lang="en-US" b="1" dirty="0" smtClean="0">
              <a:latin typeface="Courier New" pitchFamily="49" charset="0"/>
              <a:cs typeface="Courier New" pitchFamily="49" charset="0"/>
            </a:endParaRP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public </a:t>
            </a:r>
            <a:r>
              <a:rPr lang="en-US" sz="1600" b="1" dirty="0">
                <a:latin typeface="Courier New" pitchFamily="49" charset="0"/>
                <a:cs typeface="Courier New" pitchFamily="49" charset="0"/>
              </a:rPr>
              <a:t>void </a:t>
            </a:r>
            <a:r>
              <a:rPr lang="en-US" sz="1600" b="1" dirty="0" err="1">
                <a:latin typeface="Courier New" pitchFamily="49" charset="0"/>
                <a:cs typeface="Courier New" pitchFamily="49" charset="0"/>
              </a:rPr>
              <a:t>assignGrades</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System.out.println</a:t>
            </a:r>
            <a:r>
              <a:rPr lang="en-US" sz="1600" b="1" dirty="0">
                <a:latin typeface="Courier New" pitchFamily="49" charset="0"/>
                <a:cs typeface="Courier New" pitchFamily="49" charset="0"/>
              </a:rPr>
              <a:t>("Give grades for course "+</a:t>
            </a:r>
            <a:r>
              <a:rPr lang="en-US" sz="1600" b="1" dirty="0" err="1">
                <a:latin typeface="Courier New" pitchFamily="49" charset="0"/>
                <a:cs typeface="Courier New" pitchFamily="49" charset="0"/>
              </a:rPr>
              <a:t>toString</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Scanner </a:t>
            </a:r>
            <a:r>
              <a:rPr lang="en-US" sz="1600" b="1" dirty="0">
                <a:latin typeface="Courier New" pitchFamily="49" charset="0"/>
                <a:cs typeface="Courier New" pitchFamily="49" charset="0"/>
              </a:rPr>
              <a:t>input = new Scanner(System.in);</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for(</a:t>
            </a:r>
            <a:r>
              <a:rPr lang="en-US" sz="1600" b="1" dirty="0" err="1" smtClean="0">
                <a:latin typeface="Courier New" pitchFamily="49" charset="0"/>
                <a:cs typeface="Courier New" pitchFamily="49" charset="0"/>
              </a:rPr>
              <a:t>StudentRecord</a:t>
            </a:r>
            <a:r>
              <a:rPr lang="en-US" sz="1600" b="1" dirty="0" smtClean="0">
                <a:latin typeface="Courier New" pitchFamily="49" charset="0"/>
                <a:cs typeface="Courier New" pitchFamily="49" charset="0"/>
              </a:rPr>
              <a:t> record: </a:t>
            </a:r>
            <a:r>
              <a:rPr lang="en-US" sz="1600" b="1" dirty="0" err="1">
                <a:latin typeface="Courier New" pitchFamily="49" charset="0"/>
                <a:cs typeface="Courier New" pitchFamily="49" charset="0"/>
              </a:rPr>
              <a:t>studentList</a:t>
            </a:r>
            <a:r>
              <a:rPr lang="en-US" sz="1600" b="1" dirty="0">
                <a:latin typeface="Courier New" pitchFamily="49" charset="0"/>
                <a:cs typeface="Courier New" pitchFamily="49" charset="0"/>
              </a:rPr>
              <a:t>){</a:t>
            </a:r>
          </a:p>
          <a:p>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System.out.println</a:t>
            </a:r>
            <a:r>
              <a:rPr lang="en-US" sz="1600" b="1" dirty="0">
                <a:latin typeface="Courier New" pitchFamily="49" charset="0"/>
                <a:cs typeface="Courier New" pitchFamily="49" charset="0"/>
              </a:rPr>
              <a:t>("Give grade for student </a:t>
            </a:r>
            <a:r>
              <a:rPr lang="en-US" sz="1600" b="1" dirty="0" smtClean="0">
                <a:latin typeface="Courier New" pitchFamily="49" charset="0"/>
                <a:cs typeface="Courier New" pitchFamily="49" charset="0"/>
              </a:rPr>
              <a:t>“</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 </a:t>
            </a:r>
            <a:r>
              <a:rPr lang="en-US" sz="1600" b="1" dirty="0" err="1">
                <a:latin typeface="Courier New" pitchFamily="49" charset="0"/>
                <a:cs typeface="Courier New" pitchFamily="49" charset="0"/>
              </a:rPr>
              <a:t>sr.getStudent</a:t>
            </a:r>
            <a:r>
              <a:rPr lang="en-US" sz="1600" b="1" dirty="0">
                <a:latin typeface="Courier New" pitchFamily="49" charset="0"/>
                <a:cs typeface="Courier New" pitchFamily="49" charset="0"/>
              </a:rPr>
              <a:t>().</a:t>
            </a:r>
            <a:r>
              <a:rPr lang="en-US" sz="1600" b="1" dirty="0" err="1">
                <a:latin typeface="Courier New" pitchFamily="49" charset="0"/>
                <a:cs typeface="Courier New" pitchFamily="49" charset="0"/>
              </a:rPr>
              <a:t>getName</a:t>
            </a:r>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double </a:t>
            </a:r>
            <a:r>
              <a:rPr lang="en-US" sz="1600" b="1" dirty="0">
                <a:latin typeface="Courier New" pitchFamily="49" charset="0"/>
                <a:cs typeface="Courier New" pitchFamily="49" charset="0"/>
              </a:rPr>
              <a:t>grade = </a:t>
            </a:r>
            <a:r>
              <a:rPr lang="en-US" sz="1600" b="1" dirty="0" err="1">
                <a:latin typeface="Courier New" pitchFamily="49" charset="0"/>
                <a:cs typeface="Courier New" pitchFamily="49" charset="0"/>
              </a:rPr>
              <a:t>input.nextDouble</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record.setGrade</a:t>
            </a:r>
            <a:r>
              <a:rPr lang="en-US" sz="1600" b="1" dirty="0" smtClean="0">
                <a:latin typeface="Courier New" pitchFamily="49" charset="0"/>
                <a:cs typeface="Courier New" pitchFamily="49" charset="0"/>
              </a:rPr>
              <a:t>(grade</a:t>
            </a:r>
            <a:r>
              <a:rPr lang="en-US" sz="1600" b="1" dirty="0">
                <a:latin typeface="Courier New" pitchFamily="49" charset="0"/>
                <a:cs typeface="Courier New" pitchFamily="49" charset="0"/>
              </a:rPr>
              <a:t>);</a:t>
            </a:r>
          </a:p>
          <a:p>
            <a:r>
              <a:rPr lang="en-US" sz="1600" b="1" dirty="0" smtClean="0">
                <a:latin typeface="Courier New" pitchFamily="49" charset="0"/>
                <a:cs typeface="Courier New" pitchFamily="49" charset="0"/>
              </a:rPr>
              <a:t>		if (</a:t>
            </a:r>
            <a:r>
              <a:rPr lang="en-US" sz="1600" b="1" dirty="0" err="1" smtClean="0">
                <a:latin typeface="Courier New" pitchFamily="49" charset="0"/>
                <a:cs typeface="Courier New" pitchFamily="49" charset="0"/>
              </a:rPr>
              <a:t>record.passed</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a:t>
            </a:r>
            <a:r>
              <a:rPr lang="en-US" sz="1600" b="1" dirty="0" err="1" smtClean="0">
                <a:solidFill>
                  <a:srgbClr val="FF0000"/>
                </a:solidFill>
                <a:latin typeface="Courier New" pitchFamily="49" charset="0"/>
                <a:cs typeface="Courier New" pitchFamily="49" charset="0"/>
              </a:rPr>
              <a:t>record.getStudent</a:t>
            </a:r>
            <a:r>
              <a:rPr lang="en-US" sz="1600" b="1" dirty="0">
                <a:solidFill>
                  <a:srgbClr val="FF0000"/>
                </a:solidFill>
                <a:latin typeface="Courier New" pitchFamily="49" charset="0"/>
                <a:cs typeface="Courier New" pitchFamily="49" charset="0"/>
              </a:rPr>
              <a:t>().</a:t>
            </a:r>
            <a:r>
              <a:rPr lang="en-US" sz="1600" b="1" dirty="0" err="1">
                <a:solidFill>
                  <a:srgbClr val="FF0000"/>
                </a:solidFill>
                <a:latin typeface="Courier New" pitchFamily="49" charset="0"/>
                <a:cs typeface="Courier New" pitchFamily="49" charset="0"/>
              </a:rPr>
              <a:t>addUnits</a:t>
            </a:r>
            <a:r>
              <a:rPr lang="en-US" sz="1600" b="1" dirty="0">
                <a:solidFill>
                  <a:srgbClr val="FF0000"/>
                </a:solidFill>
                <a:latin typeface="Courier New" pitchFamily="49" charset="0"/>
                <a:cs typeface="Courier New" pitchFamily="49" charset="0"/>
              </a:rPr>
              <a:t>(units);</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endParaRPr lang="en-US" sz="1600" b="1" dirty="0">
              <a:latin typeface="Courier New" pitchFamily="49" charset="0"/>
              <a:cs typeface="Courier New" pitchFamily="49" charset="0"/>
            </a:endParaRP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endParaRPr lang="en-US" sz="1600" b="1" dirty="0">
              <a:latin typeface="Courier New" pitchFamily="49" charset="0"/>
              <a:cs typeface="Courier New" pitchFamily="49" charset="0"/>
            </a:endParaRP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a:t>
            </a:r>
          </a:p>
          <a:p>
            <a:endParaRPr lang="en-US" sz="1600" b="1" dirty="0">
              <a:latin typeface="Courier New" pitchFamily="49" charset="0"/>
              <a:cs typeface="Courier New" pitchFamily="49" charset="0"/>
            </a:endParaRPr>
          </a:p>
          <a:p>
            <a:r>
              <a:rPr lang="en-US" sz="1600" b="1" dirty="0" smtClean="0">
                <a:latin typeface="Courier New" pitchFamily="49" charset="0"/>
                <a:cs typeface="Courier New" pitchFamily="49" charset="0"/>
              </a:rPr>
              <a:t>	public </a:t>
            </a:r>
            <a:r>
              <a:rPr lang="en-US" sz="1600" b="1" dirty="0">
                <a:latin typeface="Courier New" pitchFamily="49" charset="0"/>
                <a:cs typeface="Courier New" pitchFamily="49" charset="0"/>
              </a:rPr>
              <a:t>String </a:t>
            </a:r>
            <a:r>
              <a:rPr lang="en-US" sz="1600" b="1" dirty="0" err="1">
                <a:latin typeface="Courier New" pitchFamily="49" charset="0"/>
                <a:cs typeface="Courier New" pitchFamily="49" charset="0"/>
              </a:rPr>
              <a:t>toString</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return </a:t>
            </a:r>
            <a:r>
              <a:rPr lang="en-US" sz="1600" b="1" dirty="0">
                <a:latin typeface="Courier New" pitchFamily="49" charset="0"/>
                <a:cs typeface="Courier New" pitchFamily="49" charset="0"/>
              </a:rPr>
              <a:t>name + " " + code + "("+units + ")";</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public void </a:t>
            </a:r>
            <a:r>
              <a:rPr lang="en-US" sz="1600" b="1" dirty="0" err="1">
                <a:latin typeface="Courier New" pitchFamily="49" charset="0"/>
                <a:cs typeface="Courier New" pitchFamily="49" charset="0"/>
              </a:rPr>
              <a:t>printInfo</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System.out.println</a:t>
            </a:r>
            <a:r>
              <a:rPr lang="en-US" sz="1600" b="1" dirty="0">
                <a:latin typeface="Courier New" pitchFamily="49" charset="0"/>
                <a:cs typeface="Courier New" pitchFamily="49" charset="0"/>
              </a:rPr>
              <a:t>("Course " + name </a:t>
            </a:r>
            <a:endParaRPr lang="en-US" sz="1600" b="1" dirty="0" smtClean="0">
              <a:latin typeface="Courier New" pitchFamily="49" charset="0"/>
              <a:cs typeface="Courier New" pitchFamily="49" charset="0"/>
            </a:endParaRPr>
          </a:p>
          <a:p>
            <a:r>
              <a:rPr lang="en-US" sz="1600" b="1" dirty="0" smtClean="0">
                <a:latin typeface="Courier New" pitchFamily="49" charset="0"/>
                <a:cs typeface="Courier New" pitchFamily="49" charset="0"/>
              </a:rPr>
              <a:t>                              +" " + code + "("+units + ")");</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for </a:t>
            </a:r>
            <a:r>
              <a:rPr lang="en-US" sz="1600" b="1" dirty="0">
                <a:latin typeface="Courier New" pitchFamily="49" charset="0"/>
                <a:cs typeface="Courier New" pitchFamily="49" charset="0"/>
              </a:rPr>
              <a:t>(</a:t>
            </a:r>
            <a:r>
              <a:rPr lang="en-US" sz="1600" b="1" dirty="0" err="1">
                <a:latin typeface="Courier New" pitchFamily="49" charset="0"/>
                <a:cs typeface="Courier New" pitchFamily="49" charset="0"/>
              </a:rPr>
              <a:t>StudentRecord</a:t>
            </a:r>
            <a:r>
              <a:rPr lang="en-US" sz="1600" b="1" dirty="0">
                <a:latin typeface="Courier New" pitchFamily="49" charset="0"/>
                <a:cs typeface="Courier New" pitchFamily="49" charset="0"/>
              </a:rPr>
              <a:t> r: </a:t>
            </a:r>
            <a:r>
              <a:rPr lang="en-US" sz="1600" b="1" dirty="0" err="1">
                <a:latin typeface="Courier New" pitchFamily="49" charset="0"/>
                <a:cs typeface="Courier New" pitchFamily="49" charset="0"/>
              </a:rPr>
              <a:t>studentList</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r>
              <a:rPr lang="en-US" sz="1600" b="1" dirty="0" err="1">
                <a:latin typeface="Courier New" pitchFamily="49" charset="0"/>
                <a:cs typeface="Courier New" pitchFamily="49" charset="0"/>
              </a:rPr>
              <a:t>System.out.println</a:t>
            </a:r>
            <a:r>
              <a:rPr lang="en-US" sz="1600" b="1" dirty="0">
                <a:latin typeface="Courier New" pitchFamily="49" charset="0"/>
                <a:cs typeface="Courier New" pitchFamily="49" charset="0"/>
              </a:rPr>
              <a:t>(r);</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endParaRPr lang="en-US" sz="1600" b="1" dirty="0">
              <a:latin typeface="Courier New" pitchFamily="49" charset="0"/>
              <a:cs typeface="Courier New" pitchFamily="49" charset="0"/>
            </a:endParaRPr>
          </a:p>
          <a:p>
            <a:r>
              <a:rPr lang="en-US" sz="1600" b="1" dirty="0">
                <a:latin typeface="Courier New" pitchFamily="49" charset="0"/>
                <a:cs typeface="Courier New" pitchFamily="49" charset="0"/>
              </a:rPr>
              <a:t>	}</a:t>
            </a:r>
          </a:p>
          <a:p>
            <a:r>
              <a:rPr lang="en-US" sz="1600" b="1" dirty="0" smtClean="0">
                <a:latin typeface="Courier New" pitchFamily="49" charset="0"/>
                <a:cs typeface="Courier New" pitchFamily="49" charset="0"/>
              </a:rPr>
              <a:t>}</a:t>
            </a:r>
            <a:endParaRPr lang="en-US" sz="1600" b="1" dirty="0">
              <a:latin typeface="Courier New" pitchFamily="49" charset="0"/>
              <a:cs typeface="Courier New" pitchFamily="49" charset="0"/>
            </a:endParaRPr>
          </a:p>
        </p:txBody>
      </p:sp>
      <p:sp>
        <p:nvSpPr>
          <p:cNvPr id="4" name="TextBox 3"/>
          <p:cNvSpPr txBox="1"/>
          <p:nvPr/>
        </p:nvSpPr>
        <p:spPr>
          <a:xfrm>
            <a:off x="3743400" y="3004240"/>
            <a:ext cx="5400600" cy="646331"/>
          </a:xfrm>
          <a:prstGeom prst="rect">
            <a:avLst/>
          </a:prstGeom>
          <a:solidFill>
            <a:srgbClr val="92D050"/>
          </a:solidFill>
        </p:spPr>
        <p:txBody>
          <a:bodyPr wrap="square" rtlCol="0">
            <a:spAutoFit/>
          </a:bodyPr>
          <a:lstStyle/>
          <a:p>
            <a:r>
              <a:rPr lang="el-GR" dirty="0" smtClean="0"/>
              <a:t>Αλυσιδωτές κλήσεις μεθόδων</a:t>
            </a:r>
          </a:p>
          <a:p>
            <a:r>
              <a:rPr lang="el-GR" dirty="0" smtClean="0"/>
              <a:t>Γίνεται εφόσον μια μέθοδος επιστρέφει αντικείμενο.</a:t>
            </a:r>
            <a:endParaRPr lang="en-US" dirty="0"/>
          </a:p>
        </p:txBody>
      </p:sp>
    </p:spTree>
    <p:extLst>
      <p:ext uri="{BB962C8B-B14F-4D97-AF65-F5344CB8AC3E}">
        <p14:creationId xmlns:p14="http://schemas.microsoft.com/office/powerpoint/2010/main" val="16716882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484784"/>
            <a:ext cx="5040560" cy="216024"/>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51520" y="371599"/>
            <a:ext cx="8892480" cy="6555641"/>
          </a:xfrm>
          <a:prstGeom prst="rect">
            <a:avLst/>
          </a:prstGeom>
          <a:noFill/>
          <a:ln w="28575">
            <a:solidFill>
              <a:srgbClr val="FF0000"/>
            </a:solidFill>
            <a:prstDash val="dash"/>
          </a:ln>
        </p:spPr>
        <p:txBody>
          <a:bodyPr wrap="square" rtlCol="0">
            <a:spAutoFit/>
          </a:bodyPr>
          <a:lstStyle/>
          <a:p>
            <a:r>
              <a:rPr lang="en-US" sz="1200" b="1" dirty="0">
                <a:latin typeface="Courier New" pitchFamily="49" charset="0"/>
                <a:cs typeface="Courier New" pitchFamily="49" charset="0"/>
              </a:rPr>
              <a:t>import </a:t>
            </a:r>
            <a:r>
              <a:rPr lang="en-US" sz="1200" b="1" dirty="0" err="1">
                <a:latin typeface="Courier New" pitchFamily="49" charset="0"/>
                <a:cs typeface="Courier New" pitchFamily="49" charset="0"/>
              </a:rPr>
              <a:t>java.util.Scanner</a:t>
            </a:r>
            <a:r>
              <a:rPr lang="en-US" sz="1200" b="1" dirty="0">
                <a:latin typeface="Courier New" pitchFamily="49" charset="0"/>
                <a:cs typeface="Courier New" pitchFamily="49" charset="0"/>
              </a:rPr>
              <a:t>;</a:t>
            </a:r>
          </a:p>
          <a:p>
            <a:endParaRPr lang="en-US" sz="1200" b="1" dirty="0">
              <a:latin typeface="Courier New" pitchFamily="49" charset="0"/>
              <a:cs typeface="Courier New" pitchFamily="49" charset="0"/>
            </a:endParaRPr>
          </a:p>
          <a:p>
            <a:r>
              <a:rPr lang="en-US" sz="1200" b="1" dirty="0">
                <a:solidFill>
                  <a:srgbClr val="FF0000"/>
                </a:solidFill>
                <a:latin typeface="Courier New" pitchFamily="49" charset="0"/>
                <a:cs typeface="Courier New" pitchFamily="49" charset="0"/>
              </a:rPr>
              <a:t>class Department</a:t>
            </a:r>
          </a:p>
          <a:p>
            <a:r>
              <a:rPr lang="en-US" sz="1200" b="1" dirty="0">
                <a:latin typeface="Courier New" pitchFamily="49" charset="0"/>
                <a:cs typeface="Courier New" pitchFamily="49" charset="0"/>
              </a:rPr>
              <a:t>{</a:t>
            </a:r>
          </a:p>
          <a:p>
            <a:r>
              <a:rPr lang="en-US" sz="1200" b="1" dirty="0" smtClean="0">
                <a:latin typeface="Courier New" pitchFamily="49" charset="0"/>
                <a:cs typeface="Courier New" pitchFamily="49" charset="0"/>
              </a:rPr>
              <a:t>  public </a:t>
            </a:r>
            <a:r>
              <a:rPr lang="en-US" sz="1200" b="1" dirty="0">
                <a:latin typeface="Courier New" pitchFamily="49" charset="0"/>
                <a:cs typeface="Courier New" pitchFamily="49" charset="0"/>
              </a:rPr>
              <a:t>static void main(String[] </a:t>
            </a:r>
            <a:r>
              <a:rPr lang="en-US" sz="1200" b="1" dirty="0" err="1">
                <a:latin typeface="Courier New" pitchFamily="49" charset="0"/>
                <a:cs typeface="Courier New" pitchFamily="49" charset="0"/>
              </a:rPr>
              <a:t>args</a:t>
            </a:r>
            <a:r>
              <a:rPr lang="en-US" sz="1200" b="1" dirty="0">
                <a:latin typeface="Courier New" pitchFamily="49" charset="0"/>
                <a:cs typeface="Courier New" pitchFamily="49" charset="0"/>
              </a:rPr>
              <a:t>)</a:t>
            </a:r>
          </a:p>
          <a:p>
            <a:r>
              <a:rPr lang="en-US" sz="1200" b="1" dirty="0" smtClean="0">
                <a:latin typeface="Courier New" pitchFamily="49" charset="0"/>
                <a:cs typeface="Courier New" pitchFamily="49" charset="0"/>
              </a:rPr>
              <a:t>  {</a:t>
            </a:r>
            <a:endParaRPr lang="en-US" sz="1200" b="1" dirty="0">
              <a:latin typeface="Courier New" pitchFamily="49" charset="0"/>
              <a:cs typeface="Courier New" pitchFamily="49" charset="0"/>
            </a:endParaRPr>
          </a:p>
          <a:p>
            <a:r>
              <a:rPr lang="en-US" sz="1200" b="1" dirty="0" smtClean="0">
                <a:latin typeface="Courier New" pitchFamily="49" charset="0"/>
                <a:cs typeface="Courier New" pitchFamily="49" charset="0"/>
              </a:rPr>
              <a:t>    int </a:t>
            </a:r>
            <a:r>
              <a:rPr lang="en-US" sz="1200" b="1" dirty="0" err="1">
                <a:latin typeface="Courier New" pitchFamily="49" charset="0"/>
                <a:cs typeface="Courier New" pitchFamily="49" charset="0"/>
              </a:rPr>
              <a:t>numOfStudents</a:t>
            </a:r>
            <a:r>
              <a:rPr lang="en-US" sz="1200" b="1" dirty="0">
                <a:latin typeface="Courier New" pitchFamily="49" charset="0"/>
                <a:cs typeface="Courier New" pitchFamily="49" charset="0"/>
              </a:rPr>
              <a:t> = </a:t>
            </a:r>
            <a:r>
              <a:rPr lang="en-US" sz="1200" b="1" dirty="0" err="1">
                <a:latin typeface="Courier New" pitchFamily="49" charset="0"/>
                <a:cs typeface="Courier New" pitchFamily="49" charset="0"/>
              </a:rPr>
              <a:t>Integer.parseInt</a:t>
            </a:r>
            <a:r>
              <a:rPr lang="en-US" sz="1200" b="1" dirty="0">
                <a:latin typeface="Courier New" pitchFamily="49" charset="0"/>
                <a:cs typeface="Courier New" pitchFamily="49" charset="0"/>
              </a:rPr>
              <a:t>(</a:t>
            </a:r>
            <a:r>
              <a:rPr lang="en-US" sz="1200" b="1" dirty="0" err="1">
                <a:latin typeface="Courier New" pitchFamily="49" charset="0"/>
                <a:cs typeface="Courier New" pitchFamily="49" charset="0"/>
              </a:rPr>
              <a:t>args</a:t>
            </a:r>
            <a:r>
              <a:rPr lang="en-US" sz="1200" b="1" dirty="0">
                <a:latin typeface="Courier New" pitchFamily="49" charset="0"/>
                <a:cs typeface="Courier New" pitchFamily="49" charset="0"/>
              </a:rPr>
              <a:t>[0]);</a:t>
            </a:r>
          </a:p>
          <a:p>
            <a:r>
              <a:rPr lang="en-US" sz="1200" b="1" dirty="0">
                <a:latin typeface="Courier New" pitchFamily="49" charset="0"/>
                <a:cs typeface="Courier New" pitchFamily="49" charset="0"/>
              </a:rPr>
              <a:t>		</a:t>
            </a:r>
          </a:p>
          <a:p>
            <a:r>
              <a:rPr lang="en-US" sz="1200" b="1" dirty="0" smtClean="0">
                <a:latin typeface="Courier New" pitchFamily="49" charset="0"/>
                <a:cs typeface="Courier New" pitchFamily="49" charset="0"/>
              </a:rPr>
              <a:t>    Professor </a:t>
            </a:r>
            <a:r>
              <a:rPr lang="en-US" sz="1200" b="1" dirty="0" err="1">
                <a:latin typeface="Courier New" pitchFamily="49" charset="0"/>
                <a:cs typeface="Courier New" pitchFamily="49" charset="0"/>
              </a:rPr>
              <a:t>profX</a:t>
            </a:r>
            <a:r>
              <a:rPr lang="en-US" sz="1200" b="1" dirty="0">
                <a:latin typeface="Courier New" pitchFamily="49" charset="0"/>
                <a:cs typeface="Courier New" pitchFamily="49" charset="0"/>
              </a:rPr>
              <a:t> = new Professor("Prof X", 2012);</a:t>
            </a:r>
          </a:p>
          <a:p>
            <a:r>
              <a:rPr lang="en-US" sz="1200" b="1" dirty="0" smtClean="0">
                <a:latin typeface="Courier New" pitchFamily="49" charset="0"/>
                <a:cs typeface="Courier New" pitchFamily="49" charset="0"/>
              </a:rPr>
              <a:t>    Professor </a:t>
            </a:r>
            <a:r>
              <a:rPr lang="en-US" sz="1200" b="1" dirty="0" err="1">
                <a:latin typeface="Courier New" pitchFamily="49" charset="0"/>
                <a:cs typeface="Courier New" pitchFamily="49" charset="0"/>
              </a:rPr>
              <a:t>profY</a:t>
            </a:r>
            <a:r>
              <a:rPr lang="en-US" sz="1200" b="1" dirty="0">
                <a:latin typeface="Courier New" pitchFamily="49" charset="0"/>
                <a:cs typeface="Courier New" pitchFamily="49" charset="0"/>
              </a:rPr>
              <a:t> = new Professor("Prof Y", 2013);</a:t>
            </a:r>
          </a:p>
          <a:p>
            <a:r>
              <a:rPr lang="en-US" sz="1200" b="1" dirty="0">
                <a:latin typeface="Courier New" pitchFamily="49" charset="0"/>
                <a:cs typeface="Courier New" pitchFamily="49" charset="0"/>
              </a:rPr>
              <a:t>		</a:t>
            </a:r>
          </a:p>
          <a:p>
            <a:r>
              <a:rPr lang="en-US" sz="1200" b="1" dirty="0" smtClean="0">
                <a:latin typeface="Courier New" pitchFamily="49" charset="0"/>
                <a:cs typeface="Courier New" pitchFamily="49" charset="0"/>
              </a:rPr>
              <a:t>    Course </a:t>
            </a:r>
            <a:r>
              <a:rPr lang="en-US" sz="1200" b="1" dirty="0" err="1">
                <a:latin typeface="Courier New" pitchFamily="49" charset="0"/>
                <a:cs typeface="Courier New" pitchFamily="49" charset="0"/>
              </a:rPr>
              <a:t>oop</a:t>
            </a:r>
            <a:r>
              <a:rPr lang="en-US" sz="1200" b="1" dirty="0">
                <a:latin typeface="Courier New" pitchFamily="49" charset="0"/>
                <a:cs typeface="Courier New" pitchFamily="49" charset="0"/>
              </a:rPr>
              <a:t> = new Course("</a:t>
            </a:r>
            <a:r>
              <a:rPr lang="en-US" sz="1200" b="1" dirty="0" err="1">
                <a:latin typeface="Courier New" pitchFamily="49" charset="0"/>
                <a:cs typeface="Courier New" pitchFamily="49" charset="0"/>
              </a:rPr>
              <a:t>oop</a:t>
            </a:r>
            <a:r>
              <a:rPr lang="en-US" sz="1200" b="1" dirty="0">
                <a:latin typeface="Courier New" pitchFamily="49" charset="0"/>
                <a:cs typeface="Courier New" pitchFamily="49" charset="0"/>
              </a:rPr>
              <a:t>", 212, 10);</a:t>
            </a:r>
          </a:p>
          <a:p>
            <a:r>
              <a:rPr lang="en-US" sz="1200" b="1" dirty="0" smtClean="0">
                <a:latin typeface="Courier New" pitchFamily="49" charset="0"/>
                <a:cs typeface="Courier New" pitchFamily="49" charset="0"/>
              </a:rPr>
              <a:t>    Course </a:t>
            </a:r>
            <a:r>
              <a:rPr lang="en-US" sz="1200" b="1" dirty="0">
                <a:latin typeface="Courier New" pitchFamily="49" charset="0"/>
                <a:cs typeface="Courier New" pitchFamily="49" charset="0"/>
              </a:rPr>
              <a:t>intro = new Course("intro", 101, 5);</a:t>
            </a:r>
          </a:p>
          <a:p>
            <a:r>
              <a:rPr lang="en-US" sz="1200" b="1" dirty="0">
                <a:latin typeface="Courier New" pitchFamily="49" charset="0"/>
                <a:cs typeface="Courier New" pitchFamily="49" charset="0"/>
              </a:rPr>
              <a:t>		</a:t>
            </a:r>
          </a:p>
          <a:p>
            <a:r>
              <a:rPr lang="en-US" sz="1200" b="1" dirty="0" smtClean="0">
                <a:latin typeface="Courier New" pitchFamily="49" charset="0"/>
                <a:cs typeface="Courier New" pitchFamily="49" charset="0"/>
              </a:rPr>
              <a:t>    Student</a:t>
            </a:r>
            <a:r>
              <a:rPr lang="en-US" sz="1200" b="1" dirty="0">
                <a:latin typeface="Courier New" pitchFamily="49" charset="0"/>
                <a:cs typeface="Courier New" pitchFamily="49" charset="0"/>
              </a:rPr>
              <a:t>[] students = new Student[</a:t>
            </a:r>
            <a:r>
              <a:rPr lang="en-US" sz="1200" b="1" dirty="0" err="1">
                <a:latin typeface="Courier New" pitchFamily="49" charset="0"/>
                <a:cs typeface="Courier New" pitchFamily="49" charset="0"/>
              </a:rPr>
              <a:t>numOfStudents</a:t>
            </a:r>
            <a:r>
              <a:rPr lang="en-US" sz="1200" b="1" dirty="0">
                <a:latin typeface="Courier New" pitchFamily="49" charset="0"/>
                <a:cs typeface="Courier New" pitchFamily="49" charset="0"/>
              </a:rPr>
              <a:t>];</a:t>
            </a:r>
          </a:p>
          <a:p>
            <a:r>
              <a:rPr lang="en-US" sz="1200" b="1" dirty="0" smtClean="0">
                <a:latin typeface="Courier New" pitchFamily="49" charset="0"/>
                <a:cs typeface="Courier New" pitchFamily="49" charset="0"/>
              </a:rPr>
              <a:t>    Scanner </a:t>
            </a:r>
            <a:r>
              <a:rPr lang="en-US" sz="1200" b="1" dirty="0">
                <a:latin typeface="Courier New" pitchFamily="49" charset="0"/>
                <a:cs typeface="Courier New" pitchFamily="49" charset="0"/>
              </a:rPr>
              <a:t>input = new Scanner(System.in);</a:t>
            </a:r>
          </a:p>
          <a:p>
            <a:r>
              <a:rPr lang="en-US" sz="1200" b="1" dirty="0" smtClean="0">
                <a:latin typeface="Courier New" pitchFamily="49" charset="0"/>
                <a:cs typeface="Courier New" pitchFamily="49" charset="0"/>
              </a:rPr>
              <a:t>    for </a:t>
            </a:r>
            <a:r>
              <a:rPr lang="en-US" sz="1200" b="1" dirty="0">
                <a:latin typeface="Courier New" pitchFamily="49" charset="0"/>
                <a:cs typeface="Courier New" pitchFamily="49" charset="0"/>
              </a:rPr>
              <a:t>(int i = 0; i &lt; </a:t>
            </a:r>
            <a:r>
              <a:rPr lang="en-US" sz="1200" b="1" dirty="0" err="1">
                <a:latin typeface="Courier New" pitchFamily="49" charset="0"/>
                <a:cs typeface="Courier New" pitchFamily="49" charset="0"/>
              </a:rPr>
              <a:t>numOfStudents</a:t>
            </a:r>
            <a:r>
              <a:rPr lang="en-US" sz="1200" b="1" dirty="0">
                <a:latin typeface="Courier New" pitchFamily="49" charset="0"/>
                <a:cs typeface="Courier New" pitchFamily="49" charset="0"/>
              </a:rPr>
              <a:t>; i ++){</a:t>
            </a:r>
          </a:p>
          <a:p>
            <a:r>
              <a:rPr lang="en-US" sz="1200" b="1" dirty="0">
                <a:latin typeface="Courier New" pitchFamily="49" charset="0"/>
                <a:cs typeface="Courier New" pitchFamily="49" charset="0"/>
              </a:rPr>
              <a:t>	</a:t>
            </a:r>
            <a:r>
              <a:rPr lang="en-US" sz="1200" b="1" dirty="0" err="1">
                <a:latin typeface="Courier New" pitchFamily="49" charset="0"/>
                <a:cs typeface="Courier New" pitchFamily="49" charset="0"/>
              </a:rPr>
              <a:t>System.out.print</a:t>
            </a:r>
            <a:r>
              <a:rPr lang="en-US" sz="1200" b="1" dirty="0">
                <a:latin typeface="Courier New" pitchFamily="49" charset="0"/>
                <a:cs typeface="Courier New" pitchFamily="49" charset="0"/>
              </a:rPr>
              <a:t>("Give student name: ");</a:t>
            </a:r>
          </a:p>
          <a:p>
            <a:r>
              <a:rPr lang="en-US" sz="1200" b="1" dirty="0">
                <a:latin typeface="Courier New" pitchFamily="49" charset="0"/>
                <a:cs typeface="Courier New" pitchFamily="49" charset="0"/>
              </a:rPr>
              <a:t>	String name = </a:t>
            </a:r>
            <a:r>
              <a:rPr lang="en-US" sz="1200" b="1" dirty="0" err="1">
                <a:latin typeface="Courier New" pitchFamily="49" charset="0"/>
                <a:cs typeface="Courier New" pitchFamily="49" charset="0"/>
              </a:rPr>
              <a:t>input.next</a:t>
            </a:r>
            <a:r>
              <a:rPr lang="en-US" sz="1200" b="1" dirty="0">
                <a:latin typeface="Courier New" pitchFamily="49" charset="0"/>
                <a:cs typeface="Courier New" pitchFamily="49" charset="0"/>
              </a:rPr>
              <a:t>();</a:t>
            </a:r>
          </a:p>
          <a:p>
            <a:r>
              <a:rPr lang="en-US" sz="1200" b="1" dirty="0">
                <a:latin typeface="Courier New" pitchFamily="49" charset="0"/>
                <a:cs typeface="Courier New" pitchFamily="49" charset="0"/>
              </a:rPr>
              <a:t>	students[i] = new Student(name, i);</a:t>
            </a:r>
          </a:p>
          <a:p>
            <a:r>
              <a:rPr lang="en-US" sz="1200" b="1" dirty="0" smtClean="0">
                <a:latin typeface="Courier New" pitchFamily="49" charset="0"/>
                <a:cs typeface="Courier New" pitchFamily="49" charset="0"/>
              </a:rPr>
              <a:t>    }</a:t>
            </a:r>
            <a:endParaRPr lang="en-US" sz="1200" b="1" dirty="0">
              <a:latin typeface="Courier New" pitchFamily="49" charset="0"/>
              <a:cs typeface="Courier New" pitchFamily="49" charset="0"/>
            </a:endParaRPr>
          </a:p>
          <a:p>
            <a:r>
              <a:rPr lang="en-US" sz="1200" b="1" dirty="0">
                <a:latin typeface="Courier New" pitchFamily="49" charset="0"/>
                <a:cs typeface="Courier New" pitchFamily="49" charset="0"/>
              </a:rPr>
              <a:t>		</a:t>
            </a:r>
          </a:p>
          <a:p>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oop.setProf</a:t>
            </a:r>
            <a:r>
              <a:rPr lang="en-US" sz="1200" b="1" dirty="0" smtClean="0">
                <a:latin typeface="Courier New" pitchFamily="49" charset="0"/>
                <a:cs typeface="Courier New" pitchFamily="49" charset="0"/>
              </a:rPr>
              <a:t>(</a:t>
            </a:r>
            <a:r>
              <a:rPr lang="en-US" sz="1200" b="1" dirty="0" err="1" smtClean="0">
                <a:latin typeface="Courier New" pitchFamily="49" charset="0"/>
                <a:cs typeface="Courier New" pitchFamily="49" charset="0"/>
              </a:rPr>
              <a:t>profX</a:t>
            </a:r>
            <a:r>
              <a:rPr lang="en-US" sz="1200" b="1" dirty="0">
                <a:latin typeface="Courier New" pitchFamily="49" charset="0"/>
                <a:cs typeface="Courier New" pitchFamily="49" charset="0"/>
              </a:rPr>
              <a:t>);</a:t>
            </a:r>
          </a:p>
          <a:p>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oop.enroll</a:t>
            </a:r>
            <a:r>
              <a:rPr lang="en-US" sz="1200" b="1" dirty="0" smtClean="0">
                <a:latin typeface="Courier New" pitchFamily="49" charset="0"/>
                <a:cs typeface="Courier New" pitchFamily="49" charset="0"/>
              </a:rPr>
              <a:t>(students[0]);</a:t>
            </a:r>
            <a:r>
              <a:rPr lang="en-US" sz="1200" b="1" dirty="0" err="1" smtClean="0">
                <a:latin typeface="Courier New" pitchFamily="49" charset="0"/>
                <a:cs typeface="Courier New" pitchFamily="49" charset="0"/>
              </a:rPr>
              <a:t>oop.enroll</a:t>
            </a:r>
            <a:r>
              <a:rPr lang="en-US" sz="1200" b="1" dirty="0" smtClean="0">
                <a:latin typeface="Courier New" pitchFamily="49" charset="0"/>
                <a:cs typeface="Courier New" pitchFamily="49" charset="0"/>
              </a:rPr>
              <a:t>(students[1]);</a:t>
            </a:r>
            <a:r>
              <a:rPr lang="en-US" sz="1200" b="1" dirty="0" err="1" smtClean="0">
                <a:latin typeface="Courier New" pitchFamily="49" charset="0"/>
                <a:cs typeface="Courier New" pitchFamily="49" charset="0"/>
              </a:rPr>
              <a:t>oop.enroll</a:t>
            </a:r>
            <a:r>
              <a:rPr lang="en-US" sz="1200" b="1" dirty="0" smtClean="0">
                <a:latin typeface="Courier New" pitchFamily="49" charset="0"/>
                <a:cs typeface="Courier New" pitchFamily="49" charset="0"/>
              </a:rPr>
              <a:t>(students[3</a:t>
            </a:r>
            <a:r>
              <a:rPr lang="en-US" sz="1200" b="1" dirty="0">
                <a:latin typeface="Courier New" pitchFamily="49" charset="0"/>
                <a:cs typeface="Courier New" pitchFamily="49" charset="0"/>
              </a:rPr>
              <a:t>]);</a:t>
            </a:r>
          </a:p>
          <a:p>
            <a:r>
              <a:rPr lang="en-US" sz="1200" b="1" dirty="0">
                <a:latin typeface="Courier New" pitchFamily="49" charset="0"/>
                <a:cs typeface="Courier New" pitchFamily="49" charset="0"/>
              </a:rPr>
              <a:t>		</a:t>
            </a:r>
          </a:p>
          <a:p>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intro.setProf</a:t>
            </a:r>
            <a:r>
              <a:rPr lang="en-US" sz="1200" b="1" dirty="0" smtClean="0">
                <a:latin typeface="Courier New" pitchFamily="49" charset="0"/>
                <a:cs typeface="Courier New" pitchFamily="49" charset="0"/>
              </a:rPr>
              <a:t>(</a:t>
            </a:r>
            <a:r>
              <a:rPr lang="en-US" sz="1200" b="1" dirty="0" err="1" smtClean="0">
                <a:latin typeface="Courier New" pitchFamily="49" charset="0"/>
                <a:cs typeface="Courier New" pitchFamily="49" charset="0"/>
              </a:rPr>
              <a:t>profY</a:t>
            </a:r>
            <a:r>
              <a:rPr lang="en-US" sz="1200" b="1" dirty="0">
                <a:latin typeface="Courier New" pitchFamily="49" charset="0"/>
                <a:cs typeface="Courier New" pitchFamily="49" charset="0"/>
              </a:rPr>
              <a:t>);</a:t>
            </a:r>
          </a:p>
          <a:p>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intro.enroll</a:t>
            </a:r>
            <a:r>
              <a:rPr lang="en-US" sz="1200" b="1" dirty="0" smtClean="0">
                <a:latin typeface="Courier New" pitchFamily="49" charset="0"/>
                <a:cs typeface="Courier New" pitchFamily="49" charset="0"/>
              </a:rPr>
              <a:t>(students[2]); </a:t>
            </a:r>
            <a:r>
              <a:rPr lang="en-US" sz="1200" b="1" dirty="0" err="1" smtClean="0">
                <a:latin typeface="Courier New" pitchFamily="49" charset="0"/>
                <a:cs typeface="Courier New" pitchFamily="49" charset="0"/>
              </a:rPr>
              <a:t>intro.enroll</a:t>
            </a:r>
            <a:r>
              <a:rPr lang="en-US" sz="1200" b="1" dirty="0" smtClean="0">
                <a:latin typeface="Courier New" pitchFamily="49" charset="0"/>
                <a:cs typeface="Courier New" pitchFamily="49" charset="0"/>
              </a:rPr>
              <a:t>(students[3</a:t>
            </a:r>
            <a:r>
              <a:rPr lang="en-US" sz="1200" b="1" dirty="0">
                <a:latin typeface="Courier New" pitchFamily="49" charset="0"/>
                <a:cs typeface="Courier New" pitchFamily="49" charset="0"/>
              </a:rPr>
              <a:t>]);</a:t>
            </a:r>
          </a:p>
          <a:p>
            <a:r>
              <a:rPr lang="en-US" sz="1200" b="1" dirty="0">
                <a:latin typeface="Courier New" pitchFamily="49" charset="0"/>
                <a:cs typeface="Courier New" pitchFamily="49" charset="0"/>
              </a:rPr>
              <a:t>		</a:t>
            </a:r>
          </a:p>
          <a:p>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oop.assignGrades</a:t>
            </a:r>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intro.assignGrades</a:t>
            </a:r>
            <a:r>
              <a:rPr lang="en-US" sz="1200" b="1" dirty="0">
                <a:latin typeface="Courier New" pitchFamily="49" charset="0"/>
                <a:cs typeface="Courier New" pitchFamily="49" charset="0"/>
              </a:rPr>
              <a:t>();</a:t>
            </a:r>
          </a:p>
          <a:p>
            <a:r>
              <a:rPr lang="en-US" sz="1200" b="1" dirty="0">
                <a:latin typeface="Courier New" pitchFamily="49" charset="0"/>
                <a:cs typeface="Courier New" pitchFamily="49" charset="0"/>
              </a:rPr>
              <a:t>		</a:t>
            </a:r>
          </a:p>
          <a:p>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System.out.println</a:t>
            </a:r>
            <a:r>
              <a:rPr lang="en-US" sz="1200" b="1" dirty="0" smtClean="0">
                <a:latin typeface="Courier New" pitchFamily="49" charset="0"/>
                <a:cs typeface="Courier New" pitchFamily="49" charset="0"/>
              </a:rPr>
              <a:t>(</a:t>
            </a:r>
            <a:r>
              <a:rPr lang="en-US" sz="1200" b="1" dirty="0" err="1" smtClean="0">
                <a:latin typeface="Courier New" pitchFamily="49" charset="0"/>
                <a:cs typeface="Courier New" pitchFamily="49" charset="0"/>
              </a:rPr>
              <a:t>profX</a:t>
            </a:r>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System.out.println</a:t>
            </a:r>
            <a:r>
              <a:rPr lang="en-US" sz="1200" b="1" dirty="0" smtClean="0">
                <a:latin typeface="Courier New" pitchFamily="49" charset="0"/>
                <a:cs typeface="Courier New" pitchFamily="49" charset="0"/>
              </a:rPr>
              <a:t>(</a:t>
            </a:r>
            <a:r>
              <a:rPr lang="en-US" sz="1200" b="1" dirty="0" err="1" smtClean="0">
                <a:latin typeface="Courier New" pitchFamily="49" charset="0"/>
                <a:cs typeface="Courier New" pitchFamily="49" charset="0"/>
              </a:rPr>
              <a:t>profY</a:t>
            </a:r>
            <a:r>
              <a:rPr lang="en-US" sz="1200" b="1" dirty="0" smtClean="0">
                <a:latin typeface="Courier New" pitchFamily="49" charset="0"/>
                <a:cs typeface="Courier New" pitchFamily="49" charset="0"/>
              </a:rPr>
              <a:t>);</a:t>
            </a:r>
          </a:p>
          <a:p>
            <a:r>
              <a:rPr lang="en-US" sz="1200" b="1" dirty="0">
                <a:latin typeface="Courier New" pitchFamily="49" charset="0"/>
                <a:cs typeface="Courier New" pitchFamily="49" charset="0"/>
              </a:rPr>
              <a:t> </a:t>
            </a:r>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oop.printInfo</a:t>
            </a:r>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intro.printInfo</a:t>
            </a:r>
            <a:r>
              <a:rPr lang="en-US" sz="1200" b="1" dirty="0">
                <a:latin typeface="Courier New" pitchFamily="49" charset="0"/>
                <a:cs typeface="Courier New" pitchFamily="49" charset="0"/>
              </a:rPr>
              <a:t>();</a:t>
            </a:r>
          </a:p>
          <a:p>
            <a:r>
              <a:rPr lang="en-US" sz="1200" b="1" dirty="0" smtClean="0">
                <a:latin typeface="Courier New" pitchFamily="49" charset="0"/>
                <a:cs typeface="Courier New" pitchFamily="49" charset="0"/>
              </a:rPr>
              <a:t>  }</a:t>
            </a:r>
            <a:endParaRPr lang="en-US" sz="1200" b="1" dirty="0">
              <a:latin typeface="Courier New" pitchFamily="49" charset="0"/>
              <a:cs typeface="Courier New" pitchFamily="49" charset="0"/>
            </a:endParaRPr>
          </a:p>
          <a:p>
            <a:r>
              <a:rPr lang="en-US" sz="1200" b="1" dirty="0">
                <a:latin typeface="Courier New" pitchFamily="49" charset="0"/>
                <a:cs typeface="Courier New" pitchFamily="49" charset="0"/>
              </a:rPr>
              <a:t>}</a:t>
            </a:r>
          </a:p>
        </p:txBody>
      </p:sp>
      <p:sp>
        <p:nvSpPr>
          <p:cNvPr id="3" name="TextBox 2"/>
          <p:cNvSpPr txBox="1"/>
          <p:nvPr/>
        </p:nvSpPr>
        <p:spPr>
          <a:xfrm>
            <a:off x="4696814" y="476672"/>
            <a:ext cx="4446240" cy="923330"/>
          </a:xfrm>
          <a:prstGeom prst="rect">
            <a:avLst/>
          </a:prstGeom>
          <a:solidFill>
            <a:srgbClr val="92D050"/>
          </a:solidFill>
        </p:spPr>
        <p:txBody>
          <a:bodyPr wrap="square" rtlCol="0">
            <a:spAutoFit/>
          </a:bodyPr>
          <a:lstStyle/>
          <a:p>
            <a:r>
              <a:rPr lang="el-GR" dirty="0" smtClean="0"/>
              <a:t>Χρησιμοποιούμε τις παραμέτρους εκτέλεσης (</a:t>
            </a:r>
            <a:r>
              <a:rPr lang="en-US" dirty="0" smtClean="0">
                <a:solidFill>
                  <a:srgbClr val="FF0000"/>
                </a:solidFill>
              </a:rPr>
              <a:t>command line arguments</a:t>
            </a:r>
            <a:r>
              <a:rPr lang="en-US" dirty="0" smtClean="0"/>
              <a:t>)  </a:t>
            </a:r>
            <a:r>
              <a:rPr lang="el-GR" dirty="0" smtClean="0"/>
              <a:t>για να περάσουμε τον αριθμό των φοιτητών</a:t>
            </a:r>
            <a:endParaRPr lang="en-US" dirty="0"/>
          </a:p>
        </p:txBody>
      </p:sp>
      <p:sp>
        <p:nvSpPr>
          <p:cNvPr id="5" name="TextBox 4"/>
          <p:cNvSpPr txBox="1"/>
          <p:nvPr/>
        </p:nvSpPr>
        <p:spPr>
          <a:xfrm>
            <a:off x="5327576" y="1674861"/>
            <a:ext cx="3816424" cy="646331"/>
          </a:xfrm>
          <a:prstGeom prst="rect">
            <a:avLst/>
          </a:prstGeom>
          <a:solidFill>
            <a:srgbClr val="92D050"/>
          </a:solidFill>
        </p:spPr>
        <p:txBody>
          <a:bodyPr wrap="square" rtlCol="0">
            <a:spAutoFit/>
          </a:bodyPr>
          <a:lstStyle/>
          <a:p>
            <a:r>
              <a:rPr lang="el-GR" dirty="0" smtClean="0"/>
              <a:t>Μετατρέπουμε το </a:t>
            </a:r>
            <a:r>
              <a:rPr lang="en-US" dirty="0" smtClean="0"/>
              <a:t>String </a:t>
            </a:r>
            <a:r>
              <a:rPr lang="el-GR" dirty="0" smtClean="0"/>
              <a:t>σε ακέραιο με την μέθοδο </a:t>
            </a:r>
            <a:r>
              <a:rPr lang="en-US" dirty="0" err="1" smtClean="0">
                <a:solidFill>
                  <a:srgbClr val="FF0000"/>
                </a:solidFill>
              </a:rPr>
              <a:t>Integer.parseInt</a:t>
            </a:r>
            <a:endParaRPr lang="en-US" dirty="0">
              <a:solidFill>
                <a:srgbClr val="FF0000"/>
              </a:solidFill>
            </a:endParaRPr>
          </a:p>
        </p:txBody>
      </p:sp>
    </p:spTree>
    <p:extLst>
      <p:ext uri="{BB962C8B-B14F-4D97-AF65-F5344CB8AC3E}">
        <p14:creationId xmlns:p14="http://schemas.microsoft.com/office/powerpoint/2010/main" val="39785070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Μεγάλο παράδειγμα</a:t>
            </a:r>
            <a:endParaRPr lang="en-US" dirty="0"/>
          </a:p>
        </p:txBody>
      </p:sp>
      <p:sp>
        <p:nvSpPr>
          <p:cNvPr id="3" name="Content Placeholder 2"/>
          <p:cNvSpPr>
            <a:spLocks noGrp="1"/>
          </p:cNvSpPr>
          <p:nvPr>
            <p:ph idx="1"/>
          </p:nvPr>
        </p:nvSpPr>
        <p:spPr/>
        <p:txBody>
          <a:bodyPr>
            <a:normAutofit fontScale="92500"/>
          </a:bodyPr>
          <a:lstStyle/>
          <a:p>
            <a:r>
              <a:rPr lang="el-GR" dirty="0" smtClean="0"/>
              <a:t>Θέλουμε να δημιουργήσουμε ένα λογισμικό για ένα τμήμα πανεπιστημίου. Το τμήμα έχει 4 φοιτητές οπού ο καθένας έχει ένα όνομα και ένα αριθμό μητρώου (ΑΜ)</a:t>
            </a:r>
            <a:r>
              <a:rPr lang="en-US" dirty="0" smtClean="0"/>
              <a:t>, </a:t>
            </a:r>
            <a:r>
              <a:rPr lang="el-GR" dirty="0" smtClean="0"/>
              <a:t>και 2 καθηγητές που ο καθένας έχει ένα όνομα και ένα ΑΦΜ. Το τμήμα δίνει 2 μαθήματα. </a:t>
            </a:r>
            <a:r>
              <a:rPr lang="el-GR" dirty="0"/>
              <a:t>Το κάθε μάθημα </a:t>
            </a:r>
            <a:r>
              <a:rPr lang="el-GR" dirty="0" smtClean="0"/>
              <a:t>έχει </a:t>
            </a:r>
            <a:r>
              <a:rPr lang="el-GR" dirty="0"/>
              <a:t>κωδικό και </a:t>
            </a:r>
            <a:r>
              <a:rPr lang="el-GR" dirty="0" smtClean="0"/>
              <a:t>όνομα και κάποιες διδακτικές μονάδες. Το κάθε μάθημα ανατίθεται σε ένα καθηγητή. Οι φοιτητές γράφονται σε κάποιο μάθημα και αν περάσουν το μάθημα παίρνουν τις μονάδες. Θέλουμε να μπορούμε να τυπώσουμε τις πληροφορίες για το μάθημα: το όνομα, τον καθηγητή και τη λίστα των φοιτητών που παίρνουν το μάθημα.</a:t>
            </a:r>
            <a:endParaRPr lang="en-US" dirty="0"/>
          </a:p>
        </p:txBody>
      </p:sp>
    </p:spTree>
    <p:extLst>
      <p:ext uri="{BB962C8B-B14F-4D97-AF65-F5344CB8AC3E}">
        <p14:creationId xmlns:p14="http://schemas.microsoft.com/office/powerpoint/2010/main" val="42766546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UML </a:t>
            </a:r>
            <a:r>
              <a:rPr lang="el-GR" dirty="0" smtClean="0"/>
              <a:t>διάγραμμα</a:t>
            </a:r>
            <a:endParaRPr lang="en-US" dirty="0"/>
          </a:p>
        </p:txBody>
      </p:sp>
      <p:grpSp>
        <p:nvGrpSpPr>
          <p:cNvPr id="4" name="Group 4"/>
          <p:cNvGrpSpPr>
            <a:grpSpLocks/>
          </p:cNvGrpSpPr>
          <p:nvPr/>
        </p:nvGrpSpPr>
        <p:grpSpPr bwMode="auto">
          <a:xfrm>
            <a:off x="3429000" y="1905000"/>
            <a:ext cx="1752600" cy="762000"/>
            <a:chOff x="2112" y="1440"/>
            <a:chExt cx="816" cy="480"/>
          </a:xfrm>
        </p:grpSpPr>
        <p:sp>
          <p:nvSpPr>
            <p:cNvPr id="5"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6"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a:latin typeface="Tahoma" pitchFamily="34" charset="0"/>
                </a:rPr>
                <a:t>D</a:t>
              </a:r>
              <a:r>
                <a:rPr lang="en-US" sz="1400" b="1" dirty="0" smtClean="0">
                  <a:latin typeface="Tahoma" pitchFamily="34" charset="0"/>
                </a:rPr>
                <a:t>epartment</a:t>
              </a:r>
              <a:endParaRPr lang="en-GB" sz="1400" b="1" dirty="0">
                <a:latin typeface="Tahoma" pitchFamily="34" charset="0"/>
              </a:endParaRPr>
            </a:p>
          </p:txBody>
        </p:sp>
        <p:sp>
          <p:nvSpPr>
            <p:cNvPr id="7"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8"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grpSp>
        <p:nvGrpSpPr>
          <p:cNvPr id="9" name="Group 4"/>
          <p:cNvGrpSpPr>
            <a:grpSpLocks/>
          </p:cNvGrpSpPr>
          <p:nvPr/>
        </p:nvGrpSpPr>
        <p:grpSpPr bwMode="auto">
          <a:xfrm>
            <a:off x="3429000" y="3765550"/>
            <a:ext cx="1752600" cy="762000"/>
            <a:chOff x="2112" y="1440"/>
            <a:chExt cx="816" cy="480"/>
          </a:xfrm>
        </p:grpSpPr>
        <p:sp>
          <p:nvSpPr>
            <p:cNvPr id="10"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11"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smtClean="0">
                  <a:latin typeface="Tahoma" pitchFamily="34" charset="0"/>
                </a:rPr>
                <a:t>Course</a:t>
              </a:r>
              <a:endParaRPr lang="en-GB" sz="1400" b="1" dirty="0">
                <a:latin typeface="Tahoma" pitchFamily="34" charset="0"/>
              </a:endParaRPr>
            </a:p>
          </p:txBody>
        </p:sp>
        <p:sp>
          <p:nvSpPr>
            <p:cNvPr id="12"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13"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grpSp>
        <p:nvGrpSpPr>
          <p:cNvPr id="14" name="Group 4"/>
          <p:cNvGrpSpPr>
            <a:grpSpLocks/>
          </p:cNvGrpSpPr>
          <p:nvPr/>
        </p:nvGrpSpPr>
        <p:grpSpPr bwMode="auto">
          <a:xfrm>
            <a:off x="457200" y="3765550"/>
            <a:ext cx="1752600" cy="762000"/>
            <a:chOff x="2112" y="1440"/>
            <a:chExt cx="816" cy="480"/>
          </a:xfrm>
        </p:grpSpPr>
        <p:sp>
          <p:nvSpPr>
            <p:cNvPr id="15"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16"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smtClean="0">
                  <a:latin typeface="Tahoma" pitchFamily="34" charset="0"/>
                </a:rPr>
                <a:t>Student</a:t>
              </a:r>
              <a:endParaRPr lang="en-GB" sz="1400" b="1" dirty="0">
                <a:latin typeface="Tahoma" pitchFamily="34" charset="0"/>
              </a:endParaRPr>
            </a:p>
          </p:txBody>
        </p:sp>
        <p:sp>
          <p:nvSpPr>
            <p:cNvPr id="17"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18"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grpSp>
        <p:nvGrpSpPr>
          <p:cNvPr id="19" name="Group 4"/>
          <p:cNvGrpSpPr>
            <a:grpSpLocks/>
          </p:cNvGrpSpPr>
          <p:nvPr/>
        </p:nvGrpSpPr>
        <p:grpSpPr bwMode="auto">
          <a:xfrm>
            <a:off x="6477000" y="3765550"/>
            <a:ext cx="1752600" cy="762000"/>
            <a:chOff x="2112" y="1440"/>
            <a:chExt cx="816" cy="480"/>
          </a:xfrm>
        </p:grpSpPr>
        <p:sp>
          <p:nvSpPr>
            <p:cNvPr id="20"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21"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smtClean="0">
                  <a:latin typeface="Tahoma" pitchFamily="34" charset="0"/>
                </a:rPr>
                <a:t>Professor</a:t>
              </a:r>
              <a:endParaRPr lang="en-GB" sz="1400" b="1" dirty="0">
                <a:latin typeface="Tahoma" pitchFamily="34" charset="0"/>
              </a:endParaRPr>
            </a:p>
          </p:txBody>
        </p:sp>
        <p:sp>
          <p:nvSpPr>
            <p:cNvPr id="22"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23"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sp>
        <p:nvSpPr>
          <p:cNvPr id="24" name="AutoShape 17"/>
          <p:cNvSpPr>
            <a:spLocks noChangeArrowheads="1"/>
          </p:cNvSpPr>
          <p:nvPr/>
        </p:nvSpPr>
        <p:spPr bwMode="auto">
          <a:xfrm>
            <a:off x="3100547" y="2091531"/>
            <a:ext cx="304800" cy="304800"/>
          </a:xfrm>
          <a:prstGeom prst="diamond">
            <a:avLst/>
          </a:prstGeom>
          <a:solidFill>
            <a:schemeClr val="tx1"/>
          </a:solidFill>
          <a:ln w="3175">
            <a:solidFill>
              <a:schemeClr val="tx1"/>
            </a:solidFill>
            <a:miter lim="800000"/>
            <a:headEnd/>
            <a:tailEnd/>
          </a:ln>
          <a:effectLst/>
        </p:spPr>
        <p:txBody>
          <a:bodyPr wrap="none" lIns="90000" tIns="46800" rIns="90000" bIns="46800" anchor="ctr">
            <a:spAutoFit/>
          </a:bodyPr>
          <a:lstStyle/>
          <a:p>
            <a:endParaRPr lang="en-US"/>
          </a:p>
        </p:txBody>
      </p:sp>
      <p:sp>
        <p:nvSpPr>
          <p:cNvPr id="25" name="AutoShape 17"/>
          <p:cNvSpPr>
            <a:spLocks noChangeArrowheads="1"/>
          </p:cNvSpPr>
          <p:nvPr/>
        </p:nvSpPr>
        <p:spPr bwMode="auto">
          <a:xfrm>
            <a:off x="4152900" y="2667000"/>
            <a:ext cx="304800" cy="304800"/>
          </a:xfrm>
          <a:prstGeom prst="diamond">
            <a:avLst/>
          </a:prstGeom>
          <a:solidFill>
            <a:schemeClr val="tx1"/>
          </a:solidFill>
          <a:ln w="3175">
            <a:solidFill>
              <a:schemeClr val="tx1"/>
            </a:solidFill>
            <a:miter lim="800000"/>
            <a:headEnd/>
            <a:tailEnd/>
          </a:ln>
          <a:effectLst/>
        </p:spPr>
        <p:txBody>
          <a:bodyPr wrap="none" lIns="90000" tIns="46800" rIns="90000" bIns="46800" anchor="ctr">
            <a:spAutoFit/>
          </a:bodyPr>
          <a:lstStyle/>
          <a:p>
            <a:endParaRPr lang="en-US"/>
          </a:p>
        </p:txBody>
      </p:sp>
      <p:sp>
        <p:nvSpPr>
          <p:cNvPr id="26" name="AutoShape 17"/>
          <p:cNvSpPr>
            <a:spLocks noChangeArrowheads="1"/>
          </p:cNvSpPr>
          <p:nvPr/>
        </p:nvSpPr>
        <p:spPr bwMode="auto">
          <a:xfrm>
            <a:off x="5181600" y="2091530"/>
            <a:ext cx="304800" cy="304800"/>
          </a:xfrm>
          <a:prstGeom prst="diamond">
            <a:avLst/>
          </a:prstGeom>
          <a:solidFill>
            <a:schemeClr val="tx1"/>
          </a:solidFill>
          <a:ln w="3175">
            <a:solidFill>
              <a:schemeClr val="tx1"/>
            </a:solidFill>
            <a:miter lim="800000"/>
            <a:headEnd/>
            <a:tailEnd/>
          </a:ln>
          <a:effectLst/>
        </p:spPr>
        <p:txBody>
          <a:bodyPr wrap="none" lIns="90000" tIns="46800" rIns="90000" bIns="46800" anchor="ctr">
            <a:spAutoFit/>
          </a:bodyPr>
          <a:lstStyle/>
          <a:p>
            <a:endParaRPr lang="en-US"/>
          </a:p>
        </p:txBody>
      </p:sp>
      <p:cxnSp>
        <p:nvCxnSpPr>
          <p:cNvPr id="28" name="Elbow Connector 27"/>
          <p:cNvCxnSpPr>
            <a:stCxn id="24" idx="1"/>
            <a:endCxn id="15" idx="0"/>
          </p:cNvCxnSpPr>
          <p:nvPr/>
        </p:nvCxnSpPr>
        <p:spPr>
          <a:xfrm rot="10800000" flipV="1">
            <a:off x="1333501" y="2243930"/>
            <a:ext cx="1767047" cy="1521619"/>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Elbow Connector 29"/>
          <p:cNvCxnSpPr>
            <a:stCxn id="26" idx="3"/>
            <a:endCxn id="20" idx="0"/>
          </p:cNvCxnSpPr>
          <p:nvPr/>
        </p:nvCxnSpPr>
        <p:spPr>
          <a:xfrm>
            <a:off x="5486400" y="2243930"/>
            <a:ext cx="1866900" cy="1521620"/>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25" idx="2"/>
            <a:endCxn id="10" idx="0"/>
          </p:cNvCxnSpPr>
          <p:nvPr/>
        </p:nvCxnSpPr>
        <p:spPr>
          <a:xfrm>
            <a:off x="4305300" y="2971800"/>
            <a:ext cx="0" cy="7937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AutoShape 17"/>
          <p:cNvSpPr>
            <a:spLocks noChangeArrowheads="1"/>
          </p:cNvSpPr>
          <p:nvPr/>
        </p:nvSpPr>
        <p:spPr bwMode="auto">
          <a:xfrm>
            <a:off x="5181600" y="4002088"/>
            <a:ext cx="304800" cy="304800"/>
          </a:xfrm>
          <a:prstGeom prst="diamond">
            <a:avLst/>
          </a:prstGeom>
          <a:noFill/>
          <a:ln w="3175">
            <a:solidFill>
              <a:schemeClr val="tx1"/>
            </a:solidFill>
            <a:miter lim="800000"/>
            <a:headEnd/>
            <a:tailEnd/>
          </a:ln>
          <a:effectLst/>
        </p:spPr>
        <p:txBody>
          <a:bodyPr wrap="none" lIns="90000" tIns="46800" rIns="90000" bIns="46800" anchor="ctr">
            <a:spAutoFit/>
          </a:bodyPr>
          <a:lstStyle/>
          <a:p>
            <a:endParaRPr lang="en-US"/>
          </a:p>
        </p:txBody>
      </p:sp>
      <p:cxnSp>
        <p:nvCxnSpPr>
          <p:cNvPr id="39" name="Straight Connector 38"/>
          <p:cNvCxnSpPr>
            <a:stCxn id="37" idx="3"/>
            <a:endCxn id="45" idx="1"/>
          </p:cNvCxnSpPr>
          <p:nvPr/>
        </p:nvCxnSpPr>
        <p:spPr>
          <a:xfrm flipV="1">
            <a:off x="5486400" y="4146550"/>
            <a:ext cx="678321" cy="79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15" idx="3"/>
            <a:endCxn id="46" idx="1"/>
          </p:cNvCxnSpPr>
          <p:nvPr/>
        </p:nvCxnSpPr>
        <p:spPr>
          <a:xfrm>
            <a:off x="2209800" y="4146550"/>
            <a:ext cx="914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4" name="Group 4"/>
          <p:cNvGrpSpPr>
            <a:grpSpLocks/>
          </p:cNvGrpSpPr>
          <p:nvPr/>
        </p:nvGrpSpPr>
        <p:grpSpPr bwMode="auto">
          <a:xfrm>
            <a:off x="3377084" y="5522913"/>
            <a:ext cx="1752600" cy="762000"/>
            <a:chOff x="2112" y="1440"/>
            <a:chExt cx="816" cy="480"/>
          </a:xfrm>
        </p:grpSpPr>
        <p:sp>
          <p:nvSpPr>
            <p:cNvPr id="35"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38"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err="1" smtClean="0">
                  <a:latin typeface="Tahoma" pitchFamily="34" charset="0"/>
                </a:rPr>
                <a:t>StudentRecord</a:t>
              </a:r>
              <a:endParaRPr lang="en-GB" sz="1400" b="1" dirty="0">
                <a:latin typeface="Tahoma" pitchFamily="34" charset="0"/>
              </a:endParaRPr>
            </a:p>
          </p:txBody>
        </p:sp>
        <p:sp>
          <p:nvSpPr>
            <p:cNvPr id="40"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41"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sp>
        <p:nvSpPr>
          <p:cNvPr id="43" name="AutoShape 17"/>
          <p:cNvSpPr>
            <a:spLocks noChangeArrowheads="1"/>
          </p:cNvSpPr>
          <p:nvPr/>
        </p:nvSpPr>
        <p:spPr bwMode="auto">
          <a:xfrm>
            <a:off x="4100984" y="4487863"/>
            <a:ext cx="304800" cy="304800"/>
          </a:xfrm>
          <a:prstGeom prst="diamond">
            <a:avLst/>
          </a:prstGeom>
          <a:solidFill>
            <a:schemeClr val="tx1"/>
          </a:solidFill>
          <a:ln w="3175">
            <a:solidFill>
              <a:schemeClr val="tx1"/>
            </a:solidFill>
            <a:miter lim="800000"/>
            <a:headEnd/>
            <a:tailEnd/>
          </a:ln>
          <a:effectLst/>
        </p:spPr>
        <p:txBody>
          <a:bodyPr wrap="none" lIns="90000" tIns="46800" rIns="90000" bIns="46800" anchor="ctr">
            <a:spAutoFit/>
          </a:bodyPr>
          <a:lstStyle/>
          <a:p>
            <a:endParaRPr lang="en-US"/>
          </a:p>
        </p:txBody>
      </p:sp>
      <p:cxnSp>
        <p:nvCxnSpPr>
          <p:cNvPr id="31" name="Straight Connector 30"/>
          <p:cNvCxnSpPr>
            <a:stCxn id="43" idx="2"/>
            <a:endCxn id="35" idx="0"/>
          </p:cNvCxnSpPr>
          <p:nvPr/>
        </p:nvCxnSpPr>
        <p:spPr>
          <a:xfrm>
            <a:off x="4253384" y="4792663"/>
            <a:ext cx="0" cy="7302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AutoShape 17"/>
          <p:cNvSpPr>
            <a:spLocks noChangeArrowheads="1"/>
          </p:cNvSpPr>
          <p:nvPr/>
        </p:nvSpPr>
        <p:spPr bwMode="auto">
          <a:xfrm>
            <a:off x="6164721" y="3994150"/>
            <a:ext cx="304800" cy="304800"/>
          </a:xfrm>
          <a:prstGeom prst="diamond">
            <a:avLst/>
          </a:prstGeom>
          <a:noFill/>
          <a:ln w="3175">
            <a:solidFill>
              <a:schemeClr val="tx1"/>
            </a:solidFill>
            <a:miter lim="800000"/>
            <a:headEnd/>
            <a:tailEnd/>
          </a:ln>
          <a:effectLst/>
        </p:spPr>
        <p:txBody>
          <a:bodyPr wrap="none" lIns="90000" tIns="46800" rIns="90000" bIns="46800" anchor="ctr">
            <a:spAutoFit/>
          </a:bodyPr>
          <a:lstStyle/>
          <a:p>
            <a:endParaRPr lang="en-US"/>
          </a:p>
        </p:txBody>
      </p:sp>
      <p:sp>
        <p:nvSpPr>
          <p:cNvPr id="46" name="AutoShape 17"/>
          <p:cNvSpPr>
            <a:spLocks noChangeArrowheads="1"/>
          </p:cNvSpPr>
          <p:nvPr/>
        </p:nvSpPr>
        <p:spPr bwMode="auto">
          <a:xfrm>
            <a:off x="3124200" y="3994150"/>
            <a:ext cx="304800" cy="304800"/>
          </a:xfrm>
          <a:prstGeom prst="diamond">
            <a:avLst/>
          </a:prstGeom>
          <a:noFill/>
          <a:ln w="3175">
            <a:solidFill>
              <a:schemeClr val="tx1"/>
            </a:solidFill>
            <a:miter lim="800000"/>
            <a:headEnd/>
            <a:tailEnd/>
          </a:ln>
          <a:effectLst/>
        </p:spPr>
        <p:txBody>
          <a:bodyPr wrap="none" lIns="90000" tIns="46800" rIns="90000" bIns="46800" anchor="ctr">
            <a:spAutoFit/>
          </a:bodyPr>
          <a:lstStyle/>
          <a:p>
            <a:endParaRPr lang="en-US"/>
          </a:p>
        </p:txBody>
      </p:sp>
    </p:spTree>
    <p:extLst>
      <p:ext uri="{BB962C8B-B14F-4D97-AF65-F5344CB8AC3E}">
        <p14:creationId xmlns:p14="http://schemas.microsoft.com/office/powerpoint/2010/main" val="7963321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Σχέσεις κλάσεων</a:t>
            </a:r>
            <a:endParaRPr lang="en-US" dirty="0"/>
          </a:p>
        </p:txBody>
      </p:sp>
      <p:grpSp>
        <p:nvGrpSpPr>
          <p:cNvPr id="3" name="Group 4"/>
          <p:cNvGrpSpPr>
            <a:grpSpLocks/>
          </p:cNvGrpSpPr>
          <p:nvPr/>
        </p:nvGrpSpPr>
        <p:grpSpPr bwMode="auto">
          <a:xfrm>
            <a:off x="718525" y="1700808"/>
            <a:ext cx="1752600" cy="762000"/>
            <a:chOff x="2112" y="1440"/>
            <a:chExt cx="816" cy="480"/>
          </a:xfrm>
        </p:grpSpPr>
        <p:sp>
          <p:nvSpPr>
            <p:cNvPr id="4"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5"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smtClean="0">
                  <a:latin typeface="Tahoma" pitchFamily="34" charset="0"/>
                </a:rPr>
                <a:t>Course</a:t>
              </a:r>
              <a:endParaRPr lang="en-GB" sz="1400" b="1" dirty="0">
                <a:latin typeface="Tahoma" pitchFamily="34" charset="0"/>
              </a:endParaRPr>
            </a:p>
          </p:txBody>
        </p:sp>
        <p:sp>
          <p:nvSpPr>
            <p:cNvPr id="6"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7"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grpSp>
        <p:nvGrpSpPr>
          <p:cNvPr id="8" name="Group 4"/>
          <p:cNvGrpSpPr>
            <a:grpSpLocks/>
          </p:cNvGrpSpPr>
          <p:nvPr/>
        </p:nvGrpSpPr>
        <p:grpSpPr bwMode="auto">
          <a:xfrm>
            <a:off x="3766525" y="1700808"/>
            <a:ext cx="1752600" cy="762000"/>
            <a:chOff x="2112" y="1440"/>
            <a:chExt cx="816" cy="480"/>
          </a:xfrm>
        </p:grpSpPr>
        <p:sp>
          <p:nvSpPr>
            <p:cNvPr id="9"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10"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smtClean="0">
                  <a:latin typeface="Tahoma" pitchFamily="34" charset="0"/>
                </a:rPr>
                <a:t>Professor</a:t>
              </a:r>
              <a:endParaRPr lang="en-GB" sz="1400" b="1" dirty="0">
                <a:latin typeface="Tahoma" pitchFamily="34" charset="0"/>
              </a:endParaRPr>
            </a:p>
          </p:txBody>
        </p:sp>
        <p:sp>
          <p:nvSpPr>
            <p:cNvPr id="11"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12"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sp>
        <p:nvSpPr>
          <p:cNvPr id="13" name="AutoShape 17"/>
          <p:cNvSpPr>
            <a:spLocks noChangeArrowheads="1"/>
          </p:cNvSpPr>
          <p:nvPr/>
        </p:nvSpPr>
        <p:spPr bwMode="auto">
          <a:xfrm>
            <a:off x="2471125" y="1937346"/>
            <a:ext cx="304800" cy="304800"/>
          </a:xfrm>
          <a:prstGeom prst="diamond">
            <a:avLst/>
          </a:prstGeom>
          <a:noFill/>
          <a:ln w="3175">
            <a:solidFill>
              <a:schemeClr val="tx1"/>
            </a:solidFill>
            <a:miter lim="800000"/>
            <a:headEnd/>
            <a:tailEnd/>
          </a:ln>
          <a:effectLst/>
        </p:spPr>
        <p:txBody>
          <a:bodyPr wrap="none" lIns="90000" tIns="46800" rIns="90000" bIns="46800" anchor="ctr">
            <a:spAutoFit/>
          </a:bodyPr>
          <a:lstStyle/>
          <a:p>
            <a:endParaRPr lang="en-US"/>
          </a:p>
        </p:txBody>
      </p:sp>
      <p:cxnSp>
        <p:nvCxnSpPr>
          <p:cNvPr id="14" name="Straight Connector 13"/>
          <p:cNvCxnSpPr>
            <a:stCxn id="13" idx="3"/>
            <a:endCxn id="22" idx="1"/>
          </p:cNvCxnSpPr>
          <p:nvPr/>
        </p:nvCxnSpPr>
        <p:spPr>
          <a:xfrm flipV="1">
            <a:off x="2775925" y="2081808"/>
            <a:ext cx="678321" cy="79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5" name="Group 4"/>
          <p:cNvGrpSpPr>
            <a:grpSpLocks/>
          </p:cNvGrpSpPr>
          <p:nvPr/>
        </p:nvGrpSpPr>
        <p:grpSpPr bwMode="auto">
          <a:xfrm>
            <a:off x="666609" y="3458171"/>
            <a:ext cx="1752600" cy="762000"/>
            <a:chOff x="2112" y="1440"/>
            <a:chExt cx="816" cy="480"/>
          </a:xfrm>
        </p:grpSpPr>
        <p:sp>
          <p:nvSpPr>
            <p:cNvPr id="16"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17"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err="1" smtClean="0">
                  <a:latin typeface="Tahoma" pitchFamily="34" charset="0"/>
                </a:rPr>
                <a:t>StudentRecord</a:t>
              </a:r>
              <a:endParaRPr lang="en-GB" sz="1400" b="1" dirty="0">
                <a:latin typeface="Tahoma" pitchFamily="34" charset="0"/>
              </a:endParaRPr>
            </a:p>
          </p:txBody>
        </p:sp>
        <p:sp>
          <p:nvSpPr>
            <p:cNvPr id="18"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19"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sp>
        <p:nvSpPr>
          <p:cNvPr id="20" name="AutoShape 17"/>
          <p:cNvSpPr>
            <a:spLocks noChangeArrowheads="1"/>
          </p:cNvSpPr>
          <p:nvPr/>
        </p:nvSpPr>
        <p:spPr bwMode="auto">
          <a:xfrm>
            <a:off x="1390509" y="2423121"/>
            <a:ext cx="304800" cy="304800"/>
          </a:xfrm>
          <a:prstGeom prst="diamond">
            <a:avLst/>
          </a:prstGeom>
          <a:solidFill>
            <a:schemeClr val="tx1"/>
          </a:solidFill>
          <a:ln w="3175">
            <a:solidFill>
              <a:schemeClr val="tx1"/>
            </a:solidFill>
            <a:miter lim="800000"/>
            <a:headEnd/>
            <a:tailEnd/>
          </a:ln>
          <a:effectLst/>
        </p:spPr>
        <p:txBody>
          <a:bodyPr wrap="none" lIns="90000" tIns="46800" rIns="90000" bIns="46800" anchor="ctr">
            <a:spAutoFit/>
          </a:bodyPr>
          <a:lstStyle/>
          <a:p>
            <a:endParaRPr lang="en-US"/>
          </a:p>
        </p:txBody>
      </p:sp>
      <p:cxnSp>
        <p:nvCxnSpPr>
          <p:cNvPr id="21" name="Straight Connector 20"/>
          <p:cNvCxnSpPr>
            <a:stCxn id="20" idx="2"/>
            <a:endCxn id="16" idx="0"/>
          </p:cNvCxnSpPr>
          <p:nvPr/>
        </p:nvCxnSpPr>
        <p:spPr>
          <a:xfrm>
            <a:off x="1542909" y="2727921"/>
            <a:ext cx="0" cy="7302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AutoShape 17"/>
          <p:cNvSpPr>
            <a:spLocks noChangeArrowheads="1"/>
          </p:cNvSpPr>
          <p:nvPr/>
        </p:nvSpPr>
        <p:spPr bwMode="auto">
          <a:xfrm>
            <a:off x="3454246" y="1929408"/>
            <a:ext cx="304800" cy="304800"/>
          </a:xfrm>
          <a:prstGeom prst="diamond">
            <a:avLst/>
          </a:prstGeom>
          <a:noFill/>
          <a:ln w="3175">
            <a:solidFill>
              <a:schemeClr val="tx1"/>
            </a:solidFill>
            <a:miter lim="800000"/>
            <a:headEnd/>
            <a:tailEnd/>
          </a:ln>
          <a:effectLst/>
        </p:spPr>
        <p:txBody>
          <a:bodyPr wrap="none" lIns="90000" tIns="46800" rIns="90000" bIns="46800" anchor="ctr">
            <a:spAutoFit/>
          </a:bodyPr>
          <a:lstStyle/>
          <a:p>
            <a:endParaRPr lang="en-US"/>
          </a:p>
        </p:txBody>
      </p:sp>
      <p:sp>
        <p:nvSpPr>
          <p:cNvPr id="24" name="TextBox 23"/>
          <p:cNvSpPr txBox="1"/>
          <p:nvPr/>
        </p:nvSpPr>
        <p:spPr>
          <a:xfrm>
            <a:off x="3203848" y="2727921"/>
            <a:ext cx="5832648" cy="3416320"/>
          </a:xfrm>
          <a:prstGeom prst="rect">
            <a:avLst/>
          </a:prstGeom>
          <a:noFill/>
        </p:spPr>
        <p:txBody>
          <a:bodyPr wrap="square" rtlCol="0">
            <a:spAutoFit/>
          </a:bodyPr>
          <a:lstStyle/>
          <a:p>
            <a:r>
              <a:rPr lang="el-GR" dirty="0" smtClean="0"/>
              <a:t>Η σχέση της κλάσης </a:t>
            </a:r>
            <a:r>
              <a:rPr lang="en-US" dirty="0" smtClean="0"/>
              <a:t>Course </a:t>
            </a:r>
            <a:r>
              <a:rPr lang="el-GR" dirty="0" smtClean="0"/>
              <a:t> με την </a:t>
            </a:r>
            <a:r>
              <a:rPr lang="en-US" dirty="0" err="1" smtClean="0"/>
              <a:t>StudentRecord</a:t>
            </a:r>
            <a:r>
              <a:rPr lang="en-US" dirty="0" smtClean="0"/>
              <a:t> </a:t>
            </a:r>
            <a:r>
              <a:rPr lang="el-GR" dirty="0" smtClean="0"/>
              <a:t>είναι διαφορετική από αυτή με την </a:t>
            </a:r>
            <a:r>
              <a:rPr lang="en-US" dirty="0" smtClean="0"/>
              <a:t>Professor</a:t>
            </a:r>
          </a:p>
          <a:p>
            <a:endParaRPr lang="en-US" dirty="0"/>
          </a:p>
          <a:p>
            <a:r>
              <a:rPr lang="el-GR" dirty="0" smtClean="0"/>
              <a:t>Τα αντικείμενα της </a:t>
            </a:r>
            <a:r>
              <a:rPr lang="en-US" dirty="0" err="1" smtClean="0"/>
              <a:t>StudentRecord</a:t>
            </a:r>
            <a:r>
              <a:rPr lang="en-US" dirty="0" smtClean="0"/>
              <a:t> </a:t>
            </a:r>
            <a:r>
              <a:rPr lang="el-GR" dirty="0" smtClean="0">
                <a:solidFill>
                  <a:schemeClr val="accent6">
                    <a:lumMod val="75000"/>
                  </a:schemeClr>
                </a:solidFill>
              </a:rPr>
              <a:t>δημιουργούνται μέσα</a:t>
            </a:r>
            <a:r>
              <a:rPr lang="el-GR" dirty="0" smtClean="0"/>
              <a:t> στην κλάση</a:t>
            </a:r>
            <a:r>
              <a:rPr lang="en-US" dirty="0" smtClean="0"/>
              <a:t> Course, </a:t>
            </a:r>
            <a:r>
              <a:rPr lang="el-GR" dirty="0" smtClean="0"/>
              <a:t>ενώ το αντικείμενο </a:t>
            </a:r>
            <a:r>
              <a:rPr lang="en-US" dirty="0" smtClean="0"/>
              <a:t>Professor </a:t>
            </a:r>
            <a:r>
              <a:rPr lang="el-GR" dirty="0" smtClean="0">
                <a:solidFill>
                  <a:srgbClr val="0070C0"/>
                </a:solidFill>
              </a:rPr>
              <a:t>περνιέται ως παράμετρος </a:t>
            </a:r>
            <a:r>
              <a:rPr lang="el-GR" dirty="0" smtClean="0"/>
              <a:t>στην </a:t>
            </a:r>
            <a:r>
              <a:rPr lang="en-US" dirty="0" err="1" smtClean="0"/>
              <a:t>setProf</a:t>
            </a:r>
            <a:endParaRPr lang="en-US" dirty="0" smtClean="0"/>
          </a:p>
          <a:p>
            <a:endParaRPr lang="en-US" dirty="0"/>
          </a:p>
          <a:p>
            <a:r>
              <a:rPr lang="el-GR" dirty="0" smtClean="0"/>
              <a:t>Κάποιες φορές, η</a:t>
            </a:r>
            <a:r>
              <a:rPr lang="en-US" dirty="0" smtClean="0"/>
              <a:t> </a:t>
            </a:r>
            <a:r>
              <a:rPr lang="el-GR" dirty="0" smtClean="0"/>
              <a:t>πρώτη σχέση λέγεται </a:t>
            </a:r>
            <a:r>
              <a:rPr lang="el-GR" dirty="0" smtClean="0">
                <a:solidFill>
                  <a:schemeClr val="accent6">
                    <a:lumMod val="75000"/>
                  </a:schemeClr>
                </a:solidFill>
              </a:rPr>
              <a:t>σχέση σύνθεσης</a:t>
            </a:r>
            <a:r>
              <a:rPr lang="el-GR" dirty="0" smtClean="0"/>
              <a:t> και η δεύτερη </a:t>
            </a:r>
            <a:r>
              <a:rPr lang="el-GR" dirty="0" smtClean="0">
                <a:solidFill>
                  <a:srgbClr val="0070C0"/>
                </a:solidFill>
              </a:rPr>
              <a:t>σχέση συνάθροισης</a:t>
            </a:r>
          </a:p>
          <a:p>
            <a:endParaRPr lang="el-GR" dirty="0"/>
          </a:p>
          <a:p>
            <a:r>
              <a:rPr lang="el-GR" dirty="0" smtClean="0"/>
              <a:t>Η σχέση </a:t>
            </a:r>
            <a:r>
              <a:rPr lang="en-US" dirty="0" smtClean="0"/>
              <a:t>Course </a:t>
            </a:r>
            <a:r>
              <a:rPr lang="el-GR" dirty="0" smtClean="0"/>
              <a:t>και </a:t>
            </a:r>
            <a:r>
              <a:rPr lang="en-US" dirty="0" smtClean="0"/>
              <a:t>Professor </a:t>
            </a:r>
            <a:r>
              <a:rPr lang="el-GR" dirty="0" smtClean="0"/>
              <a:t>είναι αμφίδρομη μιας και κρατάμε το αντικείμενο </a:t>
            </a:r>
            <a:r>
              <a:rPr lang="en-US" dirty="0" smtClean="0"/>
              <a:t>Course </a:t>
            </a:r>
            <a:r>
              <a:rPr lang="el-GR" dirty="0" smtClean="0"/>
              <a:t>μέσα στην </a:t>
            </a:r>
            <a:r>
              <a:rPr lang="en-US" dirty="0" smtClean="0"/>
              <a:t>Professor</a:t>
            </a:r>
            <a:endParaRPr lang="en-US" dirty="0"/>
          </a:p>
        </p:txBody>
      </p:sp>
      <p:sp>
        <p:nvSpPr>
          <p:cNvPr id="26" name="TextBox 25"/>
          <p:cNvSpPr txBox="1"/>
          <p:nvPr/>
        </p:nvSpPr>
        <p:spPr>
          <a:xfrm>
            <a:off x="161673" y="4653136"/>
            <a:ext cx="2808312" cy="2031325"/>
          </a:xfrm>
          <a:prstGeom prst="rect">
            <a:avLst/>
          </a:prstGeom>
          <a:solidFill>
            <a:srgbClr val="92D050"/>
          </a:solidFill>
        </p:spPr>
        <p:txBody>
          <a:bodyPr wrap="square" rtlCol="0">
            <a:spAutoFit/>
          </a:bodyPr>
          <a:lstStyle/>
          <a:p>
            <a:r>
              <a:rPr lang="el-GR" dirty="0" smtClean="0">
                <a:solidFill>
                  <a:srgbClr val="FF0000"/>
                </a:solidFill>
              </a:rPr>
              <a:t>Προσοχή</a:t>
            </a:r>
            <a:r>
              <a:rPr lang="el-GR" dirty="0" smtClean="0"/>
              <a:t>: Σε πολλά βιβλία και οι δύο σχέσεις αναφέρονται ως σχέση σύνθεσης!</a:t>
            </a:r>
          </a:p>
          <a:p>
            <a:r>
              <a:rPr lang="el-GR" dirty="0" smtClean="0"/>
              <a:t>Υπάρχει ποιοτική διαφορά παρότι το όνομα μπορεί να μην διαφέρει</a:t>
            </a:r>
            <a:endParaRPr lang="en-US" dirty="0"/>
          </a:p>
        </p:txBody>
      </p:sp>
    </p:spTree>
    <p:extLst>
      <p:ext uri="{BB962C8B-B14F-4D97-AF65-F5344CB8AC3E}">
        <p14:creationId xmlns:p14="http://schemas.microsoft.com/office/powerpoint/2010/main" val="10845658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Παράδειγμα</a:t>
            </a:r>
            <a:endParaRPr lang="en-US" dirty="0"/>
          </a:p>
        </p:txBody>
      </p:sp>
      <p:sp>
        <p:nvSpPr>
          <p:cNvPr id="3" name="Content Placeholder 2"/>
          <p:cNvSpPr>
            <a:spLocks noGrp="1"/>
          </p:cNvSpPr>
          <p:nvPr>
            <p:ph idx="1"/>
          </p:nvPr>
        </p:nvSpPr>
        <p:spPr>
          <a:xfrm>
            <a:off x="457200" y="1600200"/>
            <a:ext cx="8435280" cy="4349080"/>
          </a:xfrm>
          <a:ln w="28575">
            <a:solidFill>
              <a:schemeClr val="accent1"/>
            </a:solidFill>
            <a:prstDash val="dash"/>
          </a:ln>
        </p:spPr>
        <p:txBody>
          <a:bodyPr>
            <a:normAutofit/>
          </a:bodyPr>
          <a:lstStyle/>
          <a:p>
            <a:pPr marL="0" indent="0">
              <a:buNone/>
            </a:pPr>
            <a:r>
              <a:rPr lang="en-US" sz="1600" b="1" dirty="0" smtClean="0">
                <a:latin typeface="Courier New" pitchFamily="49" charset="0"/>
                <a:cs typeface="Courier New" pitchFamily="49" charset="0"/>
              </a:rPr>
              <a:t>class Examination</a:t>
            </a:r>
          </a:p>
          <a:p>
            <a:pPr marL="0" indent="0">
              <a:buNone/>
            </a:pPr>
            <a:r>
              <a:rPr lang="en-US" sz="1600" b="1" dirty="0" smtClean="0">
                <a:latin typeface="Courier New" pitchFamily="49" charset="0"/>
                <a:cs typeface="Courier New" pitchFamily="49" charset="0"/>
              </a:rPr>
              <a:t>{</a:t>
            </a:r>
          </a:p>
          <a:p>
            <a:pPr marL="0" indent="0">
              <a:buNone/>
            </a:pPr>
            <a:r>
              <a:rPr lang="en-US" sz="1600" b="1" dirty="0" smtClean="0">
                <a:latin typeface="Courier New" pitchFamily="49" charset="0"/>
                <a:cs typeface="Courier New" pitchFamily="49" charset="0"/>
              </a:rPr>
              <a:t>  String </a:t>
            </a:r>
            <a:r>
              <a:rPr lang="en-US" sz="1600" b="1" dirty="0" err="1" smtClean="0">
                <a:latin typeface="Courier New" pitchFamily="49" charset="0"/>
                <a:cs typeface="Courier New" pitchFamily="49" charset="0"/>
              </a:rPr>
              <a:t>examinerName</a:t>
            </a:r>
            <a:r>
              <a:rPr lang="en-US" sz="1600" b="1" dirty="0" smtClean="0">
                <a:latin typeface="Courier New" pitchFamily="49" charset="0"/>
                <a:cs typeface="Courier New" pitchFamily="49" charset="0"/>
              </a:rPr>
              <a:t>;</a:t>
            </a:r>
          </a:p>
          <a:p>
            <a:pPr marL="0" indent="0">
              <a:buNone/>
            </a:pPr>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Date </a:t>
            </a:r>
            <a:r>
              <a:rPr lang="en-US" sz="1600" b="1" dirty="0" err="1" smtClean="0">
                <a:latin typeface="Courier New" pitchFamily="49" charset="0"/>
                <a:cs typeface="Courier New" pitchFamily="49" charset="0"/>
              </a:rPr>
              <a:t>examDate</a:t>
            </a:r>
            <a:r>
              <a:rPr lang="en-US" sz="1600" b="1" dirty="0" smtClean="0">
                <a:latin typeface="Courier New" pitchFamily="49" charset="0"/>
                <a:cs typeface="Courier New" pitchFamily="49" charset="0"/>
              </a:rPr>
              <a:t>;</a:t>
            </a:r>
          </a:p>
          <a:p>
            <a:pPr marL="0" indent="0">
              <a:buNone/>
            </a:pPr>
            <a:endParaRPr lang="en-US" sz="1600" b="1" dirty="0">
              <a:latin typeface="Courier New" pitchFamily="49" charset="0"/>
              <a:cs typeface="Courier New" pitchFamily="49" charset="0"/>
            </a:endParaRPr>
          </a:p>
          <a:p>
            <a:pPr marL="0" indent="0">
              <a:buNone/>
            </a:pPr>
            <a:r>
              <a:rPr lang="en-US" sz="1600" b="1" dirty="0" smtClean="0">
                <a:latin typeface="Courier New" pitchFamily="49" charset="0"/>
                <a:cs typeface="Courier New" pitchFamily="49" charset="0"/>
              </a:rPr>
              <a:t>  public Examination(String name, int day, int month, int year)</a:t>
            </a:r>
          </a:p>
          <a:p>
            <a:pPr marL="0" indent="0">
              <a:buNone/>
            </a:pPr>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p>
          <a:p>
            <a:pPr marL="0" indent="0">
              <a:buNone/>
            </a:pPr>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examinerName</a:t>
            </a:r>
            <a:r>
              <a:rPr lang="en-US" sz="1600" b="1" dirty="0" smtClean="0">
                <a:latin typeface="Courier New" pitchFamily="49" charset="0"/>
                <a:cs typeface="Courier New" pitchFamily="49" charset="0"/>
              </a:rPr>
              <a:t> = name;</a:t>
            </a:r>
          </a:p>
          <a:p>
            <a:pPr marL="0" indent="0">
              <a:buNone/>
            </a:pPr>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examDate</a:t>
            </a:r>
            <a:r>
              <a:rPr lang="en-US" sz="1600" b="1" dirty="0" smtClean="0">
                <a:latin typeface="Courier New" pitchFamily="49" charset="0"/>
                <a:cs typeface="Courier New" pitchFamily="49" charset="0"/>
              </a:rPr>
              <a:t> = </a:t>
            </a:r>
            <a:r>
              <a:rPr lang="en-US" sz="1600" b="1" dirty="0" smtClean="0">
                <a:solidFill>
                  <a:srgbClr val="FF0000"/>
                </a:solidFill>
                <a:latin typeface="Courier New" pitchFamily="49" charset="0"/>
                <a:cs typeface="Courier New" pitchFamily="49" charset="0"/>
              </a:rPr>
              <a:t>new</a:t>
            </a:r>
            <a:r>
              <a:rPr lang="en-US" sz="1600" b="1" dirty="0" smtClean="0">
                <a:latin typeface="Courier New" pitchFamily="49" charset="0"/>
                <a:cs typeface="Courier New" pitchFamily="49" charset="0"/>
              </a:rPr>
              <a:t> Date(day, month, year);</a:t>
            </a:r>
          </a:p>
          <a:p>
            <a:pPr marL="0" indent="0">
              <a:buNone/>
            </a:pPr>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p>
          <a:p>
            <a:pPr marL="0" indent="0">
              <a:buNone/>
            </a:pPr>
            <a:endParaRPr lang="en-US" sz="1600" b="1" dirty="0">
              <a:latin typeface="Courier New" pitchFamily="49" charset="0"/>
              <a:cs typeface="Courier New" pitchFamily="49" charset="0"/>
            </a:endParaRPr>
          </a:p>
          <a:p>
            <a:pPr marL="0" indent="0">
              <a:buNone/>
            </a:pPr>
            <a:r>
              <a:rPr lang="en-US" sz="1600" b="1" dirty="0" smtClean="0">
                <a:latin typeface="Courier New" pitchFamily="49" charset="0"/>
                <a:cs typeface="Courier New" pitchFamily="49" charset="0"/>
              </a:rPr>
              <a:t>  …</a:t>
            </a:r>
          </a:p>
          <a:p>
            <a:pPr marL="0" indent="0">
              <a:buNone/>
            </a:pPr>
            <a:r>
              <a:rPr lang="en-US" sz="1600" b="1" dirty="0" smtClean="0">
                <a:latin typeface="Courier New" pitchFamily="49" charset="0"/>
                <a:cs typeface="Courier New" pitchFamily="49" charset="0"/>
              </a:rPr>
              <a:t> </a:t>
            </a:r>
            <a:endParaRPr lang="en-US" sz="1600" b="1" dirty="0">
              <a:latin typeface="Courier New" pitchFamily="49" charset="0"/>
              <a:cs typeface="Courier New" pitchFamily="49" charset="0"/>
            </a:endParaRPr>
          </a:p>
          <a:p>
            <a:pPr marL="0" indent="0">
              <a:buNone/>
            </a:pPr>
            <a:r>
              <a:rPr lang="en-US" sz="1600" b="1" dirty="0" smtClean="0">
                <a:latin typeface="Courier New" pitchFamily="49" charset="0"/>
                <a:cs typeface="Courier New" pitchFamily="49" charset="0"/>
              </a:rPr>
              <a:t>}</a:t>
            </a:r>
            <a:endParaRPr lang="en-US" sz="1600" b="1" dirty="0">
              <a:latin typeface="Courier New" pitchFamily="49" charset="0"/>
              <a:cs typeface="Courier New" pitchFamily="49" charset="0"/>
            </a:endParaRPr>
          </a:p>
        </p:txBody>
      </p:sp>
      <p:sp>
        <p:nvSpPr>
          <p:cNvPr id="4" name="TextBox 3"/>
          <p:cNvSpPr txBox="1"/>
          <p:nvPr/>
        </p:nvSpPr>
        <p:spPr>
          <a:xfrm>
            <a:off x="3851920" y="4941168"/>
            <a:ext cx="5292080" cy="1200329"/>
          </a:xfrm>
          <a:prstGeom prst="rect">
            <a:avLst/>
          </a:prstGeom>
          <a:solidFill>
            <a:srgbClr val="92D050"/>
          </a:solidFill>
        </p:spPr>
        <p:txBody>
          <a:bodyPr wrap="square" rtlCol="0">
            <a:spAutoFit/>
          </a:bodyPr>
          <a:lstStyle/>
          <a:p>
            <a:r>
              <a:rPr lang="el-GR" dirty="0" smtClean="0"/>
              <a:t>Στην περίπτωση αυτή έχουμε μια σχέση </a:t>
            </a:r>
            <a:r>
              <a:rPr lang="el-GR" dirty="0" smtClean="0">
                <a:solidFill>
                  <a:srgbClr val="FF0000"/>
                </a:solidFill>
              </a:rPr>
              <a:t>σύνθεσης</a:t>
            </a:r>
            <a:r>
              <a:rPr lang="el-GR" dirty="0" smtClean="0"/>
              <a:t> μεταξύ της κλάσης </a:t>
            </a:r>
            <a:r>
              <a:rPr lang="en-US" dirty="0" smtClean="0"/>
              <a:t>Examiner </a:t>
            </a:r>
            <a:r>
              <a:rPr lang="el-GR" dirty="0" smtClean="0"/>
              <a:t>και </a:t>
            </a:r>
            <a:r>
              <a:rPr lang="en-US" dirty="0" smtClean="0"/>
              <a:t>Date. H </a:t>
            </a:r>
            <a:r>
              <a:rPr lang="el-GR" dirty="0" smtClean="0"/>
              <a:t>ημερομηνία δημιουργείται </a:t>
            </a:r>
            <a:r>
              <a:rPr lang="el-GR" dirty="0"/>
              <a:t>σ</a:t>
            </a:r>
            <a:r>
              <a:rPr lang="el-GR" dirty="0" smtClean="0"/>
              <a:t>τον </a:t>
            </a:r>
            <a:r>
              <a:rPr lang="en-US" dirty="0" smtClean="0"/>
              <a:t>constructor</a:t>
            </a:r>
            <a:r>
              <a:rPr lang="el-GR" dirty="0" smtClean="0"/>
              <a:t> της </a:t>
            </a:r>
            <a:r>
              <a:rPr lang="en-US" dirty="0" smtClean="0"/>
              <a:t>Examiner</a:t>
            </a:r>
            <a:endParaRPr lang="en-US" dirty="0"/>
          </a:p>
        </p:txBody>
      </p:sp>
    </p:spTree>
    <p:extLst>
      <p:ext uri="{BB962C8B-B14F-4D97-AF65-F5344CB8AC3E}">
        <p14:creationId xmlns:p14="http://schemas.microsoft.com/office/powerpoint/2010/main" val="27485051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Παράδειγμα</a:t>
            </a:r>
            <a:endParaRPr lang="en-US" dirty="0"/>
          </a:p>
        </p:txBody>
      </p:sp>
      <p:sp>
        <p:nvSpPr>
          <p:cNvPr id="3" name="Content Placeholder 2"/>
          <p:cNvSpPr>
            <a:spLocks noGrp="1"/>
          </p:cNvSpPr>
          <p:nvPr>
            <p:ph idx="1"/>
          </p:nvPr>
        </p:nvSpPr>
        <p:spPr>
          <a:xfrm>
            <a:off x="457200" y="1556792"/>
            <a:ext cx="8435280" cy="5184576"/>
          </a:xfrm>
          <a:ln w="28575">
            <a:solidFill>
              <a:schemeClr val="accent1"/>
            </a:solidFill>
            <a:prstDash val="dash"/>
          </a:ln>
        </p:spPr>
        <p:txBody>
          <a:bodyPr>
            <a:normAutofit fontScale="92500" lnSpcReduction="20000"/>
          </a:bodyPr>
          <a:lstStyle/>
          <a:p>
            <a:pPr marL="0" indent="0">
              <a:buNone/>
            </a:pPr>
            <a:r>
              <a:rPr lang="en-US" sz="1600" b="1" dirty="0" smtClean="0">
                <a:latin typeface="Courier New" pitchFamily="49" charset="0"/>
                <a:cs typeface="Courier New" pitchFamily="49" charset="0"/>
              </a:rPr>
              <a:t>class Examination</a:t>
            </a:r>
          </a:p>
          <a:p>
            <a:pPr marL="0" indent="0">
              <a:buNone/>
            </a:pPr>
            <a:r>
              <a:rPr lang="en-US" sz="1600" b="1" dirty="0" smtClean="0">
                <a:latin typeface="Courier New" pitchFamily="49" charset="0"/>
                <a:cs typeface="Courier New" pitchFamily="49" charset="0"/>
              </a:rPr>
              <a:t>{</a:t>
            </a:r>
          </a:p>
          <a:p>
            <a:pPr marL="0" indent="0">
              <a:buNone/>
            </a:pPr>
            <a:r>
              <a:rPr lang="en-US" sz="1600" b="1" dirty="0" smtClean="0">
                <a:latin typeface="Courier New" pitchFamily="49" charset="0"/>
                <a:cs typeface="Courier New" pitchFamily="49" charset="0"/>
              </a:rPr>
              <a:t>  String </a:t>
            </a:r>
            <a:r>
              <a:rPr lang="en-US" sz="1600" b="1" dirty="0" err="1" smtClean="0">
                <a:latin typeface="Courier New" pitchFamily="49" charset="0"/>
                <a:cs typeface="Courier New" pitchFamily="49" charset="0"/>
              </a:rPr>
              <a:t>examinerName</a:t>
            </a:r>
            <a:r>
              <a:rPr lang="en-US" sz="1600" b="1" dirty="0" smtClean="0">
                <a:latin typeface="Courier New" pitchFamily="49" charset="0"/>
                <a:cs typeface="Courier New" pitchFamily="49" charset="0"/>
              </a:rPr>
              <a:t>;</a:t>
            </a:r>
          </a:p>
          <a:p>
            <a:pPr marL="0" indent="0">
              <a:buNone/>
            </a:pPr>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Date </a:t>
            </a:r>
            <a:r>
              <a:rPr lang="en-US" sz="1600" b="1" dirty="0" err="1" smtClean="0">
                <a:latin typeface="Courier New" pitchFamily="49" charset="0"/>
                <a:cs typeface="Courier New" pitchFamily="49" charset="0"/>
              </a:rPr>
              <a:t>examDate</a:t>
            </a:r>
            <a:r>
              <a:rPr lang="en-US" sz="1600" b="1" dirty="0" smtClean="0">
                <a:latin typeface="Courier New" pitchFamily="49" charset="0"/>
                <a:cs typeface="Courier New" pitchFamily="49" charset="0"/>
              </a:rPr>
              <a:t>;</a:t>
            </a:r>
          </a:p>
          <a:p>
            <a:pPr marL="0" indent="0">
              <a:buNone/>
            </a:pPr>
            <a:endParaRPr lang="en-US" sz="1600" b="1" dirty="0">
              <a:latin typeface="Courier New" pitchFamily="49" charset="0"/>
              <a:cs typeface="Courier New" pitchFamily="49" charset="0"/>
            </a:endParaRPr>
          </a:p>
          <a:p>
            <a:pPr marL="0" indent="0">
              <a:buNone/>
            </a:pPr>
            <a:r>
              <a:rPr lang="en-US" sz="1600" b="1" dirty="0" smtClean="0">
                <a:latin typeface="Courier New" pitchFamily="49" charset="0"/>
                <a:cs typeface="Courier New" pitchFamily="49" charset="0"/>
              </a:rPr>
              <a:t>  public Examination(String name, </a:t>
            </a:r>
            <a:r>
              <a:rPr lang="en-US" sz="1600" b="1" dirty="0" smtClean="0">
                <a:solidFill>
                  <a:srgbClr val="FF0000"/>
                </a:solidFill>
                <a:latin typeface="Courier New" pitchFamily="49" charset="0"/>
                <a:cs typeface="Courier New" pitchFamily="49" charset="0"/>
              </a:rPr>
              <a:t>Date </a:t>
            </a:r>
            <a:r>
              <a:rPr lang="en-US" sz="1600" b="1" dirty="0" err="1" smtClean="0">
                <a:solidFill>
                  <a:srgbClr val="FF0000"/>
                </a:solidFill>
                <a:latin typeface="Courier New" pitchFamily="49" charset="0"/>
                <a:cs typeface="Courier New" pitchFamily="49" charset="0"/>
              </a:rPr>
              <a:t>examDate</a:t>
            </a:r>
            <a:r>
              <a:rPr lang="en-US" sz="1600" b="1" dirty="0" smtClean="0">
                <a:latin typeface="Courier New" pitchFamily="49" charset="0"/>
                <a:cs typeface="Courier New" pitchFamily="49" charset="0"/>
              </a:rPr>
              <a:t>)</a:t>
            </a:r>
          </a:p>
          <a:p>
            <a:pPr marL="0" indent="0">
              <a:buNone/>
            </a:pPr>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p>
          <a:p>
            <a:pPr marL="0" indent="0">
              <a:buNone/>
            </a:pPr>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examinerName</a:t>
            </a:r>
            <a:r>
              <a:rPr lang="en-US" sz="1600" b="1" dirty="0" smtClean="0">
                <a:latin typeface="Courier New" pitchFamily="49" charset="0"/>
                <a:cs typeface="Courier New" pitchFamily="49" charset="0"/>
              </a:rPr>
              <a:t> = name;</a:t>
            </a:r>
          </a:p>
          <a:p>
            <a:pPr marL="0" indent="0">
              <a:buNone/>
            </a:pPr>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this.examDate</a:t>
            </a:r>
            <a:r>
              <a:rPr lang="en-US" sz="1600" b="1" dirty="0" smtClean="0">
                <a:latin typeface="Courier New" pitchFamily="49" charset="0"/>
                <a:cs typeface="Courier New" pitchFamily="49" charset="0"/>
              </a:rPr>
              <a:t> = </a:t>
            </a:r>
            <a:r>
              <a:rPr lang="en-US" sz="1600" b="1" dirty="0" err="1" smtClean="0">
                <a:latin typeface="Courier New" pitchFamily="49" charset="0"/>
                <a:cs typeface="Courier New" pitchFamily="49" charset="0"/>
              </a:rPr>
              <a:t>examDate</a:t>
            </a:r>
            <a:r>
              <a:rPr lang="en-US" sz="1600" b="1" dirty="0" smtClean="0">
                <a:solidFill>
                  <a:srgbClr val="FF0000"/>
                </a:solidFill>
                <a:latin typeface="Courier New" pitchFamily="49" charset="0"/>
                <a:cs typeface="Courier New" pitchFamily="49" charset="0"/>
              </a:rPr>
              <a:t>;</a:t>
            </a:r>
            <a:endParaRPr lang="en-US" sz="1600" b="1" dirty="0" smtClean="0">
              <a:latin typeface="Courier New" pitchFamily="49" charset="0"/>
              <a:cs typeface="Courier New" pitchFamily="49" charset="0"/>
            </a:endParaRPr>
          </a:p>
          <a:p>
            <a:pPr marL="0" indent="0">
              <a:buNone/>
            </a:pPr>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r>
              <a:rPr lang="en-US" sz="1600" b="1" dirty="0" smtClean="0">
                <a:latin typeface="Courier New" pitchFamily="49" charset="0"/>
                <a:cs typeface="Courier New" pitchFamily="49" charset="0"/>
              </a:rPr>
              <a:t>}</a:t>
            </a:r>
            <a:endParaRPr lang="en-US" sz="1600" b="1" dirty="0">
              <a:latin typeface="Courier New" pitchFamily="49" charset="0"/>
              <a:cs typeface="Courier New" pitchFamily="49" charset="0"/>
            </a:endParaRPr>
          </a:p>
          <a:p>
            <a:pPr marL="0" indent="0">
              <a:buNone/>
            </a:pPr>
            <a:r>
              <a:rPr lang="en-US" sz="1600" b="1" dirty="0" smtClean="0">
                <a:latin typeface="Courier New" pitchFamily="49" charset="0"/>
                <a:cs typeface="Courier New" pitchFamily="49" charset="0"/>
              </a:rPr>
              <a:t>  …</a:t>
            </a:r>
          </a:p>
          <a:p>
            <a:pPr marL="0" indent="0">
              <a:buNone/>
            </a:pPr>
            <a:r>
              <a:rPr lang="en-US" sz="1600" b="1" dirty="0" smtClean="0">
                <a:latin typeface="Courier New" pitchFamily="49" charset="0"/>
                <a:cs typeface="Courier New" pitchFamily="49" charset="0"/>
              </a:rPr>
              <a:t> </a:t>
            </a:r>
            <a:endParaRPr lang="en-US" sz="1600" b="1" dirty="0">
              <a:latin typeface="Courier New" pitchFamily="49" charset="0"/>
              <a:cs typeface="Courier New" pitchFamily="49" charset="0"/>
            </a:endParaRPr>
          </a:p>
          <a:p>
            <a:pPr marL="0" indent="0">
              <a:buNone/>
            </a:pPr>
            <a:r>
              <a:rPr lang="en-US" sz="1600" b="1" dirty="0" smtClean="0">
                <a:latin typeface="Courier New" pitchFamily="49" charset="0"/>
                <a:cs typeface="Courier New" pitchFamily="49" charset="0"/>
              </a:rPr>
              <a:t>}</a:t>
            </a:r>
            <a:endParaRPr lang="el-GR" sz="1600" b="1" dirty="0" smtClean="0">
              <a:latin typeface="Courier New" pitchFamily="49" charset="0"/>
              <a:cs typeface="Courier New" pitchFamily="49" charset="0"/>
            </a:endParaRPr>
          </a:p>
          <a:p>
            <a:pPr marL="0" indent="0">
              <a:buNone/>
            </a:pPr>
            <a:endParaRPr lang="el-GR" sz="1600" b="1" dirty="0">
              <a:latin typeface="Courier New" pitchFamily="49" charset="0"/>
              <a:cs typeface="Courier New" pitchFamily="49" charset="0"/>
            </a:endParaRPr>
          </a:p>
          <a:p>
            <a:pPr marL="0" indent="0">
              <a:buNone/>
            </a:pPr>
            <a:r>
              <a:rPr lang="en-US" sz="1600" b="1" dirty="0" smtClean="0">
                <a:latin typeface="Courier New" pitchFamily="49" charset="0"/>
                <a:cs typeface="Courier New" pitchFamily="49" charset="0"/>
              </a:rPr>
              <a:t>Class Exam</a:t>
            </a:r>
          </a:p>
          <a:p>
            <a:pPr marL="0" indent="0">
              <a:buNone/>
            </a:pPr>
            <a:r>
              <a:rPr lang="en-US" sz="1600" b="1" dirty="0" smtClean="0">
                <a:latin typeface="Courier New" pitchFamily="49" charset="0"/>
                <a:cs typeface="Courier New" pitchFamily="49" charset="0"/>
              </a:rPr>
              <a:t>{</a:t>
            </a:r>
          </a:p>
          <a:p>
            <a:pPr marL="0" indent="0">
              <a:buNone/>
            </a:pPr>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public void static main(String[] </a:t>
            </a:r>
            <a:r>
              <a:rPr lang="en-US" sz="1600" b="1" dirty="0" err="1" smtClean="0">
                <a:latin typeface="Courier New" pitchFamily="49" charset="0"/>
                <a:cs typeface="Courier New" pitchFamily="49" charset="0"/>
              </a:rPr>
              <a:t>args</a:t>
            </a:r>
            <a:r>
              <a:rPr lang="en-US" sz="1600" b="1" dirty="0" smtClean="0">
                <a:latin typeface="Courier New" pitchFamily="49" charset="0"/>
                <a:cs typeface="Courier New" pitchFamily="49" charset="0"/>
              </a:rPr>
              <a:t>){</a:t>
            </a:r>
          </a:p>
          <a:p>
            <a:pPr marL="0" indent="0">
              <a:buNone/>
            </a:pPr>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Date today = </a:t>
            </a:r>
            <a:r>
              <a:rPr lang="en-US" sz="1600" b="1" dirty="0" smtClean="0">
                <a:solidFill>
                  <a:srgbClr val="FF0000"/>
                </a:solidFill>
                <a:latin typeface="Courier New" pitchFamily="49" charset="0"/>
                <a:cs typeface="Courier New" pitchFamily="49" charset="0"/>
              </a:rPr>
              <a:t>new</a:t>
            </a:r>
            <a:r>
              <a:rPr lang="en-US" sz="1600" b="1" dirty="0" smtClean="0">
                <a:latin typeface="Courier New" pitchFamily="49" charset="0"/>
                <a:cs typeface="Courier New" pitchFamily="49" charset="0"/>
              </a:rPr>
              <a:t> Date(8,4,2103);</a:t>
            </a:r>
          </a:p>
          <a:p>
            <a:pPr marL="0" indent="0">
              <a:buNone/>
            </a:pPr>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Examination exam = new Examination(“Alice”, today);</a:t>
            </a:r>
            <a:endParaRPr lang="el-GR" sz="1600" b="1" dirty="0" smtClean="0">
              <a:latin typeface="Courier New" pitchFamily="49" charset="0"/>
              <a:cs typeface="Courier New" pitchFamily="49" charset="0"/>
            </a:endParaRPr>
          </a:p>
          <a:p>
            <a:pPr marL="0" indent="0">
              <a:buNone/>
            </a:pPr>
            <a:r>
              <a:rPr lang="el-GR" sz="1600" b="1" dirty="0" smtClean="0">
                <a:latin typeface="Courier New" pitchFamily="49" charset="0"/>
                <a:cs typeface="Courier New" pitchFamily="49" charset="0"/>
              </a:rPr>
              <a:t>	…</a:t>
            </a:r>
            <a:endParaRPr lang="en-US" sz="1600" b="1" dirty="0" smtClean="0">
              <a:latin typeface="Courier New" pitchFamily="49" charset="0"/>
              <a:cs typeface="Courier New" pitchFamily="49" charset="0"/>
            </a:endParaRPr>
          </a:p>
          <a:p>
            <a:pPr marL="0" indent="0">
              <a:buNone/>
            </a:pPr>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p>
          <a:p>
            <a:pPr marL="0" indent="0">
              <a:buNone/>
            </a:pPr>
            <a:r>
              <a:rPr lang="en-US" sz="1600" b="1" dirty="0">
                <a:latin typeface="Courier New" pitchFamily="49" charset="0"/>
                <a:cs typeface="Courier New" pitchFamily="49" charset="0"/>
              </a:rPr>
              <a:t>}</a:t>
            </a:r>
          </a:p>
        </p:txBody>
      </p:sp>
      <p:sp>
        <p:nvSpPr>
          <p:cNvPr id="4" name="TextBox 3"/>
          <p:cNvSpPr txBox="1"/>
          <p:nvPr/>
        </p:nvSpPr>
        <p:spPr>
          <a:xfrm>
            <a:off x="3851920" y="3789040"/>
            <a:ext cx="5292080" cy="1200329"/>
          </a:xfrm>
          <a:prstGeom prst="rect">
            <a:avLst/>
          </a:prstGeom>
          <a:solidFill>
            <a:srgbClr val="92D050"/>
          </a:solidFill>
        </p:spPr>
        <p:txBody>
          <a:bodyPr wrap="square" rtlCol="0">
            <a:spAutoFit/>
          </a:bodyPr>
          <a:lstStyle/>
          <a:p>
            <a:r>
              <a:rPr lang="el-GR" dirty="0" smtClean="0"/>
              <a:t>Στην περίπτωση αυτή έχουμε μια σχέση </a:t>
            </a:r>
            <a:r>
              <a:rPr lang="el-GR" dirty="0" smtClean="0">
                <a:solidFill>
                  <a:srgbClr val="FF0000"/>
                </a:solidFill>
              </a:rPr>
              <a:t>συνάθροισης </a:t>
            </a:r>
            <a:r>
              <a:rPr lang="el-GR" dirty="0" smtClean="0"/>
              <a:t>μεταξύ της κλάσης </a:t>
            </a:r>
            <a:r>
              <a:rPr lang="en-US" dirty="0" smtClean="0"/>
              <a:t>Examiner </a:t>
            </a:r>
            <a:r>
              <a:rPr lang="el-GR" dirty="0" smtClean="0"/>
              <a:t>και </a:t>
            </a:r>
            <a:r>
              <a:rPr lang="en-US" dirty="0" smtClean="0"/>
              <a:t>Date. H </a:t>
            </a:r>
            <a:r>
              <a:rPr lang="el-GR" dirty="0" smtClean="0"/>
              <a:t>ημερομηνία δημιουργείται εκτός της  </a:t>
            </a:r>
            <a:r>
              <a:rPr lang="en-US" dirty="0" smtClean="0"/>
              <a:t>Examiner</a:t>
            </a:r>
            <a:r>
              <a:rPr lang="el-GR" dirty="0" smtClean="0"/>
              <a:t> και περνιέται σαν όρισμα</a:t>
            </a:r>
            <a:endParaRPr lang="en-US" dirty="0"/>
          </a:p>
        </p:txBody>
      </p:sp>
    </p:spTree>
    <p:extLst>
      <p:ext uri="{BB962C8B-B14F-4D97-AF65-F5344CB8AC3E}">
        <p14:creationId xmlns:p14="http://schemas.microsoft.com/office/powerpoint/2010/main" val="25420644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Παράδειγμα</a:t>
            </a:r>
            <a:endParaRPr lang="en-US" dirty="0"/>
          </a:p>
        </p:txBody>
      </p:sp>
      <p:sp>
        <p:nvSpPr>
          <p:cNvPr id="3" name="Content Placeholder 2"/>
          <p:cNvSpPr>
            <a:spLocks noGrp="1"/>
          </p:cNvSpPr>
          <p:nvPr>
            <p:ph idx="1"/>
          </p:nvPr>
        </p:nvSpPr>
        <p:spPr>
          <a:xfrm>
            <a:off x="323528" y="1556792"/>
            <a:ext cx="8640960" cy="5184576"/>
          </a:xfrm>
          <a:ln w="28575">
            <a:solidFill>
              <a:schemeClr val="accent1"/>
            </a:solidFill>
            <a:prstDash val="dash"/>
          </a:ln>
        </p:spPr>
        <p:txBody>
          <a:bodyPr>
            <a:normAutofit fontScale="92500" lnSpcReduction="20000"/>
          </a:bodyPr>
          <a:lstStyle/>
          <a:p>
            <a:pPr marL="0" indent="0">
              <a:buNone/>
            </a:pPr>
            <a:r>
              <a:rPr lang="en-US" sz="1600" b="1" dirty="0" smtClean="0">
                <a:latin typeface="Courier New" pitchFamily="49" charset="0"/>
                <a:cs typeface="Courier New" pitchFamily="49" charset="0"/>
              </a:rPr>
              <a:t>class Examination</a:t>
            </a:r>
          </a:p>
          <a:p>
            <a:pPr marL="0" indent="0">
              <a:buNone/>
            </a:pPr>
            <a:r>
              <a:rPr lang="en-US" sz="1600" b="1" dirty="0" smtClean="0">
                <a:latin typeface="Courier New" pitchFamily="49" charset="0"/>
                <a:cs typeface="Courier New" pitchFamily="49" charset="0"/>
              </a:rPr>
              <a:t>{</a:t>
            </a:r>
          </a:p>
          <a:p>
            <a:pPr marL="0" indent="0">
              <a:buNone/>
            </a:pPr>
            <a:r>
              <a:rPr lang="en-US" sz="1600" b="1" dirty="0" smtClean="0">
                <a:latin typeface="Courier New" pitchFamily="49" charset="0"/>
                <a:cs typeface="Courier New" pitchFamily="49" charset="0"/>
              </a:rPr>
              <a:t>  String </a:t>
            </a:r>
            <a:r>
              <a:rPr lang="en-US" sz="1600" b="1" dirty="0" err="1" smtClean="0">
                <a:latin typeface="Courier New" pitchFamily="49" charset="0"/>
                <a:cs typeface="Courier New" pitchFamily="49" charset="0"/>
              </a:rPr>
              <a:t>examinerName</a:t>
            </a:r>
            <a:r>
              <a:rPr lang="en-US" sz="1600" b="1" dirty="0" smtClean="0">
                <a:latin typeface="Courier New" pitchFamily="49" charset="0"/>
                <a:cs typeface="Courier New" pitchFamily="49" charset="0"/>
              </a:rPr>
              <a:t>;</a:t>
            </a:r>
          </a:p>
          <a:p>
            <a:pPr marL="0" indent="0">
              <a:buNone/>
            </a:pPr>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Date </a:t>
            </a:r>
            <a:r>
              <a:rPr lang="en-US" sz="1600" b="1" dirty="0" err="1" smtClean="0">
                <a:latin typeface="Courier New" pitchFamily="49" charset="0"/>
                <a:cs typeface="Courier New" pitchFamily="49" charset="0"/>
              </a:rPr>
              <a:t>examDate</a:t>
            </a:r>
            <a:r>
              <a:rPr lang="en-US" sz="1600" b="1" dirty="0" smtClean="0">
                <a:latin typeface="Courier New" pitchFamily="49" charset="0"/>
                <a:cs typeface="Courier New" pitchFamily="49" charset="0"/>
              </a:rPr>
              <a:t>;</a:t>
            </a:r>
          </a:p>
          <a:p>
            <a:pPr marL="0" indent="0">
              <a:buNone/>
            </a:pPr>
            <a:endParaRPr lang="en-US" sz="1600" b="1" dirty="0">
              <a:latin typeface="Courier New" pitchFamily="49" charset="0"/>
              <a:cs typeface="Courier New" pitchFamily="49" charset="0"/>
            </a:endParaRPr>
          </a:p>
          <a:p>
            <a:pPr marL="0" indent="0">
              <a:buNone/>
            </a:pPr>
            <a:r>
              <a:rPr lang="en-US" sz="1600" b="1" dirty="0" smtClean="0">
                <a:latin typeface="Courier New" pitchFamily="49" charset="0"/>
                <a:cs typeface="Courier New" pitchFamily="49" charset="0"/>
              </a:rPr>
              <a:t>  public Examination(String name, </a:t>
            </a:r>
            <a:r>
              <a:rPr lang="en-US" sz="1600" b="1" dirty="0" smtClean="0">
                <a:solidFill>
                  <a:srgbClr val="FF0000"/>
                </a:solidFill>
                <a:latin typeface="Courier New" pitchFamily="49" charset="0"/>
                <a:cs typeface="Courier New" pitchFamily="49" charset="0"/>
              </a:rPr>
              <a:t>Date </a:t>
            </a:r>
            <a:r>
              <a:rPr lang="en-US" sz="1600" b="1" dirty="0" err="1" smtClean="0">
                <a:solidFill>
                  <a:srgbClr val="FF0000"/>
                </a:solidFill>
                <a:latin typeface="Courier New" pitchFamily="49" charset="0"/>
                <a:cs typeface="Courier New" pitchFamily="49" charset="0"/>
              </a:rPr>
              <a:t>examDate</a:t>
            </a:r>
            <a:r>
              <a:rPr lang="en-US" sz="1600" b="1" dirty="0" smtClean="0">
                <a:latin typeface="Courier New" pitchFamily="49" charset="0"/>
                <a:cs typeface="Courier New" pitchFamily="49" charset="0"/>
              </a:rPr>
              <a:t>)</a:t>
            </a:r>
          </a:p>
          <a:p>
            <a:pPr marL="0" indent="0">
              <a:buNone/>
            </a:pPr>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p>
          <a:p>
            <a:pPr marL="0" indent="0">
              <a:buNone/>
            </a:pPr>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examinerName</a:t>
            </a:r>
            <a:r>
              <a:rPr lang="en-US" sz="1600" b="1" dirty="0" smtClean="0">
                <a:latin typeface="Courier New" pitchFamily="49" charset="0"/>
                <a:cs typeface="Courier New" pitchFamily="49" charset="0"/>
              </a:rPr>
              <a:t> = name;</a:t>
            </a:r>
          </a:p>
          <a:p>
            <a:pPr marL="0" indent="0">
              <a:buNone/>
            </a:pPr>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this.examDate</a:t>
            </a:r>
            <a:r>
              <a:rPr lang="en-US" sz="1600" b="1" dirty="0" smtClean="0">
                <a:latin typeface="Courier New" pitchFamily="49" charset="0"/>
                <a:cs typeface="Courier New" pitchFamily="49" charset="0"/>
              </a:rPr>
              <a:t> = </a:t>
            </a:r>
            <a:r>
              <a:rPr lang="en-US" sz="1600" b="1" dirty="0" err="1" smtClean="0">
                <a:latin typeface="Courier New" pitchFamily="49" charset="0"/>
                <a:cs typeface="Courier New" pitchFamily="49" charset="0"/>
              </a:rPr>
              <a:t>examDate</a:t>
            </a:r>
            <a:r>
              <a:rPr lang="en-US" sz="1600" b="1" dirty="0" smtClean="0">
                <a:solidFill>
                  <a:srgbClr val="FF0000"/>
                </a:solidFill>
                <a:latin typeface="Courier New" pitchFamily="49" charset="0"/>
                <a:cs typeface="Courier New" pitchFamily="49" charset="0"/>
              </a:rPr>
              <a:t>;</a:t>
            </a:r>
            <a:endParaRPr lang="en-US" sz="1600" b="1" dirty="0" smtClean="0">
              <a:latin typeface="Courier New" pitchFamily="49" charset="0"/>
              <a:cs typeface="Courier New" pitchFamily="49" charset="0"/>
            </a:endParaRPr>
          </a:p>
          <a:p>
            <a:pPr marL="0" indent="0">
              <a:buNone/>
            </a:pPr>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r>
              <a:rPr lang="en-US" sz="1600" b="1" dirty="0" smtClean="0">
                <a:latin typeface="Courier New" pitchFamily="49" charset="0"/>
                <a:cs typeface="Courier New" pitchFamily="49" charset="0"/>
              </a:rPr>
              <a:t>}</a:t>
            </a:r>
            <a:endParaRPr lang="en-US" sz="1600" b="1" dirty="0">
              <a:latin typeface="Courier New" pitchFamily="49" charset="0"/>
              <a:cs typeface="Courier New" pitchFamily="49" charset="0"/>
            </a:endParaRPr>
          </a:p>
          <a:p>
            <a:pPr marL="0" indent="0">
              <a:buNone/>
            </a:pPr>
            <a:r>
              <a:rPr lang="en-US" sz="1600" b="1" dirty="0" smtClean="0">
                <a:latin typeface="Courier New" pitchFamily="49" charset="0"/>
                <a:cs typeface="Courier New" pitchFamily="49" charset="0"/>
              </a:rPr>
              <a:t>  …</a:t>
            </a:r>
          </a:p>
          <a:p>
            <a:pPr marL="0" indent="0">
              <a:buNone/>
            </a:pPr>
            <a:r>
              <a:rPr lang="en-US" sz="1600" b="1" dirty="0" smtClean="0">
                <a:latin typeface="Courier New" pitchFamily="49" charset="0"/>
                <a:cs typeface="Courier New" pitchFamily="49" charset="0"/>
              </a:rPr>
              <a:t> </a:t>
            </a:r>
            <a:endParaRPr lang="en-US" sz="1600" b="1" dirty="0">
              <a:latin typeface="Courier New" pitchFamily="49" charset="0"/>
              <a:cs typeface="Courier New" pitchFamily="49" charset="0"/>
            </a:endParaRPr>
          </a:p>
          <a:p>
            <a:pPr marL="0" indent="0">
              <a:buNone/>
            </a:pPr>
            <a:r>
              <a:rPr lang="en-US" sz="1600" b="1" dirty="0" smtClean="0">
                <a:latin typeface="Courier New" pitchFamily="49" charset="0"/>
                <a:cs typeface="Courier New" pitchFamily="49" charset="0"/>
              </a:rPr>
              <a:t>}</a:t>
            </a:r>
            <a:endParaRPr lang="el-GR" sz="1600" b="1" dirty="0" smtClean="0">
              <a:latin typeface="Courier New" pitchFamily="49" charset="0"/>
              <a:cs typeface="Courier New" pitchFamily="49" charset="0"/>
            </a:endParaRPr>
          </a:p>
          <a:p>
            <a:pPr marL="0" indent="0">
              <a:buNone/>
            </a:pPr>
            <a:endParaRPr lang="el-GR" sz="1600" b="1" dirty="0">
              <a:latin typeface="Courier New" pitchFamily="49" charset="0"/>
              <a:cs typeface="Courier New" pitchFamily="49" charset="0"/>
            </a:endParaRPr>
          </a:p>
          <a:p>
            <a:pPr marL="0" indent="0">
              <a:buNone/>
            </a:pPr>
            <a:r>
              <a:rPr lang="en-US" sz="1600" b="1" dirty="0" smtClean="0">
                <a:latin typeface="Courier New" pitchFamily="49" charset="0"/>
                <a:cs typeface="Courier New" pitchFamily="49" charset="0"/>
              </a:rPr>
              <a:t>Class Exam</a:t>
            </a:r>
          </a:p>
          <a:p>
            <a:pPr marL="0" indent="0">
              <a:buNone/>
            </a:pPr>
            <a:r>
              <a:rPr lang="en-US" sz="1600" b="1" dirty="0" smtClean="0">
                <a:latin typeface="Courier New" pitchFamily="49" charset="0"/>
                <a:cs typeface="Courier New" pitchFamily="49" charset="0"/>
              </a:rPr>
              <a:t>{</a:t>
            </a:r>
          </a:p>
          <a:p>
            <a:pPr marL="0" indent="0">
              <a:buNone/>
            </a:pPr>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public void static main(String[] </a:t>
            </a:r>
            <a:r>
              <a:rPr lang="en-US" sz="1600" b="1" dirty="0" err="1" smtClean="0">
                <a:latin typeface="Courier New" pitchFamily="49" charset="0"/>
                <a:cs typeface="Courier New" pitchFamily="49" charset="0"/>
              </a:rPr>
              <a:t>args</a:t>
            </a:r>
            <a:r>
              <a:rPr lang="en-US" sz="1600" b="1" dirty="0" smtClean="0">
                <a:latin typeface="Courier New" pitchFamily="49" charset="0"/>
                <a:cs typeface="Courier New" pitchFamily="49" charset="0"/>
              </a:rPr>
              <a:t>){</a:t>
            </a:r>
          </a:p>
          <a:p>
            <a:pPr marL="0" indent="0">
              <a:buNone/>
            </a:pPr>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Examination exam = new Examination(“Alice”, </a:t>
            </a:r>
            <a:r>
              <a:rPr lang="en-US" sz="1600" b="1" dirty="0">
                <a:solidFill>
                  <a:srgbClr val="FF0000"/>
                </a:solidFill>
                <a:latin typeface="Courier New" pitchFamily="49" charset="0"/>
                <a:cs typeface="Courier New" pitchFamily="49" charset="0"/>
              </a:rPr>
              <a:t>new</a:t>
            </a:r>
            <a:r>
              <a:rPr lang="en-US" sz="1600" b="1" dirty="0">
                <a:latin typeface="Courier New" pitchFamily="49" charset="0"/>
                <a:cs typeface="Courier New" pitchFamily="49" charset="0"/>
              </a:rPr>
              <a:t> Date(8,4,2103);</a:t>
            </a:r>
            <a:r>
              <a:rPr lang="en-US" sz="1600" b="1" dirty="0" smtClean="0">
                <a:latin typeface="Courier New" pitchFamily="49" charset="0"/>
                <a:cs typeface="Courier New" pitchFamily="49" charset="0"/>
              </a:rPr>
              <a:t>);</a:t>
            </a:r>
            <a:endParaRPr lang="el-GR" sz="1600" b="1" dirty="0" smtClean="0">
              <a:latin typeface="Courier New" pitchFamily="49" charset="0"/>
              <a:cs typeface="Courier New" pitchFamily="49" charset="0"/>
            </a:endParaRPr>
          </a:p>
          <a:p>
            <a:pPr marL="0" indent="0">
              <a:buNone/>
            </a:pPr>
            <a:r>
              <a:rPr lang="el-GR" sz="1600" b="1" dirty="0">
                <a:latin typeface="Courier New" pitchFamily="49" charset="0"/>
                <a:cs typeface="Courier New" pitchFamily="49" charset="0"/>
              </a:rPr>
              <a:t>	</a:t>
            </a:r>
            <a:r>
              <a:rPr lang="el-GR" sz="1600" b="1" dirty="0" smtClean="0">
                <a:latin typeface="Courier New" pitchFamily="49" charset="0"/>
                <a:cs typeface="Courier New" pitchFamily="49" charset="0"/>
              </a:rPr>
              <a:t>…</a:t>
            </a:r>
            <a:endParaRPr lang="en-US" sz="1600" b="1" dirty="0" smtClean="0">
              <a:latin typeface="Courier New" pitchFamily="49" charset="0"/>
              <a:cs typeface="Courier New" pitchFamily="49" charset="0"/>
            </a:endParaRPr>
          </a:p>
          <a:p>
            <a:pPr marL="0" indent="0">
              <a:buNone/>
            </a:pPr>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p>
          <a:p>
            <a:pPr marL="0" indent="0">
              <a:buNone/>
            </a:pPr>
            <a:r>
              <a:rPr lang="en-US" sz="1600" b="1" dirty="0">
                <a:latin typeface="Courier New" pitchFamily="49" charset="0"/>
                <a:cs typeface="Courier New" pitchFamily="49" charset="0"/>
              </a:rPr>
              <a:t>}</a:t>
            </a:r>
          </a:p>
        </p:txBody>
      </p:sp>
      <p:sp>
        <p:nvSpPr>
          <p:cNvPr id="4" name="TextBox 3"/>
          <p:cNvSpPr txBox="1"/>
          <p:nvPr/>
        </p:nvSpPr>
        <p:spPr>
          <a:xfrm>
            <a:off x="3851920" y="3933056"/>
            <a:ext cx="5292080" cy="646331"/>
          </a:xfrm>
          <a:prstGeom prst="rect">
            <a:avLst/>
          </a:prstGeom>
          <a:solidFill>
            <a:srgbClr val="92D050"/>
          </a:solidFill>
        </p:spPr>
        <p:txBody>
          <a:bodyPr wrap="square" rtlCol="0">
            <a:spAutoFit/>
          </a:bodyPr>
          <a:lstStyle/>
          <a:p>
            <a:r>
              <a:rPr lang="el-GR" dirty="0" smtClean="0"/>
              <a:t>Αυτή </a:t>
            </a:r>
            <a:r>
              <a:rPr lang="el-GR" dirty="0" smtClean="0"/>
              <a:t>περίπτωση είναι κάπου μεταξύ των δύο, εξαρτάται από το πρόγραμμα μας.</a:t>
            </a:r>
            <a:endParaRPr lang="en-US" dirty="0"/>
          </a:p>
        </p:txBody>
      </p:sp>
    </p:spTree>
    <p:extLst>
      <p:ext uri="{BB962C8B-B14F-4D97-AF65-F5344CB8AC3E}">
        <p14:creationId xmlns:p14="http://schemas.microsoft.com/office/powerpoint/2010/main" val="41010565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Μεγάλο παράδειγμα</a:t>
            </a:r>
            <a:endParaRPr lang="en-US" dirty="0"/>
          </a:p>
        </p:txBody>
      </p:sp>
      <p:sp>
        <p:nvSpPr>
          <p:cNvPr id="3" name="Content Placeholder 2"/>
          <p:cNvSpPr>
            <a:spLocks noGrp="1"/>
          </p:cNvSpPr>
          <p:nvPr>
            <p:ph idx="1"/>
          </p:nvPr>
        </p:nvSpPr>
        <p:spPr/>
        <p:txBody>
          <a:bodyPr>
            <a:normAutofit fontScale="85000" lnSpcReduction="20000"/>
          </a:bodyPr>
          <a:lstStyle/>
          <a:p>
            <a:r>
              <a:rPr lang="el-GR" dirty="0" smtClean="0"/>
              <a:t>Θέλουμε να δημιουργήσουμε ένα λογισμικό για ένα </a:t>
            </a:r>
            <a:r>
              <a:rPr lang="el-GR" dirty="0" smtClean="0">
                <a:solidFill>
                  <a:schemeClr val="accent6">
                    <a:lumMod val="75000"/>
                  </a:schemeClr>
                </a:solidFill>
              </a:rPr>
              <a:t>τμήμα </a:t>
            </a:r>
            <a:r>
              <a:rPr lang="el-GR" dirty="0" smtClean="0"/>
              <a:t>πανεπιστημίου. </a:t>
            </a:r>
          </a:p>
          <a:p>
            <a:r>
              <a:rPr lang="el-GR" dirty="0" smtClean="0"/>
              <a:t>Το τμήμα έχει 4 </a:t>
            </a:r>
            <a:r>
              <a:rPr lang="el-GR" dirty="0" smtClean="0">
                <a:solidFill>
                  <a:schemeClr val="accent6">
                    <a:lumMod val="75000"/>
                  </a:schemeClr>
                </a:solidFill>
              </a:rPr>
              <a:t>φοιτητές</a:t>
            </a:r>
            <a:r>
              <a:rPr lang="el-GR" dirty="0" smtClean="0"/>
              <a:t> οπού ο καθένας έχει ένα </a:t>
            </a:r>
            <a:r>
              <a:rPr lang="el-GR" dirty="0" smtClean="0">
                <a:solidFill>
                  <a:schemeClr val="accent6">
                    <a:lumMod val="75000"/>
                  </a:schemeClr>
                </a:solidFill>
              </a:rPr>
              <a:t>όνομα</a:t>
            </a:r>
            <a:r>
              <a:rPr lang="el-GR" dirty="0" smtClean="0"/>
              <a:t> και ένα </a:t>
            </a:r>
            <a:r>
              <a:rPr lang="el-GR" dirty="0" smtClean="0">
                <a:solidFill>
                  <a:schemeClr val="accent6">
                    <a:lumMod val="75000"/>
                  </a:schemeClr>
                </a:solidFill>
              </a:rPr>
              <a:t>αριθμό μητρώου </a:t>
            </a:r>
            <a:r>
              <a:rPr lang="el-GR" dirty="0" smtClean="0"/>
              <a:t>(ΑΜ). </a:t>
            </a:r>
          </a:p>
          <a:p>
            <a:r>
              <a:rPr lang="el-GR" dirty="0"/>
              <a:t>Το τμήμα έχει </a:t>
            </a:r>
            <a:r>
              <a:rPr lang="el-GR" dirty="0" smtClean="0"/>
              <a:t>2 </a:t>
            </a:r>
            <a:r>
              <a:rPr lang="el-GR" dirty="0">
                <a:solidFill>
                  <a:schemeClr val="accent6">
                    <a:lumMod val="75000"/>
                  </a:schemeClr>
                </a:solidFill>
              </a:rPr>
              <a:t>καθηγητές</a:t>
            </a:r>
            <a:r>
              <a:rPr lang="el-GR" dirty="0"/>
              <a:t> που ο καθένας έχει ένα </a:t>
            </a:r>
            <a:r>
              <a:rPr lang="el-GR" dirty="0">
                <a:solidFill>
                  <a:schemeClr val="accent6">
                    <a:lumMod val="75000"/>
                  </a:schemeClr>
                </a:solidFill>
              </a:rPr>
              <a:t>όνομα</a:t>
            </a:r>
            <a:r>
              <a:rPr lang="el-GR" dirty="0"/>
              <a:t> και ένα </a:t>
            </a:r>
            <a:r>
              <a:rPr lang="el-GR" dirty="0">
                <a:solidFill>
                  <a:schemeClr val="accent6">
                    <a:lumMod val="75000"/>
                  </a:schemeClr>
                </a:solidFill>
              </a:rPr>
              <a:t>ΑΦΜ</a:t>
            </a:r>
            <a:r>
              <a:rPr lang="el-GR" dirty="0"/>
              <a:t>.</a:t>
            </a:r>
            <a:endParaRPr lang="el-GR" dirty="0" smtClean="0"/>
          </a:p>
          <a:p>
            <a:r>
              <a:rPr lang="el-GR" dirty="0" smtClean="0"/>
              <a:t>Το τμήμα δίνει 2 </a:t>
            </a:r>
            <a:r>
              <a:rPr lang="el-GR" dirty="0" smtClean="0">
                <a:solidFill>
                  <a:schemeClr val="accent6">
                    <a:lumMod val="75000"/>
                  </a:schemeClr>
                </a:solidFill>
              </a:rPr>
              <a:t>μαθήματα</a:t>
            </a:r>
            <a:r>
              <a:rPr lang="el-GR" dirty="0" smtClean="0"/>
              <a:t>. </a:t>
            </a:r>
            <a:r>
              <a:rPr lang="el-GR" dirty="0"/>
              <a:t>Το κάθε μάθημα </a:t>
            </a:r>
            <a:r>
              <a:rPr lang="el-GR" dirty="0" smtClean="0"/>
              <a:t>έχει </a:t>
            </a:r>
            <a:r>
              <a:rPr lang="el-GR" dirty="0">
                <a:solidFill>
                  <a:schemeClr val="accent6">
                    <a:lumMod val="75000"/>
                  </a:schemeClr>
                </a:solidFill>
              </a:rPr>
              <a:t>κωδικό</a:t>
            </a:r>
            <a:r>
              <a:rPr lang="el-GR" dirty="0"/>
              <a:t> και </a:t>
            </a:r>
            <a:r>
              <a:rPr lang="el-GR" dirty="0" smtClean="0">
                <a:solidFill>
                  <a:schemeClr val="accent6">
                    <a:lumMod val="75000"/>
                  </a:schemeClr>
                </a:solidFill>
              </a:rPr>
              <a:t>όνομα</a:t>
            </a:r>
            <a:r>
              <a:rPr lang="el-GR" dirty="0" smtClean="0"/>
              <a:t>, </a:t>
            </a:r>
            <a:r>
              <a:rPr lang="el-GR" dirty="0"/>
              <a:t>και κάποιες </a:t>
            </a:r>
            <a:r>
              <a:rPr lang="el-GR" dirty="0">
                <a:solidFill>
                  <a:schemeClr val="accent6">
                    <a:lumMod val="75000"/>
                  </a:schemeClr>
                </a:solidFill>
              </a:rPr>
              <a:t>διδακτικές μονάδες</a:t>
            </a:r>
            <a:r>
              <a:rPr lang="el-GR" dirty="0"/>
              <a:t>. </a:t>
            </a:r>
            <a:endParaRPr lang="el-GR" dirty="0" smtClean="0"/>
          </a:p>
          <a:p>
            <a:r>
              <a:rPr lang="el-GR" dirty="0"/>
              <a:t>Το κάθε μάθημα </a:t>
            </a:r>
            <a:r>
              <a:rPr lang="el-GR" dirty="0">
                <a:solidFill>
                  <a:srgbClr val="0070C0"/>
                </a:solidFill>
              </a:rPr>
              <a:t>ανατίθεται</a:t>
            </a:r>
            <a:r>
              <a:rPr lang="el-GR" dirty="0"/>
              <a:t> σε ένα καθηγητή.</a:t>
            </a:r>
            <a:endParaRPr lang="el-GR" dirty="0" smtClean="0"/>
          </a:p>
          <a:p>
            <a:r>
              <a:rPr lang="el-GR"/>
              <a:t>Οι φοιτητές </a:t>
            </a:r>
            <a:r>
              <a:rPr lang="el-GR">
                <a:solidFill>
                  <a:srgbClr val="0070C0"/>
                </a:solidFill>
              </a:rPr>
              <a:t>γράφονται</a:t>
            </a:r>
            <a:r>
              <a:rPr lang="el-GR"/>
              <a:t> σε κάποιο μάθημα </a:t>
            </a:r>
            <a:r>
              <a:rPr lang="el-GR" dirty="0" smtClean="0"/>
              <a:t>και αν </a:t>
            </a:r>
            <a:r>
              <a:rPr lang="el-GR" dirty="0">
                <a:solidFill>
                  <a:srgbClr val="0070C0"/>
                </a:solidFill>
              </a:rPr>
              <a:t>περάσουν</a:t>
            </a:r>
            <a:r>
              <a:rPr lang="el-GR" dirty="0" smtClean="0"/>
              <a:t> θα </a:t>
            </a:r>
            <a:r>
              <a:rPr lang="el-GR" dirty="0">
                <a:solidFill>
                  <a:srgbClr val="0070C0"/>
                </a:solidFill>
              </a:rPr>
              <a:t>πάρουν</a:t>
            </a:r>
            <a:r>
              <a:rPr lang="el-GR" dirty="0" smtClean="0"/>
              <a:t> τις μονάδες.  </a:t>
            </a:r>
          </a:p>
          <a:p>
            <a:r>
              <a:rPr lang="el-GR" dirty="0" smtClean="0"/>
              <a:t>Θέλουμε να μπορούμε να </a:t>
            </a:r>
            <a:r>
              <a:rPr lang="el-GR" dirty="0" smtClean="0">
                <a:solidFill>
                  <a:srgbClr val="0070C0"/>
                </a:solidFill>
              </a:rPr>
              <a:t>τυπώσουμε</a:t>
            </a:r>
            <a:r>
              <a:rPr lang="el-GR" dirty="0" smtClean="0"/>
              <a:t> τις πληροφορίες του μαθήματος: το </a:t>
            </a:r>
            <a:r>
              <a:rPr lang="el-GR" dirty="0" smtClean="0">
                <a:solidFill>
                  <a:schemeClr val="accent6">
                    <a:lumMod val="75000"/>
                  </a:schemeClr>
                </a:solidFill>
              </a:rPr>
              <a:t>όνομα</a:t>
            </a:r>
            <a:r>
              <a:rPr lang="el-GR" dirty="0" smtClean="0"/>
              <a:t>, τον </a:t>
            </a:r>
            <a:r>
              <a:rPr lang="el-GR" dirty="0" smtClean="0">
                <a:solidFill>
                  <a:schemeClr val="accent6">
                    <a:lumMod val="75000"/>
                  </a:schemeClr>
                </a:solidFill>
              </a:rPr>
              <a:t>καθηγητή</a:t>
            </a:r>
            <a:r>
              <a:rPr lang="el-GR" dirty="0" smtClean="0"/>
              <a:t> και τη </a:t>
            </a:r>
            <a:r>
              <a:rPr lang="el-GR" dirty="0" smtClean="0">
                <a:solidFill>
                  <a:schemeClr val="accent6">
                    <a:lumMod val="75000"/>
                  </a:schemeClr>
                </a:solidFill>
              </a:rPr>
              <a:t>λίστα</a:t>
            </a:r>
            <a:r>
              <a:rPr lang="el-GR" dirty="0" smtClean="0"/>
              <a:t> των </a:t>
            </a:r>
            <a:r>
              <a:rPr lang="el-GR" dirty="0" smtClean="0">
                <a:solidFill>
                  <a:schemeClr val="accent6">
                    <a:lumMod val="75000"/>
                  </a:schemeClr>
                </a:solidFill>
              </a:rPr>
              <a:t>φοιτητών</a:t>
            </a:r>
            <a:r>
              <a:rPr lang="el-GR" dirty="0" smtClean="0"/>
              <a:t> που παίρνουν το μάθημα.</a:t>
            </a:r>
            <a:endParaRPr lang="en-US" dirty="0"/>
          </a:p>
        </p:txBody>
      </p:sp>
    </p:spTree>
    <p:extLst>
      <p:ext uri="{BB962C8B-B14F-4D97-AF65-F5344CB8AC3E}">
        <p14:creationId xmlns:p14="http://schemas.microsoft.com/office/powerpoint/2010/main" val="1095611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smtClean="0"/>
              <a:t>Κλάσεις μέθοδοι και πεδία</a:t>
            </a:r>
            <a:endParaRPr lang="en-US" dirty="0"/>
          </a:p>
        </p:txBody>
      </p:sp>
      <p:sp>
        <p:nvSpPr>
          <p:cNvPr id="5" name="Content Placeholder 4"/>
          <p:cNvSpPr>
            <a:spLocks noGrp="1"/>
          </p:cNvSpPr>
          <p:nvPr>
            <p:ph sz="half" idx="1"/>
          </p:nvPr>
        </p:nvSpPr>
        <p:spPr/>
        <p:txBody>
          <a:bodyPr>
            <a:normAutofit fontScale="92500" lnSpcReduction="10000"/>
          </a:bodyPr>
          <a:lstStyle/>
          <a:p>
            <a:r>
              <a:rPr lang="el-GR" dirty="0" smtClean="0"/>
              <a:t>Ουσιαστικά:</a:t>
            </a:r>
          </a:p>
          <a:p>
            <a:pPr lvl="1"/>
            <a:r>
              <a:rPr lang="el-GR" dirty="0" smtClean="0">
                <a:solidFill>
                  <a:schemeClr val="accent6">
                    <a:lumMod val="75000"/>
                  </a:schemeClr>
                </a:solidFill>
              </a:rPr>
              <a:t>Τμήμα</a:t>
            </a:r>
          </a:p>
          <a:p>
            <a:pPr lvl="1"/>
            <a:r>
              <a:rPr lang="el-GR" dirty="0" smtClean="0">
                <a:solidFill>
                  <a:schemeClr val="accent6">
                    <a:lumMod val="75000"/>
                  </a:schemeClr>
                </a:solidFill>
              </a:rPr>
              <a:t>Φοιτητές</a:t>
            </a:r>
          </a:p>
          <a:p>
            <a:pPr lvl="1"/>
            <a:r>
              <a:rPr lang="el-GR" dirty="0" smtClean="0">
                <a:solidFill>
                  <a:schemeClr val="accent6">
                    <a:lumMod val="75000"/>
                  </a:schemeClr>
                </a:solidFill>
              </a:rPr>
              <a:t>Καθηγητές</a:t>
            </a:r>
          </a:p>
          <a:p>
            <a:pPr lvl="1"/>
            <a:r>
              <a:rPr lang="el-GR" dirty="0" smtClean="0">
                <a:solidFill>
                  <a:schemeClr val="accent6">
                    <a:lumMod val="75000"/>
                  </a:schemeClr>
                </a:solidFill>
              </a:rPr>
              <a:t>Μαθήματα</a:t>
            </a:r>
          </a:p>
          <a:p>
            <a:pPr lvl="1"/>
            <a:r>
              <a:rPr lang="el-GR" dirty="0" smtClean="0">
                <a:solidFill>
                  <a:schemeClr val="accent6">
                    <a:lumMod val="75000"/>
                  </a:schemeClr>
                </a:solidFill>
              </a:rPr>
              <a:t>Όνομα </a:t>
            </a:r>
          </a:p>
          <a:p>
            <a:pPr lvl="1"/>
            <a:r>
              <a:rPr lang="el-GR" dirty="0" smtClean="0">
                <a:solidFill>
                  <a:schemeClr val="accent6">
                    <a:lumMod val="75000"/>
                  </a:schemeClr>
                </a:solidFill>
              </a:rPr>
              <a:t>ΑΜ, ΑΦΜ, κωδικός</a:t>
            </a:r>
          </a:p>
          <a:p>
            <a:pPr lvl="1"/>
            <a:r>
              <a:rPr lang="el-GR" dirty="0" smtClean="0">
                <a:solidFill>
                  <a:schemeClr val="accent6">
                    <a:lumMod val="75000"/>
                  </a:schemeClr>
                </a:solidFill>
              </a:rPr>
              <a:t>Βαθμός</a:t>
            </a:r>
          </a:p>
          <a:p>
            <a:pPr lvl="1"/>
            <a:r>
              <a:rPr lang="el-GR" dirty="0" smtClean="0">
                <a:solidFill>
                  <a:schemeClr val="accent6">
                    <a:lumMod val="75000"/>
                  </a:schemeClr>
                </a:solidFill>
              </a:rPr>
              <a:t>Λίστα φοιτητών</a:t>
            </a:r>
          </a:p>
          <a:p>
            <a:r>
              <a:rPr lang="el-GR" dirty="0" smtClean="0"/>
              <a:t>Τα ουσιαστικά είναι υποψήφια για κλάσεις ή πεδία</a:t>
            </a:r>
          </a:p>
          <a:p>
            <a:pPr lvl="1"/>
            <a:endParaRPr lang="en-US" dirty="0"/>
          </a:p>
        </p:txBody>
      </p:sp>
      <p:sp>
        <p:nvSpPr>
          <p:cNvPr id="6" name="Content Placeholder 5"/>
          <p:cNvSpPr>
            <a:spLocks noGrp="1"/>
          </p:cNvSpPr>
          <p:nvPr>
            <p:ph sz="half" idx="2"/>
          </p:nvPr>
        </p:nvSpPr>
        <p:spPr/>
        <p:txBody>
          <a:bodyPr>
            <a:normAutofit fontScale="92500" lnSpcReduction="10000"/>
          </a:bodyPr>
          <a:lstStyle/>
          <a:p>
            <a:r>
              <a:rPr lang="el-GR" dirty="0" smtClean="0"/>
              <a:t>Ρήματα:</a:t>
            </a:r>
          </a:p>
          <a:p>
            <a:pPr lvl="1"/>
            <a:r>
              <a:rPr lang="el-GR" dirty="0" smtClean="0">
                <a:solidFill>
                  <a:srgbClr val="0070C0"/>
                </a:solidFill>
              </a:rPr>
              <a:t>Ανατίθεται</a:t>
            </a:r>
          </a:p>
          <a:p>
            <a:pPr lvl="1"/>
            <a:r>
              <a:rPr lang="el-GR" dirty="0" smtClean="0">
                <a:solidFill>
                  <a:srgbClr val="0070C0"/>
                </a:solidFill>
              </a:rPr>
              <a:t>Εγγράφεται</a:t>
            </a:r>
          </a:p>
          <a:p>
            <a:pPr lvl="1"/>
            <a:r>
              <a:rPr lang="el-GR" dirty="0" smtClean="0">
                <a:solidFill>
                  <a:srgbClr val="0070C0"/>
                </a:solidFill>
              </a:rPr>
              <a:t>Τυπώνει</a:t>
            </a:r>
          </a:p>
          <a:p>
            <a:pPr lvl="1"/>
            <a:r>
              <a:rPr lang="el-GR" dirty="0" smtClean="0">
                <a:solidFill>
                  <a:srgbClr val="0070C0"/>
                </a:solidFill>
              </a:rPr>
              <a:t>Περνάω μάθημα</a:t>
            </a:r>
          </a:p>
          <a:p>
            <a:pPr lvl="1"/>
            <a:r>
              <a:rPr lang="el-GR" dirty="0" smtClean="0">
                <a:solidFill>
                  <a:srgbClr val="0070C0"/>
                </a:solidFill>
              </a:rPr>
              <a:t>Παίρνω μονάδες</a:t>
            </a:r>
          </a:p>
          <a:p>
            <a:r>
              <a:rPr lang="el-GR" dirty="0" smtClean="0"/>
              <a:t>Τα ρήματα είναι υποψήφια για να γίνουν μέθοδοι και μηνύματα μεταξύ αντικειμένων.</a:t>
            </a:r>
            <a:endParaRPr lang="en-US" dirty="0"/>
          </a:p>
        </p:txBody>
      </p:sp>
    </p:spTree>
    <p:extLst>
      <p:ext uri="{BB962C8B-B14F-4D97-AF65-F5344CB8AC3E}">
        <p14:creationId xmlns:p14="http://schemas.microsoft.com/office/powerpoint/2010/main" val="24682069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smtClean="0"/>
              <a:t>Κλάσεις μέθοδοι και πεδία</a:t>
            </a:r>
            <a:endParaRPr lang="en-US" dirty="0"/>
          </a:p>
        </p:txBody>
      </p:sp>
      <p:sp>
        <p:nvSpPr>
          <p:cNvPr id="5" name="Content Placeholder 4"/>
          <p:cNvSpPr>
            <a:spLocks noGrp="1"/>
          </p:cNvSpPr>
          <p:nvPr>
            <p:ph sz="half" idx="1"/>
          </p:nvPr>
        </p:nvSpPr>
        <p:spPr/>
        <p:txBody>
          <a:bodyPr>
            <a:normAutofit fontScale="92500" lnSpcReduction="10000"/>
          </a:bodyPr>
          <a:lstStyle/>
          <a:p>
            <a:r>
              <a:rPr lang="el-GR" dirty="0" smtClean="0"/>
              <a:t>Ουσιαστικά:</a:t>
            </a:r>
          </a:p>
          <a:p>
            <a:pPr lvl="1"/>
            <a:r>
              <a:rPr lang="el-GR" dirty="0" smtClean="0">
                <a:solidFill>
                  <a:srgbClr val="FF0000"/>
                </a:solidFill>
              </a:rPr>
              <a:t>Τμήμα</a:t>
            </a:r>
          </a:p>
          <a:p>
            <a:pPr lvl="1"/>
            <a:r>
              <a:rPr lang="el-GR" dirty="0" smtClean="0">
                <a:solidFill>
                  <a:srgbClr val="FF0000"/>
                </a:solidFill>
              </a:rPr>
              <a:t>Φοιτητές</a:t>
            </a:r>
          </a:p>
          <a:p>
            <a:pPr lvl="1"/>
            <a:r>
              <a:rPr lang="el-GR" dirty="0" smtClean="0">
                <a:solidFill>
                  <a:srgbClr val="FF0000"/>
                </a:solidFill>
              </a:rPr>
              <a:t>Καθηγητές</a:t>
            </a:r>
          </a:p>
          <a:p>
            <a:pPr lvl="1"/>
            <a:r>
              <a:rPr lang="el-GR" dirty="0" smtClean="0">
                <a:solidFill>
                  <a:srgbClr val="FF0000"/>
                </a:solidFill>
              </a:rPr>
              <a:t>Μαθήματα</a:t>
            </a:r>
          </a:p>
          <a:p>
            <a:pPr lvl="1"/>
            <a:r>
              <a:rPr lang="el-GR" dirty="0" smtClean="0">
                <a:solidFill>
                  <a:schemeClr val="accent6">
                    <a:lumMod val="75000"/>
                  </a:schemeClr>
                </a:solidFill>
              </a:rPr>
              <a:t>Όνομα </a:t>
            </a:r>
          </a:p>
          <a:p>
            <a:pPr lvl="1"/>
            <a:r>
              <a:rPr lang="el-GR" dirty="0" smtClean="0">
                <a:solidFill>
                  <a:schemeClr val="accent6">
                    <a:lumMod val="75000"/>
                  </a:schemeClr>
                </a:solidFill>
              </a:rPr>
              <a:t>ΑΜ, ΑΦΜ, κωδικός</a:t>
            </a:r>
          </a:p>
          <a:p>
            <a:pPr lvl="1"/>
            <a:r>
              <a:rPr lang="el-GR" dirty="0" smtClean="0">
                <a:solidFill>
                  <a:schemeClr val="accent6">
                    <a:lumMod val="75000"/>
                  </a:schemeClr>
                </a:solidFill>
              </a:rPr>
              <a:t>Βαθμός</a:t>
            </a:r>
          </a:p>
          <a:p>
            <a:pPr lvl="1"/>
            <a:r>
              <a:rPr lang="el-GR" dirty="0" smtClean="0">
                <a:solidFill>
                  <a:schemeClr val="accent6">
                    <a:lumMod val="75000"/>
                  </a:schemeClr>
                </a:solidFill>
              </a:rPr>
              <a:t>Λίστα φοιτητών</a:t>
            </a:r>
          </a:p>
          <a:p>
            <a:r>
              <a:rPr lang="el-GR" dirty="0" smtClean="0"/>
              <a:t>Τα ουσιαστικά είναι υποψήφια για κλάσεις ή πεδία</a:t>
            </a:r>
          </a:p>
          <a:p>
            <a:pPr lvl="1"/>
            <a:endParaRPr lang="en-US" dirty="0"/>
          </a:p>
        </p:txBody>
      </p:sp>
      <p:sp>
        <p:nvSpPr>
          <p:cNvPr id="6" name="Content Placeholder 5"/>
          <p:cNvSpPr>
            <a:spLocks noGrp="1"/>
          </p:cNvSpPr>
          <p:nvPr>
            <p:ph sz="half" idx="2"/>
          </p:nvPr>
        </p:nvSpPr>
        <p:spPr/>
        <p:txBody>
          <a:bodyPr>
            <a:normAutofit fontScale="92500" lnSpcReduction="10000"/>
          </a:bodyPr>
          <a:lstStyle/>
          <a:p>
            <a:r>
              <a:rPr lang="el-GR" dirty="0" smtClean="0"/>
              <a:t>Ρήματα:</a:t>
            </a:r>
          </a:p>
          <a:p>
            <a:pPr lvl="1"/>
            <a:r>
              <a:rPr lang="el-GR" dirty="0" smtClean="0">
                <a:solidFill>
                  <a:srgbClr val="0070C0"/>
                </a:solidFill>
              </a:rPr>
              <a:t>Ανατίθεται</a:t>
            </a:r>
          </a:p>
          <a:p>
            <a:pPr lvl="1"/>
            <a:r>
              <a:rPr lang="el-GR" dirty="0" smtClean="0">
                <a:solidFill>
                  <a:srgbClr val="0070C0"/>
                </a:solidFill>
              </a:rPr>
              <a:t>Εγγράφεται</a:t>
            </a:r>
          </a:p>
          <a:p>
            <a:pPr lvl="1"/>
            <a:r>
              <a:rPr lang="el-GR" dirty="0" smtClean="0">
                <a:solidFill>
                  <a:srgbClr val="0070C0"/>
                </a:solidFill>
              </a:rPr>
              <a:t>Τυπώνει</a:t>
            </a:r>
          </a:p>
          <a:p>
            <a:pPr lvl="1"/>
            <a:r>
              <a:rPr lang="el-GR" dirty="0" smtClean="0">
                <a:solidFill>
                  <a:srgbClr val="0070C0"/>
                </a:solidFill>
              </a:rPr>
              <a:t>Περνάω μάθημα</a:t>
            </a:r>
          </a:p>
          <a:p>
            <a:pPr lvl="1"/>
            <a:r>
              <a:rPr lang="el-GR" dirty="0" smtClean="0">
                <a:solidFill>
                  <a:srgbClr val="0070C0"/>
                </a:solidFill>
              </a:rPr>
              <a:t>Παίρνω μονάδες</a:t>
            </a:r>
          </a:p>
          <a:p>
            <a:r>
              <a:rPr lang="el-GR" dirty="0" smtClean="0"/>
              <a:t>Τα ρήματα είναι υποψήφια για να γίνουν μέθοδοι και μηνύματα μεταξύ αντικειμένων.</a:t>
            </a:r>
            <a:endParaRPr lang="en-US" dirty="0"/>
          </a:p>
        </p:txBody>
      </p:sp>
      <p:sp>
        <p:nvSpPr>
          <p:cNvPr id="7" name="TextBox 6"/>
          <p:cNvSpPr txBox="1"/>
          <p:nvPr/>
        </p:nvSpPr>
        <p:spPr>
          <a:xfrm>
            <a:off x="4724400" y="5638800"/>
            <a:ext cx="4419600" cy="1200329"/>
          </a:xfrm>
          <a:prstGeom prst="rect">
            <a:avLst/>
          </a:prstGeom>
          <a:solidFill>
            <a:srgbClr val="92D050"/>
          </a:solidFill>
        </p:spPr>
        <p:txBody>
          <a:bodyPr wrap="square" rtlCol="0">
            <a:spAutoFit/>
          </a:bodyPr>
          <a:lstStyle/>
          <a:p>
            <a:r>
              <a:rPr lang="el-GR" dirty="0" smtClean="0"/>
              <a:t>Όλα τα ουσιαστικά μπορούν να γίνουν κλάσεις αλλά συνήθως διαλέγουμε αυτά για τα οποία υπάρχει αρκετή πολυπλοκότητα</a:t>
            </a:r>
            <a:endParaRPr lang="en-US" dirty="0"/>
          </a:p>
        </p:txBody>
      </p:sp>
    </p:spTree>
    <p:extLst>
      <p:ext uri="{BB962C8B-B14F-4D97-AF65-F5344CB8AC3E}">
        <p14:creationId xmlns:p14="http://schemas.microsoft.com/office/powerpoint/2010/main" val="13783618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Κλάση </a:t>
            </a:r>
            <a:r>
              <a:rPr lang="en-US" dirty="0" smtClean="0"/>
              <a:t>Professor</a:t>
            </a:r>
            <a:endParaRPr lang="en-US" dirty="0"/>
          </a:p>
        </p:txBody>
      </p:sp>
      <p:sp>
        <p:nvSpPr>
          <p:cNvPr id="6" name="Content Placeholder 5"/>
          <p:cNvSpPr>
            <a:spLocks noGrp="1"/>
          </p:cNvSpPr>
          <p:nvPr>
            <p:ph idx="1"/>
          </p:nvPr>
        </p:nvSpPr>
        <p:spPr/>
        <p:txBody>
          <a:bodyPr/>
          <a:lstStyle/>
          <a:p>
            <a:r>
              <a:rPr lang="el-GR" dirty="0" smtClean="0"/>
              <a:t>Κρατάει το όνομα και το ΑΦΜ του καθηγητή</a:t>
            </a:r>
          </a:p>
          <a:p>
            <a:r>
              <a:rPr lang="el-GR" dirty="0" smtClean="0"/>
              <a:t>Ενδεχομένως να κρατάει και τα μαθήματα που έχει αναλάβει</a:t>
            </a:r>
          </a:p>
          <a:p>
            <a:endParaRPr lang="el-GR" dirty="0"/>
          </a:p>
          <a:p>
            <a:r>
              <a:rPr lang="el-GR" dirty="0" smtClean="0"/>
              <a:t>Η μέθοδος για να αναλάβει ο καθηγητής ένα μάθημα θα πρέπει να είναι εδώ ή στην κλάση του μαθήματος?</a:t>
            </a:r>
            <a:endParaRPr lang="en-US" dirty="0"/>
          </a:p>
        </p:txBody>
      </p:sp>
    </p:spTree>
    <p:extLst>
      <p:ext uri="{BB962C8B-B14F-4D97-AF65-F5344CB8AC3E}">
        <p14:creationId xmlns:p14="http://schemas.microsoft.com/office/powerpoint/2010/main" val="35223591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Κλάση </a:t>
            </a:r>
            <a:r>
              <a:rPr lang="en-US" dirty="0" smtClean="0"/>
              <a:t>Student</a:t>
            </a:r>
            <a:endParaRPr lang="en-US" dirty="0"/>
          </a:p>
        </p:txBody>
      </p:sp>
      <p:sp>
        <p:nvSpPr>
          <p:cNvPr id="3" name="Content Placeholder 2"/>
          <p:cNvSpPr>
            <a:spLocks noGrp="1"/>
          </p:cNvSpPr>
          <p:nvPr>
            <p:ph idx="1"/>
          </p:nvPr>
        </p:nvSpPr>
        <p:spPr/>
        <p:txBody>
          <a:bodyPr/>
          <a:lstStyle/>
          <a:p>
            <a:r>
              <a:rPr lang="el-GR" dirty="0" smtClean="0"/>
              <a:t>Κρατάει το όνομα του φοιτητή και τις μονάδες που έχει πάρει μέχρι τώρα.</a:t>
            </a:r>
          </a:p>
          <a:p>
            <a:r>
              <a:rPr lang="el-GR" dirty="0" smtClean="0"/>
              <a:t>Ενδεχομένως να κρατάει και τα μαθήματα που παίρνει.</a:t>
            </a:r>
          </a:p>
          <a:p>
            <a:r>
              <a:rPr lang="el-GR" dirty="0" smtClean="0"/>
              <a:t>Ενδεχομένως να κρατάει και τη λίστα με τα μαθήματα που έχει περάσει.</a:t>
            </a:r>
          </a:p>
          <a:p>
            <a:r>
              <a:rPr lang="el-GR" dirty="0" smtClean="0"/>
              <a:t>Χρειαζόμαστε μέθοδο για να γραφτεί ο φοιτητής στο μάθημα, ή να το περάσει, ή καλύτερα να τις βάλουμε στην κλάση του μαθήματος?</a:t>
            </a:r>
            <a:endParaRPr lang="en-US" dirty="0"/>
          </a:p>
        </p:txBody>
      </p:sp>
    </p:spTree>
    <p:extLst>
      <p:ext uri="{BB962C8B-B14F-4D97-AF65-F5344CB8AC3E}">
        <p14:creationId xmlns:p14="http://schemas.microsoft.com/office/powerpoint/2010/main" val="3100437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Κλάση </a:t>
            </a:r>
            <a:r>
              <a:rPr lang="en-US" dirty="0" smtClean="0"/>
              <a:t>Course</a:t>
            </a:r>
            <a:endParaRPr lang="en-US" dirty="0"/>
          </a:p>
        </p:txBody>
      </p:sp>
      <p:sp>
        <p:nvSpPr>
          <p:cNvPr id="3" name="Content Placeholder 2"/>
          <p:cNvSpPr>
            <a:spLocks noGrp="1"/>
          </p:cNvSpPr>
          <p:nvPr>
            <p:ph idx="1"/>
          </p:nvPr>
        </p:nvSpPr>
        <p:spPr/>
        <p:txBody>
          <a:bodyPr/>
          <a:lstStyle/>
          <a:p>
            <a:r>
              <a:rPr lang="el-GR" dirty="0" smtClean="0"/>
              <a:t>Κρατάει το όνομα του μαθήματος, τις μονάδες του μαθήματος, τον καθηγητή που κάνει το μάθημα, τους φοιτητές που παίρνουν το μάθημα</a:t>
            </a:r>
          </a:p>
          <a:p>
            <a:pPr lvl="1"/>
            <a:r>
              <a:rPr lang="el-GR" dirty="0" smtClean="0"/>
              <a:t>Τίποτα άλλο? Τι θα κάνουμε με τους βαθμούς και το ποιος πέρασε το μάθημα?</a:t>
            </a:r>
          </a:p>
          <a:p>
            <a:r>
              <a:rPr lang="el-GR" dirty="0" smtClean="0"/>
              <a:t>Μέθοδοι</a:t>
            </a:r>
          </a:p>
          <a:p>
            <a:pPr lvl="1"/>
            <a:r>
              <a:rPr lang="el-GR" dirty="0" smtClean="0"/>
              <a:t>Ανάθεση καθηγητή </a:t>
            </a:r>
          </a:p>
          <a:p>
            <a:pPr lvl="1"/>
            <a:r>
              <a:rPr lang="el-GR" dirty="0" smtClean="0"/>
              <a:t>Εγγραφή φοιτητή στο μάθημα</a:t>
            </a:r>
          </a:p>
          <a:p>
            <a:pPr lvl="1"/>
            <a:r>
              <a:rPr lang="el-GR" dirty="0" smtClean="0"/>
              <a:t>Ανάθεση βαθμών στους φοιτητές.</a:t>
            </a:r>
          </a:p>
          <a:p>
            <a:pPr lvl="1"/>
            <a:endParaRPr lang="en-US" dirty="0"/>
          </a:p>
        </p:txBody>
      </p:sp>
    </p:spTree>
    <p:extLst>
      <p:ext uri="{BB962C8B-B14F-4D97-AF65-F5344CB8AC3E}">
        <p14:creationId xmlns:p14="http://schemas.microsoft.com/office/powerpoint/2010/main" val="41489726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Κλάση </a:t>
            </a:r>
            <a:r>
              <a:rPr lang="en-US" dirty="0" smtClean="0"/>
              <a:t>Department</a:t>
            </a:r>
            <a:endParaRPr lang="en-US" dirty="0"/>
          </a:p>
        </p:txBody>
      </p:sp>
      <p:sp>
        <p:nvSpPr>
          <p:cNvPr id="3" name="Content Placeholder 2"/>
          <p:cNvSpPr>
            <a:spLocks noGrp="1"/>
          </p:cNvSpPr>
          <p:nvPr>
            <p:ph idx="1"/>
          </p:nvPr>
        </p:nvSpPr>
        <p:spPr/>
        <p:txBody>
          <a:bodyPr/>
          <a:lstStyle/>
          <a:p>
            <a:r>
              <a:rPr lang="el-GR" dirty="0" smtClean="0"/>
              <a:t>Τα βάζει όλα μαζί, εδώ δημιουργούμε τους φοιτητές, καθηγητές, μαθήματα.</a:t>
            </a:r>
          </a:p>
          <a:p>
            <a:r>
              <a:rPr lang="el-GR" dirty="0" smtClean="0"/>
              <a:t>Οι φοιτητές και οι καθηγητές ως άτομα θα μπορούσαν να υπάρχουν και εκτός του τμήματος.</a:t>
            </a:r>
          </a:p>
          <a:p>
            <a:r>
              <a:rPr lang="el-GR" dirty="0" smtClean="0"/>
              <a:t>Εδώ δημιουργούμε την </a:t>
            </a:r>
            <a:r>
              <a:rPr lang="en-US" dirty="0" smtClean="0"/>
              <a:t>main.</a:t>
            </a:r>
          </a:p>
          <a:p>
            <a:endParaRPr lang="en-US" dirty="0"/>
          </a:p>
          <a:p>
            <a:endParaRPr lang="en-US" dirty="0" smtClean="0"/>
          </a:p>
          <a:p>
            <a:r>
              <a:rPr lang="el-GR" dirty="0" smtClean="0"/>
              <a:t>Χρειαζόμαστε άλλη κλάση?</a:t>
            </a:r>
            <a:endParaRPr lang="en-US" dirty="0"/>
          </a:p>
        </p:txBody>
      </p:sp>
    </p:spTree>
    <p:extLst>
      <p:ext uri="{BB962C8B-B14F-4D97-AF65-F5344CB8AC3E}">
        <p14:creationId xmlns:p14="http://schemas.microsoft.com/office/powerpoint/2010/main" val="19168520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8278</TotalTime>
  <Words>1217</Words>
  <Application>Microsoft Office PowerPoint</Application>
  <PresentationFormat>On-screen Show (4:3)</PresentationFormat>
  <Paragraphs>358</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Clarity</vt:lpstr>
      <vt:lpstr>ΤΕΧΝΙΚΕΣ Αντικειμενοστραφουσ προγραμματισμου</vt:lpstr>
      <vt:lpstr>Μεγάλο παράδειγμα</vt:lpstr>
      <vt:lpstr>Μεγάλο παράδειγμα</vt:lpstr>
      <vt:lpstr>Κλάσεις μέθοδοι και πεδία</vt:lpstr>
      <vt:lpstr>Κλάσεις μέθοδοι και πεδία</vt:lpstr>
      <vt:lpstr>Κλάση Professor</vt:lpstr>
      <vt:lpstr>Κλάση Student</vt:lpstr>
      <vt:lpstr>Κλάση Course</vt:lpstr>
      <vt:lpstr>Κλάση Department</vt:lpstr>
      <vt:lpstr>Κλάση StudentRecord</vt:lpstr>
      <vt:lpstr>ArrayList</vt:lpstr>
      <vt:lpstr>ArrayList</vt:lpstr>
      <vt:lpstr>UML διάγραμμα</vt:lpstr>
      <vt:lpstr>PowerPoint Presentation</vt:lpstr>
      <vt:lpstr>PowerPoint Presentation</vt:lpstr>
      <vt:lpstr>PowerPoint Presentation</vt:lpstr>
      <vt:lpstr>PowerPoint Presentation</vt:lpstr>
      <vt:lpstr>PowerPoint Presentation</vt:lpstr>
      <vt:lpstr>PowerPoint Presentation</vt:lpstr>
      <vt:lpstr>UML διάγραμμα</vt:lpstr>
      <vt:lpstr>Σχέσεις κλάσεων</vt:lpstr>
      <vt:lpstr>Παράδειγμα</vt:lpstr>
      <vt:lpstr>Παράδειγμα</vt:lpstr>
      <vt:lpstr>Παράδειγμα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ΤΕΧΝΙΚΕΣ Αντικειμενοστραφουσ προγραμματισμου</dc:title>
  <dc:creator>tsap</dc:creator>
  <cp:lastModifiedBy>tsap</cp:lastModifiedBy>
  <cp:revision>436</cp:revision>
  <dcterms:created xsi:type="dcterms:W3CDTF">2013-02-10T16:19:38Z</dcterms:created>
  <dcterms:modified xsi:type="dcterms:W3CDTF">2013-04-08T06:33:08Z</dcterms:modified>
</cp:coreProperties>
</file>