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7" r:id="rId2"/>
    <p:sldId id="563" r:id="rId3"/>
    <p:sldId id="564" r:id="rId4"/>
    <p:sldId id="567" r:id="rId5"/>
    <p:sldId id="568" r:id="rId6"/>
    <p:sldId id="570" r:id="rId7"/>
    <p:sldId id="571" r:id="rId8"/>
    <p:sldId id="584" r:id="rId9"/>
    <p:sldId id="585" r:id="rId10"/>
    <p:sldId id="586" r:id="rId11"/>
    <p:sldId id="569" r:id="rId12"/>
    <p:sldId id="587" r:id="rId13"/>
    <p:sldId id="588" r:id="rId14"/>
    <p:sldId id="574" r:id="rId15"/>
    <p:sldId id="579" r:id="rId16"/>
    <p:sldId id="581" r:id="rId17"/>
    <p:sldId id="577" r:id="rId18"/>
    <p:sldId id="575" r:id="rId19"/>
    <p:sldId id="582" r:id="rId20"/>
    <p:sldId id="580" r:id="rId21"/>
    <p:sldId id="583" r:id="rId22"/>
    <p:sldId id="565" r:id="rId23"/>
    <p:sldId id="566" r:id="rId24"/>
    <p:sldId id="589" r:id="rId25"/>
    <p:sldId id="59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768C28-81DF-43F0-A3D4-E906B1D7125B}" type="datetimeFigureOut">
              <a:rPr lang="en-US" smtClean="0"/>
              <a:pPr/>
              <a:t>4/8/2013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F60F88-82BB-4F01-8B5A-73A7B3C8F800}" type="slidenum">
              <a:rPr lang="en-US" smtClean="0"/>
              <a:pPr/>
              <a:t>‹#›</a:t>
            </a:fld>
            <a:endParaRPr lang="en-US"/>
          </a:p>
        </p:txBody>
      </p:sp>
    </p:spTree>
    <p:extLst>
      <p:ext uri="{BB962C8B-B14F-4D97-AF65-F5344CB8AC3E}">
        <p14:creationId xmlns:p14="http://schemas.microsoft.com/office/powerpoint/2010/main" val="3919752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540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318698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538664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Clr>
                <a:schemeClr val="accent1"/>
              </a:buClr>
              <a:defRPr/>
            </a:lvl2pPr>
            <a:lvl4pPr>
              <a:buClr>
                <a:schemeClr val="accent1"/>
              </a:buCl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l-GR" dirty="0" smtClean="0"/>
              <a:t>Χειμώνας 2011</a:t>
            </a:r>
            <a:endParaRPr lang="en-US" dirty="0"/>
          </a:p>
        </p:txBody>
      </p:sp>
      <p:sp>
        <p:nvSpPr>
          <p:cNvPr id="5" name="Footer Placeholder 4"/>
          <p:cNvSpPr>
            <a:spLocks noGrp="1"/>
          </p:cNvSpPr>
          <p:nvPr>
            <p:ph type="ftr" sz="quarter" idx="11"/>
          </p:nvPr>
        </p:nvSpPr>
        <p:spPr/>
        <p:txBody>
          <a:bodyPr/>
          <a:lstStyle/>
          <a:p>
            <a:r>
              <a:rPr lang="en-US" dirty="0" smtClean="0"/>
              <a:t>CS-409: </a:t>
            </a:r>
            <a:r>
              <a:rPr lang="el-GR" dirty="0" err="1" smtClean="0"/>
              <a:t>Αντικειμενοστρεφής</a:t>
            </a:r>
            <a:r>
              <a:rPr lang="el-GR" dirty="0" smtClean="0"/>
              <a:t> </a:t>
            </a:r>
            <a:r>
              <a:rPr lang="el-GR" dirty="0" err="1" smtClean="0"/>
              <a:t>Προγραμματισμος</a:t>
            </a:r>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942962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6"/>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569784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274013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15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574329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702129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9291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514775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DD7E345-9BD5-414F-9B98-BE3DCAA5A9BF}" type="datetimeFigureOut">
              <a:rPr lang="en-US" smtClean="0"/>
              <a:pPr/>
              <a:t>4/8/2013</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l-GR" dirty="0" err="1" smtClean="0"/>
              <a:t>Αντικειμενοστρεφής</a:t>
            </a:r>
            <a:r>
              <a:rPr lang="el-GR" dirty="0" smtClean="0"/>
              <a:t> Προγραμματισμός</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1801919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6"/>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6"/>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6"/>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6"/>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6"/>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924800" cy="1927225"/>
          </a:xfrm>
        </p:spPr>
        <p:txBody>
          <a:bodyPr>
            <a:normAutofit fontScale="90000"/>
          </a:bodyPr>
          <a:lstStyle/>
          <a:p>
            <a:r>
              <a:rPr lang="el-GR" dirty="0" smtClean="0"/>
              <a:t>ΤΕΧΝΙΚΕΣ </a:t>
            </a:r>
            <a:r>
              <a:rPr lang="el-GR" dirty="0" err="1" smtClean="0"/>
              <a:t>Αντικειμενοστραφουσ</a:t>
            </a:r>
            <a:r>
              <a:rPr lang="el-GR" dirty="0" smtClean="0"/>
              <a:t> </a:t>
            </a:r>
            <a:r>
              <a:rPr lang="el-GR" dirty="0" err="1" smtClean="0"/>
              <a:t>προγραμματισμου</a:t>
            </a:r>
            <a:endParaRPr lang="en-US" dirty="0"/>
          </a:p>
        </p:txBody>
      </p:sp>
      <p:sp>
        <p:nvSpPr>
          <p:cNvPr id="3" name="Subtitle 2"/>
          <p:cNvSpPr>
            <a:spLocks noGrp="1"/>
          </p:cNvSpPr>
          <p:nvPr>
            <p:ph type="subTitle" idx="1"/>
          </p:nvPr>
        </p:nvSpPr>
        <p:spPr/>
        <p:txBody>
          <a:bodyPr>
            <a:normAutofit/>
          </a:bodyPr>
          <a:lstStyle/>
          <a:p>
            <a:pPr algn="ctr"/>
            <a:r>
              <a:rPr lang="el-GR" dirty="0" smtClean="0"/>
              <a:t>Σύνθεση αντικειμένων</a:t>
            </a:r>
            <a:endParaRPr lang="el-GR" dirty="0"/>
          </a:p>
          <a:p>
            <a:pPr algn="ctr"/>
            <a:endParaRPr lang="el-GR" dirty="0" smtClean="0"/>
          </a:p>
        </p:txBody>
      </p:sp>
    </p:spTree>
    <p:extLst>
      <p:ext uri="{BB962C8B-B14F-4D97-AF65-F5344CB8AC3E}">
        <p14:creationId xmlns:p14="http://schemas.microsoft.com/office/powerpoint/2010/main" val="511154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340768"/>
            <a:ext cx="8496944" cy="3693319"/>
          </a:xfrm>
          <a:prstGeom prst="rect">
            <a:avLst/>
          </a:prstGeom>
          <a:noFill/>
          <a:ln w="28575">
            <a:solidFill>
              <a:schemeClr val="accent1"/>
            </a:solidFill>
            <a:prstDash val="dash"/>
          </a:ln>
        </p:spPr>
        <p:txBody>
          <a:bodyPr wrap="square" rtlCol="0">
            <a:spAutoFit/>
          </a:bodyPr>
          <a:lstStyle/>
          <a:p>
            <a:r>
              <a:rPr lang="en-US" b="1" dirty="0">
                <a:latin typeface="Courier New" pitchFamily="49" charset="0"/>
                <a:cs typeface="Courier New" pitchFamily="49" charset="0"/>
              </a:rPr>
              <a:t>class </a:t>
            </a:r>
            <a:r>
              <a:rPr lang="en-US" b="1" dirty="0" err="1">
                <a:latin typeface="Courier New" pitchFamily="49" charset="0"/>
                <a:cs typeface="Courier New" pitchFamily="49" charset="0"/>
              </a:rPr>
              <a:t>StackExample</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public static void main(String[] </a:t>
            </a:r>
            <a:r>
              <a:rPr lang="en-US" b="1" dirty="0" err="1">
                <a:latin typeface="Courier New" pitchFamily="49" charset="0"/>
                <a:cs typeface="Courier New" pitchFamily="49" charset="0"/>
              </a:rPr>
              <a:t>args</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Stack s = new Stack();</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s.push</a:t>
            </a:r>
            <a:r>
              <a:rPr lang="en-US" b="1" dirty="0">
                <a:latin typeface="Courier New" pitchFamily="49" charset="0"/>
                <a:cs typeface="Courier New" pitchFamily="49" charset="0"/>
              </a:rPr>
              <a:t>(3);</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s.push</a:t>
            </a:r>
            <a:r>
              <a:rPr lang="en-US" b="1" dirty="0">
                <a:latin typeface="Courier New" pitchFamily="49" charset="0"/>
                <a:cs typeface="Courier New" pitchFamily="49" charset="0"/>
              </a:rPr>
              <a:t>(2);</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s.push</a:t>
            </a:r>
            <a:r>
              <a:rPr lang="en-US" b="1" dirty="0">
                <a:latin typeface="Courier New" pitchFamily="49" charset="0"/>
                <a:cs typeface="Courier New" pitchFamily="49" charset="0"/>
              </a:rPr>
              <a:t>(1);</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System.out.println</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s.pop</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System.out.println</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s.pop</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System.out.println</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s.pop</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System.out.println</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s.pop</a:t>
            </a:r>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681437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Στοίβα</a:t>
            </a:r>
            <a:r>
              <a:rPr lang="en-US" dirty="0" smtClean="0"/>
              <a:t> - </a:t>
            </a:r>
            <a:r>
              <a:rPr lang="el-GR" dirty="0" smtClean="0"/>
              <a:t>Υλοποίηση</a:t>
            </a:r>
            <a:endParaRPr lang="en-US" dirty="0"/>
          </a:p>
        </p:txBody>
      </p:sp>
      <p:grpSp>
        <p:nvGrpSpPr>
          <p:cNvPr id="8" name="Group 7"/>
          <p:cNvGrpSpPr/>
          <p:nvPr/>
        </p:nvGrpSpPr>
        <p:grpSpPr>
          <a:xfrm>
            <a:off x="2286000" y="2013857"/>
            <a:ext cx="1600200" cy="1295400"/>
            <a:chOff x="3124200" y="2362200"/>
            <a:chExt cx="1600200" cy="1295400"/>
          </a:xfrm>
        </p:grpSpPr>
        <p:sp>
          <p:nvSpPr>
            <p:cNvPr id="5" name="Rounded Rectangle 4"/>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Z</a:t>
              </a:r>
              <a:endParaRPr lang="en-US" dirty="0">
                <a:solidFill>
                  <a:schemeClr val="tx1"/>
                </a:solidFill>
              </a:endParaRPr>
            </a:p>
          </p:txBody>
        </p:sp>
      </p:grpSp>
      <p:grpSp>
        <p:nvGrpSpPr>
          <p:cNvPr id="13" name="Group 12"/>
          <p:cNvGrpSpPr/>
          <p:nvPr/>
        </p:nvGrpSpPr>
        <p:grpSpPr>
          <a:xfrm>
            <a:off x="4495800" y="2013857"/>
            <a:ext cx="1600200" cy="1295400"/>
            <a:chOff x="3124200" y="2362200"/>
            <a:chExt cx="1600200" cy="1295400"/>
          </a:xfrm>
        </p:grpSpPr>
        <p:sp>
          <p:nvSpPr>
            <p:cNvPr id="14" name="Rounded Rectangle 13"/>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X</a:t>
              </a:r>
              <a:endParaRPr lang="en-US" dirty="0">
                <a:solidFill>
                  <a:schemeClr val="tx1"/>
                </a:solidFill>
              </a:endParaRPr>
            </a:p>
          </p:txBody>
        </p:sp>
      </p:grpSp>
      <p:grpSp>
        <p:nvGrpSpPr>
          <p:cNvPr id="17" name="Group 16"/>
          <p:cNvGrpSpPr/>
          <p:nvPr/>
        </p:nvGrpSpPr>
        <p:grpSpPr>
          <a:xfrm>
            <a:off x="6705600" y="1981200"/>
            <a:ext cx="1600200" cy="1295400"/>
            <a:chOff x="3124200" y="2362200"/>
            <a:chExt cx="1600200" cy="1295400"/>
          </a:xfrm>
        </p:grpSpPr>
        <p:sp>
          <p:nvSpPr>
            <p:cNvPr id="18" name="Rounded Rectangle 17"/>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200400" y="2438400"/>
              <a:ext cx="1447800" cy="6858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Y</a:t>
              </a:r>
              <a:endParaRPr lang="en-US" dirty="0">
                <a:solidFill>
                  <a:schemeClr val="tx1"/>
                </a:solidFill>
              </a:endParaRPr>
            </a:p>
          </p:txBody>
        </p:sp>
      </p:grpSp>
      <p:cxnSp>
        <p:nvCxnSpPr>
          <p:cNvPr id="22" name="Elbow Connector 21"/>
          <p:cNvCxnSpPr>
            <a:stCxn id="6" idx="3"/>
            <a:endCxn id="14" idx="1"/>
          </p:cNvCxnSpPr>
          <p:nvPr/>
        </p:nvCxnSpPr>
        <p:spPr>
          <a:xfrm flipV="1">
            <a:off x="3810000" y="2661557"/>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18" idx="1"/>
          </p:cNvCxnSpPr>
          <p:nvPr/>
        </p:nvCxnSpPr>
        <p:spPr>
          <a:xfrm flipV="1">
            <a:off x="6019800" y="2628900"/>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28600" y="2432957"/>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5" idx="1"/>
          </p:cNvCxnSpPr>
          <p:nvPr/>
        </p:nvCxnSpPr>
        <p:spPr>
          <a:xfrm>
            <a:off x="1676400" y="2661557"/>
            <a:ext cx="609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8432" y="3998740"/>
            <a:ext cx="9071011" cy="1200329"/>
          </a:xfrm>
          <a:prstGeom prst="rect">
            <a:avLst/>
          </a:prstGeom>
          <a:noFill/>
        </p:spPr>
        <p:txBody>
          <a:bodyPr wrap="square" rtlCol="0">
            <a:spAutoFit/>
          </a:bodyPr>
          <a:lstStyle/>
          <a:p>
            <a:pPr marL="342900" indent="-342900">
              <a:buFont typeface="Arial" pitchFamily="34" charset="0"/>
              <a:buChar char="•"/>
            </a:pPr>
            <a:r>
              <a:rPr lang="el-GR" sz="2400" dirty="0" smtClean="0"/>
              <a:t>Τα </a:t>
            </a:r>
            <a:r>
              <a:rPr lang="el-GR" sz="2400" dirty="0" smtClean="0">
                <a:solidFill>
                  <a:srgbClr val="0070C0"/>
                </a:solidFill>
              </a:rPr>
              <a:t>Χ,Υ,Ζ </a:t>
            </a:r>
            <a:r>
              <a:rPr lang="el-GR" sz="2400" dirty="0" smtClean="0"/>
              <a:t>μπορεί να είναι δεδομένα οποιουδήποτε τύπου ή </a:t>
            </a:r>
            <a:r>
              <a:rPr lang="el-GR" sz="2400" dirty="0" smtClean="0"/>
              <a:t>κλάσης. </a:t>
            </a:r>
            <a:r>
              <a:rPr lang="el-GR" sz="2400" dirty="0" smtClean="0"/>
              <a:t>Π.χ. αντί για ακέραιους θα μπορούσαμε να έχουμε αντικείμενα τύπου </a:t>
            </a:r>
            <a:r>
              <a:rPr lang="en-US" sz="2400" dirty="0" smtClean="0">
                <a:solidFill>
                  <a:srgbClr val="FF0000"/>
                </a:solidFill>
              </a:rPr>
              <a:t>Person</a:t>
            </a:r>
            <a:r>
              <a:rPr lang="en-US" sz="2400" dirty="0" smtClean="0"/>
              <a:t>.</a:t>
            </a:r>
            <a:endParaRPr lang="en-US" sz="2400" dirty="0">
              <a:solidFill>
                <a:srgbClr val="FF0000"/>
              </a:solidFill>
            </a:endParaRPr>
          </a:p>
        </p:txBody>
      </p:sp>
    </p:spTree>
    <p:extLst>
      <p:ext uri="{BB962C8B-B14F-4D97-AF65-F5344CB8AC3E}">
        <p14:creationId xmlns:p14="http://schemas.microsoft.com/office/powerpoint/2010/main" val="1299812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04" y="1340768"/>
            <a:ext cx="8496944" cy="3970318"/>
          </a:xfrm>
          <a:prstGeom prst="rect">
            <a:avLst/>
          </a:prstGeom>
          <a:noFill/>
          <a:ln w="28575">
            <a:solidFill>
              <a:schemeClr val="accent1"/>
            </a:solidFill>
            <a:prstDash val="dash"/>
          </a:ln>
        </p:spPr>
        <p:txBody>
          <a:bodyPr wrap="square" rtlCol="0">
            <a:spAutoFit/>
          </a:bodyPr>
          <a:lstStyle/>
          <a:p>
            <a:r>
              <a:rPr lang="en-US" b="1" dirty="0">
                <a:latin typeface="Courier New" pitchFamily="49" charset="0"/>
                <a:cs typeface="Courier New" pitchFamily="49" charset="0"/>
              </a:rPr>
              <a:t>class Person</a:t>
            </a: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String name;</a:t>
            </a:r>
          </a:p>
          <a:p>
            <a:r>
              <a:rPr lang="en-US" b="1" dirty="0">
                <a:latin typeface="Courier New" pitchFamily="49" charset="0"/>
                <a:cs typeface="Courier New" pitchFamily="49" charset="0"/>
              </a:rPr>
              <a:t>	private int number;</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Person(String name, int </a:t>
            </a:r>
            <a:r>
              <a:rPr lang="en-US" b="1" dirty="0" err="1">
                <a:latin typeface="Courier New" pitchFamily="49" charset="0"/>
                <a:cs typeface="Courier New" pitchFamily="49" charset="0"/>
              </a:rPr>
              <a:t>num</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this.name = name;</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this.number</a:t>
            </a:r>
            <a:r>
              <a:rPr lang="en-US" b="1" dirty="0">
                <a:latin typeface="Courier New" pitchFamily="49" charset="0"/>
                <a:cs typeface="Courier New" pitchFamily="49" charset="0"/>
              </a:rPr>
              <a:t> = </a:t>
            </a:r>
            <a:r>
              <a:rPr lang="en-US" b="1" dirty="0" err="1">
                <a:latin typeface="Courier New" pitchFamily="49" charset="0"/>
                <a:cs typeface="Courier New" pitchFamily="49" charset="0"/>
              </a:rPr>
              <a:t>num</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String </a:t>
            </a:r>
            <a:r>
              <a:rPr lang="en-US" b="1" dirty="0" err="1">
                <a:latin typeface="Courier New" pitchFamily="49" charset="0"/>
                <a:cs typeface="Courier New" pitchFamily="49" charset="0"/>
              </a:rPr>
              <a:t>toString</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name+":"+number;</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18386452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8734" y="1916832"/>
            <a:ext cx="8659823"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70079" y="5229200"/>
            <a:ext cx="8659823" cy="79208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70080" y="1052736"/>
            <a:ext cx="8659823"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51520" y="483051"/>
            <a:ext cx="8496944" cy="6186309"/>
          </a:xfrm>
          <a:prstGeom prst="rect">
            <a:avLst/>
          </a:prstGeom>
          <a:noFill/>
          <a:ln w="28575">
            <a:solidFill>
              <a:schemeClr val="accent1"/>
            </a:solidFill>
            <a:prstDash val="dash"/>
          </a:ln>
        </p:spPr>
        <p:txBody>
          <a:bodyPr wrap="square" rtlCol="0">
            <a:spAutoFit/>
          </a:bodyPr>
          <a:lstStyle/>
          <a:p>
            <a:r>
              <a:rPr lang="en-US" b="1" dirty="0">
                <a:latin typeface="Courier New" pitchFamily="49" charset="0"/>
                <a:cs typeface="Courier New" pitchFamily="49" charset="0"/>
              </a:rPr>
              <a:t>class </a:t>
            </a:r>
            <a:r>
              <a:rPr lang="en-US" b="1" dirty="0" err="1">
                <a:latin typeface="Courier New" pitchFamily="49" charset="0"/>
                <a:cs typeface="Courier New" pitchFamily="49" charset="0"/>
              </a:rPr>
              <a:t>PersonStackElement</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Person value;</a:t>
            </a:r>
          </a:p>
          <a:p>
            <a:r>
              <a:rPr lang="en-US" b="1" dirty="0">
                <a:latin typeface="Courier New" pitchFamily="49" charset="0"/>
                <a:cs typeface="Courier New" pitchFamily="49" charset="0"/>
              </a:rPr>
              <a:t>	private </a:t>
            </a:r>
            <a:r>
              <a:rPr lang="en-US" b="1" dirty="0" err="1">
                <a:latin typeface="Courier New" pitchFamily="49" charset="0"/>
                <a:cs typeface="Courier New" pitchFamily="49" charset="0"/>
              </a:rPr>
              <a:t>PersonStackElement</a:t>
            </a:r>
            <a:r>
              <a:rPr lang="en-US" b="1" dirty="0">
                <a:latin typeface="Courier New" pitchFamily="49" charset="0"/>
                <a:cs typeface="Courier New" pitchFamily="49" charset="0"/>
              </a:rPr>
              <a:t> next;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a:t>
            </a:r>
            <a:r>
              <a:rPr lang="en-US" b="1" dirty="0" err="1">
                <a:latin typeface="Courier New" pitchFamily="49" charset="0"/>
                <a:cs typeface="Courier New" pitchFamily="49" charset="0"/>
              </a:rPr>
              <a:t>PersonStackElement</a:t>
            </a:r>
            <a:r>
              <a:rPr lang="en-US" b="1" dirty="0">
                <a:latin typeface="Courier New" pitchFamily="49" charset="0"/>
                <a:cs typeface="Courier New" pitchFamily="49" charset="0"/>
              </a:rPr>
              <a:t>(Person </a:t>
            </a:r>
            <a:r>
              <a:rPr lang="en-US" b="1" dirty="0" err="1">
                <a:latin typeface="Courier New" pitchFamily="49" charset="0"/>
                <a:cs typeface="Courier New" pitchFamily="49" charset="0"/>
              </a:rPr>
              <a:t>val</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value = </a:t>
            </a:r>
            <a:r>
              <a:rPr lang="en-US" b="1" dirty="0" err="1">
                <a:latin typeface="Courier New" pitchFamily="49" charset="0"/>
                <a:cs typeface="Courier New" pitchFamily="49" charset="0"/>
              </a:rPr>
              <a:t>val</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void </a:t>
            </a:r>
            <a:r>
              <a:rPr lang="en-US" b="1" dirty="0" err="1">
                <a:latin typeface="Courier New" pitchFamily="49" charset="0"/>
                <a:cs typeface="Courier New" pitchFamily="49" charset="0"/>
              </a:rPr>
              <a:t>setNext</a:t>
            </a:r>
            <a:r>
              <a:rPr lang="en-US" b="1" dirty="0">
                <a:latin typeface="Courier New" pitchFamily="49" charset="0"/>
                <a:cs typeface="Courier New" pitchFamily="49" charset="0"/>
              </a:rPr>
              <a:t>(</a:t>
            </a:r>
            <a:r>
              <a:rPr lang="en-US" b="1" dirty="0" err="1">
                <a:latin typeface="Courier New" pitchFamily="49" charset="0"/>
                <a:cs typeface="Courier New" pitchFamily="49" charset="0"/>
              </a:rPr>
              <a:t>PersonStackElement</a:t>
            </a:r>
            <a:r>
              <a:rPr lang="en-US" b="1" dirty="0">
                <a:latin typeface="Courier New" pitchFamily="49" charset="0"/>
                <a:cs typeface="Courier New" pitchFamily="49" charset="0"/>
              </a:rPr>
              <a:t> element){</a:t>
            </a:r>
          </a:p>
          <a:p>
            <a:r>
              <a:rPr lang="en-US" b="1" dirty="0">
                <a:latin typeface="Courier New" pitchFamily="49" charset="0"/>
                <a:cs typeface="Courier New" pitchFamily="49" charset="0"/>
              </a:rPr>
              <a:t>		next = element;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a:t>
            </a:r>
            <a:r>
              <a:rPr lang="en-US" b="1" dirty="0" err="1">
                <a:latin typeface="Courier New" pitchFamily="49" charset="0"/>
                <a:cs typeface="Courier New" pitchFamily="49" charset="0"/>
              </a:rPr>
              <a:t>PersonStackElement</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getNext</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next;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Person </a:t>
            </a:r>
            <a:r>
              <a:rPr lang="en-US" b="1" dirty="0" err="1">
                <a:latin typeface="Courier New" pitchFamily="49" charset="0"/>
                <a:cs typeface="Courier New" pitchFamily="49" charset="0"/>
              </a:rPr>
              <a:t>getValue</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value;</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
        <p:nvSpPr>
          <p:cNvPr id="6" name="TextBox 5"/>
          <p:cNvSpPr txBox="1"/>
          <p:nvPr/>
        </p:nvSpPr>
        <p:spPr>
          <a:xfrm>
            <a:off x="5076056" y="2256064"/>
            <a:ext cx="4067944" cy="646331"/>
          </a:xfrm>
          <a:prstGeom prst="rect">
            <a:avLst/>
          </a:prstGeom>
          <a:solidFill>
            <a:srgbClr val="92D050"/>
          </a:solidFill>
        </p:spPr>
        <p:txBody>
          <a:bodyPr wrap="square" rtlCol="0">
            <a:spAutoFit/>
          </a:bodyPr>
          <a:lstStyle/>
          <a:p>
            <a:r>
              <a:rPr lang="en-US" dirty="0" smtClean="0"/>
              <a:t>O constructor </a:t>
            </a:r>
            <a:r>
              <a:rPr lang="el-GR" dirty="0" smtClean="0"/>
              <a:t>παίρνει σαν όρισμα το αντικείμενο που έχει ήδη δημιουργηθεί</a:t>
            </a:r>
            <a:endParaRPr lang="en-US" dirty="0"/>
          </a:p>
        </p:txBody>
      </p:sp>
      <p:sp>
        <p:nvSpPr>
          <p:cNvPr id="7" name="TextBox 6"/>
          <p:cNvSpPr txBox="1"/>
          <p:nvPr/>
        </p:nvSpPr>
        <p:spPr>
          <a:xfrm>
            <a:off x="4770613" y="6051595"/>
            <a:ext cx="4067944" cy="646331"/>
          </a:xfrm>
          <a:prstGeom prst="rect">
            <a:avLst/>
          </a:prstGeom>
          <a:solidFill>
            <a:srgbClr val="92D050"/>
          </a:solidFill>
        </p:spPr>
        <p:txBody>
          <a:bodyPr wrap="square" rtlCol="0">
            <a:spAutoFit/>
          </a:bodyPr>
          <a:lstStyle/>
          <a:p>
            <a:r>
              <a:rPr lang="el-GR" dirty="0" smtClean="0"/>
              <a:t>Το αντικείμενο το χειριζόμαστε σαν μια οποιαδήποτε μεταβλητή</a:t>
            </a:r>
            <a:endParaRPr lang="en-US" dirty="0"/>
          </a:p>
        </p:txBody>
      </p:sp>
    </p:spTree>
    <p:extLst>
      <p:ext uri="{BB962C8B-B14F-4D97-AF65-F5344CB8AC3E}">
        <p14:creationId xmlns:p14="http://schemas.microsoft.com/office/powerpoint/2010/main" val="1561952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Σχέσεις μεταξύ κλάσεων</a:t>
            </a:r>
            <a:endParaRPr lang="en-US" dirty="0"/>
          </a:p>
        </p:txBody>
      </p:sp>
      <p:sp>
        <p:nvSpPr>
          <p:cNvPr id="5" name="Content Placeholder 4"/>
          <p:cNvSpPr>
            <a:spLocks noGrp="1"/>
          </p:cNvSpPr>
          <p:nvPr>
            <p:ph idx="1"/>
          </p:nvPr>
        </p:nvSpPr>
        <p:spPr/>
        <p:txBody>
          <a:bodyPr>
            <a:normAutofit lnSpcReduction="10000"/>
          </a:bodyPr>
          <a:lstStyle/>
          <a:p>
            <a:r>
              <a:rPr lang="el-GR" dirty="0" smtClean="0"/>
              <a:t>Στο παράδειγμα με τη στοίβα έχουμε τρείς διαφορετικές κλάσεις (</a:t>
            </a:r>
            <a:r>
              <a:rPr lang="en-US" dirty="0" smtClean="0">
                <a:solidFill>
                  <a:srgbClr val="0070C0"/>
                </a:solidFill>
              </a:rPr>
              <a:t>Person</a:t>
            </a:r>
            <a:r>
              <a:rPr lang="en-US" dirty="0" smtClean="0"/>
              <a:t>, </a:t>
            </a:r>
            <a:r>
              <a:rPr lang="en-US" dirty="0" err="1" smtClean="0">
                <a:solidFill>
                  <a:srgbClr val="0070C0"/>
                </a:solidFill>
              </a:rPr>
              <a:t>StackElement</a:t>
            </a:r>
            <a:r>
              <a:rPr lang="en-US" dirty="0" smtClean="0">
                <a:solidFill>
                  <a:srgbClr val="0070C0"/>
                </a:solidFill>
              </a:rPr>
              <a:t>, </a:t>
            </a:r>
            <a:r>
              <a:rPr lang="en-US" dirty="0" smtClean="0"/>
              <a:t> </a:t>
            </a:r>
            <a:r>
              <a:rPr lang="en-US" dirty="0" smtClean="0">
                <a:solidFill>
                  <a:srgbClr val="0070C0"/>
                </a:solidFill>
              </a:rPr>
              <a:t>Stack</a:t>
            </a:r>
            <a:r>
              <a:rPr lang="en-US" dirty="0" smtClean="0"/>
              <a:t>) </a:t>
            </a:r>
            <a:r>
              <a:rPr lang="el-GR" dirty="0" smtClean="0"/>
              <a:t>τις οποίες συσχετίζονται μεταξύ τους με διαφορετικούς τρόπους.</a:t>
            </a:r>
          </a:p>
          <a:p>
            <a:r>
              <a:rPr lang="el-GR" dirty="0" smtClean="0"/>
              <a:t>Μπορεί να υπάρχουν πολλές διαφορετικές σχέσεις μεταξύ κλάσεων.</a:t>
            </a:r>
          </a:p>
          <a:p>
            <a:pPr lvl="1"/>
            <a:r>
              <a:rPr lang="el-GR" dirty="0" smtClean="0"/>
              <a:t>Στην περίπτωση μας, η μία κλάση ορίζεται χρησιμοποιώντας αντικείμενα της άλλης</a:t>
            </a:r>
          </a:p>
          <a:p>
            <a:r>
              <a:rPr lang="el-GR" dirty="0" smtClean="0"/>
              <a:t>Αυτού του είδους τη σχέση την λέμε σχέση </a:t>
            </a:r>
            <a:r>
              <a:rPr lang="el-GR" dirty="0" smtClean="0">
                <a:solidFill>
                  <a:srgbClr val="FF0000"/>
                </a:solidFill>
              </a:rPr>
              <a:t>σύνθεσης </a:t>
            </a:r>
          </a:p>
          <a:p>
            <a:pPr lvl="1"/>
            <a:r>
              <a:rPr lang="el-GR" dirty="0" smtClean="0"/>
              <a:t>Μερικές φορές την ξεχωρίζουμε σε σχέση </a:t>
            </a:r>
            <a:r>
              <a:rPr lang="el-GR" dirty="0" smtClean="0">
                <a:solidFill>
                  <a:schemeClr val="accent6">
                    <a:lumMod val="75000"/>
                  </a:schemeClr>
                </a:solidFill>
              </a:rPr>
              <a:t>σύνθεσης </a:t>
            </a:r>
            <a:r>
              <a:rPr lang="en-US" dirty="0"/>
              <a:t>(composition</a:t>
            </a:r>
            <a:r>
              <a:rPr lang="en-US" dirty="0" smtClean="0"/>
              <a:t>)</a:t>
            </a:r>
            <a:r>
              <a:rPr lang="el-GR" dirty="0" smtClean="0"/>
              <a:t>  και </a:t>
            </a:r>
            <a:r>
              <a:rPr lang="el-GR" dirty="0" smtClean="0">
                <a:solidFill>
                  <a:schemeClr val="accent6">
                    <a:lumMod val="75000"/>
                  </a:schemeClr>
                </a:solidFill>
              </a:rPr>
              <a:t>συνάθροισης </a:t>
            </a:r>
            <a:r>
              <a:rPr lang="el-GR" dirty="0" smtClean="0"/>
              <a:t>(</a:t>
            </a:r>
            <a:r>
              <a:rPr lang="en-US" dirty="0" smtClean="0"/>
              <a:t>aggregation)</a:t>
            </a:r>
            <a:r>
              <a:rPr lang="el-GR" dirty="0" smtClean="0"/>
              <a:t>.</a:t>
            </a:r>
          </a:p>
          <a:p>
            <a:endParaRPr lang="el-GR" dirty="0" smtClean="0"/>
          </a:p>
        </p:txBody>
      </p:sp>
    </p:spTree>
    <p:extLst>
      <p:ext uri="{BB962C8B-B14F-4D97-AF65-F5344CB8AC3E}">
        <p14:creationId xmlns:p14="http://schemas.microsoft.com/office/powerpoint/2010/main" val="8606813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 UML </a:t>
            </a:r>
            <a:r>
              <a:rPr lang="el-GR" dirty="0" smtClean="0"/>
              <a:t>γλώσσα</a:t>
            </a:r>
            <a:endParaRPr lang="en-US" dirty="0"/>
          </a:p>
        </p:txBody>
      </p:sp>
      <p:grpSp>
        <p:nvGrpSpPr>
          <p:cNvPr id="4" name="Group 4"/>
          <p:cNvGrpSpPr>
            <a:grpSpLocks/>
          </p:cNvGrpSpPr>
          <p:nvPr/>
        </p:nvGrpSpPr>
        <p:grpSpPr bwMode="auto">
          <a:xfrm>
            <a:off x="1905000" y="5691336"/>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StackElement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9"/>
          <p:cNvGrpSpPr>
            <a:grpSpLocks/>
          </p:cNvGrpSpPr>
          <p:nvPr/>
        </p:nvGrpSpPr>
        <p:grpSpPr bwMode="auto">
          <a:xfrm>
            <a:off x="5364088" y="5691336"/>
            <a:ext cx="1752600" cy="762000"/>
            <a:chOff x="2112" y="1440"/>
            <a:chExt cx="816" cy="480"/>
          </a:xfrm>
        </p:grpSpPr>
        <p:sp>
          <p:nvSpPr>
            <p:cNvPr id="10" name="Rectangle 10"/>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11"/>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Person</a:t>
              </a:r>
              <a:endParaRPr lang="en-GB" sz="1400" b="1" dirty="0">
                <a:latin typeface="Tahoma" pitchFamily="34" charset="0"/>
              </a:endParaRPr>
            </a:p>
          </p:txBody>
        </p:sp>
        <p:sp>
          <p:nvSpPr>
            <p:cNvPr id="12" name="Line 12"/>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13"/>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cxnSp>
        <p:nvCxnSpPr>
          <p:cNvPr id="14" name="AutoShape 14"/>
          <p:cNvCxnSpPr>
            <a:cxnSpLocks noChangeShapeType="1"/>
            <a:stCxn id="17" idx="3"/>
          </p:cNvCxnSpPr>
          <p:nvPr/>
        </p:nvCxnSpPr>
        <p:spPr bwMode="auto">
          <a:xfrm>
            <a:off x="3962400" y="6072336"/>
            <a:ext cx="1401688" cy="0"/>
          </a:xfrm>
          <a:prstGeom prst="straightConnector1">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17"/>
          <p:cNvSpPr>
            <a:spLocks noChangeArrowheads="1"/>
          </p:cNvSpPr>
          <p:nvPr/>
        </p:nvSpPr>
        <p:spPr bwMode="auto">
          <a:xfrm>
            <a:off x="3657600" y="5919936"/>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grpSp>
        <p:nvGrpSpPr>
          <p:cNvPr id="28" name="Group 4"/>
          <p:cNvGrpSpPr>
            <a:grpSpLocks/>
          </p:cNvGrpSpPr>
          <p:nvPr/>
        </p:nvGrpSpPr>
        <p:grpSpPr bwMode="auto">
          <a:xfrm>
            <a:off x="1905000" y="3573558"/>
            <a:ext cx="1752600" cy="762000"/>
            <a:chOff x="2112" y="1440"/>
            <a:chExt cx="816" cy="480"/>
          </a:xfrm>
        </p:grpSpPr>
        <p:sp>
          <p:nvSpPr>
            <p:cNvPr id="29"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30"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Stack</a:t>
              </a:r>
              <a:endParaRPr lang="en-GB" sz="1400" b="1" dirty="0">
                <a:latin typeface="Tahoma" pitchFamily="34" charset="0"/>
              </a:endParaRPr>
            </a:p>
          </p:txBody>
        </p:sp>
        <p:sp>
          <p:nvSpPr>
            <p:cNvPr id="31"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32"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33" name="AutoShape 17"/>
          <p:cNvSpPr>
            <a:spLocks noChangeArrowheads="1"/>
          </p:cNvSpPr>
          <p:nvPr/>
        </p:nvSpPr>
        <p:spPr bwMode="auto">
          <a:xfrm>
            <a:off x="2628900" y="433555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5" name="Straight Connector 34"/>
          <p:cNvCxnSpPr>
            <a:stCxn id="33" idx="2"/>
          </p:cNvCxnSpPr>
          <p:nvPr/>
        </p:nvCxnSpPr>
        <p:spPr>
          <a:xfrm>
            <a:off x="2781300" y="4640358"/>
            <a:ext cx="0" cy="10509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457200" y="1600200"/>
            <a:ext cx="8229600" cy="1839686"/>
          </a:xfrm>
        </p:spPr>
        <p:txBody>
          <a:bodyPr>
            <a:normAutofit fontScale="92500" lnSpcReduction="20000"/>
          </a:bodyPr>
          <a:lstStyle/>
          <a:p>
            <a:r>
              <a:rPr lang="en-US" dirty="0" smtClean="0"/>
              <a:t>H </a:t>
            </a:r>
            <a:r>
              <a:rPr lang="en-US" dirty="0" smtClean="0">
                <a:solidFill>
                  <a:schemeClr val="accent6">
                    <a:lumMod val="75000"/>
                  </a:schemeClr>
                </a:solidFill>
              </a:rPr>
              <a:t>UML</a:t>
            </a:r>
            <a:r>
              <a:rPr lang="en-US" dirty="0" smtClean="0"/>
              <a:t> (</a:t>
            </a:r>
            <a:r>
              <a:rPr lang="en-US" dirty="0" smtClean="0">
                <a:solidFill>
                  <a:schemeClr val="accent6">
                    <a:lumMod val="75000"/>
                  </a:schemeClr>
                </a:solidFill>
              </a:rPr>
              <a:t>Unified Modeling Language</a:t>
            </a:r>
            <a:r>
              <a:rPr lang="en-US" dirty="0" smtClean="0"/>
              <a:t>) </a:t>
            </a:r>
            <a:r>
              <a:rPr lang="el-GR" dirty="0" smtClean="0"/>
              <a:t>είναι μια γλώσσα για να περιγράφουμε και να καταλαβαίνουμε τον κώδικα μας.</a:t>
            </a:r>
          </a:p>
          <a:p>
            <a:r>
              <a:rPr lang="el-GR" dirty="0" smtClean="0"/>
              <a:t>Τα </a:t>
            </a:r>
            <a:r>
              <a:rPr lang="en-US" dirty="0" smtClean="0">
                <a:solidFill>
                  <a:srgbClr val="0070C0"/>
                </a:solidFill>
              </a:rPr>
              <a:t>UML </a:t>
            </a:r>
            <a:r>
              <a:rPr lang="el-GR" dirty="0" smtClean="0">
                <a:solidFill>
                  <a:srgbClr val="0070C0"/>
                </a:solidFill>
              </a:rPr>
              <a:t>διαγράμματα </a:t>
            </a:r>
            <a:r>
              <a:rPr lang="el-GR" dirty="0" smtClean="0"/>
              <a:t>παρέχουν μια </a:t>
            </a:r>
            <a:r>
              <a:rPr lang="el-GR" dirty="0" err="1" smtClean="0"/>
              <a:t>οπτικοποίηση</a:t>
            </a:r>
            <a:r>
              <a:rPr lang="el-GR" dirty="0" smtClean="0"/>
              <a:t> των σχέσεων μεταξύ των κλάσεων.</a:t>
            </a:r>
            <a:endParaRPr lang="en-US" dirty="0" smtClean="0"/>
          </a:p>
        </p:txBody>
      </p:sp>
      <p:sp>
        <p:nvSpPr>
          <p:cNvPr id="16" name="TextBox 15"/>
          <p:cNvSpPr txBox="1"/>
          <p:nvPr/>
        </p:nvSpPr>
        <p:spPr>
          <a:xfrm>
            <a:off x="4635523" y="3954558"/>
            <a:ext cx="4427984" cy="830997"/>
          </a:xfrm>
          <a:prstGeom prst="rect">
            <a:avLst/>
          </a:prstGeom>
          <a:noFill/>
        </p:spPr>
        <p:txBody>
          <a:bodyPr wrap="square" rtlCol="0">
            <a:spAutoFit/>
          </a:bodyPr>
          <a:lstStyle/>
          <a:p>
            <a:r>
              <a:rPr lang="el-GR" sz="2400" dirty="0" smtClean="0"/>
              <a:t>Έτσι αναπαριστώνται οι σχέσεις μεταξύ των κλάσεων</a:t>
            </a:r>
            <a:endParaRPr lang="en-US" sz="2400" dirty="0"/>
          </a:p>
        </p:txBody>
      </p:sp>
    </p:spTree>
    <p:extLst>
      <p:ext uri="{BB962C8B-B14F-4D97-AF65-F5344CB8AC3E}">
        <p14:creationId xmlns:p14="http://schemas.microsoft.com/office/powerpoint/2010/main" val="4273939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Σχέσεις κλάσεων</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Όταν έχουμε </a:t>
            </a:r>
            <a:r>
              <a:rPr lang="el-GR" dirty="0" smtClean="0">
                <a:solidFill>
                  <a:schemeClr val="accent6">
                    <a:lumMod val="75000"/>
                  </a:schemeClr>
                </a:solidFill>
              </a:rPr>
              <a:t>κλάσεις</a:t>
            </a:r>
            <a:r>
              <a:rPr lang="el-GR" dirty="0" smtClean="0"/>
              <a:t> που </a:t>
            </a:r>
            <a:r>
              <a:rPr lang="el-GR" dirty="0" smtClean="0">
                <a:solidFill>
                  <a:schemeClr val="accent5">
                    <a:lumMod val="75000"/>
                  </a:schemeClr>
                </a:solidFill>
              </a:rPr>
              <a:t>έχουν αντικείμενα </a:t>
            </a:r>
            <a:r>
              <a:rPr lang="el-GR" dirty="0" smtClean="0">
                <a:solidFill>
                  <a:schemeClr val="accent6">
                    <a:lumMod val="75000"/>
                  </a:schemeClr>
                </a:solidFill>
              </a:rPr>
              <a:t>άλλων κλάσεων</a:t>
            </a:r>
            <a:r>
              <a:rPr lang="el-GR" dirty="0" smtClean="0"/>
              <a:t> ένα θέμα που προκύπτει είναι πότε και πού θα γίνεται η </a:t>
            </a:r>
            <a:r>
              <a:rPr lang="el-GR" dirty="0" smtClean="0">
                <a:solidFill>
                  <a:srgbClr val="0070C0"/>
                </a:solidFill>
              </a:rPr>
              <a:t>δημιουργία των αντικειμένων </a:t>
            </a:r>
            <a:r>
              <a:rPr lang="el-GR" dirty="0" smtClean="0"/>
              <a:t>και πότε η καταστροφή τους</a:t>
            </a:r>
          </a:p>
          <a:p>
            <a:pPr lvl="1"/>
            <a:r>
              <a:rPr lang="el-GR" dirty="0" smtClean="0"/>
              <a:t>Πιο σημαντικό σε γλώσσες που δεν έχουν </a:t>
            </a:r>
            <a:r>
              <a:rPr lang="en-US" dirty="0" smtClean="0"/>
              <a:t>garbage collector.</a:t>
            </a:r>
          </a:p>
          <a:p>
            <a:r>
              <a:rPr lang="el-GR" dirty="0" smtClean="0"/>
              <a:t>Π.χ., τα αντικείμενα τύπου</a:t>
            </a:r>
            <a:r>
              <a:rPr lang="en-US" dirty="0"/>
              <a:t> </a:t>
            </a:r>
            <a:r>
              <a:rPr lang="en-US" dirty="0" err="1" smtClean="0">
                <a:solidFill>
                  <a:srgbClr val="0070C0"/>
                </a:solidFill>
              </a:rPr>
              <a:t>StackElement</a:t>
            </a:r>
            <a:r>
              <a:rPr lang="en-US" dirty="0" smtClean="0">
                <a:solidFill>
                  <a:srgbClr val="0070C0"/>
                </a:solidFill>
              </a:rPr>
              <a:t> </a:t>
            </a:r>
            <a:r>
              <a:rPr lang="el-GR" dirty="0" smtClean="0"/>
              <a:t>στο προηγούμενο παράδειγμα </a:t>
            </a:r>
            <a:r>
              <a:rPr lang="el-GR" dirty="0" smtClean="0">
                <a:solidFill>
                  <a:schemeClr val="accent6">
                    <a:lumMod val="75000"/>
                  </a:schemeClr>
                </a:solidFill>
              </a:rPr>
              <a:t>δημιουργούνται μέσα </a:t>
            </a:r>
            <a:r>
              <a:rPr lang="el-GR" dirty="0" smtClean="0"/>
              <a:t>στην κλάση </a:t>
            </a:r>
            <a:r>
              <a:rPr lang="en-US" dirty="0" smtClean="0">
                <a:solidFill>
                  <a:srgbClr val="0070C0"/>
                </a:solidFill>
              </a:rPr>
              <a:t>Stack</a:t>
            </a:r>
            <a:r>
              <a:rPr lang="en-US" dirty="0" smtClean="0"/>
              <a:t>, </a:t>
            </a:r>
            <a:r>
              <a:rPr lang="el-GR" dirty="0" smtClean="0"/>
              <a:t>και καταστρέφονται μέσα στην </a:t>
            </a:r>
            <a:r>
              <a:rPr lang="en-US" dirty="0" smtClean="0"/>
              <a:t>Stack, </a:t>
            </a:r>
            <a:r>
              <a:rPr lang="el-GR" dirty="0" smtClean="0"/>
              <a:t>ή αν η </a:t>
            </a:r>
            <a:r>
              <a:rPr lang="en-US" dirty="0" smtClean="0"/>
              <a:t>Stack </a:t>
            </a:r>
            <a:r>
              <a:rPr lang="el-GR" dirty="0" smtClean="0"/>
              <a:t>καταστραφεί.</a:t>
            </a:r>
          </a:p>
          <a:p>
            <a:r>
              <a:rPr lang="el-GR" dirty="0" smtClean="0"/>
              <a:t>Τα αντικείμενα τύπου </a:t>
            </a:r>
            <a:r>
              <a:rPr lang="en-US" dirty="0" smtClean="0">
                <a:solidFill>
                  <a:srgbClr val="0070C0"/>
                </a:solidFill>
              </a:rPr>
              <a:t>Person</a:t>
            </a:r>
            <a:r>
              <a:rPr lang="en-US" dirty="0" smtClean="0"/>
              <a:t> </a:t>
            </a:r>
            <a:r>
              <a:rPr lang="el-GR" dirty="0" smtClean="0"/>
              <a:t>που χρησιμοποιούνται στην </a:t>
            </a:r>
            <a:r>
              <a:rPr lang="en-US" dirty="0" err="1" smtClean="0"/>
              <a:t>StackElement</a:t>
            </a:r>
            <a:r>
              <a:rPr lang="en-US" dirty="0" smtClean="0"/>
              <a:t> </a:t>
            </a:r>
            <a:r>
              <a:rPr lang="el-GR" dirty="0" smtClean="0">
                <a:solidFill>
                  <a:schemeClr val="accent6">
                    <a:lumMod val="75000"/>
                  </a:schemeClr>
                </a:solidFill>
              </a:rPr>
              <a:t>δημιουργούνται εκτός της κλάσης</a:t>
            </a:r>
            <a:r>
              <a:rPr lang="el-GR" dirty="0" smtClean="0"/>
              <a:t> και μπορεί να υπάρχουν αφού καταστραφεί η κλάση.</a:t>
            </a:r>
          </a:p>
          <a:p>
            <a:r>
              <a:rPr lang="el-GR" dirty="0" smtClean="0"/>
              <a:t>Συχνά οι σχέσεις του δεύτερου τύπου λέγονται σχέσεις </a:t>
            </a:r>
            <a:r>
              <a:rPr lang="el-GR" dirty="0" smtClean="0">
                <a:solidFill>
                  <a:schemeClr val="accent6">
                    <a:lumMod val="75000"/>
                  </a:schemeClr>
                </a:solidFill>
              </a:rPr>
              <a:t>συνάθροισης</a:t>
            </a:r>
            <a:r>
              <a:rPr lang="el-GR" dirty="0" smtClean="0"/>
              <a:t>, ενώ του πρώτου σχέσεις </a:t>
            </a:r>
            <a:r>
              <a:rPr lang="el-GR" dirty="0" smtClean="0">
                <a:solidFill>
                  <a:srgbClr val="0070C0"/>
                </a:solidFill>
              </a:rPr>
              <a:t>σύνθεσης</a:t>
            </a:r>
            <a:r>
              <a:rPr lang="el-GR" dirty="0" smtClean="0"/>
              <a:t>.</a:t>
            </a:r>
            <a:endParaRPr lang="en-US" dirty="0"/>
          </a:p>
        </p:txBody>
      </p:sp>
    </p:spTree>
    <p:extLst>
      <p:ext uri="{BB962C8B-B14F-4D97-AF65-F5344CB8AC3E}">
        <p14:creationId xmlns:p14="http://schemas.microsoft.com/office/powerpoint/2010/main" val="1071348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Σχέση συνάθροισης – </a:t>
            </a:r>
            <a:r>
              <a:rPr lang="en-US" dirty="0" smtClean="0"/>
              <a:t>Aggregation</a:t>
            </a:r>
            <a:endParaRPr lang="en-US" dirty="0"/>
          </a:p>
        </p:txBody>
      </p:sp>
      <p:sp>
        <p:nvSpPr>
          <p:cNvPr id="3" name="Content Placeholder 2"/>
          <p:cNvSpPr>
            <a:spLocks noGrp="1"/>
          </p:cNvSpPr>
          <p:nvPr>
            <p:ph idx="1"/>
          </p:nvPr>
        </p:nvSpPr>
        <p:spPr/>
        <p:txBody>
          <a:bodyPr>
            <a:normAutofit fontScale="92500" lnSpcReduction="10000"/>
          </a:bodyPr>
          <a:lstStyle/>
          <a:p>
            <a:pPr marL="182880" lvl="1">
              <a:buClr>
                <a:schemeClr val="accent6"/>
              </a:buClr>
            </a:pPr>
            <a:r>
              <a:rPr lang="el-GR" sz="2800" dirty="0"/>
              <a:t>Η κλάση </a:t>
            </a:r>
            <a:r>
              <a:rPr lang="el-GR" sz="2800" dirty="0">
                <a:solidFill>
                  <a:srgbClr val="0070C0"/>
                </a:solidFill>
              </a:rPr>
              <a:t>Χ</a:t>
            </a:r>
            <a:r>
              <a:rPr lang="el-GR" sz="2800" dirty="0"/>
              <a:t> </a:t>
            </a:r>
            <a:r>
              <a:rPr lang="el-GR" sz="2800" dirty="0" smtClean="0"/>
              <a:t>έχει </a:t>
            </a:r>
            <a:r>
              <a:rPr lang="el-GR" sz="2800" dirty="0"/>
              <a:t>σχέση </a:t>
            </a:r>
            <a:r>
              <a:rPr lang="el-GR" sz="2800" dirty="0" smtClean="0"/>
              <a:t>συνάθροισης με </a:t>
            </a:r>
            <a:r>
              <a:rPr lang="el-GR" sz="2800" dirty="0"/>
              <a:t>την κλάση </a:t>
            </a:r>
            <a:r>
              <a:rPr lang="el-GR" sz="2800" dirty="0">
                <a:solidFill>
                  <a:srgbClr val="0070C0"/>
                </a:solidFill>
              </a:rPr>
              <a:t>Υ,</a:t>
            </a:r>
            <a:r>
              <a:rPr lang="el-GR" sz="2800" dirty="0"/>
              <a:t> αν </a:t>
            </a:r>
            <a:r>
              <a:rPr lang="el-GR" sz="2800" dirty="0" smtClean="0"/>
              <a:t>αντικείμενο/α </a:t>
            </a:r>
            <a:r>
              <a:rPr lang="el-GR" sz="2800" dirty="0"/>
              <a:t>της κλάσης </a:t>
            </a:r>
            <a:r>
              <a:rPr lang="el-GR" sz="2800" dirty="0">
                <a:solidFill>
                  <a:srgbClr val="0070C0"/>
                </a:solidFill>
              </a:rPr>
              <a:t>Υ </a:t>
            </a:r>
            <a:r>
              <a:rPr lang="el-GR" sz="2800" dirty="0" smtClean="0">
                <a:solidFill>
                  <a:srgbClr val="FF0000"/>
                </a:solidFill>
              </a:rPr>
              <a:t>ανήκουν στο </a:t>
            </a:r>
            <a:r>
              <a:rPr lang="el-GR" sz="2800" dirty="0" smtClean="0"/>
              <a:t>αντικείμενο </a:t>
            </a:r>
            <a:r>
              <a:rPr lang="el-GR" sz="2800" dirty="0"/>
              <a:t>της </a:t>
            </a:r>
            <a:r>
              <a:rPr lang="el-GR" sz="2800" dirty="0" smtClean="0"/>
              <a:t>κλάσης </a:t>
            </a:r>
            <a:r>
              <a:rPr lang="el-GR" sz="2800" dirty="0">
                <a:solidFill>
                  <a:srgbClr val="0070C0"/>
                </a:solidFill>
              </a:rPr>
              <a:t>Χ</a:t>
            </a:r>
            <a:r>
              <a:rPr lang="el-GR" sz="2800" dirty="0" smtClean="0">
                <a:solidFill>
                  <a:srgbClr val="0070C0"/>
                </a:solidFill>
              </a:rPr>
              <a:t>. </a:t>
            </a:r>
          </a:p>
          <a:p>
            <a:pPr marL="457200" lvl="2"/>
            <a:r>
              <a:rPr lang="el-GR" sz="2400" dirty="0"/>
              <a:t>Τα αντικείμενα της κλάσης</a:t>
            </a:r>
            <a:r>
              <a:rPr lang="el-GR" sz="2400" dirty="0">
                <a:solidFill>
                  <a:srgbClr val="0070C0"/>
                </a:solidFill>
              </a:rPr>
              <a:t> Υ</a:t>
            </a:r>
            <a:r>
              <a:rPr lang="el-GR" sz="2400" dirty="0"/>
              <a:t> </a:t>
            </a:r>
            <a:r>
              <a:rPr lang="el-GR" sz="2400" dirty="0" smtClean="0">
                <a:solidFill>
                  <a:schemeClr val="accent6">
                    <a:lumMod val="75000"/>
                  </a:schemeClr>
                </a:solidFill>
              </a:rPr>
              <a:t>έχουν υπόσταση και εκτός </a:t>
            </a:r>
            <a:r>
              <a:rPr lang="el-GR" sz="2400" dirty="0" smtClean="0"/>
              <a:t>της </a:t>
            </a:r>
            <a:r>
              <a:rPr lang="el-GR" sz="2400" dirty="0"/>
              <a:t>κλάσης </a:t>
            </a:r>
            <a:r>
              <a:rPr lang="el-GR" sz="2800" dirty="0">
                <a:solidFill>
                  <a:srgbClr val="0070C0"/>
                </a:solidFill>
              </a:rPr>
              <a:t>Χ</a:t>
            </a:r>
            <a:r>
              <a:rPr lang="el-GR" sz="2400" dirty="0"/>
              <a:t>.</a:t>
            </a:r>
          </a:p>
          <a:p>
            <a:pPr lvl="1"/>
            <a:r>
              <a:rPr lang="el-GR" dirty="0" smtClean="0"/>
              <a:t>‘Όταν καταστρέφεται ένα αντικείμενο της κλάσης </a:t>
            </a:r>
            <a:r>
              <a:rPr lang="el-GR" dirty="0" smtClean="0">
                <a:solidFill>
                  <a:srgbClr val="0070C0"/>
                </a:solidFill>
              </a:rPr>
              <a:t>Χ</a:t>
            </a:r>
            <a:r>
              <a:rPr lang="el-GR" dirty="0" smtClean="0"/>
              <a:t> </a:t>
            </a:r>
            <a:r>
              <a:rPr lang="el-GR" dirty="0" smtClean="0">
                <a:solidFill>
                  <a:schemeClr val="accent6">
                    <a:lumMod val="75000"/>
                  </a:schemeClr>
                </a:solidFill>
              </a:rPr>
              <a:t>δεν καταστρέφονται απαραίτητα</a:t>
            </a:r>
            <a:r>
              <a:rPr lang="el-GR" dirty="0" smtClean="0">
                <a:solidFill>
                  <a:srgbClr val="FF0000"/>
                </a:solidFill>
              </a:rPr>
              <a:t> </a:t>
            </a:r>
            <a:r>
              <a:rPr lang="el-GR" dirty="0" smtClean="0"/>
              <a:t>και τα αντικείμενα της κλάσης </a:t>
            </a:r>
            <a:r>
              <a:rPr lang="el-GR" dirty="0" smtClean="0">
                <a:solidFill>
                  <a:srgbClr val="0070C0"/>
                </a:solidFill>
              </a:rPr>
              <a:t>Υ</a:t>
            </a:r>
            <a:r>
              <a:rPr lang="el-GR" dirty="0" smtClean="0"/>
              <a:t>.</a:t>
            </a:r>
          </a:p>
          <a:p>
            <a:r>
              <a:rPr lang="el-GR" dirty="0" smtClean="0"/>
              <a:t>Παραδείγματα:</a:t>
            </a:r>
          </a:p>
          <a:p>
            <a:pPr lvl="1"/>
            <a:r>
              <a:rPr lang="el-GR" dirty="0" smtClean="0"/>
              <a:t>Σε έναν άνθρωπο μπορεί να ανήκει ένα αυτοκίνητο, ρούχα, κλπ.</a:t>
            </a:r>
          </a:p>
          <a:p>
            <a:pPr lvl="1"/>
            <a:r>
              <a:rPr lang="el-GR" dirty="0" smtClean="0"/>
              <a:t>Ένα κτήριο μπορεί να έχει μέσα ανθρώπους, έπιπλα, κλπ.</a:t>
            </a:r>
          </a:p>
          <a:p>
            <a:r>
              <a:rPr lang="el-GR" dirty="0" smtClean="0"/>
              <a:t>Στην περίπτωση μας η κλάση </a:t>
            </a:r>
            <a:r>
              <a:rPr lang="en-US" dirty="0" err="1">
                <a:solidFill>
                  <a:srgbClr val="0070C0"/>
                </a:solidFill>
              </a:rPr>
              <a:t>StackElement</a:t>
            </a:r>
            <a:r>
              <a:rPr lang="en-US" dirty="0">
                <a:solidFill>
                  <a:srgbClr val="0070C0"/>
                </a:solidFill>
              </a:rPr>
              <a:t> </a:t>
            </a:r>
            <a:r>
              <a:rPr lang="el-GR" dirty="0" smtClean="0"/>
              <a:t>έχει σχέση συνάθροισης με την κλάση </a:t>
            </a:r>
            <a:r>
              <a:rPr lang="en-US" dirty="0" smtClean="0">
                <a:solidFill>
                  <a:srgbClr val="0070C0"/>
                </a:solidFill>
              </a:rPr>
              <a:t>Person</a:t>
            </a:r>
            <a:r>
              <a:rPr lang="en-US" dirty="0" smtClean="0"/>
              <a:t>.</a:t>
            </a:r>
            <a:endParaRPr lang="el-GR" dirty="0" smtClean="0"/>
          </a:p>
          <a:p>
            <a:pPr lvl="1"/>
            <a:endParaRPr lang="en-US" dirty="0"/>
          </a:p>
        </p:txBody>
      </p:sp>
    </p:spTree>
    <p:extLst>
      <p:ext uri="{BB962C8B-B14F-4D97-AF65-F5344CB8AC3E}">
        <p14:creationId xmlns:p14="http://schemas.microsoft.com/office/powerpoint/2010/main" val="4226132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Σχέση σύνθεσης –</a:t>
            </a:r>
            <a:r>
              <a:rPr lang="en-US" dirty="0" smtClean="0"/>
              <a:t> Composition </a:t>
            </a:r>
            <a:endParaRPr lang="en-US" dirty="0"/>
          </a:p>
        </p:txBody>
      </p:sp>
      <p:sp>
        <p:nvSpPr>
          <p:cNvPr id="3" name="Content Placeholder 2"/>
          <p:cNvSpPr>
            <a:spLocks noGrp="1"/>
          </p:cNvSpPr>
          <p:nvPr>
            <p:ph idx="1"/>
          </p:nvPr>
        </p:nvSpPr>
        <p:spPr>
          <a:xfrm>
            <a:off x="323528" y="1600200"/>
            <a:ext cx="8712968" cy="4876800"/>
          </a:xfrm>
        </p:spPr>
        <p:txBody>
          <a:bodyPr>
            <a:normAutofit fontScale="92500" lnSpcReduction="10000"/>
          </a:bodyPr>
          <a:lstStyle/>
          <a:p>
            <a:pPr marL="182880" lvl="1">
              <a:buClr>
                <a:schemeClr val="accent6"/>
              </a:buClr>
            </a:pPr>
            <a:r>
              <a:rPr lang="el-GR" sz="2800" dirty="0"/>
              <a:t>Η κλάση </a:t>
            </a:r>
            <a:r>
              <a:rPr lang="el-GR" sz="2800" dirty="0">
                <a:solidFill>
                  <a:srgbClr val="0070C0"/>
                </a:solidFill>
              </a:rPr>
              <a:t>Χ</a:t>
            </a:r>
            <a:r>
              <a:rPr lang="el-GR" sz="2800" dirty="0"/>
              <a:t> </a:t>
            </a:r>
            <a:r>
              <a:rPr lang="el-GR" sz="2800" dirty="0" smtClean="0"/>
              <a:t>έχει </a:t>
            </a:r>
            <a:r>
              <a:rPr lang="el-GR" sz="2800" dirty="0"/>
              <a:t>σχέση </a:t>
            </a:r>
            <a:r>
              <a:rPr lang="el-GR" sz="2800" dirty="0" smtClean="0"/>
              <a:t>σύνθεσης </a:t>
            </a:r>
            <a:r>
              <a:rPr lang="el-GR" sz="2800" dirty="0"/>
              <a:t>με την κλάση </a:t>
            </a:r>
            <a:r>
              <a:rPr lang="el-GR" sz="2800" dirty="0">
                <a:solidFill>
                  <a:srgbClr val="0070C0"/>
                </a:solidFill>
              </a:rPr>
              <a:t>Υ,</a:t>
            </a:r>
            <a:r>
              <a:rPr lang="el-GR" sz="2800" dirty="0"/>
              <a:t> αν </a:t>
            </a:r>
            <a:r>
              <a:rPr lang="el-GR" sz="2800" dirty="0" smtClean="0"/>
              <a:t>το </a:t>
            </a:r>
            <a:r>
              <a:rPr lang="el-GR" sz="2800" dirty="0"/>
              <a:t>αντικείμενο της κλάσης </a:t>
            </a:r>
            <a:r>
              <a:rPr lang="el-GR" sz="2800" dirty="0">
                <a:solidFill>
                  <a:srgbClr val="0070C0"/>
                </a:solidFill>
              </a:rPr>
              <a:t>Χ </a:t>
            </a:r>
            <a:r>
              <a:rPr lang="el-GR" sz="2800" dirty="0">
                <a:solidFill>
                  <a:srgbClr val="FF0000"/>
                </a:solidFill>
              </a:rPr>
              <a:t>αποτελείται</a:t>
            </a:r>
            <a:r>
              <a:rPr lang="el-GR" sz="2800" dirty="0"/>
              <a:t> </a:t>
            </a:r>
            <a:r>
              <a:rPr lang="el-GR" sz="2800" dirty="0">
                <a:solidFill>
                  <a:srgbClr val="FF0000"/>
                </a:solidFill>
              </a:rPr>
              <a:t>από</a:t>
            </a:r>
            <a:r>
              <a:rPr lang="el-GR" sz="2800" dirty="0"/>
              <a:t> </a:t>
            </a:r>
            <a:r>
              <a:rPr lang="el-GR" sz="2800" dirty="0" smtClean="0"/>
              <a:t>αντικείμενα </a:t>
            </a:r>
            <a:r>
              <a:rPr lang="el-GR" sz="2800" dirty="0"/>
              <a:t>της κλάσης </a:t>
            </a:r>
            <a:r>
              <a:rPr lang="el-GR" sz="2800" dirty="0" smtClean="0">
                <a:solidFill>
                  <a:srgbClr val="0070C0"/>
                </a:solidFill>
              </a:rPr>
              <a:t>Υ. </a:t>
            </a:r>
          </a:p>
          <a:p>
            <a:pPr marL="457200" lvl="2"/>
            <a:r>
              <a:rPr lang="el-GR" sz="2400" dirty="0"/>
              <a:t>Τα αντικείμενα της κλάσης </a:t>
            </a:r>
            <a:r>
              <a:rPr lang="el-GR" sz="2800" dirty="0">
                <a:solidFill>
                  <a:srgbClr val="0070C0"/>
                </a:solidFill>
              </a:rPr>
              <a:t>Υ</a:t>
            </a:r>
            <a:r>
              <a:rPr lang="el-GR" sz="2400" dirty="0"/>
              <a:t> </a:t>
            </a:r>
            <a:r>
              <a:rPr lang="el-GR" sz="2400" dirty="0">
                <a:solidFill>
                  <a:schemeClr val="accent6">
                    <a:lumMod val="75000"/>
                  </a:schemeClr>
                </a:solidFill>
              </a:rPr>
              <a:t>δεν υπάρχουν εκτός </a:t>
            </a:r>
            <a:r>
              <a:rPr lang="el-GR" sz="2400" dirty="0"/>
              <a:t>της κλάσης </a:t>
            </a:r>
            <a:r>
              <a:rPr lang="el-GR" sz="2800" dirty="0">
                <a:solidFill>
                  <a:srgbClr val="0070C0"/>
                </a:solidFill>
              </a:rPr>
              <a:t>Χ</a:t>
            </a:r>
            <a:r>
              <a:rPr lang="el-GR" sz="2400" dirty="0"/>
              <a:t>.</a:t>
            </a:r>
          </a:p>
          <a:p>
            <a:pPr lvl="1"/>
            <a:r>
              <a:rPr lang="el-GR" dirty="0" smtClean="0"/>
              <a:t>Η κλάση </a:t>
            </a:r>
            <a:r>
              <a:rPr lang="el-GR" dirty="0" smtClean="0">
                <a:solidFill>
                  <a:srgbClr val="0070C0"/>
                </a:solidFill>
              </a:rPr>
              <a:t>Χ</a:t>
            </a:r>
            <a:r>
              <a:rPr lang="el-GR" dirty="0" smtClean="0"/>
              <a:t> </a:t>
            </a:r>
            <a:r>
              <a:rPr lang="el-GR" dirty="0" smtClean="0">
                <a:solidFill>
                  <a:schemeClr val="accent6">
                    <a:lumMod val="75000"/>
                  </a:schemeClr>
                </a:solidFill>
              </a:rPr>
              <a:t>δημιουργεί </a:t>
            </a:r>
            <a:r>
              <a:rPr lang="el-GR" dirty="0"/>
              <a:t>τ</a:t>
            </a:r>
            <a:r>
              <a:rPr lang="el-GR" dirty="0" smtClean="0"/>
              <a:t>α αντικείμενα της κλάσης </a:t>
            </a:r>
            <a:r>
              <a:rPr lang="el-GR" dirty="0" smtClean="0">
                <a:solidFill>
                  <a:srgbClr val="0070C0"/>
                </a:solidFill>
              </a:rPr>
              <a:t>Υ, </a:t>
            </a:r>
            <a:r>
              <a:rPr lang="el-GR" dirty="0"/>
              <a:t>και </a:t>
            </a:r>
            <a:r>
              <a:rPr lang="el-GR" dirty="0">
                <a:solidFill>
                  <a:schemeClr val="accent6">
                    <a:lumMod val="75000"/>
                  </a:schemeClr>
                </a:solidFill>
              </a:rPr>
              <a:t>καταστρέφονται</a:t>
            </a:r>
            <a:r>
              <a:rPr lang="el-GR" dirty="0"/>
              <a:t> όταν καταστρέφεται το αντικείμενο της κλάσης </a:t>
            </a:r>
            <a:r>
              <a:rPr lang="el-GR" dirty="0" smtClean="0">
                <a:solidFill>
                  <a:srgbClr val="0070C0"/>
                </a:solidFill>
              </a:rPr>
              <a:t>Χ</a:t>
            </a:r>
            <a:r>
              <a:rPr lang="el-GR" dirty="0" smtClean="0"/>
              <a:t>.</a:t>
            </a:r>
          </a:p>
          <a:p>
            <a:r>
              <a:rPr lang="el-GR" dirty="0" smtClean="0"/>
              <a:t>Παραδείγματα:</a:t>
            </a:r>
          </a:p>
          <a:p>
            <a:pPr lvl="1"/>
            <a:r>
              <a:rPr lang="el-GR" dirty="0" smtClean="0"/>
              <a:t>Ένας άνθρωπος αποτελείται από μέρη του σώματος: κεφάλι, πόδια, χέρια κλπ.</a:t>
            </a:r>
          </a:p>
          <a:p>
            <a:pPr lvl="1"/>
            <a:r>
              <a:rPr lang="el-GR" dirty="0" smtClean="0"/>
              <a:t>Ένα κτήριο αποτελείται από τοίχους, δωμάτια, πόρτες, κλπ.</a:t>
            </a:r>
          </a:p>
          <a:p>
            <a:r>
              <a:rPr lang="el-GR" dirty="0" smtClean="0"/>
              <a:t>Στην περίπτωση μας η κλάση </a:t>
            </a:r>
            <a:r>
              <a:rPr lang="en-US" dirty="0" smtClean="0">
                <a:solidFill>
                  <a:srgbClr val="0070C0"/>
                </a:solidFill>
              </a:rPr>
              <a:t>Stack </a:t>
            </a:r>
            <a:r>
              <a:rPr lang="el-GR" dirty="0" smtClean="0"/>
              <a:t>έχει σχέση σύνθεσης με την κλάση </a:t>
            </a:r>
            <a:r>
              <a:rPr lang="en-US" dirty="0" err="1" smtClean="0">
                <a:solidFill>
                  <a:srgbClr val="0070C0"/>
                </a:solidFill>
              </a:rPr>
              <a:t>StackElement</a:t>
            </a:r>
            <a:r>
              <a:rPr lang="en-US" dirty="0" smtClean="0"/>
              <a:t>.</a:t>
            </a:r>
            <a:endParaRPr lang="el-GR" dirty="0" smtClean="0"/>
          </a:p>
          <a:p>
            <a:pPr lvl="1"/>
            <a:endParaRPr lang="en-US" dirty="0"/>
          </a:p>
        </p:txBody>
      </p:sp>
    </p:spTree>
    <p:extLst>
      <p:ext uri="{BB962C8B-B14F-4D97-AF65-F5344CB8AC3E}">
        <p14:creationId xmlns:p14="http://schemas.microsoft.com/office/powerpoint/2010/main" val="2411468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t>
            </a:r>
            <a:r>
              <a:rPr lang="el-GR" dirty="0" smtClean="0"/>
              <a:t>διαγράμματα</a:t>
            </a:r>
            <a:endParaRPr lang="en-US" dirty="0"/>
          </a:p>
        </p:txBody>
      </p:sp>
      <p:grpSp>
        <p:nvGrpSpPr>
          <p:cNvPr id="4" name="Group 4"/>
          <p:cNvGrpSpPr>
            <a:grpSpLocks/>
          </p:cNvGrpSpPr>
          <p:nvPr/>
        </p:nvGrpSpPr>
        <p:grpSpPr bwMode="auto">
          <a:xfrm>
            <a:off x="1905000" y="5691336"/>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StackElement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9"/>
          <p:cNvGrpSpPr>
            <a:grpSpLocks/>
          </p:cNvGrpSpPr>
          <p:nvPr/>
        </p:nvGrpSpPr>
        <p:grpSpPr bwMode="auto">
          <a:xfrm>
            <a:off x="5364088" y="5691336"/>
            <a:ext cx="1752600" cy="762000"/>
            <a:chOff x="2112" y="1440"/>
            <a:chExt cx="816" cy="480"/>
          </a:xfrm>
        </p:grpSpPr>
        <p:sp>
          <p:nvSpPr>
            <p:cNvPr id="10" name="Rectangle 10"/>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11"/>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Person</a:t>
              </a:r>
              <a:endParaRPr lang="en-GB" sz="1400" b="1" dirty="0">
                <a:latin typeface="Tahoma" pitchFamily="34" charset="0"/>
              </a:endParaRPr>
            </a:p>
          </p:txBody>
        </p:sp>
        <p:sp>
          <p:nvSpPr>
            <p:cNvPr id="12" name="Line 12"/>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13"/>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cxnSp>
        <p:nvCxnSpPr>
          <p:cNvPr id="14" name="AutoShape 14"/>
          <p:cNvCxnSpPr>
            <a:cxnSpLocks noChangeShapeType="1"/>
            <a:stCxn id="17" idx="3"/>
          </p:cNvCxnSpPr>
          <p:nvPr/>
        </p:nvCxnSpPr>
        <p:spPr bwMode="auto">
          <a:xfrm>
            <a:off x="3962400" y="6072336"/>
            <a:ext cx="1401688" cy="0"/>
          </a:xfrm>
          <a:prstGeom prst="straightConnector1">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17"/>
          <p:cNvSpPr>
            <a:spLocks noChangeArrowheads="1"/>
          </p:cNvSpPr>
          <p:nvPr/>
        </p:nvSpPr>
        <p:spPr bwMode="auto">
          <a:xfrm>
            <a:off x="3657600" y="5919936"/>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grpSp>
        <p:nvGrpSpPr>
          <p:cNvPr id="28" name="Group 4"/>
          <p:cNvGrpSpPr>
            <a:grpSpLocks/>
          </p:cNvGrpSpPr>
          <p:nvPr/>
        </p:nvGrpSpPr>
        <p:grpSpPr bwMode="auto">
          <a:xfrm>
            <a:off x="1905000" y="3573558"/>
            <a:ext cx="1752600" cy="762000"/>
            <a:chOff x="2112" y="1440"/>
            <a:chExt cx="816" cy="480"/>
          </a:xfrm>
        </p:grpSpPr>
        <p:sp>
          <p:nvSpPr>
            <p:cNvPr id="29"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30"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Stack</a:t>
              </a:r>
              <a:endParaRPr lang="en-GB" sz="1400" b="1" dirty="0">
                <a:latin typeface="Tahoma" pitchFamily="34" charset="0"/>
              </a:endParaRPr>
            </a:p>
          </p:txBody>
        </p:sp>
        <p:sp>
          <p:nvSpPr>
            <p:cNvPr id="31"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32"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33" name="AutoShape 17"/>
          <p:cNvSpPr>
            <a:spLocks noChangeArrowheads="1"/>
          </p:cNvSpPr>
          <p:nvPr/>
        </p:nvSpPr>
        <p:spPr bwMode="auto">
          <a:xfrm>
            <a:off x="2628900" y="433555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5" name="Straight Connector 34"/>
          <p:cNvCxnSpPr>
            <a:stCxn id="33" idx="2"/>
          </p:cNvCxnSpPr>
          <p:nvPr/>
        </p:nvCxnSpPr>
        <p:spPr>
          <a:xfrm>
            <a:off x="2781300" y="4640358"/>
            <a:ext cx="0" cy="10509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457200" y="1600200"/>
            <a:ext cx="8229600" cy="1839686"/>
          </a:xfrm>
        </p:spPr>
        <p:txBody>
          <a:bodyPr>
            <a:normAutofit/>
          </a:bodyPr>
          <a:lstStyle/>
          <a:p>
            <a:r>
              <a:rPr lang="el-GR" dirty="0" smtClean="0"/>
              <a:t>Για να ξεχωρίζουν μεταξύ τους (κάποιες φορές) αναπαριστώνται διαφορετικά στα </a:t>
            </a:r>
            <a:r>
              <a:rPr lang="en-US" dirty="0" smtClean="0">
                <a:solidFill>
                  <a:srgbClr val="0070C0"/>
                </a:solidFill>
              </a:rPr>
              <a:t>UML </a:t>
            </a:r>
            <a:r>
              <a:rPr lang="el-GR" dirty="0" smtClean="0">
                <a:solidFill>
                  <a:srgbClr val="0070C0"/>
                </a:solidFill>
              </a:rPr>
              <a:t>διαγράμματα</a:t>
            </a:r>
            <a:r>
              <a:rPr lang="el-GR" dirty="0" smtClean="0"/>
              <a:t>.</a:t>
            </a:r>
            <a:endParaRPr lang="en-US" dirty="0" smtClean="0"/>
          </a:p>
        </p:txBody>
      </p:sp>
      <p:sp>
        <p:nvSpPr>
          <p:cNvPr id="3" name="Oval 2"/>
          <p:cNvSpPr/>
          <p:nvPr/>
        </p:nvSpPr>
        <p:spPr>
          <a:xfrm>
            <a:off x="3275856" y="5445224"/>
            <a:ext cx="1224136" cy="11521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327543" y="5171786"/>
            <a:ext cx="1883849" cy="369332"/>
          </a:xfrm>
          <a:prstGeom prst="rect">
            <a:avLst/>
          </a:prstGeom>
          <a:noFill/>
          <a:ln>
            <a:solidFill>
              <a:srgbClr val="FF0000"/>
            </a:solidFill>
          </a:ln>
        </p:spPr>
        <p:txBody>
          <a:bodyPr wrap="none" rtlCol="0">
            <a:spAutoFit/>
          </a:bodyPr>
          <a:lstStyle/>
          <a:p>
            <a:r>
              <a:rPr lang="el-GR" dirty="0" smtClean="0"/>
              <a:t>Σχέση σύνθεσης</a:t>
            </a:r>
            <a:endParaRPr lang="en-US" dirty="0"/>
          </a:p>
        </p:txBody>
      </p:sp>
      <p:sp>
        <p:nvSpPr>
          <p:cNvPr id="26" name="Oval 25"/>
          <p:cNvSpPr/>
          <p:nvPr/>
        </p:nvSpPr>
        <p:spPr>
          <a:xfrm>
            <a:off x="2140236" y="4019658"/>
            <a:ext cx="1224136" cy="1152128"/>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3558067" y="4477362"/>
            <a:ext cx="2225289" cy="369332"/>
          </a:xfrm>
          <a:prstGeom prst="rect">
            <a:avLst/>
          </a:prstGeom>
          <a:noFill/>
          <a:ln>
            <a:solidFill>
              <a:srgbClr val="0070C0"/>
            </a:solidFill>
          </a:ln>
        </p:spPr>
        <p:txBody>
          <a:bodyPr wrap="none" rtlCol="0">
            <a:spAutoFit/>
          </a:bodyPr>
          <a:lstStyle/>
          <a:p>
            <a:r>
              <a:rPr lang="el-GR" dirty="0" smtClean="0"/>
              <a:t>Σχέση συνάθροισης</a:t>
            </a:r>
            <a:endParaRPr lang="en-US" dirty="0"/>
          </a:p>
        </p:txBody>
      </p:sp>
    </p:spTree>
    <p:extLst>
      <p:ext uri="{BB962C8B-B14F-4D97-AF65-F5344CB8AC3E}">
        <p14:creationId xmlns:p14="http://schemas.microsoft.com/office/powerpoint/2010/main" val="3378207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Αντικείμενα μέσα σε αντικείμενα</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Ορίζουμε κλάσεις για να ορίσουμε </a:t>
            </a:r>
            <a:r>
              <a:rPr lang="el-GR" dirty="0" smtClean="0">
                <a:solidFill>
                  <a:schemeClr val="accent6">
                    <a:lumMod val="75000"/>
                  </a:schemeClr>
                </a:solidFill>
              </a:rPr>
              <a:t>τύπους δεδομένων </a:t>
            </a:r>
            <a:r>
              <a:rPr lang="el-GR" dirty="0" smtClean="0"/>
              <a:t>τους οποίους χρειαζόμαστε</a:t>
            </a:r>
          </a:p>
          <a:p>
            <a:pPr lvl="1"/>
            <a:r>
              <a:rPr lang="el-GR" dirty="0" smtClean="0"/>
              <a:t>Π.χ., ο τύπος δεδομένων </a:t>
            </a:r>
            <a:r>
              <a:rPr lang="en-US" dirty="0" smtClean="0">
                <a:solidFill>
                  <a:srgbClr val="FF0000"/>
                </a:solidFill>
              </a:rPr>
              <a:t>Date</a:t>
            </a:r>
            <a:r>
              <a:rPr lang="en-US" dirty="0" smtClean="0"/>
              <a:t> </a:t>
            </a:r>
            <a:r>
              <a:rPr lang="el-GR" dirty="0" smtClean="0"/>
              <a:t>για να μπορούμε να χειριζόμαστε μια ημερομηνία.</a:t>
            </a:r>
          </a:p>
          <a:p>
            <a:pPr lvl="1"/>
            <a:r>
              <a:rPr lang="el-GR" dirty="0" smtClean="0"/>
              <a:t>Π.χ., ο τύπος δεδομένων </a:t>
            </a:r>
            <a:r>
              <a:rPr lang="en-US" dirty="0" smtClean="0">
                <a:solidFill>
                  <a:srgbClr val="FF0000"/>
                </a:solidFill>
              </a:rPr>
              <a:t>Examination</a:t>
            </a:r>
            <a:r>
              <a:rPr lang="en-US" dirty="0" smtClean="0"/>
              <a:t> </a:t>
            </a:r>
            <a:r>
              <a:rPr lang="el-GR" dirty="0" smtClean="0"/>
              <a:t>κρατάει πληροφορία για μία εξέταση</a:t>
            </a:r>
          </a:p>
          <a:p>
            <a:r>
              <a:rPr lang="el-GR" dirty="0" smtClean="0"/>
              <a:t>Τους τύπους δεδομένων που ορίζουμε τους χρησιμοποιούμε για να δημιουργήσουμε </a:t>
            </a:r>
            <a:r>
              <a:rPr lang="el-GR" dirty="0" smtClean="0">
                <a:solidFill>
                  <a:srgbClr val="0070C0"/>
                </a:solidFill>
              </a:rPr>
              <a:t>μεταβλητές</a:t>
            </a:r>
            <a:r>
              <a:rPr lang="el-GR" dirty="0" smtClean="0"/>
              <a:t> (αντικείμενα).</a:t>
            </a:r>
          </a:p>
          <a:p>
            <a:r>
              <a:rPr lang="el-GR" dirty="0" smtClean="0"/>
              <a:t>Τα αντικείμενα μπορεί να είναι </a:t>
            </a:r>
            <a:r>
              <a:rPr lang="el-GR" dirty="0" smtClean="0">
                <a:solidFill>
                  <a:srgbClr val="0070C0"/>
                </a:solidFill>
              </a:rPr>
              <a:t>πεδία</a:t>
            </a:r>
            <a:r>
              <a:rPr lang="el-GR" dirty="0" smtClean="0"/>
              <a:t> άλλων κλάσεων</a:t>
            </a:r>
          </a:p>
          <a:p>
            <a:pPr lvl="1"/>
            <a:r>
              <a:rPr lang="el-GR" dirty="0" smtClean="0"/>
              <a:t>Π.χ., η κλάση </a:t>
            </a:r>
            <a:r>
              <a:rPr lang="en-US" dirty="0" smtClean="0"/>
              <a:t>Examination </a:t>
            </a:r>
            <a:r>
              <a:rPr lang="el-GR" dirty="0" smtClean="0"/>
              <a:t>έχει ένα πεδίο τύπου </a:t>
            </a:r>
            <a:r>
              <a:rPr lang="en-US" dirty="0" smtClean="0"/>
              <a:t>Date</a:t>
            </a:r>
          </a:p>
          <a:p>
            <a:r>
              <a:rPr lang="el-GR" dirty="0" smtClean="0"/>
              <a:t>Μία κλάση χρησιμοποιεί αντικείμενα άλλων κλάσεων και έτσι </a:t>
            </a:r>
            <a:r>
              <a:rPr lang="el-GR" dirty="0" smtClean="0">
                <a:solidFill>
                  <a:schemeClr val="accent6">
                    <a:lumMod val="75000"/>
                  </a:schemeClr>
                </a:solidFill>
              </a:rPr>
              <a:t>συνθέτουμε</a:t>
            </a:r>
            <a:r>
              <a:rPr lang="el-GR" dirty="0" smtClean="0"/>
              <a:t> πιο περίπλοκους τύπους δεδομένων.</a:t>
            </a:r>
            <a:endParaRPr lang="en-US" dirty="0" smtClean="0"/>
          </a:p>
          <a:p>
            <a:pPr lvl="1"/>
            <a:endParaRPr lang="en-US" dirty="0"/>
          </a:p>
        </p:txBody>
      </p:sp>
    </p:spTree>
    <p:extLst>
      <p:ext uri="{BB962C8B-B14F-4D97-AF65-F5344CB8AC3E}">
        <p14:creationId xmlns:p14="http://schemas.microsoft.com/office/powerpoint/2010/main" val="146574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Aggregation and Composition</a:t>
            </a:r>
            <a:endParaRPr lang="en-US" dirty="0"/>
          </a:p>
        </p:txBody>
      </p:sp>
      <p:sp>
        <p:nvSpPr>
          <p:cNvPr id="3" name="Content Placeholder 2"/>
          <p:cNvSpPr>
            <a:spLocks noGrp="1"/>
          </p:cNvSpPr>
          <p:nvPr>
            <p:ph idx="1"/>
          </p:nvPr>
        </p:nvSpPr>
        <p:spPr/>
        <p:txBody>
          <a:bodyPr/>
          <a:lstStyle/>
          <a:p>
            <a:r>
              <a:rPr lang="el-GR" dirty="0" smtClean="0"/>
              <a:t>Το αν θα είναι μια σχέση, σχέση </a:t>
            </a:r>
            <a:r>
              <a:rPr lang="el-GR" dirty="0" smtClean="0">
                <a:solidFill>
                  <a:schemeClr val="accent6">
                    <a:lumMod val="75000"/>
                  </a:schemeClr>
                </a:solidFill>
              </a:rPr>
              <a:t>συνάθροισης</a:t>
            </a:r>
            <a:r>
              <a:rPr lang="el-GR" dirty="0" smtClean="0"/>
              <a:t> ή </a:t>
            </a:r>
            <a:r>
              <a:rPr lang="el-GR" dirty="0" smtClean="0">
                <a:solidFill>
                  <a:srgbClr val="0070C0"/>
                </a:solidFill>
              </a:rPr>
              <a:t>σύνθεσης</a:t>
            </a:r>
            <a:r>
              <a:rPr lang="el-GR" dirty="0" smtClean="0"/>
              <a:t> εξαρτάται κατά πολύ και από την υλοποίηση μας και τον σχεδιασμό.</a:t>
            </a:r>
          </a:p>
          <a:p>
            <a:pPr lvl="1"/>
            <a:r>
              <a:rPr lang="el-GR" dirty="0" smtClean="0"/>
              <a:t>Π.χ., σε ένα διαφορετικό πρόγραμμα μπορεί να επαναχρησιμοποιούμε το </a:t>
            </a:r>
            <a:r>
              <a:rPr lang="en-US" dirty="0" err="1" smtClean="0"/>
              <a:t>StackElement</a:t>
            </a:r>
            <a:r>
              <a:rPr lang="en-US" dirty="0" smtClean="0"/>
              <a:t>.</a:t>
            </a:r>
          </a:p>
          <a:p>
            <a:pPr lvl="1"/>
            <a:r>
              <a:rPr lang="el-GR" dirty="0" smtClean="0"/>
              <a:t>Π.χ., σε μία διαφορετική εφαρμογή, τα ανθρώπινα όργανα υπάρχουν και χωρίς τον άνθρωπο.</a:t>
            </a:r>
            <a:endParaRPr lang="en-US" dirty="0"/>
          </a:p>
        </p:txBody>
      </p:sp>
    </p:spTree>
    <p:extLst>
      <p:ext uri="{BB962C8B-B14F-4D97-AF65-F5344CB8AC3E}">
        <p14:creationId xmlns:p14="http://schemas.microsoft.com/office/powerpoint/2010/main" val="433380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Προσοχή!</a:t>
            </a:r>
            <a:endParaRPr lang="en-US" dirty="0"/>
          </a:p>
        </p:txBody>
      </p:sp>
      <p:sp>
        <p:nvSpPr>
          <p:cNvPr id="3" name="Content Placeholder 2"/>
          <p:cNvSpPr>
            <a:spLocks noGrp="1"/>
          </p:cNvSpPr>
          <p:nvPr>
            <p:ph idx="1"/>
          </p:nvPr>
        </p:nvSpPr>
        <p:spPr/>
        <p:txBody>
          <a:bodyPr>
            <a:normAutofit lnSpcReduction="10000"/>
          </a:bodyPr>
          <a:lstStyle/>
          <a:p>
            <a:r>
              <a:rPr lang="el-GR" dirty="0" smtClean="0"/>
              <a:t>Ο διαχωρισμός σε σχέσεις συνάθροισης και σύνθεσης είναι ως ένα βαθμό ένας </a:t>
            </a:r>
            <a:r>
              <a:rPr lang="el-GR" dirty="0" smtClean="0">
                <a:solidFill>
                  <a:schemeClr val="accent6">
                    <a:lumMod val="75000"/>
                  </a:schemeClr>
                </a:solidFill>
              </a:rPr>
              <a:t>φορμαλισμός</a:t>
            </a:r>
            <a:r>
              <a:rPr lang="el-GR" dirty="0" smtClean="0"/>
              <a:t>.</a:t>
            </a:r>
          </a:p>
          <a:p>
            <a:pPr lvl="1"/>
            <a:r>
              <a:rPr lang="el-GR" dirty="0" smtClean="0"/>
              <a:t>Μην «κολλήσετε» προσπαθώντας να ορίσετε την σχέση. </a:t>
            </a:r>
          </a:p>
          <a:p>
            <a:pPr lvl="1"/>
            <a:r>
              <a:rPr lang="el-GR" dirty="0" smtClean="0"/>
              <a:t>Το σημαντικό είναι όταν δημιουργείτε το πρόγραμμα σας να σκεφτείτε </a:t>
            </a:r>
            <a:r>
              <a:rPr lang="el-GR" dirty="0" smtClean="0">
                <a:solidFill>
                  <a:srgbClr val="0070C0"/>
                </a:solidFill>
              </a:rPr>
              <a:t>ποιες κλάσεις χρειάζονται τα αντικείμενα </a:t>
            </a:r>
            <a:r>
              <a:rPr lang="el-GR" dirty="0" smtClean="0"/>
              <a:t>που δημιουργούνται και </a:t>
            </a:r>
            <a:r>
              <a:rPr lang="el-GR" dirty="0" smtClean="0">
                <a:solidFill>
                  <a:schemeClr val="accent6">
                    <a:lumMod val="75000"/>
                  </a:schemeClr>
                </a:solidFill>
              </a:rPr>
              <a:t>πότε πρέπει να δημιουργηθούν </a:t>
            </a:r>
            <a:r>
              <a:rPr lang="el-GR" dirty="0" smtClean="0"/>
              <a:t>μέσα στον κώδικα.</a:t>
            </a:r>
          </a:p>
          <a:p>
            <a:pPr lvl="1"/>
            <a:r>
              <a:rPr lang="el-GR" dirty="0" smtClean="0">
                <a:solidFill>
                  <a:srgbClr val="0070C0"/>
                </a:solidFill>
              </a:rPr>
              <a:t>Δεν υπάρχει χρυσός κανόνας</a:t>
            </a:r>
            <a:r>
              <a:rPr lang="el-GR" dirty="0" smtClean="0"/>
              <a:t>. Γενικά το πώς θα σχεδιαστεί το πρόγραμμα είναι κάτι που μπορεί να γίνει με πολλούς τρόπους συνήθως. Διαλέξτε αυτόν που θα κάνει το πρόγραμμα πιο </a:t>
            </a:r>
            <a:r>
              <a:rPr lang="el-GR" dirty="0" smtClean="0">
                <a:solidFill>
                  <a:schemeClr val="accent6">
                    <a:lumMod val="75000"/>
                  </a:schemeClr>
                </a:solidFill>
              </a:rPr>
              <a:t>απλό</a:t>
            </a:r>
            <a:r>
              <a:rPr lang="el-GR" dirty="0" smtClean="0"/>
              <a:t>, </a:t>
            </a:r>
            <a:r>
              <a:rPr lang="el-GR" dirty="0" smtClean="0">
                <a:solidFill>
                  <a:srgbClr val="0070C0"/>
                </a:solidFill>
              </a:rPr>
              <a:t>ευανάγνωστο</a:t>
            </a:r>
            <a:r>
              <a:rPr lang="el-GR" dirty="0" smtClean="0"/>
              <a:t>, </a:t>
            </a:r>
            <a:r>
              <a:rPr lang="el-GR" dirty="0" smtClean="0">
                <a:solidFill>
                  <a:schemeClr val="accent6">
                    <a:lumMod val="75000"/>
                  </a:schemeClr>
                </a:solidFill>
              </a:rPr>
              <a:t>εύκολο να επεκταθεί</a:t>
            </a:r>
            <a:r>
              <a:rPr lang="el-GR" dirty="0" smtClean="0"/>
              <a:t>, να </a:t>
            </a:r>
            <a:r>
              <a:rPr lang="el-GR" dirty="0" smtClean="0">
                <a:solidFill>
                  <a:srgbClr val="0070C0"/>
                </a:solidFill>
              </a:rPr>
              <a:t>ξαναχρησιμοποιηθεί</a:t>
            </a:r>
            <a:r>
              <a:rPr lang="el-GR" dirty="0" smtClean="0"/>
              <a:t> και να </a:t>
            </a:r>
            <a:r>
              <a:rPr lang="el-GR" dirty="0" smtClean="0">
                <a:solidFill>
                  <a:schemeClr val="accent6">
                    <a:lumMod val="75000"/>
                  </a:schemeClr>
                </a:solidFill>
              </a:rPr>
              <a:t>διατηρηθεί</a:t>
            </a:r>
            <a:r>
              <a:rPr lang="el-GR" dirty="0" smtClean="0"/>
              <a:t>.</a:t>
            </a:r>
            <a:endParaRPr lang="en-US" dirty="0"/>
          </a:p>
        </p:txBody>
      </p:sp>
    </p:spTree>
    <p:extLst>
      <p:ext uri="{BB962C8B-B14F-4D97-AF65-F5344CB8AC3E}">
        <p14:creationId xmlns:p14="http://schemas.microsoft.com/office/powerpoint/2010/main" val="1951255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Μεγάλο παράδειγμα</a:t>
            </a:r>
            <a:endParaRPr lang="en-US" dirty="0"/>
          </a:p>
        </p:txBody>
      </p:sp>
      <p:sp>
        <p:nvSpPr>
          <p:cNvPr id="3" name="Content Placeholder 2"/>
          <p:cNvSpPr>
            <a:spLocks noGrp="1"/>
          </p:cNvSpPr>
          <p:nvPr>
            <p:ph idx="1"/>
          </p:nvPr>
        </p:nvSpPr>
        <p:spPr/>
        <p:txBody>
          <a:bodyPr>
            <a:normAutofit fontScale="92500"/>
          </a:bodyPr>
          <a:lstStyle/>
          <a:p>
            <a:r>
              <a:rPr lang="el-GR" dirty="0" smtClean="0"/>
              <a:t>Θέλουμε να δημιουργήσουμε ένα λογισμικό για ένα τμήμα πανεπιστημίου. Το τμήμα έχει 4 φοιτητές οπού ο καθένας έχει ένα όνομα και ένα αριθμό μητρώου (ΑΜ)</a:t>
            </a:r>
            <a:r>
              <a:rPr lang="en-US" dirty="0" smtClean="0"/>
              <a:t>, </a:t>
            </a:r>
            <a:r>
              <a:rPr lang="el-GR" dirty="0" smtClean="0"/>
              <a:t>και 2 καθηγητές που ο καθένας έχει ένα όνομα και ένα ΑΦΜ. Το τμήμα δίνει 2 μαθήματα. </a:t>
            </a:r>
            <a:r>
              <a:rPr lang="el-GR" dirty="0"/>
              <a:t>Το κάθε μάθημα </a:t>
            </a:r>
            <a:r>
              <a:rPr lang="el-GR" dirty="0" smtClean="0"/>
              <a:t>έχει </a:t>
            </a:r>
            <a:r>
              <a:rPr lang="el-GR" dirty="0"/>
              <a:t>κωδικό και </a:t>
            </a:r>
            <a:r>
              <a:rPr lang="el-GR" dirty="0" smtClean="0"/>
              <a:t>όνομα και κάποιες διδακτικές μονάδες. Το κάθε μάθημα ανατίθεται σε ένα καθηγητή. Οι φοιτητές γράφονται σε κάποιο μάθημα και αν περάσουν το μάθημα παίρνουν τις μονάδες. Θέλουμε να μπορούμε να τυπώσουμε τις πληροφορίες για το μάθημα: το όνομα, τον καθηγητή και τη λίστα των φοιτητών που παίρνουν το μάθημα.</a:t>
            </a:r>
            <a:endParaRPr lang="en-US" dirty="0"/>
          </a:p>
        </p:txBody>
      </p:sp>
    </p:spTree>
    <p:extLst>
      <p:ext uri="{BB962C8B-B14F-4D97-AF65-F5344CB8AC3E}">
        <p14:creationId xmlns:p14="http://schemas.microsoft.com/office/powerpoint/2010/main" val="4276654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Μεγάλο Παράδειγμα</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Θέλουμε να δημιουργήσουμε ένα λογισμικό για ένα </a:t>
            </a:r>
            <a:r>
              <a:rPr lang="el-GR" dirty="0" smtClean="0">
                <a:solidFill>
                  <a:schemeClr val="accent6">
                    <a:lumMod val="75000"/>
                  </a:schemeClr>
                </a:solidFill>
              </a:rPr>
              <a:t>τμήμα </a:t>
            </a:r>
            <a:r>
              <a:rPr lang="el-GR" dirty="0" smtClean="0"/>
              <a:t>πανεπιστημίου. </a:t>
            </a:r>
          </a:p>
          <a:p>
            <a:r>
              <a:rPr lang="el-GR" dirty="0" smtClean="0"/>
              <a:t>Το τμήμα έχει 4 </a:t>
            </a:r>
            <a:r>
              <a:rPr lang="el-GR" dirty="0" smtClean="0">
                <a:solidFill>
                  <a:schemeClr val="accent6">
                    <a:lumMod val="75000"/>
                  </a:schemeClr>
                </a:solidFill>
              </a:rPr>
              <a:t>φοιτητές</a:t>
            </a:r>
            <a:r>
              <a:rPr lang="el-GR" dirty="0" smtClean="0"/>
              <a:t> οπού ο καθένας έχει ένα </a:t>
            </a:r>
            <a:r>
              <a:rPr lang="el-GR" dirty="0" smtClean="0">
                <a:solidFill>
                  <a:schemeClr val="accent6">
                    <a:lumMod val="75000"/>
                  </a:schemeClr>
                </a:solidFill>
              </a:rPr>
              <a:t>όνομα</a:t>
            </a:r>
            <a:r>
              <a:rPr lang="el-GR" dirty="0" smtClean="0"/>
              <a:t> και ένα </a:t>
            </a:r>
            <a:r>
              <a:rPr lang="el-GR" dirty="0" smtClean="0">
                <a:solidFill>
                  <a:schemeClr val="accent6">
                    <a:lumMod val="75000"/>
                  </a:schemeClr>
                </a:solidFill>
              </a:rPr>
              <a:t>αριθμό μητρώου </a:t>
            </a:r>
            <a:r>
              <a:rPr lang="el-GR" dirty="0" smtClean="0"/>
              <a:t>(ΑΜ). </a:t>
            </a:r>
          </a:p>
          <a:p>
            <a:r>
              <a:rPr lang="el-GR" dirty="0"/>
              <a:t>Το τμήμα έχει </a:t>
            </a:r>
            <a:r>
              <a:rPr lang="el-GR" dirty="0" smtClean="0"/>
              <a:t>2 </a:t>
            </a:r>
            <a:r>
              <a:rPr lang="el-GR" dirty="0">
                <a:solidFill>
                  <a:schemeClr val="accent6">
                    <a:lumMod val="75000"/>
                  </a:schemeClr>
                </a:solidFill>
              </a:rPr>
              <a:t>καθηγητές</a:t>
            </a:r>
            <a:r>
              <a:rPr lang="el-GR" dirty="0"/>
              <a:t> που ο καθένας έχει ένα </a:t>
            </a:r>
            <a:r>
              <a:rPr lang="el-GR" dirty="0">
                <a:solidFill>
                  <a:schemeClr val="accent6">
                    <a:lumMod val="75000"/>
                  </a:schemeClr>
                </a:solidFill>
              </a:rPr>
              <a:t>όνομα</a:t>
            </a:r>
            <a:r>
              <a:rPr lang="el-GR" dirty="0"/>
              <a:t> και ένα </a:t>
            </a:r>
            <a:r>
              <a:rPr lang="el-GR" dirty="0">
                <a:solidFill>
                  <a:schemeClr val="accent6">
                    <a:lumMod val="75000"/>
                  </a:schemeClr>
                </a:solidFill>
              </a:rPr>
              <a:t>ΑΦΜ</a:t>
            </a:r>
            <a:r>
              <a:rPr lang="el-GR" dirty="0"/>
              <a:t>.</a:t>
            </a:r>
            <a:endParaRPr lang="el-GR" dirty="0" smtClean="0"/>
          </a:p>
          <a:p>
            <a:r>
              <a:rPr lang="el-GR" dirty="0" smtClean="0"/>
              <a:t>Το τμήμα δίνει 2 </a:t>
            </a:r>
            <a:r>
              <a:rPr lang="el-GR" dirty="0" smtClean="0">
                <a:solidFill>
                  <a:schemeClr val="accent6">
                    <a:lumMod val="75000"/>
                  </a:schemeClr>
                </a:solidFill>
              </a:rPr>
              <a:t>μαθήματα</a:t>
            </a:r>
            <a:r>
              <a:rPr lang="el-GR" dirty="0" smtClean="0"/>
              <a:t>. </a:t>
            </a:r>
            <a:r>
              <a:rPr lang="el-GR" dirty="0"/>
              <a:t>Το κάθε μάθημα </a:t>
            </a:r>
            <a:r>
              <a:rPr lang="el-GR" dirty="0" smtClean="0"/>
              <a:t>έχει </a:t>
            </a:r>
            <a:r>
              <a:rPr lang="el-GR" dirty="0">
                <a:solidFill>
                  <a:schemeClr val="accent6">
                    <a:lumMod val="75000"/>
                  </a:schemeClr>
                </a:solidFill>
              </a:rPr>
              <a:t>κωδικό</a:t>
            </a:r>
            <a:r>
              <a:rPr lang="el-GR" dirty="0"/>
              <a:t> και </a:t>
            </a:r>
            <a:r>
              <a:rPr lang="el-GR" dirty="0" smtClean="0">
                <a:solidFill>
                  <a:schemeClr val="accent6">
                    <a:lumMod val="75000"/>
                  </a:schemeClr>
                </a:solidFill>
              </a:rPr>
              <a:t>όνομα</a:t>
            </a:r>
            <a:r>
              <a:rPr lang="el-GR" dirty="0" smtClean="0"/>
              <a:t>, </a:t>
            </a:r>
            <a:r>
              <a:rPr lang="el-GR" dirty="0"/>
              <a:t>και κάποιες </a:t>
            </a:r>
            <a:r>
              <a:rPr lang="el-GR" dirty="0">
                <a:solidFill>
                  <a:schemeClr val="accent6">
                    <a:lumMod val="75000"/>
                  </a:schemeClr>
                </a:solidFill>
              </a:rPr>
              <a:t>διδακτικές μονάδες</a:t>
            </a:r>
            <a:r>
              <a:rPr lang="el-GR" dirty="0"/>
              <a:t>. </a:t>
            </a:r>
            <a:endParaRPr lang="el-GR" dirty="0" smtClean="0"/>
          </a:p>
          <a:p>
            <a:r>
              <a:rPr lang="el-GR" dirty="0"/>
              <a:t>Το κάθε μάθημα </a:t>
            </a:r>
            <a:r>
              <a:rPr lang="el-GR" dirty="0">
                <a:solidFill>
                  <a:srgbClr val="0070C0"/>
                </a:solidFill>
              </a:rPr>
              <a:t>ανατίθεται</a:t>
            </a:r>
            <a:r>
              <a:rPr lang="el-GR" dirty="0"/>
              <a:t> σε ένα καθηγητή.</a:t>
            </a:r>
            <a:endParaRPr lang="el-GR" dirty="0" smtClean="0"/>
          </a:p>
          <a:p>
            <a:r>
              <a:rPr lang="el-GR"/>
              <a:t>Οι φοιτητές </a:t>
            </a:r>
            <a:r>
              <a:rPr lang="el-GR">
                <a:solidFill>
                  <a:srgbClr val="0070C0"/>
                </a:solidFill>
              </a:rPr>
              <a:t>γράφονται</a:t>
            </a:r>
            <a:r>
              <a:rPr lang="el-GR"/>
              <a:t> σε κάποιο μάθημα </a:t>
            </a:r>
            <a:r>
              <a:rPr lang="el-GR" dirty="0" smtClean="0"/>
              <a:t>και αν </a:t>
            </a:r>
            <a:r>
              <a:rPr lang="el-GR" dirty="0">
                <a:solidFill>
                  <a:srgbClr val="0070C0"/>
                </a:solidFill>
              </a:rPr>
              <a:t>περάσουν</a:t>
            </a:r>
            <a:r>
              <a:rPr lang="el-GR" dirty="0" smtClean="0"/>
              <a:t> θα </a:t>
            </a:r>
            <a:r>
              <a:rPr lang="el-GR" dirty="0">
                <a:solidFill>
                  <a:srgbClr val="0070C0"/>
                </a:solidFill>
              </a:rPr>
              <a:t>πάρουν</a:t>
            </a:r>
            <a:r>
              <a:rPr lang="el-GR" dirty="0" smtClean="0"/>
              <a:t> τις μονάδες.  </a:t>
            </a:r>
          </a:p>
          <a:p>
            <a:r>
              <a:rPr lang="el-GR" dirty="0" smtClean="0"/>
              <a:t>Θέλουμε να μπορούμε να </a:t>
            </a:r>
            <a:r>
              <a:rPr lang="el-GR" dirty="0" smtClean="0">
                <a:solidFill>
                  <a:srgbClr val="0070C0"/>
                </a:solidFill>
              </a:rPr>
              <a:t>τυπώσουμε</a:t>
            </a:r>
            <a:r>
              <a:rPr lang="el-GR" dirty="0" smtClean="0"/>
              <a:t> τις πληροφορίες του μαθήματος: το </a:t>
            </a:r>
            <a:r>
              <a:rPr lang="el-GR" dirty="0" smtClean="0">
                <a:solidFill>
                  <a:schemeClr val="accent6">
                    <a:lumMod val="75000"/>
                  </a:schemeClr>
                </a:solidFill>
              </a:rPr>
              <a:t>όνομα</a:t>
            </a:r>
            <a:r>
              <a:rPr lang="el-GR" dirty="0" smtClean="0"/>
              <a:t>, τον </a:t>
            </a:r>
            <a:r>
              <a:rPr lang="el-GR" dirty="0" smtClean="0">
                <a:solidFill>
                  <a:schemeClr val="accent6">
                    <a:lumMod val="75000"/>
                  </a:schemeClr>
                </a:solidFill>
              </a:rPr>
              <a:t>καθηγητή</a:t>
            </a:r>
            <a:r>
              <a:rPr lang="el-GR" dirty="0" smtClean="0"/>
              <a:t> και τη </a:t>
            </a:r>
            <a:r>
              <a:rPr lang="el-GR" dirty="0" smtClean="0">
                <a:solidFill>
                  <a:schemeClr val="accent6">
                    <a:lumMod val="75000"/>
                  </a:schemeClr>
                </a:solidFill>
              </a:rPr>
              <a:t>λίστα</a:t>
            </a:r>
            <a:r>
              <a:rPr lang="el-GR" dirty="0" smtClean="0"/>
              <a:t> των </a:t>
            </a:r>
            <a:r>
              <a:rPr lang="el-GR" dirty="0" smtClean="0">
                <a:solidFill>
                  <a:schemeClr val="accent6">
                    <a:lumMod val="75000"/>
                  </a:schemeClr>
                </a:solidFill>
              </a:rPr>
              <a:t>φοιτητών</a:t>
            </a:r>
            <a:r>
              <a:rPr lang="el-GR" dirty="0" smtClean="0"/>
              <a:t> που παίρνουν το μάθημα.</a:t>
            </a:r>
            <a:endParaRPr lang="en-US" dirty="0"/>
          </a:p>
        </p:txBody>
      </p:sp>
    </p:spTree>
    <p:extLst>
      <p:ext uri="{BB962C8B-B14F-4D97-AF65-F5344CB8AC3E}">
        <p14:creationId xmlns:p14="http://schemas.microsoft.com/office/powerpoint/2010/main" val="109561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chemeClr val="accent6">
                    <a:lumMod val="75000"/>
                  </a:schemeClr>
                </a:solidFill>
              </a:rPr>
              <a:t>Τμήμα</a:t>
            </a:r>
          </a:p>
          <a:p>
            <a:pPr lvl="1"/>
            <a:r>
              <a:rPr lang="el-GR" dirty="0" smtClean="0">
                <a:solidFill>
                  <a:schemeClr val="accent6">
                    <a:lumMod val="75000"/>
                  </a:schemeClr>
                </a:solidFill>
              </a:rPr>
              <a:t>Φοιτητές</a:t>
            </a:r>
          </a:p>
          <a:p>
            <a:pPr lvl="1"/>
            <a:r>
              <a:rPr lang="el-GR" dirty="0" smtClean="0">
                <a:solidFill>
                  <a:schemeClr val="accent6">
                    <a:lumMod val="75000"/>
                  </a:schemeClr>
                </a:solidFill>
              </a:rPr>
              <a:t>Καθηγητές</a:t>
            </a:r>
          </a:p>
          <a:p>
            <a:pPr lvl="1"/>
            <a:r>
              <a:rPr lang="el-GR" dirty="0" smtClean="0">
                <a:solidFill>
                  <a:schemeClr val="accent6">
                    <a:lumMod val="75000"/>
                  </a:schemeClr>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Περνάω μάθημα</a:t>
            </a:r>
          </a:p>
          <a:p>
            <a:pPr lvl="1"/>
            <a:r>
              <a:rPr lang="el-GR" dirty="0" smtClean="0">
                <a:solidFill>
                  <a:srgbClr val="0070C0"/>
                </a:solidFill>
              </a:rPr>
              <a:t>Παίρνω μονάδες</a:t>
            </a:r>
          </a:p>
          <a:p>
            <a:r>
              <a:rPr lang="el-GR" dirty="0" smtClean="0"/>
              <a:t>Τα ρήματα είναι υποψήφια για να γίνουν μέθοδοι και μηνύματα μεταξύ αντικειμένων.</a:t>
            </a:r>
            <a:endParaRPr lang="en-US" dirty="0"/>
          </a:p>
        </p:txBody>
      </p:sp>
    </p:spTree>
    <p:extLst>
      <p:ext uri="{BB962C8B-B14F-4D97-AF65-F5344CB8AC3E}">
        <p14:creationId xmlns:p14="http://schemas.microsoft.com/office/powerpoint/2010/main" val="193939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rgbClr val="FF0000"/>
                </a:solidFill>
              </a:rPr>
              <a:t>Τμήμα</a:t>
            </a:r>
          </a:p>
          <a:p>
            <a:pPr lvl="1"/>
            <a:r>
              <a:rPr lang="el-GR" dirty="0" smtClean="0">
                <a:solidFill>
                  <a:srgbClr val="FF0000"/>
                </a:solidFill>
              </a:rPr>
              <a:t>Φοιτητές</a:t>
            </a:r>
          </a:p>
          <a:p>
            <a:pPr lvl="1"/>
            <a:r>
              <a:rPr lang="el-GR" dirty="0" smtClean="0">
                <a:solidFill>
                  <a:srgbClr val="FF0000"/>
                </a:solidFill>
              </a:rPr>
              <a:t>Καθηγητές</a:t>
            </a:r>
          </a:p>
          <a:p>
            <a:pPr lvl="1"/>
            <a:r>
              <a:rPr lang="el-GR" dirty="0" smtClean="0">
                <a:solidFill>
                  <a:srgbClr val="FF0000"/>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Περνάω μάθημα</a:t>
            </a:r>
          </a:p>
          <a:p>
            <a:pPr lvl="1"/>
            <a:r>
              <a:rPr lang="el-GR" dirty="0" smtClean="0">
                <a:solidFill>
                  <a:srgbClr val="0070C0"/>
                </a:solidFill>
              </a:rPr>
              <a:t>Παίρνω μονάδες</a:t>
            </a:r>
          </a:p>
          <a:p>
            <a:r>
              <a:rPr lang="el-GR" dirty="0" smtClean="0"/>
              <a:t>Τα ρήματα είναι υποψήφια για να γίνουν μέθοδοι και μηνύματα μεταξύ αντικειμένων.</a:t>
            </a:r>
            <a:endParaRPr lang="en-US" dirty="0"/>
          </a:p>
        </p:txBody>
      </p:sp>
      <p:sp>
        <p:nvSpPr>
          <p:cNvPr id="7" name="TextBox 6"/>
          <p:cNvSpPr txBox="1"/>
          <p:nvPr/>
        </p:nvSpPr>
        <p:spPr>
          <a:xfrm>
            <a:off x="4724400" y="5638800"/>
            <a:ext cx="4419600" cy="1200329"/>
          </a:xfrm>
          <a:prstGeom prst="rect">
            <a:avLst/>
          </a:prstGeom>
          <a:solidFill>
            <a:srgbClr val="92D050"/>
          </a:solidFill>
        </p:spPr>
        <p:txBody>
          <a:bodyPr wrap="square" rtlCol="0">
            <a:spAutoFit/>
          </a:bodyPr>
          <a:lstStyle/>
          <a:p>
            <a:r>
              <a:rPr lang="el-GR" dirty="0" smtClean="0"/>
              <a:t>Όλα τα ουσιαστικά μπορούν να γίνουν κλάσεις αλλά συνήθως διαλέγουμε αυτά για τα οποία υπάρχει αρκετή πολυπλοκότητα</a:t>
            </a:r>
            <a:endParaRPr lang="en-US" dirty="0"/>
          </a:p>
        </p:txBody>
      </p:sp>
    </p:spTree>
    <p:extLst>
      <p:ext uri="{BB962C8B-B14F-4D97-AF65-F5344CB8AC3E}">
        <p14:creationId xmlns:p14="http://schemas.microsoft.com/office/powerpoint/2010/main" val="2912195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a:t>
            </a:r>
            <a:endParaRPr lang="en-US" dirty="0"/>
          </a:p>
        </p:txBody>
      </p:sp>
      <p:sp>
        <p:nvSpPr>
          <p:cNvPr id="3" name="Content Placeholder 2"/>
          <p:cNvSpPr>
            <a:spLocks noGrp="1"/>
          </p:cNvSpPr>
          <p:nvPr>
            <p:ph idx="1"/>
          </p:nvPr>
        </p:nvSpPr>
        <p:spPr/>
        <p:txBody>
          <a:bodyPr/>
          <a:lstStyle/>
          <a:p>
            <a:r>
              <a:rPr lang="el-GR" dirty="0" smtClean="0"/>
              <a:t>Υλοποιήστε το </a:t>
            </a:r>
            <a:r>
              <a:rPr lang="en-US" dirty="0" smtClean="0"/>
              <a:t>Stack </a:t>
            </a:r>
            <a:r>
              <a:rPr lang="el-GR" dirty="0" smtClean="0"/>
              <a:t>που φτιάξαμε στα προηγούμενα μαθήματα ώστε να μην έχει περιορισμό στο μέγεθος (</a:t>
            </a:r>
            <a:r>
              <a:rPr lang="en-US" dirty="0" smtClean="0"/>
              <a:t>capacity)</a:t>
            </a:r>
            <a:r>
              <a:rPr lang="el-GR" dirty="0" smtClean="0"/>
              <a:t>.</a:t>
            </a:r>
          </a:p>
          <a:p>
            <a:r>
              <a:rPr lang="el-GR" dirty="0" smtClean="0"/>
              <a:t>Βασική ιδέα:</a:t>
            </a:r>
          </a:p>
          <a:p>
            <a:pPr lvl="1"/>
            <a:r>
              <a:rPr lang="el-GR" dirty="0" smtClean="0"/>
              <a:t>Δημιουργούμε στοιχεία της στοίβας και τα συνδέουμε το ένα να δείχνει στο άλλο.</a:t>
            </a:r>
          </a:p>
          <a:p>
            <a:pPr lvl="1"/>
            <a:r>
              <a:rPr lang="el-GR" dirty="0" smtClean="0"/>
              <a:t>Χρειάζεται να ξέρουμε και την κορυφή της στοίβας.</a:t>
            </a:r>
            <a:endParaRPr lang="en-US" dirty="0"/>
          </a:p>
        </p:txBody>
      </p:sp>
      <p:grpSp>
        <p:nvGrpSpPr>
          <p:cNvPr id="4" name="Group 3"/>
          <p:cNvGrpSpPr/>
          <p:nvPr/>
        </p:nvGrpSpPr>
        <p:grpSpPr>
          <a:xfrm>
            <a:off x="3563888" y="4941168"/>
            <a:ext cx="1600200" cy="1295400"/>
            <a:chOff x="3124200" y="2362200"/>
            <a:chExt cx="1600200" cy="1295400"/>
          </a:xfrm>
        </p:grpSpPr>
        <p:sp>
          <p:nvSpPr>
            <p:cNvPr id="12" name="Rounded Rectangle 11"/>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ounded Rectangle 12"/>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Rounded Rectangle 13"/>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smtClean="0"/>
                <a:t>X</a:t>
              </a:r>
              <a:endParaRPr lang="en-US" dirty="0"/>
            </a:p>
          </p:txBody>
        </p:sp>
      </p:grpSp>
      <p:grpSp>
        <p:nvGrpSpPr>
          <p:cNvPr id="5" name="Group 4"/>
          <p:cNvGrpSpPr/>
          <p:nvPr/>
        </p:nvGrpSpPr>
        <p:grpSpPr>
          <a:xfrm>
            <a:off x="5773688" y="4941168"/>
            <a:ext cx="1600200" cy="1295400"/>
            <a:chOff x="3124200" y="2362200"/>
            <a:chExt cx="1600200" cy="1295400"/>
          </a:xfrm>
        </p:grpSpPr>
        <p:sp>
          <p:nvSpPr>
            <p:cNvPr id="9" name="Rounded Rectangle 8"/>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ounded Rectangle 9"/>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ounded Rectangle 10"/>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smtClean="0"/>
                <a:t>Y</a:t>
              </a:r>
              <a:endParaRPr lang="en-US" dirty="0"/>
            </a:p>
          </p:txBody>
        </p:sp>
      </p:grpSp>
      <p:cxnSp>
        <p:nvCxnSpPr>
          <p:cNvPr id="6" name="Elbow Connector 5"/>
          <p:cNvCxnSpPr>
            <a:stCxn id="13" idx="3"/>
            <a:endCxn id="9" idx="1"/>
          </p:cNvCxnSpPr>
          <p:nvPr/>
        </p:nvCxnSpPr>
        <p:spPr>
          <a:xfrm flipV="1">
            <a:off x="5087888" y="5588868"/>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1506488" y="5373875"/>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smtClean="0"/>
              <a:t>head</a:t>
            </a:r>
            <a:endParaRPr lang="en-US" dirty="0"/>
          </a:p>
        </p:txBody>
      </p:sp>
      <p:cxnSp>
        <p:nvCxnSpPr>
          <p:cNvPr id="8" name="Straight Arrow Connector 7"/>
          <p:cNvCxnSpPr>
            <a:stCxn id="7" idx="3"/>
            <a:endCxn id="12" idx="1"/>
          </p:cNvCxnSpPr>
          <p:nvPr/>
        </p:nvCxnSpPr>
        <p:spPr>
          <a:xfrm flipV="1">
            <a:off x="2954288" y="5588868"/>
            <a:ext cx="609600" cy="1360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6348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Στοίβα</a:t>
            </a:r>
            <a:endParaRPr lang="en-US" dirty="0"/>
          </a:p>
        </p:txBody>
      </p:sp>
      <p:grpSp>
        <p:nvGrpSpPr>
          <p:cNvPr id="8" name="Group 7"/>
          <p:cNvGrpSpPr/>
          <p:nvPr/>
        </p:nvGrpSpPr>
        <p:grpSpPr>
          <a:xfrm>
            <a:off x="2286000" y="2405743"/>
            <a:ext cx="1600200" cy="1295400"/>
            <a:chOff x="3124200" y="2362200"/>
            <a:chExt cx="1600200" cy="1295400"/>
          </a:xfrm>
        </p:grpSpPr>
        <p:sp>
          <p:nvSpPr>
            <p:cNvPr id="5" name="Rounded Rectangle 4"/>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3" name="Group 12"/>
          <p:cNvGrpSpPr/>
          <p:nvPr/>
        </p:nvGrpSpPr>
        <p:grpSpPr>
          <a:xfrm>
            <a:off x="4495800" y="2405743"/>
            <a:ext cx="1600200" cy="1295400"/>
            <a:chOff x="3124200" y="2362200"/>
            <a:chExt cx="1600200" cy="1295400"/>
          </a:xfrm>
        </p:grpSpPr>
        <p:sp>
          <p:nvSpPr>
            <p:cNvPr id="14" name="Rounded Rectangle 13"/>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3053443"/>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28600" y="2838450"/>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sp>
        <p:nvSpPr>
          <p:cNvPr id="32" name="TextBox 31"/>
          <p:cNvSpPr txBox="1"/>
          <p:nvPr/>
        </p:nvSpPr>
        <p:spPr>
          <a:xfrm>
            <a:off x="762000" y="5029200"/>
            <a:ext cx="7800277" cy="830997"/>
          </a:xfrm>
          <a:prstGeom prst="rect">
            <a:avLst/>
          </a:prstGeom>
          <a:noFill/>
        </p:spPr>
        <p:txBody>
          <a:bodyPr wrap="none" rtlCol="0">
            <a:spAutoFit/>
          </a:bodyPr>
          <a:lstStyle/>
          <a:p>
            <a:r>
              <a:rPr lang="en-US" sz="2400" b="1" dirty="0" smtClean="0">
                <a:solidFill>
                  <a:srgbClr val="FF0000"/>
                </a:solidFill>
              </a:rPr>
              <a:t>Pop()</a:t>
            </a:r>
            <a:r>
              <a:rPr lang="en-US" sz="2400" dirty="0" smtClean="0"/>
              <a:t>: </a:t>
            </a:r>
            <a:r>
              <a:rPr lang="el-GR" sz="2400" dirty="0" smtClean="0"/>
              <a:t>Αφαιρεί το στοιχείο στην κορυφή της στοίβας και </a:t>
            </a:r>
          </a:p>
          <a:p>
            <a:r>
              <a:rPr lang="el-GR" sz="2400" dirty="0"/>
              <a:t> </a:t>
            </a:r>
            <a:r>
              <a:rPr lang="el-GR" sz="2400" dirty="0" smtClean="0"/>
              <a:t>         επιστρέφει την τιμή του (Χ στο παράδειγμα μας)</a:t>
            </a:r>
            <a:r>
              <a:rPr lang="en-US" sz="2400" dirty="0" smtClean="0"/>
              <a:t> </a:t>
            </a:r>
            <a:endParaRPr lang="en-US" sz="2400" dirty="0"/>
          </a:p>
        </p:txBody>
      </p:sp>
      <p:cxnSp>
        <p:nvCxnSpPr>
          <p:cNvPr id="24" name="Straight Connector 23"/>
          <p:cNvCxnSpPr/>
          <p:nvPr/>
        </p:nvCxnSpPr>
        <p:spPr>
          <a:xfrm flipH="1">
            <a:off x="2209800" y="2057400"/>
            <a:ext cx="1676400" cy="1981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133600" y="2133600"/>
            <a:ext cx="1905000" cy="18288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Elbow Connector 8"/>
          <p:cNvCxnSpPr>
            <a:stCxn id="27" idx="3"/>
          </p:cNvCxnSpPr>
          <p:nvPr/>
        </p:nvCxnSpPr>
        <p:spPr>
          <a:xfrm>
            <a:off x="1676400" y="3067050"/>
            <a:ext cx="303312" cy="1298054"/>
          </a:xfrm>
          <a:prstGeom prst="bentConnector2">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979712" y="4365105"/>
            <a:ext cx="234464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9" name="Elbow Connector 38"/>
          <p:cNvCxnSpPr>
            <a:endCxn id="14" idx="1"/>
          </p:cNvCxnSpPr>
          <p:nvPr/>
        </p:nvCxnSpPr>
        <p:spPr>
          <a:xfrm rot="5400000" flipH="1" flipV="1">
            <a:off x="3754246" y="3623550"/>
            <a:ext cx="1311661" cy="171448"/>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4323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Στοίβα</a:t>
            </a:r>
            <a:endParaRPr lang="en-US" dirty="0"/>
          </a:p>
        </p:txBody>
      </p:sp>
      <p:grpSp>
        <p:nvGrpSpPr>
          <p:cNvPr id="8" name="Group 7"/>
          <p:cNvGrpSpPr/>
          <p:nvPr/>
        </p:nvGrpSpPr>
        <p:grpSpPr>
          <a:xfrm>
            <a:off x="2286000" y="2405743"/>
            <a:ext cx="1600200" cy="1295400"/>
            <a:chOff x="3124200" y="2362200"/>
            <a:chExt cx="1600200" cy="1295400"/>
          </a:xfrm>
        </p:grpSpPr>
        <p:sp>
          <p:nvSpPr>
            <p:cNvPr id="5" name="Rounded Rectangle 4"/>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endParaRPr lang="en-US" dirty="0"/>
            </a:p>
          </p:txBody>
        </p:sp>
      </p:grpSp>
      <p:grpSp>
        <p:nvGrpSpPr>
          <p:cNvPr id="13" name="Group 12"/>
          <p:cNvGrpSpPr/>
          <p:nvPr/>
        </p:nvGrpSpPr>
        <p:grpSpPr>
          <a:xfrm>
            <a:off x="4495800" y="2405743"/>
            <a:ext cx="1600200" cy="1295400"/>
            <a:chOff x="3124200" y="2362200"/>
            <a:chExt cx="1600200" cy="1295400"/>
          </a:xfrm>
        </p:grpSpPr>
        <p:sp>
          <p:nvSpPr>
            <p:cNvPr id="14" name="Rounded Rectangle 13"/>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7" name="Group 16"/>
          <p:cNvGrpSpPr/>
          <p:nvPr/>
        </p:nvGrpSpPr>
        <p:grpSpPr>
          <a:xfrm>
            <a:off x="6705600" y="2373086"/>
            <a:ext cx="1600200" cy="1295400"/>
            <a:chOff x="3124200" y="2362200"/>
            <a:chExt cx="1600200" cy="1295400"/>
          </a:xfrm>
        </p:grpSpPr>
        <p:sp>
          <p:nvSpPr>
            <p:cNvPr id="18" name="Rounded Rectangle 17"/>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3053443"/>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18" idx="1"/>
          </p:cNvCxnSpPr>
          <p:nvPr/>
        </p:nvCxnSpPr>
        <p:spPr>
          <a:xfrm flipV="1">
            <a:off x="6019800" y="3020786"/>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39486" y="28248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5" idx="1"/>
          </p:cNvCxnSpPr>
          <p:nvPr/>
        </p:nvCxnSpPr>
        <p:spPr>
          <a:xfrm>
            <a:off x="1687286" y="3053443"/>
            <a:ext cx="59871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62000" y="5029200"/>
            <a:ext cx="7886967" cy="830997"/>
          </a:xfrm>
          <a:prstGeom prst="rect">
            <a:avLst/>
          </a:prstGeom>
          <a:noFill/>
        </p:spPr>
        <p:txBody>
          <a:bodyPr wrap="none" rtlCol="0">
            <a:spAutoFit/>
          </a:bodyPr>
          <a:lstStyle/>
          <a:p>
            <a:r>
              <a:rPr lang="en-US" sz="2400" b="1" dirty="0" smtClean="0">
                <a:solidFill>
                  <a:srgbClr val="FF0000"/>
                </a:solidFill>
              </a:rPr>
              <a:t>Push(Z)</a:t>
            </a:r>
            <a:r>
              <a:rPr lang="en-US" sz="2400" dirty="0" smtClean="0"/>
              <a:t>: </a:t>
            </a:r>
            <a:r>
              <a:rPr lang="el-GR" sz="2400" dirty="0" smtClean="0"/>
              <a:t>Προσθέτει την τιμή </a:t>
            </a:r>
            <a:r>
              <a:rPr lang="en-US" sz="2400" dirty="0" smtClean="0"/>
              <a:t>Z </a:t>
            </a:r>
            <a:r>
              <a:rPr lang="el-GR" sz="2400" dirty="0" smtClean="0"/>
              <a:t>στην κορυφή της στοίβας </a:t>
            </a:r>
          </a:p>
          <a:p>
            <a:r>
              <a:rPr lang="el-GR" sz="2400" dirty="0"/>
              <a:t> </a:t>
            </a:r>
            <a:r>
              <a:rPr lang="el-GR" sz="2400" dirty="0" smtClean="0"/>
              <a:t>         </a:t>
            </a:r>
            <a:endParaRPr lang="en-US" sz="2400" dirty="0"/>
          </a:p>
        </p:txBody>
      </p:sp>
    </p:spTree>
    <p:extLst>
      <p:ext uri="{BB962C8B-B14F-4D97-AF65-F5344CB8AC3E}">
        <p14:creationId xmlns:p14="http://schemas.microsoft.com/office/powerpoint/2010/main" val="2910260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Στοίβα</a:t>
            </a:r>
            <a:r>
              <a:rPr lang="en-US" dirty="0" smtClean="0"/>
              <a:t> - </a:t>
            </a:r>
            <a:r>
              <a:rPr lang="el-GR" dirty="0" err="1" smtClean="0"/>
              <a:t>Υλοποιηση</a:t>
            </a:r>
            <a:endParaRPr lang="en-US" dirty="0"/>
          </a:p>
        </p:txBody>
      </p:sp>
      <p:grpSp>
        <p:nvGrpSpPr>
          <p:cNvPr id="8" name="Group 7"/>
          <p:cNvGrpSpPr/>
          <p:nvPr/>
        </p:nvGrpSpPr>
        <p:grpSpPr>
          <a:xfrm>
            <a:off x="2286000" y="2013857"/>
            <a:ext cx="1600200" cy="1295400"/>
            <a:chOff x="3124200" y="2362200"/>
            <a:chExt cx="1600200" cy="1295400"/>
          </a:xfrm>
        </p:grpSpPr>
        <p:sp>
          <p:nvSpPr>
            <p:cNvPr id="5" name="Rounded Rectangle 4"/>
            <p:cNvSpPr/>
            <p:nvPr/>
          </p:nvSpPr>
          <p:spPr>
            <a:xfrm>
              <a:off x="3124200" y="2362200"/>
              <a:ext cx="1600200" cy="1295400"/>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endParaRPr lang="en-US" dirty="0"/>
            </a:p>
          </p:txBody>
        </p:sp>
      </p:grpSp>
      <p:grpSp>
        <p:nvGrpSpPr>
          <p:cNvPr id="13" name="Group 12"/>
          <p:cNvGrpSpPr/>
          <p:nvPr/>
        </p:nvGrpSpPr>
        <p:grpSpPr>
          <a:xfrm>
            <a:off x="4495800" y="2013857"/>
            <a:ext cx="1600200" cy="1295400"/>
            <a:chOff x="3124200" y="2362200"/>
            <a:chExt cx="1600200" cy="1295400"/>
          </a:xfrm>
        </p:grpSpPr>
        <p:sp>
          <p:nvSpPr>
            <p:cNvPr id="14" name="Rounded Rectangle 13"/>
            <p:cNvSpPr/>
            <p:nvPr/>
          </p:nvSpPr>
          <p:spPr>
            <a:xfrm>
              <a:off x="3124200" y="2362200"/>
              <a:ext cx="1600200" cy="1295400"/>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7" name="Group 16"/>
          <p:cNvGrpSpPr/>
          <p:nvPr/>
        </p:nvGrpSpPr>
        <p:grpSpPr>
          <a:xfrm>
            <a:off x="6705600" y="1981200"/>
            <a:ext cx="1600200" cy="1295400"/>
            <a:chOff x="3124200" y="2362200"/>
            <a:chExt cx="1600200" cy="1295400"/>
          </a:xfrm>
        </p:grpSpPr>
        <p:sp>
          <p:nvSpPr>
            <p:cNvPr id="18" name="Rounded Rectangle 17"/>
            <p:cNvSpPr/>
            <p:nvPr/>
          </p:nvSpPr>
          <p:spPr>
            <a:xfrm>
              <a:off x="3124200" y="2362200"/>
              <a:ext cx="1600200" cy="1295400"/>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2661557"/>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18" idx="1"/>
          </p:cNvCxnSpPr>
          <p:nvPr/>
        </p:nvCxnSpPr>
        <p:spPr>
          <a:xfrm flipV="1">
            <a:off x="6019800" y="2628900"/>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28600" y="2432957"/>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5" idx="1"/>
          </p:cNvCxnSpPr>
          <p:nvPr/>
        </p:nvCxnSpPr>
        <p:spPr>
          <a:xfrm>
            <a:off x="1676400" y="2661557"/>
            <a:ext cx="609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8432" y="3998740"/>
            <a:ext cx="9071011" cy="1200329"/>
          </a:xfrm>
          <a:prstGeom prst="rect">
            <a:avLst/>
          </a:prstGeom>
          <a:noFill/>
        </p:spPr>
        <p:txBody>
          <a:bodyPr wrap="square" rtlCol="0">
            <a:spAutoFit/>
          </a:bodyPr>
          <a:lstStyle/>
          <a:p>
            <a:endParaRPr lang="el-GR" sz="2400" dirty="0"/>
          </a:p>
          <a:p>
            <a:pPr marL="342900" indent="-342900">
              <a:buFont typeface="Arial" pitchFamily="34" charset="0"/>
              <a:buChar char="•"/>
            </a:pPr>
            <a:r>
              <a:rPr lang="el-GR" sz="2400" dirty="0" smtClean="0"/>
              <a:t>Θα ορίσουμε </a:t>
            </a:r>
            <a:r>
              <a:rPr lang="en-US" sz="2400" dirty="0" err="1" smtClean="0">
                <a:solidFill>
                  <a:srgbClr val="FF0000"/>
                </a:solidFill>
              </a:rPr>
              <a:t>StackElement</a:t>
            </a:r>
            <a:r>
              <a:rPr lang="el-GR" sz="2400" dirty="0" smtClean="0">
                <a:solidFill>
                  <a:srgbClr val="FF0000"/>
                </a:solidFill>
              </a:rPr>
              <a:t> </a:t>
            </a:r>
            <a:r>
              <a:rPr lang="el-GR" sz="2400" dirty="0" smtClean="0"/>
              <a:t>μια κλάση που κρατάει το κάθε στοιχείο της στοίβας.</a:t>
            </a:r>
            <a:endParaRPr lang="en-US" sz="2400" dirty="0"/>
          </a:p>
        </p:txBody>
      </p:sp>
    </p:spTree>
    <p:extLst>
      <p:ext uri="{BB962C8B-B14F-4D97-AF65-F5344CB8AC3E}">
        <p14:creationId xmlns:p14="http://schemas.microsoft.com/office/powerpoint/2010/main" val="3454049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432" y="1676400"/>
            <a:ext cx="8608368" cy="2057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l-GR" dirty="0" smtClean="0"/>
              <a:t>Στοίβα</a:t>
            </a:r>
            <a:r>
              <a:rPr lang="en-US" dirty="0" smtClean="0"/>
              <a:t> - </a:t>
            </a:r>
            <a:r>
              <a:rPr lang="el-GR" dirty="0" smtClean="0"/>
              <a:t>Υλοποίηση</a:t>
            </a:r>
            <a:endParaRPr lang="en-US" dirty="0"/>
          </a:p>
        </p:txBody>
      </p:sp>
      <p:grpSp>
        <p:nvGrpSpPr>
          <p:cNvPr id="8" name="Group 7"/>
          <p:cNvGrpSpPr/>
          <p:nvPr/>
        </p:nvGrpSpPr>
        <p:grpSpPr>
          <a:xfrm>
            <a:off x="2286000" y="2013857"/>
            <a:ext cx="1600200" cy="1295400"/>
            <a:chOff x="3124200" y="2362200"/>
            <a:chExt cx="1600200" cy="1295400"/>
          </a:xfrm>
        </p:grpSpPr>
        <p:sp>
          <p:nvSpPr>
            <p:cNvPr id="5" name="Rounded Rectangle 4"/>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endParaRPr lang="en-US" dirty="0"/>
            </a:p>
          </p:txBody>
        </p:sp>
      </p:grpSp>
      <p:grpSp>
        <p:nvGrpSpPr>
          <p:cNvPr id="13" name="Group 12"/>
          <p:cNvGrpSpPr/>
          <p:nvPr/>
        </p:nvGrpSpPr>
        <p:grpSpPr>
          <a:xfrm>
            <a:off x="4495800" y="2013857"/>
            <a:ext cx="1600200" cy="1295400"/>
            <a:chOff x="3124200" y="2362200"/>
            <a:chExt cx="1600200" cy="1295400"/>
          </a:xfrm>
        </p:grpSpPr>
        <p:sp>
          <p:nvSpPr>
            <p:cNvPr id="14" name="Rounded Rectangle 13"/>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7" name="Group 16"/>
          <p:cNvGrpSpPr/>
          <p:nvPr/>
        </p:nvGrpSpPr>
        <p:grpSpPr>
          <a:xfrm>
            <a:off x="6705600" y="1981200"/>
            <a:ext cx="1600200" cy="1295400"/>
            <a:chOff x="3124200" y="2362200"/>
            <a:chExt cx="1600200" cy="1295400"/>
          </a:xfrm>
        </p:grpSpPr>
        <p:sp>
          <p:nvSpPr>
            <p:cNvPr id="18" name="Rounded Rectangle 17"/>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2661557"/>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18" idx="1"/>
          </p:cNvCxnSpPr>
          <p:nvPr/>
        </p:nvCxnSpPr>
        <p:spPr>
          <a:xfrm flipV="1">
            <a:off x="6019800" y="2628900"/>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28600" y="2432957"/>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5" idx="1"/>
          </p:cNvCxnSpPr>
          <p:nvPr/>
        </p:nvCxnSpPr>
        <p:spPr>
          <a:xfrm>
            <a:off x="1676400" y="2661557"/>
            <a:ext cx="609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00203" y="3847352"/>
            <a:ext cx="9071011" cy="1938992"/>
          </a:xfrm>
          <a:prstGeom prst="rect">
            <a:avLst/>
          </a:prstGeom>
          <a:noFill/>
        </p:spPr>
        <p:txBody>
          <a:bodyPr wrap="square" rtlCol="0">
            <a:spAutoFit/>
          </a:bodyPr>
          <a:lstStyle/>
          <a:p>
            <a:pPr marL="342900" indent="-342900">
              <a:buFont typeface="Arial" pitchFamily="34" charset="0"/>
              <a:buChar char="•"/>
            </a:pPr>
            <a:r>
              <a:rPr lang="el-GR" sz="2400" dirty="0" smtClean="0"/>
              <a:t>Θα ορίσουμε </a:t>
            </a:r>
            <a:r>
              <a:rPr lang="en-US" sz="2400" dirty="0" err="1" smtClean="0">
                <a:solidFill>
                  <a:srgbClr val="FF0000"/>
                </a:solidFill>
              </a:rPr>
              <a:t>StackElement</a:t>
            </a:r>
            <a:r>
              <a:rPr lang="el-GR" sz="2400" dirty="0" smtClean="0">
                <a:solidFill>
                  <a:srgbClr val="FF0000"/>
                </a:solidFill>
              </a:rPr>
              <a:t> </a:t>
            </a:r>
            <a:r>
              <a:rPr lang="el-GR" sz="2400" dirty="0" smtClean="0"/>
              <a:t>μια κλάση που κρατάει το κάθε στοιχείο της στοίβας.</a:t>
            </a:r>
            <a:endParaRPr lang="en-US" sz="2400" dirty="0" smtClean="0"/>
          </a:p>
          <a:p>
            <a:pPr marL="342900" indent="-342900">
              <a:buFont typeface="Arial" pitchFamily="34" charset="0"/>
              <a:buChar char="•"/>
            </a:pPr>
            <a:endParaRPr lang="en-US" sz="2400" dirty="0"/>
          </a:p>
          <a:p>
            <a:pPr marL="342900" indent="-342900">
              <a:buFont typeface="Arial" pitchFamily="34" charset="0"/>
              <a:buChar char="•"/>
            </a:pPr>
            <a:r>
              <a:rPr lang="el-GR" sz="2400" dirty="0" smtClean="0"/>
              <a:t>Και μια κλάση </a:t>
            </a:r>
            <a:r>
              <a:rPr lang="en-US" sz="2400" dirty="0" smtClean="0">
                <a:solidFill>
                  <a:srgbClr val="FF0000"/>
                </a:solidFill>
              </a:rPr>
              <a:t>Stack</a:t>
            </a:r>
            <a:r>
              <a:rPr lang="en-US" sz="2400" dirty="0" smtClean="0"/>
              <a:t> </a:t>
            </a:r>
            <a:r>
              <a:rPr lang="el-GR" sz="2400" dirty="0" smtClean="0"/>
              <a:t>που υλοποιεί την στοίβα και όλες τις λειτουργίες της</a:t>
            </a:r>
            <a:endParaRPr lang="en-US" sz="2400" dirty="0"/>
          </a:p>
        </p:txBody>
      </p:sp>
    </p:spTree>
    <p:extLst>
      <p:ext uri="{BB962C8B-B14F-4D97-AF65-F5344CB8AC3E}">
        <p14:creationId xmlns:p14="http://schemas.microsoft.com/office/powerpoint/2010/main" val="1178310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94117" y="4077072"/>
            <a:ext cx="7560840"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67544" y="1340768"/>
            <a:ext cx="7560840"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14602" y="476672"/>
            <a:ext cx="7441774" cy="6186309"/>
          </a:xfrm>
          <a:prstGeom prst="rect">
            <a:avLst/>
          </a:prstGeom>
          <a:noFill/>
          <a:ln w="28575">
            <a:solidFill>
              <a:schemeClr val="accent1"/>
            </a:solidFill>
            <a:prstDash val="dash"/>
          </a:ln>
        </p:spPr>
        <p:txBody>
          <a:bodyPr wrap="square" rtlCol="0">
            <a:spAutoFit/>
          </a:bodyPr>
          <a:lstStyle/>
          <a:p>
            <a:r>
              <a:rPr lang="en-US" b="1" dirty="0">
                <a:latin typeface="Courier New" pitchFamily="49" charset="0"/>
                <a:cs typeface="Courier New" pitchFamily="49" charset="0"/>
              </a:rPr>
              <a:t>class </a:t>
            </a:r>
            <a:r>
              <a:rPr lang="en-US" b="1" dirty="0" err="1">
                <a:latin typeface="Courier New" pitchFamily="49" charset="0"/>
                <a:cs typeface="Courier New" pitchFamily="49" charset="0"/>
              </a:rPr>
              <a:t>StackElement</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int value;</a:t>
            </a:r>
          </a:p>
          <a:p>
            <a:r>
              <a:rPr lang="en-US" b="1" dirty="0">
                <a:latin typeface="Courier New" pitchFamily="49" charset="0"/>
                <a:cs typeface="Courier New" pitchFamily="49" charset="0"/>
              </a:rPr>
              <a:t>	private </a:t>
            </a:r>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 next = null;</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a:t>
            </a:r>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(int value){</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this.value</a:t>
            </a:r>
            <a:r>
              <a:rPr lang="en-US" b="1" dirty="0">
                <a:latin typeface="Courier New" pitchFamily="49" charset="0"/>
                <a:cs typeface="Courier New" pitchFamily="49" charset="0"/>
              </a:rPr>
              <a:t> = value;</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int </a:t>
            </a:r>
            <a:r>
              <a:rPr lang="en-US" b="1" dirty="0" err="1">
                <a:latin typeface="Courier New" pitchFamily="49" charset="0"/>
                <a:cs typeface="Courier New" pitchFamily="49" charset="0"/>
              </a:rPr>
              <a:t>getValue</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value;</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a:t>
            </a:r>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getNext</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next;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void </a:t>
            </a:r>
            <a:r>
              <a:rPr lang="en-US" b="1" dirty="0" err="1">
                <a:latin typeface="Courier New" pitchFamily="49" charset="0"/>
                <a:cs typeface="Courier New" pitchFamily="49" charset="0"/>
              </a:rPr>
              <a:t>setNext</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 element){</a:t>
            </a:r>
          </a:p>
          <a:p>
            <a:r>
              <a:rPr lang="en-US" b="1" dirty="0">
                <a:latin typeface="Courier New" pitchFamily="49" charset="0"/>
                <a:cs typeface="Courier New" pitchFamily="49" charset="0"/>
              </a:rPr>
              <a:t>		next = element;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
        <p:nvSpPr>
          <p:cNvPr id="6" name="TextBox 5"/>
          <p:cNvSpPr txBox="1"/>
          <p:nvPr/>
        </p:nvSpPr>
        <p:spPr>
          <a:xfrm>
            <a:off x="6893882" y="834442"/>
            <a:ext cx="2239909" cy="369332"/>
          </a:xfrm>
          <a:prstGeom prst="rect">
            <a:avLst/>
          </a:prstGeom>
          <a:solidFill>
            <a:srgbClr val="92D050"/>
          </a:solidFill>
        </p:spPr>
        <p:txBody>
          <a:bodyPr wrap="none" rtlCol="0">
            <a:spAutoFit/>
          </a:bodyPr>
          <a:lstStyle/>
          <a:p>
            <a:r>
              <a:rPr lang="el-GR" dirty="0" smtClean="0"/>
              <a:t>Το επόμενο στοιχείο</a:t>
            </a:r>
            <a:endParaRPr lang="en-US" dirty="0"/>
          </a:p>
        </p:txBody>
      </p:sp>
      <p:sp>
        <p:nvSpPr>
          <p:cNvPr id="8" name="TextBox 7"/>
          <p:cNvSpPr txBox="1"/>
          <p:nvPr/>
        </p:nvSpPr>
        <p:spPr>
          <a:xfrm>
            <a:off x="6610343" y="3579241"/>
            <a:ext cx="2523448" cy="369332"/>
          </a:xfrm>
          <a:prstGeom prst="rect">
            <a:avLst/>
          </a:prstGeom>
          <a:solidFill>
            <a:srgbClr val="92D050"/>
          </a:solidFill>
        </p:spPr>
        <p:txBody>
          <a:bodyPr wrap="none" rtlCol="0">
            <a:spAutoFit/>
          </a:bodyPr>
          <a:lstStyle/>
          <a:p>
            <a:r>
              <a:rPr lang="el-GR" dirty="0" smtClean="0"/>
              <a:t>Επιστρέφει αντικείμενο</a:t>
            </a:r>
            <a:endParaRPr lang="en-US" dirty="0"/>
          </a:p>
        </p:txBody>
      </p:sp>
    </p:spTree>
    <p:extLst>
      <p:ext uri="{BB962C8B-B14F-4D97-AF65-F5344CB8AC3E}">
        <p14:creationId xmlns:p14="http://schemas.microsoft.com/office/powerpoint/2010/main" val="2584701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6064" y="4653136"/>
            <a:ext cx="8659823"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6064" y="2492896"/>
            <a:ext cx="8659823"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6632" y="980728"/>
            <a:ext cx="8659823"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07504" y="476672"/>
            <a:ext cx="8496944" cy="6001643"/>
          </a:xfrm>
          <a:prstGeom prst="rect">
            <a:avLst/>
          </a:prstGeom>
          <a:noFill/>
          <a:ln w="28575">
            <a:solidFill>
              <a:schemeClr val="accent1"/>
            </a:solidFill>
            <a:prstDash val="dash"/>
          </a:ln>
        </p:spPr>
        <p:txBody>
          <a:bodyPr wrap="square" rtlCol="0">
            <a:spAutoFit/>
          </a:bodyPr>
          <a:lstStyle/>
          <a:p>
            <a:r>
              <a:rPr lang="en-US" sz="1600" b="1" dirty="0">
                <a:latin typeface="Courier New" pitchFamily="49" charset="0"/>
                <a:cs typeface="Courier New" pitchFamily="49" charset="0"/>
              </a:rPr>
              <a:t>class Stack</a:t>
            </a:r>
          </a:p>
          <a:p>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private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 head;</a:t>
            </a:r>
          </a:p>
          <a:p>
            <a:r>
              <a:rPr lang="en-US" sz="1600" b="1" dirty="0">
                <a:latin typeface="Courier New" pitchFamily="49" charset="0"/>
                <a:cs typeface="Courier New" pitchFamily="49" charset="0"/>
              </a:rPr>
              <a:t>	private int size = 0;</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int pop(){</a:t>
            </a:r>
          </a:p>
          <a:p>
            <a:r>
              <a:rPr lang="en-US" sz="1600" b="1" dirty="0">
                <a:latin typeface="Courier New" pitchFamily="49" charset="0"/>
                <a:cs typeface="Courier New" pitchFamily="49" charset="0"/>
              </a:rPr>
              <a:t>		if (size == 0){ // head == null</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System.out.println</a:t>
            </a:r>
            <a:r>
              <a:rPr lang="en-US" sz="1600" b="1" dirty="0">
                <a:latin typeface="Courier New" pitchFamily="49" charset="0"/>
                <a:cs typeface="Courier New" pitchFamily="49" charset="0"/>
              </a:rPr>
              <a:t>("Pop from empty stack");</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System.exit</a:t>
            </a:r>
            <a:r>
              <a:rPr lang="en-US" sz="1600" b="1" dirty="0">
                <a:latin typeface="Courier New" pitchFamily="49" charset="0"/>
                <a:cs typeface="Courier New" pitchFamily="49" charset="0"/>
              </a:rPr>
              <a:t>(-1);</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int value = </a:t>
            </a:r>
            <a:r>
              <a:rPr lang="en-US" sz="1600" b="1" dirty="0" err="1">
                <a:latin typeface="Courier New" pitchFamily="49" charset="0"/>
                <a:cs typeface="Courier New" pitchFamily="49" charset="0"/>
              </a:rPr>
              <a:t>head.getValue</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head = </a:t>
            </a:r>
            <a:r>
              <a:rPr lang="en-US" sz="1600" b="1" dirty="0" err="1">
                <a:latin typeface="Courier New" pitchFamily="49" charset="0"/>
                <a:cs typeface="Courier New" pitchFamily="49" charset="0"/>
              </a:rPr>
              <a:t>head.getNext</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size --;</a:t>
            </a:r>
          </a:p>
          <a:p>
            <a:r>
              <a:rPr lang="en-US" sz="1600" b="1" dirty="0">
                <a:latin typeface="Courier New" pitchFamily="49" charset="0"/>
                <a:cs typeface="Courier New" pitchFamily="49" charset="0"/>
              </a:rPr>
              <a:t>		return value;</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push(int value){</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 element = new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(value);</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element.setNext</a:t>
            </a:r>
            <a:r>
              <a:rPr lang="en-US" sz="1600" b="1" dirty="0">
                <a:latin typeface="Courier New" pitchFamily="49" charset="0"/>
                <a:cs typeface="Courier New" pitchFamily="49" charset="0"/>
              </a:rPr>
              <a:t>(head);</a:t>
            </a:r>
          </a:p>
          <a:p>
            <a:r>
              <a:rPr lang="en-US" sz="1600" b="1" dirty="0">
                <a:latin typeface="Courier New" pitchFamily="49" charset="0"/>
                <a:cs typeface="Courier New" pitchFamily="49" charset="0"/>
              </a:rPr>
              <a:t>		head = element;</a:t>
            </a:r>
          </a:p>
          <a:p>
            <a:r>
              <a:rPr lang="en-US" sz="1600" b="1" dirty="0">
                <a:latin typeface="Courier New" pitchFamily="49" charset="0"/>
                <a:cs typeface="Courier New" pitchFamily="49" charset="0"/>
              </a:rPr>
              <a:t>		size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a:t>
            </a:r>
          </a:p>
        </p:txBody>
      </p:sp>
      <p:sp>
        <p:nvSpPr>
          <p:cNvPr id="4" name="TextBox 3"/>
          <p:cNvSpPr txBox="1"/>
          <p:nvPr/>
        </p:nvSpPr>
        <p:spPr>
          <a:xfrm>
            <a:off x="5039544" y="1268760"/>
            <a:ext cx="4104456" cy="646331"/>
          </a:xfrm>
          <a:prstGeom prst="rect">
            <a:avLst/>
          </a:prstGeom>
          <a:solidFill>
            <a:srgbClr val="92D050"/>
          </a:solidFill>
        </p:spPr>
        <p:txBody>
          <a:bodyPr wrap="square" rtlCol="0">
            <a:spAutoFit/>
          </a:bodyPr>
          <a:lstStyle/>
          <a:p>
            <a:r>
              <a:rPr lang="el-GR" dirty="0" smtClean="0"/>
              <a:t>Το πρώτο στοιχείο της στοίβας μας φτάνει για τα βρούμε όλα</a:t>
            </a:r>
            <a:endParaRPr lang="en-US" dirty="0"/>
          </a:p>
        </p:txBody>
      </p:sp>
      <p:sp>
        <p:nvSpPr>
          <p:cNvPr id="6" name="TextBox 5"/>
          <p:cNvSpPr txBox="1"/>
          <p:nvPr/>
        </p:nvSpPr>
        <p:spPr>
          <a:xfrm>
            <a:off x="5523863" y="2889810"/>
            <a:ext cx="3620137" cy="646331"/>
          </a:xfrm>
          <a:prstGeom prst="rect">
            <a:avLst/>
          </a:prstGeom>
          <a:solidFill>
            <a:srgbClr val="92D050"/>
          </a:solidFill>
        </p:spPr>
        <p:txBody>
          <a:bodyPr wrap="square" rtlCol="0">
            <a:spAutoFit/>
          </a:bodyPr>
          <a:lstStyle/>
          <a:p>
            <a:r>
              <a:rPr lang="el-GR" dirty="0" smtClean="0"/>
              <a:t>Σταματάει την εκτέλεση του προγράμματος</a:t>
            </a:r>
            <a:endParaRPr lang="en-US" dirty="0"/>
          </a:p>
        </p:txBody>
      </p:sp>
      <p:sp>
        <p:nvSpPr>
          <p:cNvPr id="8" name="TextBox 7"/>
          <p:cNvSpPr txBox="1"/>
          <p:nvPr/>
        </p:nvSpPr>
        <p:spPr>
          <a:xfrm>
            <a:off x="5523862" y="5085184"/>
            <a:ext cx="3620137" cy="923330"/>
          </a:xfrm>
          <a:prstGeom prst="rect">
            <a:avLst/>
          </a:prstGeom>
          <a:solidFill>
            <a:srgbClr val="92D050"/>
          </a:solidFill>
        </p:spPr>
        <p:txBody>
          <a:bodyPr wrap="square" rtlCol="0">
            <a:spAutoFit/>
          </a:bodyPr>
          <a:lstStyle/>
          <a:p>
            <a:r>
              <a:rPr lang="el-GR" dirty="0" smtClean="0"/>
              <a:t>Τα αντικείμενα τύπου </a:t>
            </a:r>
            <a:r>
              <a:rPr lang="en-US" dirty="0" err="1" smtClean="0"/>
              <a:t>StackElement</a:t>
            </a:r>
            <a:r>
              <a:rPr lang="en-US" dirty="0" smtClean="0"/>
              <a:t> </a:t>
            </a:r>
            <a:r>
              <a:rPr lang="el-GR" dirty="0" smtClean="0"/>
              <a:t>δημιουργούνται μέσα στην </a:t>
            </a:r>
            <a:r>
              <a:rPr lang="en-US" dirty="0" smtClean="0"/>
              <a:t>Stack.</a:t>
            </a:r>
            <a:endParaRPr lang="en-US" dirty="0"/>
          </a:p>
        </p:txBody>
      </p:sp>
    </p:spTree>
    <p:extLst>
      <p:ext uri="{BB962C8B-B14F-4D97-AF65-F5344CB8AC3E}">
        <p14:creationId xmlns:p14="http://schemas.microsoft.com/office/powerpoint/2010/main" val="3197756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6926</TotalTime>
  <Words>1264</Words>
  <Application>Microsoft Office PowerPoint</Application>
  <PresentationFormat>On-screen Show (4:3)</PresentationFormat>
  <Paragraphs>252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Clarity</vt:lpstr>
      <vt:lpstr>ΤΕΧΝΙΚΕΣ Αντικειμενοστραφουσ προγραμματισμου</vt:lpstr>
      <vt:lpstr>Αντικείμενα μέσα σε αντικείμενα</vt:lpstr>
      <vt:lpstr>Παράδειγμα</vt:lpstr>
      <vt:lpstr>Στοίβα</vt:lpstr>
      <vt:lpstr>Στοίβα</vt:lpstr>
      <vt:lpstr>Στοίβα - Υλοποιηση</vt:lpstr>
      <vt:lpstr>Στοίβα - Υλοποίηση</vt:lpstr>
      <vt:lpstr>PowerPoint Presentation</vt:lpstr>
      <vt:lpstr>PowerPoint Presentation</vt:lpstr>
      <vt:lpstr>PowerPoint Presentation</vt:lpstr>
      <vt:lpstr>Στοίβα - Υλοποίηση</vt:lpstr>
      <vt:lpstr>PowerPoint Presentation</vt:lpstr>
      <vt:lpstr>PowerPoint Presentation</vt:lpstr>
      <vt:lpstr>Σχέσεις μεταξύ κλάσεων</vt:lpstr>
      <vt:lpstr>H UML γλώσσα</vt:lpstr>
      <vt:lpstr>Σχέσεις κλάσεων</vt:lpstr>
      <vt:lpstr>Σχέση συνάθροισης – Aggregation</vt:lpstr>
      <vt:lpstr>Σχέση σύνθεσης – Composition </vt:lpstr>
      <vt:lpstr>UML διαγράμματα</vt:lpstr>
      <vt:lpstr>Aggregation and Composition</vt:lpstr>
      <vt:lpstr>Προσοχή!</vt:lpstr>
      <vt:lpstr>Μεγάλο παράδειγμα</vt:lpstr>
      <vt:lpstr>Μεγάλο Παράδειγμα</vt:lpstr>
      <vt:lpstr>Κλάσεις μέθοδοι και πεδία</vt:lpstr>
      <vt:lpstr>Κλάσεις μέθοδοι και πεδία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ΤΕΧΝΙΚΕΣ Αντικειμενοστραφουσ προγραμματισμου</dc:title>
  <dc:creator>tsap</dc:creator>
  <cp:lastModifiedBy>tsap</cp:lastModifiedBy>
  <cp:revision>414</cp:revision>
  <dcterms:created xsi:type="dcterms:W3CDTF">2013-02-10T16:19:38Z</dcterms:created>
  <dcterms:modified xsi:type="dcterms:W3CDTF">2013-04-07T21:28:39Z</dcterms:modified>
</cp:coreProperties>
</file>