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sldIdLst>
    <p:sldId id="257" r:id="rId2"/>
    <p:sldId id="539" r:id="rId3"/>
    <p:sldId id="540" r:id="rId4"/>
    <p:sldId id="542" r:id="rId5"/>
    <p:sldId id="543" r:id="rId6"/>
    <p:sldId id="544" r:id="rId7"/>
    <p:sldId id="545" r:id="rId8"/>
    <p:sldId id="546" r:id="rId9"/>
    <p:sldId id="547" r:id="rId10"/>
    <p:sldId id="499" r:id="rId11"/>
    <p:sldId id="509" r:id="rId12"/>
    <p:sldId id="510" r:id="rId13"/>
    <p:sldId id="511" r:id="rId14"/>
    <p:sldId id="512" r:id="rId15"/>
    <p:sldId id="513" r:id="rId16"/>
    <p:sldId id="504" r:id="rId17"/>
    <p:sldId id="516" r:id="rId18"/>
    <p:sldId id="517" r:id="rId19"/>
    <p:sldId id="518" r:id="rId20"/>
    <p:sldId id="519" r:id="rId21"/>
    <p:sldId id="522" r:id="rId22"/>
    <p:sldId id="523" r:id="rId23"/>
    <p:sldId id="524" r:id="rId24"/>
    <p:sldId id="531" r:id="rId25"/>
    <p:sldId id="532" r:id="rId26"/>
    <p:sldId id="533" r:id="rId27"/>
    <p:sldId id="534" r:id="rId28"/>
    <p:sldId id="535" r:id="rId29"/>
    <p:sldId id="536" r:id="rId30"/>
    <p:sldId id="548" r:id="rId31"/>
    <p:sldId id="538" r:id="rId32"/>
    <p:sldId id="537" r:id="rId33"/>
    <p:sldId id="549" r:id="rId34"/>
    <p:sldId id="550" r:id="rId35"/>
    <p:sldId id="551" r:id="rId36"/>
    <p:sldId id="552" r:id="rId37"/>
    <p:sldId id="553" r:id="rId38"/>
    <p:sldId id="554" r:id="rId39"/>
    <p:sldId id="555" r:id="rId40"/>
    <p:sldId id="557" r:id="rId41"/>
    <p:sldId id="558" r:id="rId42"/>
    <p:sldId id="559" r:id="rId43"/>
    <p:sldId id="560" r:id="rId44"/>
    <p:sldId id="561" r:id="rId45"/>
    <p:sldId id="562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68C28-81DF-43F0-A3D4-E906B1D7125B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F60F88-82BB-4F01-8B5A-73A7B3C8F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52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2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540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698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664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>
                <a:schemeClr val="accent1"/>
              </a:buClr>
              <a:defRPr/>
            </a:lvl2pPr>
            <a:lvl4pPr>
              <a:buClr>
                <a:schemeClr val="accent1"/>
              </a:buClr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dirty="0" smtClean="0"/>
              <a:t>Χειμώνας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CS-409: </a:t>
            </a:r>
            <a:r>
              <a:rPr lang="el-GR" dirty="0" err="1" smtClean="0"/>
              <a:t>Αντικειμενοστρεφής</a:t>
            </a:r>
            <a:r>
              <a:rPr lang="el-GR" dirty="0" smtClean="0"/>
              <a:t> </a:t>
            </a:r>
            <a:r>
              <a:rPr lang="el-GR" dirty="0" err="1" smtClean="0"/>
              <a:t>Προγραμματισμος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962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6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56978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13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4/3/2013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152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4/3/2013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329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4/3/2013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129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4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929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775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DD7E345-9BD5-414F-9B98-BE3DCAA5A9BF}" type="datetimeFigureOut">
              <a:rPr lang="en-US" smtClean="0"/>
              <a:pPr/>
              <a:t>4/3/2013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l-GR" dirty="0" err="1" smtClean="0"/>
              <a:t>Αντικειμενοστρεφής</a:t>
            </a:r>
            <a:r>
              <a:rPr lang="el-GR" dirty="0" smtClean="0"/>
              <a:t> Προγραμματισμός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919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6"/>
        </a:buClr>
        <a:buSzPct val="9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6"/>
        </a:buClr>
        <a:buSzPct val="10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2"/>
            <a:ext cx="7924800" cy="1927225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ΤΕΧΝΙΚΕΣ </a:t>
            </a:r>
            <a:r>
              <a:rPr lang="el-GR" dirty="0" err="1" smtClean="0"/>
              <a:t>Αντικειμενοστραφουσ</a:t>
            </a:r>
            <a:r>
              <a:rPr lang="el-GR" dirty="0" smtClean="0"/>
              <a:t> </a:t>
            </a:r>
            <a:r>
              <a:rPr lang="el-GR" dirty="0" err="1" smtClean="0"/>
              <a:t>προγραμματισμου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Copy Constructor</a:t>
            </a:r>
          </a:p>
          <a:p>
            <a:pPr algn="ctr"/>
            <a:r>
              <a:rPr lang="en-US" dirty="0" smtClean="0"/>
              <a:t>Deep and Shallow Copies</a:t>
            </a:r>
            <a:endParaRPr lang="el-GR" dirty="0"/>
          </a:p>
          <a:p>
            <a:pPr algn="ctr"/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511154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69160"/>
            <a:ext cx="5220072" cy="10801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803" y="548680"/>
            <a:ext cx="9036496" cy="6048672"/>
          </a:xfrm>
          <a:ln w="28575">
            <a:solidFill>
              <a:schemeClr val="accent1"/>
            </a:solidFill>
            <a:prstDash val="dash"/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private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String name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private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number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Person(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initName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, int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initNumber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name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initName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number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initNumber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void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set(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newName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newNumber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name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newName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number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newNumber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 )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return (name + " " + number);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copier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Person other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other.name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this.name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other.number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this.number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676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Μια άλλη υλοποίηση της </a:t>
            </a:r>
            <a:r>
              <a:rPr lang="en-US" dirty="0" smtClean="0"/>
              <a:t>copier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55576" y="1844824"/>
            <a:ext cx="7200800" cy="1200329"/>
          </a:xfrm>
          <a:prstGeom prst="rect">
            <a:avLst/>
          </a:prstGeom>
          <a:noFill/>
          <a:ln w="28575">
            <a:solidFill>
              <a:srgbClr val="0070C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copier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Person other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other =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Person(this.name,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this.number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55576" y="3212976"/>
            <a:ext cx="7200800" cy="2880320"/>
          </a:xfrm>
          <a:ln w="28575">
            <a:solidFill>
              <a:srgbClr val="FF0000"/>
            </a:solidFill>
            <a:prstDash val="dash"/>
          </a:ln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ClassParameterDemo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Person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Person(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“Bob",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Person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p2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Person(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“Ann", 2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p2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copier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541172" y="5373216"/>
            <a:ext cx="2602828" cy="523220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sz="2800" dirty="0" smtClean="0"/>
              <a:t>Τι θα τυπώσει?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1441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683568" y="4869160"/>
            <a:ext cx="3312368" cy="145310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main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Εξέλιξη του προγράμματος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260024"/>
              </p:ext>
            </p:extLst>
          </p:nvPr>
        </p:nvGraphicFramePr>
        <p:xfrm>
          <a:off x="755576" y="5360270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</a:t>
                      </a:r>
                      <a:r>
                        <a:rPr lang="el-GR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p2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0x0020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flipV="1">
            <a:off x="3851920" y="4581128"/>
            <a:ext cx="1224136" cy="915881"/>
          </a:xfrm>
          <a:prstGeom prst="bentConnector3">
            <a:avLst>
              <a:gd name="adj1" fmla="val 35772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2280238"/>
              </p:ext>
            </p:extLst>
          </p:nvPr>
        </p:nvGraphicFramePr>
        <p:xfrm>
          <a:off x="5068349" y="4992953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Ann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Elbow Connector 7"/>
          <p:cNvCxnSpPr/>
          <p:nvPr/>
        </p:nvCxnSpPr>
        <p:spPr>
          <a:xfrm flipV="1">
            <a:off x="3851920" y="5595713"/>
            <a:ext cx="1216429" cy="353568"/>
          </a:xfrm>
          <a:prstGeom prst="bentConnector3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376363"/>
              </p:ext>
            </p:extLst>
          </p:nvPr>
        </p:nvGraphicFramePr>
        <p:xfrm>
          <a:off x="5068349" y="4077072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Bob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683568" y="2480122"/>
            <a:ext cx="3312368" cy="38421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3568" y="3416054"/>
            <a:ext cx="3312368" cy="14531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copier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428386"/>
              </p:ext>
            </p:extLst>
          </p:nvPr>
        </p:nvGraphicFramePr>
        <p:xfrm>
          <a:off x="791580" y="3933056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other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this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0x0020</a:t>
                      </a:r>
                      <a:endParaRPr lang="en-US" dirty="0" smtClean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12" name="Elbow Connector 11"/>
          <p:cNvCxnSpPr/>
          <p:nvPr/>
        </p:nvCxnSpPr>
        <p:spPr>
          <a:xfrm>
            <a:off x="3851920" y="4142607"/>
            <a:ext cx="1224136" cy="15482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/>
          <p:nvPr/>
        </p:nvCxnSpPr>
        <p:spPr>
          <a:xfrm>
            <a:off x="3851922" y="4581130"/>
            <a:ext cx="1216427" cy="720078"/>
          </a:xfrm>
          <a:prstGeom prst="bentConnector3">
            <a:avLst>
              <a:gd name="adj1" fmla="val 26733"/>
            </a:avLst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898574" y="1556792"/>
            <a:ext cx="6250429" cy="923330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copier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Person other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other =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Person(this.name,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this.number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2411" y="1835005"/>
            <a:ext cx="2114681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p2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copier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255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98574" y="1844824"/>
            <a:ext cx="6250429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83568" y="4869160"/>
            <a:ext cx="3312368" cy="145310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main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Εξέλιξη του προγράμματος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0089"/>
              </p:ext>
            </p:extLst>
          </p:nvPr>
        </p:nvGraphicFramePr>
        <p:xfrm>
          <a:off x="755576" y="5360270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</a:t>
                      </a:r>
                      <a:r>
                        <a:rPr lang="el-GR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p2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0x0020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flipV="1">
            <a:off x="3851920" y="4581128"/>
            <a:ext cx="1224136" cy="915881"/>
          </a:xfrm>
          <a:prstGeom prst="bentConnector3">
            <a:avLst>
              <a:gd name="adj1" fmla="val 35772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861836"/>
              </p:ext>
            </p:extLst>
          </p:nvPr>
        </p:nvGraphicFramePr>
        <p:xfrm>
          <a:off x="5068349" y="4992953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Ann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Elbow Connector 7"/>
          <p:cNvCxnSpPr/>
          <p:nvPr/>
        </p:nvCxnSpPr>
        <p:spPr>
          <a:xfrm flipV="1">
            <a:off x="3851920" y="5595713"/>
            <a:ext cx="1216429" cy="353568"/>
          </a:xfrm>
          <a:prstGeom prst="bentConnector3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248239"/>
              </p:ext>
            </p:extLst>
          </p:nvPr>
        </p:nvGraphicFramePr>
        <p:xfrm>
          <a:off x="5068349" y="4077072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Bob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683568" y="2480122"/>
            <a:ext cx="3312368" cy="38421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3568" y="3416054"/>
            <a:ext cx="3312368" cy="14531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copier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518030"/>
              </p:ext>
            </p:extLst>
          </p:nvPr>
        </p:nvGraphicFramePr>
        <p:xfrm>
          <a:off x="791580" y="3933056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other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</a:t>
                      </a:r>
                      <a:r>
                        <a:rPr lang="el-GR" dirty="0" smtClean="0"/>
                        <a:t>3</a:t>
                      </a:r>
                      <a:r>
                        <a:rPr lang="en-US" dirty="0" smtClean="0"/>
                        <a:t>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this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0x0020</a:t>
                      </a:r>
                      <a:endParaRPr lang="en-US" dirty="0" smtClean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12" name="Elbow Connector 11"/>
          <p:cNvCxnSpPr/>
          <p:nvPr/>
        </p:nvCxnSpPr>
        <p:spPr>
          <a:xfrm flipV="1">
            <a:off x="3851920" y="3416054"/>
            <a:ext cx="1216429" cy="726553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/>
          <p:nvPr/>
        </p:nvCxnSpPr>
        <p:spPr>
          <a:xfrm>
            <a:off x="3851922" y="4581130"/>
            <a:ext cx="1216427" cy="720078"/>
          </a:xfrm>
          <a:prstGeom prst="bentConnector3">
            <a:avLst>
              <a:gd name="adj1" fmla="val 26733"/>
            </a:avLst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898574" y="1556792"/>
            <a:ext cx="6250429" cy="923330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copier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Person other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other =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Person(this.name,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this.number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890945"/>
              </p:ext>
            </p:extLst>
          </p:nvPr>
        </p:nvGraphicFramePr>
        <p:xfrm>
          <a:off x="5108646" y="3050294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Ann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672411" y="1835005"/>
            <a:ext cx="2114681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p2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copier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833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683568" y="4869160"/>
            <a:ext cx="3312368" cy="145310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main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Εξέλιξη του προγράμματος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005052"/>
              </p:ext>
            </p:extLst>
          </p:nvPr>
        </p:nvGraphicFramePr>
        <p:xfrm>
          <a:off x="755576" y="5360270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</a:t>
                      </a:r>
                      <a:r>
                        <a:rPr lang="el-GR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p2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0x0020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flipV="1">
            <a:off x="3851920" y="4581128"/>
            <a:ext cx="1224136" cy="915881"/>
          </a:xfrm>
          <a:prstGeom prst="bentConnector3">
            <a:avLst>
              <a:gd name="adj1" fmla="val 35772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875885"/>
              </p:ext>
            </p:extLst>
          </p:nvPr>
        </p:nvGraphicFramePr>
        <p:xfrm>
          <a:off x="5068349" y="4992953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Ann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Elbow Connector 7"/>
          <p:cNvCxnSpPr/>
          <p:nvPr/>
        </p:nvCxnSpPr>
        <p:spPr>
          <a:xfrm flipV="1">
            <a:off x="3851920" y="5595713"/>
            <a:ext cx="1216429" cy="353568"/>
          </a:xfrm>
          <a:prstGeom prst="bentConnector3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0940067"/>
              </p:ext>
            </p:extLst>
          </p:nvPr>
        </p:nvGraphicFramePr>
        <p:xfrm>
          <a:off x="5068349" y="4077072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Bob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683568" y="1772816"/>
            <a:ext cx="3312368" cy="45494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460134" y="2538482"/>
            <a:ext cx="39851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H main </a:t>
            </a:r>
            <a:r>
              <a:rPr lang="el-GR" sz="2800" dirty="0" smtClean="0"/>
              <a:t>τυπώνει </a:t>
            </a:r>
            <a:r>
              <a:rPr lang="en-US" sz="2800" dirty="0" smtClean="0"/>
              <a:t>“</a:t>
            </a:r>
            <a:r>
              <a:rPr lang="en-US" sz="2800" dirty="0" smtClean="0">
                <a:solidFill>
                  <a:srgbClr val="FF0000"/>
                </a:solidFill>
              </a:rPr>
              <a:t>Bob 1</a:t>
            </a:r>
            <a:r>
              <a:rPr lang="en-US" sz="2800" dirty="0" smtClean="0"/>
              <a:t>”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7623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Αλλαγή παραμέτρων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Στο πρόγραμμα που είδαμε η νέα τιμή του </a:t>
            </a:r>
            <a:r>
              <a:rPr lang="en-US" dirty="0" smtClean="0">
                <a:solidFill>
                  <a:srgbClr val="00B0F0"/>
                </a:solidFill>
              </a:rPr>
              <a:t>other</a:t>
            </a:r>
            <a:r>
              <a:rPr lang="en-US" dirty="0" smtClean="0"/>
              <a:t>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χάνεται</a:t>
            </a:r>
            <a:r>
              <a:rPr lang="el-GR" dirty="0" smtClean="0"/>
              <a:t> όταν επιστρέφουμε από την συνάρτηση και η </a:t>
            </a:r>
            <a:r>
              <a:rPr lang="en-US" dirty="0" err="1" smtClean="0">
                <a:solidFill>
                  <a:srgbClr val="00B0F0"/>
                </a:solidFill>
              </a:rPr>
              <a:t>p1</a:t>
            </a:r>
            <a:r>
              <a:rPr lang="en-US" dirty="0" smtClean="0"/>
              <a:t> </a:t>
            </a:r>
            <a:r>
              <a:rPr lang="el-GR" dirty="0" smtClean="0"/>
              <a:t>παραμένει αμετάβλητη.</a:t>
            </a:r>
          </a:p>
          <a:p>
            <a:r>
              <a:rPr lang="el-GR" dirty="0" smtClean="0"/>
              <a:t>Αυτό γιατί το πέρασμα των παραμέτρων γίνεται κατά τιμή, και η μεταβλητή </a:t>
            </a:r>
            <a:r>
              <a:rPr lang="en-US" dirty="0" smtClean="0">
                <a:solidFill>
                  <a:srgbClr val="00B0F0"/>
                </a:solidFill>
              </a:rPr>
              <a:t>other</a:t>
            </a:r>
            <a:r>
              <a:rPr lang="en-US" dirty="0" smtClean="0"/>
              <a:t> </a:t>
            </a:r>
            <a:r>
              <a:rPr lang="el-GR" dirty="0" smtClean="0"/>
              <a:t>είναι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τοπική</a:t>
            </a:r>
            <a:r>
              <a:rPr lang="el-GR" dirty="0" smtClean="0"/>
              <a:t>. Ότι αλλαγή κάνουμε στην τιμή της θα έχει εμβέλεια μόνο μέσα στην </a:t>
            </a:r>
            <a:r>
              <a:rPr lang="en-US" dirty="0" smtClean="0">
                <a:solidFill>
                  <a:srgbClr val="00B0F0"/>
                </a:solidFill>
              </a:rPr>
              <a:t>copier</a:t>
            </a:r>
            <a:r>
              <a:rPr lang="en-US" dirty="0" smtClean="0"/>
              <a:t>.</a:t>
            </a:r>
          </a:p>
          <a:p>
            <a:pPr lvl="1"/>
            <a:r>
              <a:rPr lang="el-GR" dirty="0" smtClean="0"/>
              <a:t>Το νέο αντικείμενο που δημιουργήσαμε στην περίπτωση αυτή θα χαθεί άμα φύγουμε από τη μέθοδο</a:t>
            </a:r>
            <a:r>
              <a:rPr lang="en-US" dirty="0" smtClean="0"/>
              <a:t> </a:t>
            </a:r>
            <a:r>
              <a:rPr lang="el-GR" dirty="0" smtClean="0"/>
              <a:t>εφόσον δεν υπάρχει κάποια αναφορά σε αυτό.</a:t>
            </a:r>
          </a:p>
          <a:p>
            <a:r>
              <a:rPr lang="el-GR" dirty="0" smtClean="0"/>
              <a:t>Η αλλαγή στην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τιμή</a:t>
            </a:r>
            <a:r>
              <a:rPr lang="el-GR" dirty="0" smtClean="0"/>
              <a:t> της </a:t>
            </a:r>
            <a:r>
              <a:rPr lang="en-US" dirty="0" smtClean="0"/>
              <a:t>other </a:t>
            </a:r>
            <a:r>
              <a:rPr lang="el-GR" dirty="0" smtClean="0"/>
              <a:t>είναι διαφορετική από την αλλαγή στα </a:t>
            </a:r>
            <a:r>
              <a:rPr lang="el-GR" dirty="0" smtClean="0">
                <a:solidFill>
                  <a:srgbClr val="0070C0"/>
                </a:solidFill>
              </a:rPr>
              <a:t>περιεχόμενα</a:t>
            </a:r>
            <a:r>
              <a:rPr lang="el-GR" dirty="0" smtClean="0"/>
              <a:t> της διεύθυνσης στην οποία δείχνει η </a:t>
            </a:r>
            <a:r>
              <a:rPr lang="en-US" dirty="0" smtClean="0"/>
              <a:t>other</a:t>
            </a:r>
          </a:p>
          <a:p>
            <a:pPr lvl="1"/>
            <a:r>
              <a:rPr lang="el-GR" dirty="0" smtClean="0"/>
              <a:t>Οι αλλαγές στα περιεχόμενα  αλλάζουν τον χώρο μνήμης στο σωρό (</a:t>
            </a:r>
            <a:r>
              <a:rPr lang="en-US" dirty="0" smtClean="0"/>
              <a:t>heap)</a:t>
            </a:r>
            <a:r>
              <a:rPr lang="el-GR" dirty="0" smtClean="0"/>
              <a:t>. Οι αλλαγές επηρεάζουν όλες τις αναφορές στο αντικείμενο.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417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Επιστροφή αντικειμένων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Ένα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αντικείμενο</a:t>
            </a:r>
            <a:r>
              <a:rPr lang="el-GR" dirty="0" smtClean="0"/>
              <a:t> που δημιουργούμε </a:t>
            </a:r>
            <a:r>
              <a:rPr lang="el-GR" dirty="0" smtClean="0">
                <a:solidFill>
                  <a:srgbClr val="0070C0"/>
                </a:solidFill>
              </a:rPr>
              <a:t>μέσα σε μία μέθοδο</a:t>
            </a:r>
            <a:r>
              <a:rPr lang="el-GR" dirty="0" smtClean="0"/>
              <a:t> μπορούμε να το διατηρήσουμε και μετά το τέλος της μεθόδου αν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κρατήσουμε μια αναφορά </a:t>
            </a:r>
            <a:r>
              <a:rPr lang="el-GR" dirty="0" smtClean="0"/>
              <a:t>σε αυτό.</a:t>
            </a:r>
          </a:p>
          <a:p>
            <a:r>
              <a:rPr lang="el-GR" dirty="0" smtClean="0"/>
              <a:t>Ένας τρόπος να γίνει αυτό είναι αν η μέθοδος </a:t>
            </a:r>
            <a:r>
              <a:rPr lang="el-GR" dirty="0" smtClean="0">
                <a:solidFill>
                  <a:srgbClr val="FF0000"/>
                </a:solidFill>
              </a:rPr>
              <a:t>επιστρέφει</a:t>
            </a:r>
            <a:r>
              <a:rPr lang="el-GR" dirty="0" smtClean="0"/>
              <a:t> το αντικείμενο (δηλαδή την </a:t>
            </a:r>
            <a:r>
              <a:rPr lang="el-GR" dirty="0" smtClean="0">
                <a:solidFill>
                  <a:srgbClr val="00B0F0"/>
                </a:solidFill>
              </a:rPr>
              <a:t>αναφορά</a:t>
            </a:r>
            <a:r>
              <a:rPr lang="el-GR" dirty="0" smtClean="0"/>
              <a:t> σε αυτό) που δημιουργήσαμε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369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69160"/>
            <a:ext cx="7236296" cy="10801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803" y="548680"/>
            <a:ext cx="9036496" cy="6048672"/>
          </a:xfrm>
          <a:ln w="28575">
            <a:solidFill>
              <a:schemeClr val="accent1"/>
            </a:solidFill>
            <a:prstDash val="dash"/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private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String name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private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number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Person(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initName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, int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initNumber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name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initName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number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initNumber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void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set(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newName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newNumber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name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newName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number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newNumber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 )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return (name + " " + number);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public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copier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Person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newPerson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Person(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this.name,this.number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return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newPerson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424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3701008"/>
          </a:xfrm>
          <a:ln w="28575">
            <a:solidFill>
              <a:srgbClr val="FF0000"/>
            </a:solidFill>
            <a:prstDash val="dash"/>
          </a:ln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ClassParameterDemo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Person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Person(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“Bob",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Person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p2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Person(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“Ann", 2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 =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p2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copier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228184" y="5589240"/>
            <a:ext cx="2602828" cy="523220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sz="2800" dirty="0" smtClean="0"/>
              <a:t>Τι θα τυπώσει?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93174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683568" y="4869160"/>
            <a:ext cx="3312368" cy="145310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main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Εξέλιξη του προγράμματος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506523"/>
              </p:ext>
            </p:extLst>
          </p:nvPr>
        </p:nvGraphicFramePr>
        <p:xfrm>
          <a:off x="755576" y="5360270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</a:t>
                      </a:r>
                      <a:r>
                        <a:rPr lang="el-GR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p2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0x0020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flipV="1">
            <a:off x="3851920" y="4581128"/>
            <a:ext cx="1224136" cy="915881"/>
          </a:xfrm>
          <a:prstGeom prst="bentConnector3">
            <a:avLst>
              <a:gd name="adj1" fmla="val 35772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3532130"/>
              </p:ext>
            </p:extLst>
          </p:nvPr>
        </p:nvGraphicFramePr>
        <p:xfrm>
          <a:off x="5068349" y="4992953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Ann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Elbow Connector 7"/>
          <p:cNvCxnSpPr/>
          <p:nvPr/>
        </p:nvCxnSpPr>
        <p:spPr>
          <a:xfrm flipV="1">
            <a:off x="3851920" y="5595713"/>
            <a:ext cx="1216429" cy="353568"/>
          </a:xfrm>
          <a:prstGeom prst="bentConnector3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470422"/>
              </p:ext>
            </p:extLst>
          </p:nvPr>
        </p:nvGraphicFramePr>
        <p:xfrm>
          <a:off x="5068349" y="4077072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Bob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683568" y="1772816"/>
            <a:ext cx="3312368" cy="45494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560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51520" y="404664"/>
            <a:ext cx="8229600" cy="6336704"/>
          </a:xfrm>
          <a:ln w="28575">
            <a:solidFill>
              <a:schemeClr val="accent1"/>
            </a:solidFill>
            <a:prstDash val="dash"/>
          </a:ln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ArrayVar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static void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main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[] array = {1,2,3};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x = 4;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increment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(int i = 0; i &lt;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array.length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i ++){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(array[i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+ "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");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increment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("x: " + x);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static void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increment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int[] array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(int i = 0; i &lt;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array.length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i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++){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array[i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++;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(array[i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+ " ");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("");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static void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increment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x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x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++ 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("x: " + x);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41172" y="2852936"/>
            <a:ext cx="2602828" cy="523220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sz="2800" dirty="0" smtClean="0"/>
              <a:t>Τι θα τυπώσει?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49065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683568" y="5241974"/>
            <a:ext cx="3312368" cy="145310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main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Εξέλιξη του προγράμματος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185466"/>
              </p:ext>
            </p:extLst>
          </p:nvPr>
        </p:nvGraphicFramePr>
        <p:xfrm>
          <a:off x="755576" y="5733084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</a:t>
                      </a:r>
                      <a:r>
                        <a:rPr lang="el-GR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p2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0x0020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flipV="1">
            <a:off x="3851920" y="4953942"/>
            <a:ext cx="1224136" cy="915881"/>
          </a:xfrm>
          <a:prstGeom prst="bentConnector3">
            <a:avLst>
              <a:gd name="adj1" fmla="val 35772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967869"/>
              </p:ext>
            </p:extLst>
          </p:nvPr>
        </p:nvGraphicFramePr>
        <p:xfrm>
          <a:off x="5068349" y="5365767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Ann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Elbow Connector 7"/>
          <p:cNvCxnSpPr/>
          <p:nvPr/>
        </p:nvCxnSpPr>
        <p:spPr>
          <a:xfrm flipV="1">
            <a:off x="3851920" y="5968527"/>
            <a:ext cx="1216429" cy="353568"/>
          </a:xfrm>
          <a:prstGeom prst="bentConnector3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0707952"/>
              </p:ext>
            </p:extLst>
          </p:nvPr>
        </p:nvGraphicFramePr>
        <p:xfrm>
          <a:off x="5068349" y="4449886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Bob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683568" y="2852936"/>
            <a:ext cx="3312368" cy="38421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3568" y="3788868"/>
            <a:ext cx="3312368" cy="14531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copier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0175759"/>
              </p:ext>
            </p:extLst>
          </p:nvPr>
        </p:nvGraphicFramePr>
        <p:xfrm>
          <a:off x="791580" y="4305870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newPerson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null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this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0x0020</a:t>
                      </a:r>
                      <a:endParaRPr lang="en-US" dirty="0" smtClean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16" name="Elbow Connector 15"/>
          <p:cNvCxnSpPr/>
          <p:nvPr/>
        </p:nvCxnSpPr>
        <p:spPr>
          <a:xfrm>
            <a:off x="3851922" y="4953944"/>
            <a:ext cx="1216427" cy="720078"/>
          </a:xfrm>
          <a:prstGeom prst="bentConnector3">
            <a:avLst>
              <a:gd name="adj1" fmla="val 26733"/>
            </a:avLst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331640" y="1406203"/>
            <a:ext cx="7632848" cy="1200329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copier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Person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newPerson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Person(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this.name,this.number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return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newPerson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87624" y="2853184"/>
            <a:ext cx="2528256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 =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p2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copier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947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31640" y="1700808"/>
            <a:ext cx="7632848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83568" y="5241974"/>
            <a:ext cx="3312368" cy="145310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main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Εξέλιξη του προγράμματος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112553"/>
              </p:ext>
            </p:extLst>
          </p:nvPr>
        </p:nvGraphicFramePr>
        <p:xfrm>
          <a:off x="755576" y="5733084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</a:t>
                      </a:r>
                      <a:r>
                        <a:rPr lang="el-GR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p2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0x0020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flipV="1">
            <a:off x="3851920" y="4953942"/>
            <a:ext cx="1224136" cy="915881"/>
          </a:xfrm>
          <a:prstGeom prst="bentConnector3">
            <a:avLst>
              <a:gd name="adj1" fmla="val 35772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9856069"/>
              </p:ext>
            </p:extLst>
          </p:nvPr>
        </p:nvGraphicFramePr>
        <p:xfrm>
          <a:off x="5068349" y="5365767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Ann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Elbow Connector 7"/>
          <p:cNvCxnSpPr/>
          <p:nvPr/>
        </p:nvCxnSpPr>
        <p:spPr>
          <a:xfrm flipV="1">
            <a:off x="3851920" y="5968527"/>
            <a:ext cx="1216429" cy="353568"/>
          </a:xfrm>
          <a:prstGeom prst="bentConnector3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868327"/>
              </p:ext>
            </p:extLst>
          </p:nvPr>
        </p:nvGraphicFramePr>
        <p:xfrm>
          <a:off x="5068349" y="4449886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Bob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683568" y="2852936"/>
            <a:ext cx="3312368" cy="38421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3568" y="3788868"/>
            <a:ext cx="3312368" cy="14531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copier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878770"/>
              </p:ext>
            </p:extLst>
          </p:nvPr>
        </p:nvGraphicFramePr>
        <p:xfrm>
          <a:off x="791580" y="4305870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newPerson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0x0030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this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0x0020</a:t>
                      </a:r>
                      <a:endParaRPr lang="en-US" dirty="0" smtClean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16" name="Elbow Connector 15"/>
          <p:cNvCxnSpPr/>
          <p:nvPr/>
        </p:nvCxnSpPr>
        <p:spPr>
          <a:xfrm>
            <a:off x="3851922" y="4953944"/>
            <a:ext cx="1216427" cy="720078"/>
          </a:xfrm>
          <a:prstGeom prst="bentConnector3">
            <a:avLst>
              <a:gd name="adj1" fmla="val 26733"/>
            </a:avLst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331640" y="1406203"/>
            <a:ext cx="7632848" cy="1200329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copier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Person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newPerson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Person(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this.name,this.number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return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newPerson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87624" y="2853184"/>
            <a:ext cx="2528256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 =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p2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copier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629248"/>
              </p:ext>
            </p:extLst>
          </p:nvPr>
        </p:nvGraphicFramePr>
        <p:xfrm>
          <a:off x="5068349" y="3284984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Ann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9" name="Elbow Connector 18"/>
          <p:cNvCxnSpPr/>
          <p:nvPr/>
        </p:nvCxnSpPr>
        <p:spPr>
          <a:xfrm flipV="1">
            <a:off x="3866729" y="3599540"/>
            <a:ext cx="1224136" cy="915881"/>
          </a:xfrm>
          <a:prstGeom prst="bentConnector3">
            <a:avLst>
              <a:gd name="adj1" fmla="val 35772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1028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683568" y="5241974"/>
            <a:ext cx="3312368" cy="145310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main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Εξέλιξη του προγράμματος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844170"/>
              </p:ext>
            </p:extLst>
          </p:nvPr>
        </p:nvGraphicFramePr>
        <p:xfrm>
          <a:off x="755576" y="5733084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</a:t>
                      </a:r>
                      <a:r>
                        <a:rPr lang="el-GR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0x0030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p2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0x0020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flipV="1">
            <a:off x="3844821" y="3520328"/>
            <a:ext cx="1216429" cy="2507359"/>
          </a:xfrm>
          <a:prstGeom prst="bentConnector3">
            <a:avLst>
              <a:gd name="adj1" fmla="val 39378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9993632"/>
              </p:ext>
            </p:extLst>
          </p:nvPr>
        </p:nvGraphicFramePr>
        <p:xfrm>
          <a:off x="5068349" y="5365767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Ann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Elbow Connector 7"/>
          <p:cNvCxnSpPr/>
          <p:nvPr/>
        </p:nvCxnSpPr>
        <p:spPr>
          <a:xfrm flipV="1">
            <a:off x="3851920" y="5968527"/>
            <a:ext cx="1216429" cy="353568"/>
          </a:xfrm>
          <a:prstGeom prst="bentConnector3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350064"/>
              </p:ext>
            </p:extLst>
          </p:nvPr>
        </p:nvGraphicFramePr>
        <p:xfrm>
          <a:off x="5068349" y="4449886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Bob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683568" y="2852936"/>
            <a:ext cx="3312368" cy="38421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187624" y="2853184"/>
            <a:ext cx="2528256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 =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p2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copier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279116"/>
              </p:ext>
            </p:extLst>
          </p:nvPr>
        </p:nvGraphicFramePr>
        <p:xfrm>
          <a:off x="5068349" y="3284984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Ann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2" name="Rectangle 31"/>
          <p:cNvSpPr/>
          <p:nvPr/>
        </p:nvSpPr>
        <p:spPr>
          <a:xfrm>
            <a:off x="1331640" y="2006367"/>
            <a:ext cx="2664296" cy="27050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331640" y="1406203"/>
            <a:ext cx="7632848" cy="1200329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copier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Person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newPerson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Person(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this.name,this.number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return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newPerson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61047" y="6151224"/>
            <a:ext cx="2622769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H main </a:t>
            </a:r>
            <a:r>
              <a:rPr lang="el-GR" dirty="0" smtClean="0"/>
              <a:t>τυπώνει </a:t>
            </a:r>
            <a:r>
              <a:rPr lang="en-US" dirty="0" smtClean="0"/>
              <a:t>“</a:t>
            </a:r>
            <a:r>
              <a:rPr lang="en-US" dirty="0" smtClean="0">
                <a:solidFill>
                  <a:srgbClr val="0070C0"/>
                </a:solidFill>
              </a:rPr>
              <a:t>Ann 2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615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683568" y="5241974"/>
            <a:ext cx="3312368" cy="145310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main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Εξέλιξη του προγράμματος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749049"/>
              </p:ext>
            </p:extLst>
          </p:nvPr>
        </p:nvGraphicFramePr>
        <p:xfrm>
          <a:off x="755576" y="5733084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</a:t>
                      </a:r>
                      <a:r>
                        <a:rPr lang="el-GR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0x0030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p2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0x0020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flipV="1">
            <a:off x="3844821" y="3520328"/>
            <a:ext cx="1216429" cy="2507359"/>
          </a:xfrm>
          <a:prstGeom prst="bentConnector3">
            <a:avLst>
              <a:gd name="adj1" fmla="val 39378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047652"/>
              </p:ext>
            </p:extLst>
          </p:nvPr>
        </p:nvGraphicFramePr>
        <p:xfrm>
          <a:off x="5068349" y="5365767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Ann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Elbow Connector 7"/>
          <p:cNvCxnSpPr/>
          <p:nvPr/>
        </p:nvCxnSpPr>
        <p:spPr>
          <a:xfrm flipV="1">
            <a:off x="3851920" y="5968527"/>
            <a:ext cx="1216429" cy="353568"/>
          </a:xfrm>
          <a:prstGeom prst="bentConnector3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9860635"/>
              </p:ext>
            </p:extLst>
          </p:nvPr>
        </p:nvGraphicFramePr>
        <p:xfrm>
          <a:off x="5068349" y="4449886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Bob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683568" y="2852936"/>
            <a:ext cx="3312368" cy="38421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187624" y="2853184"/>
            <a:ext cx="2528256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 =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p2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copier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781923"/>
              </p:ext>
            </p:extLst>
          </p:nvPr>
        </p:nvGraphicFramePr>
        <p:xfrm>
          <a:off x="5068349" y="3284984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Ann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2" name="Rectangle 31"/>
          <p:cNvSpPr/>
          <p:nvPr/>
        </p:nvSpPr>
        <p:spPr>
          <a:xfrm>
            <a:off x="1331640" y="2006367"/>
            <a:ext cx="2664296" cy="27050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331640" y="1406203"/>
            <a:ext cx="7632848" cy="1200329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copier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Person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newPerson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Person(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this.name,this.number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return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newPerson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53035" y="6335890"/>
            <a:ext cx="4684231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To </a:t>
            </a:r>
            <a:r>
              <a:rPr lang="el-GR" dirty="0" smtClean="0"/>
              <a:t>προηγούμενο αντικείμενο αποδεσμεύεται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5796136" y="4263719"/>
            <a:ext cx="1080120" cy="1020578"/>
            <a:chOff x="6084168" y="3356992"/>
            <a:chExt cx="1512168" cy="1446393"/>
          </a:xfrm>
        </p:grpSpPr>
        <p:cxnSp>
          <p:nvCxnSpPr>
            <p:cNvPr id="19" name="Straight Connector 18"/>
            <p:cNvCxnSpPr/>
            <p:nvPr/>
          </p:nvCxnSpPr>
          <p:spPr>
            <a:xfrm flipH="1">
              <a:off x="6084168" y="3356992"/>
              <a:ext cx="1512168" cy="144639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084168" y="3356992"/>
              <a:ext cx="1512168" cy="138061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2455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Δημιουργία αντιγράφων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μέθοδος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copier</a:t>
            </a:r>
            <a:r>
              <a:rPr lang="en-US" dirty="0" smtClean="0"/>
              <a:t> </a:t>
            </a:r>
            <a:r>
              <a:rPr lang="el-GR" dirty="0" smtClean="0"/>
              <a:t>όπως την ορίσαμε πριν δημιουργεί ένα </a:t>
            </a:r>
            <a:r>
              <a:rPr lang="el-GR" dirty="0" smtClean="0">
                <a:solidFill>
                  <a:srgbClr val="0070C0"/>
                </a:solidFill>
              </a:rPr>
              <a:t>καινούριο αντικείμενο </a:t>
            </a:r>
            <a:r>
              <a:rPr lang="el-GR" dirty="0" smtClean="0"/>
              <a:t>που είναι </a:t>
            </a:r>
            <a:r>
              <a:rPr lang="el-GR" dirty="0" smtClean="0">
                <a:solidFill>
                  <a:srgbClr val="0070C0"/>
                </a:solidFill>
              </a:rPr>
              <a:t>αντίγραφο</a:t>
            </a:r>
            <a:r>
              <a:rPr lang="el-GR" dirty="0" smtClean="0"/>
              <a:t> αυτού που έκανε την κλήση.</a:t>
            </a:r>
          </a:p>
          <a:p>
            <a:r>
              <a:rPr lang="el-GR" dirty="0" smtClean="0"/>
              <a:t>Στην περίπτωση μας το αντικείμενο έχει μόνο πεδία που είναι </a:t>
            </a:r>
            <a:r>
              <a:rPr lang="el-GR" dirty="0" smtClean="0">
                <a:solidFill>
                  <a:srgbClr val="0070C0"/>
                </a:solidFill>
              </a:rPr>
              <a:t>πρωταρχικού τύπου </a:t>
            </a:r>
            <a:r>
              <a:rPr lang="el-GR" dirty="0" smtClean="0"/>
              <a:t>ή </a:t>
            </a:r>
            <a:r>
              <a:rPr lang="el-GR" dirty="0" smtClean="0">
                <a:solidFill>
                  <a:srgbClr val="0070C0"/>
                </a:solidFill>
              </a:rPr>
              <a:t>μη </a:t>
            </a:r>
            <a:r>
              <a:rPr lang="el-GR" dirty="0" err="1" smtClean="0">
                <a:solidFill>
                  <a:srgbClr val="0070C0"/>
                </a:solidFill>
              </a:rPr>
              <a:t>μεταλλάξιμα</a:t>
            </a:r>
            <a:r>
              <a:rPr lang="el-GR" dirty="0" smtClean="0">
                <a:solidFill>
                  <a:srgbClr val="0070C0"/>
                </a:solidFill>
              </a:rPr>
              <a:t> αντικείμενα</a:t>
            </a:r>
            <a:r>
              <a:rPr lang="el-GR" dirty="0" smtClean="0"/>
              <a:t>. Γενικά ένα αντικείμενο μπορεί να έχει ως πεδία άλλα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αντικείμενα</a:t>
            </a:r>
            <a:r>
              <a:rPr lang="el-GR" dirty="0" smtClean="0"/>
              <a:t> (δηλαδή αναφορές).</a:t>
            </a:r>
          </a:p>
          <a:p>
            <a:r>
              <a:rPr lang="el-GR" dirty="0" smtClean="0"/>
              <a:t>Στην περίπτωση αυτή η </a:t>
            </a:r>
            <a:r>
              <a:rPr lang="el-GR" dirty="0" smtClean="0">
                <a:solidFill>
                  <a:srgbClr val="0070C0"/>
                </a:solidFill>
              </a:rPr>
              <a:t>δημιουργία αντιγράφου </a:t>
            </a:r>
            <a:r>
              <a:rPr lang="el-GR" dirty="0" smtClean="0"/>
              <a:t>θα πρέπει να γίνεται με πολύ </a:t>
            </a:r>
            <a:r>
              <a:rPr lang="el-GR" dirty="0" smtClean="0">
                <a:solidFill>
                  <a:srgbClr val="FF0000"/>
                </a:solidFill>
              </a:rPr>
              <a:t>προσοχή</a:t>
            </a:r>
            <a:r>
              <a:rPr lang="el-GR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653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2924944"/>
            <a:ext cx="8568952" cy="10801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457200" y="404664"/>
            <a:ext cx="8229600" cy="6453336"/>
          </a:xfrm>
          <a:prstGeom prst="rect">
            <a:avLst/>
          </a:prstGeom>
          <a:ln w="28575">
            <a:solidFill>
              <a:srgbClr val="FF0000"/>
            </a:solidFill>
            <a:prstDash val="dash"/>
          </a:ln>
        </p:spPr>
        <p:txBody>
          <a:bodyPr vert="horz" lIns="91440" tIns="45720" rIns="91440" bIns="45720" rtlCol="0">
            <a:normAutofit fontScale="40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class Car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private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position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private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dim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d){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dim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d;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position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[d];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void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move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=0;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 dim;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++){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position[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++;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Car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copy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Car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newCar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new Car(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this.dim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newCar.position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this.position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return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newCar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	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String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output = "";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=0;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 dim;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++){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output = output + position[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+ " ";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return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output;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	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static void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main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(String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[]){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Car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car1 = new Car(2);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car1.move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Car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car2 = car1.copy();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car2.move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(car1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28184" y="5949280"/>
            <a:ext cx="2492349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Τι θα τυπώσει η </a:t>
            </a:r>
            <a:r>
              <a:rPr lang="en-US" dirty="0" smtClean="0"/>
              <a:t>main?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900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Ρηχά Αντίγραφα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</a:t>
            </a:r>
            <a:r>
              <a:rPr lang="en-US" dirty="0" smtClean="0"/>
              <a:t>copy </a:t>
            </a:r>
            <a:r>
              <a:rPr lang="el-GR" dirty="0" smtClean="0"/>
              <a:t>όπως την έχουμε ορίσει δημιουργεί ένα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ρηχό αντίγραφο </a:t>
            </a:r>
            <a:r>
              <a:rPr lang="el-GR" dirty="0" smtClean="0"/>
              <a:t>του αντικειμένου</a:t>
            </a:r>
          </a:p>
          <a:p>
            <a:pPr lvl="1"/>
            <a:r>
              <a:rPr lang="el-GR" dirty="0" smtClean="0"/>
              <a:t>Αντιγράφει τις </a:t>
            </a:r>
            <a:r>
              <a:rPr lang="el-GR" dirty="0" smtClean="0">
                <a:solidFill>
                  <a:srgbClr val="0070C0"/>
                </a:solidFill>
              </a:rPr>
              <a:t>αναφορές</a:t>
            </a:r>
            <a:r>
              <a:rPr lang="el-GR" dirty="0" smtClean="0"/>
              <a:t> στα αντικείμενα και όχι τα </a:t>
            </a:r>
            <a:r>
              <a:rPr lang="el-GR" dirty="0" smtClean="0">
                <a:solidFill>
                  <a:srgbClr val="0070C0"/>
                </a:solidFill>
              </a:rPr>
              <a:t>περιεχόμενα</a:t>
            </a:r>
            <a:r>
              <a:rPr lang="el-GR" dirty="0" smtClean="0"/>
              <a:t> των αντικειμένων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1551282"/>
              </p:ext>
            </p:extLst>
          </p:nvPr>
        </p:nvGraphicFramePr>
        <p:xfrm>
          <a:off x="503548" y="3933056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car</a:t>
                      </a:r>
                      <a:r>
                        <a:rPr lang="el-GR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6" name="Elbow Connector 5"/>
          <p:cNvCxnSpPr/>
          <p:nvPr/>
        </p:nvCxnSpPr>
        <p:spPr>
          <a:xfrm flipV="1">
            <a:off x="6948264" y="4077072"/>
            <a:ext cx="792088" cy="339818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062035"/>
              </p:ext>
            </p:extLst>
          </p:nvPr>
        </p:nvGraphicFramePr>
        <p:xfrm>
          <a:off x="4427984" y="3861048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0x0200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274863"/>
              </p:ext>
            </p:extLst>
          </p:nvPr>
        </p:nvGraphicFramePr>
        <p:xfrm>
          <a:off x="7740352" y="3861048"/>
          <a:ext cx="126014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2" name="Straight Arrow Connector 11"/>
          <p:cNvCxnSpPr/>
          <p:nvPr/>
        </p:nvCxnSpPr>
        <p:spPr>
          <a:xfrm>
            <a:off x="3563888" y="4075247"/>
            <a:ext cx="864096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5688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Ρηχά Αντίγραφα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</a:t>
            </a:r>
            <a:r>
              <a:rPr lang="en-US" dirty="0" smtClean="0"/>
              <a:t>copy </a:t>
            </a:r>
            <a:r>
              <a:rPr lang="el-GR" dirty="0" smtClean="0"/>
              <a:t>όπως την έχουμε ορίσει δημιουργεί ένα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ρηχό αντίγραφο </a:t>
            </a:r>
            <a:r>
              <a:rPr lang="el-GR" dirty="0" smtClean="0"/>
              <a:t>του αντικειμένου</a:t>
            </a:r>
          </a:p>
          <a:p>
            <a:pPr lvl="1"/>
            <a:r>
              <a:rPr lang="el-GR" dirty="0" smtClean="0"/>
              <a:t>Αντιγράφει τις </a:t>
            </a:r>
            <a:r>
              <a:rPr lang="el-GR" dirty="0" smtClean="0">
                <a:solidFill>
                  <a:srgbClr val="0070C0"/>
                </a:solidFill>
              </a:rPr>
              <a:t>αναφορές</a:t>
            </a:r>
            <a:r>
              <a:rPr lang="el-GR" dirty="0" smtClean="0"/>
              <a:t> στα αντικείμενα και όχι τα </a:t>
            </a:r>
            <a:r>
              <a:rPr lang="el-GR" dirty="0" smtClean="0">
                <a:solidFill>
                  <a:srgbClr val="0070C0"/>
                </a:solidFill>
              </a:rPr>
              <a:t>περιεχόμενα</a:t>
            </a:r>
            <a:r>
              <a:rPr lang="el-GR" dirty="0" smtClean="0"/>
              <a:t> των αντικειμένων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1155547"/>
              </p:ext>
            </p:extLst>
          </p:nvPr>
        </p:nvGraphicFramePr>
        <p:xfrm>
          <a:off x="503548" y="3933056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car</a:t>
                      </a:r>
                      <a:r>
                        <a:rPr lang="el-GR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car2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0x0020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6" name="Elbow Connector 5"/>
          <p:cNvCxnSpPr/>
          <p:nvPr/>
        </p:nvCxnSpPr>
        <p:spPr>
          <a:xfrm flipV="1">
            <a:off x="6948264" y="4077072"/>
            <a:ext cx="792088" cy="339818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endCxn id="11" idx="1"/>
          </p:cNvCxnSpPr>
          <p:nvPr/>
        </p:nvCxnSpPr>
        <p:spPr>
          <a:xfrm>
            <a:off x="3347864" y="4592568"/>
            <a:ext cx="1080120" cy="1002392"/>
          </a:xfrm>
          <a:prstGeom prst="bentConnector3">
            <a:avLst>
              <a:gd name="adj1" fmla="val 50000"/>
            </a:avLst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455174"/>
              </p:ext>
            </p:extLst>
          </p:nvPr>
        </p:nvGraphicFramePr>
        <p:xfrm>
          <a:off x="4427984" y="3861048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0x0200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8568417"/>
              </p:ext>
            </p:extLst>
          </p:nvPr>
        </p:nvGraphicFramePr>
        <p:xfrm>
          <a:off x="7740352" y="3861048"/>
          <a:ext cx="126014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2" name="Straight Arrow Connector 11"/>
          <p:cNvCxnSpPr/>
          <p:nvPr/>
        </p:nvCxnSpPr>
        <p:spPr>
          <a:xfrm>
            <a:off x="3563888" y="4075247"/>
            <a:ext cx="864096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650536"/>
              </p:ext>
            </p:extLst>
          </p:nvPr>
        </p:nvGraphicFramePr>
        <p:xfrm>
          <a:off x="4427984" y="5229200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0x0200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1" name="Elbow Connector 30"/>
          <p:cNvCxnSpPr/>
          <p:nvPr/>
        </p:nvCxnSpPr>
        <p:spPr>
          <a:xfrm flipV="1">
            <a:off x="6732240" y="4592568"/>
            <a:ext cx="1566174" cy="1140688"/>
          </a:xfrm>
          <a:prstGeom prst="bentConnector2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971600" y="5713340"/>
            <a:ext cx="2050561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car2 = car1.copy()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936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Ρηχά Αντίγραφα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</a:t>
            </a:r>
            <a:r>
              <a:rPr lang="en-US" dirty="0" smtClean="0"/>
              <a:t>copy </a:t>
            </a:r>
            <a:r>
              <a:rPr lang="el-GR" dirty="0" smtClean="0"/>
              <a:t>όπως την έχουμε ορίσει δημιουργεί ένα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ρηχό αντίγραφο </a:t>
            </a:r>
            <a:r>
              <a:rPr lang="el-GR" dirty="0" smtClean="0"/>
              <a:t>του αντικειμένου</a:t>
            </a:r>
          </a:p>
          <a:p>
            <a:pPr lvl="1"/>
            <a:r>
              <a:rPr lang="el-GR" dirty="0" smtClean="0"/>
              <a:t>Αντιγράφει τις </a:t>
            </a:r>
            <a:r>
              <a:rPr lang="el-GR" dirty="0" smtClean="0">
                <a:solidFill>
                  <a:srgbClr val="0070C0"/>
                </a:solidFill>
              </a:rPr>
              <a:t>αναφορές</a:t>
            </a:r>
            <a:r>
              <a:rPr lang="el-GR" dirty="0" smtClean="0"/>
              <a:t> στα αντικείμενα και όχι τα </a:t>
            </a:r>
            <a:r>
              <a:rPr lang="el-GR" dirty="0" smtClean="0">
                <a:solidFill>
                  <a:srgbClr val="0070C0"/>
                </a:solidFill>
              </a:rPr>
              <a:t>περιεχόμενα</a:t>
            </a:r>
            <a:r>
              <a:rPr lang="el-GR" dirty="0" smtClean="0"/>
              <a:t> των αντικειμένων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642308"/>
              </p:ext>
            </p:extLst>
          </p:nvPr>
        </p:nvGraphicFramePr>
        <p:xfrm>
          <a:off x="503548" y="3933056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car</a:t>
                      </a:r>
                      <a:r>
                        <a:rPr lang="el-GR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car2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0x0020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6" name="Elbow Connector 5"/>
          <p:cNvCxnSpPr/>
          <p:nvPr/>
        </p:nvCxnSpPr>
        <p:spPr>
          <a:xfrm flipV="1">
            <a:off x="6948264" y="4077072"/>
            <a:ext cx="792088" cy="339818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endCxn id="11" idx="1"/>
          </p:cNvCxnSpPr>
          <p:nvPr/>
        </p:nvCxnSpPr>
        <p:spPr>
          <a:xfrm>
            <a:off x="3347864" y="4592568"/>
            <a:ext cx="1080120" cy="1002392"/>
          </a:xfrm>
          <a:prstGeom prst="bentConnector3">
            <a:avLst>
              <a:gd name="adj1" fmla="val 50000"/>
            </a:avLst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8102278"/>
              </p:ext>
            </p:extLst>
          </p:nvPr>
        </p:nvGraphicFramePr>
        <p:xfrm>
          <a:off x="4427984" y="3861048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0x0200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150231"/>
              </p:ext>
            </p:extLst>
          </p:nvPr>
        </p:nvGraphicFramePr>
        <p:xfrm>
          <a:off x="7740352" y="3861048"/>
          <a:ext cx="126014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2" name="Straight Arrow Connector 11"/>
          <p:cNvCxnSpPr/>
          <p:nvPr/>
        </p:nvCxnSpPr>
        <p:spPr>
          <a:xfrm>
            <a:off x="3563888" y="4075247"/>
            <a:ext cx="864096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502709"/>
              </p:ext>
            </p:extLst>
          </p:nvPr>
        </p:nvGraphicFramePr>
        <p:xfrm>
          <a:off x="4427984" y="5229200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0x0200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1" name="Elbow Connector 30"/>
          <p:cNvCxnSpPr/>
          <p:nvPr/>
        </p:nvCxnSpPr>
        <p:spPr>
          <a:xfrm flipV="1">
            <a:off x="6732240" y="4592568"/>
            <a:ext cx="1566174" cy="1140688"/>
          </a:xfrm>
          <a:prstGeom prst="bentConnector2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971600" y="5713340"/>
            <a:ext cx="1467068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car2.move()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71600" y="6381328"/>
            <a:ext cx="5774273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Μετακινείται και το </a:t>
            </a:r>
            <a:r>
              <a:rPr lang="en-US" dirty="0" err="1" smtClean="0"/>
              <a:t>car1</a:t>
            </a:r>
            <a:r>
              <a:rPr lang="en-US" dirty="0" smtClean="0"/>
              <a:t> </a:t>
            </a:r>
            <a:r>
              <a:rPr lang="el-GR" dirty="0" smtClean="0"/>
              <a:t>αλλά αυτό δεν είναι επιθυμητό.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11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63688" y="3046039"/>
            <a:ext cx="6112571" cy="86409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763688" y="2485345"/>
            <a:ext cx="6112571" cy="2031325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copy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Car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newCar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new Car(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this.dim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for 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=0;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&lt;dim;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++){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newCar.position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]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this.position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return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newCar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Βαθύ αντίγραφο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820688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Τις περισσότερες φορές θέλουμε να κάνουμε ένα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βαθύ αντίγραφο </a:t>
            </a:r>
            <a:r>
              <a:rPr lang="el-GR" dirty="0" smtClean="0"/>
              <a:t>του αντικειμένου, όπου για κάθε αντικείμενο μέσα στο αντίγραφο δεσμεύουμε νέα μνήμη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4645888"/>
              </p:ext>
            </p:extLst>
          </p:nvPr>
        </p:nvGraphicFramePr>
        <p:xfrm>
          <a:off x="503548" y="5013176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car</a:t>
                      </a:r>
                      <a:r>
                        <a:rPr lang="el-GR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car2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0x0020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flipV="1">
            <a:off x="6948264" y="5157192"/>
            <a:ext cx="792088" cy="339818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endCxn id="12" idx="1"/>
          </p:cNvCxnSpPr>
          <p:nvPr/>
        </p:nvCxnSpPr>
        <p:spPr>
          <a:xfrm>
            <a:off x="3563888" y="5568506"/>
            <a:ext cx="864096" cy="740814"/>
          </a:xfrm>
          <a:prstGeom prst="bentConnector3">
            <a:avLst>
              <a:gd name="adj1" fmla="val 50000"/>
            </a:avLst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484559"/>
              </p:ext>
            </p:extLst>
          </p:nvPr>
        </p:nvGraphicFramePr>
        <p:xfrm>
          <a:off x="4427984" y="4941168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0x0200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298509"/>
              </p:ext>
            </p:extLst>
          </p:nvPr>
        </p:nvGraphicFramePr>
        <p:xfrm>
          <a:off x="7740352" y="4941168"/>
          <a:ext cx="126014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>
            <a:off x="3563888" y="5155367"/>
            <a:ext cx="864096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304722"/>
              </p:ext>
            </p:extLst>
          </p:nvPr>
        </p:nvGraphicFramePr>
        <p:xfrm>
          <a:off x="4427984" y="5943560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0x0300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3" name="Elbow Connector 12"/>
          <p:cNvCxnSpPr/>
          <p:nvPr/>
        </p:nvCxnSpPr>
        <p:spPr>
          <a:xfrm flipV="1">
            <a:off x="6948264" y="6119750"/>
            <a:ext cx="792088" cy="447062"/>
          </a:xfrm>
          <a:prstGeom prst="bentConnector3">
            <a:avLst>
              <a:gd name="adj1" fmla="val 50000"/>
            </a:avLst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71600" y="6382146"/>
            <a:ext cx="2050561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car2 = car1.copy()</a:t>
            </a:r>
            <a:endParaRPr lang="en-US" dirty="0"/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273200"/>
              </p:ext>
            </p:extLst>
          </p:nvPr>
        </p:nvGraphicFramePr>
        <p:xfrm>
          <a:off x="7750292" y="5971976"/>
          <a:ext cx="126014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1042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683568" y="4869160"/>
            <a:ext cx="3312368" cy="14531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main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Πέρασμα παραμέτρων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6205395"/>
              </p:ext>
            </p:extLst>
          </p:nvPr>
        </p:nvGraphicFramePr>
        <p:xfrm>
          <a:off x="755576" y="5360270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array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flipV="1">
            <a:off x="3851920" y="4581128"/>
            <a:ext cx="1224136" cy="915881"/>
          </a:xfrm>
          <a:prstGeom prst="bentConnector3">
            <a:avLst>
              <a:gd name="adj1" fmla="val 35772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4378599"/>
              </p:ext>
            </p:extLst>
          </p:nvPr>
        </p:nvGraphicFramePr>
        <p:xfrm>
          <a:off x="5097760" y="4437112"/>
          <a:ext cx="1260140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683568" y="1772816"/>
            <a:ext cx="3312368" cy="45494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919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Βαθύ αντίγραφο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88840"/>
          </a:xfrm>
        </p:spPr>
        <p:txBody>
          <a:bodyPr>
            <a:normAutofit/>
          </a:bodyPr>
          <a:lstStyle/>
          <a:p>
            <a:r>
              <a:rPr lang="el-GR" dirty="0" smtClean="0"/>
              <a:t>Το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βαθύ αντίγραφο </a:t>
            </a:r>
            <a:r>
              <a:rPr lang="el-GR" dirty="0" smtClean="0"/>
              <a:t>του </a:t>
            </a:r>
            <a:r>
              <a:rPr lang="en-US" dirty="0" err="1" smtClean="0"/>
              <a:t>car1</a:t>
            </a:r>
            <a:r>
              <a:rPr lang="en-US" dirty="0" smtClean="0"/>
              <a:t> </a:t>
            </a:r>
            <a:r>
              <a:rPr lang="el-GR" dirty="0" smtClean="0"/>
              <a:t>είναι πλέον ένα ανεξάρτητο αντικείμενο. 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930469"/>
              </p:ext>
            </p:extLst>
          </p:nvPr>
        </p:nvGraphicFramePr>
        <p:xfrm>
          <a:off x="503548" y="3418890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car</a:t>
                      </a:r>
                      <a:r>
                        <a:rPr lang="el-GR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car2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0x0020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flipV="1">
            <a:off x="6948264" y="3562906"/>
            <a:ext cx="792088" cy="339818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endCxn id="12" idx="1"/>
          </p:cNvCxnSpPr>
          <p:nvPr/>
        </p:nvCxnSpPr>
        <p:spPr>
          <a:xfrm>
            <a:off x="3563888" y="3974220"/>
            <a:ext cx="864096" cy="740814"/>
          </a:xfrm>
          <a:prstGeom prst="bentConnector3">
            <a:avLst>
              <a:gd name="adj1" fmla="val 50000"/>
            </a:avLst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6583837"/>
              </p:ext>
            </p:extLst>
          </p:nvPr>
        </p:nvGraphicFramePr>
        <p:xfrm>
          <a:off x="4427984" y="3346882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0x0200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355638"/>
              </p:ext>
            </p:extLst>
          </p:nvPr>
        </p:nvGraphicFramePr>
        <p:xfrm>
          <a:off x="7740352" y="3346882"/>
          <a:ext cx="126014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>
            <a:off x="3563888" y="3561081"/>
            <a:ext cx="864096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840107"/>
              </p:ext>
            </p:extLst>
          </p:nvPr>
        </p:nvGraphicFramePr>
        <p:xfrm>
          <a:off x="4427984" y="4349274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0x0300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3" name="Elbow Connector 12"/>
          <p:cNvCxnSpPr/>
          <p:nvPr/>
        </p:nvCxnSpPr>
        <p:spPr>
          <a:xfrm flipV="1">
            <a:off x="6948264" y="4525464"/>
            <a:ext cx="792088" cy="447062"/>
          </a:xfrm>
          <a:prstGeom prst="bentConnector3">
            <a:avLst>
              <a:gd name="adj1" fmla="val 50000"/>
            </a:avLst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71600" y="4787860"/>
            <a:ext cx="1467068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car2.move</a:t>
            </a:r>
            <a:r>
              <a:rPr lang="en-US" dirty="0" smtClean="0"/>
              <a:t>()</a:t>
            </a:r>
            <a:endParaRPr lang="en-US" dirty="0"/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423855"/>
              </p:ext>
            </p:extLst>
          </p:nvPr>
        </p:nvGraphicFramePr>
        <p:xfrm>
          <a:off x="7750292" y="4377690"/>
          <a:ext cx="126014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39552" y="5733256"/>
            <a:ext cx="4753032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H </a:t>
            </a:r>
            <a:r>
              <a:rPr lang="el-GR" dirty="0" smtClean="0"/>
              <a:t>μετακίνηση του </a:t>
            </a:r>
            <a:r>
              <a:rPr lang="en-US" dirty="0" err="1" smtClean="0"/>
              <a:t>car2</a:t>
            </a:r>
            <a:r>
              <a:rPr lang="en-US" dirty="0" smtClean="0"/>
              <a:t> </a:t>
            </a:r>
            <a:r>
              <a:rPr lang="el-GR" dirty="0" smtClean="0"/>
              <a:t>δεν επηρεάζει το </a:t>
            </a:r>
            <a:r>
              <a:rPr lang="en-US" dirty="0" err="1" smtClean="0"/>
              <a:t>car1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337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Παραδείγματα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Τι γίνεται αν έχουμε ένα </a:t>
            </a:r>
            <a:r>
              <a:rPr lang="en-US" dirty="0" smtClean="0"/>
              <a:t>constructor </a:t>
            </a:r>
            <a:r>
              <a:rPr lang="el-GR" dirty="0" smtClean="0"/>
              <a:t>που παίρνει όρισμα ένα πίνακα?</a:t>
            </a:r>
          </a:p>
          <a:p>
            <a:pPr lvl="1"/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Car(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[] position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endParaRPr lang="en-US" b="1" dirty="0">
              <a:solidFill>
                <a:schemeClr val="accent6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l-GR" dirty="0" smtClean="0"/>
              <a:t>Τι γίνεται αν στο ρηχό αντίγραφο κάνουμε τον πίνακα </a:t>
            </a:r>
            <a:r>
              <a:rPr lang="en-US" dirty="0" smtClean="0"/>
              <a:t>null? </a:t>
            </a:r>
            <a:r>
              <a:rPr lang="el-GR" dirty="0" smtClean="0"/>
              <a:t> </a:t>
            </a:r>
            <a:endParaRPr lang="el-GR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895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 Constructor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Ένας </a:t>
            </a:r>
            <a:r>
              <a:rPr lang="en-US" dirty="0" smtClean="0"/>
              <a:t>Constructor</a:t>
            </a:r>
            <a:r>
              <a:rPr lang="el-GR" dirty="0" smtClean="0"/>
              <a:t> που παίρνει σαν όρισμα ένα αντικείμενο του ίδιου τύπου και δημιουργεί ένα αντίγραφο</a:t>
            </a:r>
          </a:p>
          <a:p>
            <a:pPr lvl="1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public Car(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Car other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l-GR" b="1" dirty="0" smtClean="0">
              <a:solidFill>
                <a:schemeClr val="accent6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endParaRPr lang="el-GR" dirty="0" smtClean="0"/>
          </a:p>
          <a:p>
            <a:r>
              <a:rPr lang="el-GR" dirty="0" smtClean="0"/>
              <a:t>Ο </a:t>
            </a:r>
            <a:r>
              <a:rPr lang="en-US" dirty="0" smtClean="0">
                <a:solidFill>
                  <a:srgbClr val="00B0F0"/>
                </a:solidFill>
              </a:rPr>
              <a:t>copy constructor </a:t>
            </a:r>
            <a:r>
              <a:rPr lang="el-GR" dirty="0" smtClean="0"/>
              <a:t>έχει δύο λειτουργίες:</a:t>
            </a:r>
          </a:p>
          <a:p>
            <a:pPr lvl="1"/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Δεσμεύει </a:t>
            </a:r>
            <a:r>
              <a:rPr lang="el-GR" dirty="0" smtClean="0"/>
              <a:t>τη μνήμη για το αντικείμενο</a:t>
            </a:r>
          </a:p>
          <a:p>
            <a:pPr lvl="1"/>
            <a:r>
              <a:rPr lang="el-GR" dirty="0" smtClean="0">
                <a:solidFill>
                  <a:srgbClr val="0070C0"/>
                </a:solidFill>
              </a:rPr>
              <a:t>Αντιγράφει</a:t>
            </a:r>
            <a:r>
              <a:rPr lang="el-GR" dirty="0" smtClean="0"/>
              <a:t> τις τιμές του αντικειμένου-ορίσματος.</a:t>
            </a:r>
            <a:endParaRPr lang="en-US" dirty="0" smtClean="0"/>
          </a:p>
          <a:p>
            <a:r>
              <a:rPr lang="el-GR" dirty="0" smtClean="0">
                <a:solidFill>
                  <a:srgbClr val="FF0000"/>
                </a:solidFill>
              </a:rPr>
              <a:t>Πάντα</a:t>
            </a:r>
            <a:r>
              <a:rPr lang="el-GR" dirty="0" smtClean="0"/>
              <a:t> πρέπει να δημιουργούμε ένα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βαθύ αντίγραφο</a:t>
            </a:r>
            <a:r>
              <a:rPr lang="el-GR" dirty="0" smtClean="0"/>
              <a:t> του αντικειμένου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485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852936"/>
            <a:ext cx="9144000" cy="1800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 Constructor </a:t>
            </a:r>
            <a:r>
              <a:rPr lang="el-GR" dirty="0" smtClean="0"/>
              <a:t>για την </a:t>
            </a:r>
            <a:r>
              <a:rPr lang="en-US" dirty="0" smtClean="0"/>
              <a:t>Car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9036496" cy="3701008"/>
          </a:xfrm>
          <a:ln w="28575">
            <a:solidFill>
              <a:srgbClr val="FF0000"/>
            </a:solidFill>
            <a:prstDash val="dash"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Car other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l-GR" sz="24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this.dim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other.dim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position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int[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this.dim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(int i = 0; i &lt;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this.dim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 i ++){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this.position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[i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other.position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[i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27546" y="4653136"/>
            <a:ext cx="6716454" cy="646331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Δημιουργεί </a:t>
            </a:r>
            <a:r>
              <a:rPr lang="el-GR" dirty="0" smtClean="0">
                <a:solidFill>
                  <a:srgbClr val="FF0000"/>
                </a:solidFill>
              </a:rPr>
              <a:t>βαθύ αντίγραφο</a:t>
            </a:r>
            <a:r>
              <a:rPr lang="el-GR" dirty="0" smtClean="0"/>
              <a:t>:</a:t>
            </a:r>
          </a:p>
          <a:p>
            <a:r>
              <a:rPr lang="el-GR" dirty="0" smtClean="0"/>
              <a:t>Δεσμεύουμε καινούριο πίνακα και αντιγράφουμε μία-μία τις τιμές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79512" y="5373216"/>
            <a:ext cx="5554726" cy="138499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l-GR" sz="2800" dirty="0" smtClean="0"/>
              <a:t>Κλήση: </a:t>
            </a:r>
            <a:endParaRPr lang="en-US" sz="2800" dirty="0" smtClean="0"/>
          </a:p>
          <a:p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Car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car1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= new Car(2);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Car </a:t>
            </a:r>
            <a:r>
              <a:rPr lang="en-US" sz="2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car2</a:t>
            </a:r>
            <a:r>
              <a:rPr lang="en-US" sz="2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new Car(</a:t>
            </a:r>
            <a:r>
              <a:rPr lang="en-US" sz="2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car1</a:t>
            </a:r>
            <a:r>
              <a:rPr lang="en-US" sz="2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2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583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Φωλιασμένος </a:t>
            </a:r>
            <a:r>
              <a:rPr lang="en-US" dirty="0" smtClean="0"/>
              <a:t>Copy Constructor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 μια κλάση έχει </a:t>
            </a:r>
            <a:r>
              <a:rPr lang="el-GR" dirty="0" smtClean="0">
                <a:solidFill>
                  <a:srgbClr val="0070C0"/>
                </a:solidFill>
              </a:rPr>
              <a:t>πεδία</a:t>
            </a:r>
            <a:r>
              <a:rPr lang="el-GR" dirty="0" smtClean="0"/>
              <a:t>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αντικείμενα</a:t>
            </a:r>
            <a:r>
              <a:rPr lang="el-GR" dirty="0" smtClean="0"/>
              <a:t> από μία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άλλη κλάση</a:t>
            </a:r>
            <a:r>
              <a:rPr lang="el-GR" dirty="0" smtClean="0"/>
              <a:t>, τότε όταν καλούμε τον </a:t>
            </a:r>
            <a:r>
              <a:rPr lang="en-US" dirty="0" smtClean="0"/>
              <a:t>copy constructor </a:t>
            </a:r>
            <a:r>
              <a:rPr lang="el-GR" dirty="0" smtClean="0"/>
              <a:t>θα πρέπει να έχουμε ορίσει </a:t>
            </a:r>
            <a:r>
              <a:rPr lang="en-US" dirty="0" smtClean="0">
                <a:solidFill>
                  <a:srgbClr val="0070C0"/>
                </a:solidFill>
              </a:rPr>
              <a:t>copy constructor </a:t>
            </a:r>
            <a:r>
              <a:rPr lang="el-GR" dirty="0" smtClean="0"/>
              <a:t>και για τις κλάσεις των αντικειμένων-πεδίων.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073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4653136"/>
            <a:ext cx="8568952" cy="46805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28575">
            <a:solidFill>
              <a:srgbClr val="FF0000"/>
            </a:solidFill>
            <a:prstDash val="dash"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CarDriver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  private int position;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  private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driver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CarDriver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CarDriver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other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this.position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other.position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driver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other.driver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); 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l-GR" sz="24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24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94482" y="6021288"/>
            <a:ext cx="4083554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Καλεί την </a:t>
            </a:r>
            <a:r>
              <a:rPr lang="en-US" dirty="0" smtClean="0">
                <a:solidFill>
                  <a:srgbClr val="FF0000"/>
                </a:solidFill>
              </a:rPr>
              <a:t>copy constructor </a:t>
            </a:r>
            <a:r>
              <a:rPr lang="el-GR" dirty="0" smtClean="0"/>
              <a:t>της </a:t>
            </a:r>
            <a:r>
              <a:rPr lang="en-US" dirty="0" smtClean="0">
                <a:solidFill>
                  <a:srgbClr val="FF0000"/>
                </a:solidFill>
              </a:rPr>
              <a:t>Person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6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0886" y="2348880"/>
            <a:ext cx="9263406" cy="10801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404664"/>
            <a:ext cx="9036496" cy="6381328"/>
          </a:xfrm>
          <a:ln w="28575">
            <a:solidFill>
              <a:srgbClr val="FF0000"/>
            </a:solidFill>
            <a:prstDash val="dash"/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private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String name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private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number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Person(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initName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, int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initNumber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name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initName;number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initNumber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l-GR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other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this.name = other.name;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this.number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other.number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void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set(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newName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newNumber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name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newName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number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newNumber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 )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return (name + " " + number);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public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equals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other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return 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this.name.equals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(other.name) &amp;&amp;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this.number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other.number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522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23528" y="4941167"/>
            <a:ext cx="8568952" cy="35402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Φωλιασμένη </a:t>
            </a:r>
            <a:r>
              <a:rPr lang="en-US" dirty="0" smtClean="0"/>
              <a:t>equals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ln w="28575">
            <a:solidFill>
              <a:srgbClr val="FF0000"/>
            </a:solidFill>
            <a:prstDash val="dash"/>
          </a:ln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CarDriver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private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int position;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private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driver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public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CarDriver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CarDriver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other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this.position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other.position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driver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other.driver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); 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pPr marL="0" indent="0">
              <a:buNone/>
            </a:pP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equals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CarDriver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other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return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</a:t>
            </a:r>
            <a:r>
              <a:rPr lang="en-US" sz="2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driver.equals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other.driver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&amp;&amp;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this.position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==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other.position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l-GR" sz="24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24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33992" y="6011996"/>
            <a:ext cx="3070456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Καλεί την </a:t>
            </a:r>
            <a:r>
              <a:rPr lang="en-US" dirty="0" smtClean="0">
                <a:solidFill>
                  <a:srgbClr val="FF0000"/>
                </a:solidFill>
              </a:rPr>
              <a:t>equals </a:t>
            </a:r>
            <a:r>
              <a:rPr lang="el-GR" dirty="0" smtClean="0"/>
              <a:t>της </a:t>
            </a:r>
            <a:r>
              <a:rPr lang="en-US" dirty="0" smtClean="0">
                <a:solidFill>
                  <a:srgbClr val="FF0000"/>
                </a:solidFill>
              </a:rPr>
              <a:t>Person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052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9512" y="5657973"/>
            <a:ext cx="8568952" cy="35402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Φωλιασμένη </a:t>
            </a:r>
            <a:r>
              <a:rPr lang="en-US" dirty="0" err="1" smtClean="0"/>
              <a:t>toString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12568"/>
          </a:xfrm>
          <a:ln w="28575">
            <a:solidFill>
              <a:srgbClr val="FF0000"/>
            </a:solidFill>
            <a:prstDash val="dash"/>
          </a:ln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CarDriver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private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int position;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private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driver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public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CarDriver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CarDriver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other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this.position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other.position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driver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other.driver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); 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pPr marL="0" indent="0">
              <a:buNone/>
            </a:pP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equals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CarDriver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other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return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</a:t>
            </a:r>
            <a:r>
              <a:rPr lang="en-US" sz="2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driver.equals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other.driver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&amp;&amp;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this.position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==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other.position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public String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return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driver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+ “ “ + position;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l-GR" sz="24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24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36096" y="6209456"/>
            <a:ext cx="3185872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Καλεί την </a:t>
            </a:r>
            <a:r>
              <a:rPr lang="en-US" dirty="0" err="1" smtClean="0">
                <a:solidFill>
                  <a:srgbClr val="FF0000"/>
                </a:solidFill>
              </a:rPr>
              <a:t>toString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l-GR" dirty="0" smtClean="0"/>
              <a:t>της </a:t>
            </a:r>
            <a:r>
              <a:rPr lang="en-US" dirty="0" smtClean="0">
                <a:solidFill>
                  <a:srgbClr val="FF0000"/>
                </a:solidFill>
              </a:rPr>
              <a:t>Person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170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Πίνακες από αντικείμενα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Όπως ορίζουμε πίνακες από πρωταρχικούς τύπους μπορούμε να ορίσουμε και </a:t>
            </a:r>
            <a:r>
              <a:rPr lang="el-GR" dirty="0" smtClean="0">
                <a:solidFill>
                  <a:srgbClr val="0070C0"/>
                </a:solidFill>
              </a:rPr>
              <a:t>πίνακες από αντικείμενα</a:t>
            </a:r>
          </a:p>
          <a:p>
            <a:pPr lvl="1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Person[]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[3];</a:t>
            </a:r>
          </a:p>
          <a:p>
            <a:pPr lvl="1"/>
            <a:r>
              <a:rPr lang="el-GR" dirty="0" smtClean="0"/>
              <a:t>Ορίζει ένα πίνακα με τρία αντικείμενα τύπου </a:t>
            </a:r>
            <a:r>
              <a:rPr lang="en-US" dirty="0" smtClean="0"/>
              <a:t>Person</a:t>
            </a:r>
          </a:p>
          <a:p>
            <a:pPr lvl="1"/>
            <a:r>
              <a:rPr lang="el-GR" dirty="0" smtClean="0"/>
              <a:t>Ουσιαστικά ένα πίνακα με </a:t>
            </a:r>
            <a:r>
              <a:rPr lang="el-GR" dirty="0" smtClean="0">
                <a:solidFill>
                  <a:srgbClr val="0070C0"/>
                </a:solidFill>
              </a:rPr>
              <a:t>αναφορές</a:t>
            </a:r>
            <a:r>
              <a:rPr lang="el-GR" dirty="0" smtClean="0"/>
              <a:t>.</a:t>
            </a:r>
          </a:p>
          <a:p>
            <a:pPr lvl="1"/>
            <a:endParaRPr lang="el-GR" dirty="0"/>
          </a:p>
          <a:p>
            <a:r>
              <a:rPr lang="el-GR" dirty="0" smtClean="0"/>
              <a:t>Όταν ορίζουμε ένα πίνακα από αντικείμενα πρέπει να είμαστε προσεκτικοί να δεσμεύουμε σωστά τη μνήμη.</a:t>
            </a:r>
          </a:p>
        </p:txBody>
      </p:sp>
    </p:spTree>
    <p:extLst>
      <p:ext uri="{BB962C8B-B14F-4D97-AF65-F5344CB8AC3E}">
        <p14:creationId xmlns:p14="http://schemas.microsoft.com/office/powerpoint/2010/main" val="931651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51520" y="4869160"/>
            <a:ext cx="3312368" cy="14531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main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Πέρασμα παραμέτρων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9705878"/>
              </p:ext>
            </p:extLst>
          </p:nvPr>
        </p:nvGraphicFramePr>
        <p:xfrm>
          <a:off x="323528" y="5360270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array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flipV="1">
            <a:off x="3419872" y="4581128"/>
            <a:ext cx="1224136" cy="915881"/>
          </a:xfrm>
          <a:prstGeom prst="bentConnector3">
            <a:avLst>
              <a:gd name="adj1" fmla="val 35772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773698"/>
              </p:ext>
            </p:extLst>
          </p:nvPr>
        </p:nvGraphicFramePr>
        <p:xfrm>
          <a:off x="4665712" y="4437112"/>
          <a:ext cx="1260140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251520" y="1772816"/>
            <a:ext cx="3312368" cy="45494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1520" y="3416054"/>
            <a:ext cx="3312368" cy="14531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increment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379754"/>
              </p:ext>
            </p:extLst>
          </p:nvPr>
        </p:nvGraphicFramePr>
        <p:xfrm>
          <a:off x="359532" y="3933056"/>
          <a:ext cx="3096344" cy="4250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array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11" name="Elbow Connector 10"/>
          <p:cNvCxnSpPr/>
          <p:nvPr/>
        </p:nvCxnSpPr>
        <p:spPr>
          <a:xfrm>
            <a:off x="3419872" y="4142607"/>
            <a:ext cx="1224136" cy="294505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396275" y="1507839"/>
            <a:ext cx="5615640" cy="1908215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public static void 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increment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int[] array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 for (int i = 0; i &lt;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array.length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; i ++){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   array[i] ++;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(array[i] + " ");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("");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}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712505" y="1988840"/>
            <a:ext cx="2390398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increment(array)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609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Person[]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array;</a:t>
            </a:r>
          </a:p>
          <a:p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 </a:t>
            </a:r>
            <a:r>
              <a:rPr lang="el-GR" dirty="0"/>
              <a:t>εντολή αυτή θα δημιουργήσει μια μεταβλητή με το όνομα </a:t>
            </a:r>
            <a:r>
              <a:rPr lang="en-US" dirty="0">
                <a:solidFill>
                  <a:srgbClr val="0070C0"/>
                </a:solidFill>
              </a:rPr>
              <a:t>array</a:t>
            </a:r>
            <a:r>
              <a:rPr lang="en-US" dirty="0"/>
              <a:t> </a:t>
            </a:r>
            <a:r>
              <a:rPr lang="el-GR" dirty="0"/>
              <a:t>η οποία κάποια στιγμή θα δείχνει σε ένα πίνακα με </a:t>
            </a:r>
            <a:r>
              <a:rPr lang="en-US" dirty="0"/>
              <a:t>Person. </a:t>
            </a:r>
            <a:r>
              <a:rPr lang="el-GR" dirty="0"/>
              <a:t>Για την ώρα είναι </a:t>
            </a:r>
            <a:r>
              <a:rPr lang="en-US" dirty="0"/>
              <a:t>null.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7507274"/>
              </p:ext>
            </p:extLst>
          </p:nvPr>
        </p:nvGraphicFramePr>
        <p:xfrm>
          <a:off x="539552" y="3140968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array</a:t>
                      </a:r>
                      <a:endParaRPr lang="en-US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null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5012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Person[]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 =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[2]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 </a:t>
            </a:r>
            <a:r>
              <a:rPr lang="el-GR" dirty="0"/>
              <a:t>εντολή </a:t>
            </a:r>
            <a:r>
              <a:rPr lang="en-US" dirty="0" smtClean="0"/>
              <a:t>new</a:t>
            </a:r>
            <a:r>
              <a:rPr lang="el-GR" dirty="0" smtClean="0"/>
              <a:t> </a:t>
            </a:r>
            <a:r>
              <a:rPr lang="el-GR" dirty="0"/>
              <a:t>θα </a:t>
            </a:r>
            <a:r>
              <a:rPr lang="el-GR" dirty="0" smtClean="0"/>
              <a:t>δεσμεύσει δύο θέσεις μνήμης στο </a:t>
            </a:r>
            <a:r>
              <a:rPr lang="en-US" dirty="0" smtClean="0"/>
              <a:t>heap </a:t>
            </a:r>
            <a:r>
              <a:rPr lang="el-GR" dirty="0" smtClean="0"/>
              <a:t>για να κρατήσουν δύο αναφορές τύπου </a:t>
            </a:r>
            <a:r>
              <a:rPr lang="en-US" dirty="0" smtClean="0"/>
              <a:t>Person. </a:t>
            </a:r>
            <a:r>
              <a:rPr lang="el-GR" dirty="0" smtClean="0"/>
              <a:t>Εφόσον δεν έχουμε δημιουργήσει τις μεταβλητές ακόμη, αυτές θα είναι </a:t>
            </a:r>
            <a:r>
              <a:rPr lang="en-US" dirty="0" smtClean="0">
                <a:solidFill>
                  <a:srgbClr val="FF0000"/>
                </a:solidFill>
              </a:rPr>
              <a:t>null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4859331"/>
              </p:ext>
            </p:extLst>
          </p:nvPr>
        </p:nvGraphicFramePr>
        <p:xfrm>
          <a:off x="539552" y="3140968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array</a:t>
                      </a:r>
                      <a:endParaRPr lang="en-US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0x0010</a:t>
                      </a:r>
                      <a:endParaRPr 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3635896" y="3356992"/>
            <a:ext cx="864096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353594"/>
              </p:ext>
            </p:extLst>
          </p:nvPr>
        </p:nvGraphicFramePr>
        <p:xfrm>
          <a:off x="4499992" y="3140968"/>
          <a:ext cx="126014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null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null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839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Person[]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 =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[2];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array[0]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(“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alice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”, 1);</a:t>
            </a:r>
          </a:p>
          <a:p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 </a:t>
            </a:r>
            <a:r>
              <a:rPr lang="el-GR" dirty="0" smtClean="0"/>
              <a:t>νέα εντολή </a:t>
            </a:r>
            <a:r>
              <a:rPr lang="en-US" dirty="0" smtClean="0"/>
              <a:t>new</a:t>
            </a:r>
            <a:r>
              <a:rPr lang="el-GR" dirty="0" smtClean="0"/>
              <a:t> </a:t>
            </a:r>
            <a:r>
              <a:rPr lang="el-GR" dirty="0"/>
              <a:t>θα </a:t>
            </a:r>
            <a:r>
              <a:rPr lang="el-GR" dirty="0" smtClean="0"/>
              <a:t>δεσμεύσει χώρο για ένα </a:t>
            </a:r>
            <a:r>
              <a:rPr lang="en-US" dirty="0" smtClean="0"/>
              <a:t>Person. </a:t>
            </a:r>
            <a:r>
              <a:rPr lang="el-GR" dirty="0" smtClean="0"/>
              <a:t>Δημιουργείται το αντικείμενο και η αναφορά αποθηκεύεται στην πρώτη θέση του πίνακα </a:t>
            </a:r>
            <a:r>
              <a:rPr lang="en-US" dirty="0" smtClean="0"/>
              <a:t>array.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448115"/>
              </p:ext>
            </p:extLst>
          </p:nvPr>
        </p:nvGraphicFramePr>
        <p:xfrm>
          <a:off x="539552" y="3587074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array</a:t>
                      </a:r>
                      <a:endParaRPr lang="en-US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0x0010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3635896" y="3803098"/>
            <a:ext cx="864096" cy="0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1482376"/>
              </p:ext>
            </p:extLst>
          </p:nvPr>
        </p:nvGraphicFramePr>
        <p:xfrm>
          <a:off x="4499992" y="3587074"/>
          <a:ext cx="126014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0x0200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null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flipV="1">
            <a:off x="5796136" y="3443058"/>
            <a:ext cx="792088" cy="339818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076281"/>
              </p:ext>
            </p:extLst>
          </p:nvPr>
        </p:nvGraphicFramePr>
        <p:xfrm>
          <a:off x="6588224" y="3227034"/>
          <a:ext cx="1260140" cy="655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65596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alice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4637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Person[]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 =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[2];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array[0]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(“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alice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”, 1);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array[1]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(“bob”,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1);</a:t>
            </a:r>
          </a:p>
          <a:p>
            <a:pPr marL="0" indent="0">
              <a:buNone/>
            </a:pPr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 </a:t>
            </a:r>
            <a:r>
              <a:rPr lang="el-GR" dirty="0" smtClean="0"/>
              <a:t>νέα εντολή </a:t>
            </a:r>
            <a:r>
              <a:rPr lang="en-US" dirty="0" smtClean="0"/>
              <a:t>new</a:t>
            </a:r>
            <a:r>
              <a:rPr lang="el-GR" dirty="0" smtClean="0"/>
              <a:t> </a:t>
            </a:r>
            <a:r>
              <a:rPr lang="el-GR" dirty="0"/>
              <a:t>θα </a:t>
            </a:r>
            <a:r>
              <a:rPr lang="el-GR" dirty="0" smtClean="0"/>
              <a:t>δεσμεύσει χώρο για άλλο ένα </a:t>
            </a:r>
            <a:r>
              <a:rPr lang="en-US" dirty="0" smtClean="0"/>
              <a:t>Person. </a:t>
            </a:r>
            <a:r>
              <a:rPr lang="el-GR" dirty="0" smtClean="0"/>
              <a:t>Δημιουργείται το αντικείμενο και η αναφορά αποθηκεύεται στην δεύτερη θέση του πίνακα </a:t>
            </a:r>
            <a:r>
              <a:rPr lang="en-US" dirty="0" smtClean="0"/>
              <a:t>array.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1624769"/>
              </p:ext>
            </p:extLst>
          </p:nvPr>
        </p:nvGraphicFramePr>
        <p:xfrm>
          <a:off x="539552" y="3888245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array</a:t>
                      </a:r>
                      <a:endParaRPr lang="en-US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0x0010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3635896" y="4104269"/>
            <a:ext cx="864096" cy="0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1756016"/>
              </p:ext>
            </p:extLst>
          </p:nvPr>
        </p:nvGraphicFramePr>
        <p:xfrm>
          <a:off x="4499992" y="3888245"/>
          <a:ext cx="126014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0070C0"/>
                          </a:solidFill>
                        </a:rPr>
                        <a:t>0x0200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0x0300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flipV="1">
            <a:off x="5796136" y="3744229"/>
            <a:ext cx="792088" cy="339818"/>
          </a:xfrm>
          <a:prstGeom prst="bentConnector3">
            <a:avLst>
              <a:gd name="adj1" fmla="val 50000"/>
            </a:avLst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21629"/>
              </p:ext>
            </p:extLst>
          </p:nvPr>
        </p:nvGraphicFramePr>
        <p:xfrm>
          <a:off x="6588224" y="3528205"/>
          <a:ext cx="1260140" cy="655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65596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0070C0"/>
                          </a:solidFill>
                        </a:rPr>
                        <a:t>alice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Elbow Connector 8"/>
          <p:cNvCxnSpPr>
            <a:endCxn id="10" idx="1"/>
          </p:cNvCxnSpPr>
          <p:nvPr/>
        </p:nvCxnSpPr>
        <p:spPr>
          <a:xfrm>
            <a:off x="5796136" y="4450251"/>
            <a:ext cx="810344" cy="306953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051244"/>
              </p:ext>
            </p:extLst>
          </p:nvPr>
        </p:nvGraphicFramePr>
        <p:xfrm>
          <a:off x="6606480" y="4429224"/>
          <a:ext cx="1260140" cy="655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655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bob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794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Πίνακες από πίνακες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Οι δισδιάστατοι πίνακες είναι ουσιαστικά πίνακες από αντικείμενα, όπου τα αντικείμενα είναι πάλι πίνακες</a:t>
            </a:r>
          </a:p>
          <a:p>
            <a:r>
              <a:rPr lang="el-GR" dirty="0" smtClean="0"/>
              <a:t>Π.χ., έτσι δεσμεύουμε πίνακα </a:t>
            </a:r>
            <a:r>
              <a:rPr lang="el-GR" dirty="0" smtClean="0">
                <a:sym typeface="Symbol"/>
              </a:rPr>
              <a:t>ακεραίων</a:t>
            </a:r>
            <a:r>
              <a:rPr lang="en-US" dirty="0" smtClean="0">
                <a:sym typeface="Symbol"/>
              </a:rPr>
              <a:t> </a:t>
            </a:r>
            <a:r>
              <a:rPr lang="el-GR" dirty="0" smtClean="0"/>
              <a:t>10 </a:t>
            </a:r>
            <a:r>
              <a:rPr lang="el-GR" dirty="0" smtClean="0">
                <a:sym typeface="Symbol"/>
              </a:rPr>
              <a:t> 10</a:t>
            </a:r>
            <a:endParaRPr lang="en-US" dirty="0" smtClean="0">
              <a:sym typeface="Symbol"/>
            </a:endParaRPr>
          </a:p>
          <a:p>
            <a:endParaRPr lang="el-GR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int[][]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[10]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[]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(int i=0; i&lt;10; i++){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array[i]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[10];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478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Πίνακες από πίνακες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sym typeface="Symbol"/>
              </a:rPr>
              <a:t>Μπορεί ο δισδιάστατος μας πίνακας να είναι ασύμμετρος. </a:t>
            </a:r>
            <a:endParaRPr lang="el-GR" dirty="0">
              <a:sym typeface="Symbol"/>
            </a:endParaRPr>
          </a:p>
          <a:p>
            <a:r>
              <a:rPr lang="el-GR" dirty="0" smtClean="0">
                <a:sym typeface="Symbol"/>
              </a:rPr>
              <a:t>Π.χ., έτσι ορίζουμε ένα διαγώνιο πίνακα.</a:t>
            </a:r>
            <a:endParaRPr lang="en-US" dirty="0" smtClean="0">
              <a:sym typeface="Symbol"/>
            </a:endParaRPr>
          </a:p>
          <a:p>
            <a:endParaRPr lang="el-GR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int[][]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[10]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[]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(int i=0; i&lt;10; i++){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array[i]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l-G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+1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061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51520" y="4869160"/>
            <a:ext cx="3312368" cy="14531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main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Πέρασμα παραμέτρων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272717"/>
              </p:ext>
            </p:extLst>
          </p:nvPr>
        </p:nvGraphicFramePr>
        <p:xfrm>
          <a:off x="323528" y="5360270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array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flipV="1">
            <a:off x="3419872" y="4581128"/>
            <a:ext cx="1224136" cy="915881"/>
          </a:xfrm>
          <a:prstGeom prst="bentConnector3">
            <a:avLst>
              <a:gd name="adj1" fmla="val 35772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942285"/>
              </p:ext>
            </p:extLst>
          </p:nvPr>
        </p:nvGraphicFramePr>
        <p:xfrm>
          <a:off x="4665712" y="4437112"/>
          <a:ext cx="1260140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251520" y="1772816"/>
            <a:ext cx="3312368" cy="45494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1520" y="3416054"/>
            <a:ext cx="3312368" cy="14531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increment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944021"/>
              </p:ext>
            </p:extLst>
          </p:nvPr>
        </p:nvGraphicFramePr>
        <p:xfrm>
          <a:off x="359532" y="3933056"/>
          <a:ext cx="3096344" cy="4250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array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11" name="Elbow Connector 10"/>
          <p:cNvCxnSpPr/>
          <p:nvPr/>
        </p:nvCxnSpPr>
        <p:spPr>
          <a:xfrm>
            <a:off x="3419872" y="4142607"/>
            <a:ext cx="1224136" cy="294505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396275" y="1507839"/>
            <a:ext cx="5615640" cy="1908215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public static void 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increment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int[] array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 for (int i = 0; i &lt;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array.length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; i ++){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   array[i] ++;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(array[i] + " ");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("");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}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712505" y="1988840"/>
            <a:ext cx="2390398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increment(array)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46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683568" y="4869160"/>
            <a:ext cx="3312368" cy="14531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main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Πέρασμα παραμέτρων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099298"/>
              </p:ext>
            </p:extLst>
          </p:nvPr>
        </p:nvGraphicFramePr>
        <p:xfrm>
          <a:off x="755576" y="5360270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array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flipV="1">
            <a:off x="3851920" y="4581128"/>
            <a:ext cx="1224136" cy="915881"/>
          </a:xfrm>
          <a:prstGeom prst="bentConnector3">
            <a:avLst>
              <a:gd name="adj1" fmla="val 35772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522284"/>
              </p:ext>
            </p:extLst>
          </p:nvPr>
        </p:nvGraphicFramePr>
        <p:xfrm>
          <a:off x="5097760" y="4437112"/>
          <a:ext cx="1260140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683568" y="1772816"/>
            <a:ext cx="3312368" cy="45494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463988" y="2298976"/>
            <a:ext cx="4283968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fontAlgn="t"/>
            <a:r>
              <a:rPr lang="el-GR" dirty="0" smtClean="0"/>
              <a:t>Επιστρέφοντας από την μέθοδο </a:t>
            </a:r>
            <a:r>
              <a:rPr lang="en-US" dirty="0" smtClean="0"/>
              <a:t>increment </a:t>
            </a:r>
            <a:r>
              <a:rPr lang="el-GR" dirty="0" smtClean="0"/>
              <a:t>οι αλλαγές στον πίνακα παραμένουν.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412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51520" y="4869160"/>
            <a:ext cx="3312368" cy="14531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main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Πέρασμα παραμέτρων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081748"/>
              </p:ext>
            </p:extLst>
          </p:nvPr>
        </p:nvGraphicFramePr>
        <p:xfrm>
          <a:off x="323528" y="5360270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array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444461"/>
              </p:ext>
            </p:extLst>
          </p:nvPr>
        </p:nvGraphicFramePr>
        <p:xfrm>
          <a:off x="4665712" y="4437112"/>
          <a:ext cx="1260140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251520" y="1772816"/>
            <a:ext cx="3312368" cy="45494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1520" y="3416054"/>
            <a:ext cx="3312368" cy="14531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increment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447843"/>
              </p:ext>
            </p:extLst>
          </p:nvPr>
        </p:nvGraphicFramePr>
        <p:xfrm>
          <a:off x="359532" y="3933056"/>
          <a:ext cx="3096344" cy="4250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923928" y="1804174"/>
            <a:ext cx="4766048" cy="1107996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public static void </a:t>
            </a: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increment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x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){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x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++;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(“x: “ + x);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}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971600" y="1988840"/>
            <a:ext cx="183896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increment(x)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3" name="Elbow Connector 12"/>
          <p:cNvCxnSpPr/>
          <p:nvPr/>
        </p:nvCxnSpPr>
        <p:spPr>
          <a:xfrm flipV="1">
            <a:off x="3419872" y="4690441"/>
            <a:ext cx="1224136" cy="915881"/>
          </a:xfrm>
          <a:prstGeom prst="bentConnector3">
            <a:avLst>
              <a:gd name="adj1" fmla="val 35772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6989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51520" y="4869160"/>
            <a:ext cx="3312368" cy="14531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main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Πέρασμα παραμέτρων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615460"/>
              </p:ext>
            </p:extLst>
          </p:nvPr>
        </p:nvGraphicFramePr>
        <p:xfrm>
          <a:off x="323528" y="5360270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array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641188"/>
              </p:ext>
            </p:extLst>
          </p:nvPr>
        </p:nvGraphicFramePr>
        <p:xfrm>
          <a:off x="4665712" y="4437112"/>
          <a:ext cx="1260140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251520" y="1772816"/>
            <a:ext cx="3312368" cy="45494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1520" y="3416054"/>
            <a:ext cx="3312368" cy="14531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increment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709950"/>
              </p:ext>
            </p:extLst>
          </p:nvPr>
        </p:nvGraphicFramePr>
        <p:xfrm>
          <a:off x="359532" y="3933056"/>
          <a:ext cx="3096344" cy="4250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923928" y="1804174"/>
            <a:ext cx="4766048" cy="1107996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public static void </a:t>
            </a: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increment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x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){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x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++;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(“x: “ + x);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}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971600" y="1988840"/>
            <a:ext cx="183896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increment(x)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1" name="Elbow Connector 10"/>
          <p:cNvCxnSpPr/>
          <p:nvPr/>
        </p:nvCxnSpPr>
        <p:spPr>
          <a:xfrm flipV="1">
            <a:off x="3419872" y="4679832"/>
            <a:ext cx="1224136" cy="915881"/>
          </a:xfrm>
          <a:prstGeom prst="bentConnector3">
            <a:avLst>
              <a:gd name="adj1" fmla="val 35772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4316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683568" y="4869160"/>
            <a:ext cx="3312368" cy="14531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main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Πέρασμα παραμέτρων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2036053"/>
              </p:ext>
            </p:extLst>
          </p:nvPr>
        </p:nvGraphicFramePr>
        <p:xfrm>
          <a:off x="755576" y="5360270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array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flipV="1">
            <a:off x="3851920" y="4581128"/>
            <a:ext cx="1224136" cy="915881"/>
          </a:xfrm>
          <a:prstGeom prst="bentConnector3">
            <a:avLst>
              <a:gd name="adj1" fmla="val 35772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100065"/>
              </p:ext>
            </p:extLst>
          </p:nvPr>
        </p:nvGraphicFramePr>
        <p:xfrm>
          <a:off x="5097760" y="4437112"/>
          <a:ext cx="1260140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683568" y="1772816"/>
            <a:ext cx="3312368" cy="45494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463988" y="2298976"/>
            <a:ext cx="4283968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fontAlgn="t"/>
            <a:r>
              <a:rPr lang="el-GR" dirty="0" smtClean="0"/>
              <a:t>Επιστρέφοντας από την μέθοδο </a:t>
            </a:r>
            <a:r>
              <a:rPr lang="en-US" dirty="0" smtClean="0"/>
              <a:t>increment </a:t>
            </a:r>
            <a:r>
              <a:rPr lang="el-GR" dirty="0" smtClean="0"/>
              <a:t>δεν υπάρχουν αλλαγές στη μεταβλητή </a:t>
            </a:r>
            <a:r>
              <a:rPr lang="en-US" dirty="0" smtClean="0"/>
              <a:t>x. </a:t>
            </a:r>
            <a:r>
              <a:rPr lang="el-G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517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6561</TotalTime>
  <Words>2066</Words>
  <Application>Microsoft Office PowerPoint</Application>
  <PresentationFormat>On-screen Show (4:3)</PresentationFormat>
  <Paragraphs>776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Clarity</vt:lpstr>
      <vt:lpstr>ΤΕΧΝΙΚΕΣ Αντικειμενοστραφουσ προγραμματισμου</vt:lpstr>
      <vt:lpstr>PowerPoint Presentation</vt:lpstr>
      <vt:lpstr>Πέρασμα παραμέτρων</vt:lpstr>
      <vt:lpstr>Πέρασμα παραμέτρων</vt:lpstr>
      <vt:lpstr>Πέρασμα παραμέτρων</vt:lpstr>
      <vt:lpstr>Πέρασμα παραμέτρων</vt:lpstr>
      <vt:lpstr>Πέρασμα παραμέτρων</vt:lpstr>
      <vt:lpstr>Πέρασμα παραμέτρων</vt:lpstr>
      <vt:lpstr>Πέρασμα παραμέτρων</vt:lpstr>
      <vt:lpstr>PowerPoint Presentation</vt:lpstr>
      <vt:lpstr>Μια άλλη υλοποίηση της copier</vt:lpstr>
      <vt:lpstr>Εξέλιξη του προγράμματος</vt:lpstr>
      <vt:lpstr>Εξέλιξη του προγράμματος</vt:lpstr>
      <vt:lpstr>Εξέλιξη του προγράμματος</vt:lpstr>
      <vt:lpstr>Αλλαγή παραμέτρων</vt:lpstr>
      <vt:lpstr>Επιστροφή αντικειμένων</vt:lpstr>
      <vt:lpstr>PowerPoint Presentation</vt:lpstr>
      <vt:lpstr>Παράδειγμα</vt:lpstr>
      <vt:lpstr>Εξέλιξη του προγράμματος</vt:lpstr>
      <vt:lpstr>Εξέλιξη του προγράμματος</vt:lpstr>
      <vt:lpstr>Εξέλιξη του προγράμματος</vt:lpstr>
      <vt:lpstr>Εξέλιξη του προγράμματος</vt:lpstr>
      <vt:lpstr>Εξέλιξη του προγράμματος</vt:lpstr>
      <vt:lpstr>Δημιουργία αντιγράφων</vt:lpstr>
      <vt:lpstr>PowerPoint Presentation</vt:lpstr>
      <vt:lpstr>Ρηχά Αντίγραφα</vt:lpstr>
      <vt:lpstr>Ρηχά Αντίγραφα</vt:lpstr>
      <vt:lpstr>Ρηχά Αντίγραφα</vt:lpstr>
      <vt:lpstr>Βαθύ αντίγραφο</vt:lpstr>
      <vt:lpstr>Βαθύ αντίγραφο</vt:lpstr>
      <vt:lpstr>Παραδείγματα</vt:lpstr>
      <vt:lpstr>Copy Constructor</vt:lpstr>
      <vt:lpstr>Copy Constructor για την Car</vt:lpstr>
      <vt:lpstr>Φωλιασμένος Copy Constructor</vt:lpstr>
      <vt:lpstr>Παράδειγμα</vt:lpstr>
      <vt:lpstr>PowerPoint Presentation</vt:lpstr>
      <vt:lpstr>Φωλιασμένη equals</vt:lpstr>
      <vt:lpstr>Φωλιασμένη toString()</vt:lpstr>
      <vt:lpstr>Πίνακες από αντικείμενα</vt:lpstr>
      <vt:lpstr>Παράδειγμα</vt:lpstr>
      <vt:lpstr>Παράδειγμα</vt:lpstr>
      <vt:lpstr>Παράδειγμα</vt:lpstr>
      <vt:lpstr>Παράδειγμα</vt:lpstr>
      <vt:lpstr>Πίνακες από πίνακες</vt:lpstr>
      <vt:lpstr>Πίνακες από πίνακες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ΤΕΧΝΙΚΕΣ Αντικειμενοστραφουσ προγραμματισμου</dc:title>
  <dc:creator>tsap</dc:creator>
  <cp:lastModifiedBy>tsap</cp:lastModifiedBy>
  <cp:revision>384</cp:revision>
  <dcterms:created xsi:type="dcterms:W3CDTF">2013-02-10T16:19:38Z</dcterms:created>
  <dcterms:modified xsi:type="dcterms:W3CDTF">2013-04-03T19:41:51Z</dcterms:modified>
</cp:coreProperties>
</file>