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455" r:id="rId3"/>
    <p:sldId id="460" r:id="rId4"/>
    <p:sldId id="470" r:id="rId5"/>
    <p:sldId id="472" r:id="rId6"/>
    <p:sldId id="485" r:id="rId7"/>
    <p:sldId id="486" r:id="rId8"/>
    <p:sldId id="487" r:id="rId9"/>
    <p:sldId id="488" r:id="rId10"/>
    <p:sldId id="489" r:id="rId11"/>
    <p:sldId id="490" r:id="rId12"/>
    <p:sldId id="491" r:id="rId13"/>
    <p:sldId id="492" r:id="rId14"/>
    <p:sldId id="473" r:id="rId15"/>
    <p:sldId id="474" r:id="rId16"/>
    <p:sldId id="494" r:id="rId17"/>
    <p:sldId id="496" r:id="rId18"/>
    <p:sldId id="498" r:id="rId19"/>
    <p:sldId id="515" r:id="rId20"/>
    <p:sldId id="479" r:id="rId21"/>
    <p:sldId id="499" r:id="rId22"/>
    <p:sldId id="481" r:id="rId23"/>
    <p:sldId id="500" r:id="rId24"/>
    <p:sldId id="501" r:id="rId25"/>
    <p:sldId id="502" r:id="rId26"/>
    <p:sldId id="503" r:id="rId27"/>
    <p:sldId id="505" r:id="rId28"/>
    <p:sldId id="506" r:id="rId29"/>
    <p:sldId id="507" r:id="rId30"/>
    <p:sldId id="508" r:id="rId31"/>
    <p:sldId id="509" r:id="rId32"/>
    <p:sldId id="510" r:id="rId33"/>
    <p:sldId id="511" r:id="rId34"/>
    <p:sldId id="512" r:id="rId35"/>
    <p:sldId id="525" r:id="rId36"/>
    <p:sldId id="526" r:id="rId37"/>
    <p:sldId id="527" r:id="rId38"/>
    <p:sldId id="529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Αναφορές</a:t>
            </a:r>
            <a:endParaRPr lang="en-US" dirty="0" smtClean="0"/>
          </a:p>
          <a:p>
            <a:pPr algn="ctr"/>
            <a:r>
              <a:rPr lang="el-GR" dirty="0" smtClean="0"/>
              <a:t>Αντικείμενα </a:t>
            </a:r>
            <a:r>
              <a:rPr lang="el-GR" smtClean="0"/>
              <a:t>ως ορίσματα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906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2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bob”,1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762791"/>
              </p:ext>
            </p:extLst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590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537747"/>
              </p:ext>
            </p:extLst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0496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21297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“Bob”, 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var2.set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“Ann”,2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99592" y="2420888"/>
            <a:ext cx="4408130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το παρακάτω πρόγραμμα?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537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Person(“Bob”, 1);</a:t>
            </a:r>
            <a:endParaRPr lang="el-GR" sz="18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var2.set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“Ann”,2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55349"/>
              </p:ext>
            </p:extLst>
          </p:nvPr>
        </p:nvGraphicFramePr>
        <p:xfrm>
          <a:off x="1547664" y="4221088"/>
          <a:ext cx="3096344" cy="212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>
            <a:off x="4644008" y="4365104"/>
            <a:ext cx="1224136" cy="432048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332249"/>
              </p:ext>
            </p:extLst>
          </p:nvPr>
        </p:nvGraphicFramePr>
        <p:xfrm>
          <a:off x="5868144" y="443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4734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72197"/>
              </p:ext>
            </p:extLst>
          </p:nvPr>
        </p:nvGraphicFramePr>
        <p:xfrm>
          <a:off x="1547664" y="4221088"/>
          <a:ext cx="3096344" cy="212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null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>
            <a:off x="4644008" y="4365104"/>
            <a:ext cx="1224136" cy="432048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822818"/>
              </p:ext>
            </p:extLst>
          </p:nvPr>
        </p:nvGraphicFramePr>
        <p:xfrm>
          <a:off x="5868144" y="443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>
          <a:xfrm>
            <a:off x="827584" y="1916832"/>
            <a:ext cx="5796136" cy="1872208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“Bob”, 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var2.set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</a:t>
            </a:r>
            <a:r>
              <a:rPr lang="en-US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Ann”,2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3502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464404"/>
              </p:ext>
            </p:extLst>
          </p:nvPr>
        </p:nvGraphicFramePr>
        <p:xfrm>
          <a:off x="1547664" y="4221088"/>
          <a:ext cx="3096344" cy="212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>
            <a:off x="4644008" y="4365104"/>
            <a:ext cx="1224136" cy="21602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95252"/>
              </p:ext>
            </p:extLst>
          </p:nvPr>
        </p:nvGraphicFramePr>
        <p:xfrm>
          <a:off x="5868144" y="443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Bob</a:t>
                      </a:r>
                      <a:endParaRPr lang="en-US" dirty="0"/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“Bob”, 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var2.set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“Ann”,2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4799320"/>
            <a:ext cx="1224136" cy="15023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4423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4104740"/>
              </p:ext>
            </p:extLst>
          </p:nvPr>
        </p:nvGraphicFramePr>
        <p:xfrm>
          <a:off x="1547664" y="4221088"/>
          <a:ext cx="3096344" cy="212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>
            <a:off x="4644008" y="4365104"/>
            <a:ext cx="1224136" cy="21602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938685"/>
              </p:ext>
            </p:extLst>
          </p:nvPr>
        </p:nvGraphicFramePr>
        <p:xfrm>
          <a:off x="5868144" y="443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“Bob”, 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var2.set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(“Ann”,2);</a:t>
            </a:r>
          </a:p>
          <a:p>
            <a:pPr marL="0" indent="0">
              <a:buNone/>
            </a:pP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4799320"/>
            <a:ext cx="1224136" cy="15023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139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Αναθέσεις μεταξύ αντικειμένων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8474576"/>
              </p:ext>
            </p:extLst>
          </p:nvPr>
        </p:nvGraphicFramePr>
        <p:xfrm>
          <a:off x="1547664" y="4221088"/>
          <a:ext cx="3096344" cy="2125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var2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>
            <a:off x="4644008" y="4365104"/>
            <a:ext cx="1224136" cy="216024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008572"/>
              </p:ext>
            </p:extLst>
          </p:nvPr>
        </p:nvGraphicFramePr>
        <p:xfrm>
          <a:off x="5868144" y="443356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71600" y="1916832"/>
            <a:ext cx="5796136" cy="18722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new Person(</a:t>
            </a:r>
            <a:r>
              <a:rPr lang="en-US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“Bob”, 1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l-GR" sz="1800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var2.set(</a:t>
            </a:r>
            <a:r>
              <a:rPr lang="en-US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“Ann”,2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var1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4799320"/>
            <a:ext cx="1224136" cy="15023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444208" y="5589240"/>
            <a:ext cx="186236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Τυπώνει </a:t>
            </a:r>
            <a:r>
              <a:rPr lang="en-US" dirty="0" smtClean="0"/>
              <a:t>“Ann 2”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92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</a:t>
            </a:r>
            <a:r>
              <a:rPr lang="el-GR" dirty="0" smtClean="0"/>
              <a:t> - </a:t>
            </a:r>
            <a:r>
              <a:rPr lang="en-US" dirty="0" smtClean="0"/>
              <a:t>RAM)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δεδομένα</a:t>
            </a:r>
            <a:r>
              <a:rPr lang="el-GR" dirty="0" smtClean="0"/>
              <a:t>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  <a:endParaRPr lang="en-US" dirty="0" smtClean="0"/>
          </a:p>
          <a:p>
            <a:r>
              <a:rPr lang="el-GR" dirty="0" smtClean="0"/>
              <a:t>Κάθε μεταβλητή πιάνει διαφορετικό χώρο στη μνήμη ανάλογα με τον τύπο της</a:t>
            </a:r>
          </a:p>
          <a:p>
            <a:pPr lvl="1"/>
            <a:r>
              <a:rPr lang="el-GR" dirty="0" smtClean="0"/>
              <a:t>Μπορούμε να προσπελάσουμε την μεταβλητή αν ξέρουμε τη διεύθυνση του πρώτου </a:t>
            </a:r>
            <a:r>
              <a:rPr lang="en-US" dirty="0" smtClean="0"/>
              <a:t>byte </a:t>
            </a:r>
            <a:r>
              <a:rPr lang="el-GR" dirty="0" smtClean="0"/>
              <a:t>και το μέγεθος της.</a:t>
            </a:r>
          </a:p>
          <a:p>
            <a:pPr lvl="1"/>
            <a:r>
              <a:rPr lang="el-GR" dirty="0"/>
              <a:t>Άρα </a:t>
            </a:r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μνήμης </a:t>
            </a:r>
            <a:r>
              <a:rPr lang="el-GR" dirty="0" smtClean="0"/>
              <a:t>της μεταβλητής αποτελείται </a:t>
            </a:r>
            <a:r>
              <a:rPr lang="el-GR" dirty="0"/>
              <a:t>από μία </a:t>
            </a:r>
            <a:r>
              <a:rPr lang="el-GR" dirty="0">
                <a:solidFill>
                  <a:srgbClr val="0070C0"/>
                </a:solidFill>
              </a:rPr>
              <a:t>διεύθυνση</a:t>
            </a:r>
            <a:r>
              <a:rPr lang="el-GR" dirty="0"/>
              <a:t> και το </a:t>
            </a:r>
            <a:r>
              <a:rPr lang="el-GR" dirty="0">
                <a:solidFill>
                  <a:srgbClr val="0070C0"/>
                </a:solidFill>
              </a:rPr>
              <a:t>μέγεθος</a:t>
            </a:r>
            <a:r>
              <a:rPr lang="el-GR" dirty="0"/>
              <a:t>.  </a:t>
            </a:r>
            <a:endParaRPr lang="el-GR" dirty="0" smtClean="0"/>
          </a:p>
          <a:p>
            <a:r>
              <a:rPr lang="el-GR" dirty="0" smtClean="0"/>
              <a:t>Από εδώ και πέρα θα χρησιμοποιούμε τον όρο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ανεξάρτητα από το μέγεθος της μεταβλητής.</a:t>
            </a:r>
            <a:endParaRPr lang="el-GR" dirty="0"/>
          </a:p>
          <a:p>
            <a:pPr lvl="1"/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953233"/>
              </p:ext>
            </p:extLst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x</a:t>
                      </a:r>
                      <a:r>
                        <a:rPr lang="el-GR" dirty="0" smtClean="0"/>
                        <a:t>000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x</a:t>
                      </a:r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</a:t>
                      </a:r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8.5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</a:t>
                      </a:r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1</a:t>
                      </a:r>
                      <a:r>
                        <a:rPr lang="el-GR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x</a:t>
                      </a:r>
                      <a:r>
                        <a:rPr lang="el-GR" dirty="0" smtClean="0"/>
                        <a:t>100</a:t>
                      </a:r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x</a:t>
                      </a:r>
                      <a:r>
                        <a:rPr lang="el-GR" dirty="0" smtClean="0"/>
                        <a:t>111</a:t>
                      </a:r>
                      <a:r>
                        <a:rPr lang="en-US" dirty="0" smtClean="0"/>
                        <a:t>1</a:t>
                      </a:r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r>
                        <a:rPr lang="en-US" dirty="0" smtClean="0"/>
                        <a:t>x</a:t>
                      </a:r>
                      <a:r>
                        <a:rPr lang="el-GR" dirty="0" smtClean="0"/>
                        <a:t>111</a:t>
                      </a:r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91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πρωταρχικού τύπου, αλλαγές στην τιμή της παραμέτρου δεν αλλάζουν 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περιεχόμενα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45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69160"/>
            <a:ext cx="5220072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467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28184" y="5589240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2386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037288"/>
              </p:ext>
            </p:extLst>
          </p:nvPr>
        </p:nvGraphicFramePr>
        <p:xfrm>
          <a:off x="1547664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552390"/>
              </p:ext>
            </p:extLst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753863"/>
              </p:ext>
            </p:extLst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66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994350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44365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538988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7515434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8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6043009"/>
            <a:ext cx="479238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695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37102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73732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71801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043083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1780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this.name;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572000" y="6043009"/>
            <a:ext cx="479238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46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4465065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16130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2355642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88024" y="227687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0070C0"/>
                </a:solidFill>
              </a:rPr>
              <a:t>Ann 2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58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84334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036697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858760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7010399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438118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502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98798" y="2276329"/>
            <a:ext cx="500970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532592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55369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342455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417191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16429" cy="101458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1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</a:t>
            </a:r>
            <a:r>
              <a:rPr lang="el-GR" dirty="0" smtClean="0"/>
              <a:t>των </a:t>
            </a:r>
            <a:r>
              <a:rPr lang="el-GR" dirty="0" smtClean="0">
                <a:solidFill>
                  <a:srgbClr val="0070C0"/>
                </a:solidFill>
              </a:rPr>
              <a:t>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</a:t>
            </a:r>
            <a:r>
              <a:rPr lang="el-GR" dirty="0" smtClean="0">
                <a:solidFill>
                  <a:srgbClr val="00B0F0"/>
                </a:solidFill>
              </a:rPr>
              <a:t>αποθηκεύεται</a:t>
            </a:r>
            <a:r>
              <a:rPr lang="el-GR" dirty="0" smtClean="0"/>
              <a:t>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n-US" dirty="0" smtClean="0"/>
              <a:t>O </a:t>
            </a:r>
            <a:r>
              <a:rPr lang="el-GR" dirty="0" smtClean="0"/>
              <a:t>χώρος μνήμης του αντικειμένου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dirty="0" smtClean="0"/>
              <a:t> με την εντολή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. 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010338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966010" y="1700808"/>
            <a:ext cx="3079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int[]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new int[3];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561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2443500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407037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133083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1951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ακόμη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1441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0024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280238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76363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428386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5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90089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861836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4248239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5518030"/>
              </p:ext>
            </p:extLst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3890945"/>
              </p:ext>
            </p:extLst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833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005052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875885"/>
              </p:ext>
            </p:extLst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940067"/>
              </p:ext>
            </p:extLst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623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628800"/>
            <a:ext cx="8208912" cy="496855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StringParameterDemo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“Bob“;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4337" y="5877272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6350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0374647"/>
              </p:ext>
            </p:extLst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925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26113"/>
              </p:ext>
            </p:extLst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6926734"/>
              </p:ext>
            </p:extLst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7" idx="3"/>
          </p:cNvCxnSpPr>
          <p:nvPr/>
        </p:nvCxnSpPr>
        <p:spPr>
          <a:xfrm>
            <a:off x="3887924" y="4829641"/>
            <a:ext cx="1116124" cy="1047631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769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7944" y="2636912"/>
            <a:ext cx="50405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123374"/>
              </p:ext>
            </p:extLst>
          </p:nvPr>
        </p:nvGraphicFramePr>
        <p:xfrm>
          <a:off x="791580" y="565859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5870799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589240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520701"/>
              </p:ext>
            </p:extLst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3115" y="4698773"/>
            <a:ext cx="1872208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 + Ann”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00061" y="4911215"/>
            <a:ext cx="115212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972830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μη </a:t>
            </a:r>
            <a:r>
              <a:rPr lang="el-GR" dirty="0" err="1" smtClean="0">
                <a:solidFill>
                  <a:srgbClr val="FF0000"/>
                </a:solidFill>
              </a:rPr>
              <a:t>μεταλλάξιμα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αντικείμενα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24161" y="6201394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αλλαγή</a:t>
            </a:r>
            <a:r>
              <a:rPr lang="el-GR" dirty="0" smtClean="0"/>
              <a:t> σε ένα </a:t>
            </a:r>
            <a:r>
              <a:rPr lang="en-US" dirty="0" smtClean="0"/>
              <a:t>String </a:t>
            </a:r>
            <a:r>
              <a:rPr lang="el-GR" dirty="0" smtClean="0"/>
              <a:t>έχει ως αποτέλεσμα τη </a:t>
            </a:r>
            <a:r>
              <a:rPr lang="el-GR" dirty="0" smtClean="0">
                <a:solidFill>
                  <a:srgbClr val="FF0000"/>
                </a:solidFill>
              </a:rPr>
              <a:t>δημιουργία ενός καινούριου 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02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613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352928" cy="792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Person(“Bob”, 1);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7947109"/>
              </p:ext>
            </p:extLst>
          </p:nvPr>
        </p:nvGraphicFramePr>
        <p:xfrm>
          <a:off x="3131840" y="2636912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“Bob”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835696" y="321297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varP</a:t>
            </a:r>
            <a:endParaRPr lang="en-US" dirty="0"/>
          </a:p>
        </p:txBody>
      </p:sp>
      <p:cxnSp>
        <p:nvCxnSpPr>
          <p:cNvPr id="7" name="Elbow Connector 6"/>
          <p:cNvCxnSpPr/>
          <p:nvPr/>
        </p:nvCxnSpPr>
        <p:spPr>
          <a:xfrm rot="5400000">
            <a:off x="4319972" y="3609020"/>
            <a:ext cx="720080" cy="648072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9778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77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982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257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7122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6317</TotalTime>
  <Words>1793</Words>
  <Application>Microsoft Office PowerPoint</Application>
  <PresentationFormat>On-screen Show (4:3)</PresentationFormat>
  <Paragraphs>631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Clarity</vt:lpstr>
      <vt:lpstr>ΤΕΧΝΙΚΕΣ Αντικειμενοστραφουσ προγραμματισμου</vt:lpstr>
      <vt:lpstr>Η μνήμη του υπολογιστή</vt:lpstr>
      <vt:lpstr>Αποθήκευση αντικειμένων</vt:lpstr>
      <vt:lpstr>PowerPoint Presentation</vt:lpstr>
      <vt:lpstr>Παράδειγμα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Heap</vt:lpstr>
      <vt:lpstr>Παράδειγμα</vt:lpstr>
      <vt:lpstr>Παράδειγμα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Αναθέσεις μεταξύ αντικειμένων</vt:lpstr>
      <vt:lpstr>Αντικείμενα ως παράμετροι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Μια ακόμη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Άλλο ένα παράδειγμα</vt:lpstr>
      <vt:lpstr>Εξέλιξη του προγράμματος</vt:lpstr>
      <vt:lpstr>Εξέλιξη του προγράμματος</vt:lpstr>
      <vt:lpstr>Εξέλιξη του προγράμματος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367</cp:revision>
  <dcterms:created xsi:type="dcterms:W3CDTF">2013-02-10T16:19:38Z</dcterms:created>
  <dcterms:modified xsi:type="dcterms:W3CDTF">2013-03-31T23:49:29Z</dcterms:modified>
</cp:coreProperties>
</file>