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7" r:id="rId2"/>
    <p:sldId id="442" r:id="rId3"/>
    <p:sldId id="443" r:id="rId4"/>
    <p:sldId id="444" r:id="rId5"/>
    <p:sldId id="445" r:id="rId6"/>
    <p:sldId id="446" r:id="rId7"/>
    <p:sldId id="447" r:id="rId8"/>
    <p:sldId id="448" r:id="rId9"/>
    <p:sldId id="449" r:id="rId10"/>
    <p:sldId id="450" r:id="rId11"/>
    <p:sldId id="438" r:id="rId12"/>
    <p:sldId id="439" r:id="rId13"/>
    <p:sldId id="451" r:id="rId14"/>
    <p:sldId id="441" r:id="rId15"/>
    <p:sldId id="452" r:id="rId16"/>
    <p:sldId id="456" r:id="rId17"/>
    <p:sldId id="453" r:id="rId18"/>
    <p:sldId id="454" r:id="rId19"/>
    <p:sldId id="455" r:id="rId20"/>
    <p:sldId id="457" r:id="rId21"/>
    <p:sldId id="458" r:id="rId22"/>
    <p:sldId id="459" r:id="rId23"/>
    <p:sldId id="460" r:id="rId24"/>
    <p:sldId id="463" r:id="rId25"/>
    <p:sldId id="467" r:id="rId26"/>
    <p:sldId id="468" r:id="rId27"/>
    <p:sldId id="469" r:id="rId28"/>
    <p:sldId id="462" r:id="rId29"/>
    <p:sldId id="470" r:id="rId30"/>
    <p:sldId id="472" r:id="rId31"/>
    <p:sldId id="473" r:id="rId32"/>
    <p:sldId id="474" r:id="rId33"/>
    <p:sldId id="476" r:id="rId34"/>
    <p:sldId id="475" r:id="rId35"/>
    <p:sldId id="477" r:id="rId36"/>
    <p:sldId id="478" r:id="rId37"/>
    <p:sldId id="480" r:id="rId38"/>
    <p:sldId id="479" r:id="rId39"/>
    <p:sldId id="481" r:id="rId40"/>
    <p:sldId id="482" r:id="rId41"/>
    <p:sldId id="484" r:id="rId42"/>
    <p:sldId id="483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Κλάσεις και Αντικείμενα</a:t>
            </a:r>
            <a:endParaRPr lang="en-US" dirty="0" smtClean="0"/>
          </a:p>
          <a:p>
            <a:pPr algn="ctr"/>
            <a:r>
              <a:rPr lang="el-GR" dirty="0" smtClean="0"/>
              <a:t>Αναφορές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Παράμετρος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556792"/>
            <a:ext cx="5795176" cy="230832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Vector(int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int[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for (int i=0; i &lt; dimension; i++){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 values[i] = 0;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4142115"/>
            <a:ext cx="5795176" cy="258532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Vector(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όρισμα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&lt;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τιμή ορίσματος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int[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for (int i=0; i &lt; dimension; i++){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 values[i] = 0;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Up-Down Arrow 6"/>
          <p:cNvSpPr/>
          <p:nvPr/>
        </p:nvSpPr>
        <p:spPr>
          <a:xfrm>
            <a:off x="1714533" y="3501008"/>
            <a:ext cx="576064" cy="868164"/>
          </a:xfrm>
          <a:prstGeom prst="up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10598" y="3680450"/>
            <a:ext cx="466159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Οι παράμετροι είναι σαν τοπικές μεταβλητές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3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ADT</a:t>
            </a:r>
            <a:r>
              <a:rPr lang="el-GR" dirty="0" smtClean="0"/>
              <a:t>: Στοίβα (</a:t>
            </a:r>
            <a:r>
              <a:rPr lang="en-US" dirty="0" smtClean="0"/>
              <a:t>Stack)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52578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Στοίβα</a:t>
            </a:r>
            <a:r>
              <a:rPr lang="el-GR" dirty="0" smtClean="0"/>
              <a:t> είναι μια συλλογή δεδομένων η οποία επιτρέπει τις εξής λειτουργίες: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push(element)</a:t>
            </a:r>
            <a:r>
              <a:rPr lang="en-US" dirty="0" smtClean="0"/>
              <a:t>: </a:t>
            </a:r>
            <a:r>
              <a:rPr lang="el-GR" dirty="0" smtClean="0">
                <a:solidFill>
                  <a:srgbClr val="0070C0"/>
                </a:solidFill>
              </a:rPr>
              <a:t>προσθέτει</a:t>
            </a:r>
            <a:r>
              <a:rPr lang="el-GR" dirty="0" smtClean="0"/>
              <a:t> ένα νέο στοιχείο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pop(): </a:t>
            </a:r>
            <a:r>
              <a:rPr lang="el-GR" dirty="0" smtClean="0">
                <a:solidFill>
                  <a:srgbClr val="0070C0"/>
                </a:solidFill>
              </a:rPr>
              <a:t>αφαιρεί και επιστρέφει </a:t>
            </a:r>
            <a:r>
              <a:rPr lang="el-GR" dirty="0" smtClean="0"/>
              <a:t>το στοιχείο το οποίο βρίσκεται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  <a:r>
              <a:rPr lang="el-GR" dirty="0" smtClean="0"/>
              <a:t>.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isEmpty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(): </a:t>
            </a:r>
            <a:r>
              <a:rPr lang="el-GR" dirty="0" smtClean="0">
                <a:solidFill>
                  <a:srgbClr val="0070C0"/>
                </a:solidFill>
              </a:rPr>
              <a:t>ελέγχει</a:t>
            </a:r>
            <a:r>
              <a:rPr lang="el-GR" dirty="0" smtClean="0"/>
              <a:t> αν η στοίβα είναι </a:t>
            </a:r>
            <a:r>
              <a:rPr lang="el-GR" dirty="0" smtClean="0">
                <a:solidFill>
                  <a:srgbClr val="0070C0"/>
                </a:solidFill>
              </a:rPr>
              <a:t>άδεια</a:t>
            </a:r>
            <a:r>
              <a:rPr lang="el-GR" dirty="0" smtClean="0"/>
              <a:t> και επιστρέφει </a:t>
            </a:r>
            <a:r>
              <a:rPr lang="en-US" dirty="0" smtClean="0"/>
              <a:t>true </a:t>
            </a:r>
            <a:r>
              <a:rPr lang="el-GR" dirty="0" smtClean="0"/>
              <a:t>ή </a:t>
            </a:r>
            <a:r>
              <a:rPr lang="en-US" dirty="0" smtClean="0"/>
              <a:t>false</a:t>
            </a:r>
          </a:p>
          <a:p>
            <a:r>
              <a:rPr lang="en-US" dirty="0" smtClean="0"/>
              <a:t>H </a:t>
            </a:r>
            <a:r>
              <a:rPr lang="el-GR" dirty="0" smtClean="0"/>
              <a:t>Στοίβα υλοποιεί την πολιτική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Last-In-First-Out (LIFO)</a:t>
            </a:r>
            <a:r>
              <a:rPr lang="en-US" dirty="0" smtClean="0"/>
              <a:t> </a:t>
            </a:r>
            <a:r>
              <a:rPr lang="el-GR" dirty="0" smtClean="0"/>
              <a:t>στη σειρά που μας δίνει τα στοιχεία</a:t>
            </a:r>
          </a:p>
          <a:p>
            <a:pPr lvl="1"/>
            <a:r>
              <a:rPr lang="el-GR" dirty="0" smtClean="0"/>
              <a:t>Χρήσιμο σε διάφορες εφαρμογές, π.χ., για τη δέσμευση μνήμης στην κλήση συναρτήσεων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730" y="2209800"/>
            <a:ext cx="3724275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59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υλοποιήσουμε μια Στοίβα ακεραίων χρησιμοποιώντας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πίνακα</a:t>
            </a:r>
            <a:r>
              <a:rPr lang="el-GR" dirty="0" smtClean="0"/>
              <a:t> (</a:t>
            </a:r>
            <a:r>
              <a:rPr lang="el-GR" dirty="0" err="1" smtClean="0"/>
              <a:t>Στοιβα</a:t>
            </a:r>
            <a:r>
              <a:rPr lang="el-GR" dirty="0" smtClean="0"/>
              <a:t> συγκεκριμένης χωρητικότητας)</a:t>
            </a:r>
          </a:p>
          <a:p>
            <a:pPr lvl="1"/>
            <a:r>
              <a:rPr lang="el-GR" dirty="0" smtClean="0"/>
              <a:t>Τι πεδία πρέπει να ορίσουμε?</a:t>
            </a:r>
          </a:p>
          <a:p>
            <a:pPr lvl="1"/>
            <a:r>
              <a:rPr lang="el-GR" dirty="0" smtClean="0"/>
              <a:t>Τι μεθόδους?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97666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Stack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capacity;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int[] elements;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Stack(int capacity){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this.capacity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capacity;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elements = new int[capacity];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push(int element){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(size == capacity){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("Cannot enter any more elements");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elements[size] = element;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int pop(){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(size ==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("No elements to pop");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 -1;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size --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elements[size];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(size == 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56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Εφαρμογές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dirty="0" smtClean="0"/>
                  <a:t>Υπολόγισε την δυαδική μορφή ενός ακεραίου.</a:t>
                </a:r>
              </a:p>
              <a:p>
                <a:r>
                  <a:rPr lang="el-GR" dirty="0" smtClean="0"/>
                  <a:t>Υπολογίστε την συνάρτηση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) = 2</m:t>
                    </m:r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−1) + 2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 + 1,  </m:t>
                    </m:r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latin typeface="Cambria Math"/>
                      </a:rPr>
                      <m:t>(0) = 1</m:t>
                    </m:r>
                  </m:oMath>
                </a14:m>
                <a:r>
                  <a:rPr lang="en-US" dirty="0" smtClean="0"/>
                  <a:t>, </a:t>
                </a:r>
              </a:p>
              <a:p>
                <a:pPr marL="0" indent="0">
                  <a:buNone/>
                </a:pPr>
                <a:r>
                  <a:rPr lang="el-GR" dirty="0" smtClean="0"/>
                  <a:t>για </a:t>
                </a:r>
                <a:r>
                  <a:rPr lang="en-US" dirty="0"/>
                  <a:t>x=5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31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68280"/>
          </a:xfrm>
          <a:ln w="38100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Binary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Stack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Stack(100);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int number = 1973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while (number &gt;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myStack.push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number%2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number = number/2;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while (!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myStack.isEmpty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myStack.pop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704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Επεκτάσεις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Πως θα ορίσουμε την μέθοδο </a:t>
            </a:r>
            <a:r>
              <a:rPr lang="en-US" dirty="0" smtClean="0"/>
              <a:t>equals?</a:t>
            </a:r>
          </a:p>
          <a:p>
            <a:r>
              <a:rPr lang="el-GR" dirty="0" smtClean="0"/>
              <a:t>Πως θα ορίσουμε τη μέθοδο </a:t>
            </a:r>
            <a:r>
              <a:rPr lang="en-US" dirty="0" err="1" smtClean="0"/>
              <a:t>toString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2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ΑΝΑΦΟΡΕΣ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8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Όπως είδαμε για να δημιουργήσουμε ένα αντικείμενο χρειάζεται να καλέσουμε τη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new</a:t>
            </a:r>
            <a:r>
              <a:rPr lang="en-US" dirty="0" smtClean="0"/>
              <a:t>. </a:t>
            </a:r>
          </a:p>
          <a:p>
            <a:pPr lvl="1"/>
            <a:r>
              <a:rPr lang="el-GR" dirty="0" smtClean="0"/>
              <a:t>Για τον πίνακα είπαμε ότι έτσι δίνουμε χώρο στον πίνακα και δεσμεύουμε την απαιτούμενη μνήμη.</a:t>
            </a:r>
          </a:p>
          <a:p>
            <a:pPr lvl="1"/>
            <a:endParaRPr lang="el-GR" dirty="0"/>
          </a:p>
          <a:p>
            <a:r>
              <a:rPr lang="el-GR" dirty="0" smtClean="0"/>
              <a:t>Τι ακριβώς συμβαίνει όταν καλούμε την </a:t>
            </a:r>
            <a:r>
              <a:rPr lang="en-US" dirty="0" smtClean="0"/>
              <a:t>new?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9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μνήμη του υπολογιστή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κύρια μνήμη </a:t>
            </a:r>
            <a:r>
              <a:rPr lang="en-US" dirty="0" smtClean="0"/>
              <a:t>(main memory) </a:t>
            </a:r>
            <a:r>
              <a:rPr lang="el-GR" dirty="0" smtClean="0"/>
              <a:t>του υπολογιστή κρατάει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δεδομένα</a:t>
            </a:r>
            <a:r>
              <a:rPr lang="el-GR" dirty="0" smtClean="0"/>
              <a:t> (και τις εντολές) για την εκτέλεση των προγραμμάτων.</a:t>
            </a:r>
            <a:endParaRPr lang="en-US" dirty="0" smtClean="0"/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μνήμη είναι προσωρινή, τα δεδομένα χάνονται όταν ολοκληρωθεί το πρόγραμμα.</a:t>
            </a:r>
          </a:p>
          <a:p>
            <a:r>
              <a:rPr lang="el-GR" dirty="0" smtClean="0"/>
              <a:t>Η μνήμη είναι χωρισμένη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bytes</a:t>
            </a:r>
            <a:r>
              <a:rPr lang="en-US" dirty="0" smtClean="0"/>
              <a:t> (8 bits)</a:t>
            </a:r>
          </a:p>
          <a:p>
            <a:pPr lvl="1"/>
            <a:r>
              <a:rPr lang="el-GR" dirty="0" smtClean="0"/>
              <a:t>Ο χώρος που χρειάζεται για ένα </a:t>
            </a:r>
            <a:r>
              <a:rPr lang="el-GR" dirty="0" smtClean="0">
                <a:solidFill>
                  <a:srgbClr val="0070C0"/>
                </a:solidFill>
              </a:rPr>
              <a:t>χαρακτήρα</a:t>
            </a:r>
            <a:r>
              <a:rPr lang="el-GR" dirty="0" smtClean="0"/>
              <a:t> </a:t>
            </a:r>
            <a:r>
              <a:rPr lang="en-US" dirty="0" smtClean="0"/>
              <a:t>ASCII.</a:t>
            </a:r>
            <a:endParaRPr lang="el-GR" dirty="0" smtClean="0"/>
          </a:p>
          <a:p>
            <a:r>
              <a:rPr lang="el-GR" dirty="0" smtClean="0"/>
              <a:t>Το κάθε </a:t>
            </a:r>
            <a:r>
              <a:rPr lang="en-US" dirty="0" smtClean="0"/>
              <a:t>byte </a:t>
            </a:r>
            <a:r>
              <a:rPr lang="el-GR" dirty="0" smtClean="0"/>
              <a:t>έχει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διεύθυνση</a:t>
            </a:r>
            <a:r>
              <a:rPr lang="el-GR" dirty="0" smtClean="0"/>
              <a:t>, με την οποία μπορούμε να προσπελάσουμε τη συγκεκριμένη θέση μνήμης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Random Access Memory (RAM)</a:t>
            </a:r>
          </a:p>
          <a:p>
            <a:pPr lvl="1"/>
            <a:r>
              <a:rPr lang="el-GR" dirty="0" smtClean="0"/>
              <a:t>Σε 32-</a:t>
            </a:r>
            <a:r>
              <a:rPr lang="en-US" dirty="0" smtClean="0"/>
              <a:t>bit </a:t>
            </a:r>
            <a:r>
              <a:rPr lang="el-GR" dirty="0" smtClean="0"/>
              <a:t>συστήματα μια διεύθυνση είναι 32 </a:t>
            </a:r>
            <a:r>
              <a:rPr lang="en-US" dirty="0" smtClean="0"/>
              <a:t>bits, </a:t>
            </a:r>
            <a:r>
              <a:rPr lang="el-GR" dirty="0" smtClean="0"/>
              <a:t>σε 64-</a:t>
            </a:r>
            <a:r>
              <a:rPr lang="en-US" dirty="0" smtClean="0"/>
              <a:t>bit </a:t>
            </a:r>
            <a:r>
              <a:rPr lang="el-GR" dirty="0" smtClean="0"/>
              <a:t>συστήματα μια διεύθυνση είναι 64 </a:t>
            </a:r>
            <a:r>
              <a:rPr lang="en-US" dirty="0" smtClean="0"/>
              <a:t>bits.</a:t>
            </a:r>
            <a:endParaRPr lang="el-G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553954"/>
              </p:ext>
            </p:extLst>
          </p:nvPr>
        </p:nvGraphicFramePr>
        <p:xfrm>
          <a:off x="6047656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‘a’</a:t>
                      </a:r>
                      <a:endParaRPr lang="el-GR" dirty="0" smtClean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‘b’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‘c’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‘d’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‘f’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‘g’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‘</a:t>
                      </a:r>
                      <a:r>
                        <a:rPr lang="en-US" dirty="0" smtClean="0"/>
                        <a:t>h’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9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Υπενθύμιση</a:t>
            </a:r>
            <a:r>
              <a:rPr lang="el-GR" dirty="0" smtClean="0"/>
              <a:t>: Η άσκηση ζητούσε να υλοποιήσετε μία κλάση </a:t>
            </a:r>
            <a:r>
              <a:rPr lang="en-US" dirty="0" smtClean="0"/>
              <a:t>vector </a:t>
            </a:r>
            <a:r>
              <a:rPr lang="el-GR" dirty="0" smtClean="0"/>
              <a:t>που να διαχειρίζεται διανύσματα οποιουδήποτε μεγέθους.</a:t>
            </a:r>
          </a:p>
          <a:p>
            <a:endParaRPr lang="el-GR" dirty="0"/>
          </a:p>
          <a:p>
            <a:r>
              <a:rPr lang="el-GR" dirty="0" smtClean="0"/>
              <a:t>Τι πληροφορία πρέπει να κρατάει η κλάση μας?</a:t>
            </a:r>
          </a:p>
          <a:p>
            <a:pPr lvl="1"/>
            <a:r>
              <a:rPr lang="el-GR" dirty="0" smtClean="0"/>
              <a:t>Τη διάσταση του διανύσματος</a:t>
            </a:r>
          </a:p>
          <a:p>
            <a:pPr lvl="1"/>
            <a:r>
              <a:rPr lang="el-GR" dirty="0" smtClean="0"/>
              <a:t>Τις τιμές του διανύσματος.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23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κύρια μνήμη </a:t>
            </a:r>
            <a:r>
              <a:rPr lang="en-US" dirty="0" smtClean="0"/>
              <a:t>(main memory) </a:t>
            </a:r>
            <a:r>
              <a:rPr lang="el-GR" dirty="0" smtClean="0"/>
              <a:t>του υπολογιστή κρατάει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</a:t>
            </a:r>
            <a:r>
              <a:rPr lang="el-GR" dirty="0" smtClean="0"/>
              <a:t> ενός προγράμματος</a:t>
            </a:r>
            <a:endParaRPr lang="en-US" dirty="0" smtClean="0"/>
          </a:p>
          <a:p>
            <a:r>
              <a:rPr lang="el-GR" dirty="0" smtClean="0"/>
              <a:t>Μια μεταβλητή μπορεί να απαιτεί χώρο περισσότερο από 1 </a:t>
            </a:r>
            <a:r>
              <a:rPr lang="en-US" dirty="0" smtClean="0"/>
              <a:t>byte.</a:t>
            </a:r>
          </a:p>
          <a:p>
            <a:pPr lvl="1"/>
            <a:r>
              <a:rPr lang="el-GR" dirty="0" smtClean="0"/>
              <a:t>Π.χ., οι μεταβλητές τύπου </a:t>
            </a:r>
            <a:r>
              <a:rPr lang="en-US" dirty="0" smtClean="0"/>
              <a:t>double </a:t>
            </a:r>
            <a:r>
              <a:rPr lang="el-GR" dirty="0" smtClean="0"/>
              <a:t>χρειάζονται 8 </a:t>
            </a:r>
            <a:r>
              <a:rPr lang="en-US" dirty="0" smtClean="0"/>
              <a:t>bytes.</a:t>
            </a:r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μεταβλητή τότε αποθηκεύεται σε συνεχόμενα </a:t>
            </a:r>
            <a:r>
              <a:rPr lang="en-US" dirty="0" smtClean="0"/>
              <a:t>bytes </a:t>
            </a:r>
            <a:r>
              <a:rPr lang="el-GR" dirty="0" smtClean="0"/>
              <a:t>στη μνήμη.</a:t>
            </a:r>
          </a:p>
          <a:p>
            <a:r>
              <a:rPr lang="en-US" dirty="0" smtClean="0"/>
              <a:t>H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(διεύθυνση) της μεταβλητής θεωρείται το </a:t>
            </a:r>
            <a:r>
              <a:rPr lang="el-GR" dirty="0" smtClean="0">
                <a:solidFill>
                  <a:srgbClr val="0070C0"/>
                </a:solidFill>
              </a:rPr>
              <a:t>πρώτο </a:t>
            </a:r>
            <a:r>
              <a:rPr lang="en-US" dirty="0" smtClean="0">
                <a:solidFill>
                  <a:srgbClr val="0070C0"/>
                </a:solidFill>
              </a:rPr>
              <a:t>byte</a:t>
            </a:r>
            <a:r>
              <a:rPr lang="en-US" dirty="0" smtClean="0"/>
              <a:t> </a:t>
            </a:r>
            <a:r>
              <a:rPr lang="el-GR" dirty="0" smtClean="0"/>
              <a:t>από το οποίο ξεκινάει η αποθήκευση του της μεταβλητής.</a:t>
            </a:r>
          </a:p>
          <a:p>
            <a:pPr lvl="1"/>
            <a:r>
              <a:rPr lang="el-GR" dirty="0" smtClean="0"/>
              <a:t>Στο παράδειγμα μας η μεταβλητή βρίσκεται στη θέση 0000</a:t>
            </a:r>
          </a:p>
          <a:p>
            <a:pPr lvl="1"/>
            <a:r>
              <a:rPr lang="el-GR" dirty="0" smtClean="0"/>
              <a:t>Αν ξέρουμε την αρχή και το μέγεθος της μεταβλητής μπορούμε να τη διαβάσουμε.</a:t>
            </a:r>
          </a:p>
          <a:p>
            <a:r>
              <a:rPr lang="el-GR" dirty="0" smtClean="0"/>
              <a:t>Άρα μία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αποτελείται από μία </a:t>
            </a:r>
            <a:r>
              <a:rPr lang="el-GR" dirty="0" smtClean="0">
                <a:solidFill>
                  <a:srgbClr val="0070C0"/>
                </a:solidFill>
              </a:rPr>
              <a:t>διεύθυνση</a:t>
            </a:r>
            <a:r>
              <a:rPr lang="el-GR" dirty="0" smtClean="0"/>
              <a:t> και το </a:t>
            </a:r>
            <a:r>
              <a:rPr lang="el-GR" dirty="0" smtClean="0">
                <a:solidFill>
                  <a:srgbClr val="0070C0"/>
                </a:solidFill>
              </a:rPr>
              <a:t>μέγεθος</a:t>
            </a:r>
            <a:r>
              <a:rPr lang="el-GR" dirty="0" smtClean="0"/>
              <a:t>. 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305463"/>
              </p:ext>
            </p:extLst>
          </p:nvPr>
        </p:nvGraphicFramePr>
        <p:xfrm>
          <a:off x="5940152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8.5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Αποθήκευση μεταβλητών</a:t>
            </a:r>
            <a:r>
              <a:rPr lang="en-US" dirty="0" smtClean="0"/>
              <a:t> </a:t>
            </a:r>
            <a:r>
              <a:rPr lang="el-GR" dirty="0" smtClean="0"/>
              <a:t>πρωταρχικού τύπου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Για τις μεταβλητές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πρωταρχικού</a:t>
            </a:r>
            <a:r>
              <a:rPr lang="el-GR" dirty="0" smtClean="0"/>
              <a:t> τύπου (</a:t>
            </a:r>
            <a:r>
              <a:rPr lang="en-US" dirty="0" smtClean="0"/>
              <a:t>char, </a:t>
            </a:r>
            <a:r>
              <a:rPr lang="en-US" dirty="0" err="1" smtClean="0"/>
              <a:t>int</a:t>
            </a:r>
            <a:r>
              <a:rPr lang="en-US" dirty="0" smtClean="0"/>
              <a:t>, double,…) </a:t>
            </a:r>
            <a:r>
              <a:rPr lang="el-GR" dirty="0" smtClean="0"/>
              <a:t>ξέρουμε εκ των προτέρων το μέγεθος της μνήμης που χρειαζόμαστε.</a:t>
            </a:r>
          </a:p>
          <a:p>
            <a:r>
              <a:rPr lang="el-GR" dirty="0" smtClean="0"/>
              <a:t>Όταν ο μεταγλωττιστής δει 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δήλωση</a:t>
            </a:r>
            <a:r>
              <a:rPr lang="el-GR" dirty="0" smtClean="0"/>
              <a:t> μιας μεταβλητής πρωταρχικού τύπου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δεσμεύει</a:t>
            </a:r>
            <a:r>
              <a:rPr lang="el-GR" dirty="0" smtClean="0"/>
              <a:t> μια θέση μνήμης αντίστοιχου μεγέθους</a:t>
            </a:r>
          </a:p>
          <a:p>
            <a:pPr lvl="1"/>
            <a:r>
              <a:rPr lang="el-GR" dirty="0" smtClean="0"/>
              <a:t>Η δήλωση μιας μεταβλητής ουσιαστικά δίνει ένα όνομα σε μία θέση μνήμης</a:t>
            </a:r>
          </a:p>
          <a:p>
            <a:pPr lvl="1"/>
            <a:r>
              <a:rPr lang="el-GR" dirty="0" smtClean="0"/>
              <a:t>Συχνά λέμε 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x </a:t>
            </a:r>
            <a:r>
              <a:rPr lang="el-GR" dirty="0" smtClean="0"/>
              <a:t>για τη μεταβλητή </a:t>
            </a:r>
            <a:r>
              <a:rPr lang="en-US" dirty="0" smtClean="0"/>
              <a:t>x.</a:t>
            </a:r>
            <a:endParaRPr lang="el-G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820425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1628800"/>
            <a:ext cx="1563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5;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89078" y="497252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13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8208912" cy="105137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Για τα αντικείμενα δεν </a:t>
            </a:r>
            <a:r>
              <a:rPr lang="el-GR" dirty="0"/>
              <a:t>ξέρουμε πάντα εκ των προτέρων το </a:t>
            </a:r>
            <a:r>
              <a:rPr lang="el-GR" dirty="0" smtClean="0"/>
              <a:t>μέγεθος της μνήμης που θα πρέπει να δεσμεύσουμε.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48342" y="4237632"/>
            <a:ext cx="8212090" cy="214369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Παρομοίως αν δηλώσουμε</a:t>
            </a:r>
          </a:p>
          <a:p>
            <a:pPr marL="0" indent="0">
              <a:buFont typeface="Arial" pitchFamily="34" charset="0"/>
              <a:buNone/>
            </a:pPr>
            <a:r>
              <a:rPr lang="el-GR" dirty="0" smtClean="0"/>
              <a:t>	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A;</a:t>
            </a:r>
          </a:p>
          <a:p>
            <a:pPr marL="0" indent="0">
              <a:buFont typeface="Arial" pitchFamily="34" charset="0"/>
              <a:buNone/>
            </a:pPr>
            <a:r>
              <a:rPr lang="el-GR" dirty="0" smtClean="0"/>
              <a:t>μας λέει ότι έχουμε ένα πίνακα από ακέραιους αλλά δεν μας λέει πόσο μεγάλος θα είναι αυτός ο πίνακας.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l-GR" dirty="0" smtClean="0"/>
              <a:t>	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= new </a:t>
            </a:r>
            <a:r>
              <a:rPr lang="en-US" sz="2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34007" y="2924944"/>
            <a:ext cx="6840760" cy="101566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dirty="0" smtClean="0"/>
              <a:t> </a:t>
            </a:r>
            <a:r>
              <a:rPr lang="el-GR" sz="2000" dirty="0" smtClean="0"/>
              <a:t>δεν </a:t>
            </a:r>
            <a:r>
              <a:rPr lang="el-GR" sz="2000" dirty="0" err="1" smtClean="0"/>
              <a:t>ξερουμε</a:t>
            </a:r>
            <a:r>
              <a:rPr lang="el-GR" sz="2000" dirty="0" smtClean="0"/>
              <a:t> το μέγεθος του </a:t>
            </a:r>
            <a:r>
              <a:rPr lang="en-US" sz="2000" dirty="0" smtClean="0">
                <a:solidFill>
                  <a:srgbClr val="0070C0"/>
                </a:solidFill>
              </a:rPr>
              <a:t>s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 = “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dirty="0" smtClean="0"/>
              <a:t> </a:t>
            </a:r>
            <a:r>
              <a:rPr lang="el-GR" sz="2000" dirty="0" smtClean="0"/>
              <a:t>το </a:t>
            </a:r>
            <a:r>
              <a:rPr lang="en-US" sz="2000" dirty="0" smtClean="0">
                <a:solidFill>
                  <a:srgbClr val="0070C0"/>
                </a:solidFill>
              </a:rPr>
              <a:t>s </a:t>
            </a:r>
            <a:r>
              <a:rPr lang="el-GR" sz="2000" dirty="0" smtClean="0"/>
              <a:t>έχει μέγεθος 2 χαρακτήρες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 = “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2000" dirty="0" smtClean="0"/>
              <a:t>το </a:t>
            </a:r>
            <a:r>
              <a:rPr lang="en-US" sz="2000" dirty="0" smtClean="0">
                <a:solidFill>
                  <a:srgbClr val="0070C0"/>
                </a:solidFill>
              </a:rPr>
              <a:t>s </a:t>
            </a:r>
            <a:r>
              <a:rPr lang="el-GR" sz="2000" dirty="0"/>
              <a:t>έχει μέγεθος </a:t>
            </a:r>
            <a:r>
              <a:rPr lang="el-GR" sz="2000" dirty="0" smtClean="0"/>
              <a:t>3 </a:t>
            </a:r>
            <a:r>
              <a:rPr lang="el-GR" sz="2000" dirty="0"/>
              <a:t>χαρακτήρες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005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93980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θέσεις μνήμης των αντικειμένων </a:t>
            </a:r>
            <a:r>
              <a:rPr lang="el-GR" dirty="0" smtClean="0"/>
              <a:t>κρατάνε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διεύθυνση</a:t>
            </a:r>
            <a:r>
              <a:rPr lang="el-GR" dirty="0" smtClean="0"/>
              <a:t> στο χώρο στον οποίο αποθηκεύεται το αντικείμενο</a:t>
            </a:r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διεύθυνση αυτή λέγεται </a:t>
            </a:r>
            <a:r>
              <a:rPr lang="el-GR" dirty="0" smtClean="0">
                <a:solidFill>
                  <a:srgbClr val="FF0000"/>
                </a:solidFill>
              </a:rPr>
              <a:t>αναφορά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Οι αναφορές είναι παρόμοιες με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δείκτες</a:t>
            </a:r>
            <a:r>
              <a:rPr lang="el-GR" dirty="0" smtClean="0"/>
              <a:t> σε άλλες γλώσσες προγραμματισμού με τη διαφορά ότι η </a:t>
            </a:r>
            <a:r>
              <a:rPr lang="en-US" dirty="0" smtClean="0"/>
              <a:t>Java </a:t>
            </a:r>
            <a:r>
              <a:rPr lang="el-GR" dirty="0" smtClean="0"/>
              <a:t>δεν μας αφήνει να πειράξουμε τις διευθύνσεις.</a:t>
            </a:r>
          </a:p>
          <a:p>
            <a:pPr lvl="1"/>
            <a:r>
              <a:rPr lang="el-GR" dirty="0" smtClean="0"/>
              <a:t>Εμείς χρησιμοποιούμε μόνο τη μεταβλητή του αντικειμένου, όχι το περιεχόμενο της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 </a:t>
            </a:r>
            <a:r>
              <a:rPr lang="el-GR" dirty="0" smtClean="0"/>
              <a:t>το κάνει η  </a:t>
            </a:r>
            <a:r>
              <a:rPr lang="en-US" dirty="0" smtClean="0"/>
              <a:t>Java </a:t>
            </a:r>
            <a:r>
              <a:rPr lang="el-GR" dirty="0" smtClean="0"/>
              <a:t>αυτόματα.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15714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1628800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>
          <a:xfrm rot="5400000">
            <a:off x="6952910" y="3721678"/>
            <a:ext cx="1358860" cy="1080120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61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 - </a:t>
            </a:r>
            <a:r>
              <a:rPr lang="el-GR" dirty="0" smtClean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5040560" cy="1339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730931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49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5040560" cy="1339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757531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39552" y="4293096"/>
            <a:ext cx="4536504" cy="1728192"/>
          </a:xfrm>
          <a:prstGeom prst="wedgeRoundRectCallout">
            <a:avLst>
              <a:gd name="adj1" fmla="val 108689"/>
              <a:gd name="adj2" fmla="val -90768"/>
              <a:gd name="adj3" fmla="val 16667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 </a:t>
            </a:r>
            <a:r>
              <a:rPr lang="el-GR" sz="2400" dirty="0" smtClean="0"/>
              <a:t>δεσμευμένη λέξη </a:t>
            </a:r>
            <a:r>
              <a:rPr lang="en-US" sz="2400" dirty="0" smtClean="0">
                <a:solidFill>
                  <a:srgbClr val="FF0000"/>
                </a:solidFill>
              </a:rPr>
              <a:t>null</a:t>
            </a:r>
            <a:r>
              <a:rPr lang="en-US" sz="2400" dirty="0" smtClean="0"/>
              <a:t> </a:t>
            </a:r>
            <a:r>
              <a:rPr lang="el-GR" sz="2400" dirty="0" smtClean="0"/>
              <a:t>σημαίνει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κενή αναφορά </a:t>
            </a:r>
            <a:r>
              <a:rPr lang="el-GR" sz="2400" dirty="0" smtClean="0"/>
              <a:t>(δεν δείχνει πουθενά)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731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5040560" cy="1339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779263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0011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7151078" y="3631814"/>
            <a:ext cx="890518" cy="86409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27" y="4509120"/>
            <a:ext cx="4464497" cy="156966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την εντολή </a:t>
            </a:r>
            <a:r>
              <a:rPr lang="en-US" sz="2400" dirty="0" smtClean="0">
                <a:solidFill>
                  <a:srgbClr val="FF0000"/>
                </a:solidFill>
              </a:rPr>
              <a:t>new</a:t>
            </a:r>
            <a:r>
              <a:rPr lang="en-US" sz="24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δεσμεύουμε </a:t>
            </a:r>
            <a:r>
              <a:rPr lang="el-GR" sz="2400" dirty="0" smtClean="0"/>
              <a:t>δύο θέσεις ακεραίων και η αναφορά του Α δείχνει σε αυτό το χώρο που δεσμεύσαμε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314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5040560" cy="1339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413245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0101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6833593" y="3955143"/>
            <a:ext cx="1675348" cy="100226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27" y="4365104"/>
            <a:ext cx="4464497" cy="23083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νέα κλήση της </a:t>
            </a:r>
            <a:r>
              <a:rPr lang="en-US" sz="2400" dirty="0" smtClean="0">
                <a:solidFill>
                  <a:srgbClr val="FF0000"/>
                </a:solidFill>
              </a:rPr>
              <a:t>new</a:t>
            </a:r>
            <a:r>
              <a:rPr lang="en-US" sz="2400" dirty="0" smtClean="0"/>
              <a:t> </a:t>
            </a:r>
            <a:r>
              <a:rPr lang="el-GR" sz="2400" dirty="0"/>
              <a:t>δεσμεύουμε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νέο χώρο για το Α, και αν δεν έχουμε κρατήσει την προηγούμενη αναφορά σε κάποια άλλη μεταβλητή τότε χάνεται (</a:t>
            </a:r>
            <a:r>
              <a:rPr lang="en-US" sz="2400" dirty="0" smtClean="0"/>
              <a:t>garbage collection)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337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με τα αντικείμενα κλάσεων που ορίσαμε εμείς?</a:t>
            </a:r>
          </a:p>
          <a:p>
            <a:r>
              <a:rPr lang="el-GR" dirty="0" smtClean="0"/>
              <a:t>Παράδειγμα: </a:t>
            </a:r>
            <a:r>
              <a:rPr lang="en-US" dirty="0" err="1" smtClean="0"/>
              <a:t>ToyClass</a:t>
            </a:r>
            <a:r>
              <a:rPr lang="en-US" dirty="0" smtClean="0"/>
              <a:t> </a:t>
            </a:r>
            <a:r>
              <a:rPr lang="el-GR" dirty="0" smtClean="0"/>
              <a:t>από το βιβλίο.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6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04664"/>
            <a:ext cx="8579296" cy="645333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ToyClass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initialName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initialNumber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initialName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initialNumber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"No name yet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.";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aParameter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aParameter.name =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aParameter.number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otherObject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(otherObject.name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&amp;&amp;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(number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otherObject.number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61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31640" y="3356992"/>
            <a:ext cx="4536504" cy="70882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6059016" cy="626469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Vector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Vector(int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= new int[dimension];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i=0;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&lt; dimension; i++){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values[i]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i = 0; i &lt; dimension;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values[i]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TestVector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static void main(String[]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Vector v = new Vector(3);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186596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 ή λάθος?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4453477" y="5345448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697060"/>
            <a:ext cx="3059831" cy="2812060"/>
          </a:xfrm>
          <a:prstGeom prst="wedgeRoundRectCallout">
            <a:avLst>
              <a:gd name="adj1" fmla="val -56842"/>
              <a:gd name="adj2" fmla="val 2076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Οι μεταβλητές </a:t>
            </a:r>
            <a:r>
              <a:rPr lang="en-US" dirty="0" smtClean="0">
                <a:solidFill>
                  <a:schemeClr val="tx1"/>
                </a:solidFill>
              </a:rPr>
              <a:t>dimension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smtClean="0">
                <a:solidFill>
                  <a:schemeClr val="tx1"/>
                </a:solidFill>
              </a:rPr>
              <a:t>values </a:t>
            </a:r>
            <a:r>
              <a:rPr lang="el-GR" dirty="0" smtClean="0">
                <a:solidFill>
                  <a:schemeClr val="tx1"/>
                </a:solidFill>
              </a:rPr>
              <a:t>δεν είναι ορισμένες.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Για να μπορεί να τις βλέπει η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μέθοδος </a:t>
            </a:r>
            <a:r>
              <a:rPr lang="en-US" dirty="0" err="1" smtClean="0">
                <a:solidFill>
                  <a:schemeClr val="tx1"/>
                </a:solidFill>
              </a:rPr>
              <a:t>toString</a:t>
            </a:r>
            <a:r>
              <a:rPr lang="el-GR" dirty="0" smtClean="0">
                <a:solidFill>
                  <a:schemeClr val="tx1"/>
                </a:solidFill>
              </a:rPr>
              <a:t> (ή οποιαδήποτε άλλη μέθοδος) θα πρέπει να είναι ορισμένες ως πεδία της κλάσης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1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352928" cy="7920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(“Bob”, 1);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177793"/>
              </p:ext>
            </p:extLst>
          </p:nvPr>
        </p:nvGraphicFramePr>
        <p:xfrm>
          <a:off x="5724128" y="2636912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27984" y="3212976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varTC</a:t>
            </a:r>
            <a:endParaRPr lang="en-US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6912260" y="3609020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77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72" y="3933056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varTC1 = new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varTC2 = varTC1;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(varTC1);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751602"/>
              </p:ext>
            </p:extLst>
          </p:nvPr>
        </p:nvGraphicFramePr>
        <p:xfrm>
          <a:off x="5868144" y="184482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99592" y="2420888"/>
            <a:ext cx="440813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το παρακάτω πρόγραμμα?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53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varTC1 = new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(“Bob”, 1);</a:t>
            </a:r>
            <a:endParaRPr lang="el-GR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varTC2 = varTC1;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(varTC1);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669088"/>
              </p:ext>
            </p:extLst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varTC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73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varTC1 = new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varTC2;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varTC2 = varTC1;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(varTC1);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941516"/>
              </p:ext>
            </p:extLst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varTC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varTC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8037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varTC1 = new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varTC2 = varTC1;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(varTC1);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799775"/>
              </p:ext>
            </p:extLst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varTC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varTC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7316688" y="3149352"/>
            <a:ext cx="855712" cy="36004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227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varTC1 = new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varTC2 = varTC1;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varTC2.set(“Ann”,2);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(varTC1);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852853"/>
              </p:ext>
            </p:extLst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“Ann”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varTC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varTC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7316688" y="3149352"/>
            <a:ext cx="855712" cy="36004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1560" y="2180112"/>
            <a:ext cx="396044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αλλαγή θα γίνει στο χώρο μνήμης που δείχνει ο </a:t>
            </a:r>
            <a:r>
              <a:rPr lang="en-US" dirty="0" smtClean="0"/>
              <a:t>varTC2</a:t>
            </a:r>
          </a:p>
          <a:p>
            <a:r>
              <a:rPr lang="el-GR" dirty="0" smtClean="0"/>
              <a:t>Αυτός είναι ο ίδιος όπως αυτός που δείχνει και ο </a:t>
            </a:r>
            <a:r>
              <a:rPr lang="en-US" dirty="0" smtClean="0"/>
              <a:t>varTC1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8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varTC1 = new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varTC2 = varTC1;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varTC2.set(“Ann”,2);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(varTC1);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294713"/>
              </p:ext>
            </p:extLst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“Ann”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varTC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varTC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7316688" y="3149352"/>
            <a:ext cx="855712" cy="36004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03648" y="1844824"/>
            <a:ext cx="18623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“Ann 2”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2767843"/>
            <a:ext cx="432048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Αλλάζοντας </a:t>
            </a:r>
            <a:r>
              <a:rPr lang="el-GR" dirty="0" smtClean="0">
                <a:solidFill>
                  <a:srgbClr val="FF0000"/>
                </a:solidFill>
              </a:rPr>
              <a:t>τα περιεχόμενα </a:t>
            </a:r>
            <a:r>
              <a:rPr lang="el-GR" dirty="0" smtClean="0"/>
              <a:t>της θέσης μνήμης στην </a:t>
            </a:r>
            <a:r>
              <a:rPr lang="el-GR" dirty="0" err="1" smtClean="0"/>
              <a:t>οποια</a:t>
            </a:r>
            <a:r>
              <a:rPr lang="el-GR" dirty="0" smtClean="0"/>
              <a:t> δείχνει ο </a:t>
            </a:r>
            <a:r>
              <a:rPr lang="en-US" dirty="0" smtClean="0"/>
              <a:t>varTC2 </a:t>
            </a:r>
            <a:r>
              <a:rPr lang="el-GR" dirty="0" smtClean="0"/>
              <a:t>αλλάζουμε και το </a:t>
            </a:r>
            <a:r>
              <a:rPr lang="en-US" dirty="0" smtClean="0"/>
              <a:t>varTC1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7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πει ότι όταν ελέγχουμε ισότητα μεταξύ αντικειμένων (π.χ., </a:t>
            </a:r>
            <a:r>
              <a:rPr lang="en-US" dirty="0" smtClean="0"/>
              <a:t>Strings) </a:t>
            </a:r>
            <a:r>
              <a:rPr lang="el-GR" dirty="0" smtClean="0"/>
              <a:t>πρέπει να γίνεται μέσω της μεθόδου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Equals</a:t>
            </a:r>
            <a:r>
              <a:rPr lang="en-US" dirty="0" smtClean="0"/>
              <a:t> </a:t>
            </a:r>
            <a:r>
              <a:rPr lang="el-GR" dirty="0" smtClean="0"/>
              <a:t>και όχι με το </a:t>
            </a:r>
            <a:r>
              <a:rPr lang="el-GR" dirty="0" smtClean="0">
                <a:solidFill>
                  <a:srgbClr val="0070C0"/>
                </a:solidFill>
              </a:rPr>
              <a:t>==</a:t>
            </a:r>
          </a:p>
          <a:p>
            <a:r>
              <a:rPr lang="el-GR" dirty="0" smtClean="0"/>
              <a:t>Η συζήτηση με τις αναφορές εξηγεί γιατί η σύγκριση με</a:t>
            </a:r>
            <a:r>
              <a:rPr lang="el-GR" dirty="0" smtClean="0">
                <a:solidFill>
                  <a:srgbClr val="0070C0"/>
                </a:solidFill>
              </a:rPr>
              <a:t> == </a:t>
            </a:r>
            <a:r>
              <a:rPr lang="el-GR" dirty="0" smtClean="0"/>
              <a:t>δε δουλεύει</a:t>
            </a:r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σύγκριση με </a:t>
            </a:r>
            <a:r>
              <a:rPr lang="el-GR" dirty="0">
                <a:solidFill>
                  <a:srgbClr val="0070C0"/>
                </a:solidFill>
              </a:rPr>
              <a:t>==</a:t>
            </a:r>
            <a:r>
              <a:rPr lang="el-GR" dirty="0"/>
              <a:t> </a:t>
            </a:r>
            <a:r>
              <a:rPr lang="el-GR" dirty="0" smtClean="0"/>
              <a:t>συγκρίνει αν δύο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είναι ίδιες και </a:t>
            </a:r>
            <a:r>
              <a:rPr lang="el-GR" dirty="0" smtClean="0">
                <a:solidFill>
                  <a:srgbClr val="FF0000"/>
                </a:solidFill>
              </a:rPr>
              <a:t>όχι </a:t>
            </a:r>
            <a:r>
              <a:rPr lang="el-GR" dirty="0" smtClean="0"/>
              <a:t>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 περιεχόμενα </a:t>
            </a:r>
            <a:r>
              <a:rPr lang="el-GR" dirty="0" smtClean="0"/>
              <a:t>των θέσεων μνήμης στις οποίες δείχνουν οι αναφορές είναι ίδια.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01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Όταν περνάμε παραμέτρους σε μία μέθοδο το πέρασμα γίνεται πάντα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 τιμής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call-by-value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Δηλαδή απλά περνάμε τα </a:t>
            </a:r>
            <a:r>
              <a:rPr lang="el-GR" dirty="0" smtClean="0">
                <a:solidFill>
                  <a:srgbClr val="0070C0"/>
                </a:solidFill>
              </a:rPr>
              <a:t>περιεχόμενα της θέσης μνήμης </a:t>
            </a:r>
            <a:r>
              <a:rPr lang="el-GR" dirty="0" smtClean="0"/>
              <a:t>της συγκεκριμένης μεταβλητής.</a:t>
            </a:r>
          </a:p>
          <a:p>
            <a:pPr lvl="1"/>
            <a:r>
              <a:rPr lang="el-GR" dirty="0" smtClean="0"/>
              <a:t>Για μεταβλητές πρωταρχικού τύπου, αλλαγές στην τιμή της παραμέτρου δεν αλλάζουν την μεταβλητή που περάσαμε σαν όρισμα.</a:t>
            </a:r>
          </a:p>
          <a:p>
            <a:pPr lvl="1"/>
            <a:endParaRPr lang="el-GR" dirty="0"/>
          </a:p>
          <a:p>
            <a:r>
              <a:rPr lang="el-GR" dirty="0" smtClean="0"/>
              <a:t>Τι γίνεται όμως αν η παράμετρος είναι ένα αντικείμενο?</a:t>
            </a:r>
          </a:p>
          <a:p>
            <a:pPr lvl="1"/>
            <a:r>
              <a:rPr lang="el-GR" dirty="0" smtClean="0"/>
              <a:t>Τα </a:t>
            </a:r>
            <a:r>
              <a:rPr lang="el-GR" dirty="0">
                <a:solidFill>
                  <a:srgbClr val="0070C0"/>
                </a:solidFill>
              </a:rPr>
              <a:t>περιεχόμενα της θέσης μνήμης </a:t>
            </a:r>
            <a:r>
              <a:rPr lang="el-GR" dirty="0" smtClean="0"/>
              <a:t>μιας μεταβλητής-αντικείμενο είναι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</a:t>
            </a:r>
            <a:r>
              <a:rPr lang="el-GR" dirty="0" smtClean="0"/>
              <a:t> μέσα στην μέθοδο </a:t>
            </a:r>
            <a:r>
              <a:rPr lang="el-GR" dirty="0" smtClean="0">
                <a:solidFill>
                  <a:srgbClr val="0070C0"/>
                </a:solidFill>
              </a:rPr>
              <a:t>αλλάξουν τα περιεχόμενα του αντικειμένου </a:t>
            </a:r>
            <a:r>
              <a:rPr lang="el-GR" dirty="0" smtClean="0"/>
              <a:t>(εκεί που δείχνει η αναφορά) τότε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και η μεταβλητή</a:t>
            </a:r>
            <a:r>
              <a:rPr lang="el-GR" dirty="0" smtClean="0"/>
              <a:t> που περάσαμε.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54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6490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"Mr. Cellophane",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anotherObject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“Hot Shot", 42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"Now we call changer with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as argument.");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anotherObject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437112"/>
            <a:ext cx="8291264" cy="22322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/>
              <a:t>ToyClass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private String name;</a:t>
            </a:r>
          </a:p>
          <a:p>
            <a:r>
              <a:rPr lang="en-US" dirty="0"/>
              <a:t>    private </a:t>
            </a:r>
            <a:r>
              <a:rPr lang="en-US" dirty="0" err="1"/>
              <a:t>int</a:t>
            </a:r>
            <a:r>
              <a:rPr lang="en-US" dirty="0"/>
              <a:t> number;</a:t>
            </a:r>
          </a:p>
          <a:p>
            <a:endParaRPr lang="en-US" dirty="0"/>
          </a:p>
          <a:p>
            <a:r>
              <a:rPr lang="en-US" dirty="0"/>
              <a:t>    public void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copier</a:t>
            </a:r>
            <a:r>
              <a:rPr lang="en-US" dirty="0"/>
              <a:t>(</a:t>
            </a:r>
            <a:r>
              <a:rPr lang="en-US" dirty="0" err="1"/>
              <a:t>ToyClass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aParameter</a:t>
            </a:r>
            <a:r>
              <a:rPr lang="en-US" dirty="0"/>
              <a:t>)</a:t>
            </a:r>
            <a:r>
              <a:rPr lang="el-GR" dirty="0"/>
              <a:t> </a:t>
            </a:r>
            <a:r>
              <a:rPr lang="en-US" dirty="0"/>
              <a:t>{</a:t>
            </a:r>
          </a:p>
          <a:p>
            <a:r>
              <a:rPr lang="en-US" dirty="0"/>
              <a:t>        </a:t>
            </a:r>
            <a:r>
              <a:rPr lang="en-US" dirty="0">
                <a:solidFill>
                  <a:srgbClr val="00B050"/>
                </a:solidFill>
              </a:rPr>
              <a:t>aParameter</a:t>
            </a:r>
            <a:r>
              <a:rPr lang="en-US" dirty="0"/>
              <a:t>.name = name;</a:t>
            </a:r>
          </a:p>
          <a:p>
            <a:r>
              <a:rPr lang="en-US" dirty="0"/>
              <a:t>        </a:t>
            </a:r>
            <a:r>
              <a:rPr lang="en-US" dirty="0" err="1">
                <a:solidFill>
                  <a:srgbClr val="00B050"/>
                </a:solidFill>
              </a:rPr>
              <a:t>aParameter</a:t>
            </a:r>
            <a:r>
              <a:rPr lang="en-US" dirty="0" err="1"/>
              <a:t>.number</a:t>
            </a:r>
            <a:r>
              <a:rPr lang="en-US" dirty="0"/>
              <a:t> = number;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60232" y="3789040"/>
            <a:ext cx="17357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60232" y="4643158"/>
            <a:ext cx="14029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Hot Shot 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6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3568" y="1342646"/>
            <a:ext cx="4536504" cy="151029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6059016" cy="626469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Vector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dimension=2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Vector(int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= new int[dimension];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i=0;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&lt; dimension; i++){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values[i]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i = 0; i &lt;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[i]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TestVector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static void main(String[]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Vector v = new Vector(3);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4453477" y="5345448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697060"/>
            <a:ext cx="3059831" cy="2812060"/>
          </a:xfrm>
          <a:prstGeom prst="wedgeRoundRectCallout">
            <a:avLst>
              <a:gd name="adj1" fmla="val -76053"/>
              <a:gd name="adj2" fmla="val -3807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 constructor </a:t>
            </a:r>
            <a:r>
              <a:rPr lang="el-GR" dirty="0" smtClean="0">
                <a:solidFill>
                  <a:schemeClr val="tx1"/>
                </a:solidFill>
              </a:rPr>
              <a:t>δεν αρχικοποιεί τα πεδία της κλάσης 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Οι μεταβλητές </a:t>
            </a:r>
            <a:r>
              <a:rPr lang="en-US" dirty="0" smtClean="0">
                <a:solidFill>
                  <a:srgbClr val="FF0000"/>
                </a:solidFill>
              </a:rPr>
              <a:t>dimension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smtClean="0">
                <a:solidFill>
                  <a:srgbClr val="FF0000"/>
                </a:solidFill>
              </a:rPr>
              <a:t>values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που ορίζονται μέσα στον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τοπικές μεταβλητές </a:t>
            </a:r>
            <a:r>
              <a:rPr lang="el-GR" dirty="0" smtClean="0">
                <a:solidFill>
                  <a:schemeClr val="tx1"/>
                </a:solidFill>
              </a:rPr>
              <a:t>και δεν αλλάζουν την τιμή των πεδίων.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3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Εξήγηση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123026"/>
              </p:ext>
            </p:extLst>
          </p:nvPr>
        </p:nvGraphicFramePr>
        <p:xfrm>
          <a:off x="4427984" y="1484784"/>
          <a:ext cx="4320480" cy="4470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Mr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Cellophane”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“Hot Shot”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42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30461" y="2170651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anObject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1170" y="2545797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anotherObject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90" y="3367675"/>
            <a:ext cx="4298103" cy="116955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new 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"Mr. Cellophane", 0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anotherObject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new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ToyClass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“Hot Shot", 42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Εξήγηση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388854"/>
              </p:ext>
            </p:extLst>
          </p:nvPr>
        </p:nvGraphicFramePr>
        <p:xfrm>
          <a:off x="4427984" y="1484784"/>
          <a:ext cx="4320480" cy="4470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Mr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Cellophane”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“Hot Shot”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42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30461" y="2170651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anObject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1170" y="2545797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anotherObject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9891" y="4149080"/>
            <a:ext cx="3832029" cy="22322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/>
              <a:t>ToyClass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private String </a:t>
            </a:r>
            <a:r>
              <a:rPr lang="en-US" dirty="0">
                <a:solidFill>
                  <a:srgbClr val="0070C0"/>
                </a:solidFill>
              </a:rPr>
              <a:t>name</a:t>
            </a:r>
            <a:r>
              <a:rPr lang="en-US" dirty="0"/>
              <a:t>;</a:t>
            </a:r>
          </a:p>
          <a:p>
            <a:r>
              <a:rPr lang="en-US" dirty="0"/>
              <a:t>    private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number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public void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copier</a:t>
            </a:r>
            <a:r>
              <a:rPr lang="en-US" dirty="0"/>
              <a:t>(</a:t>
            </a:r>
            <a:r>
              <a:rPr lang="en-US" dirty="0" err="1"/>
              <a:t>ToyClass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aParameter</a:t>
            </a:r>
            <a:r>
              <a:rPr lang="en-US" dirty="0"/>
              <a:t>)</a:t>
            </a:r>
            <a:r>
              <a:rPr lang="el-GR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{</a:t>
            </a:r>
            <a:endParaRPr lang="en-US" dirty="0"/>
          </a:p>
          <a:p>
            <a:r>
              <a:rPr lang="en-US" dirty="0"/>
              <a:t>        aParameter.name = name;</a:t>
            </a:r>
          </a:p>
          <a:p>
            <a:r>
              <a:rPr lang="en-US" dirty="0"/>
              <a:t>        </a:t>
            </a:r>
            <a:r>
              <a:rPr lang="en-US" dirty="0" err="1"/>
              <a:t>aParameter.number</a:t>
            </a:r>
            <a:r>
              <a:rPr lang="en-US" dirty="0"/>
              <a:t> = number;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90" y="3521564"/>
            <a:ext cx="3832029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anotherObject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54745" y="2987660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aParameter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65452" y="6093296"/>
            <a:ext cx="3217547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aParameter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anObject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91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Εξήγηση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63932"/>
              </p:ext>
            </p:extLst>
          </p:nvPr>
        </p:nvGraphicFramePr>
        <p:xfrm>
          <a:off x="4427984" y="1484784"/>
          <a:ext cx="4320480" cy="4470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“Hot Shot”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42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“Hot Shot”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42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30461" y="2170651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anObject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1170" y="2545797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anotherObject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9891" y="4149080"/>
            <a:ext cx="3832029" cy="22322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/>
              <a:t>ToyClass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private String name;</a:t>
            </a:r>
          </a:p>
          <a:p>
            <a:r>
              <a:rPr lang="en-US" dirty="0"/>
              <a:t>    private </a:t>
            </a:r>
            <a:r>
              <a:rPr lang="en-US" dirty="0" err="1"/>
              <a:t>int</a:t>
            </a:r>
            <a:r>
              <a:rPr lang="en-US" dirty="0"/>
              <a:t> number;</a:t>
            </a:r>
          </a:p>
          <a:p>
            <a:endParaRPr lang="en-US" dirty="0"/>
          </a:p>
          <a:p>
            <a:r>
              <a:rPr lang="en-US" dirty="0"/>
              <a:t>    public void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copier</a:t>
            </a:r>
            <a:r>
              <a:rPr lang="en-US" dirty="0"/>
              <a:t>(</a:t>
            </a:r>
            <a:r>
              <a:rPr lang="en-US" dirty="0" err="1"/>
              <a:t>ToyClass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aParameter</a:t>
            </a:r>
            <a:r>
              <a:rPr lang="en-US" dirty="0"/>
              <a:t>)</a:t>
            </a:r>
            <a:r>
              <a:rPr lang="el-GR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{</a:t>
            </a:r>
            <a:endParaRPr lang="en-US" dirty="0"/>
          </a:p>
          <a:p>
            <a:r>
              <a:rPr lang="en-US" dirty="0"/>
              <a:t>        aParameter.name = name;</a:t>
            </a:r>
          </a:p>
          <a:p>
            <a:r>
              <a:rPr lang="en-US" dirty="0"/>
              <a:t>        </a:t>
            </a:r>
            <a:r>
              <a:rPr lang="en-US" dirty="0" err="1"/>
              <a:t>aParameter.number</a:t>
            </a:r>
            <a:r>
              <a:rPr lang="en-US" dirty="0"/>
              <a:t> = number;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90" y="3521564"/>
            <a:ext cx="3832029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anotherObject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54745" y="2987660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aParameter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42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9552" y="990020"/>
            <a:ext cx="4536504" cy="3185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9552" y="1697060"/>
            <a:ext cx="4536504" cy="3185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6059016" cy="626469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Vector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Vector(int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i=0;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&lt; dimension; i++){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values[i]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i = 0; i &lt;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[i]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TestVector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static void main(String[]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Vector v = new Vector(3);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 rot="20057630">
            <a:off x="4453477" y="5345448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308600"/>
            <a:ext cx="3059831" cy="3200520"/>
          </a:xfrm>
          <a:prstGeom prst="wedgeRoundRectCallout">
            <a:avLst>
              <a:gd name="adj1" fmla="val -83168"/>
              <a:gd name="adj2" fmla="val -4488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dimensions </a:t>
            </a:r>
            <a:r>
              <a:rPr lang="el-GR" dirty="0" smtClean="0">
                <a:solidFill>
                  <a:schemeClr val="tx1"/>
                </a:solidFill>
              </a:rPr>
              <a:t>αρχικοποιείται σωστά.</a:t>
            </a: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Ο πίνακας </a:t>
            </a:r>
            <a:r>
              <a:rPr lang="en-US" dirty="0" smtClean="0">
                <a:solidFill>
                  <a:schemeClr val="tx1"/>
                </a:solidFill>
              </a:rPr>
              <a:t>values </a:t>
            </a:r>
            <a:r>
              <a:rPr lang="el-GR" dirty="0" smtClean="0">
                <a:solidFill>
                  <a:schemeClr val="tx1"/>
                </a:solidFill>
              </a:rPr>
              <a:t>όμως όχι. </a:t>
            </a: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Τον έχουμε ορίσει σωστά αλλά δεν του έχουμε δώσει χώρο! Δεν έχουμε προσδιορίσει το μέγεθος του</a:t>
            </a:r>
          </a:p>
        </p:txBody>
      </p:sp>
    </p:spTree>
    <p:extLst>
      <p:ext uri="{BB962C8B-B14F-4D97-AF65-F5344CB8AC3E}">
        <p14:creationId xmlns:p14="http://schemas.microsoft.com/office/powerpoint/2010/main" val="180507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9552" y="1697060"/>
            <a:ext cx="4536504" cy="3185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9552" y="692696"/>
            <a:ext cx="4536504" cy="6159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6059016" cy="626469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Vector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int[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Vector(int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i=0;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&lt; dimension; i++){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values[i]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i = 0; i &lt;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[i]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TestVector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static void main(String[]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Vector v = new Vector(3);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4453477" y="5345448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308600"/>
            <a:ext cx="3059831" cy="3200520"/>
          </a:xfrm>
          <a:prstGeom prst="wedgeRoundRectCallout">
            <a:avLst>
              <a:gd name="adj1" fmla="val -83880"/>
              <a:gd name="adj2" fmla="val -60867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Θυμηθείτε ότι οι εντολές αυτές θα εκτελεστούν πριν από τις εντολές του </a:t>
            </a:r>
            <a:r>
              <a:rPr lang="en-US" dirty="0" smtClean="0">
                <a:solidFill>
                  <a:schemeClr val="tx1"/>
                </a:solidFill>
              </a:rPr>
              <a:t>constructor. </a:t>
            </a:r>
            <a:r>
              <a:rPr lang="el-GR" dirty="0" smtClean="0">
                <a:solidFill>
                  <a:schemeClr val="tx1"/>
                </a:solidFill>
              </a:rPr>
              <a:t>Εκείνη τη στιγμή δεν ξέρουμε τη διάσταση του διανύσματος και άρα δημιουργούμε ένα πίνακα μηδενικού μεγέθους!</a:t>
            </a:r>
          </a:p>
        </p:txBody>
      </p:sp>
    </p:spTree>
    <p:extLst>
      <p:ext uri="{BB962C8B-B14F-4D97-AF65-F5344CB8AC3E}">
        <p14:creationId xmlns:p14="http://schemas.microsoft.com/office/powerpoint/2010/main" val="417449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9552" y="692696"/>
            <a:ext cx="4536504" cy="6159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9552" y="1697060"/>
            <a:ext cx="4536504" cy="5078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6059016" cy="626469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Vector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Vector(int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int[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i=0;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&lt; dimension; i++){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values[i]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i = 0; i &lt;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[i]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TestVector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static void main(String[]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Vector v = new Vector(3);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4486719" y="5418413"/>
            <a:ext cx="303531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ΣΩΣΤΟ!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124744"/>
            <a:ext cx="3059831" cy="3744416"/>
          </a:xfrm>
          <a:prstGeom prst="wedgeRoundRectCallout">
            <a:avLst>
              <a:gd name="adj1" fmla="val -78544"/>
              <a:gd name="adj2" fmla="val -4100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Πρώτα δηλώνουμε τα πεδία μέσα στην κλάση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Μετά δίνουμε τιμή στη διάσταση και αφού πλέον ξέρουμε τη διάσταση δίνουμε χώρο στον πίνακα που θα κρατάει τις τιμές.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Τώρα μπορούμε και να κάνουμε και την αρχικοποίηση</a:t>
            </a:r>
          </a:p>
        </p:txBody>
      </p:sp>
    </p:spTree>
    <p:extLst>
      <p:ext uri="{BB962C8B-B14F-4D97-AF65-F5344CB8AC3E}">
        <p14:creationId xmlns:p14="http://schemas.microsoft.com/office/powerpoint/2010/main" val="50690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Εμβέλεια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κάθε μεταβλητή έχει εμβέλεια μέσα στο </a:t>
            </a:r>
            <a:r>
              <a:rPr lang="en-US" dirty="0" smtClean="0"/>
              <a:t>block </a:t>
            </a:r>
            <a:r>
              <a:rPr lang="el-GR" dirty="0" smtClean="0"/>
              <a:t>στο οποίο ορίζεται.</a:t>
            </a:r>
          </a:p>
          <a:p>
            <a:pPr lvl="1"/>
            <a:r>
              <a:rPr lang="el-GR" dirty="0" smtClean="0"/>
              <a:t>Τις </a:t>
            </a:r>
            <a:r>
              <a:rPr lang="el-GR" dirty="0" smtClean="0">
                <a:solidFill>
                  <a:srgbClr val="0070C0"/>
                </a:solidFill>
              </a:rPr>
              <a:t>μεταβλητές-πεδία</a:t>
            </a:r>
            <a:r>
              <a:rPr lang="el-GR" dirty="0" smtClean="0"/>
              <a:t> της κλάσης μπορούν να τις χρησιμοποιήσουν όλες οι μέθοδοι της </a:t>
            </a:r>
            <a:r>
              <a:rPr lang="el-GR" dirty="0" smtClean="0">
                <a:solidFill>
                  <a:srgbClr val="0070C0"/>
                </a:solidFill>
              </a:rPr>
              <a:t>κλάσης</a:t>
            </a:r>
          </a:p>
          <a:p>
            <a:pPr lvl="2"/>
            <a:r>
              <a:rPr lang="el-GR" dirty="0" smtClean="0"/>
              <a:t>Οι μεταβλητές έχουν ζωή όσο υπάρχει το αντίστοιχο αντικείμενο της κλάσης</a:t>
            </a:r>
          </a:p>
          <a:p>
            <a:pPr lvl="1"/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μεταβλητές</a:t>
            </a:r>
            <a:r>
              <a:rPr lang="el-GR" dirty="0" smtClean="0"/>
              <a:t> που ορίζονται μέσα σε μία </a:t>
            </a:r>
            <a:r>
              <a:rPr lang="el-GR" dirty="0" smtClean="0">
                <a:solidFill>
                  <a:srgbClr val="0070C0"/>
                </a:solidFill>
              </a:rPr>
              <a:t>μέθοδο</a:t>
            </a:r>
            <a:r>
              <a:rPr lang="el-GR" dirty="0" smtClean="0"/>
              <a:t> μπορούν να χρησιμοποιηθούν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μόνο μέσα στη μέθοδο.</a:t>
            </a:r>
          </a:p>
          <a:p>
            <a:pPr lvl="2"/>
            <a:r>
              <a:rPr lang="el-GR" dirty="0" smtClean="0"/>
              <a:t>Οι μεταβλητές χάνονται όταν βγούμε από τη μέθοδο.</a:t>
            </a:r>
          </a:p>
          <a:p>
            <a:pPr lvl="1"/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παράμετροι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rgbClr val="0070C0"/>
                </a:solidFill>
              </a:rPr>
              <a:t>μεθόδου</a:t>
            </a:r>
            <a:r>
              <a:rPr lang="el-GR" dirty="0" smtClean="0"/>
              <a:t> είναι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τοπικές μεταβλητές</a:t>
            </a:r>
            <a:r>
              <a:rPr lang="el-GR" dirty="0" smtClean="0"/>
              <a:t> της μεθόδου.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1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2276872"/>
            <a:ext cx="5795176" cy="258532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Vector(int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int[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for (int i=0; i &lt; dimension; i++){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 values[i] = 0;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4887610"/>
            <a:ext cx="392392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Οι κόκκινες μεταβλητές υπάρχουν μόνο μέσα στο μπλοκ της μεθόδου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4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5826</TotalTime>
  <Words>2326</Words>
  <Application>Microsoft Office PowerPoint</Application>
  <PresentationFormat>On-screen Show (4:3)</PresentationFormat>
  <Paragraphs>775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Clarity</vt:lpstr>
      <vt:lpstr>ΤΕΧΝΙΚΕΣ Αντικειμενοστραφουσ προγραμματισμου</vt:lpstr>
      <vt:lpstr>Μαθήματα από το 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Εμβέλεια μεταβλητών</vt:lpstr>
      <vt:lpstr>Παράδειγμα</vt:lpstr>
      <vt:lpstr>Παράμετρος</vt:lpstr>
      <vt:lpstr>Παράδειγμα ADT: Στοίβα (Stack)</vt:lpstr>
      <vt:lpstr>Υλοποίηση</vt:lpstr>
      <vt:lpstr>PowerPoint Presentation</vt:lpstr>
      <vt:lpstr>Εφαρμογές</vt:lpstr>
      <vt:lpstr>PowerPoint Presentation</vt:lpstr>
      <vt:lpstr>Επεκτάσεις</vt:lpstr>
      <vt:lpstr>ΑΝΑΦΟΡΕΣ</vt:lpstr>
      <vt:lpstr>new</vt:lpstr>
      <vt:lpstr>Η μνήμη του υπολογιστή</vt:lpstr>
      <vt:lpstr>Αποθήκευση μεταβλητών</vt:lpstr>
      <vt:lpstr>Αποθήκευση μεταβλητών πρωταρχικού τύπου</vt:lpstr>
      <vt:lpstr>Αποθήκευση αντικειμένων</vt:lpstr>
      <vt:lpstr>Αποθήκευση αντικειμένων</vt:lpstr>
      <vt:lpstr>Παράδειγμα - πινάκες</vt:lpstr>
      <vt:lpstr>Παράδειγμα - πινάκες</vt:lpstr>
      <vt:lpstr>Παράδειγμα - πινάκες</vt:lpstr>
      <vt:lpstr>Παράδειγμα - πινάκες</vt:lpstr>
      <vt:lpstr>Αντικείμενα κλάσεων</vt:lpstr>
      <vt:lpstr>PowerPoint Presentation</vt:lpstr>
      <vt:lpstr>Παράδειγμα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Equals</vt:lpstr>
      <vt:lpstr>Αντικείμενα ως παράμετροι</vt:lpstr>
      <vt:lpstr>Παράδειγμα</vt:lpstr>
      <vt:lpstr>Εξήγηση</vt:lpstr>
      <vt:lpstr>Εξήγηση</vt:lpstr>
      <vt:lpstr>Εξήγηση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329</cp:revision>
  <dcterms:created xsi:type="dcterms:W3CDTF">2013-02-10T16:19:38Z</dcterms:created>
  <dcterms:modified xsi:type="dcterms:W3CDTF">2013-03-31T23:48:37Z</dcterms:modified>
</cp:coreProperties>
</file>