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0"/>
  </p:notesMasterIdLst>
  <p:sldIdLst>
    <p:sldId id="369" r:id="rId2"/>
    <p:sldId id="550" r:id="rId3"/>
    <p:sldId id="551" r:id="rId4"/>
    <p:sldId id="566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90" r:id="rId14"/>
    <p:sldId id="650" r:id="rId15"/>
    <p:sldId id="651" r:id="rId16"/>
    <p:sldId id="652" r:id="rId17"/>
    <p:sldId id="653" r:id="rId18"/>
    <p:sldId id="745" r:id="rId19"/>
    <p:sldId id="746" r:id="rId20"/>
    <p:sldId id="654" r:id="rId21"/>
    <p:sldId id="655" r:id="rId22"/>
    <p:sldId id="656" r:id="rId23"/>
    <p:sldId id="657" r:id="rId24"/>
    <p:sldId id="658" r:id="rId25"/>
    <p:sldId id="659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704" r:id="rId40"/>
    <p:sldId id="705" r:id="rId41"/>
    <p:sldId id="706" r:id="rId42"/>
    <p:sldId id="707" r:id="rId43"/>
    <p:sldId id="708" r:id="rId44"/>
    <p:sldId id="709" r:id="rId45"/>
    <p:sldId id="710" r:id="rId46"/>
    <p:sldId id="711" r:id="rId47"/>
    <p:sldId id="712" r:id="rId48"/>
    <p:sldId id="713" r:id="rId49"/>
    <p:sldId id="714" r:id="rId50"/>
    <p:sldId id="743" r:id="rId51"/>
    <p:sldId id="715" r:id="rId52"/>
    <p:sldId id="744" r:id="rId53"/>
    <p:sldId id="716" r:id="rId54"/>
    <p:sldId id="717" r:id="rId55"/>
    <p:sldId id="718" r:id="rId56"/>
    <p:sldId id="719" r:id="rId57"/>
    <p:sldId id="742" r:id="rId58"/>
    <p:sldId id="720" r:id="rId59"/>
    <p:sldId id="721" r:id="rId60"/>
    <p:sldId id="723" r:id="rId61"/>
    <p:sldId id="724" r:id="rId62"/>
    <p:sldId id="725" r:id="rId63"/>
    <p:sldId id="726" r:id="rId64"/>
    <p:sldId id="728" r:id="rId65"/>
    <p:sldId id="727" r:id="rId66"/>
    <p:sldId id="729" r:id="rId67"/>
    <p:sldId id="730" r:id="rId68"/>
    <p:sldId id="731" r:id="rId69"/>
    <p:sldId id="732" r:id="rId70"/>
    <p:sldId id="733" r:id="rId71"/>
    <p:sldId id="734" r:id="rId72"/>
    <p:sldId id="735" r:id="rId73"/>
    <p:sldId id="736" r:id="rId74"/>
    <p:sldId id="737" r:id="rId75"/>
    <p:sldId id="738" r:id="rId76"/>
    <p:sldId id="739" r:id="rId77"/>
    <p:sldId id="740" r:id="rId78"/>
    <p:sldId id="74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F8511"/>
    <a:srgbClr val="0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76" autoAdjust="0"/>
  </p:normalViewPr>
  <p:slideViewPr>
    <p:cSldViewPr>
      <p:cViewPr varScale="1">
        <p:scale>
          <a:sx n="65" d="100"/>
          <a:sy n="65" d="100"/>
        </p:scale>
        <p:origin x="7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6003D-493D-4EBE-8E15-AC9E2D087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68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CEC10-E40B-4857-9019-A41FC3A2AB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42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BBFFC-6947-47A2-A979-6198A6ED9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14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38448-2B09-4E27-931D-CB37E0516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C0CB0-21C9-4FFB-9D53-B3866B0386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99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5986E-B1FA-45C4-9D6B-966326293D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99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The EM Algorithm</a:t>
            </a:r>
          </a:p>
          <a:p>
            <a:r>
              <a:rPr lang="en-US" dirty="0" smtClean="0"/>
              <a:t>Clustering Validation</a:t>
            </a:r>
          </a:p>
          <a:p>
            <a:r>
              <a:rPr lang="en-US" dirty="0" smtClean="0"/>
              <a:t>Sequence segmentation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that 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of values and 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model to the data</a:t>
                </a:r>
              </a:p>
              <a:p>
                <a:r>
                  <a:rPr lang="en-US" dirty="0" smtClean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observing all points (assume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750" r="-2370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2971800"/>
                <a:ext cx="327660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971800"/>
                <a:ext cx="3276600" cy="777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199" y="4648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4648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called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is usually easier to work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 smtClean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  <a:blipFill rotWithShape="1">
                <a:blip r:embed="rId2"/>
                <a:stretch>
                  <a:fillRect l="-815" t="-22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6152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9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Note: these are also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most likely parameters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given the data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If we have no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information</a:t>
                </a:r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then maximizing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is the same as maximizing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6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you have the heights of people from Greece and China and the distribution looks like the figure below (dramatization)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406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the data is the result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70C0"/>
                </a:solidFill>
              </a:rPr>
              <a:t>two Gaussians </a:t>
            </a:r>
          </a:p>
          <a:p>
            <a:pPr lvl="1"/>
            <a:r>
              <a:rPr lang="en-US" dirty="0" smtClean="0"/>
              <a:t>One for Greek people, and one for Chinese people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 smtClean="0">
                <a:solidFill>
                  <a:srgbClr val="0070C0"/>
                </a:solidFill>
              </a:rPr>
              <a:t>for each value </a:t>
            </a:r>
            <a:r>
              <a:rPr lang="en-US" dirty="0" smtClean="0"/>
              <a:t>which </a:t>
            </a:r>
            <a:r>
              <a:rPr lang="en-US" dirty="0"/>
              <a:t>G</a:t>
            </a:r>
            <a:r>
              <a:rPr lang="en-US" dirty="0" smtClean="0"/>
              <a:t>aussian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likely to have generated it </a:t>
            </a:r>
            <a:r>
              <a:rPr lang="en-US" dirty="0" smtClean="0"/>
              <a:t>will give us a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generated according to the following process:</a:t>
                </a:r>
              </a:p>
              <a:p>
                <a:pPr lvl="1"/>
                <a:r>
                  <a:rPr lang="en-US" dirty="0" smtClean="0"/>
                  <a:t>First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select Greece,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1)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Given the nationality,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 smtClean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:r>
                  <a:rPr lang="en-US" dirty="0" smtClean="0"/>
                  <a:t>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6196" y="3657600"/>
            <a:ext cx="5087803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can also thing of this as a </a:t>
            </a:r>
            <a:r>
              <a:rPr lang="en-US" dirty="0" smtClean="0">
                <a:solidFill>
                  <a:srgbClr val="FF0000"/>
                </a:solidFill>
              </a:rPr>
              <a:t>Hidden Variable </a:t>
            </a:r>
            <a:r>
              <a:rPr lang="en-US" dirty="0" smtClean="0"/>
              <a:t>Z that takes two values: Greece and China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Greek distribution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China distribution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r="-5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117662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117661"/>
            <a:ext cx="914400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3468" y="2117660"/>
            <a:ext cx="917331" cy="391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dirty="0"/>
                        </m:ctrlPr>
                      </m:sSubPr>
                      <m:e>
                        <m:r>
                          <a:rPr lang="en-US" dirty="0"/>
                          <m:t>𝜃</m:t>
                        </m:r>
                      </m:e>
                      <m:sub>
                        <m:r>
                          <a:rPr lang="en-US" dirty="0"/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</a:t>
                </a:r>
                <a:r>
                  <a:rPr lang="en-US" dirty="0" smtClean="0"/>
                  <a:t>of the China distribution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r="-57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</a:t>
                </a:r>
                <a:r>
                  <a:rPr lang="en-US" dirty="0" smtClean="0"/>
                  <a:t>distribution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349" r="-430" b="-2222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 smtClean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belongs to the Greek or the Chinese population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0">
                <a:blip r:embed="rId2"/>
                <a:stretch>
                  <a:fillRect l="-945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Given from the Gaussian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Greek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  <a:blipFill rotWithShape="1">
                <a:blip r:embed="rId3"/>
                <a:stretch>
                  <a:fillRect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(Expectation Maximization)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some random values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E-Step</a:t>
                </a:r>
                <a:r>
                  <a:rPr lang="en-US" dirty="0" smtClean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 smtClean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 smtClean="0"/>
                  <a:t>: Compute the parameter values that (in expectation)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 smtClean="0"/>
                  <a:t>the data likelihood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  <a:blipFill rotWithShape="1">
                <a:blip r:embed="rId2"/>
                <a:stretch>
                  <a:fillRect l="-815" t="-366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093994"/>
                <a:ext cx="2183098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83694" y="4267200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94" y="4267200"/>
                <a:ext cx="2084097" cy="8485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21498" y="4267200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498" y="4267200"/>
                <a:ext cx="2100127" cy="8485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169935"/>
                <a:ext cx="2199127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94" y="5942560"/>
                <a:ext cx="3013261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942040"/>
                <a:ext cx="3058786" cy="8485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6570" y="5369452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MLE Estimates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’s were fixed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70" y="5369452"/>
                <a:ext cx="178363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712" t="-3704" r="-1356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31771" y="4419600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population in G,C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E-Step</a:t>
            </a:r>
            <a:r>
              <a:rPr lang="en-US" dirty="0" smtClean="0"/>
              <a:t>: Assignment of points to clusters </a:t>
            </a:r>
          </a:p>
          <a:p>
            <a:pPr lvl="1"/>
            <a:r>
              <a:rPr lang="en-US" dirty="0" smtClean="0"/>
              <a:t>K-means: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 smtClean="0"/>
              <a:t> assignment, EM: </a:t>
            </a:r>
            <a:r>
              <a:rPr lang="en-US" dirty="0" smtClean="0">
                <a:solidFill>
                  <a:srgbClr val="00B0F0"/>
                </a:solidFill>
              </a:rPr>
              <a:t>soft </a:t>
            </a:r>
            <a:r>
              <a:rPr lang="en-US" dirty="0" smtClean="0"/>
              <a:t>assignment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M-Step</a:t>
            </a:r>
            <a:r>
              <a:rPr lang="en-US" dirty="0" smtClean="0"/>
              <a:t>: Computation of centroids</a:t>
            </a:r>
          </a:p>
          <a:p>
            <a:pPr lvl="1"/>
            <a:r>
              <a:rPr lang="en-US" dirty="0" smtClean="0"/>
              <a:t>K-means assumes common fixed variance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spherical clusters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EM: can change the variance for different clusters or different dimensions (</a:t>
            </a:r>
            <a:r>
              <a:rPr lang="en-US" dirty="0" smtClean="0">
                <a:solidFill>
                  <a:srgbClr val="00B0F0"/>
                </a:solidFill>
              </a:rPr>
              <a:t>ellipsoid clusters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 variance is fixed then both minimize the same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How do we </a:t>
            </a:r>
            <a:r>
              <a:rPr lang="en-US" sz="2400" dirty="0"/>
              <a:t>evaluate the “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sz="2400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</a:t>
            </a:r>
            <a:r>
              <a:rPr lang="en-US" sz="2400" dirty="0" smtClean="0">
                <a:solidFill>
                  <a:srgbClr val="0070C0"/>
                </a:solidFill>
              </a:rPr>
              <a:t>clustering lies in </a:t>
            </a:r>
            <a:r>
              <a:rPr lang="en-US" sz="2400" dirty="0">
                <a:solidFill>
                  <a:srgbClr val="0070C0"/>
                </a:solidFill>
              </a:rPr>
              <a:t>the eye of the beholder</a:t>
            </a:r>
            <a:r>
              <a:rPr lang="en-US" sz="2400" dirty="0"/>
              <a:t>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</a:t>
            </a:r>
            <a:r>
              <a:rPr lang="en-US" sz="2000" dirty="0" err="1" smtClean="0"/>
              <a:t>clusterings</a:t>
            </a:r>
            <a:r>
              <a:rPr lang="en-US" sz="2000" dirty="0" smtClean="0"/>
              <a:t>, or clustering </a:t>
            </a:r>
            <a:r>
              <a:rPr lang="en-US" sz="2000" dirty="0"/>
              <a:t>algorithms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 compare against a “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8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</a:t>
            </a:r>
            <a:r>
              <a:rPr lang="en-US" sz="2000" dirty="0">
                <a:solidFill>
                  <a:srgbClr val="0070C0"/>
                </a:solidFill>
              </a:rPr>
              <a:t>‘correct’ number of clusters</a:t>
            </a:r>
            <a:r>
              <a:rPr lang="en-US" sz="2000" dirty="0"/>
              <a:t>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70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</a:t>
            </a:r>
            <a:r>
              <a:rPr lang="en-US" sz="2000" dirty="0">
                <a:solidFill>
                  <a:srgbClr val="00B0F0"/>
                </a:solidFill>
              </a:rPr>
              <a:t>externally supplied class labels</a:t>
            </a:r>
            <a:r>
              <a:rPr lang="en-US" sz="20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entropy, precision, recall</a:t>
            </a:r>
            <a:endParaRPr lang="en-US" sz="1600" dirty="0"/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000" dirty="0"/>
              <a:t> </a:t>
            </a:r>
            <a:r>
              <a:rPr lang="en-US" sz="2000" dirty="0" smtClean="0"/>
              <a:t>reference to </a:t>
            </a:r>
            <a:r>
              <a:rPr lang="en-US" sz="2000" dirty="0"/>
              <a:t>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Sum </a:t>
            </a:r>
            <a:r>
              <a:rPr lang="en-US" sz="1600" dirty="0"/>
              <a:t>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sz="2200" dirty="0"/>
              <a:t>instead of </a:t>
            </a:r>
            <a:r>
              <a:rPr lang="en-US" sz="2200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sz="1800" dirty="0"/>
              <a:t>and index is the </a:t>
            </a:r>
            <a:r>
              <a:rPr lang="en-US" sz="1800" dirty="0">
                <a:solidFill>
                  <a:srgbClr val="00B0F0"/>
                </a:solidFill>
              </a:rPr>
              <a:t>numerical measure </a:t>
            </a:r>
            <a:r>
              <a:rPr lang="en-US" sz="1800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73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400" dirty="0"/>
              <a:t>Two matrices </a:t>
            </a:r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B0F0"/>
                </a:solidFill>
              </a:rPr>
              <a:t>Distance</a:t>
            </a:r>
            <a:r>
              <a:rPr lang="en-US" sz="1800" dirty="0" smtClean="0"/>
              <a:t>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</a:t>
            </a:r>
            <a:r>
              <a:rPr lang="en-US" sz="1600" dirty="0" smtClean="0"/>
              <a:t>the similarity or distance of the associated </a:t>
            </a:r>
            <a:r>
              <a:rPr lang="en-US" sz="1600" dirty="0"/>
              <a:t>pair of </a:t>
            </a:r>
            <a:r>
              <a:rPr lang="en-US" sz="1600" dirty="0" smtClean="0"/>
              <a:t>points</a:t>
            </a:r>
            <a:endParaRPr lang="en-US" sz="1800" dirty="0"/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Incidence”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marL="990600" lvl="1" indent="-533400"/>
            <a:r>
              <a:rPr lang="en-US" sz="1800" dirty="0"/>
              <a:t>Since the matrices are symmetric, only the correlation between </a:t>
            </a:r>
            <a:br>
              <a:rPr lang="en-US" sz="1800" dirty="0"/>
            </a:br>
            <a:r>
              <a:rPr lang="en-US" sz="1800" dirty="0"/>
              <a:t>n(n-1) / 2 entries needs to be calculated.</a:t>
            </a:r>
          </a:p>
          <a:p>
            <a:pPr marL="533400" indent="-533400"/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 smtClean="0"/>
              <a:t>correlation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 smtClean="0"/>
              <a:t> for similarity, </a:t>
            </a:r>
            <a:r>
              <a:rPr lang="en-US" sz="2400" dirty="0" smtClean="0">
                <a:solidFill>
                  <a:srgbClr val="00B0F0"/>
                </a:solidFill>
              </a:rPr>
              <a:t>negative</a:t>
            </a:r>
            <a:r>
              <a:rPr lang="en-US" sz="2400" dirty="0" smtClean="0"/>
              <a:t> for distance) indicates </a:t>
            </a:r>
            <a:r>
              <a:rPr lang="en-US" sz="2400" dirty="0"/>
              <a:t>that points that belong to the same cluster are close to each other. </a:t>
            </a:r>
          </a:p>
          <a:p>
            <a:pPr marL="533400" indent="-533400"/>
            <a:r>
              <a:rPr lang="en-US" sz="2400" dirty="0"/>
              <a:t>Not a good measure for some density or contiguity 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24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19813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592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17865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812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9530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24431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technique can only be used for small datasets since it requires a quadratic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Internal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sz="2400" dirty="0"/>
              <a:t>:  Used to measure the goodness of a clustering structure without </a:t>
            </a:r>
            <a:r>
              <a:rPr lang="en-US" sz="2400" dirty="0" smtClean="0"/>
              <a:t>reference to </a:t>
            </a:r>
            <a:r>
              <a:rPr lang="en-US" sz="2400" dirty="0"/>
              <a:t>external information</a:t>
            </a:r>
          </a:p>
          <a:p>
            <a:pPr marL="742950" lvl="1" indent="-285750"/>
            <a:r>
              <a:rPr lang="en-US" sz="2000" dirty="0" smtClean="0"/>
              <a:t>Example: SSE</a:t>
            </a:r>
            <a:endParaRPr lang="en-US" sz="2000" dirty="0"/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approach: find a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 smtClean="0"/>
              <a:t>” in an internal measure curve.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why not the k that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SSE?</a:t>
            </a:r>
          </a:p>
          <a:p>
            <a:pPr lvl="1"/>
            <a:r>
              <a:rPr lang="en-US" dirty="0" smtClean="0"/>
              <a:t>Forward reference: minimize a measure, but with a “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” clustering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dirty="0" smtClean="0"/>
              <a:t>: the clustering algorithm does not require the number of clusters to be specified (e.g., DBSCAN)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2514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Measures: SSE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9741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Cohesion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Measures how closely related are objects in a cluster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Cluster </a:t>
            </a:r>
            <a:r>
              <a:rPr lang="en-US" dirty="0">
                <a:solidFill>
                  <a:srgbClr val="FF0000"/>
                </a:solidFill>
              </a:rPr>
              <a:t>Separation</a:t>
            </a:r>
            <a:r>
              <a:rPr 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sz="2400" dirty="0"/>
              <a:t>Example: Squared Error</a:t>
            </a:r>
          </a:p>
          <a:p>
            <a:pPr marL="742950" lvl="1" indent="-285750"/>
            <a:r>
              <a:rPr lang="en-US" sz="2000" dirty="0"/>
              <a:t>Cohesion is measured by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within cluster sum of squares </a:t>
            </a:r>
            <a:r>
              <a:rPr lang="en-US" sz="2000" dirty="0"/>
              <a:t>(SSE)</a:t>
            </a:r>
          </a:p>
          <a:p>
            <a:pPr marL="742950" lvl="1" indent="-285750"/>
            <a:endParaRPr lang="en-US" sz="2000" dirty="0"/>
          </a:p>
          <a:p>
            <a:pPr marL="742950" lvl="1" indent="-285750"/>
            <a:endParaRPr lang="en-US" sz="2000" dirty="0"/>
          </a:p>
          <a:p>
            <a:pPr marL="742950" lvl="1" indent="-285750"/>
            <a:r>
              <a:rPr lang="en-US" sz="2000" dirty="0"/>
              <a:t>Separation is measured by the </a:t>
            </a:r>
            <a:r>
              <a:rPr lang="en-US" sz="2000" dirty="0">
                <a:solidFill>
                  <a:srgbClr val="0070C0"/>
                </a:solidFill>
              </a:rPr>
              <a:t>between cluster sum of squares</a:t>
            </a:r>
          </a:p>
          <a:p>
            <a:pPr marL="742950" lvl="1" indent="-285750"/>
            <a:endParaRPr lang="en-US" sz="2000" dirty="0"/>
          </a:p>
          <a:p>
            <a:pPr marL="1143000" lvl="2" indent="-228600"/>
            <a:endParaRPr lang="en-US" sz="1800" dirty="0"/>
          </a:p>
          <a:p>
            <a:pPr lvl="3"/>
            <a:r>
              <a:rPr lang="en-US" sz="1800" dirty="0"/>
              <a:t>Where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is the size of cluster i 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/>
          </p:nvPr>
        </p:nvGraphicFramePr>
        <p:xfrm>
          <a:off x="1752600" y="4038600"/>
          <a:ext cx="32035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Εξίσωση" r:id="rId3" imgW="1346040" imgH="368280" progId="Equation.3">
                  <p:embed/>
                </p:oleObj>
              </mc:Choice>
              <mc:Fallback>
                <p:oleObj name="Εξίσωση" r:id="rId3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32035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/>
          </p:nvPr>
        </p:nvGraphicFramePr>
        <p:xfrm>
          <a:off x="1752600" y="5105400"/>
          <a:ext cx="3049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Εξίσωση" r:id="rId5" imgW="1282680" imgH="342720" progId="Equation.3">
                  <p:embed/>
                </p:oleObj>
              </mc:Choice>
              <mc:Fallback>
                <p:oleObj name="Εξίσωση" r:id="rId5" imgW="1282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30495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2817" y="4082534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small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8465" y="5394385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8619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measures – 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measures have the problem that the clustering algorithm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 smtClean="0"/>
              <a:t>, so it is will not necessarily do well with respect to the measure.</a:t>
            </a:r>
          </a:p>
          <a:p>
            <a:endParaRPr lang="en-US" dirty="0" smtClean="0"/>
          </a:p>
          <a:p>
            <a:r>
              <a:rPr lang="en-US" dirty="0" smtClean="0"/>
              <a:t>An internal measure can also be used as an objective function for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 marL="533400" indent="-533400"/>
            <a:r>
              <a:rPr lang="en-US" sz="2400" dirty="0"/>
              <a:t>Need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sz="2400" dirty="0"/>
              <a:t> to interpret any measure. </a:t>
            </a:r>
          </a:p>
          <a:p>
            <a:pPr marL="990600" lvl="1" indent="-533400"/>
            <a:r>
              <a:rPr 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2400" dirty="0"/>
              <a:t> provide a framework for cluster validity</a:t>
            </a:r>
          </a:p>
          <a:p>
            <a:pPr marL="990600" lvl="1" indent="-533400"/>
            <a:r>
              <a:rPr lang="en-US" sz="1800" dirty="0"/>
              <a:t>The more </a:t>
            </a: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70C0"/>
                </a:solidFill>
              </a:rPr>
              <a:t>non-random</a:t>
            </a:r>
            <a:r>
              <a:rPr lang="en-US" sz="1800" dirty="0" smtClean="0"/>
              <a:t>” </a:t>
            </a:r>
            <a:r>
              <a:rPr lang="en-US" sz="1800" dirty="0"/>
              <a:t>a clustering result is, the more likely it represents valid structure in the data</a:t>
            </a:r>
          </a:p>
          <a:p>
            <a:pPr marL="990600" lvl="1" indent="-533400"/>
            <a:r>
              <a:rPr lang="en-US" sz="1800" dirty="0"/>
              <a:t>Can compare the values of an index that result from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1800" dirty="0"/>
              <a:t>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371600" lvl="2" indent="-457200"/>
            <a:r>
              <a:rPr lang="en-US" sz="1600" dirty="0"/>
              <a:t>If the value of the index 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600" dirty="0"/>
              <a:t>, then the cluster results are valid</a:t>
            </a:r>
          </a:p>
          <a:p>
            <a:pPr marL="533400" indent="-533400"/>
            <a:r>
              <a:rPr lang="en-US" sz="2400" dirty="0" smtClean="0"/>
              <a:t>For </a:t>
            </a:r>
            <a:r>
              <a:rPr lang="en-US" sz="2400" dirty="0"/>
              <a:t>comparing the results of two different sets of cluster analyses, a framework is less necessary.</a:t>
            </a:r>
          </a:p>
          <a:p>
            <a:pPr marL="990600" lvl="1" indent="-533400"/>
            <a:r>
              <a:rPr lang="en-US" sz="1800" dirty="0"/>
              <a:t>However, there is the question of whether the difference between two index values is </a:t>
            </a:r>
            <a:r>
              <a:rPr lang="en-US" sz="18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72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sz="2000" dirty="0"/>
              <a:t> against three clusters in random data</a:t>
            </a:r>
          </a:p>
          <a:p>
            <a:pPr marL="742950" lvl="1" indent="-285750"/>
            <a:r>
              <a:rPr lang="en-US" sz="2000" dirty="0"/>
              <a:t>Histogram </a:t>
            </a:r>
            <a:r>
              <a:rPr lang="en-US" sz="2000" dirty="0" smtClean="0"/>
              <a:t>of SSE for </a:t>
            </a:r>
            <a:r>
              <a:rPr lang="en-US" sz="2000" dirty="0"/>
              <a:t>three clusters </a:t>
            </a:r>
            <a:r>
              <a:rPr lang="en-US" sz="2000" dirty="0" smtClean="0"/>
              <a:t>in 500 </a:t>
            </a:r>
            <a:r>
              <a:rPr lang="en-US" sz="2000" dirty="0"/>
              <a:t>random data sets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70C0"/>
                </a:solidFill>
              </a:rPr>
              <a:t>100 random </a:t>
            </a:r>
            <a:r>
              <a:rPr lang="en-US" sz="2000" dirty="0">
                <a:solidFill>
                  <a:srgbClr val="0070C0"/>
                </a:solidFill>
              </a:rPr>
              <a:t>points distributed in the range 0.2 – 0.8 </a:t>
            </a:r>
            <a:r>
              <a:rPr lang="en-US" sz="2000" dirty="0"/>
              <a:t>for x and </a:t>
            </a:r>
            <a:r>
              <a:rPr lang="en-US" sz="2000" dirty="0" smtClean="0"/>
              <a:t>y</a:t>
            </a:r>
          </a:p>
          <a:p>
            <a:pPr marL="1017270" lvl="2" indent="-285750"/>
            <a:r>
              <a:rPr lang="en-US" sz="1600" dirty="0" smtClean="0"/>
              <a:t>Value 0.005 is very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5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(e.g., the SSE value)</a:t>
            </a:r>
          </a:p>
          <a:p>
            <a:r>
              <a:rPr lang="en-US" dirty="0" smtClean="0"/>
              <a:t>..and we have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measurements on </a:t>
            </a:r>
            <a:r>
              <a:rPr lang="en-US" dirty="0" smtClean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 smtClean="0"/>
              <a:t>…the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measurements in the random data that have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equal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value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(or greater or equal if we want to maximize) </a:t>
            </a:r>
          </a:p>
          <a:p>
            <a:pPr lvl="1"/>
            <a:r>
              <a:rPr lang="en-US" dirty="0" smtClean="0"/>
              <a:t>i.e., the value in the random dataset is </a:t>
            </a:r>
            <a:r>
              <a:rPr lang="en-US" dirty="0" smtClean="0">
                <a:solidFill>
                  <a:srgbClr val="00B0F0"/>
                </a:solidFill>
              </a:rPr>
              <a:t>at least as good </a:t>
            </a:r>
            <a:r>
              <a:rPr lang="en-US" dirty="0" smtClean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 smtClean="0"/>
              <a:t>We usually require that </a:t>
            </a:r>
            <a:r>
              <a:rPr lang="en-US" dirty="0" smtClean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Hard question</a:t>
            </a:r>
            <a:r>
              <a:rPr lang="en-US" dirty="0" smtClean="0"/>
              <a:t>: what is the right notion of a random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 are classified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people</a:t>
            </a:r>
            <a:r>
              <a:rPr lang="en-US" dirty="0" smtClean="0"/>
              <a:t> classified according to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politicians</a:t>
            </a:r>
            <a:r>
              <a:rPr lang="en-US" dirty="0" smtClean="0"/>
              <a:t> classified according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rgbClr val="0070C0"/>
                </a:solidFill>
              </a:rPr>
              <a:t>homogeneous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 respect to classes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cluster </a:t>
            </a:r>
            <a:r>
              <a:rPr lang="en-US" dirty="0" smtClean="0"/>
              <a:t>should contain elements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class </a:t>
            </a:r>
            <a:r>
              <a:rPr lang="en-US" dirty="0" smtClean="0"/>
              <a:t>should ideally be assigned 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is not the same as </a:t>
            </a:r>
            <a:r>
              <a:rPr lang="en-US" dirty="0" smtClean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 smtClean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2621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coming from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probability of element from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to be assigned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  <a:blipFill rotWithShape="1">
                <a:blip r:embed="rId2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90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 and the EM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  <a:blipFill rotWithShape="1">
                <a:blip r:embed="rId2"/>
                <a:stretch>
                  <a:fillRect l="-1268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62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  <a:blipFill rotWithShape="1">
                <a:blip r:embed="rId2"/>
                <a:stretch>
                  <a:fillRect l="-96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23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3612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 smtClean="0"/>
                  <a:t>Of the </a:t>
                </a:r>
                <a:r>
                  <a:rPr lang="en-US" b="0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the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  <a:blipFill rotWithShape="1">
                <a:blip r:embed="rId2"/>
                <a:stretch>
                  <a:fillRect l="-593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101176" r="-2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101176" r="-147101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101176" r="-4604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101176" r="-8475" b="-2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203571" r="-2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203571" r="-147101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203571" r="-4604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203571" r="-8475" b="-1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300000" r="-2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300000" r="-147101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300000" r="-46043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300000" r="-8475" b="-7647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548387" r="-2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548387" r="-147101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548387" r="-46043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548387" r="-8475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52400" y="1995577"/>
            <a:ext cx="514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Precision/Recall for clusters and </a:t>
            </a:r>
            <a:r>
              <a:rPr lang="en-US" sz="2000" dirty="0" err="1" smtClean="0">
                <a:solidFill>
                  <a:srgbClr val="C00000"/>
                </a:solidFill>
              </a:rPr>
              <a:t>clusterings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101176" r="-2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01176" r="-1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101176" r="-73188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101176" r="-41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203571" r="-2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03571" r="-1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203571" r="-73188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203571" r="-4124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300000" r="-2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300000" r="-1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300000" r="-73188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300000" r="-4124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548387" r="-2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548387" r="-1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85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(0.94, 0.81, 0.85)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(0.94, 0.81, 0.85</a:t>
            </a:r>
            <a:r>
              <a:rPr lang="en-US" dirty="0" smtClean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(0.85, 0.9, 0.85)  </a:t>
            </a:r>
          </a:p>
          <a:p>
            <a:r>
              <a:rPr lang="en-US" dirty="0"/>
              <a:t>	</a:t>
            </a:r>
            <a:r>
              <a:rPr lang="en-US" dirty="0" smtClean="0"/>
              <a:t>- overall 0.87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(0.38, 0.38,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(0.38, 0.38, 0.38)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(0.35, 0.42,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019800" y="358140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Cluster 1: </a:t>
            </a:r>
          </a:p>
          <a:p>
            <a:pPr lvl="1"/>
            <a:r>
              <a:rPr lang="en-US" dirty="0" smtClean="0"/>
              <a:t>Purity: 1</a:t>
            </a:r>
          </a:p>
          <a:p>
            <a:pPr lvl="1"/>
            <a:r>
              <a:rPr lang="en-US" dirty="0" smtClean="0"/>
              <a:t>Precision: 1</a:t>
            </a:r>
          </a:p>
          <a:p>
            <a:pPr lvl="1"/>
            <a:r>
              <a:rPr lang="en-US" dirty="0" smtClean="0"/>
              <a:t>Recall: 0.35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3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37494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Segmentation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Sequential data </a:t>
            </a:r>
            <a:r>
              <a:rPr lang="en-US" dirty="0" smtClean="0"/>
              <a:t>(or </a:t>
            </a:r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) refers to data that appear in a specific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order defines a </a:t>
            </a:r>
            <a:r>
              <a:rPr lang="en-US" dirty="0" smtClean="0">
                <a:solidFill>
                  <a:srgbClr val="0070C0"/>
                </a:solidFill>
              </a:rPr>
              <a:t>time axis</a:t>
            </a:r>
            <a:r>
              <a:rPr lang="en-US" dirty="0" smtClean="0"/>
              <a:t>, that differentiates this data from other cases we have seen so far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The price of a stock (or of many stocks) over time</a:t>
            </a:r>
          </a:p>
          <a:p>
            <a:pPr lvl="1"/>
            <a:r>
              <a:rPr lang="en-US" dirty="0" smtClean="0"/>
              <a:t>Environmental data (pressure, temperature, precipitation </a:t>
            </a:r>
            <a:r>
              <a:rPr lang="en-US" dirty="0" err="1" smtClean="0"/>
              <a:t>etc</a:t>
            </a:r>
            <a:r>
              <a:rPr lang="en-US" dirty="0" smtClean="0"/>
              <a:t>) over time</a:t>
            </a:r>
          </a:p>
          <a:p>
            <a:pPr lvl="1"/>
            <a:r>
              <a:rPr lang="en-US" dirty="0" smtClean="0"/>
              <a:t>The sequence of queries in a search engine, or the frequency of a single query over time</a:t>
            </a:r>
          </a:p>
          <a:p>
            <a:pPr lvl="1"/>
            <a:r>
              <a:rPr lang="en-US" dirty="0" smtClean="0"/>
              <a:t>The words in a document as they appear in order</a:t>
            </a:r>
          </a:p>
          <a:p>
            <a:pPr lvl="1"/>
            <a:r>
              <a:rPr lang="en-US" dirty="0" smtClean="0"/>
              <a:t>A DNA sequence of nucleotides</a:t>
            </a:r>
          </a:p>
          <a:p>
            <a:pPr lvl="1"/>
            <a:r>
              <a:rPr lang="en-US" dirty="0" smtClean="0"/>
              <a:t>Event occurrences in a log over time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: usually we assume that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vector of numeric values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0070C0"/>
                </a:solidFill>
              </a:rPr>
              <a:t>change over 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Time-series data</a:t>
            </a:r>
            <a:endParaRPr lang="en-US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49425"/>
          <a:ext cx="40386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Bitmap Image" r:id="rId4" imgW="5687219" imgH="5334745" progId="Paint.Picture">
                  <p:embed/>
                </p:oleObj>
              </mc:Choice>
              <mc:Fallback>
                <p:oleObj name="Bitmap Image" r:id="rId4" imgW="5687219" imgH="53347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40386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27538" y="1557338"/>
            <a:ext cx="4537075" cy="4248150"/>
          </a:xfrm>
          <a:noFill/>
        </p:spPr>
      </p:pic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457200" y="5983288"/>
            <a:ext cx="7210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latin typeface="Calibri" pitchFamily="34" charset="0"/>
              </a:rPr>
              <a:t>Financial time series, process monitoring…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understand our data, we will assume that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 smtClean="0"/>
              <a:t>(a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) that creates/describes the data, and we will try to find the model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 smtClean="0"/>
              <a:t>the data.</a:t>
            </a:r>
          </a:p>
          <a:p>
            <a:pPr lvl="1"/>
            <a:r>
              <a:rPr lang="en-US" dirty="0" smtClean="0"/>
              <a:t>Models of different complexity can be defined, but we will assume that our model is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from which data points are sampled</a:t>
            </a:r>
          </a:p>
          <a:p>
            <a:pPr lvl="1"/>
            <a:r>
              <a:rPr lang="en-US" dirty="0" smtClean="0"/>
              <a:t>Example: the data is the height of all people in Greece</a:t>
            </a:r>
          </a:p>
          <a:p>
            <a:endParaRPr lang="en-US" dirty="0" smtClean="0"/>
          </a:p>
          <a:p>
            <a:r>
              <a:rPr lang="en-US" dirty="0" smtClean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 smtClean="0"/>
              <a:t>Example: the data is the height of all people in Greece and China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 smtClean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addition of the time axis defines new sets of problems</a:t>
            </a:r>
          </a:p>
          <a:p>
            <a:pPr lvl="1"/>
            <a:r>
              <a:rPr lang="en-US" dirty="0" smtClean="0"/>
              <a:t>Discovering periodic patterns in time series</a:t>
            </a:r>
          </a:p>
          <a:p>
            <a:pPr lvl="1"/>
            <a:r>
              <a:rPr lang="en-US" dirty="0" smtClean="0"/>
              <a:t>Defining similarity between time series</a:t>
            </a:r>
          </a:p>
          <a:p>
            <a:pPr lvl="1"/>
            <a:r>
              <a:rPr lang="en-US" dirty="0"/>
              <a:t>Finding bursts, or </a:t>
            </a:r>
            <a:r>
              <a:rPr lang="en-US" dirty="0" smtClean="0"/>
              <a:t>outliers</a:t>
            </a:r>
          </a:p>
          <a:p>
            <a:pPr lvl="1"/>
            <a:endParaRPr lang="en-US" dirty="0"/>
          </a:p>
          <a:p>
            <a:r>
              <a:rPr lang="en-US" dirty="0" smtClean="0"/>
              <a:t>Also, some existing problems need to be revisited taking sequential order into account</a:t>
            </a:r>
          </a:p>
          <a:p>
            <a:pPr lvl="1"/>
            <a:r>
              <a:rPr lang="en-US" dirty="0" smtClean="0"/>
              <a:t>Association rules and Frequent </a:t>
            </a:r>
            <a:r>
              <a:rPr lang="en-US" dirty="0" err="1" smtClean="0"/>
              <a:t>Itemsets</a:t>
            </a:r>
            <a:r>
              <a:rPr lang="en-US" dirty="0" smtClean="0"/>
              <a:t> in sequential data</a:t>
            </a:r>
          </a:p>
          <a:p>
            <a:pPr lvl="1"/>
            <a:r>
              <a:rPr lang="en-US" dirty="0" smtClean="0"/>
              <a:t>Summarization and Clustering: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Sequence Segmentation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Segmentation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discover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 </a:t>
            </a:r>
            <a:r>
              <a:rPr lang="en-US" dirty="0" smtClean="0"/>
              <a:t>in the sequence and provide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concise summary</a:t>
            </a:r>
          </a:p>
          <a:p>
            <a:endParaRPr lang="en-US" dirty="0"/>
          </a:p>
          <a:p>
            <a:r>
              <a:rPr lang="en-US" dirty="0" smtClean="0"/>
              <a:t>Given a sequence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segment</a:t>
            </a:r>
            <a:r>
              <a:rPr lang="en-US" dirty="0" smtClean="0"/>
              <a:t> it into </a:t>
            </a:r>
            <a:r>
              <a:rPr lang="en-US" dirty="0" smtClean="0">
                <a:solidFill>
                  <a:srgbClr val="00B0F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contiguous</a:t>
            </a:r>
            <a:r>
              <a:rPr lang="en-US" dirty="0" smtClean="0"/>
              <a:t> segments that are as </a:t>
            </a:r>
            <a:r>
              <a:rPr lang="en-US" dirty="0" smtClean="0">
                <a:solidFill>
                  <a:srgbClr val="FF0000"/>
                </a:solidFill>
              </a:rPr>
              <a:t>homogeneous</a:t>
            </a:r>
            <a:r>
              <a:rPr lang="en-US" dirty="0" smtClean="0"/>
              <a:t> as possible</a:t>
            </a:r>
          </a:p>
          <a:p>
            <a:endParaRPr lang="en-US" dirty="0"/>
          </a:p>
          <a:p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 but now we require the  points in the cluster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contiguous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Commonly used for summarization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databases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9459" name="Line 188"/>
          <p:cNvSpPr>
            <a:spLocks noChangeShapeType="1"/>
          </p:cNvSpPr>
          <p:nvPr/>
        </p:nvSpPr>
        <p:spPr bwMode="auto">
          <a:xfrm>
            <a:off x="1116013" y="5326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60"/>
          <p:cNvGrpSpPr>
            <a:grpSpLocks/>
          </p:cNvGrpSpPr>
          <p:nvPr/>
        </p:nvGrpSpPr>
        <p:grpSpPr bwMode="auto">
          <a:xfrm>
            <a:off x="755650" y="4029075"/>
            <a:ext cx="7704138" cy="2424113"/>
            <a:chOff x="476" y="2538"/>
            <a:chExt cx="4853" cy="1527"/>
          </a:xfrm>
        </p:grpSpPr>
        <p:grpSp>
          <p:nvGrpSpPr>
            <p:cNvPr id="19572" name="Group 127"/>
            <p:cNvGrpSpPr>
              <a:grpSpLocks/>
            </p:cNvGrpSpPr>
            <p:nvPr/>
          </p:nvGrpSpPr>
          <p:grpSpPr bwMode="auto">
            <a:xfrm>
              <a:off x="703" y="3808"/>
              <a:ext cx="226" cy="136"/>
              <a:chOff x="431" y="1752"/>
              <a:chExt cx="226" cy="136"/>
            </a:xfrm>
          </p:grpSpPr>
          <p:sp>
            <p:nvSpPr>
              <p:cNvPr id="19677" name="Line 12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12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3" name="Group 130"/>
            <p:cNvGrpSpPr>
              <a:grpSpLocks/>
            </p:cNvGrpSpPr>
            <p:nvPr/>
          </p:nvGrpSpPr>
          <p:grpSpPr bwMode="auto">
            <a:xfrm>
              <a:off x="929" y="3808"/>
              <a:ext cx="226" cy="136"/>
              <a:chOff x="431" y="1752"/>
              <a:chExt cx="226" cy="136"/>
            </a:xfrm>
          </p:grpSpPr>
          <p:sp>
            <p:nvSpPr>
              <p:cNvPr id="19675" name="Line 13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Line 13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4" name="Group 133"/>
            <p:cNvGrpSpPr>
              <a:grpSpLocks/>
            </p:cNvGrpSpPr>
            <p:nvPr/>
          </p:nvGrpSpPr>
          <p:grpSpPr bwMode="auto">
            <a:xfrm>
              <a:off x="1156" y="3808"/>
              <a:ext cx="226" cy="136"/>
              <a:chOff x="431" y="1752"/>
              <a:chExt cx="226" cy="136"/>
            </a:xfrm>
          </p:grpSpPr>
          <p:sp>
            <p:nvSpPr>
              <p:cNvPr id="19673" name="Line 13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Line 13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5" name="Group 136"/>
            <p:cNvGrpSpPr>
              <a:grpSpLocks/>
            </p:cNvGrpSpPr>
            <p:nvPr/>
          </p:nvGrpSpPr>
          <p:grpSpPr bwMode="auto">
            <a:xfrm>
              <a:off x="1383" y="3808"/>
              <a:ext cx="226" cy="136"/>
              <a:chOff x="431" y="1752"/>
              <a:chExt cx="226" cy="136"/>
            </a:xfrm>
          </p:grpSpPr>
          <p:sp>
            <p:nvSpPr>
              <p:cNvPr id="19671" name="Line 13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13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6" name="Group 139"/>
            <p:cNvGrpSpPr>
              <a:grpSpLocks/>
            </p:cNvGrpSpPr>
            <p:nvPr/>
          </p:nvGrpSpPr>
          <p:grpSpPr bwMode="auto">
            <a:xfrm>
              <a:off x="1610" y="3808"/>
              <a:ext cx="226" cy="136"/>
              <a:chOff x="431" y="1752"/>
              <a:chExt cx="226" cy="136"/>
            </a:xfrm>
          </p:grpSpPr>
          <p:sp>
            <p:nvSpPr>
              <p:cNvPr id="19669" name="Line 14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14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7" name="Group 142"/>
            <p:cNvGrpSpPr>
              <a:grpSpLocks/>
            </p:cNvGrpSpPr>
            <p:nvPr/>
          </p:nvGrpSpPr>
          <p:grpSpPr bwMode="auto">
            <a:xfrm>
              <a:off x="1837" y="3808"/>
              <a:ext cx="226" cy="136"/>
              <a:chOff x="431" y="1752"/>
              <a:chExt cx="226" cy="136"/>
            </a:xfrm>
          </p:grpSpPr>
          <p:sp>
            <p:nvSpPr>
              <p:cNvPr id="19667" name="Line 14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Line 14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8" name="Group 145"/>
            <p:cNvGrpSpPr>
              <a:grpSpLocks/>
            </p:cNvGrpSpPr>
            <p:nvPr/>
          </p:nvGrpSpPr>
          <p:grpSpPr bwMode="auto">
            <a:xfrm>
              <a:off x="2063" y="3808"/>
              <a:ext cx="226" cy="136"/>
              <a:chOff x="431" y="1752"/>
              <a:chExt cx="226" cy="136"/>
            </a:xfrm>
          </p:grpSpPr>
          <p:sp>
            <p:nvSpPr>
              <p:cNvPr id="19665" name="Line 14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Line 14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9" name="Group 148"/>
            <p:cNvGrpSpPr>
              <a:grpSpLocks/>
            </p:cNvGrpSpPr>
            <p:nvPr/>
          </p:nvGrpSpPr>
          <p:grpSpPr bwMode="auto">
            <a:xfrm>
              <a:off x="2290" y="3808"/>
              <a:ext cx="226" cy="136"/>
              <a:chOff x="431" y="1752"/>
              <a:chExt cx="226" cy="136"/>
            </a:xfrm>
          </p:grpSpPr>
          <p:sp>
            <p:nvSpPr>
              <p:cNvPr id="19663" name="Line 14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Line 15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0" name="Group 151"/>
            <p:cNvGrpSpPr>
              <a:grpSpLocks/>
            </p:cNvGrpSpPr>
            <p:nvPr/>
          </p:nvGrpSpPr>
          <p:grpSpPr bwMode="auto">
            <a:xfrm>
              <a:off x="2517" y="3808"/>
              <a:ext cx="226" cy="136"/>
              <a:chOff x="431" y="1752"/>
              <a:chExt cx="226" cy="136"/>
            </a:xfrm>
          </p:grpSpPr>
          <p:sp>
            <p:nvSpPr>
              <p:cNvPr id="19661" name="Line 15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Line 15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1" name="Group 154"/>
            <p:cNvGrpSpPr>
              <a:grpSpLocks/>
            </p:cNvGrpSpPr>
            <p:nvPr/>
          </p:nvGrpSpPr>
          <p:grpSpPr bwMode="auto">
            <a:xfrm>
              <a:off x="2744" y="3808"/>
              <a:ext cx="226" cy="136"/>
              <a:chOff x="431" y="1752"/>
              <a:chExt cx="226" cy="136"/>
            </a:xfrm>
          </p:grpSpPr>
          <p:sp>
            <p:nvSpPr>
              <p:cNvPr id="19659" name="Line 15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Line 15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2" name="Group 157"/>
            <p:cNvGrpSpPr>
              <a:grpSpLocks/>
            </p:cNvGrpSpPr>
            <p:nvPr/>
          </p:nvGrpSpPr>
          <p:grpSpPr bwMode="auto">
            <a:xfrm>
              <a:off x="2971" y="3808"/>
              <a:ext cx="226" cy="136"/>
              <a:chOff x="431" y="1752"/>
              <a:chExt cx="226" cy="136"/>
            </a:xfrm>
          </p:grpSpPr>
          <p:sp>
            <p:nvSpPr>
              <p:cNvPr id="19657" name="Line 15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Line 15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3" name="Group 160"/>
            <p:cNvGrpSpPr>
              <a:grpSpLocks/>
            </p:cNvGrpSpPr>
            <p:nvPr/>
          </p:nvGrpSpPr>
          <p:grpSpPr bwMode="auto">
            <a:xfrm>
              <a:off x="3197" y="3808"/>
              <a:ext cx="226" cy="136"/>
              <a:chOff x="431" y="1752"/>
              <a:chExt cx="226" cy="136"/>
            </a:xfrm>
          </p:grpSpPr>
          <p:sp>
            <p:nvSpPr>
              <p:cNvPr id="19655" name="Line 16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16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4" name="Group 163"/>
            <p:cNvGrpSpPr>
              <a:grpSpLocks/>
            </p:cNvGrpSpPr>
            <p:nvPr/>
          </p:nvGrpSpPr>
          <p:grpSpPr bwMode="auto">
            <a:xfrm>
              <a:off x="3424" y="3808"/>
              <a:ext cx="226" cy="136"/>
              <a:chOff x="431" y="1752"/>
              <a:chExt cx="226" cy="136"/>
            </a:xfrm>
          </p:grpSpPr>
          <p:sp>
            <p:nvSpPr>
              <p:cNvPr id="19653" name="Line 16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Line 16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5" name="Group 166"/>
            <p:cNvGrpSpPr>
              <a:grpSpLocks/>
            </p:cNvGrpSpPr>
            <p:nvPr/>
          </p:nvGrpSpPr>
          <p:grpSpPr bwMode="auto">
            <a:xfrm>
              <a:off x="3651" y="3808"/>
              <a:ext cx="226" cy="136"/>
              <a:chOff x="431" y="1752"/>
              <a:chExt cx="226" cy="136"/>
            </a:xfrm>
          </p:grpSpPr>
          <p:sp>
            <p:nvSpPr>
              <p:cNvPr id="19651" name="Line 16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16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6" name="Group 169"/>
            <p:cNvGrpSpPr>
              <a:grpSpLocks/>
            </p:cNvGrpSpPr>
            <p:nvPr/>
          </p:nvGrpSpPr>
          <p:grpSpPr bwMode="auto">
            <a:xfrm>
              <a:off x="3878" y="3808"/>
              <a:ext cx="226" cy="136"/>
              <a:chOff x="431" y="1752"/>
              <a:chExt cx="226" cy="136"/>
            </a:xfrm>
          </p:grpSpPr>
          <p:sp>
            <p:nvSpPr>
              <p:cNvPr id="19649" name="Line 17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Line 17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7" name="Group 172"/>
            <p:cNvGrpSpPr>
              <a:grpSpLocks/>
            </p:cNvGrpSpPr>
            <p:nvPr/>
          </p:nvGrpSpPr>
          <p:grpSpPr bwMode="auto">
            <a:xfrm>
              <a:off x="4105" y="3808"/>
              <a:ext cx="226" cy="136"/>
              <a:chOff x="431" y="1752"/>
              <a:chExt cx="226" cy="136"/>
            </a:xfrm>
          </p:grpSpPr>
          <p:sp>
            <p:nvSpPr>
              <p:cNvPr id="19647" name="Line 17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Line 17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8" name="Group 175"/>
            <p:cNvGrpSpPr>
              <a:grpSpLocks/>
            </p:cNvGrpSpPr>
            <p:nvPr/>
          </p:nvGrpSpPr>
          <p:grpSpPr bwMode="auto">
            <a:xfrm>
              <a:off x="4331" y="3808"/>
              <a:ext cx="226" cy="136"/>
              <a:chOff x="431" y="1752"/>
              <a:chExt cx="226" cy="136"/>
            </a:xfrm>
          </p:grpSpPr>
          <p:sp>
            <p:nvSpPr>
              <p:cNvPr id="19645" name="Line 17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Line 17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9" name="Group 178"/>
            <p:cNvGrpSpPr>
              <a:grpSpLocks/>
            </p:cNvGrpSpPr>
            <p:nvPr/>
          </p:nvGrpSpPr>
          <p:grpSpPr bwMode="auto">
            <a:xfrm>
              <a:off x="4558" y="3808"/>
              <a:ext cx="226" cy="136"/>
              <a:chOff x="431" y="1752"/>
              <a:chExt cx="226" cy="136"/>
            </a:xfrm>
          </p:grpSpPr>
          <p:sp>
            <p:nvSpPr>
              <p:cNvPr id="19643" name="Line 17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Line 18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0" name="Group 181"/>
            <p:cNvGrpSpPr>
              <a:grpSpLocks/>
            </p:cNvGrpSpPr>
            <p:nvPr/>
          </p:nvGrpSpPr>
          <p:grpSpPr bwMode="auto">
            <a:xfrm>
              <a:off x="4785" y="3808"/>
              <a:ext cx="226" cy="136"/>
              <a:chOff x="431" y="1752"/>
              <a:chExt cx="226" cy="136"/>
            </a:xfrm>
          </p:grpSpPr>
          <p:sp>
            <p:nvSpPr>
              <p:cNvPr id="19641" name="Line 18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Line 18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1" name="Line 184"/>
            <p:cNvSpPr>
              <a:spLocks noChangeShapeType="1"/>
            </p:cNvSpPr>
            <p:nvPr/>
          </p:nvSpPr>
          <p:spPr bwMode="auto">
            <a:xfrm>
              <a:off x="5012" y="38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85"/>
            <p:cNvSpPr>
              <a:spLocks noChangeShapeType="1"/>
            </p:cNvSpPr>
            <p:nvPr/>
          </p:nvSpPr>
          <p:spPr bwMode="auto">
            <a:xfrm flipV="1">
              <a:off x="703" y="3612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86"/>
            <p:cNvSpPr>
              <a:spLocks noChangeShapeType="1"/>
            </p:cNvSpPr>
            <p:nvPr/>
          </p:nvSpPr>
          <p:spPr bwMode="auto">
            <a:xfrm>
              <a:off x="703" y="361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87"/>
            <p:cNvSpPr>
              <a:spLocks noChangeShapeType="1"/>
            </p:cNvSpPr>
            <p:nvPr/>
          </p:nvSpPr>
          <p:spPr bwMode="auto">
            <a:xfrm flipV="1">
              <a:off x="703" y="333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89"/>
            <p:cNvSpPr>
              <a:spLocks noChangeShapeType="1"/>
            </p:cNvSpPr>
            <p:nvPr/>
          </p:nvSpPr>
          <p:spPr bwMode="auto">
            <a:xfrm flipV="1">
              <a:off x="703" y="30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90"/>
            <p:cNvSpPr>
              <a:spLocks noChangeShapeType="1"/>
            </p:cNvSpPr>
            <p:nvPr/>
          </p:nvSpPr>
          <p:spPr bwMode="auto">
            <a:xfrm>
              <a:off x="703" y="308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91"/>
            <p:cNvSpPr>
              <a:spLocks noChangeShapeType="1"/>
            </p:cNvSpPr>
            <p:nvPr/>
          </p:nvSpPr>
          <p:spPr bwMode="auto">
            <a:xfrm flipV="1">
              <a:off x="703" y="2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92"/>
            <p:cNvSpPr>
              <a:spLocks noChangeShapeType="1"/>
            </p:cNvSpPr>
            <p:nvPr/>
          </p:nvSpPr>
          <p:spPr bwMode="auto">
            <a:xfrm>
              <a:off x="703" y="281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93"/>
            <p:cNvSpPr>
              <a:spLocks noChangeShapeType="1"/>
            </p:cNvSpPr>
            <p:nvPr/>
          </p:nvSpPr>
          <p:spPr bwMode="auto">
            <a:xfrm flipV="1">
              <a:off x="703" y="253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Oval 194"/>
            <p:cNvSpPr>
              <a:spLocks noChangeArrowheads="1"/>
            </p:cNvSpPr>
            <p:nvPr/>
          </p:nvSpPr>
          <p:spPr bwMode="auto">
            <a:xfrm>
              <a:off x="793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1" name="Oval 195"/>
            <p:cNvSpPr>
              <a:spLocks noChangeArrowheads="1"/>
            </p:cNvSpPr>
            <p:nvPr/>
          </p:nvSpPr>
          <p:spPr bwMode="auto">
            <a:xfrm>
              <a:off x="884" y="3203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2" name="Oval 196"/>
            <p:cNvSpPr>
              <a:spLocks noChangeArrowheads="1"/>
            </p:cNvSpPr>
            <p:nvPr/>
          </p:nvSpPr>
          <p:spPr bwMode="auto">
            <a:xfrm>
              <a:off x="974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3" name="Oval 197"/>
            <p:cNvSpPr>
              <a:spLocks noChangeArrowheads="1"/>
            </p:cNvSpPr>
            <p:nvPr/>
          </p:nvSpPr>
          <p:spPr bwMode="auto">
            <a:xfrm>
              <a:off x="1065" y="3399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4" name="Oval 198"/>
            <p:cNvSpPr>
              <a:spLocks noChangeArrowheads="1"/>
            </p:cNvSpPr>
            <p:nvPr/>
          </p:nvSpPr>
          <p:spPr bwMode="auto">
            <a:xfrm>
              <a:off x="1201" y="349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5" name="Oval 199"/>
            <p:cNvSpPr>
              <a:spLocks noChangeArrowheads="1"/>
            </p:cNvSpPr>
            <p:nvPr/>
          </p:nvSpPr>
          <p:spPr bwMode="auto">
            <a:xfrm>
              <a:off x="1292" y="3128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6" name="Oval 200"/>
            <p:cNvSpPr>
              <a:spLocks noChangeArrowheads="1"/>
            </p:cNvSpPr>
            <p:nvPr/>
          </p:nvSpPr>
          <p:spPr bwMode="auto">
            <a:xfrm>
              <a:off x="1383" y="340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7" name="Oval 201"/>
            <p:cNvSpPr>
              <a:spLocks noChangeArrowheads="1"/>
            </p:cNvSpPr>
            <p:nvPr/>
          </p:nvSpPr>
          <p:spPr bwMode="auto">
            <a:xfrm>
              <a:off x="1518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8" name="Oval 202"/>
            <p:cNvSpPr>
              <a:spLocks noChangeArrowheads="1"/>
            </p:cNvSpPr>
            <p:nvPr/>
          </p:nvSpPr>
          <p:spPr bwMode="auto">
            <a:xfrm>
              <a:off x="1655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9" name="Oval 203"/>
            <p:cNvSpPr>
              <a:spLocks noChangeArrowheads="1"/>
            </p:cNvSpPr>
            <p:nvPr/>
          </p:nvSpPr>
          <p:spPr bwMode="auto">
            <a:xfrm>
              <a:off x="1745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0" name="Oval 204"/>
            <p:cNvSpPr>
              <a:spLocks noChangeArrowheads="1"/>
            </p:cNvSpPr>
            <p:nvPr/>
          </p:nvSpPr>
          <p:spPr bwMode="auto">
            <a:xfrm>
              <a:off x="1881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1" name="Oval 205"/>
            <p:cNvSpPr>
              <a:spLocks noChangeArrowheads="1"/>
            </p:cNvSpPr>
            <p:nvPr/>
          </p:nvSpPr>
          <p:spPr bwMode="auto">
            <a:xfrm>
              <a:off x="1972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2" name="Oval 206"/>
            <p:cNvSpPr>
              <a:spLocks noChangeArrowheads="1"/>
            </p:cNvSpPr>
            <p:nvPr/>
          </p:nvSpPr>
          <p:spPr bwMode="auto">
            <a:xfrm>
              <a:off x="2108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3" name="Oval 207"/>
            <p:cNvSpPr>
              <a:spLocks noChangeArrowheads="1"/>
            </p:cNvSpPr>
            <p:nvPr/>
          </p:nvSpPr>
          <p:spPr bwMode="auto">
            <a:xfrm>
              <a:off x="2199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4" name="Oval 208"/>
            <p:cNvSpPr>
              <a:spLocks noChangeArrowheads="1"/>
            </p:cNvSpPr>
            <p:nvPr/>
          </p:nvSpPr>
          <p:spPr bwMode="auto">
            <a:xfrm>
              <a:off x="233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5" name="Oval 209"/>
            <p:cNvSpPr>
              <a:spLocks noChangeArrowheads="1"/>
            </p:cNvSpPr>
            <p:nvPr/>
          </p:nvSpPr>
          <p:spPr bwMode="auto">
            <a:xfrm>
              <a:off x="2426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6" name="Oval 210"/>
            <p:cNvSpPr>
              <a:spLocks noChangeArrowheads="1"/>
            </p:cNvSpPr>
            <p:nvPr/>
          </p:nvSpPr>
          <p:spPr bwMode="auto">
            <a:xfrm>
              <a:off x="2562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7" name="Oval 211"/>
            <p:cNvSpPr>
              <a:spLocks noChangeArrowheads="1"/>
            </p:cNvSpPr>
            <p:nvPr/>
          </p:nvSpPr>
          <p:spPr bwMode="auto">
            <a:xfrm>
              <a:off x="2652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8" name="Oval 212"/>
            <p:cNvSpPr>
              <a:spLocks noChangeArrowheads="1"/>
            </p:cNvSpPr>
            <p:nvPr/>
          </p:nvSpPr>
          <p:spPr bwMode="auto">
            <a:xfrm>
              <a:off x="2788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9" name="Oval 213"/>
            <p:cNvSpPr>
              <a:spLocks noChangeArrowheads="1"/>
            </p:cNvSpPr>
            <p:nvPr/>
          </p:nvSpPr>
          <p:spPr bwMode="auto">
            <a:xfrm>
              <a:off x="2879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0" name="Oval 214"/>
            <p:cNvSpPr>
              <a:spLocks noChangeArrowheads="1"/>
            </p:cNvSpPr>
            <p:nvPr/>
          </p:nvSpPr>
          <p:spPr bwMode="auto">
            <a:xfrm>
              <a:off x="301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1" name="Oval 215"/>
            <p:cNvSpPr>
              <a:spLocks noChangeArrowheads="1"/>
            </p:cNvSpPr>
            <p:nvPr/>
          </p:nvSpPr>
          <p:spPr bwMode="auto">
            <a:xfrm>
              <a:off x="3107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2" name="Oval 216"/>
            <p:cNvSpPr>
              <a:spLocks noChangeArrowheads="1"/>
            </p:cNvSpPr>
            <p:nvPr/>
          </p:nvSpPr>
          <p:spPr bwMode="auto">
            <a:xfrm>
              <a:off x="3243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3" name="Oval 217"/>
            <p:cNvSpPr>
              <a:spLocks noChangeArrowheads="1"/>
            </p:cNvSpPr>
            <p:nvPr/>
          </p:nvSpPr>
          <p:spPr bwMode="auto">
            <a:xfrm>
              <a:off x="3333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4" name="Oval 218"/>
            <p:cNvSpPr>
              <a:spLocks noChangeArrowheads="1"/>
            </p:cNvSpPr>
            <p:nvPr/>
          </p:nvSpPr>
          <p:spPr bwMode="auto">
            <a:xfrm>
              <a:off x="346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5" name="Oval 219"/>
            <p:cNvSpPr>
              <a:spLocks noChangeArrowheads="1"/>
            </p:cNvSpPr>
            <p:nvPr/>
          </p:nvSpPr>
          <p:spPr bwMode="auto">
            <a:xfrm>
              <a:off x="3560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6" name="Oval 220"/>
            <p:cNvSpPr>
              <a:spLocks noChangeArrowheads="1"/>
            </p:cNvSpPr>
            <p:nvPr/>
          </p:nvSpPr>
          <p:spPr bwMode="auto">
            <a:xfrm>
              <a:off x="3696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7" name="Oval 221"/>
            <p:cNvSpPr>
              <a:spLocks noChangeArrowheads="1"/>
            </p:cNvSpPr>
            <p:nvPr/>
          </p:nvSpPr>
          <p:spPr bwMode="auto">
            <a:xfrm>
              <a:off x="378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8" name="Oval 222"/>
            <p:cNvSpPr>
              <a:spLocks noChangeArrowheads="1"/>
            </p:cNvSpPr>
            <p:nvPr/>
          </p:nvSpPr>
          <p:spPr bwMode="auto">
            <a:xfrm>
              <a:off x="3922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9" name="Oval 223"/>
            <p:cNvSpPr>
              <a:spLocks noChangeArrowheads="1"/>
            </p:cNvSpPr>
            <p:nvPr/>
          </p:nvSpPr>
          <p:spPr bwMode="auto">
            <a:xfrm>
              <a:off x="401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0" name="Oval 224"/>
            <p:cNvSpPr>
              <a:spLocks noChangeArrowheads="1"/>
            </p:cNvSpPr>
            <p:nvPr/>
          </p:nvSpPr>
          <p:spPr bwMode="auto">
            <a:xfrm>
              <a:off x="414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1" name="Oval 225"/>
            <p:cNvSpPr>
              <a:spLocks noChangeArrowheads="1"/>
            </p:cNvSpPr>
            <p:nvPr/>
          </p:nvSpPr>
          <p:spPr bwMode="auto">
            <a:xfrm>
              <a:off x="4241" y="293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2" name="Oval 226"/>
            <p:cNvSpPr>
              <a:spLocks noChangeArrowheads="1"/>
            </p:cNvSpPr>
            <p:nvPr/>
          </p:nvSpPr>
          <p:spPr bwMode="auto">
            <a:xfrm>
              <a:off x="4377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3" name="Oval 227"/>
            <p:cNvSpPr>
              <a:spLocks noChangeArrowheads="1"/>
            </p:cNvSpPr>
            <p:nvPr/>
          </p:nvSpPr>
          <p:spPr bwMode="auto">
            <a:xfrm>
              <a:off x="446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4" name="Oval 228"/>
            <p:cNvSpPr>
              <a:spLocks noChangeArrowheads="1"/>
            </p:cNvSpPr>
            <p:nvPr/>
          </p:nvSpPr>
          <p:spPr bwMode="auto">
            <a:xfrm>
              <a:off x="4603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5" name="Oval 229"/>
            <p:cNvSpPr>
              <a:spLocks noChangeArrowheads="1"/>
            </p:cNvSpPr>
            <p:nvPr/>
          </p:nvSpPr>
          <p:spPr bwMode="auto">
            <a:xfrm>
              <a:off x="469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6" name="Text Box 230"/>
            <p:cNvSpPr txBox="1">
              <a:spLocks noChangeArrowheads="1"/>
            </p:cNvSpPr>
            <p:nvPr/>
          </p:nvSpPr>
          <p:spPr bwMode="auto">
            <a:xfrm>
              <a:off x="5012" y="3853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9637" name="Text Box 231"/>
            <p:cNvSpPr txBox="1">
              <a:spLocks noChangeArrowheads="1"/>
            </p:cNvSpPr>
            <p:nvPr/>
          </p:nvSpPr>
          <p:spPr bwMode="auto">
            <a:xfrm>
              <a:off x="476" y="2538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9638" name="Line 232"/>
            <p:cNvSpPr>
              <a:spLocks noChangeShapeType="1"/>
            </p:cNvSpPr>
            <p:nvPr/>
          </p:nvSpPr>
          <p:spPr bwMode="auto">
            <a:xfrm>
              <a:off x="147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Line 233"/>
            <p:cNvSpPr>
              <a:spLocks noChangeShapeType="1"/>
            </p:cNvSpPr>
            <p:nvPr/>
          </p:nvSpPr>
          <p:spPr bwMode="auto">
            <a:xfrm>
              <a:off x="2290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Line 234"/>
            <p:cNvSpPr>
              <a:spLocks noChangeShapeType="1"/>
            </p:cNvSpPr>
            <p:nvPr/>
          </p:nvSpPr>
          <p:spPr bwMode="auto">
            <a:xfrm>
              <a:off x="342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61"/>
          <p:cNvGrpSpPr>
            <a:grpSpLocks/>
          </p:cNvGrpSpPr>
          <p:nvPr/>
        </p:nvGrpSpPr>
        <p:grpSpPr bwMode="auto">
          <a:xfrm>
            <a:off x="1116013" y="4581525"/>
            <a:ext cx="6551612" cy="1223963"/>
            <a:chOff x="703" y="2886"/>
            <a:chExt cx="4127" cy="771"/>
          </a:xfrm>
        </p:grpSpPr>
        <p:sp>
          <p:nvSpPr>
            <p:cNvPr id="19567" name="Line 235"/>
            <p:cNvSpPr>
              <a:spLocks noChangeShapeType="1"/>
            </p:cNvSpPr>
            <p:nvPr/>
          </p:nvSpPr>
          <p:spPr bwMode="auto">
            <a:xfrm>
              <a:off x="703" y="3385"/>
              <a:ext cx="771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236"/>
            <p:cNvSpPr>
              <a:spLocks noChangeShapeType="1"/>
            </p:cNvSpPr>
            <p:nvPr/>
          </p:nvSpPr>
          <p:spPr bwMode="auto">
            <a:xfrm>
              <a:off x="1474" y="3475"/>
              <a:ext cx="81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237"/>
            <p:cNvSpPr>
              <a:spLocks noChangeShapeType="1"/>
            </p:cNvSpPr>
            <p:nvPr/>
          </p:nvSpPr>
          <p:spPr bwMode="auto">
            <a:xfrm>
              <a:off x="2290" y="3657"/>
              <a:ext cx="1134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238"/>
            <p:cNvSpPr>
              <a:spLocks noChangeShapeType="1"/>
            </p:cNvSpPr>
            <p:nvPr/>
          </p:nvSpPr>
          <p:spPr bwMode="auto">
            <a:xfrm>
              <a:off x="3424" y="2886"/>
              <a:ext cx="140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241"/>
            <p:cNvSpPr>
              <a:spLocks noChangeShapeType="1"/>
            </p:cNvSpPr>
            <p:nvPr/>
          </p:nvSpPr>
          <p:spPr bwMode="auto">
            <a:xfrm>
              <a:off x="1292" y="3158"/>
              <a:ext cx="0" cy="22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7" name="Text Box 350"/>
          <p:cNvSpPr txBox="1">
            <a:spLocks noChangeArrowheads="1"/>
          </p:cNvSpPr>
          <p:nvPr/>
        </p:nvSpPr>
        <p:spPr bwMode="auto">
          <a:xfrm>
            <a:off x="7956550" y="36449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1557338"/>
            <a:ext cx="7561263" cy="2232025"/>
            <a:chOff x="755650" y="1557338"/>
            <a:chExt cx="7561263" cy="2232025"/>
          </a:xfrm>
        </p:grpSpPr>
        <p:grpSp>
          <p:nvGrpSpPr>
            <p:cNvPr id="19462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9565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3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9563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4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9561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5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9559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6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19557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19555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19553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9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19551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0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19549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19547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2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19545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19543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19541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5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19539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6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19537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7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19535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8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19533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9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19531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0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19529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1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2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3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4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5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6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7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8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9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0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1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2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3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4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5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6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7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8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9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0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1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2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3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4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5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6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7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8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9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0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1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2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3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4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5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6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8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43096" y="3930134"/>
            <a:ext cx="33009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Segmentation into 4 segments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0162" y="4948535"/>
            <a:ext cx="276383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Homogeneity</a:t>
            </a:r>
            <a:r>
              <a:rPr lang="en-US" dirty="0" smtClean="0"/>
              <a:t>: points are close to the mean value (</a:t>
            </a:r>
            <a:r>
              <a:rPr lang="en-US" dirty="0" smtClean="0">
                <a:solidFill>
                  <a:srgbClr val="FF0000"/>
                </a:solidFill>
              </a:rPr>
              <a:t>small error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definitions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i-FI" dirty="0" smtClean="0"/>
                  <a:t>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𝑡𝑁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/>
                  <a:t>: an ordered set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fi-FI" dirty="0" smtClean="0"/>
                  <a:t>-dimensional real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𝑅𝑑</m:t>
                    </m:r>
                  </m:oMath>
                </a14:m>
                <a:endParaRPr lang="fi-FI" baseline="30000" dirty="0" smtClean="0">
                  <a:solidFill>
                    <a:srgbClr val="0066FF"/>
                  </a:solidFill>
                </a:endParaRPr>
              </a:p>
              <a:p>
                <a:pPr marL="0" indent="0">
                  <a:buNone/>
                </a:pPr>
                <a:endParaRPr lang="fi-FI" dirty="0" smtClean="0"/>
              </a:p>
              <a:p>
                <a:r>
                  <a:rPr lang="fi-FI" dirty="0" smtClean="0"/>
                  <a:t>A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-segmentation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: a partition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dirty="0" smtClean="0"/>
                  <a:t> into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 contiguous segments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𝑠𝐾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. </a:t>
                </a:r>
              </a:p>
              <a:p>
                <a:pPr lvl="1"/>
                <a:r>
                  <a:rPr lang="fi-FI" dirty="0" smtClean="0"/>
                  <a:t>Each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 is represented by a single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i-FI" dirty="0" smtClean="0"/>
                  <a:t>(the </a:t>
                </a:r>
                <a:r>
                  <a:rPr lang="fi-FI" dirty="0" smtClean="0">
                    <a:solidFill>
                      <a:srgbClr val="FF0000"/>
                    </a:solidFill>
                  </a:rPr>
                  <a:t>representative </a:t>
                </a:r>
                <a:r>
                  <a:rPr lang="fi-FI" dirty="0" smtClean="0"/>
                  <a:t>of the segment -- same as the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</a:t>
                </a:r>
                <a:r>
                  <a:rPr lang="fi-FI" dirty="0" smtClean="0"/>
                  <a:t> of a cluster)</a:t>
                </a:r>
                <a:endParaRPr lang="fi-FI" sz="2800" dirty="0"/>
              </a:p>
              <a:p>
                <a:endParaRPr lang="fi-FI" sz="2800" dirty="0" smtClean="0">
                  <a:solidFill>
                    <a:srgbClr val="FF0000"/>
                  </a:solidFill>
                </a:endParaRPr>
              </a:p>
              <a:p>
                <a:r>
                  <a:rPr lang="fi-FI" sz="2800" dirty="0" smtClean="0">
                    <a:solidFill>
                      <a:srgbClr val="FF0000"/>
                    </a:solidFill>
                  </a:rPr>
                  <a:t>Error</a:t>
                </a:r>
                <a:r>
                  <a:rPr lang="fi-FI" sz="2800" dirty="0" smtClean="0"/>
                  <a:t> </a:t>
                </a:r>
                <a:r>
                  <a:rPr lang="fi-FI" sz="2800" dirty="0" smtClean="0">
                    <a:solidFill>
                      <a:srgbClr val="0066FF"/>
                    </a:solidFill>
                  </a:rPr>
                  <a:t>E(S)</a:t>
                </a:r>
                <a:r>
                  <a:rPr lang="fi-FI" sz="2800" dirty="0" smtClean="0"/>
                  <a:t>: The error of replacing individual points with representatives</a:t>
                </a:r>
              </a:p>
              <a:p>
                <a:pPr lvl="1"/>
                <a:r>
                  <a:rPr lang="fi-FI" sz="2400" dirty="0" smtClean="0"/>
                  <a:t>Different error functions, define different representatives.</a:t>
                </a:r>
              </a:p>
              <a:p>
                <a:endParaRPr lang="fi-FI" sz="2800" dirty="0" smtClean="0"/>
              </a:p>
              <a:p>
                <a:r>
                  <a:rPr lang="fi-FI" sz="2800" dirty="0" smtClean="0"/>
                  <a:t>Sum of Squares Error (SSE):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i-FI" dirty="0" smtClean="0"/>
              </a:p>
              <a:p>
                <a:r>
                  <a:rPr lang="fi-FI" dirty="0" smtClean="0"/>
                  <a:t>Representative of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fi-FI" dirty="0" smtClean="0">
                    <a:solidFill>
                      <a:srgbClr val="00B0F0"/>
                    </a:solidFill>
                  </a:rPr>
                  <a:t> </a:t>
                </a:r>
                <a:r>
                  <a:rPr lang="fi-FI" dirty="0" smtClean="0"/>
                  <a:t>with SSE: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</a:t>
                </a:r>
                <a:r>
                  <a:rPr lang="fi-FI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i-FI" sz="2800" dirty="0" smtClean="0"/>
              </a:p>
              <a:p>
                <a:endParaRPr lang="fi-FI" sz="2200" dirty="0" smtClean="0"/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750" b="-1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K-segmentation problem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-means clustering</a:t>
                </a:r>
                <a:r>
                  <a:rPr lang="en-US" dirty="0" smtClean="0"/>
                  <a:t>, but now we need the points in the clusters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respect the order of the sequence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This actually makes the problem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easier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4"/>
              <p:cNvSpPr>
                <a:spLocks noChangeArrowheads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Given a sequence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and a value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,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find a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-segmentation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{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…,</m:t>
                    </m:r>
                    <m:r>
                      <a:rPr lang="en-US" sz="2800" i="1" dirty="0" err="1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 err="1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}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of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T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such that the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SSE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error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</a:rPr>
                  <a:t>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is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minimized.</a:t>
                </a:r>
              </a:p>
            </p:txBody>
          </p:sp>
        </mc:Choice>
        <mc:Fallback xmlns="">
          <p:sp>
            <p:nvSpPr>
              <p:cNvPr id="2048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blipFill rotWithShape="1">
                <a:blip r:embed="rId4"/>
                <a:stretch>
                  <a:fillRect l="-588" t="-3846" r="-515" b="-8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Observation: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-segmentation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always. </a:t>
                </a:r>
              </a:p>
              <a:p>
                <a:pPr lvl="1"/>
                <a:r>
                  <a:rPr lang="en-US" dirty="0" smtClean="0"/>
                  <a:t>We only need to specify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/>
          <p:cNvGrpSpPr/>
          <p:nvPr/>
        </p:nvGrpSpPr>
        <p:grpSpPr>
          <a:xfrm>
            <a:off x="759266" y="2628985"/>
            <a:ext cx="7704138" cy="2691667"/>
            <a:chOff x="723547" y="3059905"/>
            <a:chExt cx="7704138" cy="2691667"/>
          </a:xfrm>
        </p:grpSpPr>
        <p:sp>
          <p:nvSpPr>
            <p:cNvPr id="4" name="Line 188"/>
            <p:cNvSpPr>
              <a:spLocks noChangeShapeType="1"/>
            </p:cNvSpPr>
            <p:nvPr/>
          </p:nvSpPr>
          <p:spPr bwMode="auto">
            <a:xfrm>
              <a:off x="1116013" y="434498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60"/>
            <p:cNvGrpSpPr>
              <a:grpSpLocks/>
            </p:cNvGrpSpPr>
            <p:nvPr/>
          </p:nvGrpSpPr>
          <p:grpSpPr bwMode="auto">
            <a:xfrm>
              <a:off x="723547" y="3059905"/>
              <a:ext cx="7704138" cy="2424113"/>
              <a:chOff x="476" y="2538"/>
              <a:chExt cx="4853" cy="1527"/>
            </a:xfrm>
          </p:grpSpPr>
          <p:grpSp>
            <p:nvGrpSpPr>
              <p:cNvPr id="6" name="Group 127"/>
              <p:cNvGrpSpPr>
                <a:grpSpLocks/>
              </p:cNvGrpSpPr>
              <p:nvPr/>
            </p:nvGrpSpPr>
            <p:grpSpPr bwMode="auto">
              <a:xfrm>
                <a:off x="703" y="3808"/>
                <a:ext cx="226" cy="136"/>
                <a:chOff x="431" y="1752"/>
                <a:chExt cx="226" cy="136"/>
              </a:xfrm>
            </p:grpSpPr>
            <p:sp>
              <p:nvSpPr>
                <p:cNvPr id="111" name="Line 12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929" y="3808"/>
                <a:ext cx="226" cy="136"/>
                <a:chOff x="431" y="1752"/>
                <a:chExt cx="226" cy="136"/>
              </a:xfrm>
            </p:grpSpPr>
            <p:sp>
              <p:nvSpPr>
                <p:cNvPr id="109" name="Line 13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3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156" y="3808"/>
                <a:ext cx="226" cy="136"/>
                <a:chOff x="431" y="1752"/>
                <a:chExt cx="226" cy="136"/>
              </a:xfrm>
            </p:grpSpPr>
            <p:sp>
              <p:nvSpPr>
                <p:cNvPr id="107" name="Line 13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3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36"/>
              <p:cNvGrpSpPr>
                <a:grpSpLocks/>
              </p:cNvGrpSpPr>
              <p:nvPr/>
            </p:nvGrpSpPr>
            <p:grpSpPr bwMode="auto">
              <a:xfrm>
                <a:off x="1383" y="3808"/>
                <a:ext cx="226" cy="136"/>
                <a:chOff x="431" y="1752"/>
                <a:chExt cx="226" cy="136"/>
              </a:xfrm>
            </p:grpSpPr>
            <p:sp>
              <p:nvSpPr>
                <p:cNvPr id="105" name="Line 13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3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39"/>
              <p:cNvGrpSpPr>
                <a:grpSpLocks/>
              </p:cNvGrpSpPr>
              <p:nvPr/>
            </p:nvGrpSpPr>
            <p:grpSpPr bwMode="auto">
              <a:xfrm>
                <a:off x="1610" y="3808"/>
                <a:ext cx="226" cy="136"/>
                <a:chOff x="431" y="1752"/>
                <a:chExt cx="226" cy="136"/>
              </a:xfrm>
            </p:grpSpPr>
            <p:sp>
              <p:nvSpPr>
                <p:cNvPr id="103" name="Line 14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2"/>
              <p:cNvGrpSpPr>
                <a:grpSpLocks/>
              </p:cNvGrpSpPr>
              <p:nvPr/>
            </p:nvGrpSpPr>
            <p:grpSpPr bwMode="auto">
              <a:xfrm>
                <a:off x="1837" y="3808"/>
                <a:ext cx="226" cy="136"/>
                <a:chOff x="431" y="1752"/>
                <a:chExt cx="226" cy="136"/>
              </a:xfrm>
            </p:grpSpPr>
            <p:sp>
              <p:nvSpPr>
                <p:cNvPr id="101" name="Line 14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4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2063" y="3808"/>
                <a:ext cx="226" cy="136"/>
                <a:chOff x="431" y="1752"/>
                <a:chExt cx="226" cy="136"/>
              </a:xfrm>
            </p:grpSpPr>
            <p:sp>
              <p:nvSpPr>
                <p:cNvPr id="99" name="Line 14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4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48"/>
              <p:cNvGrpSpPr>
                <a:grpSpLocks/>
              </p:cNvGrpSpPr>
              <p:nvPr/>
            </p:nvGrpSpPr>
            <p:grpSpPr bwMode="auto">
              <a:xfrm>
                <a:off x="2290" y="3808"/>
                <a:ext cx="226" cy="136"/>
                <a:chOff x="431" y="1752"/>
                <a:chExt cx="226" cy="136"/>
              </a:xfrm>
            </p:grpSpPr>
            <p:sp>
              <p:nvSpPr>
                <p:cNvPr id="97" name="Line 14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51"/>
              <p:cNvGrpSpPr>
                <a:grpSpLocks/>
              </p:cNvGrpSpPr>
              <p:nvPr/>
            </p:nvGrpSpPr>
            <p:grpSpPr bwMode="auto">
              <a:xfrm>
                <a:off x="2517" y="3808"/>
                <a:ext cx="226" cy="136"/>
                <a:chOff x="431" y="1752"/>
                <a:chExt cx="226" cy="136"/>
              </a:xfrm>
            </p:grpSpPr>
            <p:sp>
              <p:nvSpPr>
                <p:cNvPr id="95" name="Line 15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54"/>
              <p:cNvGrpSpPr>
                <a:grpSpLocks/>
              </p:cNvGrpSpPr>
              <p:nvPr/>
            </p:nvGrpSpPr>
            <p:grpSpPr bwMode="auto">
              <a:xfrm>
                <a:off x="2744" y="3808"/>
                <a:ext cx="226" cy="136"/>
                <a:chOff x="431" y="1752"/>
                <a:chExt cx="226" cy="136"/>
              </a:xfrm>
            </p:grpSpPr>
            <p:sp>
              <p:nvSpPr>
                <p:cNvPr id="93" name="Line 155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6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7"/>
              <p:cNvGrpSpPr>
                <a:grpSpLocks/>
              </p:cNvGrpSpPr>
              <p:nvPr/>
            </p:nvGrpSpPr>
            <p:grpSpPr bwMode="auto">
              <a:xfrm>
                <a:off x="2971" y="3808"/>
                <a:ext cx="226" cy="136"/>
                <a:chOff x="431" y="1752"/>
                <a:chExt cx="226" cy="136"/>
              </a:xfrm>
            </p:grpSpPr>
            <p:sp>
              <p:nvSpPr>
                <p:cNvPr id="91" name="Line 15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5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0"/>
              <p:cNvGrpSpPr>
                <a:grpSpLocks/>
              </p:cNvGrpSpPr>
              <p:nvPr/>
            </p:nvGrpSpPr>
            <p:grpSpPr bwMode="auto">
              <a:xfrm>
                <a:off x="3197" y="3808"/>
                <a:ext cx="226" cy="136"/>
                <a:chOff x="431" y="1752"/>
                <a:chExt cx="226" cy="136"/>
              </a:xfrm>
            </p:grpSpPr>
            <p:sp>
              <p:nvSpPr>
                <p:cNvPr id="89" name="Line 16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63"/>
              <p:cNvGrpSpPr>
                <a:grpSpLocks/>
              </p:cNvGrpSpPr>
              <p:nvPr/>
            </p:nvGrpSpPr>
            <p:grpSpPr bwMode="auto">
              <a:xfrm>
                <a:off x="3424" y="3808"/>
                <a:ext cx="226" cy="136"/>
                <a:chOff x="431" y="1752"/>
                <a:chExt cx="226" cy="136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66"/>
              <p:cNvGrpSpPr>
                <a:grpSpLocks/>
              </p:cNvGrpSpPr>
              <p:nvPr/>
            </p:nvGrpSpPr>
            <p:grpSpPr bwMode="auto">
              <a:xfrm>
                <a:off x="3651" y="3808"/>
                <a:ext cx="226" cy="136"/>
                <a:chOff x="431" y="1752"/>
                <a:chExt cx="226" cy="136"/>
              </a:xfrm>
            </p:grpSpPr>
            <p:sp>
              <p:nvSpPr>
                <p:cNvPr id="85" name="Line 16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9"/>
              <p:cNvGrpSpPr>
                <a:grpSpLocks/>
              </p:cNvGrpSpPr>
              <p:nvPr/>
            </p:nvGrpSpPr>
            <p:grpSpPr bwMode="auto">
              <a:xfrm>
                <a:off x="3878" y="3808"/>
                <a:ext cx="226" cy="136"/>
                <a:chOff x="431" y="1752"/>
                <a:chExt cx="226" cy="136"/>
              </a:xfrm>
            </p:grpSpPr>
            <p:sp>
              <p:nvSpPr>
                <p:cNvPr id="83" name="Line 17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2"/>
              <p:cNvGrpSpPr>
                <a:grpSpLocks/>
              </p:cNvGrpSpPr>
              <p:nvPr/>
            </p:nvGrpSpPr>
            <p:grpSpPr bwMode="auto">
              <a:xfrm>
                <a:off x="4105" y="3808"/>
                <a:ext cx="226" cy="136"/>
                <a:chOff x="431" y="1752"/>
                <a:chExt cx="226" cy="136"/>
              </a:xfrm>
            </p:grpSpPr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75"/>
              <p:cNvGrpSpPr>
                <a:grpSpLocks/>
              </p:cNvGrpSpPr>
              <p:nvPr/>
            </p:nvGrpSpPr>
            <p:grpSpPr bwMode="auto">
              <a:xfrm>
                <a:off x="4331" y="3808"/>
                <a:ext cx="226" cy="136"/>
                <a:chOff x="431" y="1752"/>
                <a:chExt cx="226" cy="136"/>
              </a:xfrm>
            </p:grpSpPr>
            <p:sp>
              <p:nvSpPr>
                <p:cNvPr id="79" name="Line 17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>
                <a:off x="4558" y="3808"/>
                <a:ext cx="226" cy="136"/>
                <a:chOff x="431" y="1752"/>
                <a:chExt cx="226" cy="136"/>
              </a:xfrm>
            </p:grpSpPr>
            <p:sp>
              <p:nvSpPr>
                <p:cNvPr id="77" name="Line 17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8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81"/>
              <p:cNvGrpSpPr>
                <a:grpSpLocks/>
              </p:cNvGrpSpPr>
              <p:nvPr/>
            </p:nvGrpSpPr>
            <p:grpSpPr bwMode="auto">
              <a:xfrm>
                <a:off x="4785" y="3808"/>
                <a:ext cx="226" cy="136"/>
                <a:chOff x="431" y="1752"/>
                <a:chExt cx="226" cy="136"/>
              </a:xfrm>
            </p:grpSpPr>
            <p:sp>
              <p:nvSpPr>
                <p:cNvPr id="75" name="Line 18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Line 184"/>
              <p:cNvSpPr>
                <a:spLocks noChangeShapeType="1"/>
              </p:cNvSpPr>
              <p:nvPr/>
            </p:nvSpPr>
            <p:spPr bwMode="auto">
              <a:xfrm>
                <a:off x="5012" y="38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5"/>
              <p:cNvSpPr>
                <a:spLocks noChangeShapeType="1"/>
              </p:cNvSpPr>
              <p:nvPr/>
            </p:nvSpPr>
            <p:spPr bwMode="auto">
              <a:xfrm flipV="1">
                <a:off x="703" y="3612"/>
                <a:ext cx="0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86"/>
              <p:cNvSpPr>
                <a:spLocks noChangeShapeType="1"/>
              </p:cNvSpPr>
              <p:nvPr/>
            </p:nvSpPr>
            <p:spPr bwMode="auto">
              <a:xfrm>
                <a:off x="703" y="3612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7"/>
              <p:cNvSpPr>
                <a:spLocks noChangeShapeType="1"/>
              </p:cNvSpPr>
              <p:nvPr/>
            </p:nvSpPr>
            <p:spPr bwMode="auto">
              <a:xfrm flipV="1">
                <a:off x="703" y="333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9"/>
              <p:cNvSpPr>
                <a:spLocks noChangeShapeType="1"/>
              </p:cNvSpPr>
              <p:nvPr/>
            </p:nvSpPr>
            <p:spPr bwMode="auto">
              <a:xfrm flipV="1">
                <a:off x="703" y="306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0"/>
              <p:cNvSpPr>
                <a:spLocks noChangeShapeType="1"/>
              </p:cNvSpPr>
              <p:nvPr/>
            </p:nvSpPr>
            <p:spPr bwMode="auto">
              <a:xfrm>
                <a:off x="703" y="3083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1"/>
              <p:cNvSpPr>
                <a:spLocks noChangeShapeType="1"/>
              </p:cNvSpPr>
              <p:nvPr/>
            </p:nvSpPr>
            <p:spPr bwMode="auto">
              <a:xfrm flipV="1">
                <a:off x="703" y="281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92"/>
              <p:cNvSpPr>
                <a:spLocks noChangeShapeType="1"/>
              </p:cNvSpPr>
              <p:nvPr/>
            </p:nvSpPr>
            <p:spPr bwMode="auto">
              <a:xfrm>
                <a:off x="703" y="2810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3"/>
              <p:cNvSpPr>
                <a:spLocks noChangeShapeType="1"/>
              </p:cNvSpPr>
              <p:nvPr/>
            </p:nvSpPr>
            <p:spPr bwMode="auto">
              <a:xfrm flipV="1">
                <a:off x="703" y="2538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194"/>
              <p:cNvSpPr>
                <a:spLocks noChangeArrowheads="1"/>
              </p:cNvSpPr>
              <p:nvPr/>
            </p:nvSpPr>
            <p:spPr bwMode="auto">
              <a:xfrm>
                <a:off x="793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Oval 195"/>
              <p:cNvSpPr>
                <a:spLocks noChangeArrowheads="1"/>
              </p:cNvSpPr>
              <p:nvPr/>
            </p:nvSpPr>
            <p:spPr bwMode="auto">
              <a:xfrm>
                <a:off x="884" y="320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196"/>
              <p:cNvSpPr>
                <a:spLocks noChangeArrowheads="1"/>
              </p:cNvSpPr>
              <p:nvPr/>
            </p:nvSpPr>
            <p:spPr bwMode="auto">
              <a:xfrm>
                <a:off x="974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Oval 197"/>
              <p:cNvSpPr>
                <a:spLocks noChangeArrowheads="1"/>
              </p:cNvSpPr>
              <p:nvPr/>
            </p:nvSpPr>
            <p:spPr bwMode="auto">
              <a:xfrm>
                <a:off x="1065" y="3399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198"/>
              <p:cNvSpPr>
                <a:spLocks noChangeArrowheads="1"/>
              </p:cNvSpPr>
              <p:nvPr/>
            </p:nvSpPr>
            <p:spPr bwMode="auto">
              <a:xfrm>
                <a:off x="1201" y="349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Oval 199"/>
              <p:cNvSpPr>
                <a:spLocks noChangeArrowheads="1"/>
              </p:cNvSpPr>
              <p:nvPr/>
            </p:nvSpPr>
            <p:spPr bwMode="auto">
              <a:xfrm>
                <a:off x="1292" y="3128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Oval 200"/>
              <p:cNvSpPr>
                <a:spLocks noChangeArrowheads="1"/>
              </p:cNvSpPr>
              <p:nvPr/>
            </p:nvSpPr>
            <p:spPr bwMode="auto">
              <a:xfrm>
                <a:off x="1383" y="340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201"/>
              <p:cNvSpPr>
                <a:spLocks noChangeArrowheads="1"/>
              </p:cNvSpPr>
              <p:nvPr/>
            </p:nvSpPr>
            <p:spPr bwMode="auto">
              <a:xfrm>
                <a:off x="1518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Oval 202"/>
              <p:cNvSpPr>
                <a:spLocks noChangeArrowheads="1"/>
              </p:cNvSpPr>
              <p:nvPr/>
            </p:nvSpPr>
            <p:spPr bwMode="auto">
              <a:xfrm>
                <a:off x="1655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203"/>
              <p:cNvSpPr>
                <a:spLocks noChangeArrowheads="1"/>
              </p:cNvSpPr>
              <p:nvPr/>
            </p:nvSpPr>
            <p:spPr bwMode="auto">
              <a:xfrm>
                <a:off x="1745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Oval 204"/>
              <p:cNvSpPr>
                <a:spLocks noChangeArrowheads="1"/>
              </p:cNvSpPr>
              <p:nvPr/>
            </p:nvSpPr>
            <p:spPr bwMode="auto">
              <a:xfrm>
                <a:off x="1881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205"/>
              <p:cNvSpPr>
                <a:spLocks noChangeArrowheads="1"/>
              </p:cNvSpPr>
              <p:nvPr/>
            </p:nvSpPr>
            <p:spPr bwMode="auto">
              <a:xfrm>
                <a:off x="1972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Oval 206"/>
              <p:cNvSpPr>
                <a:spLocks noChangeArrowheads="1"/>
              </p:cNvSpPr>
              <p:nvPr/>
            </p:nvSpPr>
            <p:spPr bwMode="auto">
              <a:xfrm>
                <a:off x="2108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Oval 207"/>
              <p:cNvSpPr>
                <a:spLocks noChangeArrowheads="1"/>
              </p:cNvSpPr>
              <p:nvPr/>
            </p:nvSpPr>
            <p:spPr bwMode="auto">
              <a:xfrm>
                <a:off x="2199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Oval 208"/>
              <p:cNvSpPr>
                <a:spLocks noChangeArrowheads="1"/>
              </p:cNvSpPr>
              <p:nvPr/>
            </p:nvSpPr>
            <p:spPr bwMode="auto">
              <a:xfrm>
                <a:off x="233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209"/>
              <p:cNvSpPr>
                <a:spLocks noChangeArrowheads="1"/>
              </p:cNvSpPr>
              <p:nvPr/>
            </p:nvSpPr>
            <p:spPr bwMode="auto">
              <a:xfrm>
                <a:off x="2426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Oval 210"/>
              <p:cNvSpPr>
                <a:spLocks noChangeArrowheads="1"/>
              </p:cNvSpPr>
              <p:nvPr/>
            </p:nvSpPr>
            <p:spPr bwMode="auto">
              <a:xfrm>
                <a:off x="2562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Oval 211"/>
              <p:cNvSpPr>
                <a:spLocks noChangeArrowheads="1"/>
              </p:cNvSpPr>
              <p:nvPr/>
            </p:nvSpPr>
            <p:spPr bwMode="auto">
              <a:xfrm>
                <a:off x="2652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2" name="Oval 212"/>
              <p:cNvSpPr>
                <a:spLocks noChangeArrowheads="1"/>
              </p:cNvSpPr>
              <p:nvPr/>
            </p:nvSpPr>
            <p:spPr bwMode="auto">
              <a:xfrm>
                <a:off x="2788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Oval 213"/>
              <p:cNvSpPr>
                <a:spLocks noChangeArrowheads="1"/>
              </p:cNvSpPr>
              <p:nvPr/>
            </p:nvSpPr>
            <p:spPr bwMode="auto">
              <a:xfrm>
                <a:off x="2879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4" name="Oval 214"/>
              <p:cNvSpPr>
                <a:spLocks noChangeArrowheads="1"/>
              </p:cNvSpPr>
              <p:nvPr/>
            </p:nvSpPr>
            <p:spPr bwMode="auto">
              <a:xfrm>
                <a:off x="301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5" name="Oval 215"/>
              <p:cNvSpPr>
                <a:spLocks noChangeArrowheads="1"/>
              </p:cNvSpPr>
              <p:nvPr/>
            </p:nvSpPr>
            <p:spPr bwMode="auto">
              <a:xfrm>
                <a:off x="3107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216"/>
              <p:cNvSpPr>
                <a:spLocks noChangeArrowheads="1"/>
              </p:cNvSpPr>
              <p:nvPr/>
            </p:nvSpPr>
            <p:spPr bwMode="auto">
              <a:xfrm>
                <a:off x="3243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217"/>
              <p:cNvSpPr>
                <a:spLocks noChangeArrowheads="1"/>
              </p:cNvSpPr>
              <p:nvPr/>
            </p:nvSpPr>
            <p:spPr bwMode="auto">
              <a:xfrm>
                <a:off x="3333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8" name="Oval 218"/>
              <p:cNvSpPr>
                <a:spLocks noChangeArrowheads="1"/>
              </p:cNvSpPr>
              <p:nvPr/>
            </p:nvSpPr>
            <p:spPr bwMode="auto">
              <a:xfrm>
                <a:off x="346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219"/>
              <p:cNvSpPr>
                <a:spLocks noChangeArrowheads="1"/>
              </p:cNvSpPr>
              <p:nvPr/>
            </p:nvSpPr>
            <p:spPr bwMode="auto">
              <a:xfrm>
                <a:off x="3560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0" name="Oval 220"/>
              <p:cNvSpPr>
                <a:spLocks noChangeArrowheads="1"/>
              </p:cNvSpPr>
              <p:nvPr/>
            </p:nvSpPr>
            <p:spPr bwMode="auto">
              <a:xfrm>
                <a:off x="3696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" name="Oval 221"/>
              <p:cNvSpPr>
                <a:spLocks noChangeArrowheads="1"/>
              </p:cNvSpPr>
              <p:nvPr/>
            </p:nvSpPr>
            <p:spPr bwMode="auto">
              <a:xfrm>
                <a:off x="378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" name="Oval 222"/>
              <p:cNvSpPr>
                <a:spLocks noChangeArrowheads="1"/>
              </p:cNvSpPr>
              <p:nvPr/>
            </p:nvSpPr>
            <p:spPr bwMode="auto">
              <a:xfrm>
                <a:off x="3922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3" name="Oval 223"/>
              <p:cNvSpPr>
                <a:spLocks noChangeArrowheads="1"/>
              </p:cNvSpPr>
              <p:nvPr/>
            </p:nvSpPr>
            <p:spPr bwMode="auto">
              <a:xfrm>
                <a:off x="401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4" name="Oval 224"/>
              <p:cNvSpPr>
                <a:spLocks noChangeArrowheads="1"/>
              </p:cNvSpPr>
              <p:nvPr/>
            </p:nvSpPr>
            <p:spPr bwMode="auto">
              <a:xfrm>
                <a:off x="414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" name="Oval 225"/>
              <p:cNvSpPr>
                <a:spLocks noChangeArrowheads="1"/>
              </p:cNvSpPr>
              <p:nvPr/>
            </p:nvSpPr>
            <p:spPr bwMode="auto">
              <a:xfrm>
                <a:off x="4241" y="2931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6" name="Oval 226"/>
              <p:cNvSpPr>
                <a:spLocks noChangeArrowheads="1"/>
              </p:cNvSpPr>
              <p:nvPr/>
            </p:nvSpPr>
            <p:spPr bwMode="auto">
              <a:xfrm>
                <a:off x="4377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7" name="Oval 227"/>
              <p:cNvSpPr>
                <a:spLocks noChangeArrowheads="1"/>
              </p:cNvSpPr>
              <p:nvPr/>
            </p:nvSpPr>
            <p:spPr bwMode="auto">
              <a:xfrm>
                <a:off x="446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8" name="Oval 228"/>
              <p:cNvSpPr>
                <a:spLocks noChangeArrowheads="1"/>
              </p:cNvSpPr>
              <p:nvPr/>
            </p:nvSpPr>
            <p:spPr bwMode="auto">
              <a:xfrm>
                <a:off x="4603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" name="Oval 229"/>
              <p:cNvSpPr>
                <a:spLocks noChangeArrowheads="1"/>
              </p:cNvSpPr>
              <p:nvPr/>
            </p:nvSpPr>
            <p:spPr bwMode="auto">
              <a:xfrm>
                <a:off x="469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0" name="Text Box 230"/>
              <p:cNvSpPr txBox="1">
                <a:spLocks noChangeArrowheads="1"/>
              </p:cNvSpPr>
              <p:nvPr/>
            </p:nvSpPr>
            <p:spPr bwMode="auto">
              <a:xfrm>
                <a:off x="5012" y="3853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omic Sans MS" pitchFamily="66" charset="0"/>
                  </a:rPr>
                  <a:t>t</a:t>
                </a:r>
              </a:p>
            </p:txBody>
          </p:sp>
          <p:sp>
            <p:nvSpPr>
              <p:cNvPr id="71" name="Text Box 231"/>
              <p:cNvSpPr txBox="1">
                <a:spLocks noChangeArrowheads="1"/>
              </p:cNvSpPr>
              <p:nvPr/>
            </p:nvSpPr>
            <p:spPr bwMode="auto">
              <a:xfrm>
                <a:off x="476" y="2538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Comic Sans MS" pitchFamily="66" charset="0"/>
                  </a:rPr>
                  <a:t>R</a:t>
                </a:r>
              </a:p>
            </p:txBody>
          </p:sp>
          <p:sp>
            <p:nvSpPr>
              <p:cNvPr id="72" name="Line 232"/>
              <p:cNvSpPr>
                <a:spLocks noChangeShapeType="1"/>
              </p:cNvSpPr>
              <p:nvPr/>
            </p:nvSpPr>
            <p:spPr bwMode="auto">
              <a:xfrm>
                <a:off x="1474" y="2809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33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34"/>
              <p:cNvSpPr>
                <a:spLocks noChangeShapeType="1"/>
              </p:cNvSpPr>
              <p:nvPr/>
            </p:nvSpPr>
            <p:spPr bwMode="auto">
              <a:xfrm>
                <a:off x="3424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61"/>
            <p:cNvGrpSpPr>
              <a:grpSpLocks/>
            </p:cNvGrpSpPr>
            <p:nvPr/>
          </p:nvGrpSpPr>
          <p:grpSpPr bwMode="auto">
            <a:xfrm>
              <a:off x="1116013" y="3600450"/>
              <a:ext cx="6551612" cy="1223963"/>
              <a:chOff x="703" y="2886"/>
              <a:chExt cx="4127" cy="771"/>
            </a:xfrm>
          </p:grpSpPr>
          <p:sp>
            <p:nvSpPr>
              <p:cNvPr id="114" name="Line 235"/>
              <p:cNvSpPr>
                <a:spLocks noChangeShapeType="1"/>
              </p:cNvSpPr>
              <p:nvPr/>
            </p:nvSpPr>
            <p:spPr bwMode="auto">
              <a:xfrm>
                <a:off x="703" y="3385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36"/>
              <p:cNvSpPr>
                <a:spLocks noChangeShapeType="1"/>
              </p:cNvSpPr>
              <p:nvPr/>
            </p:nvSpPr>
            <p:spPr bwMode="auto">
              <a:xfrm>
                <a:off x="1474" y="3475"/>
                <a:ext cx="81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7"/>
              <p:cNvSpPr>
                <a:spLocks noChangeShapeType="1"/>
              </p:cNvSpPr>
              <p:nvPr/>
            </p:nvSpPr>
            <p:spPr bwMode="auto">
              <a:xfrm>
                <a:off x="2290" y="3657"/>
                <a:ext cx="1134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8"/>
              <p:cNvSpPr>
                <a:spLocks noChangeShapeType="1"/>
              </p:cNvSpPr>
              <p:nvPr/>
            </p:nvSpPr>
            <p:spPr bwMode="auto">
              <a:xfrm>
                <a:off x="3424" y="2886"/>
                <a:ext cx="140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41"/>
              <p:cNvSpPr>
                <a:spLocks noChangeShapeType="1"/>
              </p:cNvSpPr>
              <p:nvPr/>
            </p:nvSpPr>
            <p:spPr bwMode="auto">
              <a:xfrm>
                <a:off x="1292" y="3158"/>
                <a:ext cx="0" cy="22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1066800" y="3525836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4"/>
            <p:cNvSpPr>
              <a:spLocks noChangeShapeType="1"/>
            </p:cNvSpPr>
            <p:nvPr/>
          </p:nvSpPr>
          <p:spPr bwMode="auto">
            <a:xfrm>
              <a:off x="7566907" y="3492500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65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Optimal solution for the k-segmentation problem</a:t>
            </a:r>
            <a:endParaRPr lang="en-US" sz="3600" dirty="0" smtClean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23850" y="1816100"/>
            <a:ext cx="8291513" cy="1384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Bellman’61</a:t>
            </a:r>
            <a:r>
              <a:rPr lang="fi-FI" sz="2800" dirty="0">
                <a:latin typeface="Calibri" pitchFamily="34" charset="0"/>
              </a:rPr>
              <a:t>:</a:t>
            </a:r>
            <a:r>
              <a:rPr lang="fi-FI" sz="2800" dirty="0" smtClean="0"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The </a:t>
            </a:r>
            <a:r>
              <a:rPr lang="fi-FI" sz="2800" dirty="0" smtClean="0">
                <a:latin typeface="Calibri" pitchFamily="34" charset="0"/>
              </a:rPr>
              <a:t>K-segmentation </a:t>
            </a:r>
            <a:r>
              <a:rPr lang="fi-FI" sz="2800" dirty="0">
                <a:latin typeface="Calibri" pitchFamily="34" charset="0"/>
              </a:rPr>
              <a:t>problem can be solved optimally using a standard </a:t>
            </a: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dynamic programming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algorithm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Dynamic Programming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Construct the solution of the problem by using solutions to problems of smaller size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recursion</a:t>
            </a:r>
          </a:p>
          <a:p>
            <a:pPr lvl="1"/>
            <a:r>
              <a:rPr lang="en-US" dirty="0" smtClean="0"/>
              <a:t>Build the solution </a:t>
            </a:r>
            <a:r>
              <a:rPr lang="en-US" dirty="0" smtClean="0">
                <a:solidFill>
                  <a:srgbClr val="0070C0"/>
                </a:solidFill>
              </a:rPr>
              <a:t>bottom up </a:t>
            </a:r>
            <a:r>
              <a:rPr lang="en-US" dirty="0" smtClean="0"/>
              <a:t>from smaller to larger instances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table </a:t>
            </a:r>
            <a:r>
              <a:rPr lang="en-US" dirty="0" smtClean="0"/>
              <a:t>that stores the solutions to the sub-problems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optimization problems where order is involved can be solved optimally in polynomial time using dynamic programming. </a:t>
            </a:r>
          </a:p>
          <a:p>
            <a:pPr lvl="1"/>
            <a:r>
              <a:rPr lang="en-US" dirty="0" smtClean="0"/>
              <a:t>The polynomial exponent may be large 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Terminology: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  <a:latin typeface="Cambria Math"/>
                  </a:rPr>
                  <a:t>: </a:t>
                </a:r>
                <a:r>
                  <a:rPr lang="en-US" dirty="0"/>
                  <a:t>subsequence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fi-FI" sz="2500" dirty="0"/>
                  <a:t>for </a:t>
                </a:r>
                <a14:m>
                  <m:oMath xmlns:m="http://schemas.openxmlformats.org/officeDocument/2006/math"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[1,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: error of optimal segmentation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subsequence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segments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Dynamic Programming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Recursion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274320" lvl="1" indent="0"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  <a:blipFill rotWithShape="1">
                <a:blip r:embed="rId2"/>
                <a:stretch>
                  <a:fillRect l="-626" t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6934200" y="3738031"/>
            <a:ext cx="533400" cy="3124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5715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of k-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(last) </a:t>
            </a:r>
            <a:r>
              <a:rPr lang="en-US" dirty="0" smtClean="0"/>
              <a:t>segment when the last segment is [</a:t>
            </a:r>
            <a:r>
              <a:rPr lang="en-US" dirty="0" err="1" smtClean="0"/>
              <a:t>j+1,n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161366" y="4203697"/>
            <a:ext cx="533400" cy="219286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31633" y="5715000"/>
            <a:ext cx="219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of optimal segmentation S[</a:t>
            </a:r>
            <a:r>
              <a:rPr lang="en-US" dirty="0" err="1" smtClean="0"/>
              <a:t>1,j</a:t>
            </a:r>
            <a:r>
              <a:rPr lang="en-US" dirty="0" smtClean="0"/>
              <a:t>] with k-1 segments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Minimum over all possible placements of the last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919" t="-3974" r="-234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2019300" y="4465216"/>
            <a:ext cx="533400" cy="167640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42146" y="3531481"/>
            <a:ext cx="1523998" cy="4014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5692" y="2735271"/>
            <a:ext cx="3796454" cy="793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Two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dimensional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table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Fill the table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top to bottom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 to right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1">
                <a:blip r:embed="rId2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669249" y="2349290"/>
            <a:ext cx="4182897" cy="2393591"/>
            <a:chOff x="6253262" y="5045736"/>
            <a:chExt cx="2509738" cy="1355064"/>
          </a:xfrm>
        </p:grpSpPr>
        <p:sp>
          <p:nvSpPr>
            <p:cNvPr id="5" name="Rectangle 4"/>
            <p:cNvSpPr/>
            <p:nvPr/>
          </p:nvSpPr>
          <p:spPr>
            <a:xfrm>
              <a:off x="6477000" y="5257800"/>
              <a:ext cx="22860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477000" y="54864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77000" y="59436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77000" y="5715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61722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05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2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1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77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05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534400" y="5045736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5049362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3262" y="5264248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6528" y="6191627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table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6144" y="3529147"/>
            <a:ext cx="381001" cy="403799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80255" y="3565948"/>
            <a:ext cx="39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k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1587" y="234928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5146" y="3132209"/>
            <a:ext cx="380998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4145" y="3132209"/>
            <a:ext cx="381001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23146" y="3132209"/>
            <a:ext cx="380999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55692" y="3132209"/>
            <a:ext cx="367454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7" idx="3"/>
          </p:cNvCxnSpPr>
          <p:nvPr/>
        </p:nvCxnSpPr>
        <p:spPr>
          <a:xfrm>
            <a:off x="3653547" y="2656417"/>
            <a:ext cx="2103097" cy="10746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471145" y="4338930"/>
            <a:ext cx="381001" cy="403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61646" y="4742881"/>
            <a:ext cx="0" cy="1581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02032" y="6324600"/>
            <a:ext cx="3441968" cy="369332"/>
          </a:xfrm>
          <a:prstGeom prst="rect">
            <a:avLst/>
          </a:prstGeom>
          <a:solidFill>
            <a:srgbClr val="FF3B3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Error of optimal K-segmentation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3" grpId="0" animBg="1"/>
      <p:bldP spid="24" grpId="0"/>
      <p:bldP spid="25" grpId="0"/>
      <p:bldP spid="30" grpId="0" animBg="1"/>
      <p:bldP spid="32" grpId="0" animBg="1"/>
      <p:bldP spid="33" grpId="0" animBg="1"/>
      <p:bldP spid="34" grpId="0" animBg="1"/>
      <p:bldP spid="27" grpId="0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the data </a:t>
                </a:r>
                <a:r>
                  <a:rPr lang="en-US" dirty="0"/>
                  <a:t>is the height </a:t>
                </a:r>
                <a:r>
                  <a:rPr lang="en-US" dirty="0" smtClean="0"/>
                  <a:t>of all </a:t>
                </a:r>
                <a:r>
                  <a:rPr lang="en-US" dirty="0"/>
                  <a:t>people in Greece</a:t>
                </a:r>
              </a:p>
              <a:p>
                <a:pPr lvl="1"/>
                <a:r>
                  <a:rPr lang="en-US" dirty="0"/>
                  <a:t>Experience has shown that this data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Gaussian</a:t>
                </a:r>
                <a:r>
                  <a:rPr lang="en-US" dirty="0"/>
                  <a:t> (Normal) distribution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mean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963" t="-139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500707" y="1664732"/>
            <a:ext cx="473848" cy="2389742"/>
            <a:chOff x="5500707" y="1664732"/>
            <a:chExt cx="473848" cy="23897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333122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384546" y="2383839"/>
            <a:ext cx="31506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934436" y="202247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15" grpId="0" animBg="1"/>
      <p:bldP spid="17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356244" y="1654198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009289" y="5208861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601545" y="2374899"/>
            <a:ext cx="47937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957101" y="19907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4995440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349320" y="5214248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180805" y="3040577"/>
            <a:ext cx="786363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78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19032" y="4301520"/>
            <a:ext cx="341632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Optimal segmentation S[</a:t>
            </a:r>
            <a:r>
              <a:rPr lang="en-US" sz="2000" dirty="0" err="1" smtClean="0"/>
              <a:t>1:n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25676" y="452749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35" idx="1"/>
            <a:endCxn id="173" idx="3"/>
          </p:cNvCxnSpPr>
          <p:nvPr/>
        </p:nvCxnSpPr>
        <p:spPr>
          <a:xfrm rot="10800000">
            <a:off x="7014811" y="5394183"/>
            <a:ext cx="633091" cy="326919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[3,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stores the error of the optimal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-segmentation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the cell (or in a different table) we also store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position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</a:t>
                </a:r>
                <a:r>
                  <a:rPr lang="en-US" dirty="0" smtClean="0"/>
                  <a:t> so we can trace back the segmentation</a:t>
                </a:r>
                <a:endParaRPr lang="en-US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067" t="-3311" r="-533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/>
          <p:cNvSpPr txBox="1"/>
          <p:nvPr/>
        </p:nvSpPr>
        <p:spPr>
          <a:xfrm>
            <a:off x="6603682" y="4527498"/>
            <a:ext cx="5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n-3</a:t>
            </a:r>
            <a:endParaRPr lang="en-US" b="1" dirty="0">
              <a:solidFill>
                <a:srgbClr val="EF8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Dynamic-programming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: Sequence </a:t>
            </a:r>
            <a:r>
              <a:rPr lang="en-US" b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, length </a:t>
            </a:r>
            <a:r>
              <a:rPr lang="en-US" b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  <a:r>
              <a:rPr lang="en-US" dirty="0" smtClean="0"/>
              <a:t> segments, error function </a:t>
            </a:r>
            <a:r>
              <a:rPr lang="en-US" b="1" dirty="0" smtClean="0">
                <a:solidFill>
                  <a:schemeClr val="accent1"/>
                </a:solidFill>
              </a:rPr>
              <a:t>E()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i=1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N </a:t>
            </a:r>
            <a:r>
              <a:rPr lang="en-US" dirty="0"/>
              <a:t>//Initialize first </a:t>
            </a:r>
            <a:r>
              <a:rPr lang="en-US" dirty="0" smtClean="0"/>
              <a:t>row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1,i</a:t>
            </a:r>
            <a:r>
              <a:rPr lang="en-US" b="1" dirty="0" smtClean="0">
                <a:solidFill>
                  <a:schemeClr val="accent1"/>
                </a:solidFill>
              </a:rPr>
              <a:t>]=E(T[1…i])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//Error when everything is in one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 </a:t>
            </a:r>
            <a:r>
              <a:rPr lang="en-US" dirty="0"/>
              <a:t>// Initialize </a:t>
            </a:r>
            <a:r>
              <a:rPr lang="en-US" dirty="0" smtClean="0"/>
              <a:t>diagonal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k,k</a:t>
            </a:r>
            <a:r>
              <a:rPr lang="en-US" b="1" dirty="0" smtClean="0">
                <a:solidFill>
                  <a:schemeClr val="accent1"/>
                </a:solidFill>
              </a:rPr>
              <a:t>] = 0 </a:t>
            </a:r>
            <a:r>
              <a:rPr lang="en-US" dirty="0" smtClean="0"/>
              <a:t>// Error when each point in its own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=2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chemeClr val="accent1"/>
                </a:solidFill>
              </a:rPr>
              <a:t>i=</a:t>
            </a:r>
            <a:r>
              <a:rPr lang="en-US" sz="2400" b="1" dirty="0" err="1" smtClean="0">
                <a:solidFill>
                  <a:schemeClr val="accent1"/>
                </a:solidFill>
              </a:rPr>
              <a:t>k+1</a:t>
            </a:r>
            <a:r>
              <a:rPr lang="en-US" sz="2400" dirty="0" smtClean="0"/>
              <a:t> to </a:t>
            </a:r>
            <a:r>
              <a:rPr lang="en-US" sz="2400" b="1" dirty="0">
                <a:solidFill>
                  <a:schemeClr val="accent1"/>
                </a:solidFill>
              </a:rPr>
              <a:t>N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lvl="3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A[</a:t>
            </a:r>
            <a:r>
              <a:rPr lang="en-US" sz="2400" b="1" dirty="0" err="1" smtClean="0">
                <a:solidFill>
                  <a:schemeClr val="accent1"/>
                </a:solidFill>
              </a:rPr>
              <a:t>k,i</a:t>
            </a:r>
            <a:r>
              <a:rPr lang="en-US" sz="2400" b="1" dirty="0" smtClean="0">
                <a:solidFill>
                  <a:schemeClr val="accent1"/>
                </a:solidFill>
              </a:rPr>
              <a:t>] = </a:t>
            </a:r>
            <a:r>
              <a:rPr lang="en-US" sz="2400" b="1" dirty="0" err="1" smtClean="0">
                <a:solidFill>
                  <a:schemeClr val="accent1"/>
                </a:solidFill>
              </a:rPr>
              <a:t>min</a:t>
            </a:r>
            <a:r>
              <a:rPr lang="en-US" sz="2400" b="1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&lt;i</a:t>
            </a:r>
            <a:r>
              <a:rPr lang="en-US" sz="2400" b="1" dirty="0" smtClean="0">
                <a:solidFill>
                  <a:schemeClr val="accent1"/>
                </a:solidFill>
              </a:rPr>
              <a:t>{A[k-</a:t>
            </a:r>
            <a:r>
              <a:rPr lang="en-US" sz="2400" b="1" dirty="0" err="1" smtClean="0">
                <a:solidFill>
                  <a:schemeClr val="accent1"/>
                </a:solidFill>
              </a:rPr>
              <a:t>1,j</a:t>
            </a:r>
            <a:r>
              <a:rPr lang="en-US" sz="2400" b="1" dirty="0" smtClean="0">
                <a:solidFill>
                  <a:schemeClr val="accent1"/>
                </a:solidFill>
              </a:rPr>
              <a:t>]+E(T[</a:t>
            </a:r>
            <a:r>
              <a:rPr lang="en-US" sz="2400" b="1" dirty="0" err="1">
                <a:solidFill>
                  <a:schemeClr val="accent1"/>
                </a:solidFill>
              </a:rPr>
              <a:t>j</a:t>
            </a:r>
            <a:r>
              <a:rPr lang="en-US" sz="2400" b="1" dirty="0" err="1" smtClean="0">
                <a:solidFill>
                  <a:schemeClr val="accent1"/>
                </a:solidFill>
              </a:rPr>
              <a:t>+1</a:t>
            </a:r>
            <a:r>
              <a:rPr lang="en-US" sz="2400" b="1" dirty="0" smtClean="0">
                <a:solidFill>
                  <a:schemeClr val="accent1"/>
                </a:solidFill>
              </a:rPr>
              <a:t>…i])}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recover the actual segmentation (not just the optimal cost) store also the minimizing values </a:t>
            </a:r>
            <a:r>
              <a:rPr lang="en-US" b="1" dirty="0">
                <a:solidFill>
                  <a:schemeClr val="accent1"/>
                </a:solidFill>
              </a:rPr>
              <a:t>j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86000"/>
            <a:ext cx="7620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What is the complexity?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NK</a:t>
                </a:r>
                <a:r>
                  <a:rPr lang="en-US" dirty="0" smtClean="0"/>
                  <a:t> cells to fill</a:t>
                </a:r>
              </a:p>
              <a:p>
                <a:r>
                  <a:rPr lang="en-US" dirty="0" smtClean="0"/>
                  <a:t>Computation per cell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j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+1,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boundaries</a:t>
                </a:r>
                <a:r>
                  <a:rPr lang="en-US" sz="2600" dirty="0" smtClean="0"/>
                  <a:t> to check per cell</a:t>
                </a:r>
              </a:p>
              <a:p>
                <a:pPr lvl="2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to compute the second term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 checked boundary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K)</a:t>
                </a:r>
                <a:r>
                  <a:rPr lang="en-US" dirty="0" smtClean="0"/>
                  <a:t> in the naïve computation</a:t>
                </a:r>
                <a:endParaRPr lang="en-US" i="1" dirty="0">
                  <a:latin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can avoid the last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dirty="0" smtClean="0"/>
                  <a:t> factor by observing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can compute in constant time by </a:t>
                </a:r>
                <a:r>
                  <a:rPr lang="en-US" dirty="0" err="1" smtClean="0"/>
                  <a:t>precomputing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partial sums</a:t>
                </a:r>
              </a:p>
              <a:p>
                <a:pPr lvl="1"/>
                <a:r>
                  <a:rPr lang="en-US" dirty="0" err="1" smtClean="0"/>
                  <a:t>Precompute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1..N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Algorithm Complexity: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Heuristics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Top-down greedy </a:t>
            </a:r>
            <a:r>
              <a:rPr lang="fi-FI" dirty="0"/>
              <a:t>(TD): </a:t>
            </a:r>
            <a:r>
              <a:rPr lang="fi-FI" dirty="0">
                <a:solidFill>
                  <a:srgbClr val="0066FF"/>
                </a:solidFill>
              </a:rPr>
              <a:t>O(NK)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Introduce </a:t>
            </a:r>
            <a:r>
              <a:rPr lang="fi-FI" dirty="0" smtClean="0"/>
              <a:t>boundaries one at the time so </a:t>
            </a:r>
            <a:r>
              <a:rPr lang="fi-FI" dirty="0"/>
              <a:t>that you get the largest decrease in error, until K segments are created.</a:t>
            </a:r>
          </a:p>
          <a:p>
            <a:pPr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Bottom-up greedy </a:t>
            </a:r>
            <a:r>
              <a:rPr lang="fi-FI" dirty="0" smtClean="0"/>
              <a:t>(BU): </a:t>
            </a:r>
            <a:r>
              <a:rPr lang="fi-FI" dirty="0" smtClean="0">
                <a:solidFill>
                  <a:srgbClr val="0066FF"/>
                </a:solidFill>
              </a:rPr>
              <a:t>O(NlogN)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Merge adjacent points each time selecting the two points that cause the smallest increase in the error until K segments</a:t>
            </a:r>
          </a:p>
          <a:p>
            <a:pPr lvl="1"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Local Search </a:t>
            </a:r>
            <a:r>
              <a:rPr lang="fi-FI" dirty="0" smtClean="0"/>
              <a:t>Heuristics: </a:t>
            </a:r>
            <a:r>
              <a:rPr lang="fi-FI" dirty="0" smtClean="0">
                <a:solidFill>
                  <a:srgbClr val="0066FF"/>
                </a:solidFill>
              </a:rPr>
              <a:t>O(NKI)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Assign the breakpoints randomly and then move them so that you reduce the error</a:t>
            </a:r>
          </a:p>
        </p:txBody>
      </p:sp>
    </p:spTree>
    <p:extLst>
      <p:ext uri="{BB962C8B-B14F-4D97-AF65-F5344CB8AC3E}">
        <p14:creationId xmlns:p14="http://schemas.microsoft.com/office/powerpoint/2010/main" val="31490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time series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signal processing techniques is common for defining similarity between series</a:t>
            </a:r>
          </a:p>
          <a:p>
            <a:pPr lvl="1"/>
            <a:r>
              <a:rPr lang="en-US" dirty="0" smtClean="0"/>
              <a:t>Fast Fourier Transform</a:t>
            </a:r>
          </a:p>
          <a:p>
            <a:pPr lvl="1"/>
            <a:r>
              <a:rPr lang="en-US" dirty="0" smtClean="0"/>
              <a:t>Wavelets</a:t>
            </a:r>
          </a:p>
          <a:p>
            <a:pPr lvl="1"/>
            <a:endParaRPr lang="en-US" dirty="0"/>
          </a:p>
          <a:p>
            <a:r>
              <a:rPr lang="en-US" dirty="0" smtClean="0"/>
              <a:t>Rich literature in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a model?</a:t>
                </a:r>
              </a:p>
              <a:p>
                <a:pPr lvl="1"/>
                <a:r>
                  <a:rPr lang="en-US" dirty="0" smtClean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general principle: a model is defined 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But what does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9865</TotalTime>
  <Words>3140</Words>
  <Application>Microsoft Office PowerPoint</Application>
  <PresentationFormat>On-screen Show (4:3)</PresentationFormat>
  <Paragraphs>775</Paragraphs>
  <Slides>78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Cambria Math</vt:lpstr>
      <vt:lpstr>Comic Sans MS</vt:lpstr>
      <vt:lpstr>Monotype Sorts</vt:lpstr>
      <vt:lpstr>Tahoma</vt:lpstr>
      <vt:lpstr>Wingdings</vt:lpstr>
      <vt:lpstr>Clarity</vt:lpstr>
      <vt:lpstr>Εξίσωση</vt:lpstr>
      <vt:lpstr>Bitmap Image</vt:lpstr>
      <vt:lpstr>DATA MINING LECTURE 8</vt:lpstr>
      <vt:lpstr>CLUSTERING</vt:lpstr>
      <vt:lpstr>What is a Clustering?</vt:lpstr>
      <vt:lpstr>Clustering Algorithms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PowerPoint Presentation</vt:lpstr>
      <vt:lpstr>MLE</vt:lpstr>
      <vt:lpstr>Mixture of Gaussians</vt:lpstr>
      <vt:lpstr>Mixture of Gaussians</vt:lpstr>
      <vt:lpstr>Mixture model</vt:lpstr>
      <vt:lpstr>Mixture Model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  <vt:lpstr>CLUSTERING Evaluation</vt:lpstr>
      <vt:lpstr>Clustering Evaluation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Estimating the “right” number of clusters</vt:lpstr>
      <vt:lpstr>Internal Measures: SSE</vt:lpstr>
      <vt:lpstr>Internal Measures: Cohesion and Separation</vt:lpstr>
      <vt:lpstr>Internal Measures: Cohesion and Separation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  <vt:lpstr>Sequence Segmentation</vt:lpstr>
      <vt:lpstr>Sequential data</vt:lpstr>
      <vt:lpstr>Time-series data</vt:lpstr>
      <vt:lpstr>Time series analysis</vt:lpstr>
      <vt:lpstr>Sequence Segmentation</vt:lpstr>
      <vt:lpstr>Example</vt:lpstr>
      <vt:lpstr>Basic definitions</vt:lpstr>
      <vt:lpstr>The K-segmentation problem</vt:lpstr>
      <vt:lpstr>Basic Definitions</vt:lpstr>
      <vt:lpstr>Optimal solution for the k-segmentation problem</vt:lpstr>
      <vt:lpstr>Rule of thumb</vt:lpstr>
      <vt:lpstr>Dynamic Programming Recursion</vt:lpstr>
      <vt:lpstr>Dynamic programming table</vt:lpstr>
      <vt:lpstr>Example</vt:lpstr>
      <vt:lpstr>Example</vt:lpstr>
      <vt:lpstr>Example</vt:lpstr>
      <vt:lpstr>Example</vt:lpstr>
      <vt:lpstr>Example</vt:lpstr>
      <vt:lpstr>Dynamic-programming algorithm</vt:lpstr>
      <vt:lpstr>Algorithm Complexity</vt:lpstr>
      <vt:lpstr>Heuristics</vt:lpstr>
      <vt:lpstr>Other time series analysis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372</cp:revision>
  <dcterms:created xsi:type="dcterms:W3CDTF">2011-10-17T19:46:53Z</dcterms:created>
  <dcterms:modified xsi:type="dcterms:W3CDTF">2013-11-28T22:27:16Z</dcterms:modified>
</cp:coreProperties>
</file>