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642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679" r:id="rId76"/>
    <p:sldId id="680" r:id="rId77"/>
    <p:sldId id="681" r:id="rId78"/>
    <p:sldId id="682" r:id="rId79"/>
    <p:sldId id="68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Clustering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Types of Clusters: Well-Separated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Center-Based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000" dirty="0"/>
              <a:t> (more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sz="2000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</a:t>
            </a:r>
            <a:r>
              <a:rPr lang="en-US" sz="2000" dirty="0" smtClean="0"/>
              <a:t>minimizer of distances from </a:t>
            </a:r>
            <a:r>
              <a:rPr lang="en-US" sz="2000" dirty="0"/>
              <a:t>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Clusters: Contiguity-Based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Types of Clusters: Conceptual Clusters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Clustering as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Enumerate all possible ways of dividing the points into clusters and evaluate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potential set of clusters by using the given objective function.  (NP Hard)</a:t>
            </a:r>
          </a:p>
          <a:p>
            <a:pPr lvl="1"/>
            <a:r>
              <a:rPr lang="en-US" dirty="0"/>
              <a:t> 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 smtClean="0"/>
              <a:t> </a:t>
            </a:r>
            <a:r>
              <a:rPr lang="en-US" dirty="0"/>
              <a:t>for the model are determined from the </a:t>
            </a:r>
            <a:r>
              <a:rPr lang="en-US" dirty="0" smtClean="0"/>
              <a:t>data, and they determine the clustering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B0F0"/>
                </a:solidFill>
              </a:rPr>
              <a:t>Mixture </a:t>
            </a:r>
            <a:r>
              <a:rPr lang="en-US" dirty="0">
                <a:solidFill>
                  <a:srgbClr val="00B0F0"/>
                </a:solidFill>
              </a:rPr>
              <a:t>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objective is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C= {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 smtClean="0"/>
                  <a:t>of the points in cluster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Most common definition is with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distance, minimizing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 smtClean="0"/>
                  <a:t> function</a:t>
                </a:r>
              </a:p>
              <a:p>
                <a:pPr lvl="1">
                  <a:defRPr/>
                </a:pPr>
                <a:r>
                  <a:rPr lang="en-US" dirty="0" smtClean="0"/>
                  <a:t>Sometimes K-means is defined like that</a:t>
                </a:r>
              </a:p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C= {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 smtClean="0"/>
                  <a:t>of the points in cluster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i</a:t>
                </a:r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48281" y="60198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Complexity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 smtClean="0"/>
              <a:t> if the dimensionality of the data is at least 2 (</a:t>
            </a:r>
            <a:r>
              <a:rPr lang="en-US" b="1" dirty="0" smtClean="0">
                <a:solidFill>
                  <a:schemeClr val="accent1"/>
                </a:solidFill>
              </a:rPr>
              <a:t>d&gt;=2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58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86200"/>
            <a:ext cx="5257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848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C000"/>
                </a:solidFill>
              </a:rPr>
              <a:t>Group related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rgbClr val="FFC000"/>
                </a:solidFill>
              </a:rPr>
              <a:t>group genes and proteins</a:t>
            </a:r>
            <a:r>
              <a:rPr lang="en-US" sz="2000" dirty="0"/>
              <a:t> that have similar functionality, or </a:t>
            </a:r>
            <a:r>
              <a:rPr lang="en-US" sz="2000" dirty="0">
                <a:solidFill>
                  <a:srgbClr val="FFC000"/>
                </a:solidFill>
              </a:rPr>
              <a:t>group stocks </a:t>
            </a:r>
            <a:r>
              <a:rPr lang="en-US" sz="2000" dirty="0"/>
              <a:t>with similar price fluctuations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41148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36576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minimizer</a:t>
            </a:r>
            <a:r>
              <a:rPr lang="en-US" dirty="0" smtClean="0"/>
              <a:t> for the distance function</a:t>
            </a:r>
            <a:endParaRPr lang="en-US" dirty="0"/>
          </a:p>
          <a:p>
            <a:r>
              <a:rPr lang="en-US" dirty="0" smtClean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Euclidean </a:t>
            </a:r>
            <a:r>
              <a:rPr lang="en-US" dirty="0" smtClean="0"/>
              <a:t>distance (SSE), </a:t>
            </a:r>
            <a:r>
              <a:rPr lang="en-US" dirty="0"/>
              <a:t>cosine similarity, correlation, etc.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</a:t>
            </a:r>
            <a:r>
              <a:rPr lang="en-US" dirty="0" smtClean="0"/>
              <a:t>and cosine similarity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Finding the centroid is not always easy </a:t>
            </a:r>
          </a:p>
          <a:p>
            <a:pPr lvl="1"/>
            <a:r>
              <a:rPr lang="en-US" dirty="0" smtClean="0"/>
              <a:t>It can be an NP-hard problem for some distance functions</a:t>
            </a:r>
          </a:p>
          <a:p>
            <a:pPr lvl="2"/>
            <a:r>
              <a:rPr lang="en-US" dirty="0" smtClean="0"/>
              <a:t>E.g., median form multiple dimensions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‘Until relatively few points change clusters’</a:t>
            </a:r>
          </a:p>
          <a:p>
            <a:r>
              <a:rPr lang="en-US" dirty="0"/>
              <a:t>Complexity is O( n * K * I * d )</a:t>
            </a:r>
          </a:p>
          <a:p>
            <a:pPr lvl="1"/>
            <a:r>
              <a:rPr lang="en-US" dirty="0"/>
              <a:t>n = number of points, K = number of clusters, </a:t>
            </a:r>
            <a:br>
              <a:rPr lang="en-US" dirty="0"/>
            </a:br>
            <a:r>
              <a:rPr lang="en-US" dirty="0"/>
              <a:t>I = number of iterations, d =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In general a fast and efficient algorithm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 </a:t>
            </a:r>
            <a:endParaRPr lang="en-US" dirty="0"/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rgbClr val="00B0F0"/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rgbClr val="00B0F0"/>
                </a:solidFill>
              </a:rPr>
              <a:t>diameter </a:t>
            </a:r>
            <a:r>
              <a:rPr lang="en-US" dirty="0" smtClean="0"/>
              <a:t>of the clusters (diameter of a cluster is maximum distance between any two points in the cluster).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Produces a set of nested clusters organized as a hierarchical tree</a:t>
            </a:r>
          </a:p>
          <a:p>
            <a:r>
              <a:rPr lang="en-US"/>
              <a:t>Can be visualized as a dendrogram</a:t>
            </a:r>
          </a:p>
          <a:p>
            <a:pPr lvl="1"/>
            <a:r>
              <a:rPr lang="en-US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/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81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distance between clusters 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/>
              <a:t>Start with clusters of individual points and a proximity matrix</a:t>
            </a:r>
          </a:p>
          <a:p>
            <a:pPr lvl="1"/>
            <a:endParaRPr lang="en-US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65436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81291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4953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Link – Complete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view the processing of the hierarchical algorithm is that we create links between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 smtClean="0"/>
              <a:t> in order of </a:t>
            </a:r>
            <a:r>
              <a:rPr lang="en-US" dirty="0" smtClean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 smtClean="0"/>
              <a:t>The MIN – Single Link, will merge two clusters when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 smtClean="0"/>
              <a:t>of elements is linked</a:t>
            </a:r>
          </a:p>
          <a:p>
            <a:pPr lvl="1"/>
            <a:r>
              <a:rPr lang="en-US" dirty="0" smtClean="0"/>
              <a:t>The MAX – Complete Linkage will merge two clusters when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</a:t>
            </a:r>
            <a:r>
              <a:rPr lang="en-US" dirty="0" smtClean="0"/>
              <a:t>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3486151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410200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3467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US" dirty="0"/>
              <a:t>is a set of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division data objects </a:t>
            </a:r>
            <a:r>
              <a:rPr lang="en-US" dirty="0" smtClean="0"/>
              <a:t>into </a:t>
            </a:r>
            <a:r>
              <a:rPr lang="en-US" dirty="0"/>
              <a:t>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8200" y="41148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267076" y="580548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460999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</a:t>
            </a:r>
            <a:r>
              <a:rPr lang="en-US" dirty="0" smtClean="0">
                <a:solidFill>
                  <a:srgbClr val="00B0F0"/>
                </a:solidFill>
              </a:rPr>
              <a:t>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distance squared</a:t>
            </a:r>
          </a:p>
          <a:p>
            <a:pPr lvl="4"/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clusters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complexity in time and space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/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(MinPts=4, Eps=9.75).</a:t>
            </a:r>
            <a:r>
              <a:rPr lang="en-US" sz="900" b="0">
                <a:latin typeface="Times New Roman" pitchFamily="18" charset="0"/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/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33447"/>
              </p:ext>
            </p:extLst>
          </p:nvPr>
        </p:nvGraphicFramePr>
        <p:xfrm>
          <a:off x="990600" y="4343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VISIO" r:id="rId3" imgW="2752560" imgH="1960200" progId="Visio.Drawing.6">
                  <p:embed/>
                </p:oleObj>
              </mc:Choice>
              <mc:Fallback>
                <p:oleObj name="VISIO" r:id="rId3" imgW="2752560" imgH="19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02884"/>
              </p:ext>
            </p:extLst>
          </p:nvPr>
        </p:nvGraphicFramePr>
        <p:xfrm>
          <a:off x="914400" y="1828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VISIO" r:id="rId5" imgW="2761200" imgH="1794600" progId="Visio.Drawing.6">
                  <p:embed/>
                </p:oleObj>
              </mc:Choice>
              <mc:Fallback>
                <p:oleObj name="VISIO" r:id="rId5" imgW="2761200" imgH="179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72167"/>
              </p:ext>
            </p:extLst>
          </p:nvPr>
        </p:nvGraphicFramePr>
        <p:xfrm>
          <a:off x="5400675" y="1447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VISIO" r:id="rId7" imgW="1380960" imgH="1779120" progId="Visio.Drawing.6">
                  <p:embed/>
                </p:oleObj>
              </mc:Choice>
              <mc:Fallback>
                <p:oleObj name="VISIO" r:id="rId7" imgW="1380960" imgH="177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447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2263"/>
              </p:ext>
            </p:extLst>
          </p:nvPr>
        </p:nvGraphicFramePr>
        <p:xfrm>
          <a:off x="5400675" y="4038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VISIO" r:id="rId9" imgW="1473120" imgH="1760040" progId="Visio.Drawing.6">
                  <p:embed/>
                </p:oleObj>
              </mc:Choice>
              <mc:Fallback>
                <p:oleObj name="VISIO" r:id="rId9" imgW="1473120" imgH="176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038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9144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Hierarchical Clustering</a:t>
            </a:r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Hierarchical Clustering</a:t>
            </a:r>
          </a:p>
        </p:txBody>
      </p:sp>
      <p:sp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48006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Non-traditional Dendrogram</a:t>
            </a:r>
          </a:p>
        </p:txBody>
      </p:sp>
      <p:sp>
        <p:nvSpPr>
          <p:cNvPr id="1540106" name="Text Box 10"/>
          <p:cNvSpPr txBox="1">
            <a:spLocks noChangeArrowheads="1"/>
          </p:cNvSpPr>
          <p:nvPr/>
        </p:nvSpPr>
        <p:spPr bwMode="auto">
          <a:xfrm>
            <a:off x="4800600" y="3581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546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 smtClean="0"/>
              <a:t>Points that belong to multiple classes, </a:t>
            </a:r>
            <a:r>
              <a:rPr lang="en-US" dirty="0"/>
              <a:t>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>
                <a:solidFill>
                  <a:srgbClr val="00B0F0"/>
                </a:solidFill>
              </a:rPr>
              <a:t>Fuzzy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0B0F0"/>
                </a:solidFill>
              </a:rPr>
              <a:t>soft</a:t>
            </a:r>
            <a:r>
              <a:rPr lang="en-US" dirty="0" smtClean="0"/>
              <a:t>) 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</a:t>
            </a:r>
            <a:r>
              <a:rPr lang="en-US" sz="1800" dirty="0" smtClean="0"/>
              <a:t>usually must </a:t>
            </a:r>
            <a:r>
              <a:rPr lang="en-US" sz="1800" dirty="0"/>
              <a:t>sum to </a:t>
            </a:r>
            <a:r>
              <a:rPr lang="en-US" sz="1800" dirty="0" smtClean="0"/>
              <a:t>1 (often interpreted as </a:t>
            </a:r>
            <a:r>
              <a:rPr lang="en-US" sz="1800" dirty="0" smtClean="0">
                <a:solidFill>
                  <a:srgbClr val="FF0000"/>
                </a:solidFill>
              </a:rPr>
              <a:t>probabilities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9648</TotalTime>
  <Words>3138</Words>
  <Application>Microsoft Office PowerPoint</Application>
  <PresentationFormat>On-screen Show (4:3)</PresentationFormat>
  <Paragraphs>837</Paragraphs>
  <Slides>79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宋体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Clarity</vt:lpstr>
      <vt:lpstr>Document</vt:lpstr>
      <vt:lpstr>VISIO</vt:lpstr>
      <vt:lpstr>Bitmap Image</vt:lpstr>
      <vt:lpstr>Visio</vt:lpstr>
      <vt:lpstr>Equation</vt:lpstr>
      <vt:lpstr>MSPhotoEd.3</vt:lpstr>
      <vt:lpstr>DATA MINING LECTURE 7</vt:lpstr>
      <vt:lpstr>What is a Clustering?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Types of Clusters: Well-Separated</vt:lpstr>
      <vt:lpstr>Types of Clusters: Center-Based</vt:lpstr>
      <vt:lpstr>Types of Clusters: Contiguity-Based</vt:lpstr>
      <vt:lpstr>Types of Clusters: Density-Based</vt:lpstr>
      <vt:lpstr>Types of Clusters: Conceptual Clusters</vt:lpstr>
      <vt:lpstr>Types of Clusters: Objective Function</vt:lpstr>
      <vt:lpstr>Clustering Algorithms</vt:lpstr>
      <vt:lpstr>K-means</vt:lpstr>
      <vt:lpstr>K-means Clustering</vt:lpstr>
      <vt:lpstr>K-means Clustering</vt:lpstr>
      <vt:lpstr>K-means Clustering</vt:lpstr>
      <vt:lpstr>Complexity of the k-means problem</vt:lpstr>
      <vt:lpstr>K-means Algorithm</vt:lpstr>
      <vt:lpstr>K-means Algorithm – Initialization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338</cp:revision>
  <dcterms:created xsi:type="dcterms:W3CDTF">2011-10-17T19:46:53Z</dcterms:created>
  <dcterms:modified xsi:type="dcterms:W3CDTF">2013-11-19T00:12:56Z</dcterms:modified>
</cp:coreProperties>
</file>