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3"/>
  </p:notesMasterIdLst>
  <p:sldIdLst>
    <p:sldId id="369" r:id="rId2"/>
    <p:sldId id="419" r:id="rId3"/>
    <p:sldId id="420" r:id="rId4"/>
    <p:sldId id="421" r:id="rId5"/>
    <p:sldId id="423" r:id="rId6"/>
    <p:sldId id="504" r:id="rId7"/>
    <p:sldId id="430" r:id="rId8"/>
    <p:sldId id="505" r:id="rId9"/>
    <p:sldId id="506" r:id="rId10"/>
    <p:sldId id="647" r:id="rId11"/>
    <p:sldId id="648" r:id="rId12"/>
    <p:sldId id="649" r:id="rId13"/>
    <p:sldId id="510" r:id="rId14"/>
    <p:sldId id="643" r:id="rId15"/>
    <p:sldId id="644" r:id="rId16"/>
    <p:sldId id="645" r:id="rId17"/>
    <p:sldId id="514" r:id="rId18"/>
    <p:sldId id="515" r:id="rId19"/>
    <p:sldId id="516" r:id="rId20"/>
    <p:sldId id="517" r:id="rId21"/>
    <p:sldId id="518" r:id="rId22"/>
    <p:sldId id="519" r:id="rId23"/>
    <p:sldId id="520" r:id="rId24"/>
    <p:sldId id="521" r:id="rId25"/>
    <p:sldId id="522" r:id="rId26"/>
    <p:sldId id="549" r:id="rId27"/>
    <p:sldId id="523" r:id="rId28"/>
    <p:sldId id="548" r:id="rId29"/>
    <p:sldId id="524" r:id="rId30"/>
    <p:sldId id="449" r:id="rId31"/>
    <p:sldId id="525" r:id="rId32"/>
    <p:sldId id="526" r:id="rId33"/>
    <p:sldId id="538" r:id="rId34"/>
    <p:sldId id="528" r:id="rId35"/>
    <p:sldId id="527" r:id="rId36"/>
    <p:sldId id="539" r:id="rId37"/>
    <p:sldId id="529" r:id="rId38"/>
    <p:sldId id="540" r:id="rId39"/>
    <p:sldId id="542" r:id="rId40"/>
    <p:sldId id="543" r:id="rId41"/>
    <p:sldId id="544" r:id="rId42"/>
    <p:sldId id="545" r:id="rId43"/>
    <p:sldId id="530" r:id="rId44"/>
    <p:sldId id="531" r:id="rId45"/>
    <p:sldId id="547" r:id="rId46"/>
    <p:sldId id="537" r:id="rId47"/>
    <p:sldId id="614" r:id="rId48"/>
    <p:sldId id="615" r:id="rId49"/>
    <p:sldId id="646" r:id="rId50"/>
    <p:sldId id="617" r:id="rId51"/>
    <p:sldId id="61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FFCC00"/>
    <a:srgbClr val="EF8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-7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11/15/2013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086600" cy="1752600"/>
          </a:xfrm>
        </p:spPr>
        <p:txBody>
          <a:bodyPr/>
          <a:lstStyle/>
          <a:p>
            <a:r>
              <a:rPr lang="en-US" dirty="0" smtClean="0"/>
              <a:t>Sketching, </a:t>
            </a:r>
          </a:p>
          <a:p>
            <a:r>
              <a:rPr lang="en-US" dirty="0" smtClean="0"/>
              <a:t>Min-Hashing, </a:t>
            </a:r>
          </a:p>
          <a:p>
            <a:r>
              <a:rPr lang="en-US" dirty="0" smtClean="0"/>
              <a:t>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59056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2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U = {A,B,C,D,E,F,G}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00621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555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least one of the columns has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099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09131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388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columns have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67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Minhashing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permutation </a:t>
            </a:r>
            <a:r>
              <a:rPr lang="en-US" dirty="0" smtClean="0"/>
              <a:t>of the rows (the universe U).</a:t>
            </a:r>
            <a:endParaRPr lang="en-US" dirty="0"/>
          </a:p>
          <a:p>
            <a:r>
              <a:rPr lang="en-US" dirty="0"/>
              <a:t>Define “</a:t>
            </a:r>
            <a:r>
              <a:rPr lang="en-US" dirty="0">
                <a:solidFill>
                  <a:srgbClr val="FF0000"/>
                </a:solidFill>
              </a:rPr>
              <a:t>hash</a:t>
            </a:r>
            <a:r>
              <a:rPr lang="en-US" dirty="0"/>
              <a:t>” function </a:t>
            </a:r>
            <a:r>
              <a:rPr lang="en-US" dirty="0" smtClean="0"/>
              <a:t>for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row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the permuted order</a:t>
            </a:r>
            <a:r>
              <a:rPr lang="en-US" dirty="0"/>
              <a:t>) in which </a:t>
            </a:r>
            <a:r>
              <a:rPr lang="en-US" dirty="0" smtClean="0"/>
              <a:t>column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has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r>
              <a:rPr lang="en-US" dirty="0" smtClean="0"/>
              <a:t>or equivalently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index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permuted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0070C0"/>
                </a:solidFill>
              </a:rPr>
              <a:t>k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dirty="0" smtClean="0"/>
              <a:t>k = 100</a:t>
            </a:r>
            <a:r>
              <a:rPr lang="en-US" dirty="0"/>
              <a:t>) independent </a:t>
            </a:r>
            <a:r>
              <a:rPr lang="en-US" dirty="0" smtClean="0"/>
              <a:t>random permutations to </a:t>
            </a:r>
            <a:r>
              <a:rPr lang="en-US" dirty="0"/>
              <a:t>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15957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257798" y="2286000"/>
          <a:ext cx="266700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7"/>
                <a:gridCol w="432487"/>
                <a:gridCol w="432487"/>
                <a:gridCol w="432487"/>
                <a:gridCol w="432487"/>
                <a:gridCol w="5045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0960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62600" y="2895600"/>
            <a:ext cx="7620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62600" y="3276600"/>
            <a:ext cx="12192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895600"/>
            <a:ext cx="16764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62600" y="3276600"/>
            <a:ext cx="21336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87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484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13341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248400" y="534416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17047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342018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28886"/>
              </p:ext>
            </p:extLst>
          </p:nvPr>
        </p:nvGraphicFramePr>
        <p:xfrm>
          <a:off x="3886196" y="2920682"/>
          <a:ext cx="243840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4"/>
                <a:gridCol w="486695"/>
                <a:gridCol w="471949"/>
                <a:gridCol w="471949"/>
                <a:gridCol w="550606"/>
              </a:tblGrid>
              <a:tr h="37084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4057" y="4656147"/>
            <a:ext cx="530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Sig(S) </a:t>
            </a:r>
            <a:r>
              <a:rPr lang="en-US" sz="2400" dirty="0" smtClean="0"/>
              <a:t>= vector of hash values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Sig(S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[2,1,1]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</a:t>
            </a:r>
            <a:r>
              <a:rPr lang="en-US" sz="2400" dirty="0" err="1" smtClean="0">
                <a:solidFill>
                  <a:srgbClr val="0070C0"/>
                </a:solidFill>
              </a:rPr>
              <a:t>S,i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= value of the i-</a:t>
            </a:r>
            <a:r>
              <a:rPr lang="en-US" sz="2400" dirty="0" err="1" smtClean="0"/>
              <a:t>th</a:t>
            </a:r>
            <a:r>
              <a:rPr lang="en-US" sz="2400" dirty="0" smtClean="0"/>
              <a:t> hash function for set 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20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,3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 = 1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3500" y="2283767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7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18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Hash function </a:t>
            </a:r>
            <a:r>
              <a:rPr lang="en-US" dirty="0"/>
              <a:t>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000" dirty="0" err="1" smtClean="0">
                <a:solidFill>
                  <a:srgbClr val="0070C0"/>
                </a:solidFill>
              </a:rPr>
              <a:t>Pr</a:t>
            </a:r>
            <a:r>
              <a:rPr lang="en-US" sz="3000" dirty="0" smtClean="0">
                <a:solidFill>
                  <a:srgbClr val="0070C0"/>
                </a:solidFill>
              </a:rPr>
              <a:t>(h(S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) = 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)) = </a:t>
            </a:r>
            <a:r>
              <a:rPr lang="en-US" sz="3000" dirty="0" err="1" smtClean="0">
                <a:solidFill>
                  <a:srgbClr val="0070C0"/>
                </a:solidFill>
              </a:rPr>
              <a:t>Sim</a:t>
            </a:r>
            <a:r>
              <a:rPr lang="en-US" sz="3000" dirty="0" smtClean="0">
                <a:solidFill>
                  <a:srgbClr val="0070C0"/>
                </a:solidFill>
              </a:rPr>
              <a:t>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,S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</a:t>
            </a:r>
          </a:p>
          <a:p>
            <a:endParaRPr lang="en-US" sz="3000" dirty="0" smtClean="0"/>
          </a:p>
          <a:p>
            <a:r>
              <a:rPr lang="en-US" dirty="0"/>
              <a:t>w</a:t>
            </a:r>
            <a:r>
              <a:rPr lang="en-US" dirty="0" smtClean="0"/>
              <a:t>here the probability is over all choices of  permutations. </a:t>
            </a:r>
          </a:p>
          <a:p>
            <a:endParaRPr lang="en-US" dirty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first row where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 of the two sets has value 1</a:t>
            </a:r>
            <a:r>
              <a:rPr lang="en-US" dirty="0" smtClean="0"/>
              <a:t> belongs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Recall that union contains rows with at least one 1.</a:t>
            </a:r>
          </a:p>
          <a:p>
            <a:pPr lvl="1"/>
            <a:r>
              <a:rPr lang="en-US" dirty="0" smtClean="0"/>
              <a:t>We have equality if </a:t>
            </a:r>
            <a:r>
              <a:rPr lang="en-US" dirty="0" smtClean="0">
                <a:solidFill>
                  <a:srgbClr val="0070C0"/>
                </a:solidFill>
              </a:rPr>
              <a:t>both sets have value 1</a:t>
            </a:r>
            <a:r>
              <a:rPr lang="en-US" dirty="0" smtClean="0"/>
              <a:t>, and this row belongs to the </a:t>
            </a:r>
            <a:r>
              <a:rPr lang="en-US" dirty="0" smtClean="0">
                <a:solidFill>
                  <a:srgbClr val="0070C0"/>
                </a:solidFill>
              </a:rPr>
              <a:t>intersection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51145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6681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9694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 C,D could be anywhere they do not affect the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MIN-HASHING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, Ullman, </a:t>
            </a:r>
            <a:r>
              <a:rPr lang="en-US" dirty="0" err="1" smtClean="0"/>
              <a:t>Lekovec</a:t>
            </a:r>
            <a:r>
              <a:rPr lang="en-US" dirty="0" smtClean="0"/>
              <a:t> </a:t>
            </a:r>
            <a:r>
              <a:rPr lang="en-US" dirty="0"/>
              <a:t>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75812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9049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5603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* rows belong to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C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28246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7985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4189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is what is the value of the </a:t>
            </a:r>
            <a:r>
              <a:rPr lang="en-US" b="1" dirty="0" smtClean="0">
                <a:solidFill>
                  <a:srgbClr val="EF8511"/>
                </a:solidFill>
              </a:rPr>
              <a:t>first *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24153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2090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2692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belongs to the intersection then </a:t>
            </a:r>
            <a:r>
              <a:rPr lang="en-US" dirty="0" smtClean="0">
                <a:solidFill>
                  <a:srgbClr val="0070C0"/>
                </a:solidFill>
              </a:rPr>
              <a:t>h(X) = h(Y)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16541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19757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3032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element of the union is equally likely to be the </a:t>
                </a:r>
                <a:r>
                  <a:rPr lang="en-US" b="1" dirty="0" smtClean="0">
                    <a:solidFill>
                      <a:srgbClr val="EF8511"/>
                    </a:solidFill>
                  </a:rPr>
                  <a:t>* </a:t>
                </a:r>
                <a:r>
                  <a:rPr lang="en-US" dirty="0" smtClean="0"/>
                  <a:t>element</a:t>
                </a:r>
              </a:p>
              <a:p>
                <a:pPr algn="r"/>
                <a:r>
                  <a:rPr lang="en-US" dirty="0" err="1" smtClean="0">
                    <a:solidFill>
                      <a:srgbClr val="0070C0"/>
                    </a:solidFill>
                  </a:rPr>
                  <a:t>Pr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(h(X)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h(Y))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err="1" smtClean="0">
                    <a:solidFill>
                      <a:srgbClr val="0070C0"/>
                    </a:solidFill>
                  </a:rPr>
                  <a:t>Sim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(X,Y)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blipFill rotWithShape="1">
                <a:blip r:embed="rId2"/>
                <a:stretch>
                  <a:fillRect l="-1161" t="-2128" r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05400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similarity is preserved</a:t>
            </a:r>
          </a:p>
          <a:p>
            <a:r>
              <a:rPr lang="en-US" dirty="0" smtClean="0"/>
              <a:t>High similarity is well approximated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24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similarity of signatures 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fraction of the hash functions </a:t>
            </a:r>
            <a:r>
              <a:rPr lang="en-US" dirty="0" smtClean="0"/>
              <a:t>in which they agree.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multiple signatures we get a good approximation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821147"/>
              </p:ext>
            </p:extLst>
          </p:nvPr>
        </p:nvGraphicFramePr>
        <p:xfrm>
          <a:off x="762000" y="2667000"/>
          <a:ext cx="2362200" cy="296672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65981"/>
              </p:ext>
            </p:extLst>
          </p:nvPr>
        </p:nvGraphicFramePr>
        <p:xfrm>
          <a:off x="3733800" y="3241675"/>
          <a:ext cx="1905000" cy="148336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581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</a:rPr>
              <a:t>≈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87379"/>
              </p:ext>
            </p:extLst>
          </p:nvPr>
        </p:nvGraphicFramePr>
        <p:xfrm>
          <a:off x="6096000" y="2745422"/>
          <a:ext cx="2819401" cy="2595880"/>
        </p:xfrm>
        <a:graphic>
          <a:graphicData uri="http://schemas.openxmlformats.org/drawingml/2006/table">
            <a:tbl>
              <a:tblPr firstRow="1" bandRow="1"/>
              <a:tblGrid>
                <a:gridCol w="1057275"/>
                <a:gridCol w="923925"/>
                <a:gridCol w="83820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2745432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76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Assume a billion rows</a:t>
            </a:r>
          </a:p>
          <a:p>
            <a:pPr eaLnBrk="1" hangingPunct="1"/>
            <a:r>
              <a:rPr lang="en-US" dirty="0" smtClean="0"/>
              <a:t>Hard to pick a random permutation of 1…billion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dirty="0" smtClean="0"/>
              <a:t>How about accessing rows in permuted order?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4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more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Instead of permuting the rows we will apply a </a:t>
            </a:r>
            <a:r>
              <a:rPr lang="en-US" dirty="0" smtClean="0">
                <a:solidFill>
                  <a:srgbClr val="0070C0"/>
                </a:solidFill>
              </a:rPr>
              <a:t>hash function</a:t>
            </a:r>
            <a:r>
              <a:rPr lang="en-US" dirty="0" smtClean="0"/>
              <a:t> that maps the rows to a new (possibly larger) space</a:t>
            </a:r>
          </a:p>
          <a:p>
            <a:pPr lvl="1"/>
            <a:r>
              <a:rPr lang="en-US" dirty="0" smtClean="0"/>
              <a:t>The value of the hash function is the position of the row in the new order (permutation).</a:t>
            </a:r>
          </a:p>
          <a:p>
            <a:pPr lvl="1"/>
            <a:r>
              <a:rPr lang="en-US" dirty="0" smtClean="0"/>
              <a:t>Each set is represented by the smallest hash value among the elements in the set</a:t>
            </a:r>
          </a:p>
          <a:p>
            <a:pPr lvl="1"/>
            <a:endParaRPr lang="en-US" dirty="0"/>
          </a:p>
          <a:p>
            <a:r>
              <a:rPr lang="en-US" dirty="0" smtClean="0"/>
              <a:t>The space of the hash functions should be such that if we select one at random each element (row) has equal probability to have the smallest value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Min-wise independent </a:t>
            </a:r>
            <a:r>
              <a:rPr lang="en-US" dirty="0" smtClean="0"/>
              <a:t>hash functions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Algorithm – One set, one hash function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Computing </a:t>
            </a:r>
            <a:r>
              <a:rPr lang="en-US" b="1" dirty="0" smtClean="0">
                <a:solidFill>
                  <a:srgbClr val="FF0000"/>
                </a:solidFill>
              </a:rPr>
              <a:t>Sig(</a:t>
            </a:r>
            <a:r>
              <a:rPr lang="en-US" b="1" dirty="0" err="1" smtClean="0">
                <a:solidFill>
                  <a:srgbClr val="FF0000"/>
                </a:solidFill>
              </a:rPr>
              <a:t>S,i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dirty="0"/>
              <a:t>for a single column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dirty="0"/>
              <a:t> and single hash function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</a:p>
          <a:p>
            <a:pPr marL="0" indent="0" eaLnBrk="1" hangingPunct="1">
              <a:buNone/>
              <a:defRPr/>
            </a:pP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if </a:t>
            </a:r>
            <a:r>
              <a:rPr lang="en-US" dirty="0" smtClean="0"/>
              <a:t>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5638800"/>
            <a:ext cx="9144000" cy="1200329"/>
          </a:xfrm>
          <a:prstGeom prst="rect">
            <a:avLst/>
          </a:prstGeom>
          <a:solidFill>
            <a:srgbClr val="0DDEE3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Sig(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</a:t>
            </a:r>
            <a:r>
              <a:rPr lang="en-US" sz="2400" dirty="0" smtClean="0"/>
              <a:t>among all rows (shingles) for </a:t>
            </a:r>
            <a:r>
              <a:rPr lang="en-US" sz="2400" dirty="0"/>
              <a:t>which column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value 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sz="2400" dirty="0"/>
              <a:t>(shingle belongs in S)</a:t>
            </a:r>
            <a:r>
              <a:rPr lang="en-US" sz="2400" i="1" dirty="0" smtClean="0"/>
              <a:t>; </a:t>
            </a:r>
            <a:r>
              <a:rPr lang="en-US" sz="2400" i="1" dirty="0"/>
              <a:t>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</a:t>
            </a:r>
            <a:r>
              <a:rPr lang="en-US" sz="2400" dirty="0" smtClean="0"/>
              <a:t>the min index for the</a:t>
            </a:r>
            <a:r>
              <a:rPr lang="en-US" sz="2400" i="1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2685365"/>
            <a:ext cx="388619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only the rows (shingles) that appear in the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61857" y="3569732"/>
            <a:ext cx="4191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= index of </a:t>
            </a:r>
            <a:r>
              <a:rPr lang="en-US" dirty="0" smtClean="0"/>
              <a:t>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permutation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28757" y="4138068"/>
            <a:ext cx="221524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contains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61857" y="5105400"/>
            <a:ext cx="411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Find the row </a:t>
            </a:r>
            <a:r>
              <a:rPr lang="en-US" dirty="0" smtClean="0">
                <a:solidFill>
                  <a:srgbClr val="0070C0"/>
                </a:solidFill>
              </a:rPr>
              <a:t>r </a:t>
            </a:r>
            <a:r>
              <a:rPr lang="en-US" dirty="0" smtClean="0"/>
              <a:t>with minimum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114800"/>
            <a:ext cx="6858000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3048000"/>
            <a:ext cx="5007429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Algorithm – All sets,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dirty="0" smtClean="0"/>
              <a:t> hash functions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Pick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k=100</a:t>
            </a:r>
            <a:r>
              <a:rPr lang="en-US" dirty="0" smtClean="0"/>
              <a:t> hash functions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  <a:endParaRPr lang="en-US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for</a:t>
            </a:r>
            <a:r>
              <a:rPr lang="en-US" dirty="0" smtClean="0"/>
              <a:t> </a:t>
            </a:r>
            <a:r>
              <a:rPr lang="en-US" dirty="0"/>
              <a:t>each hash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257800" y="204992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this means selecting the hash function parameters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3745468"/>
            <a:ext cx="391885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Compute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 smtClean="0"/>
              <a:t>only once for all 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6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3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29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97168" y="1600200"/>
            <a:ext cx="24080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>
                <a:solidFill>
                  <a:srgbClr val="FF9900"/>
                </a:solidFill>
              </a:rPr>
              <a:t>S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</a:rPr>
              <a:t>	S</a:t>
            </a:r>
            <a:r>
              <a:rPr lang="en-US" sz="2400" dirty="0" smtClean="0">
                <a:solidFill>
                  <a:srgbClr val="FF9900"/>
                </a:solidFill>
              </a:rPr>
              <a:t>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</a:t>
            </a:r>
            <a:r>
              <a:rPr lang="en-US" sz="2400" dirty="0" smtClean="0"/>
              <a:t>A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B</a:t>
            </a:r>
            <a:r>
              <a:rPr lang="en-US" sz="2400" dirty="0"/>
              <a:t>	 0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C</a:t>
            </a:r>
            <a:r>
              <a:rPr lang="en-US" sz="2400" dirty="0"/>
              <a:t>	 1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D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E</a:t>
            </a:r>
            <a:r>
              <a:rPr lang="en-US" sz="2400" dirty="0"/>
              <a:t>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951243" y="2024062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181527" y="426720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 err="1" smtClean="0"/>
              <a:t>x+1</a:t>
            </a:r>
            <a:r>
              <a:rPr lang="en-US" dirty="0" smtClean="0"/>
              <a:t> </a:t>
            </a:r>
            <a:r>
              <a:rPr lang="en-US" dirty="0"/>
              <a:t>mod 5</a:t>
            </a:r>
          </a:p>
          <a:p>
            <a:r>
              <a:rPr lang="en-US" i="1" dirty="0"/>
              <a:t>g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dirty="0" smtClean="0"/>
              <a:t>2</a:t>
            </a:r>
            <a:r>
              <a:rPr lang="en-US" i="1" dirty="0" smtClean="0"/>
              <a:t>x</a:t>
            </a:r>
            <a:r>
              <a:rPr lang="en-US" dirty="0" smtClean="0"/>
              <a:t>+3 </a:t>
            </a:r>
            <a:r>
              <a:rPr lang="en-US" dirty="0"/>
              <a:t>mod 5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65785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(0) </a:t>
            </a:r>
            <a:r>
              <a:rPr lang="en-US" dirty="0"/>
              <a:t>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/>
              <a:t>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65785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(1) </a:t>
            </a:r>
            <a:r>
              <a:rPr lang="en-US" dirty="0"/>
              <a:t>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(1) </a:t>
            </a:r>
            <a:r>
              <a:rPr lang="en-US" dirty="0"/>
              <a:t>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65785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(2) </a:t>
            </a:r>
            <a:r>
              <a:rPr lang="en-US" dirty="0"/>
              <a:t>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(2) </a:t>
            </a:r>
            <a:r>
              <a:rPr lang="en-US" dirty="0"/>
              <a:t>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65785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65785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(4) </a:t>
            </a:r>
            <a:r>
              <a:rPr lang="en-US" dirty="0"/>
              <a:t>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(4) </a:t>
            </a:r>
            <a:r>
              <a:rPr lang="en-US" dirty="0"/>
              <a:t>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724217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00"/>
                </a:solidFill>
              </a:rPr>
              <a:t>Sig1	Sig2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43476" y="4962020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0</a:t>
            </a:r>
          </a:p>
          <a:p>
            <a:r>
              <a:rPr lang="en-US" dirty="0"/>
              <a:t>  B</a:t>
            </a:r>
            <a:r>
              <a:rPr lang="en-US" dirty="0" smtClean="0"/>
              <a:t>    </a:t>
            </a:r>
            <a:r>
              <a:rPr lang="en-US" dirty="0"/>
              <a:t>0	 1</a:t>
            </a:r>
          </a:p>
          <a:p>
            <a:r>
              <a:rPr lang="en-US" dirty="0"/>
              <a:t>  </a:t>
            </a:r>
            <a:r>
              <a:rPr lang="en-US" dirty="0" smtClean="0"/>
              <a:t>C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241688" y="5295860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029476" y="4951544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B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1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  A</a:t>
            </a:r>
            <a:r>
              <a:rPr lang="en-US" dirty="0" smtClean="0"/>
              <a:t>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534573" y="5268228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720018" y="1610628"/>
            <a:ext cx="3561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  <a:p>
            <a:r>
              <a:rPr lang="en-US" sz="2400" dirty="0" smtClean="0"/>
              <a:t>0</a:t>
            </a:r>
            <a:endParaRPr lang="en-US" sz="2400" dirty="0"/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76200" y="4951544"/>
            <a:ext cx="974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h(Row)</a:t>
            </a:r>
          </a:p>
          <a:p>
            <a:pPr algn="ctr"/>
            <a:r>
              <a:rPr lang="en-US" dirty="0"/>
              <a:t>0</a:t>
            </a:r>
          </a:p>
          <a:p>
            <a:pPr algn="ctr"/>
            <a:r>
              <a:rPr lang="en-US" dirty="0"/>
              <a:t>1</a:t>
            </a:r>
            <a:endParaRPr lang="en-US" dirty="0" smtClean="0"/>
          </a:p>
          <a:p>
            <a:pPr algn="ctr"/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dirty="0"/>
              <a:t>3</a:t>
            </a:r>
            <a:endParaRPr lang="en-US" dirty="0" smtClean="0"/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26210" y="4970463"/>
            <a:ext cx="10416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g(Row)</a:t>
            </a:r>
          </a:p>
          <a:p>
            <a:pPr algn="ctr"/>
            <a:r>
              <a:rPr lang="en-US" dirty="0" smtClean="0"/>
              <a:t>0</a:t>
            </a:r>
          </a:p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3</a:t>
            </a:r>
          </a:p>
          <a:p>
            <a:pPr algn="ctr"/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5200" y="1610628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h(x)</a:t>
            </a:r>
          </a:p>
          <a:p>
            <a:pPr algn="ctr"/>
            <a:r>
              <a:rPr lang="en-US" sz="2400" dirty="0" smtClean="0"/>
              <a:t>1</a:t>
            </a:r>
            <a:endParaRPr lang="en-US" sz="2400" dirty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3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1600200"/>
            <a:ext cx="767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g(x)</a:t>
            </a:r>
          </a:p>
          <a:p>
            <a:pPr algn="ctr"/>
            <a:r>
              <a:rPr lang="en-US" sz="2400" dirty="0" smtClean="0"/>
              <a:t>3</a:t>
            </a:r>
            <a:endParaRPr lang="en-US" sz="2400" dirty="0"/>
          </a:p>
          <a:p>
            <a:pPr algn="ctr"/>
            <a:r>
              <a:rPr lang="en-US" sz="2400" dirty="0"/>
              <a:t>0</a:t>
            </a:r>
            <a:endParaRPr lang="en-US" sz="2400" dirty="0" smtClean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14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 autoUpdateAnimBg="0"/>
      <p:bldP spid="45064" grpId="0" autoUpdateAnimBg="0"/>
      <p:bldP spid="45065" grpId="0" autoUpdateAnimBg="0"/>
      <p:bldP spid="450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endParaRPr lang="en-US" dirty="0" smtClean="0"/>
          </a:p>
          <a:p>
            <a:r>
              <a:rPr lang="en-US" dirty="0" smtClean="0"/>
              <a:t>If we wanted exact duplicates we could do this by hashing</a:t>
            </a:r>
          </a:p>
          <a:p>
            <a:pPr lvl="1"/>
            <a:r>
              <a:rPr lang="en-US" dirty="0" smtClean="0"/>
              <a:t>We will see how to adapt this technique for </a:t>
            </a:r>
            <a:r>
              <a:rPr lang="en-US" dirty="0" smtClean="0">
                <a:solidFill>
                  <a:srgbClr val="0070C0"/>
                </a:solidFill>
              </a:rPr>
              <a:t>near duplicate </a:t>
            </a:r>
            <a:r>
              <a:rPr lang="en-US" dirty="0" smtClean="0"/>
              <a:t>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30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570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762-B593-4031-AAEF-40E7267CA973}" type="slidenum">
              <a:rPr lang="en-US"/>
              <a:pPr/>
              <a:t>31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pairs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Find all pairs of documents with similarity at least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 = 0.8</a:t>
            </a:r>
          </a:p>
          <a:p>
            <a:r>
              <a:rPr lang="en-US" dirty="0" smtClean="0"/>
              <a:t>While </a:t>
            </a:r>
            <a:r>
              <a:rPr lang="en-US" dirty="0"/>
              <a:t>the signatures of all columns may fit in main memory, comparing the signatures of all pairs of columns is </a:t>
            </a:r>
            <a:r>
              <a:rPr lang="en-US" dirty="0">
                <a:solidFill>
                  <a:srgbClr val="FF0000"/>
                </a:solidFill>
              </a:rPr>
              <a:t>quadratic</a:t>
            </a:r>
            <a:r>
              <a:rPr lang="en-US" dirty="0"/>
              <a:t> in the number of columns.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10</a:t>
            </a:r>
            <a:r>
              <a:rPr lang="en-US" baseline="30000" dirty="0"/>
              <a:t>6</a:t>
            </a:r>
            <a:r>
              <a:rPr lang="en-US" dirty="0"/>
              <a:t> columns implies 5*10</a:t>
            </a:r>
            <a:r>
              <a:rPr lang="en-US" baseline="30000" dirty="0"/>
              <a:t>11</a:t>
            </a:r>
            <a:r>
              <a:rPr lang="en-US" dirty="0"/>
              <a:t> column-comparisons.</a:t>
            </a:r>
          </a:p>
          <a:p>
            <a:r>
              <a:rPr lang="en-US" dirty="0"/>
              <a:t>At 1 microsecond/comparison: 6 days.</a:t>
            </a:r>
          </a:p>
        </p:txBody>
      </p:sp>
    </p:spTree>
    <p:extLst>
      <p:ext uri="{BB962C8B-B14F-4D97-AF65-F5344CB8AC3E}">
        <p14:creationId xmlns:p14="http://schemas.microsoft.com/office/powerpoint/2010/main" val="23564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C917-5D26-4744-B74A-4CB31276187A}" type="slidenum">
              <a:rPr lang="en-US"/>
              <a:pPr/>
              <a:t>32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Locality-Sensitive Hashing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 we want</a:t>
            </a:r>
            <a:r>
              <a:rPr lang="en-US" dirty="0" smtClean="0"/>
              <a:t>: a </a:t>
            </a:r>
            <a:r>
              <a:rPr lang="en-US" dirty="0"/>
              <a:t>function </a:t>
            </a:r>
            <a:r>
              <a:rPr lang="en-US" dirty="0" smtClean="0">
                <a:solidFill>
                  <a:srgbClr val="0070C0"/>
                </a:solidFill>
              </a:rPr>
              <a:t>f(X,Y)</a:t>
            </a:r>
            <a:r>
              <a:rPr lang="en-US" dirty="0" smtClean="0"/>
              <a:t> </a:t>
            </a:r>
            <a:r>
              <a:rPr lang="en-US" dirty="0"/>
              <a:t>that tells whether or not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>
                <a:solidFill>
                  <a:srgbClr val="FF0000"/>
                </a:solidFill>
              </a:rPr>
              <a:t>pair</a:t>
            </a:r>
            <a:r>
              <a:rPr lang="en-US" dirty="0" smtClean="0"/>
              <a:t>: </a:t>
            </a:r>
            <a:r>
              <a:rPr lang="en-US" dirty="0"/>
              <a:t>a pair of elements whose similarity must be evaluated.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simple idea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dirty="0" smtClean="0"/>
              <a:t> are a candidate pair if they have the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min-hash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Easy to test by </a:t>
            </a:r>
            <a:r>
              <a:rPr lang="en-US" dirty="0" smtClean="0">
                <a:solidFill>
                  <a:srgbClr val="0070C0"/>
                </a:solidFill>
              </a:rPr>
              <a:t>hashing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signatures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Similar sets </a:t>
            </a:r>
            <a:r>
              <a:rPr lang="en-US" dirty="0" smtClean="0"/>
              <a:t>are more </a:t>
            </a:r>
            <a:r>
              <a:rPr lang="en-US" dirty="0" smtClean="0">
                <a:solidFill>
                  <a:srgbClr val="00B0F0"/>
                </a:solidFill>
              </a:rPr>
              <a:t>likely</a:t>
            </a:r>
            <a:r>
              <a:rPr lang="en-US" dirty="0" smtClean="0"/>
              <a:t> to have the </a:t>
            </a:r>
            <a:r>
              <a:rPr lang="en-US" dirty="0" smtClean="0">
                <a:solidFill>
                  <a:srgbClr val="00B0F0"/>
                </a:solidFill>
              </a:rPr>
              <a:t>same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Likely to produce many </a:t>
            </a:r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Requiring full match of signature is strict, some similar sets will be lost.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Improvement</a:t>
            </a:r>
            <a:r>
              <a:rPr lang="en-US" dirty="0" smtClean="0"/>
              <a:t>: Compute multiple signatures; candidate pairs should have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common signature. </a:t>
            </a:r>
          </a:p>
          <a:p>
            <a:pPr lvl="1"/>
            <a:r>
              <a:rPr lang="en-US" dirty="0" smtClean="0"/>
              <a:t>Reduce the probability for false negatives.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9582" y="3352800"/>
            <a:ext cx="29931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! Multiple levels of Hashing!</a:t>
            </a:r>
          </a:p>
        </p:txBody>
      </p:sp>
    </p:spTree>
    <p:extLst>
      <p:ext uri="{BB962C8B-B14F-4D97-AF65-F5344CB8AC3E}">
        <p14:creationId xmlns:p14="http://schemas.microsoft.com/office/powerpoint/2010/main" val="22517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33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matrix reminder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894138" y="6173788"/>
            <a:ext cx="1341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Matrix </a:t>
            </a:r>
            <a:r>
              <a:rPr lang="en-US" i="1"/>
              <a:t>M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54315" y="3506788"/>
            <a:ext cx="1903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hash functions</a:t>
            </a:r>
            <a:endParaRPr lang="en-US" dirty="0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087027" y="505846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Sig(S):</a:t>
            </a:r>
          </a:p>
          <a:p>
            <a:r>
              <a:rPr lang="en-US" sz="1800" dirty="0" smtClean="0"/>
              <a:t>signature</a:t>
            </a:r>
            <a:r>
              <a:rPr lang="en-US" dirty="0" smtClean="0"/>
              <a:t> for set S</a:t>
            </a: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90800" y="2743200"/>
            <a:ext cx="4343400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9" idx="1"/>
          </p:cNvCxnSpPr>
          <p:nvPr/>
        </p:nvCxnSpPr>
        <p:spPr>
          <a:xfrm flipH="1" flipV="1">
            <a:off x="5791201" y="2907291"/>
            <a:ext cx="1295826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2960" idx="1"/>
          </p:cNvCxnSpPr>
          <p:nvPr/>
        </p:nvCxnSpPr>
        <p:spPr>
          <a:xfrm flipH="1" flipV="1">
            <a:off x="4762501" y="4800600"/>
            <a:ext cx="2324526" cy="581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7027" y="290729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hash function 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0" idx="1"/>
          </p:cNvCxnSpPr>
          <p:nvPr/>
        </p:nvCxnSpPr>
        <p:spPr>
          <a:xfrm flipH="1">
            <a:off x="4724401" y="2089666"/>
            <a:ext cx="2362626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87027" y="19050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S,i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627439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7370" y="6096000"/>
            <a:ext cx="21324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signature</a:t>
            </a:r>
            <a:r>
              <a:rPr lang="en-US" dirty="0" smtClean="0"/>
              <a:t> for set S’</a:t>
            </a:r>
            <a:endParaRPr lang="en-US" sz="1800" dirty="0" smtClean="0"/>
          </a:p>
        </p:txBody>
      </p:sp>
      <p:cxnSp>
        <p:nvCxnSpPr>
          <p:cNvPr id="19" name="Straight Arrow Connector 18"/>
          <p:cNvCxnSpPr>
            <a:stCxn id="34" idx="3"/>
          </p:cNvCxnSpPr>
          <p:nvPr/>
        </p:nvCxnSpPr>
        <p:spPr>
          <a:xfrm flipV="1">
            <a:off x="2209800" y="5021864"/>
            <a:ext cx="1417639" cy="1258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5215" y="2089666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en-US" dirty="0" err="1" smtClean="0"/>
              <a:t>,i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40" idx="3"/>
          </p:cNvCxnSpPr>
          <p:nvPr/>
        </p:nvCxnSpPr>
        <p:spPr>
          <a:xfrm>
            <a:off x="1619780" y="2274332"/>
            <a:ext cx="2007659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27439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45380" y="1415534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7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7" grpId="0" animBg="1"/>
      <p:bldP spid="82960" grpId="0"/>
      <p:bldP spid="2" grpId="0" animBg="1"/>
      <p:bldP spid="9" grpId="0"/>
      <p:bldP spid="12" grpId="0" animBg="1"/>
      <p:bldP spid="30" grpId="0"/>
      <p:bldP spid="33" grpId="0" animBg="1"/>
      <p:bldP spid="40" grpId="0"/>
      <p:bldP spid="25" grpId="0" animBg="1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34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hash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35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into bands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959562" y="6173788"/>
            <a:ext cx="1210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Matrix </a:t>
            </a:r>
            <a:r>
              <a:rPr lang="en-US" i="1" dirty="0" smtClean="0"/>
              <a:t>Sig</a:t>
            </a:r>
            <a:endParaRPr lang="en-US" i="1" dirty="0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319963" y="2744788"/>
            <a:ext cx="1384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r </a:t>
            </a:r>
            <a:r>
              <a:rPr lang="en-US"/>
              <a:t> rows</a:t>
            </a:r>
          </a:p>
          <a:p>
            <a:pPr algn="ctr"/>
            <a:r>
              <a:rPr lang="en-US"/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582613" y="3506788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dirty="0"/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724400" y="3276600"/>
            <a:ext cx="2590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451725" y="5060950"/>
            <a:ext cx="1119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   One</a:t>
            </a:r>
          </a:p>
          <a:p>
            <a:r>
              <a:rPr lang="en-US" sz="1800"/>
              <a:t>signature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1723" y="1524000"/>
            <a:ext cx="25891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n = b*r </a:t>
            </a:r>
            <a:r>
              <a:rPr lang="en-US" dirty="0" smtClean="0"/>
              <a:t>  hash functions</a:t>
            </a:r>
            <a:endParaRPr lang="en-US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1723" y="3962400"/>
            <a:ext cx="2005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mini-signatures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0" y="35829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95800" y="4419600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5800" y="1908176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95800" y="2730501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95800" y="52593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8" idx="3"/>
          </p:cNvCxnSpPr>
          <p:nvPr/>
        </p:nvCxnSpPr>
        <p:spPr>
          <a:xfrm flipV="1">
            <a:off x="2057400" y="2326482"/>
            <a:ext cx="2438400" cy="1820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400" y="3236774"/>
            <a:ext cx="2438400" cy="910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4147066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4147066"/>
            <a:ext cx="2438400" cy="805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7400" y="4147066"/>
            <a:ext cx="2438400" cy="1644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7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36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B024-0B59-41AC-AFB7-E97527C085D8}" type="slidenum">
              <a:rPr lang="en-US"/>
              <a:pPr/>
              <a:t>37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47800" y="2895600"/>
            <a:ext cx="2819400" cy="33528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1052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Matrix M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724400" y="4267200"/>
            <a:ext cx="88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r </a:t>
            </a:r>
            <a:r>
              <a:rPr lang="en-US" sz="1800"/>
              <a:t> rows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10668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114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10668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V="1">
            <a:off x="5105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6553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6553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8063" y="4191000"/>
            <a:ext cx="1057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b </a:t>
            </a:r>
            <a:r>
              <a:rPr lang="en-US" sz="1800"/>
              <a:t> bands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286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1905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524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048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414713" y="3505200"/>
            <a:ext cx="319087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667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810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371600" y="762000"/>
            <a:ext cx="2514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 smtClean="0"/>
              <a:t>Hash Table</a:t>
            </a:r>
            <a:endParaRPr lang="en-US" sz="1800" dirty="0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9812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5908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32004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1676400" y="1295400"/>
            <a:ext cx="4572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2057400" y="1219200"/>
            <a:ext cx="1447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H="1" flipV="1">
            <a:off x="1524000" y="1066800"/>
            <a:ext cx="914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2819400" y="1295400"/>
            <a:ext cx="1524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 flipV="1">
            <a:off x="2362200" y="1371600"/>
            <a:ext cx="8382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3581400" y="1066800"/>
            <a:ext cx="152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H="1" flipV="1">
            <a:off x="2971800" y="914400"/>
            <a:ext cx="99060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026" name="Group 34"/>
          <p:cNvGrpSpPr>
            <a:grpSpLocks/>
          </p:cNvGrpSpPr>
          <p:nvPr/>
        </p:nvGrpSpPr>
        <p:grpSpPr bwMode="auto">
          <a:xfrm>
            <a:off x="3581400" y="869950"/>
            <a:ext cx="4897442" cy="646113"/>
            <a:chOff x="2256" y="260"/>
            <a:chExt cx="3085" cy="407"/>
          </a:xfrm>
        </p:grpSpPr>
        <p:sp>
          <p:nvSpPr>
            <p:cNvPr id="85024" name="Text Box 32"/>
            <p:cNvSpPr txBox="1">
              <a:spLocks noChangeArrowheads="1"/>
            </p:cNvSpPr>
            <p:nvPr/>
          </p:nvSpPr>
          <p:spPr bwMode="auto">
            <a:xfrm>
              <a:off x="3254" y="260"/>
              <a:ext cx="208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Columns 2 and 6</a:t>
              </a:r>
            </a:p>
            <a:p>
              <a:r>
                <a:rPr lang="en-US" sz="1800" dirty="0"/>
                <a:t>are </a:t>
              </a:r>
              <a:r>
                <a:rPr lang="en-US" sz="1800" dirty="0" smtClean="0"/>
                <a:t>(almost certainly)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identical</a:t>
              </a:r>
              <a:r>
                <a:rPr lang="en-US" sz="1800" dirty="0"/>
                <a:t>.</a:t>
              </a: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2256" y="480"/>
              <a:ext cx="9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029" name="Group 37"/>
          <p:cNvGrpSpPr>
            <a:grpSpLocks/>
          </p:cNvGrpSpPr>
          <p:nvPr/>
        </p:nvGrpSpPr>
        <p:grpSpPr bwMode="auto">
          <a:xfrm>
            <a:off x="3581400" y="1784350"/>
            <a:ext cx="3559175" cy="641350"/>
            <a:chOff x="2256" y="836"/>
            <a:chExt cx="2242" cy="404"/>
          </a:xfrm>
        </p:grpSpPr>
        <p:sp>
          <p:nvSpPr>
            <p:cNvPr id="85027" name="Text Box 35"/>
            <p:cNvSpPr txBox="1">
              <a:spLocks noChangeArrowheads="1"/>
            </p:cNvSpPr>
            <p:nvPr/>
          </p:nvSpPr>
          <p:spPr bwMode="auto">
            <a:xfrm>
              <a:off x="3062" y="836"/>
              <a:ext cx="14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6 and 7 are</a:t>
              </a:r>
            </a:p>
            <a:p>
              <a:r>
                <a:rPr lang="en-US" sz="1800"/>
                <a:t>surely different.</a:t>
              </a:r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H="1">
              <a:off x="2256" y="1056"/>
              <a:ext cx="81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85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38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at least </a:t>
            </a:r>
            <a:r>
              <a:rPr lang="en-US" dirty="0"/>
              <a:t>1 band.</a:t>
            </a:r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to catch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similar pairs</a:t>
            </a:r>
            <a:r>
              <a:rPr lang="en-US" dirty="0"/>
              <a:t>, but </a:t>
            </a:r>
            <a:r>
              <a:rPr lang="en-US" dirty="0">
                <a:solidFill>
                  <a:srgbClr val="0070C0"/>
                </a:solidFill>
              </a:rPr>
              <a:t>few </a:t>
            </a:r>
            <a:r>
              <a:rPr lang="en-US" dirty="0" smtClean="0">
                <a:solidFill>
                  <a:srgbClr val="0070C0"/>
                </a:solidFill>
              </a:rPr>
              <a:t>non-similar </a:t>
            </a:r>
            <a:r>
              <a:rPr lang="en-US" dirty="0">
                <a:solidFill>
                  <a:srgbClr val="0070C0"/>
                </a:solidFill>
              </a:rPr>
              <a:t>pairs.</a:t>
            </a:r>
          </a:p>
        </p:txBody>
      </p:sp>
    </p:spTree>
    <p:extLst>
      <p:ext uri="{BB962C8B-B14F-4D97-AF65-F5344CB8AC3E}">
        <p14:creationId xmlns:p14="http://schemas.microsoft.com/office/powerpoint/2010/main" val="6001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12ED3-0C51-41F7-9F85-8A4E45F9E4AD}" type="slidenum">
              <a:rPr lang="en-US"/>
              <a:pPr/>
              <a:t>39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Analysis of LSH – What We Want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1961861" y="6096000"/>
            <a:ext cx="3467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dirty="0"/>
              <a:t>       </a:t>
            </a:r>
            <a:r>
              <a:rPr lang="en-US" sz="1800" dirty="0" smtClean="0"/>
              <a:t>True similarity </a:t>
            </a:r>
            <a:r>
              <a:rPr lang="en-US" sz="1800" i="1" dirty="0"/>
              <a:t>s</a:t>
            </a:r>
            <a:r>
              <a:rPr lang="en-US" sz="1800" dirty="0"/>
              <a:t>  of two sets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4864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748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No chance</a:t>
              </a:r>
            </a:p>
            <a:p>
              <a:pPr algn="ctr"/>
              <a:r>
                <a:rPr lang="en-US" sz="1800"/>
                <a:t>if </a:t>
              </a:r>
              <a:r>
                <a:rPr lang="en-US" sz="1800" i="1"/>
                <a:t>s</a:t>
              </a:r>
              <a:r>
                <a:rPr lang="en-US" sz="1800"/>
                <a:t> &lt; </a:t>
              </a:r>
              <a:r>
                <a:rPr lang="en-US" sz="1800" i="1"/>
                <a:t>t</a:t>
              </a:r>
            </a:p>
          </p:txBody>
        </p:sp>
        <p:sp>
          <p:nvSpPr>
            <p:cNvPr id="116750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4953000" y="1828800"/>
            <a:ext cx="1303338" cy="1327150"/>
            <a:chOff x="3120" y="1152"/>
            <a:chExt cx="821" cy="836"/>
          </a:xfrm>
        </p:grpSpPr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3120" y="1584"/>
              <a:ext cx="8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Probability</a:t>
              </a:r>
            </a:p>
            <a:p>
              <a:pPr algn="ctr"/>
              <a:r>
                <a:rPr lang="en-US" sz="1800"/>
                <a:t>= 1 if </a:t>
              </a:r>
              <a:r>
                <a:rPr lang="en-US" sz="1800" i="1"/>
                <a:t>s</a:t>
              </a:r>
              <a:r>
                <a:rPr lang="en-US" sz="1800"/>
                <a:t> &gt; </a:t>
              </a:r>
              <a:r>
                <a:rPr lang="en-US" sz="1800" i="1"/>
                <a:t>t</a:t>
              </a:r>
            </a:p>
          </p:txBody>
        </p:sp>
        <p:sp>
          <p:nvSpPr>
            <p:cNvPr id="116753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83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exact match was the issue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F76-95AF-441D-AEAB-B86A9C6C2C3E}" type="slidenum">
              <a:rPr lang="en-US"/>
              <a:pPr/>
              <a:t>40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Band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Row </a:t>
            </a:r>
            <a:r>
              <a:rPr lang="en-US" dirty="0"/>
              <a:t>Gives You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Remember:</a:t>
            </a:r>
          </a:p>
          <a:p>
            <a:r>
              <a:rPr lang="en-US" sz="1800"/>
              <a:t>probability of</a:t>
            </a:r>
          </a:p>
          <a:p>
            <a:r>
              <a:rPr lang="en-US" sz="1800"/>
              <a:t>equal hash-values</a:t>
            </a:r>
          </a:p>
          <a:p>
            <a:r>
              <a:rPr lang="en-US" sz="1800"/>
              <a:t>= 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558534"/>
            <a:ext cx="24032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Single hash signature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8855" y="5486400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  <p:cxnSp>
        <p:nvCxnSpPr>
          <p:cNvPr id="4" name="Straight Connector 3"/>
          <p:cNvCxnSpPr>
            <a:stCxn id="117763" idx="2"/>
            <a:endCxn id="117763" idx="0"/>
          </p:cNvCxnSpPr>
          <p:nvPr/>
        </p:nvCxnSpPr>
        <p:spPr>
          <a:xfrm flipV="1">
            <a:off x="4495800" y="1828800"/>
            <a:ext cx="0" cy="3581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1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utoUpdateAnimBg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24E-9A6F-46F4-9034-D5EA5FA0AA28}" type="slidenum">
              <a:rPr lang="en-US"/>
              <a:pPr/>
              <a:t>41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Bands </a:t>
            </a:r>
            <a:r>
              <a:rPr lang="en-US" dirty="0"/>
              <a:t>of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Rows </a:t>
            </a:r>
            <a:r>
              <a:rPr lang="en-US" dirty="0"/>
              <a:t>Gives You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 dirty="0"/>
              <a:t>t</a:t>
            </a:r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798" name="Group 14"/>
          <p:cNvGrpSpPr>
            <a:grpSpLocks/>
          </p:cNvGrpSpPr>
          <p:nvPr/>
        </p:nvGrpSpPr>
        <p:grpSpPr bwMode="auto">
          <a:xfrm>
            <a:off x="7696200" y="3352800"/>
            <a:ext cx="1146175" cy="2438400"/>
            <a:chOff x="4838" y="2133"/>
            <a:chExt cx="722" cy="1536"/>
          </a:xfrm>
        </p:grpSpPr>
        <p:sp>
          <p:nvSpPr>
            <p:cNvPr id="118799" name="Text Box 15"/>
            <p:cNvSpPr txBox="1">
              <a:spLocks noChangeArrowheads="1"/>
            </p:cNvSpPr>
            <p:nvPr/>
          </p:nvSpPr>
          <p:spPr bwMode="auto">
            <a:xfrm>
              <a:off x="4838" y="2133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/>
                <a:t>s</a:t>
              </a:r>
              <a:r>
                <a:rPr lang="en-US" dirty="0"/>
                <a:t> </a:t>
              </a:r>
              <a:r>
                <a:rPr lang="en-US" i="1" baseline="30000" dirty="0"/>
                <a:t>r </a:t>
              </a:r>
            </a:p>
          </p:txBody>
        </p:sp>
        <p:sp>
          <p:nvSpPr>
            <p:cNvPr id="118800" name="Text Box 16"/>
            <p:cNvSpPr txBox="1">
              <a:spLocks noChangeArrowheads="1"/>
            </p:cNvSpPr>
            <p:nvPr/>
          </p:nvSpPr>
          <p:spPr bwMode="auto">
            <a:xfrm>
              <a:off x="4838" y="3092"/>
              <a:ext cx="72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rows</a:t>
              </a:r>
            </a:p>
            <a:p>
              <a:r>
                <a:rPr lang="en-US" sz="1800"/>
                <a:t>of a band</a:t>
              </a:r>
            </a:p>
            <a:p>
              <a:r>
                <a:rPr lang="en-US" sz="1800"/>
                <a:t>are equal</a:t>
              </a:r>
            </a:p>
          </p:txBody>
        </p:sp>
        <p:sp>
          <p:nvSpPr>
            <p:cNvPr id="118801" name="Line 17"/>
            <p:cNvSpPr>
              <a:spLocks noChangeShapeType="1"/>
            </p:cNvSpPr>
            <p:nvPr/>
          </p:nvSpPr>
          <p:spPr bwMode="auto">
            <a:xfrm flipH="1" flipV="1">
              <a:off x="4992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2" name="Group 18"/>
          <p:cNvGrpSpPr>
            <a:grpSpLocks/>
          </p:cNvGrpSpPr>
          <p:nvPr/>
        </p:nvGrpSpPr>
        <p:grpSpPr bwMode="auto">
          <a:xfrm>
            <a:off x="6613525" y="3386138"/>
            <a:ext cx="1243013" cy="2438400"/>
            <a:chOff x="4166" y="2133"/>
            <a:chExt cx="783" cy="1536"/>
          </a:xfrm>
        </p:grpSpPr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4598" y="2133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04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Some row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unequal</a:t>
              </a:r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 flipV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6" name="Group 22"/>
          <p:cNvGrpSpPr>
            <a:grpSpLocks/>
          </p:cNvGrpSpPr>
          <p:nvPr/>
        </p:nvGrpSpPr>
        <p:grpSpPr bwMode="auto">
          <a:xfrm>
            <a:off x="7223125" y="1752600"/>
            <a:ext cx="1812925" cy="2090738"/>
            <a:chOff x="4550" y="1104"/>
            <a:chExt cx="1142" cy="1317"/>
          </a:xfrm>
        </p:grpSpPr>
        <p:sp>
          <p:nvSpPr>
            <p:cNvPr id="118807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</a:p>
          </p:txBody>
        </p:sp>
        <p:sp>
          <p:nvSpPr>
            <p:cNvPr id="118808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)</a:t>
              </a:r>
              <a:r>
                <a:rPr lang="en-US" i="1" baseline="30000"/>
                <a:t>b </a:t>
              </a:r>
            </a:p>
          </p:txBody>
        </p:sp>
        <p:sp>
          <p:nvSpPr>
            <p:cNvPr id="118809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800" dirty="0"/>
            </a:p>
            <a:p>
              <a:r>
                <a:rPr lang="en-US" sz="1800" dirty="0"/>
                <a:t>No bands</a:t>
              </a:r>
            </a:p>
            <a:p>
              <a:r>
                <a:rPr lang="en-US" sz="1800" dirty="0"/>
                <a:t>identical</a:t>
              </a:r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4848" y="1680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6705600" y="1828800"/>
            <a:ext cx="1128713" cy="2025650"/>
            <a:chOff x="4214" y="1124"/>
            <a:chExt cx="711" cy="1276"/>
          </a:xfrm>
        </p:grpSpPr>
        <p:sp>
          <p:nvSpPr>
            <p:cNvPr id="118812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1 -</a:t>
              </a:r>
            </a:p>
          </p:txBody>
        </p:sp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4214" y="1124"/>
              <a:ext cx="71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At least</a:t>
              </a:r>
            </a:p>
            <a:p>
              <a:r>
                <a:rPr lang="en-US" sz="1800"/>
                <a:t>one band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4" name="Line 30"/>
            <p:cNvSpPr>
              <a:spLocks noChangeShapeType="1"/>
            </p:cNvSpPr>
            <p:nvPr/>
          </p:nvSpPr>
          <p:spPr bwMode="auto">
            <a:xfrm>
              <a:off x="4560" y="172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5" name="Group 31"/>
          <p:cNvGrpSpPr>
            <a:grpSpLocks/>
          </p:cNvGrpSpPr>
          <p:nvPr/>
        </p:nvGrpSpPr>
        <p:grpSpPr bwMode="auto">
          <a:xfrm>
            <a:off x="4495800" y="3429000"/>
            <a:ext cx="2014538" cy="762000"/>
            <a:chOff x="2832" y="2160"/>
            <a:chExt cx="1269" cy="480"/>
          </a:xfrm>
        </p:grpSpPr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0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 ~ (1/b)</a:t>
              </a:r>
              <a:r>
                <a:rPr lang="en-US" baseline="30000"/>
                <a:t>1/r </a:t>
              </a:r>
            </a:p>
          </p:txBody>
        </p:sp>
        <p:sp>
          <p:nvSpPr>
            <p:cNvPr id="118817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4511675" y="1828800"/>
            <a:ext cx="22225" cy="36576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9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793" grpId="0" animBg="1"/>
      <p:bldP spid="118794" grpId="0" animBg="1"/>
      <p:bldP spid="118795" grpId="0" animBg="1"/>
      <p:bldP spid="118796" grpId="0" animBg="1"/>
      <p:bldP spid="11879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43B7-2267-4D96-98B8-65A465CD7FD0}" type="slidenum">
              <a:rPr lang="en-US"/>
              <a:pPr/>
              <a:t>42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/>
              <a:t>  = 20; </a:t>
            </a:r>
            <a:r>
              <a:rPr lang="en-US" i="1"/>
              <a:t>r</a:t>
            </a:r>
            <a:r>
              <a:rPr lang="en-US"/>
              <a:t>  = 5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4127"/>
              </p:ext>
            </p:extLst>
          </p:nvPr>
        </p:nvGraphicFramePr>
        <p:xfrm>
          <a:off x="533400" y="190500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/>
                <a:gridCol w="2362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87286"/>
            <a:ext cx="493474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781800" y="1828800"/>
            <a:ext cx="0" cy="243840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8003" y="147035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34E-3D0A-44D6-9449-A335816C02B4}" type="slidenum">
              <a:rPr lang="en-US"/>
              <a:pPr/>
              <a:t>43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 Similar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</a:t>
            </a:r>
            <a:r>
              <a:rPr lang="en-US" dirty="0"/>
              <a:t>all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80%-similar</a:t>
            </a:r>
            <a:r>
              <a:rPr lang="en-US" dirty="0"/>
              <a:t> pairs</a:t>
            </a:r>
            <a:r>
              <a:rPr lang="en-US" dirty="0" smtClean="0"/>
              <a:t>. Choose </a:t>
            </a:r>
            <a:r>
              <a:rPr lang="en-US" dirty="0">
                <a:solidFill>
                  <a:srgbClr val="0070C0"/>
                </a:solidFill>
              </a:rPr>
              <a:t>20</a:t>
            </a:r>
            <a:r>
              <a:rPr lang="en-US" dirty="0"/>
              <a:t> bands of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integers/band.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one particular band: </a:t>
            </a:r>
          </a:p>
          <a:p>
            <a:pPr marL="0" indent="0" algn="ctr">
              <a:buNone/>
            </a:pPr>
            <a:r>
              <a:rPr lang="en-US" dirty="0" smtClean="0"/>
              <a:t>(0.8)</a:t>
            </a:r>
            <a:r>
              <a:rPr lang="en-US" baseline="30000" dirty="0" smtClean="0"/>
              <a:t>5</a:t>
            </a:r>
            <a:r>
              <a:rPr lang="en-US" dirty="0" smtClean="0"/>
              <a:t> = 0.328.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not  </a:t>
            </a:r>
            <a:r>
              <a:rPr lang="en-US" dirty="0"/>
              <a:t>similar 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of the 20 bands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1-0.328)</a:t>
            </a:r>
            <a:r>
              <a:rPr lang="en-US" baseline="30000" dirty="0"/>
              <a:t>20</a:t>
            </a:r>
            <a:r>
              <a:rPr lang="en-US" dirty="0"/>
              <a:t> = </a:t>
            </a:r>
            <a:r>
              <a:rPr lang="en-US" dirty="0" smtClean="0"/>
              <a:t>0.00035 </a:t>
            </a:r>
          </a:p>
          <a:p>
            <a:pPr marL="0" lvl="1" indent="0">
              <a:buClr>
                <a:schemeClr val="accent6"/>
              </a:buClr>
              <a:buNone/>
            </a:pPr>
            <a:endParaRPr lang="en-US" dirty="0" smtClean="0"/>
          </a:p>
          <a:p>
            <a:pPr marL="617220" lvl="2" indent="-342900"/>
            <a:r>
              <a:rPr lang="en-US" dirty="0" smtClean="0"/>
              <a:t>i.e</a:t>
            </a:r>
            <a:r>
              <a:rPr lang="en-US" dirty="0"/>
              <a:t>., about 1/3000-th of the 80%-similar column pairs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negatives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Probability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similar </a:t>
            </a:r>
            <a:r>
              <a:rPr lang="en-US" dirty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of </a:t>
            </a:r>
            <a:r>
              <a:rPr lang="en-US" dirty="0"/>
              <a:t>the 20 bands: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1-0.00035 = 0.999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9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1F3A-FF8C-423F-A236-4B086DCE254D}" type="slidenum">
              <a:rPr lang="en-US"/>
              <a:pPr/>
              <a:t>44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Only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40% Similar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7848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any one particular band: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0.4)</a:t>
            </a:r>
            <a:r>
              <a:rPr lang="en-US" baseline="30000" dirty="0"/>
              <a:t>5</a:t>
            </a:r>
            <a:r>
              <a:rPr lang="en-US" dirty="0"/>
              <a:t>  = 0.01 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</a:t>
            </a:r>
            <a:r>
              <a:rPr lang="en-US" dirty="0" smtClean="0">
                <a:solidFill>
                  <a:srgbClr val="FF0000"/>
                </a:solidFill>
                <a:latin typeface="Lucida Sans Unicode" pitchFamily="34" charset="0"/>
              </a:rPr>
              <a:t> </a:t>
            </a:r>
            <a:r>
              <a:rPr lang="en-US" dirty="0"/>
              <a:t>1 of 20 bands: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Lucida Sans Unicode" pitchFamily="34" charset="0"/>
              </a:rPr>
              <a:t> </a:t>
            </a:r>
            <a:r>
              <a:rPr lang="en-US" dirty="0" smtClean="0">
                <a:latin typeface="Lucida Sans Unicode" pitchFamily="34" charset="0"/>
              </a:rPr>
              <a:t>		≤</a:t>
            </a:r>
            <a:r>
              <a:rPr lang="en-US" dirty="0" smtClean="0"/>
              <a:t> </a:t>
            </a:r>
            <a:r>
              <a:rPr lang="en-US" dirty="0"/>
              <a:t>20 * 0.01 = 0.2 .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positives </a:t>
            </a:r>
            <a:r>
              <a:rPr lang="en-US" dirty="0"/>
              <a:t>much lower for similarities &lt;&lt;</a:t>
            </a:r>
            <a:r>
              <a:rPr lang="en-US" dirty="0">
                <a:latin typeface="Lucida Sans Unicode" pitchFamily="34" charset="0"/>
              </a:rPr>
              <a:t> </a:t>
            </a:r>
            <a:r>
              <a:rPr lang="en-US" dirty="0"/>
              <a:t>40%. </a:t>
            </a:r>
          </a:p>
        </p:txBody>
      </p:sp>
    </p:spTree>
    <p:extLst>
      <p:ext uri="{BB962C8B-B14F-4D97-AF65-F5344CB8AC3E}">
        <p14:creationId xmlns:p14="http://schemas.microsoft.com/office/powerpoint/2010/main" val="27211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9857-F378-43D5-89F2-B460D4C2FB95}" type="slidenum">
              <a:rPr lang="en-US"/>
              <a:pPr/>
              <a:t>45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Tune to get almost all pairs with similar signatures, but eliminate most pairs that do not have similar signatures.</a:t>
            </a:r>
          </a:p>
          <a:p>
            <a:r>
              <a:rPr lang="en-US"/>
              <a:t>Check in main memory that candidate pairs really do have similar signatures.</a:t>
            </a:r>
          </a:p>
          <a:p>
            <a:r>
              <a:rPr lang="en-US">
                <a:solidFill>
                  <a:srgbClr val="FF9900"/>
                </a:solidFill>
              </a:rPr>
              <a:t>Optional</a:t>
            </a:r>
            <a:r>
              <a:rPr lang="en-US"/>
              <a:t>: In another pass through data, check that the remaining candidate pairs really represent similar </a:t>
            </a:r>
            <a:r>
              <a:rPr lang="en-US" i="1"/>
              <a:t>sets</a:t>
            </a:r>
            <a:r>
              <a:rPr lang="en-US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9762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Locality-sensitive hashing (LSH)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Big Picture</a:t>
            </a:r>
            <a:r>
              <a:rPr lang="en-US" dirty="0" smtClean="0"/>
              <a:t>: Construct hash functions </a:t>
            </a:r>
            <a:r>
              <a:rPr lang="en-US" b="1" dirty="0" smtClean="0">
                <a:solidFill>
                  <a:srgbClr val="0070C0"/>
                </a:solidFill>
              </a:rPr>
              <a:t>h: R</a:t>
            </a:r>
            <a:r>
              <a:rPr lang="en-US" b="1" baseline="30000" dirty="0" smtClean="0">
                <a:solidFill>
                  <a:srgbClr val="0070C0"/>
                </a:solidFill>
              </a:rPr>
              <a:t>d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 U </a:t>
            </a:r>
            <a:r>
              <a:rPr lang="en-US" dirty="0" smtClean="0">
                <a:sym typeface="Wingdings" pitchFamily="2" charset="2"/>
              </a:rPr>
              <a:t>such that for any pair of points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dirty="0">
                <a:sym typeface="Wingdings" pitchFamily="2" charset="2"/>
              </a:rPr>
              <a:t>, for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>
                <a:sym typeface="Wingdings" pitchFamily="2" charset="2"/>
              </a:rPr>
              <a:t> function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we have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)≤r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)]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≥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α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high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)≥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cr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)]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≤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β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is small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Then, we can find close pairs by hashing</a:t>
            </a:r>
          </a:p>
          <a:p>
            <a:pPr eaLnBrk="1" hangingPunct="1"/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LSH is a general framework: for a given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 smtClean="0">
                <a:sym typeface="Wingdings" pitchFamily="2" charset="2"/>
              </a:rPr>
              <a:t> function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 we need to find the right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 </a:t>
            </a:r>
            <a:r>
              <a:rPr lang="en-US" dirty="0">
                <a:sym typeface="Wingdings" pitchFamily="2" charset="2"/>
              </a:rPr>
              <a:t>is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r,cr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,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α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, </a:t>
            </a:r>
            <a:r>
              <a:rPr lang="el-GR" b="1" dirty="0" smtClean="0">
                <a:solidFill>
                  <a:srgbClr val="0070C0"/>
                </a:solidFill>
                <a:sym typeface="Wingdings" pitchFamily="2" charset="2"/>
              </a:rPr>
              <a:t>β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)-</a:t>
            </a:r>
            <a:r>
              <a:rPr lang="en-US" dirty="0">
                <a:sym typeface="Wingdings" pitchFamily="2" charset="2"/>
              </a:rPr>
              <a:t>sensitive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54C9-4BC7-4BD4-AE95-B2DD67890414}" type="slidenum">
              <a:rPr lang="en-US"/>
              <a:pPr/>
              <a:t>47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LSH for Cosine Distance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For cosine distance, there is a technique analogous to </a:t>
            </a:r>
            <a:r>
              <a:rPr lang="en-US" dirty="0" err="1"/>
              <a:t>minhashing</a:t>
            </a:r>
            <a:r>
              <a:rPr lang="en-US" dirty="0"/>
              <a:t> for generating a </a:t>
            </a:r>
            <a:r>
              <a:rPr lang="en-US" sz="3600" dirty="0"/>
              <a:t>(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 err="1"/>
              <a:t>,d</a:t>
            </a:r>
            <a:r>
              <a:rPr lang="en-US" baseline="-25000" dirty="0" err="1"/>
              <a:t>2</a:t>
            </a:r>
            <a:r>
              <a:rPr lang="en-US" dirty="0"/>
              <a:t>,(1-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/180),(1-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/180)</a:t>
            </a:r>
            <a:r>
              <a:rPr lang="en-US" sz="3600" dirty="0"/>
              <a:t>)</a:t>
            </a:r>
            <a:r>
              <a:rPr lang="en-US" dirty="0"/>
              <a:t>- sensitive family for any 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 and 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.</a:t>
            </a:r>
          </a:p>
          <a:p>
            <a:r>
              <a:rPr lang="en-US" dirty="0"/>
              <a:t>Called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random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hyperplanes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4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2E4-563E-4005-9870-F577E5A66DEE}" type="slidenum">
              <a:rPr lang="en-US"/>
              <a:pPr/>
              <a:t>48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Hyperplanes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/>
              <a:t>Pick a </a:t>
            </a:r>
            <a:r>
              <a:rPr lang="en-US" dirty="0">
                <a:solidFill>
                  <a:srgbClr val="0070C0"/>
                </a:solidFill>
              </a:rPr>
              <a:t>random vector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/>
              <a:t>, which determines a hash function </a:t>
            </a:r>
            <a:r>
              <a:rPr lang="en-US" i="1" dirty="0" err="1"/>
              <a:t>h</a:t>
            </a:r>
            <a:r>
              <a:rPr lang="en-US" i="1" baseline="-25000" dirty="0" err="1"/>
              <a:t>v</a:t>
            </a:r>
            <a:r>
              <a:rPr lang="en-US" dirty="0"/>
              <a:t>  with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two buckets</a:t>
            </a:r>
            <a:r>
              <a:rPr lang="en-US" dirty="0"/>
              <a:t>.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h</a:t>
            </a:r>
            <a:r>
              <a:rPr lang="en-US" baseline="-25000" dirty="0" err="1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(x) = +1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&gt; 0; = -1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&lt; 0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LS-family </a:t>
            </a:r>
            <a:r>
              <a:rPr lang="en-US" b="1" dirty="0"/>
              <a:t>H</a:t>
            </a:r>
            <a:r>
              <a:rPr lang="en-US" dirty="0"/>
              <a:t> = set of all functions derived from any vector.</a:t>
            </a:r>
          </a:p>
          <a:p>
            <a:endParaRPr lang="en-US" dirty="0" smtClean="0">
              <a:solidFill>
                <a:srgbClr val="CC3300"/>
              </a:solidFill>
            </a:endParaRPr>
          </a:p>
          <a:p>
            <a:r>
              <a:rPr lang="en-US" dirty="0" smtClean="0">
                <a:solidFill>
                  <a:srgbClr val="CC3300"/>
                </a:solidFill>
              </a:rPr>
              <a:t>Claim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Prob</a:t>
            </a:r>
            <a:r>
              <a:rPr lang="en-US" dirty="0" smtClean="0">
                <a:solidFill>
                  <a:srgbClr val="0070C0"/>
                </a:solidFill>
              </a:rPr>
              <a:t>[h(x</a:t>
            </a:r>
            <a:r>
              <a:rPr lang="en-US" dirty="0">
                <a:solidFill>
                  <a:srgbClr val="0070C0"/>
                </a:solidFill>
              </a:rPr>
              <a:t>)=h(y)] = 1 – (angle between </a:t>
            </a:r>
            <a:r>
              <a:rPr lang="en-US" i="1" dirty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r>
              <a:rPr lang="en-US" i="1" dirty="0" smtClean="0">
                <a:solidFill>
                  <a:srgbClr val="0070C0"/>
                </a:solidFill>
              </a:rPr>
              <a:t> y</a:t>
            </a:r>
            <a:r>
              <a:rPr lang="en-US" dirty="0" smtClean="0">
                <a:solidFill>
                  <a:srgbClr val="0070C0"/>
                </a:solidFill>
              </a:rPr>
              <a:t>)/180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7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4627-9844-4496-9AD5-1258BBEBE5F3}" type="slidenum">
              <a:rPr lang="en-US"/>
              <a:pPr/>
              <a:t>49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Proof</a:t>
            </a:r>
            <a:r>
              <a:rPr lang="en-US"/>
              <a:t> of Claim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 flipV="1">
            <a:off x="2318065" y="3071301"/>
            <a:ext cx="2438400" cy="990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302190" y="4079830"/>
            <a:ext cx="27432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343400" y="2614101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x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40250" y="537523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y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876800" y="890019"/>
            <a:ext cx="39979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Look </a:t>
            </a:r>
            <a:r>
              <a:rPr lang="en-US" sz="2000" dirty="0"/>
              <a:t>in </a:t>
            </a:r>
            <a:r>
              <a:rPr lang="en-US" sz="2000" dirty="0" smtClean="0"/>
              <a:t>the plane </a:t>
            </a:r>
            <a:r>
              <a:rPr lang="en-US" sz="2000" dirty="0"/>
              <a:t>of </a:t>
            </a:r>
            <a:r>
              <a:rPr lang="en-US" sz="2000" dirty="0" smtClean="0">
                <a:solidFill>
                  <a:srgbClr val="0070C0"/>
                </a:solidFill>
              </a:rPr>
              <a:t>x</a:t>
            </a:r>
            <a:r>
              <a:rPr lang="en-US" sz="2000" i="1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dirty="0"/>
              <a:t>.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775271" y="39095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56065" y="2156901"/>
            <a:ext cx="1573219" cy="394848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479865" y="2080701"/>
            <a:ext cx="1649419" cy="38862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20056987">
            <a:off x="1708465" y="22331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89749" y="1817136"/>
            <a:ext cx="118494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+1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9338807">
            <a:off x="1365563" y="23855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9371" y="2300336"/>
            <a:ext cx="112723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-1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343400" y="1493970"/>
            <a:ext cx="474410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For a random vector v the values of the hash functions 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(x)</a:t>
            </a:r>
            <a:r>
              <a:rPr lang="en-US" sz="2000" dirty="0" smtClean="0"/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 depend on where the vector v falls</a:t>
            </a:r>
            <a:endParaRPr lang="en-US" sz="2000" dirty="0"/>
          </a:p>
        </p:txBody>
      </p:sp>
      <p:sp>
        <p:nvSpPr>
          <p:cNvPr id="35" name="Right Arrow 34"/>
          <p:cNvSpPr/>
          <p:nvPr/>
        </p:nvSpPr>
        <p:spPr>
          <a:xfrm rot="12205856">
            <a:off x="1283123" y="5649732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7079" y="5190564"/>
            <a:ext cx="112723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1384638">
            <a:off x="1622861" y="5783268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18345" y="6103574"/>
            <a:ext cx="11849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+1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702911" y="4079830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0800000">
            <a:off x="1615415" y="2156901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362569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n-US" sz="2000" dirty="0" smtClean="0"/>
              <a:t>≠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/>
              <a:t>when v falls into the shaded </a:t>
            </a:r>
            <a:r>
              <a:rPr lang="en-US" sz="2000" dirty="0" smtClean="0"/>
              <a:t>area.</a:t>
            </a:r>
          </a:p>
          <a:p>
            <a:r>
              <a:rPr lang="en-US" sz="2000" dirty="0" smtClean="0"/>
              <a:t>What is the probability of this for a </a:t>
            </a:r>
            <a:r>
              <a:rPr lang="en-US" sz="2000" dirty="0" smtClean="0">
                <a:solidFill>
                  <a:srgbClr val="0070C0"/>
                </a:solidFill>
              </a:rPr>
              <a:t>randomly chosen</a:t>
            </a:r>
            <a:r>
              <a:rPr lang="en-US" sz="2000" dirty="0" smtClean="0"/>
              <a:t> vector v?</a:t>
            </a:r>
            <a:endParaRPr lang="en-US" sz="20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141058" y="304529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2141058" y="449893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73021" y="5549697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P[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</a:t>
            </a:r>
            <a:r>
              <a:rPr lang="en-US" sz="2000" dirty="0">
                <a:solidFill>
                  <a:srgbClr val="0070C0"/>
                </a:solidFill>
              </a:rPr>
              <a:t>) </a:t>
            </a:r>
            <a:r>
              <a:rPr lang="en-US" sz="2000" dirty="0" smtClean="0"/>
              <a:t>≠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] = 2</a:t>
            </a:r>
            <a:r>
              <a:rPr lang="el-GR" sz="2000" dirty="0" smtClean="0"/>
              <a:t>θ/360 = θ/180</a:t>
            </a:r>
          </a:p>
          <a:p>
            <a:endParaRPr lang="el-GR" sz="2000" dirty="0"/>
          </a:p>
          <a:p>
            <a:r>
              <a:rPr lang="en-US" sz="2000" dirty="0"/>
              <a:t>P[</a:t>
            </a:r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(y)</a:t>
            </a:r>
            <a:r>
              <a:rPr lang="en-US" sz="2000" dirty="0"/>
              <a:t>] = </a:t>
            </a:r>
            <a:r>
              <a:rPr lang="el-GR" sz="2000" dirty="0" smtClean="0"/>
              <a:t>1- θ/180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879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14" grpId="0" animBg="1"/>
      <p:bldP spid="42" grpId="0" animBg="1"/>
      <p:bldP spid="15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5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DA8E-B645-4608-844D-A908340172FD}" type="slidenum">
              <a:rPr lang="en-US"/>
              <a:pPr/>
              <a:t>50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Signatures for Cosine Distance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419600"/>
          </a:xfrm>
        </p:spPr>
        <p:txBody>
          <a:bodyPr/>
          <a:lstStyle/>
          <a:p>
            <a:r>
              <a:rPr lang="en-US" dirty="0"/>
              <a:t>Pick some number of vectors, and hash your data for each vector.</a:t>
            </a:r>
          </a:p>
          <a:p>
            <a:r>
              <a:rPr lang="en-US" dirty="0"/>
              <a:t>The result is a signature (</a:t>
            </a:r>
            <a:r>
              <a:rPr lang="en-US" dirty="0">
                <a:solidFill>
                  <a:srgbClr val="0070C0"/>
                </a:solidFill>
              </a:rPr>
              <a:t>sketch </a:t>
            </a:r>
            <a:r>
              <a:rPr lang="en-US" dirty="0"/>
              <a:t>) of +1’s and –1’s that can be used for LSH like the </a:t>
            </a:r>
            <a:r>
              <a:rPr lang="en-US" dirty="0" err="1"/>
              <a:t>minhash</a:t>
            </a:r>
            <a:r>
              <a:rPr lang="en-US" dirty="0"/>
              <a:t> signatures for </a:t>
            </a:r>
            <a:r>
              <a:rPr lang="en-US" dirty="0" err="1"/>
              <a:t>Jaccard</a:t>
            </a:r>
            <a:r>
              <a:rPr lang="en-US" dirty="0"/>
              <a:t> distance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6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0DEF-4CAB-41AE-B23E-3179F4AF0C6D}" type="slidenum">
              <a:rPr lang="en-US"/>
              <a:pPr/>
              <a:t>51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Simplification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not pick from among all possible vectors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 to form a component of a sketch.</a:t>
            </a:r>
          </a:p>
          <a:p>
            <a:r>
              <a:rPr lang="en-US" dirty="0"/>
              <a:t>It suffices to consider only vectors </a:t>
            </a:r>
            <a:r>
              <a:rPr lang="en-US" i="1" dirty="0"/>
              <a:t>v</a:t>
            </a:r>
            <a:r>
              <a:rPr lang="en-US" dirty="0"/>
              <a:t>  consisting of +1 and –1 components.</a:t>
            </a:r>
          </a:p>
        </p:txBody>
      </p:sp>
    </p:spTree>
    <p:extLst>
      <p:ext uri="{BB962C8B-B14F-4D97-AF65-F5344CB8AC3E}">
        <p14:creationId xmlns:p14="http://schemas.microsoft.com/office/powerpoint/2010/main" val="42315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Shingling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Shingle: a sequence of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 contiguous characters</a:t>
            </a:r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320800" y="279025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922047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2493C"/>
                </a:solidFill>
                <a:latin typeface="CourierPS" pitchFamily="49" charset="0"/>
              </a:rPr>
              <a:t>1111</a:t>
            </a:r>
            <a:endParaRPr lang="en-US" sz="2400" b="1" dirty="0">
              <a:solidFill>
                <a:srgbClr val="F2493C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2222</a:t>
            </a:r>
            <a:endParaRPr lang="en-US" sz="2400" b="1" dirty="0">
              <a:solidFill>
                <a:schemeClr val="accent2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3333</a:t>
            </a:r>
            <a:endParaRPr lang="en-US" sz="2400" b="1" dirty="0">
              <a:solidFill>
                <a:srgbClr val="00B05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4444</a:t>
            </a:r>
            <a:endParaRPr lang="en-US" sz="2400" b="1" dirty="0">
              <a:solidFill>
                <a:srgbClr val="00B0F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5555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CourierPS" pitchFamily="49" charset="0"/>
              </a:rPr>
              <a:t>6666</a:t>
            </a:r>
            <a:endParaRPr lang="en-US" sz="2400" b="1" dirty="0">
              <a:solidFill>
                <a:srgbClr val="FFC00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7777</a:t>
            </a:r>
            <a:endParaRPr lang="en-US" sz="2400" b="1" dirty="0">
              <a:solidFill>
                <a:srgbClr val="7030A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8888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9999</a:t>
            </a:r>
          </a:p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0000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84" y="222730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Shingles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227302"/>
            <a:ext cx="271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64-bit integers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400469"/>
            <a:ext cx="276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Hash function</a:t>
            </a:r>
          </a:p>
          <a:p>
            <a:pPr algn="ctr"/>
            <a:r>
              <a:rPr lang="en-US" sz="2000" b="1" dirty="0" smtClean="0"/>
              <a:t>(Rabin’s fingerprints)</a:t>
            </a:r>
            <a:endParaRPr lang="en-U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81400" y="3038396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81400" y="3422492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3733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4876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81400" y="4495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71689" y="4114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5257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562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81400" y="5943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81400" y="6324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E92C-A25F-48B5-A42A-A4D37A8B4691}" type="slidenum">
              <a:rPr lang="en-US"/>
              <a:pPr/>
              <a:t>7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Basic Data Model</a:t>
            </a:r>
            <a:r>
              <a:rPr lang="en-US"/>
              <a:t>: Sets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: A document is represented as a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/>
              <a:t> </a:t>
            </a:r>
            <a:r>
              <a:rPr lang="en-US" dirty="0" smtClean="0"/>
              <a:t>of shingles (more accurately, hashes of shingles)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similarity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Jaccard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similarity of the sets of shingles.</a:t>
            </a:r>
          </a:p>
          <a:p>
            <a:pPr lvl="1"/>
            <a:r>
              <a:rPr lang="en-US" dirty="0" smtClean="0"/>
              <a:t>Common shingles over the union of shingles</a:t>
            </a:r>
          </a:p>
          <a:p>
            <a:pPr lvl="1"/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= |C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C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|/|C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C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Applicable to any kind of sets.</a:t>
            </a:r>
            <a:endParaRPr lang="en-US" dirty="0"/>
          </a:p>
          <a:p>
            <a:pPr marL="800100" lvl="1" indent="-342900"/>
            <a:r>
              <a:rPr lang="en-US" dirty="0" smtClean="0"/>
              <a:t>E.g., similar </a:t>
            </a:r>
            <a:r>
              <a:rPr lang="en-US" dirty="0"/>
              <a:t>customers or </a:t>
            </a:r>
            <a:r>
              <a:rPr lang="en-US" dirty="0" smtClean="0"/>
              <a:t>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idea</a:t>
            </a:r>
            <a:r>
              <a:rPr lang="en-US" dirty="0"/>
              <a:t>: “hash” each </a:t>
            </a:r>
            <a:r>
              <a:rPr lang="en-US" dirty="0" smtClean="0"/>
              <a:t>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 </a:t>
            </a:r>
            <a:r>
              <a:rPr lang="en-US" dirty="0"/>
              <a:t>to a small </a:t>
            </a:r>
            <a:r>
              <a:rPr lang="en-US" dirty="0">
                <a:solidFill>
                  <a:srgbClr val="FF0000"/>
                </a:solidFill>
              </a:rPr>
              <a:t>signature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</a:t>
            </a:r>
            <a:r>
              <a:rPr lang="en-US" dirty="0" smtClean="0">
                <a:solidFill>
                  <a:srgbClr val="0070C0"/>
                </a:solidFill>
              </a:rPr>
              <a:t>Sig (S)</a:t>
            </a:r>
            <a:r>
              <a:rPr lang="en-US" dirty="0" smtClean="0"/>
              <a:t>, </a:t>
            </a:r>
            <a:r>
              <a:rPr lang="en-US" dirty="0"/>
              <a:t>such that</a:t>
            </a:r>
            <a:r>
              <a:rPr lang="en-US" dirty="0" smtClean="0"/>
              <a:t>: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Sig </a:t>
            </a:r>
            <a:r>
              <a:rPr lang="en-US" dirty="0">
                <a:solidFill>
                  <a:srgbClr val="0070C0"/>
                </a:solidFill>
              </a:rPr>
              <a:t>(S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 enough </a:t>
            </a:r>
            <a:r>
              <a:rPr lang="en-US" dirty="0"/>
              <a:t>that we can fit </a:t>
            </a:r>
            <a:r>
              <a:rPr lang="en-US" dirty="0" smtClean="0"/>
              <a:t>all signatures </a:t>
            </a:r>
            <a:r>
              <a:rPr lang="en-US" dirty="0"/>
              <a:t>in main </a:t>
            </a:r>
            <a:r>
              <a:rPr lang="en-US" dirty="0" smtClean="0"/>
              <a:t>memory.</a:t>
            </a:r>
            <a:endParaRPr lang="en-US" dirty="0"/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Sim</a:t>
            </a:r>
            <a:r>
              <a:rPr lang="en-US" dirty="0" smtClean="0">
                <a:solidFill>
                  <a:srgbClr val="0070C0"/>
                </a:solidFill>
              </a:rPr>
              <a:t> (S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almost</a:t>
            </a:r>
            <a:r>
              <a:rPr lang="en-US" dirty="0"/>
              <a:t>)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</a:t>
            </a:r>
            <a:r>
              <a:rPr lang="en-US" dirty="0"/>
              <a:t> as the “similarity” of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 </a:t>
            </a:r>
            <a:r>
              <a:rPr lang="en-US" dirty="0"/>
              <a:t>(signature </a:t>
            </a:r>
            <a:r>
              <a:rPr lang="en-US" dirty="0">
                <a:solidFill>
                  <a:srgbClr val="FF0000"/>
                </a:solidFill>
              </a:rPr>
              <a:t>preserves</a:t>
            </a:r>
            <a:r>
              <a:rPr lang="en-US" dirty="0"/>
              <a:t> similarity).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Warning</a:t>
            </a:r>
            <a:r>
              <a:rPr lang="en-US" dirty="0" smtClean="0"/>
              <a:t>: This method </a:t>
            </a:r>
            <a:r>
              <a:rPr lang="en-US" dirty="0"/>
              <a:t>can produce </a:t>
            </a:r>
            <a:r>
              <a:rPr lang="en-US" dirty="0">
                <a:solidFill>
                  <a:srgbClr val="FF0000"/>
                </a:solidFill>
              </a:rPr>
              <a:t>false negatives</a:t>
            </a:r>
            <a:r>
              <a:rPr lang="en-US" dirty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false </a:t>
            </a:r>
            <a:r>
              <a:rPr lang="en-US" dirty="0">
                <a:solidFill>
                  <a:srgbClr val="00B050"/>
                </a:solidFill>
              </a:rPr>
              <a:t>positives </a:t>
            </a:r>
            <a:r>
              <a:rPr lang="en-US" dirty="0"/>
              <a:t>(if </a:t>
            </a:r>
            <a:r>
              <a:rPr lang="en-US" dirty="0" smtClean="0"/>
              <a:t>an additional check </a:t>
            </a:r>
            <a:r>
              <a:rPr lang="en-US" dirty="0"/>
              <a:t>is not made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: Similar items deemed as non-similar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False positives</a:t>
            </a:r>
            <a:r>
              <a:rPr lang="en-US" dirty="0" smtClean="0"/>
              <a:t>: Non-similar items deemed as similar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7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148C3-EE67-4B07-B222-A972DE8BFCAE}" type="slidenum">
              <a:rPr lang="en-US"/>
              <a:pPr/>
              <a:t>9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/>
              <a:t>Represent the data as 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smtClean="0"/>
              <a:t>matrix 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Rows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the universe of all possible set elements </a:t>
            </a:r>
          </a:p>
          <a:p>
            <a:pPr lvl="2"/>
            <a:r>
              <a:rPr lang="en-US" dirty="0" smtClean="0"/>
              <a:t>In our case, shingle fingerprints take values in [0…2</a:t>
            </a:r>
            <a:r>
              <a:rPr lang="en-US" baseline="30000" dirty="0" smtClean="0"/>
              <a:t>64</a:t>
            </a:r>
            <a:r>
              <a:rPr lang="en-US" dirty="0" smtClean="0"/>
              <a:t>-1]</a:t>
            </a:r>
            <a:endParaRPr lang="en-US" dirty="0"/>
          </a:p>
          <a:p>
            <a:pPr lvl="1"/>
            <a:r>
              <a:rPr lang="en-US" dirty="0">
                <a:solidFill>
                  <a:srgbClr val="33CC33"/>
                </a:solidFill>
              </a:rPr>
              <a:t>Columns</a:t>
            </a:r>
            <a:r>
              <a:rPr lang="en-US" dirty="0"/>
              <a:t> = </a:t>
            </a:r>
            <a:r>
              <a:rPr lang="en-US" dirty="0" smtClean="0"/>
              <a:t>the sets </a:t>
            </a:r>
          </a:p>
          <a:p>
            <a:pPr lvl="2"/>
            <a:r>
              <a:rPr lang="en-US" dirty="0" smtClean="0"/>
              <a:t>In our case, documents, sets of shingle fingerprints</a:t>
            </a: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M(</a:t>
            </a:r>
            <a:r>
              <a:rPr lang="en-US" dirty="0" err="1">
                <a:solidFill>
                  <a:srgbClr val="33CC33"/>
                </a:solidFill>
              </a:rPr>
              <a:t>r</a:t>
            </a:r>
            <a:r>
              <a:rPr lang="en-US" dirty="0" err="1" smtClean="0">
                <a:solidFill>
                  <a:srgbClr val="33CC33"/>
                </a:solidFill>
              </a:rPr>
              <a:t>,S</a:t>
            </a:r>
            <a:r>
              <a:rPr lang="en-US" dirty="0">
                <a:solidFill>
                  <a:srgbClr val="33CC33"/>
                </a:solidFill>
              </a:rPr>
              <a:t>) = 1 </a:t>
            </a:r>
            <a:r>
              <a:rPr lang="en-US" dirty="0"/>
              <a:t>in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and column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 if and only if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is a member of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.</a:t>
            </a:r>
          </a:p>
          <a:p>
            <a:endParaRPr lang="en-US" dirty="0" smtClean="0">
              <a:solidFill>
                <a:srgbClr val="FF9900"/>
              </a:solidFill>
            </a:endParaRPr>
          </a:p>
          <a:p>
            <a:r>
              <a:rPr lang="en-US" dirty="0" smtClean="0">
                <a:solidFill>
                  <a:srgbClr val="FF9900"/>
                </a:solidFill>
              </a:rPr>
              <a:t>Typical </a:t>
            </a:r>
            <a:r>
              <a:rPr lang="en-US" dirty="0">
                <a:solidFill>
                  <a:srgbClr val="FF9900"/>
                </a:solidFill>
              </a:rPr>
              <a:t>matrix is sparse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do not really materialize 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9801</TotalTime>
  <Words>3456</Words>
  <Application>Microsoft Office PowerPoint</Application>
  <PresentationFormat>On-screen Show (4:3)</PresentationFormat>
  <Paragraphs>1249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Clarity</vt:lpstr>
      <vt:lpstr>DATA MINING LECTURE 6</vt:lpstr>
      <vt:lpstr>MIN-HASHING AND  LOCALITY SENSITIVE HASHING</vt:lpstr>
      <vt:lpstr>Motivating problem</vt:lpstr>
      <vt:lpstr>Main issues</vt:lpstr>
      <vt:lpstr>The Big Picture</vt:lpstr>
      <vt:lpstr>Shingling</vt:lpstr>
      <vt:lpstr>Basic Data Model: Sets</vt:lpstr>
      <vt:lpstr>Signatures </vt:lpstr>
      <vt:lpstr>From Sets to Boolean Matrices</vt:lpstr>
      <vt:lpstr>Example</vt:lpstr>
      <vt:lpstr>Example</vt:lpstr>
      <vt:lpstr>Example</vt:lpstr>
      <vt:lpstr>Minhashing</vt:lpstr>
      <vt:lpstr>Example of minhash signatures</vt:lpstr>
      <vt:lpstr>Example of minhash signatures</vt:lpstr>
      <vt:lpstr>Example of minhash signatures</vt:lpstr>
      <vt:lpstr>Example of minhash signatures</vt:lpstr>
      <vt:lpstr>Hash function Property</vt:lpstr>
      <vt:lpstr>Example</vt:lpstr>
      <vt:lpstr>Example</vt:lpstr>
      <vt:lpstr>Example</vt:lpstr>
      <vt:lpstr>Example</vt:lpstr>
      <vt:lpstr>Example</vt:lpstr>
      <vt:lpstr>Similarity for Signatures</vt:lpstr>
      <vt:lpstr>Is it now feasible?</vt:lpstr>
      <vt:lpstr>Being more practical</vt:lpstr>
      <vt:lpstr>Algorithm – One set, one hash function</vt:lpstr>
      <vt:lpstr>Algorithm – All sets, k hash functions</vt:lpstr>
      <vt:lpstr>Example</vt:lpstr>
      <vt:lpstr>Implementation</vt:lpstr>
      <vt:lpstr>Finding similar pairs</vt:lpstr>
      <vt:lpstr>Locality-Sensitive Hashing</vt:lpstr>
      <vt:lpstr>Signature matrix reminder</vt:lpstr>
      <vt:lpstr>Partition into Bands – (1)</vt:lpstr>
      <vt:lpstr>Partitioning into bands</vt:lpstr>
      <vt:lpstr>Partition into Bands – (2)</vt:lpstr>
      <vt:lpstr>PowerPoint Presentation</vt:lpstr>
      <vt:lpstr>Partition into Bands – (3)</vt:lpstr>
      <vt:lpstr>Analysis of LSH – What We Want</vt:lpstr>
      <vt:lpstr>What One Band of One Row Gives You</vt:lpstr>
      <vt:lpstr>What b  Bands of r  Rows Gives You</vt:lpstr>
      <vt:lpstr>Example: b  = 20; r  = 5</vt:lpstr>
      <vt:lpstr>Suppose S1, S2 are 80% Similar</vt:lpstr>
      <vt:lpstr>Suppose S1, S2 Only 40% Similar</vt:lpstr>
      <vt:lpstr>LSH Summary</vt:lpstr>
      <vt:lpstr>Locality-sensitive hashing (LSH)</vt:lpstr>
      <vt:lpstr>LSH for Cosine Distance</vt:lpstr>
      <vt:lpstr>Random Hyperplanes</vt:lpstr>
      <vt:lpstr>Proof of Claim</vt:lpstr>
      <vt:lpstr>Signatures for Cosine Distance</vt:lpstr>
      <vt:lpstr>Simplification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345</cp:revision>
  <dcterms:created xsi:type="dcterms:W3CDTF">2011-10-17T19:46:53Z</dcterms:created>
  <dcterms:modified xsi:type="dcterms:W3CDTF">2013-11-15T11:42:41Z</dcterms:modified>
</cp:coreProperties>
</file>