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65"/>
  </p:notesMasterIdLst>
  <p:sldIdLst>
    <p:sldId id="369" r:id="rId2"/>
    <p:sldId id="714" r:id="rId3"/>
    <p:sldId id="715" r:id="rId4"/>
    <p:sldId id="716" r:id="rId5"/>
    <p:sldId id="434" r:id="rId6"/>
    <p:sldId id="717" r:id="rId7"/>
    <p:sldId id="718" r:id="rId8"/>
    <p:sldId id="719" r:id="rId9"/>
    <p:sldId id="720" r:id="rId10"/>
    <p:sldId id="441" r:id="rId11"/>
    <p:sldId id="721" r:id="rId12"/>
    <p:sldId id="722" r:id="rId13"/>
    <p:sldId id="723" r:id="rId14"/>
    <p:sldId id="727" r:id="rId15"/>
    <p:sldId id="725" r:id="rId16"/>
    <p:sldId id="726" r:id="rId17"/>
    <p:sldId id="446" r:id="rId18"/>
    <p:sldId id="450" r:id="rId19"/>
    <p:sldId id="451" r:id="rId20"/>
    <p:sldId id="731" r:id="rId21"/>
    <p:sldId id="760" r:id="rId22"/>
    <p:sldId id="732" r:id="rId23"/>
    <p:sldId id="455" r:id="rId24"/>
    <p:sldId id="736" r:id="rId25"/>
    <p:sldId id="737" r:id="rId26"/>
    <p:sldId id="738" r:id="rId27"/>
    <p:sldId id="456" r:id="rId28"/>
    <p:sldId id="628" r:id="rId29"/>
    <p:sldId id="627" r:id="rId30"/>
    <p:sldId id="626" r:id="rId31"/>
    <p:sldId id="761" r:id="rId32"/>
    <p:sldId id="739" r:id="rId33"/>
    <p:sldId id="458" r:id="rId34"/>
    <p:sldId id="457" r:id="rId35"/>
    <p:sldId id="735" r:id="rId36"/>
    <p:sldId id="762" r:id="rId37"/>
    <p:sldId id="763" r:id="rId38"/>
    <p:sldId id="745" r:id="rId39"/>
    <p:sldId id="764" r:id="rId40"/>
    <p:sldId id="765" r:id="rId41"/>
    <p:sldId id="741" r:id="rId42"/>
    <p:sldId id="746" r:id="rId43"/>
    <p:sldId id="747" r:id="rId44"/>
    <p:sldId id="748" r:id="rId45"/>
    <p:sldId id="750" r:id="rId46"/>
    <p:sldId id="751" r:id="rId47"/>
    <p:sldId id="752" r:id="rId48"/>
    <p:sldId id="755" r:id="rId49"/>
    <p:sldId id="756" r:id="rId50"/>
    <p:sldId id="757" r:id="rId51"/>
    <p:sldId id="758" r:id="rId52"/>
    <p:sldId id="759" r:id="rId53"/>
    <p:sldId id="754" r:id="rId54"/>
    <p:sldId id="749" r:id="rId55"/>
    <p:sldId id="486" r:id="rId56"/>
    <p:sldId id="463" r:id="rId57"/>
    <p:sldId id="464" r:id="rId58"/>
    <p:sldId id="465" r:id="rId59"/>
    <p:sldId id="467" r:id="rId60"/>
    <p:sldId id="481" r:id="rId61"/>
    <p:sldId id="482" r:id="rId62"/>
    <p:sldId id="483" r:id="rId63"/>
    <p:sldId id="484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76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5794C9-44C6-42FE-8EB0-A9059882E505}" type="slidenum">
              <a:rPr lang="en-GB"/>
              <a:pPr/>
              <a:t>5</a:t>
            </a:fld>
            <a:endParaRPr lang="en-GB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DA60A26-DAA2-4BA6-9F68-317C27BAAF9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29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30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33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34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80D17E-E629-4A57-A4E3-ABBF6F0DD4C9}" type="slidenum">
              <a:rPr lang="en-GB"/>
              <a:pPr/>
              <a:t>17</a:t>
            </a:fld>
            <a:endParaRPr lang="en-GB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B7AFC5D-8707-49A3-AA5A-9A85FE3ED72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970107-BE38-4474-9132-216DB734A01F}" type="slidenum">
              <a:rPr lang="en-GB"/>
              <a:pPr/>
              <a:t>20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D38ADFA-08D0-41C1-8E6C-3429AB16E8C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DF3C6D-1695-4A96-BB58-89BD301D0BCF}" type="slidenum">
              <a:rPr lang="en-GB"/>
              <a:pPr/>
              <a:t>21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F675BC-8CC9-4DD3-BECD-262F54EF388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23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24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25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27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28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80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1163" y="1143000"/>
            <a:ext cx="408305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143000"/>
            <a:ext cx="4083050" cy="5181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414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k.uni-trier.de/~ley/db/conf/vldb/vldb94.html" TargetMode="External"/><Relationship Id="rId2" Type="http://schemas.openxmlformats.org/officeDocument/2006/relationships/hyperlink" Target="http://www.informatik.uni-trier.de/~ley/db/conf/sigmod/sigmod93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Word_97_-_2003_Document6.doc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Microsoft_Office_Word_97_-_2003_Document5.doc"/><Relationship Id="rId5" Type="http://schemas.openxmlformats.org/officeDocument/2006/relationships/oleObject" Target="../embeddings/Microsoft_Office_Word_97_-_2003_Document4.doc"/><Relationship Id="rId4" Type="http://schemas.openxmlformats.org/officeDocument/2006/relationships/oleObject" Target="../embeddings/Microsoft_Office_Word_97_-_2003_Document3.doc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Microsoft_Office_Word_97_-_2003_Document9.doc"/><Relationship Id="rId4" Type="http://schemas.openxmlformats.org/officeDocument/2006/relationships/oleObject" Target="../embeddings/Microsoft_Office_Word_97_-_2003_Document8.doc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Microsoft_Office_Word_97_-_2003_Document1.doc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Microsoft_Office_Word_97_-_2003_Document11.doc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1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br>
              <a:rPr lang="en-US" dirty="0" smtClean="0"/>
            </a:br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endParaRPr lang="en-US" dirty="0" smtClean="0"/>
          </a:p>
          <a:p>
            <a:r>
              <a:rPr lang="en-US" dirty="0" smtClean="0"/>
              <a:t>Association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401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Frequent </a:t>
            </a:r>
            <a:r>
              <a:rPr lang="en-US" dirty="0" err="1" smtClean="0"/>
              <a:t>Itemsets</a:t>
            </a:r>
            <a:r>
              <a:rPr lang="en-US" dirty="0" smtClean="0"/>
              <a:t>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Input</a:t>
            </a:r>
            <a:r>
              <a:rPr lang="en-US" dirty="0"/>
              <a:t>: A set of transactions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dirty="0"/>
              <a:t>, over a set of items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Output</a:t>
            </a:r>
            <a:r>
              <a:rPr lang="en-US" dirty="0"/>
              <a:t>: All </a:t>
            </a:r>
            <a:r>
              <a:rPr lang="en-US" dirty="0" err="1" smtClean="0"/>
              <a:t>itemsets</a:t>
            </a:r>
            <a:r>
              <a:rPr lang="en-US" dirty="0" smtClean="0"/>
              <a:t> with </a:t>
            </a:r>
            <a:r>
              <a:rPr lang="en-US" dirty="0"/>
              <a:t>items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/>
              <a:t> having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support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≥ </a:t>
            </a:r>
            <a:r>
              <a:rPr lang="en-US" i="1" dirty="0" err="1">
                <a:solidFill>
                  <a:srgbClr val="FF0000"/>
                </a:solidFill>
                <a:cs typeface="Arial" pitchFamily="34" charset="0"/>
              </a:rPr>
              <a:t>minsup</a:t>
            </a:r>
            <a:r>
              <a:rPr lang="en-US" i="1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threshold</a:t>
            </a:r>
            <a:endParaRPr lang="en-US" dirty="0" smtClean="0"/>
          </a:p>
          <a:p>
            <a:pPr lvl="1"/>
            <a:endParaRPr lang="en-US" dirty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Problem parameters: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N = |T|: </a:t>
            </a:r>
            <a:r>
              <a:rPr lang="en-US" dirty="0" smtClean="0">
                <a:cs typeface="Arial" pitchFamily="34" charset="0"/>
              </a:rPr>
              <a:t>number of transactions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 = |I|: </a:t>
            </a:r>
            <a:r>
              <a:rPr lang="en-US" dirty="0" smtClean="0">
                <a:cs typeface="Arial" pitchFamily="34" charset="0"/>
              </a:rPr>
              <a:t>number of (distinct) items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w</a:t>
            </a:r>
            <a:r>
              <a:rPr lang="en-US" dirty="0" smtClean="0">
                <a:cs typeface="Arial" pitchFamily="34" charset="0"/>
              </a:rPr>
              <a:t>: max width of a transaction</a:t>
            </a:r>
          </a:p>
          <a:p>
            <a:pPr lvl="1"/>
            <a:r>
              <a:rPr lang="en-US" dirty="0" smtClean="0">
                <a:cs typeface="Arial" pitchFamily="34" charset="0"/>
              </a:rPr>
              <a:t>Number of possible </a:t>
            </a:r>
            <a:r>
              <a:rPr lang="en-US" dirty="0" err="1" smtClean="0">
                <a:cs typeface="Arial" pitchFamily="34" charset="0"/>
              </a:rPr>
              <a:t>itemsets</a:t>
            </a:r>
            <a:r>
              <a:rPr lang="en-US" dirty="0" smtClean="0">
                <a:cs typeface="Arial" pitchFamily="34" charset="0"/>
              </a:rPr>
              <a:t>?</a:t>
            </a:r>
            <a:endParaRPr lang="en-US" baseline="30000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Scale of the problem:</a:t>
            </a:r>
          </a:p>
          <a:p>
            <a:pPr lvl="1"/>
            <a:r>
              <a:rPr lang="en-US" dirty="0" err="1"/>
              <a:t>WalMart</a:t>
            </a:r>
            <a:r>
              <a:rPr lang="en-US" dirty="0"/>
              <a:t> sells 100,000 items and can store billions of baskets.</a:t>
            </a:r>
          </a:p>
          <a:p>
            <a:pPr lvl="1"/>
            <a:r>
              <a:rPr lang="en-US" dirty="0"/>
              <a:t>The Web has  billions of words and many billions of pages.</a:t>
            </a:r>
          </a:p>
          <a:p>
            <a:endParaRPr lang="en-US" dirty="0"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4427824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M =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2</a:t>
            </a:r>
            <a:r>
              <a:rPr lang="en-US" sz="2000" baseline="30000" dirty="0" err="1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60010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itemset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lattice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p:oleObj spid="_x0000_s109595" r:id="rId3" imgW="9811512" imgH="7395972" progId="">
              <p:embed/>
            </p:oleObj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943599" y="5943600"/>
            <a:ext cx="3026229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Given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items, there are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2</a:t>
            </a:r>
            <a:r>
              <a:rPr lang="en-GB" b="1" baseline="30000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possible  </a:t>
            </a:r>
            <a:r>
              <a:rPr lang="en-GB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itemsets</a:t>
            </a:r>
            <a:endParaRPr lang="en-GB" b="1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38800" y="1233491"/>
            <a:ext cx="3407228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Representation of all possible </a:t>
            </a:r>
            <a:r>
              <a:rPr lang="en-US" dirty="0" err="1" smtClean="0"/>
              <a:t>itemsets</a:t>
            </a:r>
            <a:r>
              <a:rPr lang="en-US" dirty="0" smtClean="0"/>
              <a:t> and their relationships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15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A Naïve Algorithm</a:t>
            </a:r>
            <a:endParaRPr lang="en-US" dirty="0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839200" cy="2667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Brute-force </a:t>
            </a:r>
            <a:r>
              <a:rPr lang="en-US" dirty="0" smtClean="0"/>
              <a:t>approach</a:t>
            </a:r>
            <a:r>
              <a:rPr lang="en-US" dirty="0"/>
              <a:t>, </a:t>
            </a:r>
            <a:r>
              <a:rPr lang="en-US" dirty="0" smtClean="0"/>
              <a:t>each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candidate 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 smtClean="0"/>
              <a:t>Consider each </a:t>
            </a:r>
            <a:r>
              <a:rPr lang="en-US" dirty="0" err="1"/>
              <a:t>itemset</a:t>
            </a:r>
            <a:r>
              <a:rPr lang="en-US" dirty="0"/>
              <a:t> in the </a:t>
            </a:r>
            <a:r>
              <a:rPr lang="en-US" dirty="0" smtClean="0"/>
              <a:t>lattice, and count </a:t>
            </a:r>
            <a:r>
              <a:rPr lang="en-US" dirty="0"/>
              <a:t>the support of each candidate by scanning the </a:t>
            </a:r>
            <a:r>
              <a:rPr lang="en-US" dirty="0" smtClean="0"/>
              <a:t>data</a:t>
            </a:r>
            <a:endParaRPr lang="en-US" dirty="0"/>
          </a:p>
          <a:p>
            <a:pPr lvl="1"/>
            <a:r>
              <a:rPr lang="en-US" dirty="0" smtClean="0"/>
              <a:t>Time Complexity </a:t>
            </a:r>
            <a:r>
              <a:rPr lang="en-US" dirty="0"/>
              <a:t>~ O(</a:t>
            </a:r>
            <a:r>
              <a:rPr lang="en-US" dirty="0" err="1"/>
              <a:t>NMw</a:t>
            </a:r>
            <a:r>
              <a:rPr lang="en-US" dirty="0"/>
              <a:t>) </a:t>
            </a:r>
            <a:r>
              <a:rPr lang="en-US" dirty="0" smtClean="0"/>
              <a:t>, Space Complexity ~ O(M)</a:t>
            </a:r>
          </a:p>
          <a:p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Scan the data, and for each transaction generate all possible </a:t>
            </a:r>
            <a:r>
              <a:rPr lang="en-US" dirty="0" err="1" smtClean="0"/>
              <a:t>itemsets</a:t>
            </a:r>
            <a:r>
              <a:rPr lang="en-US" dirty="0" smtClean="0"/>
              <a:t>. Keep a count for each </a:t>
            </a:r>
            <a:r>
              <a:rPr lang="en-US" dirty="0" err="1" smtClean="0"/>
              <a:t>itemset</a:t>
            </a:r>
            <a:r>
              <a:rPr lang="en-US" dirty="0" smtClean="0"/>
              <a:t> in the data.</a:t>
            </a:r>
          </a:p>
          <a:p>
            <a:pPr lvl="1"/>
            <a:r>
              <a:rPr lang="en-US" dirty="0"/>
              <a:t>Time Complexity ~ </a:t>
            </a:r>
            <a:r>
              <a:rPr lang="en-US" dirty="0" smtClean="0"/>
              <a:t>O(</a:t>
            </a:r>
            <a:r>
              <a:rPr lang="en-US" dirty="0" err="1" smtClean="0"/>
              <a:t>N2</a:t>
            </a:r>
            <a:r>
              <a:rPr lang="en-US" baseline="30000" dirty="0" err="1" smtClean="0"/>
              <a:t>w</a:t>
            </a:r>
            <a:r>
              <a:rPr lang="en-US" dirty="0"/>
              <a:t>) , Space Complexity ~ O(M)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Expensive since M = </a:t>
            </a:r>
            <a:r>
              <a:rPr lang="en-US" dirty="0" err="1">
                <a:solidFill>
                  <a:srgbClr val="FF0000"/>
                </a:solidFill>
              </a:rPr>
              <a:t>2</a:t>
            </a:r>
            <a:r>
              <a:rPr lang="en-US" baseline="30000" dirty="0" err="1">
                <a:solidFill>
                  <a:srgbClr val="FF0000"/>
                </a:solidFill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!!!</a:t>
            </a:r>
          </a:p>
        </p:txBody>
      </p:sp>
      <p:graphicFrame>
        <p:nvGraphicFramePr>
          <p:cNvPr id="12144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51343295"/>
              </p:ext>
            </p:extLst>
          </p:nvPr>
        </p:nvGraphicFramePr>
        <p:xfrm>
          <a:off x="2133600" y="4191000"/>
          <a:ext cx="6657702" cy="2438400"/>
        </p:xfrm>
        <a:graphic>
          <a:graphicData uri="http://schemas.openxmlformats.org/presentationml/2006/ole">
            <p:oleObj spid="_x0000_s110619" name="Visio" r:id="rId3" imgW="7643978" imgH="2744343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9012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44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00E3-F3D2-4395-A097-E00BDFEA346C}" type="slidenum">
              <a:rPr lang="en-US"/>
              <a:pPr/>
              <a:t>13</a:t>
            </a:fld>
            <a:endParaRPr lang="en-US"/>
          </a:p>
        </p:txBody>
      </p:sp>
      <p:sp>
        <p:nvSpPr>
          <p:cNvPr id="624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Model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dirty="0"/>
              <a:t>Typically, data is kept in flat files rather than in a database system.</a:t>
            </a:r>
          </a:p>
          <a:p>
            <a:pPr lvl="1"/>
            <a:r>
              <a:rPr lang="en-US" dirty="0"/>
              <a:t>Stored on disk.</a:t>
            </a:r>
          </a:p>
          <a:p>
            <a:pPr lvl="1"/>
            <a:r>
              <a:rPr lang="en-US" dirty="0"/>
              <a:t>Stored basket-by-basket.</a:t>
            </a:r>
          </a:p>
          <a:p>
            <a:pPr lvl="1"/>
            <a:r>
              <a:rPr lang="en-US" dirty="0"/>
              <a:t>Expand baskets into pairs, triples, etc. as you read baskets.</a:t>
            </a:r>
          </a:p>
          <a:p>
            <a:pPr lvl="2"/>
            <a:r>
              <a:rPr lang="en-US" dirty="0"/>
              <a:t>Use </a:t>
            </a:r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dirty="0"/>
              <a:t>  nested loops to generate all sets of size </a:t>
            </a:r>
            <a:r>
              <a:rPr lang="en-US" dirty="0">
                <a:solidFill>
                  <a:srgbClr val="0070C0"/>
                </a:solidFill>
              </a:rPr>
              <a:t>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3551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file: retail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0 1 2 3 4 5 6 7 8 9 10 11 12 13 14 15 16 17 18 19 20 21 22 23 24 25 26 27 28 29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30 31 32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33 34 35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36 37 38 39 40 41 42 43 44 45 46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38 39 47 48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38 39 48 49 50 51 52 53 54 55 56 57 58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32 41 59 60 61 62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3 39 48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63 64 65 66 67 68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32 69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48 70 71 72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39 73 74 75 76 77 78 79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36 38 39 41 48 79 80 81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82 83 84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41 85 86 87 88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39 48 89 90 91 92 93 94 95 96 97 98 99 100 101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36 38 39 48 89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39 41 102 103 104 105 106 107 108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38 39 41 109 110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39 111 112 113 114 115 116 117 118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119 120 121 122 123 124 125 126 127 128 129 130 131 132 133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48 134 135 136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39 48 137 138 139 140 141 142 143 144 145 146 147 148 149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39 150 151 152 </a:t>
            </a:r>
          </a:p>
          <a:p>
            <a:pPr marL="0" indent="0">
              <a:buNone/>
            </a:pPr>
            <a:r>
              <a:rPr lang="en-US" sz="1050" dirty="0">
                <a:latin typeface="Courier New" pitchFamily="49" charset="0"/>
                <a:cs typeface="Courier New" pitchFamily="49" charset="0"/>
              </a:rPr>
              <a:t>38 39 56 153 154 155 </a:t>
            </a:r>
          </a:p>
        </p:txBody>
      </p:sp>
      <p:sp>
        <p:nvSpPr>
          <p:cNvPr id="5" name="Text Box 35"/>
          <p:cNvSpPr txBox="1">
            <a:spLocks noChangeArrowheads="1"/>
          </p:cNvSpPr>
          <p:nvPr/>
        </p:nvSpPr>
        <p:spPr bwMode="auto">
          <a:xfrm>
            <a:off x="6003925" y="2471738"/>
            <a:ext cx="314007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items are</a:t>
            </a:r>
          </a:p>
          <a:p>
            <a:r>
              <a:rPr lang="en-US" dirty="0"/>
              <a:t>positive integers,</a:t>
            </a:r>
          </a:p>
          <a:p>
            <a:r>
              <a:rPr lang="en-US" dirty="0"/>
              <a:t>and </a:t>
            </a:r>
            <a:r>
              <a:rPr lang="en-US" dirty="0" smtClean="0"/>
              <a:t>each basket corresponds to a line in the file of space-separated integers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528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30F4-8C1C-4F43-AD57-032FFA1567E2}" type="slidenum">
              <a:rPr lang="en-US"/>
              <a:pPr/>
              <a:t>15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Computation Model –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true cost of mining disk-resident data is usually the </a:t>
            </a:r>
            <a:r>
              <a:rPr lang="en-US" dirty="0">
                <a:solidFill>
                  <a:srgbClr val="0070C0"/>
                </a:solidFill>
              </a:rPr>
              <a:t>number of disk I/O’s</a:t>
            </a:r>
            <a:r>
              <a:rPr lang="en-US" dirty="0"/>
              <a:t>.</a:t>
            </a:r>
          </a:p>
          <a:p>
            <a:r>
              <a:rPr lang="en-US" dirty="0"/>
              <a:t>In practice, association-rule algorithms read the data in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passes</a:t>
            </a:r>
            <a:r>
              <a:rPr lang="en-US" i="1" dirty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–  all baskets read in turn.</a:t>
            </a:r>
          </a:p>
          <a:p>
            <a:r>
              <a:rPr lang="en-US" dirty="0"/>
              <a:t>Thus, we measure the cost by the </a:t>
            </a:r>
            <a:r>
              <a:rPr lang="en-US" dirty="0">
                <a:solidFill>
                  <a:srgbClr val="0070C0"/>
                </a:solidFill>
              </a:rPr>
              <a:t>number of passes </a:t>
            </a:r>
            <a:r>
              <a:rPr lang="en-US" dirty="0"/>
              <a:t>an algorithm takes.</a:t>
            </a:r>
          </a:p>
        </p:txBody>
      </p:sp>
    </p:spTree>
    <p:extLst>
      <p:ext uri="{BB962C8B-B14F-4D97-AF65-F5344CB8AC3E}">
        <p14:creationId xmlns:p14="http://schemas.microsoft.com/office/powerpoint/2010/main" xmlns="" val="39625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DE20D-405B-40FD-9AD0-9E04A7866E06}" type="slidenum">
              <a:rPr lang="en-US"/>
              <a:pPr/>
              <a:t>16</a:t>
            </a:fld>
            <a:endParaRPr lang="en-US"/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Main-Memory Bottleneck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many frequent-</a:t>
            </a:r>
            <a:r>
              <a:rPr lang="en-US" dirty="0" err="1"/>
              <a:t>itemset</a:t>
            </a:r>
            <a:r>
              <a:rPr lang="en-US" dirty="0"/>
              <a:t> algorithms, </a:t>
            </a:r>
            <a:r>
              <a:rPr lang="en-US" dirty="0">
                <a:solidFill>
                  <a:srgbClr val="FF0000"/>
                </a:solidFill>
              </a:rPr>
              <a:t>main memory</a:t>
            </a:r>
            <a:r>
              <a:rPr lang="en-US" dirty="0"/>
              <a:t> is the critical resource.</a:t>
            </a:r>
          </a:p>
          <a:p>
            <a:pPr lvl="1"/>
            <a:r>
              <a:rPr lang="en-US" dirty="0"/>
              <a:t>As we read baskets, we need to count something, e.g., occurrences of pairs.</a:t>
            </a:r>
          </a:p>
          <a:p>
            <a:pPr lvl="1"/>
            <a:r>
              <a:rPr lang="en-US" dirty="0"/>
              <a:t>The number of different things we can count is limited by main memory.</a:t>
            </a:r>
          </a:p>
          <a:p>
            <a:pPr lvl="1"/>
            <a:r>
              <a:rPr lang="en-US" dirty="0"/>
              <a:t>Swapping counts in/out is a disaster (</a:t>
            </a:r>
            <a:r>
              <a:rPr lang="en-US" dirty="0">
                <a:solidFill>
                  <a:srgbClr val="FF0066"/>
                </a:solidFill>
              </a:rPr>
              <a:t>why</a:t>
            </a:r>
            <a:r>
              <a:rPr lang="en-US" dirty="0"/>
              <a:t>?).</a:t>
            </a:r>
          </a:p>
        </p:txBody>
      </p:sp>
    </p:spTree>
    <p:extLst>
      <p:ext uri="{BB962C8B-B14F-4D97-AF65-F5344CB8AC3E}">
        <p14:creationId xmlns:p14="http://schemas.microsoft.com/office/powerpoint/2010/main" xmlns="" val="60927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28600" y="457200"/>
            <a:ext cx="82296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GB" sz="4000" spc="-1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Apriori</a:t>
            </a:r>
            <a:r>
              <a:rPr lang="en-GB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Principle</a:t>
            </a:r>
            <a:endParaRPr lang="en-GB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11163" y="1447800"/>
            <a:ext cx="8580437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750"/>
              </a:spcBef>
              <a:buClr>
                <a:srgbClr val="CC3300"/>
              </a:buClr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 err="1">
                <a:solidFill>
                  <a:srgbClr val="FF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ea typeface="DejaVu LGC Sans" charset="0"/>
                <a:cs typeface="DejaVu LGC Sans" charset="0"/>
              </a:rPr>
              <a:t>principle (Main observation):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frequent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of its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subsets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must also be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4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not frequent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of its </a:t>
            </a:r>
            <a:r>
              <a:rPr lang="en-GB" sz="24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supersets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cannot be frequent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057400" lvl="4" indent="-228600">
              <a:lnSpc>
                <a:spcPct val="90000"/>
              </a:lnSpc>
              <a:spcBef>
                <a:spcPts val="47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never exceeds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of its subsets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is known as the </a:t>
            </a:r>
            <a:r>
              <a:rPr lang="en-GB" sz="24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anti-monotone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property of support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2514600" y="3505200"/>
                <a:ext cx="434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⊆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⇒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b="0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505200"/>
                <a:ext cx="434340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9711632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Illustration of the </a:t>
            </a:r>
            <a:r>
              <a:rPr lang="en-US" dirty="0" err="1" smtClean="0"/>
              <a:t>Apriori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3" name="AutoShape 13"/>
          <p:cNvSpPr>
            <a:spLocks noChangeAspect="1" noChangeArrowheads="1" noTextEdit="1"/>
          </p:cNvSpPr>
          <p:nvPr/>
        </p:nvSpPr>
        <p:spPr bwMode="auto">
          <a:xfrm>
            <a:off x="685800" y="1520599"/>
            <a:ext cx="7239000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93611"/>
            <a:ext cx="7246938" cy="529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6477000" y="5456011"/>
            <a:ext cx="1219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b="0"/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6400800" y="5379811"/>
            <a:ext cx="2362200" cy="369332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Found to be frequent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6781800" y="4694011"/>
            <a:ext cx="457200" cy="685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7086600" y="4419600"/>
            <a:ext cx="685800" cy="9602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6319157" y="1566765"/>
            <a:ext cx="1534886" cy="646331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Frequent subsets  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723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dirty="0" smtClean="0"/>
              <a:t>Illustration of the </a:t>
            </a:r>
            <a:r>
              <a:rPr lang="en-US" dirty="0" err="1" smtClean="0"/>
              <a:t>Apriori</a:t>
            </a:r>
            <a:r>
              <a:rPr lang="en-US" dirty="0" smtClean="0"/>
              <a:t> principle</a:t>
            </a:r>
            <a:endParaRPr lang="en-US" dirty="0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152400" y="1319212"/>
            <a:ext cx="8829675" cy="5233988"/>
            <a:chOff x="144" y="1022"/>
            <a:chExt cx="5562" cy="3297"/>
          </a:xfrm>
        </p:grpSpPr>
        <p:sp>
          <p:nvSpPr>
            <p:cNvPr id="4" name="Line 2"/>
            <p:cNvSpPr>
              <a:spLocks noChangeShapeType="1"/>
            </p:cNvSpPr>
            <p:nvPr/>
          </p:nvSpPr>
          <p:spPr bwMode="auto">
            <a:xfrm flipV="1">
              <a:off x="864" y="2255"/>
              <a:ext cx="576" cy="19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44" y="2448"/>
              <a:ext cx="1008" cy="405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C6D9C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C6D9C"/>
                  </a:solidFill>
                  <a:latin typeface="Arial" charset="0"/>
                  <a:ea typeface="DejaVu LGC Sans" charset="0"/>
                  <a:cs typeface="DejaVu LGC Sans" charset="0"/>
                </a:rPr>
                <a:t>Found to be Infrequent</a:t>
              </a:r>
            </a:p>
          </p:txBody>
        </p:sp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p:oleObj spid="_x0000_s19552" r:id="rId3" imgW="9866478" imgH="7377618" progId="">
                <p:embed/>
              </p:oleObj>
            </a:graphicData>
          </a:graphic>
        </p:graphicFrame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916112" y="1319212"/>
            <a:ext cx="7067550" cy="5235576"/>
            <a:chOff x="1255" y="1022"/>
            <a:chExt cx="4452" cy="3298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p:oleObj spid="_x0000_s19553" r:id="rId4" imgW="9866478" imgH="7377618" progId="">
                <p:embed/>
              </p:oleObj>
            </a:graphicData>
          </a:graphic>
        </p:graphicFrame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255" y="4031"/>
              <a:ext cx="912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smtClean="0">
                  <a:solidFill>
                    <a:srgbClr val="FF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</a:t>
              </a:r>
              <a:endParaRPr lang="en-GB" b="1" dirty="0">
                <a:solidFill>
                  <a:srgbClr val="FF0000"/>
                </a:solidFill>
                <a:latin typeface="Arial" charset="0"/>
                <a:ea typeface="DejaVu LGC Sans" charset="0"/>
                <a:cs typeface="DejaVu LGC Sans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021904" y="5614433"/>
            <a:ext cx="2287806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Infrequent supersets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2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how it all started…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Rakesh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Agrawal, Tomasz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Imielinski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Arun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N. Swami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Mining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Association Rules </a:t>
            </a:r>
            <a:r>
              <a:rPr lang="en-US" dirty="0"/>
              <a:t>between Sets of Items in Large Databases. </a:t>
            </a:r>
            <a:r>
              <a:rPr lang="en-US" dirty="0">
                <a:hlinkClick r:id="rId2" action="ppaction://hlinkfile"/>
              </a:rPr>
              <a:t>SIGMOD Conference 1993</a:t>
            </a:r>
            <a:r>
              <a:rPr lang="en-US" dirty="0"/>
              <a:t>: 207-216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Rakesh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Agrawal</a:t>
            </a:r>
            <a:r>
              <a:rPr lang="en-US" dirty="0"/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Ramakrishnan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Srikant</a:t>
            </a:r>
            <a:r>
              <a:rPr lang="en-US" dirty="0" smtClean="0"/>
              <a:t>: </a:t>
            </a:r>
            <a:r>
              <a:rPr lang="en-US" dirty="0"/>
              <a:t>Fast Algorithms for </a:t>
            </a:r>
            <a:r>
              <a:rPr lang="en-US" dirty="0">
                <a:solidFill>
                  <a:srgbClr val="FF0000"/>
                </a:solidFill>
              </a:rPr>
              <a:t>Mining Association Rules </a:t>
            </a:r>
            <a:r>
              <a:rPr lang="en-US" dirty="0"/>
              <a:t>in Large Databases. </a:t>
            </a:r>
            <a:r>
              <a:rPr lang="en-US" dirty="0">
                <a:hlinkClick r:id="rId3" action="ppaction://hlinkfile"/>
              </a:rPr>
              <a:t>VLDB 1994</a:t>
            </a:r>
            <a:r>
              <a:rPr lang="en-US" dirty="0"/>
              <a:t>: </a:t>
            </a:r>
            <a:r>
              <a:rPr lang="en-US" dirty="0" smtClean="0"/>
              <a:t>487-499</a:t>
            </a:r>
          </a:p>
          <a:p>
            <a:endParaRPr lang="en-US" dirty="0"/>
          </a:p>
          <a:p>
            <a:r>
              <a:rPr lang="en-US" dirty="0" smtClean="0"/>
              <a:t>These two papers are credited with the birth of Data Mining</a:t>
            </a:r>
          </a:p>
          <a:p>
            <a:r>
              <a:rPr lang="en-US" dirty="0" smtClean="0"/>
              <a:t>For a long time people were fascinated with </a:t>
            </a:r>
            <a:r>
              <a:rPr lang="en-US" dirty="0" smtClean="0">
                <a:solidFill>
                  <a:srgbClr val="FF0000"/>
                </a:solidFill>
              </a:rPr>
              <a:t>Association Rules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Frequent </a:t>
            </a:r>
            <a:r>
              <a:rPr lang="en-US" dirty="0" err="1" smtClean="0">
                <a:solidFill>
                  <a:srgbClr val="FF0000"/>
                </a:solidFill>
              </a:rPr>
              <a:t>Itemsets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Some people (in industry and academia) still 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33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19200" y="4267200"/>
            <a:ext cx="7620000" cy="9906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219200" y="3276600"/>
            <a:ext cx="7620000" cy="9906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52400" y="609600"/>
            <a:ext cx="89916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2400" y="5967186"/>
            <a:ext cx="80994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R. Agrawal, R.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Srikant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"Fast Algorithms for Mining Association Rules",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Proc. of the 20th Int'l Conference on Very Large Databases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1994.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4029" y="1535804"/>
            <a:ext cx="3012363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Level-wise approach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69993" y="1299083"/>
            <a:ext cx="4652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C</a:t>
            </a:r>
            <a:r>
              <a:rPr lang="en-US" sz="2400" b="1" baseline="-25000" dirty="0" err="1" smtClean="0">
                <a:solidFill>
                  <a:srgbClr val="0070C0"/>
                </a:solidFill>
              </a:rPr>
              <a:t>k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rgbClr val="0070C0"/>
                </a:solidFill>
              </a:rPr>
              <a:t>candidate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</a:p>
          <a:p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sz="2400" b="1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sz="2400" dirty="0" smtClean="0"/>
              <a:t> =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sz="2400" dirty="0" smtClean="0"/>
              <a:t>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</a:t>
            </a:r>
            <a:r>
              <a:rPr lang="en-US" sz="2400" dirty="0" smtClean="0">
                <a:solidFill>
                  <a:srgbClr val="00B050"/>
                </a:solidFill>
              </a:rPr>
              <a:t>k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4321629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Candidate generation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-76200" y="3314700"/>
            <a:ext cx="129540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Frequent </a:t>
            </a:r>
            <a:r>
              <a:rPr lang="en-US" dirty="0" err="1" smtClean="0"/>
              <a:t>itemset</a:t>
            </a:r>
            <a:r>
              <a:rPr lang="en-US" dirty="0" smtClean="0"/>
              <a:t> generation</a:t>
            </a:r>
            <a:endParaRPr lang="en-US" dirty="0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2286000"/>
            <a:ext cx="8229600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 = 1</a:t>
            </a:r>
            <a:r>
              <a:rPr lang="en-GB" sz="2800" b="1" dirty="0" smtClean="0">
                <a:ea typeface="DejaVu LGC Sans" charset="0"/>
                <a:cs typeface="DejaVu LGC Sans" charset="0"/>
              </a:rPr>
              <a:t>,</a:t>
            </a:r>
            <a:r>
              <a:rPr lang="en-GB" sz="2800" b="1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all items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While </a:t>
            </a:r>
            <a:r>
              <a:rPr lang="en-GB" sz="2800" b="1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not empty</a:t>
            </a:r>
          </a:p>
          <a:p>
            <a:pPr marL="971550" lvl="1" indent="-514350">
              <a:spcBef>
                <a:spcPts val="600"/>
              </a:spcBef>
              <a:buSzPct val="100000"/>
              <a:buFont typeface="+mj-lt"/>
              <a:buAutoNum type="arabicPeriod" startAt="3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Scan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database to find which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800" b="1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are 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put them into </a:t>
            </a:r>
            <a:r>
              <a:rPr lang="en-GB" sz="2800" b="1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endParaRPr lang="en-GB" sz="2800" b="1" baseline="-250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989013" lvl="1" indent="-531813">
              <a:spcBef>
                <a:spcPts val="600"/>
              </a:spcBef>
              <a:buSzPct val="100000"/>
              <a:buFont typeface="+mj-lt"/>
              <a:buAutoNum type="arabicPeriod" startAt="3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</a:t>
            </a:r>
            <a:r>
              <a:rPr lang="en-GB" sz="2800" b="1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generate a collection of </a:t>
            </a:r>
            <a:r>
              <a:rPr lang="en-GB" sz="28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candidate</a:t>
            </a:r>
            <a:r>
              <a:rPr lang="en-GB" sz="2800" i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size </a:t>
            </a:r>
            <a:r>
              <a:rPr lang="en-GB" sz="2800" dirty="0" err="1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989013" lvl="1" indent="-531813">
              <a:spcBef>
                <a:spcPts val="600"/>
              </a:spcBef>
              <a:buClr>
                <a:schemeClr val="tx1"/>
              </a:buClr>
              <a:buSzPct val="100000"/>
              <a:buFont typeface="+mj-lt"/>
              <a:buAutoNum type="arabicPeriod" startAt="3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 = </a:t>
            </a:r>
            <a:r>
              <a:rPr lang="en-GB" sz="2800" dirty="0" err="1" smtClean="0">
                <a:solidFill>
                  <a:srgbClr val="00B050"/>
                </a:solidFill>
                <a:ea typeface="DejaVu LGC Sans" charset="0"/>
                <a:cs typeface="DejaVu LGC Sans" charset="0"/>
              </a:rPr>
              <a:t>k+1</a:t>
            </a:r>
            <a:endParaRPr lang="en-GB" sz="2800" dirty="0">
              <a:solidFill>
                <a:srgbClr val="00B050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177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4" grpId="0" animBg="1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04800" y="1900238"/>
          <a:ext cx="2289175" cy="2498725"/>
        </p:xfrm>
        <a:graphic>
          <a:graphicData uri="http://schemas.openxmlformats.org/presentationml/2006/ole">
            <p:oleObj spid="_x0000_s113702" r:id="rId4" imgW="2289048" imgH="2494788" progId="Word.Document.8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08338" y="2698750"/>
          <a:ext cx="3327400" cy="2128838"/>
        </p:xfrm>
        <a:graphic>
          <a:graphicData uri="http://schemas.openxmlformats.org/presentationml/2006/ole">
            <p:oleObj spid="_x0000_s113703" r:id="rId5" imgW="3328416" imgH="2008632" progId="Word.Document.8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94607440"/>
              </p:ext>
            </p:extLst>
          </p:nvPr>
        </p:nvGraphicFramePr>
        <p:xfrm>
          <a:off x="4876800" y="5100638"/>
          <a:ext cx="3800475" cy="842962"/>
        </p:xfrm>
        <a:graphic>
          <a:graphicData uri="http://schemas.openxmlformats.org/presentationml/2006/ole">
            <p:oleObj spid="_x0000_s113704" name="Document" r:id="rId6" imgW="3130620" imgH="841113" progId="Word.Document.8">
              <p:embed/>
            </p:oleObj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420938" y="1824038"/>
            <a:ext cx="2244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 (1-itemsets)‏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27738" y="2551113"/>
            <a:ext cx="3127375" cy="146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Pairs (2-itemsets)‏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(No need to generate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candidates involving Coke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or Eggs)‏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665913" y="4567238"/>
            <a:ext cx="24574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Triplets (3-</a:t>
            </a:r>
            <a:r>
              <a:rPr lang="en-GB" dirty="0" err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itemsets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)‏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410200" y="45672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819400" y="25098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732621" y="1524000"/>
            <a:ext cx="1355156" cy="371513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minsup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= 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150813" y="4851120"/>
                <a:ext cx="3987287" cy="1594412"/>
              </a:xfrm>
              <a:prstGeom prst="rect">
                <a:avLst/>
              </a:prstGeom>
              <a:solidFill>
                <a:srgbClr val="CCFFFF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>
                <a:spAutoFit/>
              </a:bodyPr>
              <a:lstStyle/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If every subset is considered, </a:t>
                </a:r>
              </a:p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= 6 + 15 + 20 = </a:t>
                </a: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41</a:t>
                </a:r>
              </a:p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With support-based pruning,</a:t>
                </a:r>
              </a:p>
              <a:p>
                <a:pPr>
                  <a:lnSpc>
                    <a:spcPct val="100000"/>
                  </a:lnSpc>
                  <a:buFont typeface="Tahoma" pitchFamily="32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/>
                </a:r>
                <a:r>
                  <a:rPr lang="en-GB" dirty="0">
                    <a:solidFill>
                      <a:srgbClr val="000000"/>
                    </a:solidFill>
                  </a:rPr>
                  <a:t/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dirty="0" smtClean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 = 6 </a:t>
                </a:r>
                <a:r>
                  <a:rPr lang="en-GB" dirty="0">
                    <a:solidFill>
                      <a:srgbClr val="000000"/>
                    </a:solidFill>
                    <a:latin typeface="Tahoma" pitchFamily="32" charset="0"/>
                    <a:ea typeface="DejaVu LGC Sans" charset="0"/>
                    <a:cs typeface="DejaVu LGC Sans" charset="0"/>
                  </a:rPr>
                  <a:t>+ 6 + 1 = 13</a:t>
                </a:r>
              </a:p>
            </p:txBody>
          </p:sp>
        </mc:Choice>
        <mc:Fallback>
          <p:sp>
            <p:nvSpPr>
              <p:cNvPr id="20492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813" y="4851120"/>
                <a:ext cx="3987287" cy="1594412"/>
              </a:xfrm>
              <a:prstGeom prst="rect">
                <a:avLst/>
              </a:prstGeom>
              <a:blipFill rotWithShape="1">
                <a:blip r:embed="rId7"/>
                <a:stretch>
                  <a:fillRect l="-1220" t="-380" r="-457"/>
                </a:stretch>
              </a:blip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 txBox="1">
            <a:spLocks/>
          </p:cNvSpPr>
          <p:nvPr/>
        </p:nvSpPr>
        <p:spPr>
          <a:xfrm>
            <a:off x="156868" y="3810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Illustration of the </a:t>
            </a:r>
            <a:r>
              <a:rPr lang="en-US" dirty="0" err="1" smtClean="0"/>
              <a:t>Apriori</a:t>
            </a:r>
            <a:r>
              <a:rPr lang="en-US" dirty="0" smtClean="0"/>
              <a:t> principle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74331" y="5867400"/>
            <a:ext cx="4788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this triplet has all subsets to be frequent</a:t>
            </a:r>
          </a:p>
          <a:p>
            <a:r>
              <a:rPr lang="en-US" dirty="0" smtClean="0"/>
              <a:t>But it is below the </a:t>
            </a:r>
            <a:r>
              <a:rPr lang="en-US" dirty="0" err="1" smtClean="0"/>
              <a:t>minsup</a:t>
            </a:r>
            <a:r>
              <a:rPr lang="en-US" dirty="0" smtClean="0"/>
              <a:t> threshold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09250924"/>
              </p:ext>
            </p:extLst>
          </p:nvPr>
        </p:nvGraphicFramePr>
        <p:xfrm>
          <a:off x="6593637" y="1095149"/>
          <a:ext cx="2444750" cy="1466850"/>
        </p:xfrm>
        <a:graphic>
          <a:graphicData uri="http://schemas.openxmlformats.org/presentationml/2006/ole">
            <p:oleObj spid="_x0000_s113705" name="Document" r:id="rId8" imgW="3359338" imgH="2015504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516858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principle (</a:t>
            </a:r>
            <a:r>
              <a:rPr lang="en-US" dirty="0" err="1" smtClean="0"/>
              <a:t>Apriori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An </a:t>
            </a:r>
            <a:r>
              <a:rPr lang="en-US" dirty="0" err="1" smtClean="0"/>
              <a:t>itemset</a:t>
            </a:r>
            <a:r>
              <a:rPr lang="en-US" dirty="0" smtClean="0"/>
              <a:t> of size </a:t>
            </a:r>
            <a:r>
              <a:rPr lang="en-US" dirty="0" err="1" smtClean="0">
                <a:solidFill>
                  <a:srgbClr val="00B050"/>
                </a:solidFill>
              </a:rPr>
              <a:t>k+1</a:t>
            </a:r>
            <a:r>
              <a:rPr lang="en-US" dirty="0" smtClean="0"/>
              <a:t> is candidate to be frequent only if </a:t>
            </a:r>
            <a:r>
              <a:rPr lang="en-US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of its subsets of size </a:t>
            </a:r>
            <a:r>
              <a:rPr lang="en-US" dirty="0" smtClean="0">
                <a:solidFill>
                  <a:srgbClr val="00B050"/>
                </a:solidFill>
              </a:rPr>
              <a:t>k</a:t>
            </a:r>
            <a:r>
              <a:rPr lang="en-US" dirty="0" smtClean="0"/>
              <a:t> are known to be frequent</a:t>
            </a:r>
          </a:p>
          <a:p>
            <a:r>
              <a:rPr lang="en-US" dirty="0" smtClean="0"/>
              <a:t>Main idea:</a:t>
            </a:r>
          </a:p>
          <a:p>
            <a:pPr lvl="1"/>
            <a:r>
              <a:rPr lang="en-US" dirty="0" smtClean="0"/>
              <a:t>Construct a </a:t>
            </a:r>
            <a:r>
              <a:rPr lang="en-US" dirty="0" smtClean="0">
                <a:solidFill>
                  <a:srgbClr val="0070C0"/>
                </a:solidFill>
              </a:rPr>
              <a:t>candidate</a:t>
            </a:r>
            <a:r>
              <a:rPr lang="en-US" dirty="0" smtClean="0"/>
              <a:t> of size </a:t>
            </a:r>
            <a:r>
              <a:rPr lang="en-US" dirty="0" err="1" smtClean="0">
                <a:solidFill>
                  <a:srgbClr val="00B050"/>
                </a:solidFill>
              </a:rPr>
              <a:t>k+1</a:t>
            </a:r>
            <a:r>
              <a:rPr lang="en-US" dirty="0" smtClean="0"/>
              <a:t> by </a:t>
            </a:r>
            <a:r>
              <a:rPr lang="en-US" dirty="0" smtClean="0">
                <a:solidFill>
                  <a:srgbClr val="FF0000"/>
                </a:solidFill>
              </a:rPr>
              <a:t>combining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dirty="0" smtClean="0"/>
              <a:t> </a:t>
            </a:r>
            <a:r>
              <a:rPr lang="en-US" dirty="0" err="1" smtClean="0"/>
              <a:t>itemsets</a:t>
            </a:r>
            <a:r>
              <a:rPr lang="en-US" dirty="0" smtClean="0"/>
              <a:t> of size </a:t>
            </a:r>
            <a:r>
              <a:rPr lang="en-US" dirty="0" smtClean="0">
                <a:solidFill>
                  <a:srgbClr val="00B050"/>
                </a:solidFill>
              </a:rPr>
              <a:t>k</a:t>
            </a:r>
          </a:p>
          <a:p>
            <a:pPr lvl="2"/>
            <a:r>
              <a:rPr lang="en-US" dirty="0" smtClean="0"/>
              <a:t>If </a:t>
            </a:r>
            <a:r>
              <a:rPr lang="en-US" dirty="0" smtClean="0">
                <a:solidFill>
                  <a:srgbClr val="00B050"/>
                </a:solidFill>
              </a:rPr>
              <a:t>k = 1</a:t>
            </a:r>
            <a:r>
              <a:rPr lang="en-US" dirty="0" smtClean="0"/>
              <a:t>, take the all pairs of frequent items</a:t>
            </a:r>
          </a:p>
          <a:p>
            <a:pPr lvl="2"/>
            <a:r>
              <a:rPr lang="en-US" dirty="0" smtClean="0"/>
              <a:t>If </a:t>
            </a:r>
            <a:r>
              <a:rPr lang="en-US" dirty="0" smtClean="0">
                <a:solidFill>
                  <a:srgbClr val="00B050"/>
                </a:solidFill>
              </a:rPr>
              <a:t>k &gt; 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join</a:t>
            </a:r>
            <a:r>
              <a:rPr lang="en-US" dirty="0" smtClean="0"/>
              <a:t> pairs of </a:t>
            </a:r>
            <a:r>
              <a:rPr lang="en-US" dirty="0" err="1" smtClean="0"/>
              <a:t>itemsets</a:t>
            </a:r>
            <a:r>
              <a:rPr lang="en-US" dirty="0" smtClean="0"/>
              <a:t> that differ by just one item</a:t>
            </a:r>
          </a:p>
          <a:p>
            <a:pPr lvl="2"/>
            <a:r>
              <a:rPr lang="en-US" dirty="0" smtClean="0"/>
              <a:t>For each generated </a:t>
            </a:r>
            <a:r>
              <a:rPr lang="en-US" dirty="0" smtClean="0">
                <a:solidFill>
                  <a:srgbClr val="0070C0"/>
                </a:solidFill>
              </a:rPr>
              <a:t>candidate</a:t>
            </a:r>
            <a:r>
              <a:rPr lang="en-US" dirty="0" smtClean="0"/>
              <a:t> </a:t>
            </a:r>
            <a:r>
              <a:rPr lang="en-US" dirty="0" err="1" smtClean="0"/>
              <a:t>itemset</a:t>
            </a:r>
            <a:r>
              <a:rPr lang="en-US" dirty="0" smtClean="0"/>
              <a:t> ensure that </a:t>
            </a:r>
            <a:r>
              <a:rPr lang="en-US" dirty="0" smtClean="0">
                <a:solidFill>
                  <a:srgbClr val="FF0000"/>
                </a:solidFill>
              </a:rPr>
              <a:t>all subsets of size </a:t>
            </a:r>
            <a:r>
              <a:rPr lang="en-US" dirty="0" smtClean="0">
                <a:solidFill>
                  <a:srgbClr val="00B050"/>
                </a:solidFill>
              </a:rPr>
              <a:t>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182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19100" y="1524000"/>
            <a:ext cx="85725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Assumption: The items in an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000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ordered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E.g., if integers ordered in increasing order, if strings ordered in lexicographic order</a:t>
            </a:r>
          </a:p>
          <a:p>
            <a:pPr marL="1255713" lvl="2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order ensures that if item </a:t>
            </a:r>
            <a:r>
              <a:rPr lang="en-GB" sz="16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y &gt; x </a:t>
            </a: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appears before </a:t>
            </a:r>
            <a:r>
              <a:rPr lang="en-GB" sz="16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</a:t>
            </a:r>
            <a:r>
              <a:rPr lang="en-GB" sz="1600" dirty="0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in the </a:t>
            </a:r>
            <a:r>
              <a:rPr lang="en-GB" sz="1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16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also listed in an order</a:t>
            </a:r>
            <a:endParaRPr lang="en-GB" sz="2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110752" y="3886200"/>
            <a:ext cx="727124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a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</a:t>
            </a:r>
            <a:r>
              <a:rPr lang="en-US" sz="2400" dirty="0" err="1" smtClean="0"/>
              <a:t>k+1</a:t>
            </a:r>
            <a:r>
              <a:rPr lang="en-US" sz="2400" dirty="0" smtClean="0"/>
              <a:t>, by joining two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k, that </a:t>
            </a:r>
            <a:r>
              <a:rPr lang="en-US" sz="2400" dirty="0" smtClean="0">
                <a:solidFill>
                  <a:srgbClr val="FF0000"/>
                </a:solidFill>
              </a:rPr>
              <a:t>share</a:t>
            </a:r>
            <a:r>
              <a:rPr lang="en-US" sz="2400" dirty="0" smtClean="0"/>
              <a:t> the </a:t>
            </a:r>
            <a:r>
              <a:rPr lang="en-US" sz="2400" dirty="0" smtClean="0">
                <a:solidFill>
                  <a:srgbClr val="FF0000"/>
                </a:solidFill>
              </a:rPr>
              <a:t>first k-1 items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2369088"/>
              </p:ext>
            </p:extLst>
          </p:nvPr>
        </p:nvGraphicFramePr>
        <p:xfrm>
          <a:off x="1295400" y="4901585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53548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19100" y="1524000"/>
            <a:ext cx="85725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Assumption: The items in an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000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ordered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E.g., if integers ordered in increasing order, if strings ordered in lexicographic order</a:t>
            </a:r>
          </a:p>
          <a:p>
            <a:pPr marL="1255713" lvl="2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order ensures that if item y &gt; x appears before x, then x is not in the </a:t>
            </a:r>
            <a:r>
              <a:rPr lang="en-GB" sz="1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16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items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also listed in an order</a:t>
            </a:r>
            <a:endParaRPr lang="en-GB" sz="2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110752" y="3886200"/>
            <a:ext cx="727124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a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</a:t>
            </a:r>
            <a:r>
              <a:rPr lang="en-US" sz="2400" dirty="0" err="1" smtClean="0"/>
              <a:t>k+1</a:t>
            </a:r>
            <a:r>
              <a:rPr lang="en-US" sz="2400" dirty="0" smtClean="0"/>
              <a:t>, by joining two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k, that share the first k-1 items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1820352"/>
              </p:ext>
            </p:extLst>
          </p:nvPr>
        </p:nvGraphicFramePr>
        <p:xfrm>
          <a:off x="1295400" y="4901585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>
            <a:off x="4038600" y="5334000"/>
            <a:ext cx="228600" cy="53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9968699"/>
              </p:ext>
            </p:extLst>
          </p:nvPr>
        </p:nvGraphicFramePr>
        <p:xfrm>
          <a:off x="4419600" y="5415280"/>
          <a:ext cx="21717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5"/>
                <a:gridCol w="542925"/>
                <a:gridCol w="542925"/>
                <a:gridCol w="542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6533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19100" y="1524000"/>
            <a:ext cx="8572500" cy="2438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Assumption: The items in an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000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ordered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E.g., if integers ordered in increasing order, if strings ordered in lexicographic order</a:t>
            </a:r>
          </a:p>
          <a:p>
            <a:pPr marL="1255713" lvl="2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order ensures that if item y &gt; x appears before x, then x is not in the </a:t>
            </a:r>
            <a:r>
              <a:rPr lang="en-GB" sz="1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16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items in </a:t>
            </a:r>
            <a:r>
              <a:rPr lang="en-GB" sz="2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also listed in an order</a:t>
            </a:r>
            <a:endParaRPr lang="en-GB" sz="2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1110752" y="3886200"/>
            <a:ext cx="7271248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Create a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of size </a:t>
            </a:r>
            <a:r>
              <a:rPr lang="en-US" sz="2400" dirty="0" err="1" smtClean="0"/>
              <a:t>k+1</a:t>
            </a:r>
            <a:r>
              <a:rPr lang="en-US" sz="2400" dirty="0" smtClean="0"/>
              <a:t>, by joining two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of size k, that share the first k-1 items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5141992"/>
              </p:ext>
            </p:extLst>
          </p:nvPr>
        </p:nvGraphicFramePr>
        <p:xfrm>
          <a:off x="1295400" y="4901585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>
            <a:off x="4041321" y="5786120"/>
            <a:ext cx="228600" cy="53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2164945"/>
              </p:ext>
            </p:extLst>
          </p:nvPr>
        </p:nvGraphicFramePr>
        <p:xfrm>
          <a:off x="4422321" y="5867400"/>
          <a:ext cx="21717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5"/>
                <a:gridCol w="542925"/>
                <a:gridCol w="542925"/>
                <a:gridCol w="542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105400" y="5122139"/>
            <a:ext cx="3005951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Are we missing something?</a:t>
            </a:r>
          </a:p>
          <a:p>
            <a:r>
              <a:rPr lang="en-US" dirty="0" smtClean="0"/>
              <a:t>What about this candidate?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62248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Generating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r>
              <a:rPr lang="en-US" dirty="0" smtClean="0"/>
              <a:t>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b="1" i="1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baseline="-250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 smtClean="0">
                <a:solidFill>
                  <a:srgbClr val="008000"/>
                </a:solidFill>
                <a:ea typeface="DejaVu LGC Sans" charset="0"/>
                <a:cs typeface="DejaVu LGC Sans" charset="0"/>
              </a:rPr>
              <a:t>‏</a:t>
            </a:r>
            <a:endParaRPr lang="en-GB" sz="2400" i="1" dirty="0">
              <a:solidFill>
                <a:srgbClr val="008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q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10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5924048"/>
              </p:ext>
            </p:extLst>
          </p:nvPr>
        </p:nvGraphicFramePr>
        <p:xfrm>
          <a:off x="457200" y="4027714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512902"/>
              </p:ext>
            </p:extLst>
          </p:nvPr>
        </p:nvGraphicFramePr>
        <p:xfrm>
          <a:off x="3124200" y="4016828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9377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7419285"/>
              </p:ext>
            </p:extLst>
          </p:nvPr>
        </p:nvGraphicFramePr>
        <p:xfrm>
          <a:off x="457200" y="3995057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99865715"/>
              </p:ext>
            </p:extLst>
          </p:nvPr>
        </p:nvGraphicFramePr>
        <p:xfrm>
          <a:off x="3120196" y="3995057"/>
          <a:ext cx="2362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87400"/>
                <a:gridCol w="787400"/>
                <a:gridCol w="78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2113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pSp>
        <p:nvGrpSpPr>
          <p:cNvPr id="20" name="Group 3"/>
          <p:cNvGrpSpPr>
            <a:grpSpLocks/>
          </p:cNvGrpSpPr>
          <p:nvPr/>
        </p:nvGrpSpPr>
        <p:grpSpPr bwMode="auto">
          <a:xfrm>
            <a:off x="6016965" y="4953000"/>
            <a:ext cx="2457450" cy="1071563"/>
            <a:chOff x="3908" y="1533"/>
            <a:chExt cx="1548" cy="675"/>
          </a:xfrm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658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53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780" cy="234"/>
            </a:xfrm>
            <a:prstGeom prst="rect">
              <a:avLst/>
            </a:prstGeom>
            <a:noFill/>
            <a:ln w="936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a,b,c,d</a:t>
              </a:r>
              <a:r>
                <a:rPr lang="en-GB" b="1" dirty="0" smtClean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0070C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8533944"/>
              </p:ext>
            </p:extLst>
          </p:nvPr>
        </p:nvGraphicFramePr>
        <p:xfrm>
          <a:off x="228600" y="3962400"/>
          <a:ext cx="25908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1431340"/>
              </p:ext>
            </p:extLst>
          </p:nvPr>
        </p:nvGraphicFramePr>
        <p:xfrm>
          <a:off x="3048000" y="3962400"/>
          <a:ext cx="27432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5982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F3631-2BA3-4C83-A630-72903D62E1A2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Market-Basket Data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large set of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items</a:t>
            </a:r>
            <a:r>
              <a:rPr lang="en-US" dirty="0"/>
              <a:t>, e.g., things sold in a supermarket.</a:t>
            </a:r>
          </a:p>
          <a:p>
            <a:r>
              <a:rPr lang="en-US" dirty="0"/>
              <a:t>A large set of </a:t>
            </a:r>
            <a:r>
              <a:rPr lang="en-US" dirty="0">
                <a:solidFill>
                  <a:srgbClr val="0070C0"/>
                </a:solidFill>
              </a:rPr>
              <a:t>baskets</a:t>
            </a:r>
            <a:r>
              <a:rPr lang="en-US" dirty="0"/>
              <a:t>, each of which is a small set of the items, e.g., the things one customer buys on one day.</a:t>
            </a:r>
          </a:p>
        </p:txBody>
      </p:sp>
    </p:spTree>
    <p:extLst>
      <p:ext uri="{BB962C8B-B14F-4D97-AF65-F5344CB8AC3E}">
        <p14:creationId xmlns:p14="http://schemas.microsoft.com/office/powerpoint/2010/main" xmlns="" val="29739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948496" y="1480457"/>
            <a:ext cx="670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abd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dirty="0" err="1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ace</a:t>
            </a:r>
            <a:endParaRPr lang="en-GB" sz="22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01115" y="4723606"/>
            <a:ext cx="2527300" cy="1071563"/>
            <a:chOff x="3908" y="1533"/>
            <a:chExt cx="1592" cy="675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775" cy="234"/>
            </a:xfrm>
            <a:prstGeom prst="rect">
              <a:avLst/>
            </a:prstGeom>
            <a:noFill/>
            <a:ln w="936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0070C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sp>
        <p:nvSpPr>
          <p:cNvPr id="19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5315033"/>
              </p:ext>
            </p:extLst>
          </p:nvPr>
        </p:nvGraphicFramePr>
        <p:xfrm>
          <a:off x="228600" y="3906520"/>
          <a:ext cx="24384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a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b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/>
                        <a:t>c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14232235"/>
              </p:ext>
            </p:extLst>
          </p:nvPr>
        </p:nvGraphicFramePr>
        <p:xfrm>
          <a:off x="2971800" y="3886200"/>
          <a:ext cx="24384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"/>
                <a:gridCol w="812800"/>
                <a:gridCol w="81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item3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276269" y="6309602"/>
            <a:ext cx="6050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,p.item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0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b="1" i="1" dirty="0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3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474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34572"/>
              </p:ext>
            </p:extLst>
          </p:nvPr>
        </p:nvGraphicFramePr>
        <p:xfrm>
          <a:off x="914400" y="1828800"/>
          <a:ext cx="3317875" cy="1992313"/>
        </p:xfrm>
        <a:graphic>
          <a:graphicData uri="http://schemas.openxmlformats.org/presentationml/2006/ole">
            <p:oleObj spid="_x0000_s114717" name="Document" r:id="rId3" imgW="3335528" imgH="2007586" progId="Word.Document.8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47445679"/>
              </p:ext>
            </p:extLst>
          </p:nvPr>
        </p:nvGraphicFramePr>
        <p:xfrm>
          <a:off x="949325" y="3429000"/>
          <a:ext cx="3317875" cy="1992313"/>
        </p:xfrm>
        <a:graphic>
          <a:graphicData uri="http://schemas.openxmlformats.org/presentationml/2006/ole">
            <p:oleObj spid="_x0000_s114718" name="Document" r:id="rId4" imgW="3335528" imgH="2007586" progId="Word.Document.8">
              <p:embed/>
            </p:oleObj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619500" y="2362200"/>
            <a:ext cx="1676400" cy="762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619500" y="3429000"/>
            <a:ext cx="1752600" cy="685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84428975"/>
              </p:ext>
            </p:extLst>
          </p:nvPr>
        </p:nvGraphicFramePr>
        <p:xfrm>
          <a:off x="5372100" y="3002272"/>
          <a:ext cx="3316288" cy="1992313"/>
        </p:xfrm>
        <a:graphic>
          <a:graphicData uri="http://schemas.openxmlformats.org/presentationml/2006/ole">
            <p:oleObj spid="_x0000_s114719" name="Document" r:id="rId5" imgW="3335528" imgH="2007586" progId="Word.Document.8">
              <p:embed/>
            </p:oleObj>
          </a:graphicData>
        </a:graphic>
      </p:graphicFrame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6462486" y="3539670"/>
            <a:ext cx="0" cy="685800"/>
          </a:xfrm>
          <a:prstGeom prst="line">
            <a:avLst/>
          </a:prstGeom>
          <a:noFill/>
          <a:ln w="9360">
            <a:solidFill>
              <a:srgbClr val="008000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4126467"/>
            <a:ext cx="161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sz="1600" b="1" dirty="0" err="1" smtClean="0">
                <a:solidFill>
                  <a:srgbClr val="00B050"/>
                </a:solidFill>
              </a:rPr>
              <a:t>Bread,Diaper</a:t>
            </a:r>
            <a:r>
              <a:rPr lang="en-US" dirty="0" smtClean="0"/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75650" y="4495799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sz="1600" b="1" dirty="0" err="1" smtClean="0">
                <a:solidFill>
                  <a:srgbClr val="00B050"/>
                </a:solidFill>
              </a:rPr>
              <a:t>Bread,Milk</a:t>
            </a:r>
            <a:r>
              <a:rPr lang="en-US" dirty="0" smtClean="0"/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23616" y="4864099"/>
            <a:ext cx="1481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{</a:t>
            </a:r>
            <a:r>
              <a:rPr lang="en-US" sz="1600" b="1" dirty="0" smtClean="0">
                <a:solidFill>
                  <a:srgbClr val="00B050"/>
                </a:solidFill>
              </a:rPr>
              <a:t>Diaper, Milk</a:t>
            </a:r>
            <a:r>
              <a:rPr lang="en-US" dirty="0" smtClean="0"/>
              <a:t>}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7467600" y="4127499"/>
            <a:ext cx="325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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467600" y="4495799"/>
            <a:ext cx="325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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7467600" y="4866163"/>
            <a:ext cx="3254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</a:t>
            </a:r>
          </a:p>
        </p:txBody>
      </p:sp>
    </p:spTree>
    <p:extLst>
      <p:ext uri="{BB962C8B-B14F-4D97-AF65-F5344CB8AC3E}">
        <p14:creationId xmlns:p14="http://schemas.microsoft.com/office/powerpoint/2010/main" xmlns="" val="37901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Are we done? Are all the candidates valid?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Pruning step: </a:t>
            </a:r>
          </a:p>
          <a:p>
            <a:pPr lvl="1"/>
            <a:r>
              <a:rPr lang="en-US" dirty="0" smtClean="0"/>
              <a:t>For each candidate (</a:t>
            </a:r>
            <a:r>
              <a:rPr lang="en-US" dirty="0" err="1" smtClean="0"/>
              <a:t>k+1</a:t>
            </a:r>
            <a:r>
              <a:rPr lang="en-US" dirty="0" smtClean="0"/>
              <a:t>)-</a:t>
            </a:r>
            <a:r>
              <a:rPr lang="en-US" dirty="0" err="1" smtClean="0"/>
              <a:t>itemset</a:t>
            </a:r>
            <a:r>
              <a:rPr lang="en-US" dirty="0" smtClean="0"/>
              <a:t> create all subset k-</a:t>
            </a:r>
            <a:r>
              <a:rPr lang="en-US" dirty="0" err="1" smtClean="0"/>
              <a:t>itemsets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Remove a candidate if it contains a subset k-</a:t>
            </a:r>
            <a:r>
              <a:rPr lang="en-US" dirty="0" err="1" smtClean="0"/>
              <a:t>itemset</a:t>
            </a:r>
            <a:r>
              <a:rPr lang="en-US" dirty="0" smtClean="0"/>
              <a:t> that is not frequent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2300564"/>
              </p:ext>
            </p:extLst>
          </p:nvPr>
        </p:nvGraphicFramePr>
        <p:xfrm>
          <a:off x="1447800" y="2286000"/>
          <a:ext cx="25908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3600"/>
                <a:gridCol w="863600"/>
                <a:gridCol w="86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r>
                        <a:rPr lang="en-US" baseline="0" dirty="0" smtClean="0"/>
                        <a:t> 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b="1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>
            <a:off x="4191000" y="2718415"/>
            <a:ext cx="228600" cy="53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6059754"/>
              </p:ext>
            </p:extLst>
          </p:nvPr>
        </p:nvGraphicFramePr>
        <p:xfrm>
          <a:off x="4572000" y="2799695"/>
          <a:ext cx="2171700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2925"/>
                <a:gridCol w="542925"/>
                <a:gridCol w="542925"/>
                <a:gridCol w="5429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24400" y="3576935"/>
            <a:ext cx="2991525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 this a valid candidate?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4267200"/>
            <a:ext cx="643317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No. Subsets (1,3,5) and (2,3,5) should also be frequent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369155" y="5040868"/>
            <a:ext cx="177484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Apriori</a:t>
            </a:r>
            <a:r>
              <a:rPr lang="en-US" dirty="0" smtClean="0">
                <a:solidFill>
                  <a:srgbClr val="0070C0"/>
                </a:solidFill>
              </a:rPr>
              <a:t> principle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239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10673" y="1666875"/>
            <a:ext cx="5756727" cy="51149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4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4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0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from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Pruning: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0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kept since all subset </a:t>
            </a:r>
            <a:r>
              <a:rPr lang="en-GB" sz="2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in </a:t>
            </a:r>
            <a:r>
              <a:rPr lang="en-GB" sz="2000" b="1" i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endParaRPr lang="en-GB" sz="2000" b="1" i="1" dirty="0" smtClean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removed because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in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i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4</a:t>
            </a:r>
            <a:r>
              <a:rPr lang="en-GB" sz="24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400" i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4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}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6176169" y="4115707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146007" y="5226956"/>
            <a:ext cx="2814637" cy="825500"/>
            <a:chOff x="6146007" y="5226956"/>
            <a:chExt cx="2814637" cy="825500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6469857" y="5226956"/>
              <a:ext cx="584200" cy="452437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7050882" y="5231718"/>
              <a:ext cx="204787" cy="44767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7655719" y="5231718"/>
              <a:ext cx="669925" cy="452437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146007" y="5684156"/>
              <a:ext cx="679450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6833394" y="5684156"/>
              <a:ext cx="638175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7508082" y="5684156"/>
              <a:ext cx="817562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8143082" y="5679393"/>
              <a:ext cx="817562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7520782" y="5231718"/>
              <a:ext cx="166687" cy="452437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6361907" y="5933393"/>
            <a:ext cx="1597025" cy="373063"/>
            <a:chOff x="4025" y="2678"/>
            <a:chExt cx="1006" cy="235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4025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408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4809" y="2678"/>
              <a:ext cx="22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X</a:t>
              </a:r>
            </a:p>
          </p:txBody>
        </p:sp>
      </p:grpSp>
      <p:sp>
        <p:nvSpPr>
          <p:cNvPr id="24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 I</a:t>
            </a:r>
            <a:endParaRPr lang="en-US" baseline="-25000" dirty="0"/>
          </a:p>
        </p:txBody>
      </p:sp>
      <p:grpSp>
        <p:nvGrpSpPr>
          <p:cNvPr id="25" name="Group 3"/>
          <p:cNvGrpSpPr>
            <a:grpSpLocks/>
          </p:cNvGrpSpPr>
          <p:nvPr/>
        </p:nvGrpSpPr>
        <p:grpSpPr bwMode="auto">
          <a:xfrm>
            <a:off x="6292057" y="1371600"/>
            <a:ext cx="2457450" cy="1071563"/>
            <a:chOff x="3908" y="1533"/>
            <a:chExt cx="1548" cy="675"/>
          </a:xfrm>
        </p:grpSpPr>
        <p:sp>
          <p:nvSpPr>
            <p:cNvPr id="26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658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7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53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780" cy="234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a,b,c,d</a:t>
              </a:r>
              <a:r>
                <a:rPr lang="en-GB" b="1" dirty="0" smtClean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  <a:endParaRPr lang="en-GB" b="1" dirty="0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</p:grpSp>
      <p:grpSp>
        <p:nvGrpSpPr>
          <p:cNvPr id="31" name="Group 9"/>
          <p:cNvGrpSpPr>
            <a:grpSpLocks/>
          </p:cNvGrpSpPr>
          <p:nvPr/>
        </p:nvGrpSpPr>
        <p:grpSpPr bwMode="auto">
          <a:xfrm>
            <a:off x="6298407" y="2501898"/>
            <a:ext cx="2814637" cy="828674"/>
            <a:chOff x="3889" y="2233"/>
            <a:chExt cx="1773" cy="522"/>
          </a:xfrm>
        </p:grpSpPr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370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abc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abd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</a:t>
              </a: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8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 err="1" smtClean="0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bcd</a:t>
              </a:r>
              <a:endParaRPr lang="en-GB" b="1" dirty="0">
                <a:solidFill>
                  <a:srgbClr val="008000"/>
                </a:solidFill>
                <a:latin typeface="Tahoma" pitchFamily="32" charset="0"/>
                <a:ea typeface="DejaVu LGC Sans" charset="0"/>
                <a:cs typeface="DejaVu LGC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85732" y="3311749"/>
            <a:ext cx="2250963" cy="380767"/>
            <a:chOff x="6485732" y="3311749"/>
            <a:chExt cx="2250963" cy="380767"/>
          </a:xfrm>
        </p:grpSpPr>
        <p:sp>
          <p:nvSpPr>
            <p:cNvPr id="41" name="Text Box 19"/>
            <p:cNvSpPr txBox="1">
              <a:spLocks noChangeArrowheads="1"/>
            </p:cNvSpPr>
            <p:nvPr/>
          </p:nvSpPr>
          <p:spPr bwMode="auto">
            <a:xfrm>
              <a:off x="6485732" y="3311749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7150100" y="3311749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7782719" y="3311749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8411257" y="3324216"/>
              <a:ext cx="325438" cy="3683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095105" y="4747191"/>
            <a:ext cx="647700" cy="505507"/>
            <a:chOff x="3619500" y="6047693"/>
            <a:chExt cx="647700" cy="505507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3619500" y="6047693"/>
              <a:ext cx="647700" cy="47103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657600" y="6052456"/>
              <a:ext cx="609600" cy="50074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64667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426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We have all frequent k-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endParaRPr lang="en-GB" sz="2400" dirty="0" smtClean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</a:t>
            </a: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1: </a:t>
            </a: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aseline="-25000" dirty="0" err="1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‏</a:t>
            </a:r>
            <a:endParaRPr lang="en-GB" sz="2400" dirty="0">
              <a:solidFill>
                <a:schemeClr val="accent6">
                  <a:lumMod val="75000"/>
                </a:schemeClr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ea typeface="DejaVu LGC Sans" charset="0"/>
                <a:cs typeface="DejaVu LGC Sans" charset="0"/>
              </a:rPr>
              <a:t>Create set </a:t>
            </a:r>
            <a:r>
              <a:rPr lang="en-GB" sz="24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aseline="-25000" dirty="0" err="1" smtClean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 by joining frequent k-</a:t>
            </a:r>
            <a:r>
              <a:rPr lang="en-GB" sz="24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 that share the first k-1 items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</a:t>
            </a: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2:</a:t>
            </a:r>
            <a:r>
              <a:rPr lang="en-GB" sz="24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prune</a:t>
            </a:r>
          </a:p>
          <a:p>
            <a:pPr marL="798513" lvl="1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Remove from </a:t>
            </a:r>
            <a:r>
              <a:rPr lang="en-GB" sz="24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contain a subset  k-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is not frequent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Generate Candidates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k+1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3586087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Frequent </a:t>
            </a:r>
            <a:r>
              <a:rPr lang="en-US" dirty="0" err="1" smtClean="0"/>
              <a:t>Itemsets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Given the set of </a:t>
            </a:r>
            <a:r>
              <a:rPr lang="en-US" sz="2400" dirty="0" smtClean="0">
                <a:solidFill>
                  <a:srgbClr val="0070C0"/>
                </a:solidFill>
              </a:rPr>
              <a:t>candidate</a:t>
            </a:r>
            <a:r>
              <a:rPr lang="en-US" sz="2400" dirty="0" smtClean="0"/>
              <a:t>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</a:t>
            </a:r>
            <a:r>
              <a:rPr lang="en-US" sz="2400" baseline="-25000" dirty="0" err="1" smtClean="0">
                <a:solidFill>
                  <a:srgbClr val="0070C0"/>
                </a:solidFill>
              </a:rPr>
              <a:t>k</a:t>
            </a:r>
            <a:r>
              <a:rPr lang="en-US" sz="2400" dirty="0" smtClean="0"/>
              <a:t>, we need to compute the support and find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frequent</a:t>
            </a:r>
            <a:r>
              <a:rPr lang="en-US" sz="2400" dirty="0" smtClean="0"/>
              <a:t> </a:t>
            </a:r>
            <a:r>
              <a:rPr lang="en-US" sz="2400" dirty="0" err="1" smtClean="0"/>
              <a:t>itemsets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L</a:t>
            </a:r>
            <a:r>
              <a:rPr lang="en-US" sz="2400" baseline="-25000" dirty="0" err="1" smtClean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Scan the data, and use a </a:t>
            </a:r>
            <a:r>
              <a:rPr lang="en-US" sz="2400" dirty="0" smtClean="0">
                <a:solidFill>
                  <a:srgbClr val="FF0000"/>
                </a:solidFill>
              </a:rPr>
              <a:t>hash structure </a:t>
            </a:r>
            <a:r>
              <a:rPr lang="en-US" sz="2400" dirty="0" smtClean="0"/>
              <a:t>to keep a counter for each candidate </a:t>
            </a:r>
            <a:r>
              <a:rPr lang="en-US" sz="2400" dirty="0" err="1" smtClean="0"/>
              <a:t>itemset</a:t>
            </a:r>
            <a:r>
              <a:rPr lang="en-US" sz="2400" dirty="0" smtClean="0"/>
              <a:t> that appears in the data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83392164"/>
              </p:ext>
            </p:extLst>
          </p:nvPr>
        </p:nvGraphicFramePr>
        <p:xfrm>
          <a:off x="1295400" y="3581400"/>
          <a:ext cx="6824663" cy="2911475"/>
        </p:xfrm>
        <a:graphic>
          <a:graphicData uri="http://schemas.openxmlformats.org/presentationml/2006/ole">
            <p:oleObj spid="_x0000_s111637" name="Visio" r:id="rId3" imgW="7643978" imgH="3191008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9400" y="3962400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C</a:t>
            </a:r>
            <a:r>
              <a:rPr lang="en-US" baseline="-25000" dirty="0" err="1">
                <a:solidFill>
                  <a:srgbClr val="0070C0"/>
                </a:solidFill>
              </a:rPr>
              <a:t>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839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hash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</a:t>
            </a:r>
            <a:r>
              <a:rPr lang="en-US" dirty="0" smtClean="0">
                <a:solidFill>
                  <a:srgbClr val="FF0000"/>
                </a:solidFill>
              </a:rPr>
              <a:t>dictionary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B0F0"/>
                </a:solidFill>
              </a:rPr>
              <a:t>hash table</a:t>
            </a:r>
            <a:r>
              <a:rPr lang="en-US" dirty="0" smtClean="0"/>
              <a:t>) that stores the candidate </a:t>
            </a:r>
            <a:r>
              <a:rPr lang="en-US" dirty="0" err="1" smtClean="0"/>
              <a:t>itemsets</a:t>
            </a:r>
            <a:r>
              <a:rPr lang="en-US" dirty="0" smtClean="0"/>
              <a:t> as keys, and the number of appearances as the value.</a:t>
            </a:r>
          </a:p>
          <a:p>
            <a:pPr lvl="1"/>
            <a:r>
              <a:rPr lang="en-US" dirty="0" smtClean="0"/>
              <a:t>Initialize with zero</a:t>
            </a:r>
          </a:p>
          <a:p>
            <a:r>
              <a:rPr lang="en-US" dirty="0" smtClean="0"/>
              <a:t>Increment the counter for each </a:t>
            </a:r>
            <a:r>
              <a:rPr lang="en-US" dirty="0" err="1" smtClean="0"/>
              <a:t>itemset</a:t>
            </a:r>
            <a:r>
              <a:rPr lang="en-US" dirty="0" smtClean="0"/>
              <a:t> that you see in the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36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67917" y="1828800"/>
            <a:ext cx="4132385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Suppose you have </a:t>
            </a:r>
            <a:r>
              <a:rPr lang="en-US" sz="1800" dirty="0" smtClean="0"/>
              <a:t>15 </a:t>
            </a:r>
            <a:r>
              <a:rPr lang="en-US" sz="1800" dirty="0"/>
              <a:t>candidate </a:t>
            </a:r>
            <a:r>
              <a:rPr lang="en-US" sz="1800" dirty="0" err="1"/>
              <a:t>itemsets</a:t>
            </a:r>
            <a:r>
              <a:rPr lang="en-US" sz="1800" dirty="0"/>
              <a:t> of length 3: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{1 4 5}, {1 2 4}, {4 5 7}, {1 2 5}, {4 5 8}, 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5 9}, {1 3 6}, {2 3 4}, </a:t>
            </a: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5 6 7}, {3 4 5}, 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3 5 6}, {3 5 7}, {6 8 9}, {3 6 7}, {3 6 8</a:t>
            </a:r>
            <a:r>
              <a:rPr lang="en-US" sz="1800" dirty="0" smtClean="0">
                <a:solidFill>
                  <a:srgbClr val="0070C0"/>
                </a:solidFill>
              </a:rPr>
              <a:t>}</a:t>
            </a:r>
            <a:endParaRPr lang="en-US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dirty="0" smtClean="0"/>
              <a:t>Hash table stores the counts of the candidate </a:t>
            </a:r>
            <a:r>
              <a:rPr lang="en-US" dirty="0" err="1" smtClean="0"/>
              <a:t>itemsets</a:t>
            </a:r>
            <a:r>
              <a:rPr lang="en-US" dirty="0" smtClean="0"/>
              <a:t> as they have been computed so far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76452513"/>
              </p:ext>
            </p:extLst>
          </p:nvPr>
        </p:nvGraphicFramePr>
        <p:xfrm>
          <a:off x="5791200" y="609600"/>
          <a:ext cx="2133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787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3 6}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{2 3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5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8}</a:t>
                      </a:r>
                      <a:endParaRPr lang="en-US" sz="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{6 8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{5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6}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8}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288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/>
              <a:t>Subset </a:t>
            </a:r>
            <a:r>
              <a:rPr lang="en-US" dirty="0" smtClean="0"/>
              <a:t>Generation</a:t>
            </a:r>
            <a:endParaRPr lang="en-US" dirty="0"/>
          </a:p>
        </p:txBody>
      </p:sp>
      <p:graphicFrame>
        <p:nvGraphicFramePr>
          <p:cNvPr id="1249283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xmlns="" val="4004375658"/>
              </p:ext>
            </p:extLst>
          </p:nvPr>
        </p:nvGraphicFramePr>
        <p:xfrm>
          <a:off x="1905000" y="1433513"/>
          <a:ext cx="6781800" cy="5119687"/>
        </p:xfrm>
        <a:graphic>
          <a:graphicData uri="http://schemas.openxmlformats.org/presentationml/2006/ole">
            <p:oleObj spid="_x0000_s112660" name="Visio" r:id="rId3" imgW="9765132" imgH="7372400" progId="">
              <p:embed/>
            </p:oleObj>
          </a:graphicData>
        </a:graphic>
      </p:graphicFrame>
      <p:sp>
        <p:nvSpPr>
          <p:cNvPr id="1249284" name="Text Box 4"/>
          <p:cNvSpPr txBox="1">
            <a:spLocks noChangeArrowheads="1"/>
          </p:cNvSpPr>
          <p:nvPr/>
        </p:nvSpPr>
        <p:spPr bwMode="auto">
          <a:xfrm>
            <a:off x="272143" y="1447800"/>
            <a:ext cx="3276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/>
              <a:t>Given a transaction t, what are the possible subsets of size 3?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334000"/>
            <a:ext cx="1657826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Recursion!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84693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80981" y="1828800"/>
            <a:ext cx="4256482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Tuple {1,2,3,5,6} generates the following </a:t>
            </a:r>
            <a:r>
              <a:rPr lang="en-US" sz="1800" dirty="0" err="1" smtClean="0"/>
              <a:t>itemsets</a:t>
            </a:r>
            <a:r>
              <a:rPr lang="en-US" sz="1800" dirty="0" smtClean="0"/>
              <a:t> </a:t>
            </a:r>
            <a:r>
              <a:rPr lang="en-US" sz="1800" dirty="0"/>
              <a:t>of length 3: </a:t>
            </a:r>
          </a:p>
          <a:p>
            <a:pPr>
              <a:spcBef>
                <a:spcPct val="50000"/>
              </a:spcBef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</a:t>
            </a:r>
            <a:r>
              <a:rPr lang="en-US" dirty="0" smtClean="0">
                <a:solidFill>
                  <a:srgbClr val="0070C0"/>
                </a:solidFill>
              </a:rPr>
              <a:t>2 3</a:t>
            </a:r>
            <a:r>
              <a:rPr lang="en-US" sz="1800" dirty="0" smtClean="0">
                <a:solidFill>
                  <a:srgbClr val="0070C0"/>
                </a:solidFill>
              </a:rPr>
              <a:t>}, </a:t>
            </a:r>
            <a:r>
              <a:rPr lang="en-US" sz="1800" dirty="0">
                <a:solidFill>
                  <a:srgbClr val="0070C0"/>
                </a:solidFill>
              </a:rPr>
              <a:t>{1 2 </a:t>
            </a:r>
            <a:r>
              <a:rPr lang="en-US" sz="1800" dirty="0" smtClean="0">
                <a:solidFill>
                  <a:srgbClr val="0070C0"/>
                </a:solidFill>
              </a:rPr>
              <a:t>5}, {1 2 6}, {1 3 5}, {1 3 6}, </a:t>
            </a: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1 5 </a:t>
            </a:r>
            <a:r>
              <a:rPr lang="en-US" sz="1800" dirty="0" smtClean="0">
                <a:solidFill>
                  <a:srgbClr val="0070C0"/>
                </a:solidFill>
              </a:rPr>
              <a:t>6}, {2 </a:t>
            </a:r>
            <a:r>
              <a:rPr lang="en-US" sz="1800" dirty="0">
                <a:solidFill>
                  <a:srgbClr val="0070C0"/>
                </a:solidFill>
              </a:rPr>
              <a:t>3 </a:t>
            </a:r>
            <a:r>
              <a:rPr lang="en-US" sz="1800" dirty="0" smtClean="0">
                <a:solidFill>
                  <a:srgbClr val="0070C0"/>
                </a:solidFill>
              </a:rPr>
              <a:t>5}, </a:t>
            </a:r>
            <a:r>
              <a:rPr lang="en-US" sz="1800" dirty="0">
                <a:solidFill>
                  <a:srgbClr val="0070C0"/>
                </a:solidFill>
              </a:rPr>
              <a:t>{2 3 </a:t>
            </a:r>
            <a:r>
              <a:rPr lang="en-US" sz="1800" dirty="0" smtClean="0">
                <a:solidFill>
                  <a:srgbClr val="0070C0"/>
                </a:solidFill>
              </a:rPr>
              <a:t>6}, {3 5 6}, 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Increment the counters for the </a:t>
            </a:r>
            <a:r>
              <a:rPr lang="en-US" dirty="0" err="1" smtClean="0"/>
              <a:t>itemsets</a:t>
            </a:r>
            <a:r>
              <a:rPr lang="en-US" dirty="0" smtClean="0"/>
              <a:t> in the dictionary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1891785"/>
              </p:ext>
            </p:extLst>
          </p:nvPr>
        </p:nvGraphicFramePr>
        <p:xfrm>
          <a:off x="5791200" y="609600"/>
          <a:ext cx="2133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787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3 6}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{2 3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5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8}</a:t>
                      </a:r>
                      <a:endParaRPr lang="en-US" sz="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{6 8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{5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6}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8}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381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6BC83-6294-4095-8659-926C0C6EDDEB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Market-Baskets – (2)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Really, </a:t>
            </a:r>
            <a:r>
              <a:rPr lang="en-US" dirty="0"/>
              <a:t>a general </a:t>
            </a:r>
            <a:r>
              <a:rPr lang="en-US" dirty="0" smtClean="0"/>
              <a:t>many-to-many </a:t>
            </a:r>
            <a:r>
              <a:rPr lang="en-US" dirty="0"/>
              <a:t>mapping (association) between two kinds of </a:t>
            </a:r>
            <a:r>
              <a:rPr lang="en-US" dirty="0" smtClean="0"/>
              <a:t>things, where the one (the </a:t>
            </a:r>
            <a:r>
              <a:rPr lang="en-US" dirty="0" smtClean="0">
                <a:solidFill>
                  <a:srgbClr val="0070C0"/>
                </a:solidFill>
              </a:rPr>
              <a:t>baskets</a:t>
            </a:r>
            <a:r>
              <a:rPr lang="en-US" dirty="0" smtClean="0"/>
              <a:t>) is a set of the other (the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items</a:t>
            </a:r>
            <a:r>
              <a:rPr lang="en-US" dirty="0" smtClean="0"/>
              <a:t>) </a:t>
            </a:r>
            <a:endParaRPr lang="en-US" dirty="0"/>
          </a:p>
          <a:p>
            <a:pPr lvl="1"/>
            <a:r>
              <a:rPr lang="en-US" dirty="0"/>
              <a:t>But we ask about connections among “items,” not “baskets.”</a:t>
            </a:r>
          </a:p>
          <a:p>
            <a:r>
              <a:rPr lang="en-US" dirty="0"/>
              <a:t>The technology focuses on </a:t>
            </a:r>
            <a:r>
              <a:rPr lang="en-US" dirty="0">
                <a:solidFill>
                  <a:srgbClr val="009900"/>
                </a:solidFill>
              </a:rPr>
              <a:t>common events</a:t>
            </a:r>
            <a:r>
              <a:rPr lang="en-US" dirty="0"/>
              <a:t>, not rare events (“long tail”).</a:t>
            </a:r>
          </a:p>
        </p:txBody>
      </p:sp>
    </p:spTree>
    <p:extLst>
      <p:ext uri="{BB962C8B-B14F-4D97-AF65-F5344CB8AC3E}">
        <p14:creationId xmlns:p14="http://schemas.microsoft.com/office/powerpoint/2010/main" xmlns="" val="19193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Text Box 34"/>
          <p:cNvSpPr txBox="1">
            <a:spLocks noChangeArrowheads="1"/>
          </p:cNvSpPr>
          <p:nvPr/>
        </p:nvSpPr>
        <p:spPr bwMode="auto">
          <a:xfrm>
            <a:off x="480981" y="1828800"/>
            <a:ext cx="4256482" cy="300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Tuple {1,2,3,5,6} generates the following </a:t>
            </a:r>
            <a:r>
              <a:rPr lang="en-US" sz="1800" dirty="0" err="1" smtClean="0"/>
              <a:t>itemsets</a:t>
            </a:r>
            <a:r>
              <a:rPr lang="en-US" sz="1800" dirty="0" smtClean="0"/>
              <a:t> </a:t>
            </a:r>
            <a:r>
              <a:rPr lang="en-US" sz="1800" dirty="0"/>
              <a:t>of length 3: </a:t>
            </a:r>
          </a:p>
          <a:p>
            <a:pPr>
              <a:spcBef>
                <a:spcPct val="50000"/>
              </a:spcBef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</a:t>
            </a:r>
            <a:r>
              <a:rPr lang="en-US" dirty="0" smtClean="0">
                <a:solidFill>
                  <a:srgbClr val="0070C0"/>
                </a:solidFill>
              </a:rPr>
              <a:t>2 3</a:t>
            </a:r>
            <a:r>
              <a:rPr lang="en-US" sz="1800" dirty="0" smtClean="0">
                <a:solidFill>
                  <a:srgbClr val="0070C0"/>
                </a:solidFill>
              </a:rPr>
              <a:t>}, </a:t>
            </a:r>
            <a:r>
              <a:rPr lang="en-US" sz="1800" dirty="0">
                <a:solidFill>
                  <a:srgbClr val="0070C0"/>
                </a:solidFill>
              </a:rPr>
              <a:t>{1 2 </a:t>
            </a:r>
            <a:r>
              <a:rPr lang="en-US" sz="1800" dirty="0" smtClean="0">
                <a:solidFill>
                  <a:srgbClr val="0070C0"/>
                </a:solidFill>
              </a:rPr>
              <a:t>5}, {1 2 6}, {1 3 5}, {1 3 6}, </a:t>
            </a: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1 5 </a:t>
            </a:r>
            <a:r>
              <a:rPr lang="en-US" sz="1800" dirty="0" smtClean="0">
                <a:solidFill>
                  <a:srgbClr val="0070C0"/>
                </a:solidFill>
              </a:rPr>
              <a:t>6}, {2 </a:t>
            </a:r>
            <a:r>
              <a:rPr lang="en-US" sz="1800" dirty="0">
                <a:solidFill>
                  <a:srgbClr val="0070C0"/>
                </a:solidFill>
              </a:rPr>
              <a:t>3 </a:t>
            </a:r>
            <a:r>
              <a:rPr lang="en-US" sz="1800" dirty="0" smtClean="0">
                <a:solidFill>
                  <a:srgbClr val="0070C0"/>
                </a:solidFill>
              </a:rPr>
              <a:t>5}, </a:t>
            </a:r>
            <a:r>
              <a:rPr lang="en-US" sz="1800" dirty="0">
                <a:solidFill>
                  <a:srgbClr val="0070C0"/>
                </a:solidFill>
              </a:rPr>
              <a:t>{2 3 </a:t>
            </a:r>
            <a:r>
              <a:rPr lang="en-US" sz="1800" dirty="0" smtClean="0">
                <a:solidFill>
                  <a:srgbClr val="0070C0"/>
                </a:solidFill>
              </a:rPr>
              <a:t>6}, {3 5 6}, </a:t>
            </a:r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Increment the counters for the </a:t>
            </a:r>
            <a:r>
              <a:rPr lang="en-US" dirty="0" err="1" smtClean="0"/>
              <a:t>itemsets</a:t>
            </a:r>
            <a:r>
              <a:rPr lang="en-US" dirty="0" smtClean="0"/>
              <a:t> in the dictionary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3373969"/>
              </p:ext>
            </p:extLst>
          </p:nvPr>
        </p:nvGraphicFramePr>
        <p:xfrm>
          <a:off x="5791200" y="609600"/>
          <a:ext cx="2133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787400"/>
              </a:tblGrid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3 6} 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4 5}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{2 3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5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6 8}</a:t>
                      </a:r>
                      <a:endParaRPr lang="en-US" sz="8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{6 8 9}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{5 6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4}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7}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{1 2 5}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{3 5 6}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327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70C0"/>
                          </a:solidFill>
                        </a:rPr>
                        <a:t>{4 5 8}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683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3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2423" y="533400"/>
            <a:ext cx="8280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Hash </a:t>
            </a:r>
            <a:r>
              <a:rPr lang="en-US" dirty="0" smtClean="0"/>
              <a:t>Tree Structure</a:t>
            </a:r>
            <a:endParaRPr lang="en-US" dirty="0"/>
          </a:p>
        </p:txBody>
      </p:sp>
      <p:grpSp>
        <p:nvGrpSpPr>
          <p:cNvPr id="1250307" name="Group 3"/>
          <p:cNvGrpSpPr>
            <a:grpSpLocks/>
          </p:cNvGrpSpPr>
          <p:nvPr/>
        </p:nvGrpSpPr>
        <p:grpSpPr bwMode="auto">
          <a:xfrm>
            <a:off x="3949269" y="3768568"/>
            <a:ext cx="4681538" cy="2446338"/>
            <a:chOff x="1632" y="1536"/>
            <a:chExt cx="3143" cy="1750"/>
          </a:xfrm>
        </p:grpSpPr>
        <p:sp>
          <p:nvSpPr>
            <p:cNvPr id="1250308" name="Line 4"/>
            <p:cNvSpPr>
              <a:spLocks noChangeShapeType="1"/>
            </p:cNvSpPr>
            <p:nvPr/>
          </p:nvSpPr>
          <p:spPr bwMode="auto">
            <a:xfrm flipH="1">
              <a:off x="2496" y="1536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09" name="Line 5"/>
            <p:cNvSpPr>
              <a:spLocks noChangeShapeType="1"/>
            </p:cNvSpPr>
            <p:nvPr/>
          </p:nvSpPr>
          <p:spPr bwMode="auto">
            <a:xfrm>
              <a:off x="3168" y="1536"/>
              <a:ext cx="81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0" name="Line 6"/>
            <p:cNvSpPr>
              <a:spLocks noChangeShapeType="1"/>
            </p:cNvSpPr>
            <p:nvPr/>
          </p:nvSpPr>
          <p:spPr bwMode="auto">
            <a:xfrm>
              <a:off x="3168" y="1536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1" name="Text Box 7"/>
            <p:cNvSpPr txBox="1">
              <a:spLocks noChangeArrowheads="1"/>
            </p:cNvSpPr>
            <p:nvPr/>
          </p:nvSpPr>
          <p:spPr bwMode="auto">
            <a:xfrm>
              <a:off x="2976" y="1728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2 3 4</a:t>
              </a:r>
            </a:p>
            <a:p>
              <a:r>
                <a:rPr lang="en-US" sz="2000" b="0">
                  <a:latin typeface="Times New Roman" pitchFamily="18" charset="0"/>
                </a:rPr>
                <a:t>5 6 7</a:t>
              </a:r>
            </a:p>
          </p:txBody>
        </p:sp>
        <p:sp>
          <p:nvSpPr>
            <p:cNvPr id="1250312" name="Line 8"/>
            <p:cNvSpPr>
              <a:spLocks noChangeShapeType="1"/>
            </p:cNvSpPr>
            <p:nvPr/>
          </p:nvSpPr>
          <p:spPr bwMode="auto">
            <a:xfrm flipH="1">
              <a:off x="1917" y="1871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3" name="Text Box 9"/>
            <p:cNvSpPr txBox="1">
              <a:spLocks noChangeArrowheads="1"/>
            </p:cNvSpPr>
            <p:nvPr/>
          </p:nvSpPr>
          <p:spPr bwMode="auto">
            <a:xfrm>
              <a:off x="1728" y="2159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1 4 5</a:t>
              </a:r>
            </a:p>
          </p:txBody>
        </p:sp>
        <p:sp>
          <p:nvSpPr>
            <p:cNvPr id="1250314" name="Line 10"/>
            <p:cNvSpPr>
              <a:spLocks noChangeShapeType="1"/>
            </p:cNvSpPr>
            <p:nvPr/>
          </p:nvSpPr>
          <p:spPr bwMode="auto">
            <a:xfrm>
              <a:off x="2493" y="1871"/>
              <a:ext cx="3" cy="4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5" name="Line 11"/>
            <p:cNvSpPr>
              <a:spLocks noChangeShapeType="1"/>
            </p:cNvSpPr>
            <p:nvPr/>
          </p:nvSpPr>
          <p:spPr bwMode="auto">
            <a:xfrm>
              <a:off x="2493" y="1871"/>
              <a:ext cx="576" cy="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6" name="Text Box 12"/>
            <p:cNvSpPr txBox="1">
              <a:spLocks noChangeArrowheads="1"/>
            </p:cNvSpPr>
            <p:nvPr/>
          </p:nvSpPr>
          <p:spPr bwMode="auto">
            <a:xfrm>
              <a:off x="2870" y="2265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1 3 6</a:t>
              </a:r>
            </a:p>
          </p:txBody>
        </p:sp>
        <p:sp>
          <p:nvSpPr>
            <p:cNvPr id="1250317" name="Line 13"/>
            <p:cNvSpPr>
              <a:spLocks noChangeShapeType="1"/>
            </p:cNvSpPr>
            <p:nvPr/>
          </p:nvSpPr>
          <p:spPr bwMode="auto">
            <a:xfrm flipH="1">
              <a:off x="1824" y="2352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18" name="Text Box 14"/>
            <p:cNvSpPr txBox="1">
              <a:spLocks noChangeArrowheads="1"/>
            </p:cNvSpPr>
            <p:nvPr/>
          </p:nvSpPr>
          <p:spPr bwMode="auto">
            <a:xfrm>
              <a:off x="1632" y="2640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1 2 4</a:t>
              </a:r>
            </a:p>
            <a:p>
              <a:r>
                <a:rPr lang="en-US" sz="2000" b="0">
                  <a:latin typeface="Times New Roman" pitchFamily="18" charset="0"/>
                </a:rPr>
                <a:t>4 5 7</a:t>
              </a:r>
            </a:p>
          </p:txBody>
        </p:sp>
        <p:sp>
          <p:nvSpPr>
            <p:cNvPr id="1250319" name="Line 15"/>
            <p:cNvSpPr>
              <a:spLocks noChangeShapeType="1"/>
            </p:cNvSpPr>
            <p:nvPr/>
          </p:nvSpPr>
          <p:spPr bwMode="auto">
            <a:xfrm>
              <a:off x="2496" y="235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0" name="Text Box 16"/>
            <p:cNvSpPr txBox="1">
              <a:spLocks noChangeArrowheads="1"/>
            </p:cNvSpPr>
            <p:nvPr/>
          </p:nvSpPr>
          <p:spPr bwMode="auto">
            <a:xfrm>
              <a:off x="2255" y="2784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1 2 5</a:t>
              </a:r>
            </a:p>
            <a:p>
              <a:r>
                <a:rPr lang="en-US" sz="2000" b="0">
                  <a:latin typeface="Times New Roman" pitchFamily="18" charset="0"/>
                </a:rPr>
                <a:t>4 5 8</a:t>
              </a:r>
            </a:p>
          </p:txBody>
        </p:sp>
        <p:sp>
          <p:nvSpPr>
            <p:cNvPr id="1250321" name="Line 17"/>
            <p:cNvSpPr>
              <a:spLocks noChangeShapeType="1"/>
            </p:cNvSpPr>
            <p:nvPr/>
          </p:nvSpPr>
          <p:spPr bwMode="auto">
            <a:xfrm>
              <a:off x="2496" y="2352"/>
              <a:ext cx="57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2" name="Text Box 18"/>
            <p:cNvSpPr txBox="1">
              <a:spLocks noChangeArrowheads="1"/>
            </p:cNvSpPr>
            <p:nvPr/>
          </p:nvSpPr>
          <p:spPr bwMode="auto">
            <a:xfrm>
              <a:off x="2832" y="2784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1 5 9</a:t>
              </a:r>
            </a:p>
          </p:txBody>
        </p:sp>
        <p:sp>
          <p:nvSpPr>
            <p:cNvPr id="1250323" name="Line 19"/>
            <p:cNvSpPr>
              <a:spLocks noChangeShapeType="1"/>
            </p:cNvSpPr>
            <p:nvPr/>
          </p:nvSpPr>
          <p:spPr bwMode="auto">
            <a:xfrm flipH="1">
              <a:off x="3456" y="1824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4" name="Text Box 20"/>
            <p:cNvSpPr txBox="1">
              <a:spLocks noChangeArrowheads="1"/>
            </p:cNvSpPr>
            <p:nvPr/>
          </p:nvSpPr>
          <p:spPr bwMode="auto">
            <a:xfrm>
              <a:off x="3254" y="2169"/>
              <a:ext cx="465" cy="2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3 4 5</a:t>
              </a:r>
            </a:p>
          </p:txBody>
        </p:sp>
        <p:sp>
          <p:nvSpPr>
            <p:cNvPr id="1250325" name="Line 21"/>
            <p:cNvSpPr>
              <a:spLocks noChangeShapeType="1"/>
            </p:cNvSpPr>
            <p:nvPr/>
          </p:nvSpPr>
          <p:spPr bwMode="auto">
            <a:xfrm>
              <a:off x="3984" y="182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6" name="Text Box 22"/>
            <p:cNvSpPr txBox="1">
              <a:spLocks noChangeArrowheads="1"/>
            </p:cNvSpPr>
            <p:nvPr/>
          </p:nvSpPr>
          <p:spPr bwMode="auto">
            <a:xfrm>
              <a:off x="3792" y="2160"/>
              <a:ext cx="465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3 5 6</a:t>
              </a:r>
            </a:p>
            <a:p>
              <a:r>
                <a:rPr lang="en-US" sz="2000" b="0">
                  <a:latin typeface="Times New Roman" pitchFamily="18" charset="0"/>
                </a:rPr>
                <a:t>3 5 7</a:t>
              </a:r>
            </a:p>
            <a:p>
              <a:r>
                <a:rPr lang="en-US" sz="2000" b="0">
                  <a:latin typeface="Times New Roman" pitchFamily="18" charset="0"/>
                </a:rPr>
                <a:t>6 8 9</a:t>
              </a:r>
            </a:p>
          </p:txBody>
        </p:sp>
        <p:sp>
          <p:nvSpPr>
            <p:cNvPr id="1250327" name="Line 23"/>
            <p:cNvSpPr>
              <a:spLocks noChangeShapeType="1"/>
            </p:cNvSpPr>
            <p:nvPr/>
          </p:nvSpPr>
          <p:spPr bwMode="auto">
            <a:xfrm>
              <a:off x="3984" y="1824"/>
              <a:ext cx="52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28" name="Text Box 24"/>
            <p:cNvSpPr txBox="1">
              <a:spLocks noChangeArrowheads="1"/>
            </p:cNvSpPr>
            <p:nvPr/>
          </p:nvSpPr>
          <p:spPr bwMode="auto">
            <a:xfrm>
              <a:off x="4310" y="2121"/>
              <a:ext cx="465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3 6 7</a:t>
              </a:r>
            </a:p>
            <a:p>
              <a:r>
                <a:rPr lang="en-US" sz="2000" b="0">
                  <a:latin typeface="Times New Roman" pitchFamily="18" charset="0"/>
                </a:rPr>
                <a:t>3 6 8</a:t>
              </a:r>
            </a:p>
          </p:txBody>
        </p:sp>
      </p:grpSp>
      <p:grpSp>
        <p:nvGrpSpPr>
          <p:cNvPr id="1250329" name="Group 25"/>
          <p:cNvGrpSpPr>
            <a:grpSpLocks/>
          </p:cNvGrpSpPr>
          <p:nvPr/>
        </p:nvGrpSpPr>
        <p:grpSpPr bwMode="auto">
          <a:xfrm>
            <a:off x="247196" y="4060825"/>
            <a:ext cx="2952751" cy="1249362"/>
            <a:chOff x="-50" y="912"/>
            <a:chExt cx="1860" cy="787"/>
          </a:xfrm>
        </p:grpSpPr>
        <p:sp>
          <p:nvSpPr>
            <p:cNvPr id="1250330" name="Line 26"/>
            <p:cNvSpPr>
              <a:spLocks noChangeShapeType="1"/>
            </p:cNvSpPr>
            <p:nvPr/>
          </p:nvSpPr>
          <p:spPr bwMode="auto">
            <a:xfrm flipH="1">
              <a:off x="480" y="1200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31" name="Line 27"/>
            <p:cNvSpPr>
              <a:spLocks noChangeShapeType="1"/>
            </p:cNvSpPr>
            <p:nvPr/>
          </p:nvSpPr>
          <p:spPr bwMode="auto">
            <a:xfrm>
              <a:off x="864" y="120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32" name="Text Box 28"/>
            <p:cNvSpPr txBox="1">
              <a:spLocks noChangeArrowheads="1"/>
            </p:cNvSpPr>
            <p:nvPr/>
          </p:nvSpPr>
          <p:spPr bwMode="auto">
            <a:xfrm>
              <a:off x="240" y="1200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1,4,7</a:t>
              </a:r>
            </a:p>
          </p:txBody>
        </p:sp>
        <p:sp>
          <p:nvSpPr>
            <p:cNvPr id="1250333" name="Text Box 29"/>
            <p:cNvSpPr txBox="1">
              <a:spLocks noChangeArrowheads="1"/>
            </p:cNvSpPr>
            <p:nvPr/>
          </p:nvSpPr>
          <p:spPr bwMode="auto">
            <a:xfrm>
              <a:off x="662" y="1449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2,5,8</a:t>
              </a:r>
            </a:p>
          </p:txBody>
        </p:sp>
        <p:sp>
          <p:nvSpPr>
            <p:cNvPr id="1250334" name="Line 30"/>
            <p:cNvSpPr>
              <a:spLocks noChangeShapeType="1"/>
            </p:cNvSpPr>
            <p:nvPr/>
          </p:nvSpPr>
          <p:spPr bwMode="auto">
            <a:xfrm>
              <a:off x="864" y="1200"/>
              <a:ext cx="38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0335" name="Text Box 31"/>
            <p:cNvSpPr txBox="1">
              <a:spLocks noChangeArrowheads="1"/>
            </p:cNvSpPr>
            <p:nvPr/>
          </p:nvSpPr>
          <p:spPr bwMode="auto">
            <a:xfrm>
              <a:off x="998" y="1113"/>
              <a:ext cx="4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3,6,9</a:t>
              </a:r>
            </a:p>
          </p:txBody>
        </p:sp>
        <p:sp>
          <p:nvSpPr>
            <p:cNvPr id="1250336" name="Text Box 32"/>
            <p:cNvSpPr txBox="1">
              <a:spLocks noChangeArrowheads="1"/>
            </p:cNvSpPr>
            <p:nvPr/>
          </p:nvSpPr>
          <p:spPr bwMode="auto">
            <a:xfrm>
              <a:off x="-50" y="945"/>
              <a:ext cx="18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000" b="0" dirty="0">
                  <a:solidFill>
                    <a:schemeClr val="hlink"/>
                  </a:solidFill>
                  <a:latin typeface="+mj-lt"/>
                </a:rPr>
                <a:t>Hash </a:t>
              </a:r>
              <a:r>
                <a:rPr lang="en-US" sz="2000" b="0" dirty="0" smtClean="0">
                  <a:solidFill>
                    <a:schemeClr val="hlink"/>
                  </a:solidFill>
                  <a:latin typeface="+mj-lt"/>
                </a:rPr>
                <a:t>function = x mod 3</a:t>
              </a:r>
              <a:endParaRPr lang="en-US" sz="2000" b="0" dirty="0">
                <a:solidFill>
                  <a:schemeClr val="hlink"/>
                </a:solidFill>
                <a:latin typeface="+mj-lt"/>
              </a:endParaRPr>
            </a:p>
          </p:txBody>
        </p:sp>
        <p:sp>
          <p:nvSpPr>
            <p:cNvPr id="1250337" name="Rectangle 33"/>
            <p:cNvSpPr>
              <a:spLocks noChangeArrowheads="1"/>
            </p:cNvSpPr>
            <p:nvPr/>
          </p:nvSpPr>
          <p:spPr bwMode="auto">
            <a:xfrm>
              <a:off x="12" y="912"/>
              <a:ext cx="1735" cy="76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0338" name="Text Box 34"/>
          <p:cNvSpPr txBox="1">
            <a:spLocks noChangeArrowheads="1"/>
          </p:cNvSpPr>
          <p:nvPr/>
        </p:nvSpPr>
        <p:spPr bwMode="auto">
          <a:xfrm>
            <a:off x="457200" y="1287462"/>
            <a:ext cx="8305800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Suppose you have </a:t>
            </a:r>
            <a:r>
              <a:rPr lang="en-US" sz="1800" dirty="0" smtClean="0"/>
              <a:t>the same 15 </a:t>
            </a:r>
            <a:r>
              <a:rPr lang="en-US" sz="1800" dirty="0"/>
              <a:t>candidate </a:t>
            </a:r>
            <a:r>
              <a:rPr lang="en-US" sz="1800" dirty="0" err="1"/>
              <a:t>itemsets</a:t>
            </a:r>
            <a:r>
              <a:rPr lang="en-US" sz="1800" dirty="0"/>
              <a:t> of length 3: 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70C0"/>
                </a:solidFill>
              </a:rPr>
              <a:t>{1 4 5}, {1 2 4}, {4 5 7}, {1 2 5}, {4 5 8}, {1 5 9}, {1 3 6}, {2 3 4}, 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70C0"/>
                </a:solidFill>
              </a:rPr>
              <a:t>{</a:t>
            </a:r>
            <a:r>
              <a:rPr lang="en-US" sz="1800" dirty="0">
                <a:solidFill>
                  <a:srgbClr val="0070C0"/>
                </a:solidFill>
              </a:rPr>
              <a:t>5 6 7}, {3 4 5}, {3 5 6}, {3 5 7}, {6 8 9}, {3 6 7}, {3 6 8}</a:t>
            </a:r>
            <a:endParaRPr lang="en-US" sz="800" dirty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/>
              <a:t>You need: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/>
              <a:t> Hash function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/>
              <a:t> </a:t>
            </a:r>
            <a:r>
              <a:rPr lang="en-US" sz="1800" dirty="0" smtClean="0"/>
              <a:t>Leafs: Store the </a:t>
            </a:r>
            <a:r>
              <a:rPr lang="en-US" sz="1800" dirty="0" err="1" smtClean="0"/>
              <a:t>itemsets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342510" y="6368534"/>
            <a:ext cx="422423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At the i-</a:t>
            </a:r>
            <a:r>
              <a:rPr lang="en-US" dirty="0" err="1" smtClean="0"/>
              <a:t>th</a:t>
            </a:r>
            <a:r>
              <a:rPr lang="en-US" dirty="0" smtClean="0"/>
              <a:t> level we hash on the i-</a:t>
            </a:r>
            <a:r>
              <a:rPr lang="en-US" dirty="0" err="1" smtClean="0"/>
              <a:t>th</a:t>
            </a:r>
            <a:r>
              <a:rPr lang="en-US" dirty="0" smtClean="0"/>
              <a:t> item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416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842" name="Rectangle 1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Subset Operation Using Hash Tree</a:t>
            </a:r>
          </a:p>
        </p:txBody>
      </p:sp>
      <p:grpSp>
        <p:nvGrpSpPr>
          <p:cNvPr id="1225731" name="Group 3"/>
          <p:cNvGrpSpPr>
            <a:grpSpLocks/>
          </p:cNvGrpSpPr>
          <p:nvPr/>
        </p:nvGrpSpPr>
        <p:grpSpPr bwMode="auto">
          <a:xfrm>
            <a:off x="914400" y="2286000"/>
            <a:ext cx="5457825" cy="3744913"/>
            <a:chOff x="1248" y="1392"/>
            <a:chExt cx="4134" cy="2678"/>
          </a:xfrm>
        </p:grpSpPr>
        <p:sp>
          <p:nvSpPr>
            <p:cNvPr id="1225732" name="Line 4"/>
            <p:cNvSpPr>
              <a:spLocks noChangeShapeType="1"/>
            </p:cNvSpPr>
            <p:nvPr/>
          </p:nvSpPr>
          <p:spPr bwMode="auto">
            <a:xfrm flipH="1">
              <a:off x="2112" y="1680"/>
              <a:ext cx="1080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3" name="Line 5"/>
            <p:cNvSpPr>
              <a:spLocks noChangeShapeType="1"/>
            </p:cNvSpPr>
            <p:nvPr/>
          </p:nvSpPr>
          <p:spPr bwMode="auto">
            <a:xfrm>
              <a:off x="3192" y="168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4" name="Line 6"/>
            <p:cNvSpPr>
              <a:spLocks noChangeShapeType="1"/>
            </p:cNvSpPr>
            <p:nvPr/>
          </p:nvSpPr>
          <p:spPr bwMode="auto">
            <a:xfrm>
              <a:off x="3192" y="1680"/>
              <a:ext cx="1080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5" name="Line 7"/>
            <p:cNvSpPr>
              <a:spLocks noChangeShapeType="1"/>
            </p:cNvSpPr>
            <p:nvPr/>
          </p:nvSpPr>
          <p:spPr bwMode="auto">
            <a:xfrm flipH="1">
              <a:off x="1488" y="2448"/>
              <a:ext cx="613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6" name="Line 8"/>
            <p:cNvSpPr>
              <a:spLocks noChangeShapeType="1"/>
            </p:cNvSpPr>
            <p:nvPr/>
          </p:nvSpPr>
          <p:spPr bwMode="auto">
            <a:xfrm>
              <a:off x="2101" y="244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7" name="Line 9"/>
            <p:cNvSpPr>
              <a:spLocks noChangeShapeType="1"/>
            </p:cNvSpPr>
            <p:nvPr/>
          </p:nvSpPr>
          <p:spPr bwMode="auto">
            <a:xfrm>
              <a:off x="2101" y="2448"/>
              <a:ext cx="491" cy="3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8" name="Line 10"/>
            <p:cNvSpPr>
              <a:spLocks noChangeShapeType="1"/>
            </p:cNvSpPr>
            <p:nvPr/>
          </p:nvSpPr>
          <p:spPr bwMode="auto">
            <a:xfrm flipH="1">
              <a:off x="3504" y="2448"/>
              <a:ext cx="76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39" name="Line 11"/>
            <p:cNvSpPr>
              <a:spLocks noChangeShapeType="1"/>
            </p:cNvSpPr>
            <p:nvPr/>
          </p:nvSpPr>
          <p:spPr bwMode="auto">
            <a:xfrm>
              <a:off x="4272" y="244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0" name="Line 12"/>
            <p:cNvSpPr>
              <a:spLocks noChangeShapeType="1"/>
            </p:cNvSpPr>
            <p:nvPr/>
          </p:nvSpPr>
          <p:spPr bwMode="auto">
            <a:xfrm>
              <a:off x="4272" y="2448"/>
              <a:ext cx="86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1" name="Line 13"/>
            <p:cNvSpPr>
              <a:spLocks noChangeShapeType="1"/>
            </p:cNvSpPr>
            <p:nvPr/>
          </p:nvSpPr>
          <p:spPr bwMode="auto">
            <a:xfrm flipH="1">
              <a:off x="1536" y="3120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2" name="Line 14"/>
            <p:cNvSpPr>
              <a:spLocks noChangeShapeType="1"/>
            </p:cNvSpPr>
            <p:nvPr/>
          </p:nvSpPr>
          <p:spPr bwMode="auto">
            <a:xfrm>
              <a:off x="2112" y="3120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3" name="Line 15"/>
            <p:cNvSpPr>
              <a:spLocks noChangeShapeType="1"/>
            </p:cNvSpPr>
            <p:nvPr/>
          </p:nvSpPr>
          <p:spPr bwMode="auto">
            <a:xfrm>
              <a:off x="2112" y="3120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4" name="Rectangle 16"/>
            <p:cNvSpPr>
              <a:spLocks noChangeArrowheads="1"/>
            </p:cNvSpPr>
            <p:nvPr/>
          </p:nvSpPr>
          <p:spPr bwMode="auto">
            <a:xfrm>
              <a:off x="2016" y="2160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5" name="Line 17"/>
            <p:cNvSpPr>
              <a:spLocks noChangeShapeType="1"/>
            </p:cNvSpPr>
            <p:nvPr/>
          </p:nvSpPr>
          <p:spPr bwMode="auto">
            <a:xfrm>
              <a:off x="2016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6" name="Line 18"/>
            <p:cNvSpPr>
              <a:spLocks noChangeShapeType="1"/>
            </p:cNvSpPr>
            <p:nvPr/>
          </p:nvSpPr>
          <p:spPr bwMode="auto">
            <a:xfrm>
              <a:off x="2016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7" name="Rectangle 19"/>
            <p:cNvSpPr>
              <a:spLocks noChangeArrowheads="1"/>
            </p:cNvSpPr>
            <p:nvPr/>
          </p:nvSpPr>
          <p:spPr bwMode="auto">
            <a:xfrm>
              <a:off x="4176" y="2160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8" name="Line 20"/>
            <p:cNvSpPr>
              <a:spLocks noChangeShapeType="1"/>
            </p:cNvSpPr>
            <p:nvPr/>
          </p:nvSpPr>
          <p:spPr bwMode="auto">
            <a:xfrm>
              <a:off x="4176" y="225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49" name="Line 21"/>
            <p:cNvSpPr>
              <a:spLocks noChangeShapeType="1"/>
            </p:cNvSpPr>
            <p:nvPr/>
          </p:nvSpPr>
          <p:spPr bwMode="auto">
            <a:xfrm>
              <a:off x="4176" y="235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0" name="Rectangle 22"/>
            <p:cNvSpPr>
              <a:spLocks noChangeArrowheads="1"/>
            </p:cNvSpPr>
            <p:nvPr/>
          </p:nvSpPr>
          <p:spPr bwMode="auto">
            <a:xfrm>
              <a:off x="2016" y="283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1" name="Line 23"/>
            <p:cNvSpPr>
              <a:spLocks noChangeShapeType="1"/>
            </p:cNvSpPr>
            <p:nvPr/>
          </p:nvSpPr>
          <p:spPr bwMode="auto">
            <a:xfrm>
              <a:off x="2016" y="302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2" name="Line 24"/>
            <p:cNvSpPr>
              <a:spLocks noChangeShapeType="1"/>
            </p:cNvSpPr>
            <p:nvPr/>
          </p:nvSpPr>
          <p:spPr bwMode="auto">
            <a:xfrm>
              <a:off x="2016" y="292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3" name="Rectangle 25"/>
            <p:cNvSpPr>
              <a:spLocks noChangeArrowheads="1"/>
            </p:cNvSpPr>
            <p:nvPr/>
          </p:nvSpPr>
          <p:spPr bwMode="auto">
            <a:xfrm>
              <a:off x="2496" y="350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4" name="Text Box 26"/>
            <p:cNvSpPr txBox="1">
              <a:spLocks noChangeArrowheads="1"/>
            </p:cNvSpPr>
            <p:nvPr/>
          </p:nvSpPr>
          <p:spPr bwMode="auto">
            <a:xfrm>
              <a:off x="2496" y="352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1 5 9</a:t>
              </a:r>
              <a:endParaRPr lang="en-US" sz="2000" b="0">
                <a:latin typeface="Times New Roman" pitchFamily="18" charset="0"/>
              </a:endParaRPr>
            </a:p>
          </p:txBody>
        </p:sp>
        <p:grpSp>
          <p:nvGrpSpPr>
            <p:cNvPr id="1225755" name="Group 27"/>
            <p:cNvGrpSpPr>
              <a:grpSpLocks/>
            </p:cNvGrpSpPr>
            <p:nvPr/>
          </p:nvGrpSpPr>
          <p:grpSpPr bwMode="auto">
            <a:xfrm>
              <a:off x="1248" y="2784"/>
              <a:ext cx="486" cy="279"/>
              <a:chOff x="1248" y="2784"/>
              <a:chExt cx="486" cy="279"/>
            </a:xfrm>
          </p:grpSpPr>
          <p:sp>
            <p:nvSpPr>
              <p:cNvPr id="1225756" name="Rectangle 28"/>
              <p:cNvSpPr>
                <a:spLocks noChangeArrowheads="1"/>
              </p:cNvSpPr>
              <p:nvPr/>
            </p:nvSpPr>
            <p:spPr bwMode="auto">
              <a:xfrm>
                <a:off x="1248" y="2784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57" name="Text Box 29"/>
              <p:cNvSpPr txBox="1">
                <a:spLocks noChangeArrowheads="1"/>
              </p:cNvSpPr>
              <p:nvPr/>
            </p:nvSpPr>
            <p:spPr bwMode="auto">
              <a:xfrm>
                <a:off x="1248" y="2801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1 4 5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sp>
          <p:nvSpPr>
            <p:cNvPr id="1225758" name="Rectangle 30"/>
            <p:cNvSpPr>
              <a:spLocks noChangeArrowheads="1"/>
            </p:cNvSpPr>
            <p:nvPr/>
          </p:nvSpPr>
          <p:spPr bwMode="auto">
            <a:xfrm>
              <a:off x="2400" y="278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59" name="Text Box 31"/>
            <p:cNvSpPr txBox="1">
              <a:spLocks noChangeArrowheads="1"/>
            </p:cNvSpPr>
            <p:nvPr/>
          </p:nvSpPr>
          <p:spPr bwMode="auto">
            <a:xfrm>
              <a:off x="2400" y="280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1 3 6</a:t>
              </a:r>
              <a:endParaRPr lang="en-US" sz="2000" b="0">
                <a:latin typeface="Times New Roman" pitchFamily="18" charset="0"/>
              </a:endParaRPr>
            </a:p>
          </p:txBody>
        </p:sp>
        <p:sp>
          <p:nvSpPr>
            <p:cNvPr id="1225760" name="Rectangle 32"/>
            <p:cNvSpPr>
              <a:spLocks noChangeArrowheads="1"/>
            </p:cNvSpPr>
            <p:nvPr/>
          </p:nvSpPr>
          <p:spPr bwMode="auto">
            <a:xfrm>
              <a:off x="3264" y="2976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61" name="Text Box 33"/>
            <p:cNvSpPr txBox="1">
              <a:spLocks noChangeArrowheads="1"/>
            </p:cNvSpPr>
            <p:nvPr/>
          </p:nvSpPr>
          <p:spPr bwMode="auto">
            <a:xfrm>
              <a:off x="3264" y="2993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3 4 5</a:t>
              </a:r>
              <a:endParaRPr lang="en-US" sz="2000" b="0">
                <a:latin typeface="Times New Roman" pitchFamily="18" charset="0"/>
              </a:endParaRPr>
            </a:p>
          </p:txBody>
        </p:sp>
        <p:grpSp>
          <p:nvGrpSpPr>
            <p:cNvPr id="1225762" name="Group 34"/>
            <p:cNvGrpSpPr>
              <a:grpSpLocks/>
            </p:cNvGrpSpPr>
            <p:nvPr/>
          </p:nvGrpSpPr>
          <p:grpSpPr bwMode="auto">
            <a:xfrm>
              <a:off x="4896" y="2976"/>
              <a:ext cx="486" cy="279"/>
              <a:chOff x="432" y="3408"/>
              <a:chExt cx="486" cy="279"/>
            </a:xfrm>
          </p:grpSpPr>
          <p:sp>
            <p:nvSpPr>
              <p:cNvPr id="1225763" name="Rectangle 35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64" name="Text Box 36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3 6 7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65" name="Group 37"/>
            <p:cNvGrpSpPr>
              <a:grpSpLocks/>
            </p:cNvGrpSpPr>
            <p:nvPr/>
          </p:nvGrpSpPr>
          <p:grpSpPr bwMode="auto">
            <a:xfrm>
              <a:off x="4896" y="3216"/>
              <a:ext cx="486" cy="280"/>
              <a:chOff x="432" y="3408"/>
              <a:chExt cx="486" cy="280"/>
            </a:xfrm>
          </p:grpSpPr>
          <p:sp>
            <p:nvSpPr>
              <p:cNvPr id="1225766" name="Rectangle 38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67" name="Text Box 39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3 6 8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68" name="Group 40"/>
            <p:cNvGrpSpPr>
              <a:grpSpLocks/>
            </p:cNvGrpSpPr>
            <p:nvPr/>
          </p:nvGrpSpPr>
          <p:grpSpPr bwMode="auto">
            <a:xfrm>
              <a:off x="4032" y="2976"/>
              <a:ext cx="488" cy="519"/>
              <a:chOff x="3792" y="3312"/>
              <a:chExt cx="488" cy="519"/>
            </a:xfrm>
          </p:grpSpPr>
          <p:grpSp>
            <p:nvGrpSpPr>
              <p:cNvPr id="1225769" name="Group 41"/>
              <p:cNvGrpSpPr>
                <a:grpSpLocks/>
              </p:cNvGrpSpPr>
              <p:nvPr/>
            </p:nvGrpSpPr>
            <p:grpSpPr bwMode="auto">
              <a:xfrm>
                <a:off x="3792" y="3312"/>
                <a:ext cx="488" cy="279"/>
                <a:chOff x="432" y="3408"/>
                <a:chExt cx="488" cy="279"/>
              </a:xfrm>
            </p:grpSpPr>
            <p:sp>
              <p:nvSpPr>
                <p:cNvPr id="1225770" name="Rectangle 42"/>
                <p:cNvSpPr>
                  <a:spLocks noChangeArrowheads="1"/>
                </p:cNvSpPr>
                <p:nvPr/>
              </p:nvSpPr>
              <p:spPr bwMode="auto">
                <a:xfrm>
                  <a:off x="432" y="3408"/>
                  <a:ext cx="480" cy="24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77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34" y="3425"/>
                  <a:ext cx="486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0">
                      <a:latin typeface="Times New Roman" pitchFamily="18" charset="0"/>
                    </a:rPr>
                    <a:t>3 5 6</a:t>
                  </a:r>
                  <a:endParaRPr lang="en-US" sz="2000" b="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25772" name="Group 44"/>
              <p:cNvGrpSpPr>
                <a:grpSpLocks/>
              </p:cNvGrpSpPr>
              <p:nvPr/>
            </p:nvGrpSpPr>
            <p:grpSpPr bwMode="auto">
              <a:xfrm>
                <a:off x="3792" y="3552"/>
                <a:ext cx="488" cy="279"/>
                <a:chOff x="432" y="3408"/>
                <a:chExt cx="488" cy="279"/>
              </a:xfrm>
            </p:grpSpPr>
            <p:sp>
              <p:nvSpPr>
                <p:cNvPr id="1225773" name="Rectangle 45"/>
                <p:cNvSpPr>
                  <a:spLocks noChangeArrowheads="1"/>
                </p:cNvSpPr>
                <p:nvPr/>
              </p:nvSpPr>
              <p:spPr bwMode="auto">
                <a:xfrm>
                  <a:off x="432" y="3408"/>
                  <a:ext cx="480" cy="240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77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34" y="3425"/>
                  <a:ext cx="486" cy="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800" b="0">
                      <a:latin typeface="Times New Roman" pitchFamily="18" charset="0"/>
                    </a:rPr>
                    <a:t>3 5 7</a:t>
                  </a:r>
                  <a:endParaRPr lang="en-US" sz="2000" b="0"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225775" name="Group 47"/>
            <p:cNvGrpSpPr>
              <a:grpSpLocks/>
            </p:cNvGrpSpPr>
            <p:nvPr/>
          </p:nvGrpSpPr>
          <p:grpSpPr bwMode="auto">
            <a:xfrm>
              <a:off x="4032" y="3456"/>
              <a:ext cx="488" cy="279"/>
              <a:chOff x="432" y="3408"/>
              <a:chExt cx="488" cy="279"/>
            </a:xfrm>
          </p:grpSpPr>
          <p:sp>
            <p:nvSpPr>
              <p:cNvPr id="1225776" name="Rectangle 48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77" name="Text Box 49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6 8 9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78" name="Group 50"/>
            <p:cNvGrpSpPr>
              <a:grpSpLocks/>
            </p:cNvGrpSpPr>
            <p:nvPr/>
          </p:nvGrpSpPr>
          <p:grpSpPr bwMode="auto">
            <a:xfrm>
              <a:off x="2976" y="2208"/>
              <a:ext cx="486" cy="279"/>
              <a:chOff x="432" y="3408"/>
              <a:chExt cx="486" cy="279"/>
            </a:xfrm>
          </p:grpSpPr>
          <p:sp>
            <p:nvSpPr>
              <p:cNvPr id="1225779" name="Rectangle 51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0" name="Text Box 52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2 3 4</a:t>
                </a:r>
              </a:p>
            </p:txBody>
          </p:sp>
        </p:grpSp>
        <p:grpSp>
          <p:nvGrpSpPr>
            <p:cNvPr id="1225781" name="Group 53"/>
            <p:cNvGrpSpPr>
              <a:grpSpLocks/>
            </p:cNvGrpSpPr>
            <p:nvPr/>
          </p:nvGrpSpPr>
          <p:grpSpPr bwMode="auto">
            <a:xfrm>
              <a:off x="2976" y="2448"/>
              <a:ext cx="486" cy="280"/>
              <a:chOff x="432" y="3408"/>
              <a:chExt cx="486" cy="280"/>
            </a:xfrm>
          </p:grpSpPr>
          <p:sp>
            <p:nvSpPr>
              <p:cNvPr id="1225782" name="Rectangle 54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3" name="Text Box 55"/>
              <p:cNvSpPr txBox="1">
                <a:spLocks noChangeArrowheads="1"/>
              </p:cNvSpPr>
              <p:nvPr/>
            </p:nvSpPr>
            <p:spPr bwMode="auto">
              <a:xfrm>
                <a:off x="432" y="3426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5 6 7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84" name="Group 56"/>
            <p:cNvGrpSpPr>
              <a:grpSpLocks/>
            </p:cNvGrpSpPr>
            <p:nvPr/>
          </p:nvGrpSpPr>
          <p:grpSpPr bwMode="auto">
            <a:xfrm>
              <a:off x="1296" y="3504"/>
              <a:ext cx="486" cy="279"/>
              <a:chOff x="432" y="3408"/>
              <a:chExt cx="486" cy="279"/>
            </a:xfrm>
          </p:grpSpPr>
          <p:sp>
            <p:nvSpPr>
              <p:cNvPr id="1225785" name="Rectangle 57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6" name="Text Box 58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1 2 4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87" name="Group 59"/>
            <p:cNvGrpSpPr>
              <a:grpSpLocks/>
            </p:cNvGrpSpPr>
            <p:nvPr/>
          </p:nvGrpSpPr>
          <p:grpSpPr bwMode="auto">
            <a:xfrm>
              <a:off x="1296" y="3744"/>
              <a:ext cx="486" cy="281"/>
              <a:chOff x="432" y="3408"/>
              <a:chExt cx="486" cy="281"/>
            </a:xfrm>
          </p:grpSpPr>
          <p:sp>
            <p:nvSpPr>
              <p:cNvPr id="1225788" name="Rectangle 60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89" name="Text Box 61"/>
              <p:cNvSpPr txBox="1">
                <a:spLocks noChangeArrowheads="1"/>
              </p:cNvSpPr>
              <p:nvPr/>
            </p:nvSpPr>
            <p:spPr bwMode="auto">
              <a:xfrm>
                <a:off x="432" y="3426"/>
                <a:ext cx="486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4 5 7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90" name="Group 62"/>
            <p:cNvGrpSpPr>
              <a:grpSpLocks/>
            </p:cNvGrpSpPr>
            <p:nvPr/>
          </p:nvGrpSpPr>
          <p:grpSpPr bwMode="auto">
            <a:xfrm>
              <a:off x="1872" y="3552"/>
              <a:ext cx="486" cy="280"/>
              <a:chOff x="432" y="3408"/>
              <a:chExt cx="486" cy="280"/>
            </a:xfrm>
          </p:grpSpPr>
          <p:sp>
            <p:nvSpPr>
              <p:cNvPr id="1225791" name="Rectangle 63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92" name="Text Box 64"/>
              <p:cNvSpPr txBox="1">
                <a:spLocks noChangeArrowheads="1"/>
              </p:cNvSpPr>
              <p:nvPr/>
            </p:nvSpPr>
            <p:spPr bwMode="auto">
              <a:xfrm>
                <a:off x="432" y="3425"/>
                <a:ext cx="486" cy="2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1 2 5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5793" name="Group 65"/>
            <p:cNvGrpSpPr>
              <a:grpSpLocks/>
            </p:cNvGrpSpPr>
            <p:nvPr/>
          </p:nvGrpSpPr>
          <p:grpSpPr bwMode="auto">
            <a:xfrm>
              <a:off x="1872" y="3792"/>
              <a:ext cx="486" cy="278"/>
              <a:chOff x="432" y="3408"/>
              <a:chExt cx="486" cy="278"/>
            </a:xfrm>
          </p:grpSpPr>
          <p:sp>
            <p:nvSpPr>
              <p:cNvPr id="1225794" name="Rectangle 66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795" name="Text Box 67"/>
              <p:cNvSpPr txBox="1">
                <a:spLocks noChangeArrowheads="1"/>
              </p:cNvSpPr>
              <p:nvPr/>
            </p:nvSpPr>
            <p:spPr bwMode="auto">
              <a:xfrm>
                <a:off x="432" y="3424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4 5 8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sp>
          <p:nvSpPr>
            <p:cNvPr id="1225796" name="Rectangle 68"/>
            <p:cNvSpPr>
              <a:spLocks noChangeArrowheads="1"/>
            </p:cNvSpPr>
            <p:nvPr/>
          </p:nvSpPr>
          <p:spPr bwMode="auto">
            <a:xfrm>
              <a:off x="3072" y="1392"/>
              <a:ext cx="192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97" name="Line 69"/>
            <p:cNvSpPr>
              <a:spLocks noChangeShapeType="1"/>
            </p:cNvSpPr>
            <p:nvPr/>
          </p:nvSpPr>
          <p:spPr bwMode="auto">
            <a:xfrm>
              <a:off x="3072" y="14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798" name="Line 70"/>
            <p:cNvSpPr>
              <a:spLocks noChangeShapeType="1"/>
            </p:cNvSpPr>
            <p:nvPr/>
          </p:nvSpPr>
          <p:spPr bwMode="auto">
            <a:xfrm>
              <a:off x="3072" y="1584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5799" name="Group 71"/>
          <p:cNvGrpSpPr>
            <a:grpSpLocks/>
          </p:cNvGrpSpPr>
          <p:nvPr/>
        </p:nvGrpSpPr>
        <p:grpSpPr bwMode="auto">
          <a:xfrm>
            <a:off x="2895600" y="1371600"/>
            <a:ext cx="1073150" cy="396875"/>
            <a:chOff x="4416" y="1440"/>
            <a:chExt cx="676" cy="250"/>
          </a:xfrm>
        </p:grpSpPr>
        <p:sp>
          <p:nvSpPr>
            <p:cNvPr id="1225800" name="Rectangle 72"/>
            <p:cNvSpPr>
              <a:spLocks noChangeArrowheads="1"/>
            </p:cNvSpPr>
            <p:nvPr/>
          </p:nvSpPr>
          <p:spPr bwMode="auto">
            <a:xfrm>
              <a:off x="4416" y="1440"/>
              <a:ext cx="672" cy="21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latin typeface="Wingdings" pitchFamily="2" charset="2"/>
              </a:endParaRPr>
            </a:p>
          </p:txBody>
        </p:sp>
        <p:sp>
          <p:nvSpPr>
            <p:cNvPr id="1225801" name="Text Box 73"/>
            <p:cNvSpPr txBox="1">
              <a:spLocks noChangeArrowheads="1"/>
            </p:cNvSpPr>
            <p:nvPr/>
          </p:nvSpPr>
          <p:spPr bwMode="auto">
            <a:xfrm>
              <a:off x="4416" y="1440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1 2 3 5 6</a:t>
              </a:r>
            </a:p>
          </p:txBody>
        </p:sp>
      </p:grpSp>
      <p:sp>
        <p:nvSpPr>
          <p:cNvPr id="1225802" name="Line 74"/>
          <p:cNvSpPr>
            <a:spLocks noChangeShapeType="1"/>
          </p:cNvSpPr>
          <p:nvPr/>
        </p:nvSpPr>
        <p:spPr bwMode="auto">
          <a:xfrm>
            <a:off x="3429000" y="17526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5803" name="Line 75"/>
          <p:cNvSpPr>
            <a:spLocks noChangeShapeType="1"/>
          </p:cNvSpPr>
          <p:nvPr/>
        </p:nvSpPr>
        <p:spPr bwMode="auto">
          <a:xfrm>
            <a:off x="1981200" y="2514600"/>
            <a:ext cx="762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5804" name="Line 76"/>
          <p:cNvSpPr>
            <a:spLocks noChangeShapeType="1"/>
          </p:cNvSpPr>
          <p:nvPr/>
        </p:nvSpPr>
        <p:spPr bwMode="auto">
          <a:xfrm flipH="1">
            <a:off x="3505200" y="2590800"/>
            <a:ext cx="990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5805" name="Line 77"/>
          <p:cNvSpPr>
            <a:spLocks noChangeShapeType="1"/>
          </p:cNvSpPr>
          <p:nvPr/>
        </p:nvSpPr>
        <p:spPr bwMode="auto">
          <a:xfrm flipH="1">
            <a:off x="4876800" y="3124200"/>
            <a:ext cx="7620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5806" name="Group 78"/>
          <p:cNvGrpSpPr>
            <a:grpSpLocks/>
          </p:cNvGrpSpPr>
          <p:nvPr/>
        </p:nvGrpSpPr>
        <p:grpSpPr bwMode="auto">
          <a:xfrm>
            <a:off x="1295400" y="2057400"/>
            <a:ext cx="1371600" cy="396875"/>
            <a:chOff x="1344" y="1536"/>
            <a:chExt cx="863" cy="226"/>
          </a:xfrm>
        </p:grpSpPr>
        <p:grpSp>
          <p:nvGrpSpPr>
            <p:cNvPr id="1225807" name="Group 79"/>
            <p:cNvGrpSpPr>
              <a:grpSpLocks/>
            </p:cNvGrpSpPr>
            <p:nvPr/>
          </p:nvGrpSpPr>
          <p:grpSpPr bwMode="auto">
            <a:xfrm>
              <a:off x="1344" y="1536"/>
              <a:ext cx="432" cy="226"/>
              <a:chOff x="336" y="1440"/>
              <a:chExt cx="432" cy="226"/>
            </a:xfrm>
          </p:grpSpPr>
          <p:sp>
            <p:nvSpPr>
              <p:cNvPr id="1225808" name="Rectangle 8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09" name="Text Box 8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326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+</a:t>
                </a:r>
              </a:p>
            </p:txBody>
          </p:sp>
        </p:grpSp>
        <p:grpSp>
          <p:nvGrpSpPr>
            <p:cNvPr id="1225810" name="Group 82"/>
            <p:cNvGrpSpPr>
              <a:grpSpLocks/>
            </p:cNvGrpSpPr>
            <p:nvPr/>
          </p:nvGrpSpPr>
          <p:grpSpPr bwMode="auto">
            <a:xfrm>
              <a:off x="1632" y="1536"/>
              <a:ext cx="575" cy="226"/>
              <a:chOff x="432" y="1728"/>
              <a:chExt cx="432" cy="226"/>
            </a:xfrm>
          </p:grpSpPr>
          <p:sp>
            <p:nvSpPr>
              <p:cNvPr id="1225811" name="Rectangle 83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12" name="Text Box 84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17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2 3 5 6</a:t>
                </a:r>
              </a:p>
            </p:txBody>
          </p:sp>
        </p:grpSp>
      </p:grpSp>
      <p:grpSp>
        <p:nvGrpSpPr>
          <p:cNvPr id="1225813" name="Group 85"/>
          <p:cNvGrpSpPr>
            <a:grpSpLocks/>
          </p:cNvGrpSpPr>
          <p:nvPr/>
        </p:nvGrpSpPr>
        <p:grpSpPr bwMode="auto">
          <a:xfrm>
            <a:off x="4038600" y="2209800"/>
            <a:ext cx="1149350" cy="396875"/>
            <a:chOff x="2880" y="1632"/>
            <a:chExt cx="724" cy="250"/>
          </a:xfrm>
        </p:grpSpPr>
        <p:grpSp>
          <p:nvGrpSpPr>
            <p:cNvPr id="1225814" name="Group 86"/>
            <p:cNvGrpSpPr>
              <a:grpSpLocks/>
            </p:cNvGrpSpPr>
            <p:nvPr/>
          </p:nvGrpSpPr>
          <p:grpSpPr bwMode="auto">
            <a:xfrm>
              <a:off x="3168" y="1632"/>
              <a:ext cx="436" cy="250"/>
              <a:chOff x="4416" y="1440"/>
              <a:chExt cx="678" cy="260"/>
            </a:xfrm>
          </p:grpSpPr>
          <p:sp>
            <p:nvSpPr>
              <p:cNvPr id="1225815" name="Rectangle 87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16" name="Text Box 88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78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25817" name="Group 89"/>
            <p:cNvGrpSpPr>
              <a:grpSpLocks/>
            </p:cNvGrpSpPr>
            <p:nvPr/>
          </p:nvGrpSpPr>
          <p:grpSpPr bwMode="auto">
            <a:xfrm>
              <a:off x="2880" y="1632"/>
              <a:ext cx="326" cy="250"/>
              <a:chOff x="336" y="1440"/>
              <a:chExt cx="489" cy="250"/>
            </a:xfrm>
          </p:grpSpPr>
          <p:sp>
            <p:nvSpPr>
              <p:cNvPr id="1225818" name="Rectangle 9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19" name="Text Box 9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+</a:t>
                </a:r>
              </a:p>
            </p:txBody>
          </p:sp>
        </p:grpSp>
      </p:grpSp>
      <p:grpSp>
        <p:nvGrpSpPr>
          <p:cNvPr id="1225820" name="Group 92"/>
          <p:cNvGrpSpPr>
            <a:grpSpLocks/>
          </p:cNvGrpSpPr>
          <p:nvPr/>
        </p:nvGrpSpPr>
        <p:grpSpPr bwMode="auto">
          <a:xfrm>
            <a:off x="5334000" y="2743200"/>
            <a:ext cx="958850" cy="396875"/>
            <a:chOff x="3792" y="2064"/>
            <a:chExt cx="604" cy="250"/>
          </a:xfrm>
        </p:grpSpPr>
        <p:grpSp>
          <p:nvGrpSpPr>
            <p:cNvPr id="1225821" name="Group 93"/>
            <p:cNvGrpSpPr>
              <a:grpSpLocks/>
            </p:cNvGrpSpPr>
            <p:nvPr/>
          </p:nvGrpSpPr>
          <p:grpSpPr bwMode="auto">
            <a:xfrm>
              <a:off x="4080" y="2064"/>
              <a:ext cx="316" cy="250"/>
              <a:chOff x="4416" y="1440"/>
              <a:chExt cx="737" cy="260"/>
            </a:xfrm>
          </p:grpSpPr>
          <p:sp>
            <p:nvSpPr>
              <p:cNvPr id="1225822" name="Rectangle 94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23" name="Text Box 95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73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25824" name="Group 96"/>
            <p:cNvGrpSpPr>
              <a:grpSpLocks/>
            </p:cNvGrpSpPr>
            <p:nvPr/>
          </p:nvGrpSpPr>
          <p:grpSpPr bwMode="auto">
            <a:xfrm>
              <a:off x="3792" y="2064"/>
              <a:ext cx="326" cy="250"/>
              <a:chOff x="336" y="1440"/>
              <a:chExt cx="489" cy="250"/>
            </a:xfrm>
          </p:grpSpPr>
          <p:sp>
            <p:nvSpPr>
              <p:cNvPr id="1225825" name="Rectangle 97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5826" name="Text Box 98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+</a:t>
                </a:r>
              </a:p>
            </p:txBody>
          </p:sp>
        </p:grpSp>
      </p:grpSp>
      <p:grpSp>
        <p:nvGrpSpPr>
          <p:cNvPr id="1225827" name="Group 99"/>
          <p:cNvGrpSpPr>
            <a:grpSpLocks/>
          </p:cNvGrpSpPr>
          <p:nvPr/>
        </p:nvGrpSpPr>
        <p:grpSpPr bwMode="auto">
          <a:xfrm>
            <a:off x="6477000" y="1219200"/>
            <a:ext cx="1654175" cy="1692275"/>
            <a:chOff x="96" y="1097"/>
            <a:chExt cx="1141" cy="1122"/>
          </a:xfrm>
        </p:grpSpPr>
        <p:sp>
          <p:nvSpPr>
            <p:cNvPr id="1225828" name="Text Box 100"/>
            <p:cNvSpPr txBox="1">
              <a:spLocks noChangeArrowheads="1"/>
            </p:cNvSpPr>
            <p:nvPr/>
          </p:nvSpPr>
          <p:spPr bwMode="auto">
            <a:xfrm>
              <a:off x="96" y="1776"/>
              <a:ext cx="37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1,4,7</a:t>
              </a:r>
              <a:endParaRPr lang="en-US" b="0">
                <a:latin typeface="Times New Roman" pitchFamily="18" charset="0"/>
              </a:endParaRPr>
            </a:p>
          </p:txBody>
        </p:sp>
        <p:grpSp>
          <p:nvGrpSpPr>
            <p:cNvPr id="1225829" name="Group 101"/>
            <p:cNvGrpSpPr>
              <a:grpSpLocks/>
            </p:cNvGrpSpPr>
            <p:nvPr/>
          </p:nvGrpSpPr>
          <p:grpSpPr bwMode="auto">
            <a:xfrm>
              <a:off x="144" y="1097"/>
              <a:ext cx="1093" cy="1122"/>
              <a:chOff x="144" y="1097"/>
              <a:chExt cx="1093" cy="1122"/>
            </a:xfrm>
          </p:grpSpPr>
          <p:sp>
            <p:nvSpPr>
              <p:cNvPr id="1225830" name="Text Box 102"/>
              <p:cNvSpPr txBox="1">
                <a:spLocks noChangeArrowheads="1"/>
              </p:cNvSpPr>
              <p:nvPr/>
            </p:nvSpPr>
            <p:spPr bwMode="auto">
              <a:xfrm>
                <a:off x="369" y="1097"/>
                <a:ext cx="127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2800" b="0">
                  <a:latin typeface="Wingdings" pitchFamily="2" charset="2"/>
                </a:endParaRPr>
              </a:p>
            </p:txBody>
          </p:sp>
          <p:grpSp>
            <p:nvGrpSpPr>
              <p:cNvPr id="1225831" name="Group 103"/>
              <p:cNvGrpSpPr>
                <a:grpSpLocks/>
              </p:cNvGrpSpPr>
              <p:nvPr/>
            </p:nvGrpSpPr>
            <p:grpSpPr bwMode="auto">
              <a:xfrm>
                <a:off x="528" y="1392"/>
                <a:ext cx="240" cy="384"/>
                <a:chOff x="2064" y="1872"/>
                <a:chExt cx="192" cy="288"/>
              </a:xfrm>
            </p:grpSpPr>
            <p:sp>
              <p:nvSpPr>
                <p:cNvPr id="1225832" name="Rectangle 104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833" name="Line 105"/>
                <p:cNvSpPr>
                  <a:spLocks noChangeShapeType="1"/>
                </p:cNvSpPr>
                <p:nvPr/>
              </p:nvSpPr>
              <p:spPr bwMode="auto">
                <a:xfrm>
                  <a:off x="2064" y="1968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5834" name="Line 106"/>
                <p:cNvSpPr>
                  <a:spLocks noChangeShapeType="1"/>
                </p:cNvSpPr>
                <p:nvPr/>
              </p:nvSpPr>
              <p:spPr bwMode="auto">
                <a:xfrm>
                  <a:off x="2064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25835" name="Line 107"/>
              <p:cNvSpPr>
                <a:spLocks noChangeShapeType="1"/>
              </p:cNvSpPr>
              <p:nvPr/>
            </p:nvSpPr>
            <p:spPr bwMode="auto">
              <a:xfrm flipH="1">
                <a:off x="144" y="1776"/>
                <a:ext cx="485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836" name="Line 108"/>
              <p:cNvSpPr>
                <a:spLocks noChangeShapeType="1"/>
              </p:cNvSpPr>
              <p:nvPr/>
            </p:nvSpPr>
            <p:spPr bwMode="auto">
              <a:xfrm>
                <a:off x="624" y="17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837" name="Line 109"/>
              <p:cNvSpPr>
                <a:spLocks noChangeShapeType="1"/>
              </p:cNvSpPr>
              <p:nvPr/>
            </p:nvSpPr>
            <p:spPr bwMode="auto">
              <a:xfrm>
                <a:off x="629" y="1776"/>
                <a:ext cx="427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5838" name="Text Box 110"/>
              <p:cNvSpPr txBox="1">
                <a:spLocks noChangeArrowheads="1"/>
              </p:cNvSpPr>
              <p:nvPr/>
            </p:nvSpPr>
            <p:spPr bwMode="auto">
              <a:xfrm>
                <a:off x="289" y="2017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2,5,8</a:t>
                </a:r>
                <a:endParaRPr lang="en-US" b="0">
                  <a:latin typeface="Times New Roman" pitchFamily="18" charset="0"/>
                </a:endParaRPr>
              </a:p>
            </p:txBody>
          </p:sp>
          <p:sp>
            <p:nvSpPr>
              <p:cNvPr id="1225839" name="Text Box 111"/>
              <p:cNvSpPr txBox="1">
                <a:spLocks noChangeArrowheads="1"/>
              </p:cNvSpPr>
              <p:nvPr/>
            </p:nvSpPr>
            <p:spPr bwMode="auto">
              <a:xfrm>
                <a:off x="865" y="1776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3,6,9</a:t>
                </a:r>
              </a:p>
            </p:txBody>
          </p:sp>
          <p:sp>
            <p:nvSpPr>
              <p:cNvPr id="1225840" name="Text Box 112"/>
              <p:cNvSpPr txBox="1">
                <a:spLocks noChangeArrowheads="1"/>
              </p:cNvSpPr>
              <p:nvPr/>
            </p:nvSpPr>
            <p:spPr bwMode="auto">
              <a:xfrm>
                <a:off x="192" y="1152"/>
                <a:ext cx="950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0">
                    <a:latin typeface="Times New Roman" pitchFamily="18" charset="0"/>
                  </a:rPr>
                  <a:t>Hash Function</a:t>
                </a:r>
                <a:endParaRPr lang="en-US" sz="2800" b="0">
                  <a:latin typeface="Times New Roman" pitchFamily="18" charset="0"/>
                </a:endParaRPr>
              </a:p>
            </p:txBody>
          </p:sp>
        </p:grpSp>
      </p:grpSp>
      <p:sp>
        <p:nvSpPr>
          <p:cNvPr id="1225841" name="Text Box 113"/>
          <p:cNvSpPr txBox="1">
            <a:spLocks noChangeArrowheads="1"/>
          </p:cNvSpPr>
          <p:nvPr/>
        </p:nvSpPr>
        <p:spPr bwMode="auto">
          <a:xfrm>
            <a:off x="3962400" y="13716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transaction</a:t>
            </a:r>
          </a:p>
        </p:txBody>
      </p:sp>
    </p:spTree>
    <p:extLst>
      <p:ext uri="{BB962C8B-B14F-4D97-AF65-F5344CB8AC3E}">
        <p14:creationId xmlns:p14="http://schemas.microsoft.com/office/powerpoint/2010/main" xmlns="" val="134554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Subset Operation Using Hash Tree</a:t>
            </a:r>
          </a:p>
        </p:txBody>
      </p:sp>
      <p:sp>
        <p:nvSpPr>
          <p:cNvPr id="1226755" name="Line 3"/>
          <p:cNvSpPr>
            <a:spLocks noChangeShapeType="1"/>
          </p:cNvSpPr>
          <p:nvPr/>
        </p:nvSpPr>
        <p:spPr bwMode="auto">
          <a:xfrm flipH="1">
            <a:off x="2763838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6" name="Line 4"/>
          <p:cNvSpPr>
            <a:spLocks noChangeShapeType="1"/>
          </p:cNvSpPr>
          <p:nvPr/>
        </p:nvSpPr>
        <p:spPr bwMode="auto">
          <a:xfrm>
            <a:off x="4189413" y="276542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7" name="Line 5"/>
          <p:cNvSpPr>
            <a:spLocks noChangeShapeType="1"/>
          </p:cNvSpPr>
          <p:nvPr/>
        </p:nvSpPr>
        <p:spPr bwMode="auto">
          <a:xfrm>
            <a:off x="4189413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8" name="Line 6"/>
          <p:cNvSpPr>
            <a:spLocks noChangeShapeType="1"/>
          </p:cNvSpPr>
          <p:nvPr/>
        </p:nvSpPr>
        <p:spPr bwMode="auto">
          <a:xfrm flipH="1">
            <a:off x="1939925" y="3838575"/>
            <a:ext cx="808038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59" name="Line 7"/>
          <p:cNvSpPr>
            <a:spLocks noChangeShapeType="1"/>
          </p:cNvSpPr>
          <p:nvPr/>
        </p:nvSpPr>
        <p:spPr bwMode="auto">
          <a:xfrm>
            <a:off x="2747963" y="3838575"/>
            <a:ext cx="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0" name="Line 8"/>
          <p:cNvSpPr>
            <a:spLocks noChangeShapeType="1"/>
          </p:cNvSpPr>
          <p:nvPr/>
        </p:nvSpPr>
        <p:spPr bwMode="auto">
          <a:xfrm>
            <a:off x="2747963" y="3838575"/>
            <a:ext cx="649287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1" name="Line 9"/>
          <p:cNvSpPr>
            <a:spLocks noChangeShapeType="1"/>
          </p:cNvSpPr>
          <p:nvPr/>
        </p:nvSpPr>
        <p:spPr bwMode="auto">
          <a:xfrm flipH="1">
            <a:off x="4600575" y="3838575"/>
            <a:ext cx="1014413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2" name="Line 10"/>
          <p:cNvSpPr>
            <a:spLocks noChangeShapeType="1"/>
          </p:cNvSpPr>
          <p:nvPr/>
        </p:nvSpPr>
        <p:spPr bwMode="auto">
          <a:xfrm>
            <a:off x="5614988" y="383857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3" name="Line 11"/>
          <p:cNvSpPr>
            <a:spLocks noChangeShapeType="1"/>
          </p:cNvSpPr>
          <p:nvPr/>
        </p:nvSpPr>
        <p:spPr bwMode="auto">
          <a:xfrm>
            <a:off x="5614988" y="3838575"/>
            <a:ext cx="1139825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4" name="Line 12"/>
          <p:cNvSpPr>
            <a:spLocks noChangeShapeType="1"/>
          </p:cNvSpPr>
          <p:nvPr/>
        </p:nvSpPr>
        <p:spPr bwMode="auto">
          <a:xfrm flipH="1">
            <a:off x="2003425" y="4778375"/>
            <a:ext cx="760413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5" name="Line 13"/>
          <p:cNvSpPr>
            <a:spLocks noChangeShapeType="1"/>
          </p:cNvSpPr>
          <p:nvPr/>
        </p:nvSpPr>
        <p:spPr bwMode="auto">
          <a:xfrm>
            <a:off x="2763838" y="4778375"/>
            <a:ext cx="0" cy="604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6" name="Line 14"/>
          <p:cNvSpPr>
            <a:spLocks noChangeShapeType="1"/>
          </p:cNvSpPr>
          <p:nvPr/>
        </p:nvSpPr>
        <p:spPr bwMode="auto">
          <a:xfrm>
            <a:off x="2763838" y="4778375"/>
            <a:ext cx="696912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7" name="Rectangle 15"/>
          <p:cNvSpPr>
            <a:spLocks noChangeArrowheads="1"/>
          </p:cNvSpPr>
          <p:nvPr/>
        </p:nvSpPr>
        <p:spPr bwMode="auto">
          <a:xfrm>
            <a:off x="2636838" y="3436938"/>
            <a:ext cx="252412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8" name="Line 16"/>
          <p:cNvSpPr>
            <a:spLocks noChangeShapeType="1"/>
          </p:cNvSpPr>
          <p:nvPr/>
        </p:nvSpPr>
        <p:spPr bwMode="auto">
          <a:xfrm>
            <a:off x="2636838" y="35702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69" name="Line 17"/>
          <p:cNvSpPr>
            <a:spLocks noChangeShapeType="1"/>
          </p:cNvSpPr>
          <p:nvPr/>
        </p:nvSpPr>
        <p:spPr bwMode="auto">
          <a:xfrm>
            <a:off x="2636838" y="37052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0" name="Rectangle 18"/>
          <p:cNvSpPr>
            <a:spLocks noChangeArrowheads="1"/>
          </p:cNvSpPr>
          <p:nvPr/>
        </p:nvSpPr>
        <p:spPr bwMode="auto">
          <a:xfrm>
            <a:off x="5487988" y="3436938"/>
            <a:ext cx="254000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1" name="Line 19"/>
          <p:cNvSpPr>
            <a:spLocks noChangeShapeType="1"/>
          </p:cNvSpPr>
          <p:nvPr/>
        </p:nvSpPr>
        <p:spPr bwMode="auto">
          <a:xfrm>
            <a:off x="5487988" y="35702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2" name="Line 20"/>
          <p:cNvSpPr>
            <a:spLocks noChangeShapeType="1"/>
          </p:cNvSpPr>
          <p:nvPr/>
        </p:nvSpPr>
        <p:spPr bwMode="auto">
          <a:xfrm>
            <a:off x="5487988" y="3705225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3" name="Rectangle 21"/>
          <p:cNvSpPr>
            <a:spLocks noChangeArrowheads="1"/>
          </p:cNvSpPr>
          <p:nvPr/>
        </p:nvSpPr>
        <p:spPr bwMode="auto">
          <a:xfrm>
            <a:off x="2636838" y="4375150"/>
            <a:ext cx="252412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4" name="Line 22"/>
          <p:cNvSpPr>
            <a:spLocks noChangeShapeType="1"/>
          </p:cNvSpPr>
          <p:nvPr/>
        </p:nvSpPr>
        <p:spPr bwMode="auto">
          <a:xfrm>
            <a:off x="2636838" y="46450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5" name="Line 23"/>
          <p:cNvSpPr>
            <a:spLocks noChangeShapeType="1"/>
          </p:cNvSpPr>
          <p:nvPr/>
        </p:nvSpPr>
        <p:spPr bwMode="auto">
          <a:xfrm>
            <a:off x="2636838" y="45100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6" name="Rectangle 24"/>
          <p:cNvSpPr>
            <a:spLocks noChangeArrowheads="1"/>
          </p:cNvSpPr>
          <p:nvPr/>
        </p:nvSpPr>
        <p:spPr bwMode="auto">
          <a:xfrm>
            <a:off x="3270250" y="5314950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77" name="Text Box 25"/>
          <p:cNvSpPr txBox="1">
            <a:spLocks noChangeArrowheads="1"/>
          </p:cNvSpPr>
          <p:nvPr/>
        </p:nvSpPr>
        <p:spPr bwMode="auto">
          <a:xfrm>
            <a:off x="3270250" y="53387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1 5 9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26778" name="Group 26"/>
          <p:cNvGrpSpPr>
            <a:grpSpLocks/>
          </p:cNvGrpSpPr>
          <p:nvPr/>
        </p:nvGrpSpPr>
        <p:grpSpPr bwMode="auto">
          <a:xfrm>
            <a:off x="1622425" y="4308475"/>
            <a:ext cx="641350" cy="390525"/>
            <a:chOff x="1248" y="2784"/>
            <a:chExt cx="486" cy="279"/>
          </a:xfrm>
        </p:grpSpPr>
        <p:sp>
          <p:nvSpPr>
            <p:cNvPr id="1226779" name="Rectangle 27"/>
            <p:cNvSpPr>
              <a:spLocks noChangeArrowheads="1"/>
            </p:cNvSpPr>
            <p:nvPr/>
          </p:nvSpPr>
          <p:spPr bwMode="auto">
            <a:xfrm>
              <a:off x="1248" y="278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780" name="Text Box 28"/>
            <p:cNvSpPr txBox="1">
              <a:spLocks noChangeArrowheads="1"/>
            </p:cNvSpPr>
            <p:nvPr/>
          </p:nvSpPr>
          <p:spPr bwMode="auto">
            <a:xfrm>
              <a:off x="1248" y="280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1 4 5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26781" name="Rectangle 29"/>
          <p:cNvSpPr>
            <a:spLocks noChangeArrowheads="1"/>
          </p:cNvSpPr>
          <p:nvPr/>
        </p:nvSpPr>
        <p:spPr bwMode="auto">
          <a:xfrm>
            <a:off x="3143250" y="4308475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82" name="Text Box 30"/>
          <p:cNvSpPr txBox="1">
            <a:spLocks noChangeArrowheads="1"/>
          </p:cNvSpPr>
          <p:nvPr/>
        </p:nvSpPr>
        <p:spPr bwMode="auto">
          <a:xfrm>
            <a:off x="3143250" y="43322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1 3 6</a:t>
            </a:r>
            <a:endParaRPr lang="en-US" sz="2000" b="0">
              <a:latin typeface="Times New Roman" pitchFamily="18" charset="0"/>
            </a:endParaRPr>
          </a:p>
        </p:txBody>
      </p:sp>
      <p:sp>
        <p:nvSpPr>
          <p:cNvPr id="1226783" name="Rectangle 31"/>
          <p:cNvSpPr>
            <a:spLocks noChangeArrowheads="1"/>
          </p:cNvSpPr>
          <p:nvPr/>
        </p:nvSpPr>
        <p:spPr bwMode="auto">
          <a:xfrm>
            <a:off x="4284663" y="4576763"/>
            <a:ext cx="633412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784" name="Text Box 32"/>
          <p:cNvSpPr txBox="1">
            <a:spLocks noChangeArrowheads="1"/>
          </p:cNvSpPr>
          <p:nvPr/>
        </p:nvSpPr>
        <p:spPr bwMode="auto">
          <a:xfrm>
            <a:off x="4284663" y="46005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3 4 5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26785" name="Group 33"/>
          <p:cNvGrpSpPr>
            <a:grpSpLocks/>
          </p:cNvGrpSpPr>
          <p:nvPr/>
        </p:nvGrpSpPr>
        <p:grpSpPr bwMode="auto">
          <a:xfrm>
            <a:off x="6438900" y="4576763"/>
            <a:ext cx="641350" cy="390525"/>
            <a:chOff x="432" y="3408"/>
            <a:chExt cx="486" cy="279"/>
          </a:xfrm>
        </p:grpSpPr>
        <p:sp>
          <p:nvSpPr>
            <p:cNvPr id="1226786" name="Rectangle 34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787" name="Text Box 35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788" name="Group 36"/>
          <p:cNvGrpSpPr>
            <a:grpSpLocks/>
          </p:cNvGrpSpPr>
          <p:nvPr/>
        </p:nvGrpSpPr>
        <p:grpSpPr bwMode="auto">
          <a:xfrm>
            <a:off x="6438900" y="4913313"/>
            <a:ext cx="641350" cy="390525"/>
            <a:chOff x="432" y="3408"/>
            <a:chExt cx="486" cy="280"/>
          </a:xfrm>
        </p:grpSpPr>
        <p:sp>
          <p:nvSpPr>
            <p:cNvPr id="1226789" name="Rectangle 37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790" name="Text Box 38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791" name="Group 39"/>
          <p:cNvGrpSpPr>
            <a:grpSpLocks/>
          </p:cNvGrpSpPr>
          <p:nvPr/>
        </p:nvGrpSpPr>
        <p:grpSpPr bwMode="auto">
          <a:xfrm>
            <a:off x="5297488" y="4576763"/>
            <a:ext cx="644525" cy="725487"/>
            <a:chOff x="3792" y="3312"/>
            <a:chExt cx="488" cy="519"/>
          </a:xfrm>
        </p:grpSpPr>
        <p:grpSp>
          <p:nvGrpSpPr>
            <p:cNvPr id="1226792" name="Group 40"/>
            <p:cNvGrpSpPr>
              <a:grpSpLocks/>
            </p:cNvGrpSpPr>
            <p:nvPr/>
          </p:nvGrpSpPr>
          <p:grpSpPr bwMode="auto">
            <a:xfrm>
              <a:off x="3792" y="3312"/>
              <a:ext cx="488" cy="279"/>
              <a:chOff x="432" y="3408"/>
              <a:chExt cx="488" cy="279"/>
            </a:xfrm>
          </p:grpSpPr>
          <p:sp>
            <p:nvSpPr>
              <p:cNvPr id="1226793" name="Rectangle 41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794" name="Text Box 42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3 5 6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  <p:grpSp>
          <p:nvGrpSpPr>
            <p:cNvPr id="1226795" name="Group 43"/>
            <p:cNvGrpSpPr>
              <a:grpSpLocks/>
            </p:cNvGrpSpPr>
            <p:nvPr/>
          </p:nvGrpSpPr>
          <p:grpSpPr bwMode="auto">
            <a:xfrm>
              <a:off x="3792" y="3552"/>
              <a:ext cx="488" cy="279"/>
              <a:chOff x="432" y="3408"/>
              <a:chExt cx="488" cy="279"/>
            </a:xfrm>
          </p:grpSpPr>
          <p:sp>
            <p:nvSpPr>
              <p:cNvPr id="1226796" name="Rectangle 44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797" name="Text Box 45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3 5 7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26798" name="Group 46"/>
          <p:cNvGrpSpPr>
            <a:grpSpLocks/>
          </p:cNvGrpSpPr>
          <p:nvPr/>
        </p:nvGrpSpPr>
        <p:grpSpPr bwMode="auto">
          <a:xfrm>
            <a:off x="5297488" y="5248275"/>
            <a:ext cx="644525" cy="390525"/>
            <a:chOff x="432" y="3408"/>
            <a:chExt cx="488" cy="279"/>
          </a:xfrm>
        </p:grpSpPr>
        <p:sp>
          <p:nvSpPr>
            <p:cNvPr id="1226799" name="Rectangle 47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0" name="Text Box 48"/>
            <p:cNvSpPr txBox="1">
              <a:spLocks noChangeArrowheads="1"/>
            </p:cNvSpPr>
            <p:nvPr/>
          </p:nvSpPr>
          <p:spPr bwMode="auto">
            <a:xfrm>
              <a:off x="434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6 8 9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01" name="Group 49"/>
          <p:cNvGrpSpPr>
            <a:grpSpLocks/>
          </p:cNvGrpSpPr>
          <p:nvPr/>
        </p:nvGrpSpPr>
        <p:grpSpPr bwMode="auto">
          <a:xfrm>
            <a:off x="3903663" y="3503613"/>
            <a:ext cx="641350" cy="390525"/>
            <a:chOff x="432" y="3408"/>
            <a:chExt cx="486" cy="279"/>
          </a:xfrm>
        </p:grpSpPr>
        <p:sp>
          <p:nvSpPr>
            <p:cNvPr id="1226802" name="Rectangle 50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3" name="Text Box 51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2 3 4</a:t>
              </a:r>
            </a:p>
          </p:txBody>
        </p:sp>
      </p:grpSp>
      <p:grpSp>
        <p:nvGrpSpPr>
          <p:cNvPr id="1226804" name="Group 52"/>
          <p:cNvGrpSpPr>
            <a:grpSpLocks/>
          </p:cNvGrpSpPr>
          <p:nvPr/>
        </p:nvGrpSpPr>
        <p:grpSpPr bwMode="auto">
          <a:xfrm>
            <a:off x="3903663" y="3838575"/>
            <a:ext cx="641350" cy="392113"/>
            <a:chOff x="432" y="3408"/>
            <a:chExt cx="486" cy="280"/>
          </a:xfrm>
        </p:grpSpPr>
        <p:sp>
          <p:nvSpPr>
            <p:cNvPr id="1226805" name="Rectangle 53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6" name="Text Box 54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5 6 7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07" name="Group 55"/>
          <p:cNvGrpSpPr>
            <a:grpSpLocks/>
          </p:cNvGrpSpPr>
          <p:nvPr/>
        </p:nvGrpSpPr>
        <p:grpSpPr bwMode="auto">
          <a:xfrm>
            <a:off x="1685925" y="5314950"/>
            <a:ext cx="641350" cy="390525"/>
            <a:chOff x="432" y="3408"/>
            <a:chExt cx="486" cy="279"/>
          </a:xfrm>
        </p:grpSpPr>
        <p:sp>
          <p:nvSpPr>
            <p:cNvPr id="1226808" name="Rectangle 56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09" name="Text Box 57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1 2 4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10" name="Group 58"/>
          <p:cNvGrpSpPr>
            <a:grpSpLocks/>
          </p:cNvGrpSpPr>
          <p:nvPr/>
        </p:nvGrpSpPr>
        <p:grpSpPr bwMode="auto">
          <a:xfrm>
            <a:off x="1685925" y="5651500"/>
            <a:ext cx="641350" cy="392113"/>
            <a:chOff x="432" y="3408"/>
            <a:chExt cx="486" cy="281"/>
          </a:xfrm>
        </p:grpSpPr>
        <p:sp>
          <p:nvSpPr>
            <p:cNvPr id="1226811" name="Rectangle 59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12" name="Text Box 60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13" name="Group 61"/>
          <p:cNvGrpSpPr>
            <a:grpSpLocks/>
          </p:cNvGrpSpPr>
          <p:nvPr/>
        </p:nvGrpSpPr>
        <p:grpSpPr bwMode="auto">
          <a:xfrm>
            <a:off x="2446338" y="5383213"/>
            <a:ext cx="641350" cy="390525"/>
            <a:chOff x="432" y="3408"/>
            <a:chExt cx="486" cy="280"/>
          </a:xfrm>
        </p:grpSpPr>
        <p:sp>
          <p:nvSpPr>
            <p:cNvPr id="1226814" name="Rectangle 62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15" name="Text Box 63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1 2 5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26816" name="Group 64"/>
          <p:cNvGrpSpPr>
            <a:grpSpLocks/>
          </p:cNvGrpSpPr>
          <p:nvPr/>
        </p:nvGrpSpPr>
        <p:grpSpPr bwMode="auto">
          <a:xfrm>
            <a:off x="2446338" y="5718175"/>
            <a:ext cx="641350" cy="388938"/>
            <a:chOff x="432" y="3408"/>
            <a:chExt cx="486" cy="278"/>
          </a:xfrm>
        </p:grpSpPr>
        <p:sp>
          <p:nvSpPr>
            <p:cNvPr id="1226817" name="Rectangle 65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818" name="Text Box 66"/>
            <p:cNvSpPr txBox="1">
              <a:spLocks noChangeArrowheads="1"/>
            </p:cNvSpPr>
            <p:nvPr/>
          </p:nvSpPr>
          <p:spPr bwMode="auto">
            <a:xfrm>
              <a:off x="432" y="3424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26819" name="Rectangle 67"/>
          <p:cNvSpPr>
            <a:spLocks noChangeArrowheads="1"/>
          </p:cNvSpPr>
          <p:nvPr/>
        </p:nvSpPr>
        <p:spPr bwMode="auto">
          <a:xfrm>
            <a:off x="4030663" y="2362200"/>
            <a:ext cx="254000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20" name="Line 68"/>
          <p:cNvSpPr>
            <a:spLocks noChangeShapeType="1"/>
          </p:cNvSpPr>
          <p:nvPr/>
        </p:nvSpPr>
        <p:spPr bwMode="auto">
          <a:xfrm>
            <a:off x="4030663" y="249713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21" name="Line 69"/>
          <p:cNvSpPr>
            <a:spLocks noChangeShapeType="1"/>
          </p:cNvSpPr>
          <p:nvPr/>
        </p:nvSpPr>
        <p:spPr bwMode="auto">
          <a:xfrm>
            <a:off x="4030663" y="26304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6822" name="Group 70"/>
          <p:cNvGrpSpPr>
            <a:grpSpLocks/>
          </p:cNvGrpSpPr>
          <p:nvPr/>
        </p:nvGrpSpPr>
        <p:grpSpPr bwMode="auto">
          <a:xfrm>
            <a:off x="7185025" y="1295400"/>
            <a:ext cx="1654175" cy="1692275"/>
            <a:chOff x="96" y="1097"/>
            <a:chExt cx="1141" cy="1122"/>
          </a:xfrm>
        </p:grpSpPr>
        <p:sp>
          <p:nvSpPr>
            <p:cNvPr id="1226823" name="Text Box 71"/>
            <p:cNvSpPr txBox="1">
              <a:spLocks noChangeArrowheads="1"/>
            </p:cNvSpPr>
            <p:nvPr/>
          </p:nvSpPr>
          <p:spPr bwMode="auto">
            <a:xfrm>
              <a:off x="96" y="1776"/>
              <a:ext cx="37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1,4,7</a:t>
              </a:r>
              <a:endParaRPr lang="en-US" b="0">
                <a:latin typeface="Times New Roman" pitchFamily="18" charset="0"/>
              </a:endParaRPr>
            </a:p>
          </p:txBody>
        </p:sp>
        <p:grpSp>
          <p:nvGrpSpPr>
            <p:cNvPr id="1226824" name="Group 72"/>
            <p:cNvGrpSpPr>
              <a:grpSpLocks/>
            </p:cNvGrpSpPr>
            <p:nvPr/>
          </p:nvGrpSpPr>
          <p:grpSpPr bwMode="auto">
            <a:xfrm>
              <a:off x="144" y="1097"/>
              <a:ext cx="1093" cy="1122"/>
              <a:chOff x="144" y="1097"/>
              <a:chExt cx="1093" cy="1122"/>
            </a:xfrm>
          </p:grpSpPr>
          <p:sp>
            <p:nvSpPr>
              <p:cNvPr id="1226825" name="Text Box 73"/>
              <p:cNvSpPr txBox="1">
                <a:spLocks noChangeArrowheads="1"/>
              </p:cNvSpPr>
              <p:nvPr/>
            </p:nvSpPr>
            <p:spPr bwMode="auto">
              <a:xfrm>
                <a:off x="369" y="1097"/>
                <a:ext cx="127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2800" b="0">
                  <a:latin typeface="Wingdings" pitchFamily="2" charset="2"/>
                </a:endParaRPr>
              </a:p>
            </p:txBody>
          </p:sp>
          <p:grpSp>
            <p:nvGrpSpPr>
              <p:cNvPr id="1226826" name="Group 74"/>
              <p:cNvGrpSpPr>
                <a:grpSpLocks/>
              </p:cNvGrpSpPr>
              <p:nvPr/>
            </p:nvGrpSpPr>
            <p:grpSpPr bwMode="auto">
              <a:xfrm>
                <a:off x="528" y="1392"/>
                <a:ext cx="240" cy="384"/>
                <a:chOff x="2064" y="1872"/>
                <a:chExt cx="192" cy="288"/>
              </a:xfrm>
            </p:grpSpPr>
            <p:sp>
              <p:nvSpPr>
                <p:cNvPr id="1226827" name="Rectangle 75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6828" name="Line 76"/>
                <p:cNvSpPr>
                  <a:spLocks noChangeShapeType="1"/>
                </p:cNvSpPr>
                <p:nvPr/>
              </p:nvSpPr>
              <p:spPr bwMode="auto">
                <a:xfrm>
                  <a:off x="2064" y="1968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6829" name="Line 77"/>
                <p:cNvSpPr>
                  <a:spLocks noChangeShapeType="1"/>
                </p:cNvSpPr>
                <p:nvPr/>
              </p:nvSpPr>
              <p:spPr bwMode="auto">
                <a:xfrm>
                  <a:off x="2064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26830" name="Line 78"/>
              <p:cNvSpPr>
                <a:spLocks noChangeShapeType="1"/>
              </p:cNvSpPr>
              <p:nvPr/>
            </p:nvSpPr>
            <p:spPr bwMode="auto">
              <a:xfrm flipH="1">
                <a:off x="144" y="1776"/>
                <a:ext cx="485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831" name="Line 79"/>
              <p:cNvSpPr>
                <a:spLocks noChangeShapeType="1"/>
              </p:cNvSpPr>
              <p:nvPr/>
            </p:nvSpPr>
            <p:spPr bwMode="auto">
              <a:xfrm>
                <a:off x="624" y="17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832" name="Line 80"/>
              <p:cNvSpPr>
                <a:spLocks noChangeShapeType="1"/>
              </p:cNvSpPr>
              <p:nvPr/>
            </p:nvSpPr>
            <p:spPr bwMode="auto">
              <a:xfrm>
                <a:off x="629" y="1776"/>
                <a:ext cx="427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6833" name="Text Box 81"/>
              <p:cNvSpPr txBox="1">
                <a:spLocks noChangeArrowheads="1"/>
              </p:cNvSpPr>
              <p:nvPr/>
            </p:nvSpPr>
            <p:spPr bwMode="auto">
              <a:xfrm>
                <a:off x="289" y="2017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2,5,8</a:t>
                </a:r>
                <a:endParaRPr lang="en-US" b="0">
                  <a:latin typeface="Times New Roman" pitchFamily="18" charset="0"/>
                </a:endParaRPr>
              </a:p>
            </p:txBody>
          </p:sp>
          <p:sp>
            <p:nvSpPr>
              <p:cNvPr id="1226834" name="Text Box 82"/>
              <p:cNvSpPr txBox="1">
                <a:spLocks noChangeArrowheads="1"/>
              </p:cNvSpPr>
              <p:nvPr/>
            </p:nvSpPr>
            <p:spPr bwMode="auto">
              <a:xfrm>
                <a:off x="865" y="1776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3,6,9</a:t>
                </a:r>
              </a:p>
            </p:txBody>
          </p:sp>
          <p:sp>
            <p:nvSpPr>
              <p:cNvPr id="1226835" name="Text Box 83"/>
              <p:cNvSpPr txBox="1">
                <a:spLocks noChangeArrowheads="1"/>
              </p:cNvSpPr>
              <p:nvPr/>
            </p:nvSpPr>
            <p:spPr bwMode="auto">
              <a:xfrm>
                <a:off x="192" y="1152"/>
                <a:ext cx="950" cy="2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0">
                    <a:latin typeface="Times New Roman" pitchFamily="18" charset="0"/>
                  </a:rPr>
                  <a:t>Hash Function</a:t>
                </a:r>
                <a:endParaRPr lang="en-US" sz="2800" b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26836" name="Group 84"/>
          <p:cNvGrpSpPr>
            <a:grpSpLocks/>
          </p:cNvGrpSpPr>
          <p:nvPr/>
        </p:nvGrpSpPr>
        <p:grpSpPr bwMode="auto">
          <a:xfrm>
            <a:off x="3603625" y="1447800"/>
            <a:ext cx="1073150" cy="396875"/>
            <a:chOff x="4416" y="1440"/>
            <a:chExt cx="676" cy="250"/>
          </a:xfrm>
        </p:grpSpPr>
        <p:sp>
          <p:nvSpPr>
            <p:cNvPr id="1226837" name="Rectangle 85"/>
            <p:cNvSpPr>
              <a:spLocks noChangeArrowheads="1"/>
            </p:cNvSpPr>
            <p:nvPr/>
          </p:nvSpPr>
          <p:spPr bwMode="auto">
            <a:xfrm>
              <a:off x="4416" y="1440"/>
              <a:ext cx="672" cy="21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latin typeface="Wingdings" pitchFamily="2" charset="2"/>
              </a:endParaRPr>
            </a:p>
          </p:txBody>
        </p:sp>
        <p:sp>
          <p:nvSpPr>
            <p:cNvPr id="1226838" name="Text Box 86"/>
            <p:cNvSpPr txBox="1">
              <a:spLocks noChangeArrowheads="1"/>
            </p:cNvSpPr>
            <p:nvPr/>
          </p:nvSpPr>
          <p:spPr bwMode="auto">
            <a:xfrm>
              <a:off x="4416" y="1440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1 2 3 5 6</a:t>
              </a:r>
            </a:p>
          </p:txBody>
        </p:sp>
      </p:grpSp>
      <p:sp>
        <p:nvSpPr>
          <p:cNvPr id="1226839" name="Line 87"/>
          <p:cNvSpPr>
            <a:spLocks noChangeShapeType="1"/>
          </p:cNvSpPr>
          <p:nvPr/>
        </p:nvSpPr>
        <p:spPr bwMode="auto">
          <a:xfrm>
            <a:off x="4137025" y="1828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40" name="Line 88"/>
          <p:cNvSpPr>
            <a:spLocks noChangeShapeType="1"/>
          </p:cNvSpPr>
          <p:nvPr/>
        </p:nvSpPr>
        <p:spPr bwMode="auto">
          <a:xfrm>
            <a:off x="2689225" y="2590800"/>
            <a:ext cx="762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41" name="Line 89"/>
          <p:cNvSpPr>
            <a:spLocks noChangeShapeType="1"/>
          </p:cNvSpPr>
          <p:nvPr/>
        </p:nvSpPr>
        <p:spPr bwMode="auto">
          <a:xfrm flipH="1">
            <a:off x="4213225" y="2667000"/>
            <a:ext cx="990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42" name="Line 90"/>
          <p:cNvSpPr>
            <a:spLocks noChangeShapeType="1"/>
          </p:cNvSpPr>
          <p:nvPr/>
        </p:nvSpPr>
        <p:spPr bwMode="auto">
          <a:xfrm flipH="1">
            <a:off x="5584825" y="3200400"/>
            <a:ext cx="7620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6843" name="Group 91"/>
          <p:cNvGrpSpPr>
            <a:grpSpLocks/>
          </p:cNvGrpSpPr>
          <p:nvPr/>
        </p:nvGrpSpPr>
        <p:grpSpPr bwMode="auto">
          <a:xfrm>
            <a:off x="250825" y="2514600"/>
            <a:ext cx="1377950" cy="396875"/>
            <a:chOff x="0" y="1728"/>
            <a:chExt cx="868" cy="250"/>
          </a:xfrm>
        </p:grpSpPr>
        <p:grpSp>
          <p:nvGrpSpPr>
            <p:cNvPr id="1226844" name="Group 92"/>
            <p:cNvGrpSpPr>
              <a:grpSpLocks/>
            </p:cNvGrpSpPr>
            <p:nvPr/>
          </p:nvGrpSpPr>
          <p:grpSpPr bwMode="auto">
            <a:xfrm>
              <a:off x="432" y="1728"/>
              <a:ext cx="436" cy="250"/>
              <a:chOff x="432" y="1728"/>
              <a:chExt cx="436" cy="250"/>
            </a:xfrm>
          </p:grpSpPr>
          <p:sp>
            <p:nvSpPr>
              <p:cNvPr id="1226845" name="Rectangle 93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46" name="Text Box 94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26847" name="Group 95"/>
            <p:cNvGrpSpPr>
              <a:grpSpLocks/>
            </p:cNvGrpSpPr>
            <p:nvPr/>
          </p:nvGrpSpPr>
          <p:grpSpPr bwMode="auto">
            <a:xfrm>
              <a:off x="0" y="1728"/>
              <a:ext cx="446" cy="250"/>
              <a:chOff x="336" y="1440"/>
              <a:chExt cx="446" cy="250"/>
            </a:xfrm>
          </p:grpSpPr>
          <p:sp>
            <p:nvSpPr>
              <p:cNvPr id="1226848" name="Rectangle 96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49" name="Text Box 97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2 +</a:t>
                </a:r>
              </a:p>
            </p:txBody>
          </p:sp>
        </p:grpSp>
      </p:grpSp>
      <p:grpSp>
        <p:nvGrpSpPr>
          <p:cNvPr id="1226850" name="Group 98"/>
          <p:cNvGrpSpPr>
            <a:grpSpLocks/>
          </p:cNvGrpSpPr>
          <p:nvPr/>
        </p:nvGrpSpPr>
        <p:grpSpPr bwMode="auto">
          <a:xfrm>
            <a:off x="250825" y="3124200"/>
            <a:ext cx="1187450" cy="396875"/>
            <a:chOff x="0" y="2160"/>
            <a:chExt cx="748" cy="250"/>
          </a:xfrm>
        </p:grpSpPr>
        <p:grpSp>
          <p:nvGrpSpPr>
            <p:cNvPr id="1226851" name="Group 99"/>
            <p:cNvGrpSpPr>
              <a:grpSpLocks/>
            </p:cNvGrpSpPr>
            <p:nvPr/>
          </p:nvGrpSpPr>
          <p:grpSpPr bwMode="auto">
            <a:xfrm>
              <a:off x="432" y="2160"/>
              <a:ext cx="316" cy="250"/>
              <a:chOff x="4416" y="1440"/>
              <a:chExt cx="685" cy="260"/>
            </a:xfrm>
          </p:grpSpPr>
          <p:sp>
            <p:nvSpPr>
              <p:cNvPr id="1226852" name="Rectangle 100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53" name="Text Box 101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85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26854" name="Group 102"/>
            <p:cNvGrpSpPr>
              <a:grpSpLocks/>
            </p:cNvGrpSpPr>
            <p:nvPr/>
          </p:nvGrpSpPr>
          <p:grpSpPr bwMode="auto">
            <a:xfrm>
              <a:off x="0" y="2160"/>
              <a:ext cx="446" cy="250"/>
              <a:chOff x="336" y="1440"/>
              <a:chExt cx="446" cy="250"/>
            </a:xfrm>
          </p:grpSpPr>
          <p:sp>
            <p:nvSpPr>
              <p:cNvPr id="1226855" name="Rectangle 103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56" name="Text Box 104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3 +</a:t>
                </a:r>
              </a:p>
            </p:txBody>
          </p:sp>
        </p:grpSp>
      </p:grpSp>
      <p:grpSp>
        <p:nvGrpSpPr>
          <p:cNvPr id="1226857" name="Group 105"/>
          <p:cNvGrpSpPr>
            <a:grpSpLocks/>
          </p:cNvGrpSpPr>
          <p:nvPr/>
        </p:nvGrpSpPr>
        <p:grpSpPr bwMode="auto">
          <a:xfrm>
            <a:off x="250825" y="3733800"/>
            <a:ext cx="990600" cy="396875"/>
            <a:chOff x="0" y="2544"/>
            <a:chExt cx="624" cy="250"/>
          </a:xfrm>
        </p:grpSpPr>
        <p:grpSp>
          <p:nvGrpSpPr>
            <p:cNvPr id="1226858" name="Group 106"/>
            <p:cNvGrpSpPr>
              <a:grpSpLocks/>
            </p:cNvGrpSpPr>
            <p:nvPr/>
          </p:nvGrpSpPr>
          <p:grpSpPr bwMode="auto">
            <a:xfrm>
              <a:off x="417" y="2544"/>
              <a:ext cx="207" cy="250"/>
              <a:chOff x="4363" y="1440"/>
              <a:chExt cx="725" cy="260"/>
            </a:xfrm>
          </p:grpSpPr>
          <p:sp>
            <p:nvSpPr>
              <p:cNvPr id="1226859" name="Rectangle 107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60" name="Text Box 108"/>
              <p:cNvSpPr txBox="1">
                <a:spLocks noChangeArrowheads="1"/>
              </p:cNvSpPr>
              <p:nvPr/>
            </p:nvSpPr>
            <p:spPr bwMode="auto">
              <a:xfrm>
                <a:off x="4363" y="1440"/>
                <a:ext cx="68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1226861" name="Group 109"/>
            <p:cNvGrpSpPr>
              <a:grpSpLocks/>
            </p:cNvGrpSpPr>
            <p:nvPr/>
          </p:nvGrpSpPr>
          <p:grpSpPr bwMode="auto">
            <a:xfrm>
              <a:off x="0" y="2544"/>
              <a:ext cx="446" cy="250"/>
              <a:chOff x="336" y="1440"/>
              <a:chExt cx="446" cy="250"/>
            </a:xfrm>
          </p:grpSpPr>
          <p:sp>
            <p:nvSpPr>
              <p:cNvPr id="1226862" name="Rectangle 11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63" name="Text Box 11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5 +</a:t>
                </a:r>
              </a:p>
            </p:txBody>
          </p:sp>
        </p:grpSp>
      </p:grpSp>
      <p:sp>
        <p:nvSpPr>
          <p:cNvPr id="1226864" name="Line 112"/>
          <p:cNvSpPr>
            <a:spLocks noChangeShapeType="1"/>
          </p:cNvSpPr>
          <p:nvPr/>
        </p:nvSpPr>
        <p:spPr bwMode="auto">
          <a:xfrm>
            <a:off x="1622425" y="2819400"/>
            <a:ext cx="1066800" cy="1447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65" name="Line 113"/>
          <p:cNvSpPr>
            <a:spLocks noChangeShapeType="1"/>
          </p:cNvSpPr>
          <p:nvPr/>
        </p:nvSpPr>
        <p:spPr bwMode="auto">
          <a:xfrm>
            <a:off x="1219200" y="3886200"/>
            <a:ext cx="12954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6866" name="Line 114"/>
          <p:cNvSpPr>
            <a:spLocks noChangeShapeType="1"/>
          </p:cNvSpPr>
          <p:nvPr/>
        </p:nvSpPr>
        <p:spPr bwMode="auto">
          <a:xfrm>
            <a:off x="1470025" y="3429000"/>
            <a:ext cx="1676400" cy="838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26867" name="Group 115"/>
          <p:cNvGrpSpPr>
            <a:grpSpLocks/>
          </p:cNvGrpSpPr>
          <p:nvPr/>
        </p:nvGrpSpPr>
        <p:grpSpPr bwMode="auto">
          <a:xfrm>
            <a:off x="4746625" y="2286000"/>
            <a:ext cx="1149350" cy="396875"/>
            <a:chOff x="2880" y="1632"/>
            <a:chExt cx="724" cy="250"/>
          </a:xfrm>
        </p:grpSpPr>
        <p:grpSp>
          <p:nvGrpSpPr>
            <p:cNvPr id="1226868" name="Group 116"/>
            <p:cNvGrpSpPr>
              <a:grpSpLocks/>
            </p:cNvGrpSpPr>
            <p:nvPr/>
          </p:nvGrpSpPr>
          <p:grpSpPr bwMode="auto">
            <a:xfrm>
              <a:off x="3168" y="1632"/>
              <a:ext cx="436" cy="250"/>
              <a:chOff x="4416" y="1440"/>
              <a:chExt cx="678" cy="260"/>
            </a:xfrm>
          </p:grpSpPr>
          <p:sp>
            <p:nvSpPr>
              <p:cNvPr id="1226869" name="Rectangle 117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70" name="Text Box 118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78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26871" name="Group 119"/>
            <p:cNvGrpSpPr>
              <a:grpSpLocks/>
            </p:cNvGrpSpPr>
            <p:nvPr/>
          </p:nvGrpSpPr>
          <p:grpSpPr bwMode="auto">
            <a:xfrm>
              <a:off x="2880" y="1632"/>
              <a:ext cx="326" cy="250"/>
              <a:chOff x="336" y="1440"/>
              <a:chExt cx="489" cy="250"/>
            </a:xfrm>
          </p:grpSpPr>
          <p:sp>
            <p:nvSpPr>
              <p:cNvPr id="1226872" name="Rectangle 120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73" name="Text Box 121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+</a:t>
                </a:r>
              </a:p>
            </p:txBody>
          </p:sp>
        </p:grpSp>
      </p:grpSp>
      <p:grpSp>
        <p:nvGrpSpPr>
          <p:cNvPr id="1226874" name="Group 122"/>
          <p:cNvGrpSpPr>
            <a:grpSpLocks/>
          </p:cNvGrpSpPr>
          <p:nvPr/>
        </p:nvGrpSpPr>
        <p:grpSpPr bwMode="auto">
          <a:xfrm>
            <a:off x="6042025" y="2819400"/>
            <a:ext cx="958850" cy="396875"/>
            <a:chOff x="3792" y="2064"/>
            <a:chExt cx="604" cy="250"/>
          </a:xfrm>
        </p:grpSpPr>
        <p:grpSp>
          <p:nvGrpSpPr>
            <p:cNvPr id="1226875" name="Group 123"/>
            <p:cNvGrpSpPr>
              <a:grpSpLocks/>
            </p:cNvGrpSpPr>
            <p:nvPr/>
          </p:nvGrpSpPr>
          <p:grpSpPr bwMode="auto">
            <a:xfrm>
              <a:off x="4080" y="2064"/>
              <a:ext cx="316" cy="250"/>
              <a:chOff x="4416" y="1440"/>
              <a:chExt cx="737" cy="260"/>
            </a:xfrm>
          </p:grpSpPr>
          <p:sp>
            <p:nvSpPr>
              <p:cNvPr id="1226876" name="Rectangle 124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77" name="Text Box 125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73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26878" name="Group 126"/>
            <p:cNvGrpSpPr>
              <a:grpSpLocks/>
            </p:cNvGrpSpPr>
            <p:nvPr/>
          </p:nvGrpSpPr>
          <p:grpSpPr bwMode="auto">
            <a:xfrm>
              <a:off x="3792" y="2064"/>
              <a:ext cx="326" cy="250"/>
              <a:chOff x="336" y="1440"/>
              <a:chExt cx="489" cy="250"/>
            </a:xfrm>
          </p:grpSpPr>
          <p:sp>
            <p:nvSpPr>
              <p:cNvPr id="1226879" name="Rectangle 127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80" name="Text Box 128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+</a:t>
                </a:r>
              </a:p>
            </p:txBody>
          </p:sp>
        </p:grpSp>
      </p:grpSp>
      <p:grpSp>
        <p:nvGrpSpPr>
          <p:cNvPr id="1226881" name="Group 129"/>
          <p:cNvGrpSpPr>
            <a:grpSpLocks/>
          </p:cNvGrpSpPr>
          <p:nvPr/>
        </p:nvGrpSpPr>
        <p:grpSpPr bwMode="auto">
          <a:xfrm>
            <a:off x="2003425" y="2133600"/>
            <a:ext cx="1371600" cy="396875"/>
            <a:chOff x="1344" y="1536"/>
            <a:chExt cx="863" cy="226"/>
          </a:xfrm>
        </p:grpSpPr>
        <p:grpSp>
          <p:nvGrpSpPr>
            <p:cNvPr id="1226882" name="Group 130"/>
            <p:cNvGrpSpPr>
              <a:grpSpLocks/>
            </p:cNvGrpSpPr>
            <p:nvPr/>
          </p:nvGrpSpPr>
          <p:grpSpPr bwMode="auto">
            <a:xfrm>
              <a:off x="1344" y="1536"/>
              <a:ext cx="432" cy="226"/>
              <a:chOff x="336" y="1440"/>
              <a:chExt cx="432" cy="226"/>
            </a:xfrm>
          </p:grpSpPr>
          <p:sp>
            <p:nvSpPr>
              <p:cNvPr id="1226883" name="Rectangle 131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84" name="Text Box 132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326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+</a:t>
                </a:r>
              </a:p>
            </p:txBody>
          </p:sp>
        </p:grpSp>
        <p:grpSp>
          <p:nvGrpSpPr>
            <p:cNvPr id="1226885" name="Group 133"/>
            <p:cNvGrpSpPr>
              <a:grpSpLocks/>
            </p:cNvGrpSpPr>
            <p:nvPr/>
          </p:nvGrpSpPr>
          <p:grpSpPr bwMode="auto">
            <a:xfrm>
              <a:off x="1632" y="1536"/>
              <a:ext cx="575" cy="226"/>
              <a:chOff x="432" y="1728"/>
              <a:chExt cx="432" cy="226"/>
            </a:xfrm>
          </p:grpSpPr>
          <p:sp>
            <p:nvSpPr>
              <p:cNvPr id="1226886" name="Rectangle 134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26887" name="Text Box 135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17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2 3 5 6</a:t>
                </a:r>
              </a:p>
            </p:txBody>
          </p:sp>
        </p:grpSp>
      </p:grpSp>
      <p:sp>
        <p:nvSpPr>
          <p:cNvPr id="1226888" name="Text Box 136"/>
          <p:cNvSpPr txBox="1">
            <a:spLocks noChangeArrowheads="1"/>
          </p:cNvSpPr>
          <p:nvPr/>
        </p:nvSpPr>
        <p:spPr bwMode="auto">
          <a:xfrm>
            <a:off x="4670425" y="1447800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transaction</a:t>
            </a:r>
          </a:p>
        </p:txBody>
      </p:sp>
    </p:spTree>
    <p:extLst>
      <p:ext uri="{BB962C8B-B14F-4D97-AF65-F5344CB8AC3E}">
        <p14:creationId xmlns:p14="http://schemas.microsoft.com/office/powerpoint/2010/main" xmlns="" val="155604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090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Subset Operation Using Hash Tree</a:t>
            </a:r>
          </a:p>
        </p:txBody>
      </p:sp>
      <p:sp>
        <p:nvSpPr>
          <p:cNvPr id="1241091" name="Line 3075"/>
          <p:cNvSpPr>
            <a:spLocks noChangeShapeType="1"/>
          </p:cNvSpPr>
          <p:nvPr/>
        </p:nvSpPr>
        <p:spPr bwMode="auto">
          <a:xfrm flipH="1">
            <a:off x="2763838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2" name="Line 3076"/>
          <p:cNvSpPr>
            <a:spLocks noChangeShapeType="1"/>
          </p:cNvSpPr>
          <p:nvPr/>
        </p:nvSpPr>
        <p:spPr bwMode="auto">
          <a:xfrm>
            <a:off x="4189413" y="276542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3" name="Line 3077"/>
          <p:cNvSpPr>
            <a:spLocks noChangeShapeType="1"/>
          </p:cNvSpPr>
          <p:nvPr/>
        </p:nvSpPr>
        <p:spPr bwMode="auto">
          <a:xfrm>
            <a:off x="4189413" y="2765425"/>
            <a:ext cx="1425575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4" name="Line 3078"/>
          <p:cNvSpPr>
            <a:spLocks noChangeShapeType="1"/>
          </p:cNvSpPr>
          <p:nvPr/>
        </p:nvSpPr>
        <p:spPr bwMode="auto">
          <a:xfrm flipH="1">
            <a:off x="1939925" y="3838575"/>
            <a:ext cx="808038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5" name="Line 3079"/>
          <p:cNvSpPr>
            <a:spLocks noChangeShapeType="1"/>
          </p:cNvSpPr>
          <p:nvPr/>
        </p:nvSpPr>
        <p:spPr bwMode="auto">
          <a:xfrm>
            <a:off x="2747963" y="3838575"/>
            <a:ext cx="0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6" name="Line 3080"/>
          <p:cNvSpPr>
            <a:spLocks noChangeShapeType="1"/>
          </p:cNvSpPr>
          <p:nvPr/>
        </p:nvSpPr>
        <p:spPr bwMode="auto">
          <a:xfrm>
            <a:off x="2747963" y="3838575"/>
            <a:ext cx="649287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7" name="Line 3081"/>
          <p:cNvSpPr>
            <a:spLocks noChangeShapeType="1"/>
          </p:cNvSpPr>
          <p:nvPr/>
        </p:nvSpPr>
        <p:spPr bwMode="auto">
          <a:xfrm flipH="1">
            <a:off x="4600575" y="3838575"/>
            <a:ext cx="1014413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8" name="Line 3082"/>
          <p:cNvSpPr>
            <a:spLocks noChangeShapeType="1"/>
          </p:cNvSpPr>
          <p:nvPr/>
        </p:nvSpPr>
        <p:spPr bwMode="auto">
          <a:xfrm>
            <a:off x="5614988" y="3838575"/>
            <a:ext cx="0" cy="73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099" name="Line 3083"/>
          <p:cNvSpPr>
            <a:spLocks noChangeShapeType="1"/>
          </p:cNvSpPr>
          <p:nvPr/>
        </p:nvSpPr>
        <p:spPr bwMode="auto">
          <a:xfrm>
            <a:off x="5614988" y="3838575"/>
            <a:ext cx="1166812" cy="733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0" name="Line 3084"/>
          <p:cNvSpPr>
            <a:spLocks noChangeShapeType="1"/>
          </p:cNvSpPr>
          <p:nvPr/>
        </p:nvSpPr>
        <p:spPr bwMode="auto">
          <a:xfrm flipH="1">
            <a:off x="2003425" y="4778375"/>
            <a:ext cx="760413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1" name="Line 3085"/>
          <p:cNvSpPr>
            <a:spLocks noChangeShapeType="1"/>
          </p:cNvSpPr>
          <p:nvPr/>
        </p:nvSpPr>
        <p:spPr bwMode="auto">
          <a:xfrm>
            <a:off x="2763838" y="4778375"/>
            <a:ext cx="0" cy="604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2" name="Line 3086"/>
          <p:cNvSpPr>
            <a:spLocks noChangeShapeType="1"/>
          </p:cNvSpPr>
          <p:nvPr/>
        </p:nvSpPr>
        <p:spPr bwMode="auto">
          <a:xfrm>
            <a:off x="2763838" y="4778375"/>
            <a:ext cx="696912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3" name="Rectangle 3087"/>
          <p:cNvSpPr>
            <a:spLocks noChangeArrowheads="1"/>
          </p:cNvSpPr>
          <p:nvPr/>
        </p:nvSpPr>
        <p:spPr bwMode="auto">
          <a:xfrm>
            <a:off x="2636838" y="3436938"/>
            <a:ext cx="252412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4" name="Line 3088"/>
          <p:cNvSpPr>
            <a:spLocks noChangeShapeType="1"/>
          </p:cNvSpPr>
          <p:nvPr/>
        </p:nvSpPr>
        <p:spPr bwMode="auto">
          <a:xfrm>
            <a:off x="2636838" y="35702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5" name="Line 3089"/>
          <p:cNvSpPr>
            <a:spLocks noChangeShapeType="1"/>
          </p:cNvSpPr>
          <p:nvPr/>
        </p:nvSpPr>
        <p:spPr bwMode="auto">
          <a:xfrm>
            <a:off x="2636838" y="37052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6" name="Rectangle 3090"/>
          <p:cNvSpPr>
            <a:spLocks noChangeArrowheads="1"/>
          </p:cNvSpPr>
          <p:nvPr/>
        </p:nvSpPr>
        <p:spPr bwMode="auto">
          <a:xfrm>
            <a:off x="5487988" y="3436938"/>
            <a:ext cx="254000" cy="4016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7" name="Line 3091"/>
          <p:cNvSpPr>
            <a:spLocks noChangeShapeType="1"/>
          </p:cNvSpPr>
          <p:nvPr/>
        </p:nvSpPr>
        <p:spPr bwMode="auto">
          <a:xfrm>
            <a:off x="5487988" y="35702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8" name="Line 3092"/>
          <p:cNvSpPr>
            <a:spLocks noChangeShapeType="1"/>
          </p:cNvSpPr>
          <p:nvPr/>
        </p:nvSpPr>
        <p:spPr bwMode="auto">
          <a:xfrm>
            <a:off x="5487988" y="3705225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09" name="Rectangle 3093"/>
          <p:cNvSpPr>
            <a:spLocks noChangeArrowheads="1"/>
          </p:cNvSpPr>
          <p:nvPr/>
        </p:nvSpPr>
        <p:spPr bwMode="auto">
          <a:xfrm>
            <a:off x="2636838" y="4375150"/>
            <a:ext cx="252412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0" name="Line 3094"/>
          <p:cNvSpPr>
            <a:spLocks noChangeShapeType="1"/>
          </p:cNvSpPr>
          <p:nvPr/>
        </p:nvSpPr>
        <p:spPr bwMode="auto">
          <a:xfrm>
            <a:off x="2636838" y="4645025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1" name="Line 3095"/>
          <p:cNvSpPr>
            <a:spLocks noChangeShapeType="1"/>
          </p:cNvSpPr>
          <p:nvPr/>
        </p:nvSpPr>
        <p:spPr bwMode="auto">
          <a:xfrm>
            <a:off x="2636838" y="45100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2" name="Rectangle 3096"/>
          <p:cNvSpPr>
            <a:spLocks noChangeArrowheads="1"/>
          </p:cNvSpPr>
          <p:nvPr/>
        </p:nvSpPr>
        <p:spPr bwMode="auto">
          <a:xfrm>
            <a:off x="3270250" y="5314950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3" name="Text Box 3097"/>
          <p:cNvSpPr txBox="1">
            <a:spLocks noChangeArrowheads="1"/>
          </p:cNvSpPr>
          <p:nvPr/>
        </p:nvSpPr>
        <p:spPr bwMode="auto">
          <a:xfrm>
            <a:off x="3270250" y="533876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1 5 9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41114" name="Group 3098"/>
          <p:cNvGrpSpPr>
            <a:grpSpLocks/>
          </p:cNvGrpSpPr>
          <p:nvPr/>
        </p:nvGrpSpPr>
        <p:grpSpPr bwMode="auto">
          <a:xfrm>
            <a:off x="1622425" y="4308475"/>
            <a:ext cx="641350" cy="390525"/>
            <a:chOff x="1248" y="2784"/>
            <a:chExt cx="486" cy="279"/>
          </a:xfrm>
        </p:grpSpPr>
        <p:sp>
          <p:nvSpPr>
            <p:cNvPr id="1241115" name="Rectangle 3099"/>
            <p:cNvSpPr>
              <a:spLocks noChangeArrowheads="1"/>
            </p:cNvSpPr>
            <p:nvPr/>
          </p:nvSpPr>
          <p:spPr bwMode="auto">
            <a:xfrm>
              <a:off x="1248" y="2784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16" name="Text Box 3100"/>
            <p:cNvSpPr txBox="1">
              <a:spLocks noChangeArrowheads="1"/>
            </p:cNvSpPr>
            <p:nvPr/>
          </p:nvSpPr>
          <p:spPr bwMode="auto">
            <a:xfrm>
              <a:off x="1248" y="2801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1 4 5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41117" name="Rectangle 3101"/>
          <p:cNvSpPr>
            <a:spLocks noChangeArrowheads="1"/>
          </p:cNvSpPr>
          <p:nvPr/>
        </p:nvSpPr>
        <p:spPr bwMode="auto">
          <a:xfrm>
            <a:off x="3143250" y="4308475"/>
            <a:ext cx="633413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18" name="Text Box 3102"/>
          <p:cNvSpPr txBox="1">
            <a:spLocks noChangeArrowheads="1"/>
          </p:cNvSpPr>
          <p:nvPr/>
        </p:nvSpPr>
        <p:spPr bwMode="auto">
          <a:xfrm>
            <a:off x="3143250" y="4332288"/>
            <a:ext cx="641350" cy="3667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1800" b="0" dirty="0">
                <a:latin typeface="Times New Roman" pitchFamily="18" charset="0"/>
              </a:rPr>
              <a:t>1 3 6</a:t>
            </a:r>
            <a:endParaRPr lang="en-US" sz="2000" b="0" dirty="0">
              <a:latin typeface="Times New Roman" pitchFamily="18" charset="0"/>
            </a:endParaRPr>
          </a:p>
        </p:txBody>
      </p:sp>
      <p:sp>
        <p:nvSpPr>
          <p:cNvPr id="1241119" name="Rectangle 3103"/>
          <p:cNvSpPr>
            <a:spLocks noChangeArrowheads="1"/>
          </p:cNvSpPr>
          <p:nvPr/>
        </p:nvSpPr>
        <p:spPr bwMode="auto">
          <a:xfrm>
            <a:off x="4284663" y="4576763"/>
            <a:ext cx="633412" cy="336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20" name="Text Box 3104"/>
          <p:cNvSpPr txBox="1">
            <a:spLocks noChangeArrowheads="1"/>
          </p:cNvSpPr>
          <p:nvPr/>
        </p:nvSpPr>
        <p:spPr bwMode="auto">
          <a:xfrm>
            <a:off x="4284663" y="460057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3 4 5</a:t>
            </a:r>
            <a:endParaRPr lang="en-US" sz="2000" b="0">
              <a:latin typeface="Times New Roman" pitchFamily="18" charset="0"/>
            </a:endParaRPr>
          </a:p>
        </p:txBody>
      </p:sp>
      <p:grpSp>
        <p:nvGrpSpPr>
          <p:cNvPr id="1241121" name="Group 3105"/>
          <p:cNvGrpSpPr>
            <a:grpSpLocks/>
          </p:cNvGrpSpPr>
          <p:nvPr/>
        </p:nvGrpSpPr>
        <p:grpSpPr bwMode="auto">
          <a:xfrm>
            <a:off x="6438900" y="4576763"/>
            <a:ext cx="641350" cy="390525"/>
            <a:chOff x="432" y="3408"/>
            <a:chExt cx="486" cy="279"/>
          </a:xfrm>
        </p:grpSpPr>
        <p:sp>
          <p:nvSpPr>
            <p:cNvPr id="1241122" name="Rectangle 3106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23" name="Text Box 3107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24" name="Group 3108"/>
          <p:cNvGrpSpPr>
            <a:grpSpLocks/>
          </p:cNvGrpSpPr>
          <p:nvPr/>
        </p:nvGrpSpPr>
        <p:grpSpPr bwMode="auto">
          <a:xfrm>
            <a:off x="6438900" y="4913313"/>
            <a:ext cx="641350" cy="390525"/>
            <a:chOff x="432" y="3408"/>
            <a:chExt cx="486" cy="280"/>
          </a:xfrm>
        </p:grpSpPr>
        <p:sp>
          <p:nvSpPr>
            <p:cNvPr id="1241125" name="Rectangle 3109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26" name="Text Box 3110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3 6 8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27" name="Group 3111"/>
          <p:cNvGrpSpPr>
            <a:grpSpLocks/>
          </p:cNvGrpSpPr>
          <p:nvPr/>
        </p:nvGrpSpPr>
        <p:grpSpPr bwMode="auto">
          <a:xfrm>
            <a:off x="5297488" y="4576763"/>
            <a:ext cx="644525" cy="725487"/>
            <a:chOff x="3792" y="3312"/>
            <a:chExt cx="488" cy="519"/>
          </a:xfrm>
        </p:grpSpPr>
        <p:grpSp>
          <p:nvGrpSpPr>
            <p:cNvPr id="1241128" name="Group 3112"/>
            <p:cNvGrpSpPr>
              <a:grpSpLocks/>
            </p:cNvGrpSpPr>
            <p:nvPr/>
          </p:nvGrpSpPr>
          <p:grpSpPr bwMode="auto">
            <a:xfrm>
              <a:off x="3792" y="3312"/>
              <a:ext cx="488" cy="279"/>
              <a:chOff x="432" y="3408"/>
              <a:chExt cx="488" cy="279"/>
            </a:xfrm>
          </p:grpSpPr>
          <p:sp>
            <p:nvSpPr>
              <p:cNvPr id="1241129" name="Rectangle 3113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30" name="Text Box 3114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 dirty="0">
                    <a:latin typeface="Times New Roman" pitchFamily="18" charset="0"/>
                  </a:rPr>
                  <a:t>3 5 6</a:t>
                </a:r>
                <a:endParaRPr lang="en-US" sz="2000" b="0" dirty="0">
                  <a:latin typeface="Times New Roman" pitchFamily="18" charset="0"/>
                </a:endParaRPr>
              </a:p>
            </p:txBody>
          </p:sp>
        </p:grpSp>
        <p:grpSp>
          <p:nvGrpSpPr>
            <p:cNvPr id="1241131" name="Group 3115"/>
            <p:cNvGrpSpPr>
              <a:grpSpLocks/>
            </p:cNvGrpSpPr>
            <p:nvPr/>
          </p:nvGrpSpPr>
          <p:grpSpPr bwMode="auto">
            <a:xfrm>
              <a:off x="3792" y="3552"/>
              <a:ext cx="488" cy="279"/>
              <a:chOff x="432" y="3408"/>
              <a:chExt cx="488" cy="279"/>
            </a:xfrm>
          </p:grpSpPr>
          <p:sp>
            <p:nvSpPr>
              <p:cNvPr id="1241132" name="Rectangle 3116"/>
              <p:cNvSpPr>
                <a:spLocks noChangeArrowheads="1"/>
              </p:cNvSpPr>
              <p:nvPr/>
            </p:nvSpPr>
            <p:spPr bwMode="auto">
              <a:xfrm>
                <a:off x="432" y="3408"/>
                <a:ext cx="480" cy="240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33" name="Text Box 3117"/>
              <p:cNvSpPr txBox="1">
                <a:spLocks noChangeArrowheads="1"/>
              </p:cNvSpPr>
              <p:nvPr/>
            </p:nvSpPr>
            <p:spPr bwMode="auto">
              <a:xfrm>
                <a:off x="434" y="3425"/>
                <a:ext cx="486" cy="2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b="0">
                    <a:latin typeface="Times New Roman" pitchFamily="18" charset="0"/>
                  </a:rPr>
                  <a:t>3 5 7</a:t>
                </a:r>
                <a:endParaRPr lang="en-US" sz="2000" b="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1241134" name="Group 3118"/>
          <p:cNvGrpSpPr>
            <a:grpSpLocks/>
          </p:cNvGrpSpPr>
          <p:nvPr/>
        </p:nvGrpSpPr>
        <p:grpSpPr bwMode="auto">
          <a:xfrm>
            <a:off x="5297488" y="5248275"/>
            <a:ext cx="644525" cy="390525"/>
            <a:chOff x="432" y="3408"/>
            <a:chExt cx="488" cy="279"/>
          </a:xfrm>
        </p:grpSpPr>
        <p:sp>
          <p:nvSpPr>
            <p:cNvPr id="1241135" name="Rectangle 3119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36" name="Text Box 3120"/>
            <p:cNvSpPr txBox="1">
              <a:spLocks noChangeArrowheads="1"/>
            </p:cNvSpPr>
            <p:nvPr/>
          </p:nvSpPr>
          <p:spPr bwMode="auto">
            <a:xfrm>
              <a:off x="434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6 8 9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37" name="Group 3121"/>
          <p:cNvGrpSpPr>
            <a:grpSpLocks/>
          </p:cNvGrpSpPr>
          <p:nvPr/>
        </p:nvGrpSpPr>
        <p:grpSpPr bwMode="auto">
          <a:xfrm>
            <a:off x="3903663" y="3503613"/>
            <a:ext cx="641350" cy="390525"/>
            <a:chOff x="432" y="3408"/>
            <a:chExt cx="486" cy="279"/>
          </a:xfrm>
        </p:grpSpPr>
        <p:sp>
          <p:nvSpPr>
            <p:cNvPr id="1241138" name="Rectangle 3122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39" name="Text Box 3123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2 3 4</a:t>
              </a:r>
            </a:p>
          </p:txBody>
        </p:sp>
      </p:grpSp>
      <p:grpSp>
        <p:nvGrpSpPr>
          <p:cNvPr id="1241140" name="Group 3124"/>
          <p:cNvGrpSpPr>
            <a:grpSpLocks/>
          </p:cNvGrpSpPr>
          <p:nvPr/>
        </p:nvGrpSpPr>
        <p:grpSpPr bwMode="auto">
          <a:xfrm>
            <a:off x="3903663" y="3838575"/>
            <a:ext cx="641350" cy="392113"/>
            <a:chOff x="432" y="3408"/>
            <a:chExt cx="486" cy="280"/>
          </a:xfrm>
        </p:grpSpPr>
        <p:sp>
          <p:nvSpPr>
            <p:cNvPr id="1241141" name="Rectangle 3125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42" name="Text Box 3126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5 6 7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43" name="Group 3127"/>
          <p:cNvGrpSpPr>
            <a:grpSpLocks/>
          </p:cNvGrpSpPr>
          <p:nvPr/>
        </p:nvGrpSpPr>
        <p:grpSpPr bwMode="auto">
          <a:xfrm>
            <a:off x="1685925" y="5314950"/>
            <a:ext cx="641350" cy="390525"/>
            <a:chOff x="432" y="3408"/>
            <a:chExt cx="486" cy="279"/>
          </a:xfrm>
        </p:grpSpPr>
        <p:sp>
          <p:nvSpPr>
            <p:cNvPr id="1241144" name="Rectangle 3128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45" name="Text Box 3129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1 2 4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46" name="Group 3130"/>
          <p:cNvGrpSpPr>
            <a:grpSpLocks/>
          </p:cNvGrpSpPr>
          <p:nvPr/>
        </p:nvGrpSpPr>
        <p:grpSpPr bwMode="auto">
          <a:xfrm>
            <a:off x="1685925" y="5651500"/>
            <a:ext cx="641350" cy="392113"/>
            <a:chOff x="432" y="3408"/>
            <a:chExt cx="486" cy="281"/>
          </a:xfrm>
        </p:grpSpPr>
        <p:sp>
          <p:nvSpPr>
            <p:cNvPr id="1241147" name="Rectangle 3131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48" name="Text Box 3132"/>
            <p:cNvSpPr txBox="1">
              <a:spLocks noChangeArrowheads="1"/>
            </p:cNvSpPr>
            <p:nvPr/>
          </p:nvSpPr>
          <p:spPr bwMode="auto">
            <a:xfrm>
              <a:off x="432" y="3426"/>
              <a:ext cx="486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4 5 7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grpSp>
        <p:nvGrpSpPr>
          <p:cNvPr id="1241149" name="Group 3133"/>
          <p:cNvGrpSpPr>
            <a:grpSpLocks/>
          </p:cNvGrpSpPr>
          <p:nvPr/>
        </p:nvGrpSpPr>
        <p:grpSpPr bwMode="auto">
          <a:xfrm>
            <a:off x="2446338" y="5383213"/>
            <a:ext cx="641350" cy="390525"/>
            <a:chOff x="432" y="3408"/>
            <a:chExt cx="486" cy="280"/>
          </a:xfrm>
        </p:grpSpPr>
        <p:sp>
          <p:nvSpPr>
            <p:cNvPr id="1241150" name="Rectangle 3134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51" name="Text Box 3135"/>
            <p:cNvSpPr txBox="1">
              <a:spLocks noChangeArrowheads="1"/>
            </p:cNvSpPr>
            <p:nvPr/>
          </p:nvSpPr>
          <p:spPr bwMode="auto">
            <a:xfrm>
              <a:off x="432" y="3425"/>
              <a:ext cx="486" cy="26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 dirty="0">
                  <a:latin typeface="Times New Roman" pitchFamily="18" charset="0"/>
                </a:rPr>
                <a:t>1 2 5</a:t>
              </a:r>
              <a:endParaRPr lang="en-US" sz="2000" b="0" dirty="0">
                <a:latin typeface="Times New Roman" pitchFamily="18" charset="0"/>
              </a:endParaRPr>
            </a:p>
          </p:txBody>
        </p:sp>
      </p:grpSp>
      <p:grpSp>
        <p:nvGrpSpPr>
          <p:cNvPr id="1241152" name="Group 3136"/>
          <p:cNvGrpSpPr>
            <a:grpSpLocks/>
          </p:cNvGrpSpPr>
          <p:nvPr/>
        </p:nvGrpSpPr>
        <p:grpSpPr bwMode="auto">
          <a:xfrm>
            <a:off x="2446338" y="5718175"/>
            <a:ext cx="641350" cy="388938"/>
            <a:chOff x="432" y="3408"/>
            <a:chExt cx="486" cy="278"/>
          </a:xfrm>
        </p:grpSpPr>
        <p:sp>
          <p:nvSpPr>
            <p:cNvPr id="1241153" name="Rectangle 3137"/>
            <p:cNvSpPr>
              <a:spLocks noChangeArrowheads="1"/>
            </p:cNvSpPr>
            <p:nvPr/>
          </p:nvSpPr>
          <p:spPr bwMode="auto">
            <a:xfrm>
              <a:off x="432" y="3408"/>
              <a:ext cx="480" cy="24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54" name="Text Box 3138"/>
            <p:cNvSpPr txBox="1">
              <a:spLocks noChangeArrowheads="1"/>
            </p:cNvSpPr>
            <p:nvPr/>
          </p:nvSpPr>
          <p:spPr bwMode="auto">
            <a:xfrm>
              <a:off x="432" y="3424"/>
              <a:ext cx="486" cy="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0">
                  <a:latin typeface="Times New Roman" pitchFamily="18" charset="0"/>
                </a:rPr>
                <a:t>4 5 8</a:t>
              </a:r>
              <a:endParaRPr lang="en-US" sz="2000" b="0">
                <a:latin typeface="Times New Roman" pitchFamily="18" charset="0"/>
              </a:endParaRPr>
            </a:p>
          </p:txBody>
        </p:sp>
      </p:grpSp>
      <p:sp>
        <p:nvSpPr>
          <p:cNvPr id="1241155" name="Rectangle 3139"/>
          <p:cNvSpPr>
            <a:spLocks noChangeArrowheads="1"/>
          </p:cNvSpPr>
          <p:nvPr/>
        </p:nvSpPr>
        <p:spPr bwMode="auto">
          <a:xfrm>
            <a:off x="4030663" y="2362200"/>
            <a:ext cx="254000" cy="403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56" name="Line 3140"/>
          <p:cNvSpPr>
            <a:spLocks noChangeShapeType="1"/>
          </p:cNvSpPr>
          <p:nvPr/>
        </p:nvSpPr>
        <p:spPr bwMode="auto">
          <a:xfrm>
            <a:off x="4030663" y="249713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57" name="Line 3141"/>
          <p:cNvSpPr>
            <a:spLocks noChangeShapeType="1"/>
          </p:cNvSpPr>
          <p:nvPr/>
        </p:nvSpPr>
        <p:spPr bwMode="auto">
          <a:xfrm>
            <a:off x="4030663" y="2630488"/>
            <a:ext cx="25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1158" name="Group 3142"/>
          <p:cNvGrpSpPr>
            <a:grpSpLocks/>
          </p:cNvGrpSpPr>
          <p:nvPr/>
        </p:nvGrpSpPr>
        <p:grpSpPr bwMode="auto">
          <a:xfrm>
            <a:off x="7185025" y="1295400"/>
            <a:ext cx="1654175" cy="1692275"/>
            <a:chOff x="96" y="1097"/>
            <a:chExt cx="1141" cy="1122"/>
          </a:xfrm>
        </p:grpSpPr>
        <p:sp>
          <p:nvSpPr>
            <p:cNvPr id="1241159" name="Text Box 3143"/>
            <p:cNvSpPr txBox="1">
              <a:spLocks noChangeArrowheads="1"/>
            </p:cNvSpPr>
            <p:nvPr/>
          </p:nvSpPr>
          <p:spPr bwMode="auto">
            <a:xfrm>
              <a:off x="96" y="1776"/>
              <a:ext cx="372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1,4,7</a:t>
              </a:r>
              <a:endParaRPr lang="en-US" b="0">
                <a:latin typeface="Times New Roman" pitchFamily="18" charset="0"/>
              </a:endParaRPr>
            </a:p>
          </p:txBody>
        </p:sp>
        <p:grpSp>
          <p:nvGrpSpPr>
            <p:cNvPr id="1241160" name="Group 3144"/>
            <p:cNvGrpSpPr>
              <a:grpSpLocks/>
            </p:cNvGrpSpPr>
            <p:nvPr/>
          </p:nvGrpSpPr>
          <p:grpSpPr bwMode="auto">
            <a:xfrm>
              <a:off x="144" y="1097"/>
              <a:ext cx="1093" cy="1122"/>
              <a:chOff x="144" y="1097"/>
              <a:chExt cx="1093" cy="1122"/>
            </a:xfrm>
          </p:grpSpPr>
          <p:sp>
            <p:nvSpPr>
              <p:cNvPr id="1241161" name="Text Box 3145"/>
              <p:cNvSpPr txBox="1">
                <a:spLocks noChangeArrowheads="1"/>
              </p:cNvSpPr>
              <p:nvPr/>
            </p:nvSpPr>
            <p:spPr bwMode="auto">
              <a:xfrm>
                <a:off x="369" y="1097"/>
                <a:ext cx="127" cy="3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2800" b="0">
                  <a:latin typeface="Wingdings" pitchFamily="2" charset="2"/>
                </a:endParaRPr>
              </a:p>
            </p:txBody>
          </p:sp>
          <p:grpSp>
            <p:nvGrpSpPr>
              <p:cNvPr id="1241162" name="Group 3146"/>
              <p:cNvGrpSpPr>
                <a:grpSpLocks/>
              </p:cNvGrpSpPr>
              <p:nvPr/>
            </p:nvGrpSpPr>
            <p:grpSpPr bwMode="auto">
              <a:xfrm>
                <a:off x="528" y="1392"/>
                <a:ext cx="240" cy="384"/>
                <a:chOff x="2064" y="1872"/>
                <a:chExt cx="192" cy="288"/>
              </a:xfrm>
            </p:grpSpPr>
            <p:sp>
              <p:nvSpPr>
                <p:cNvPr id="1241163" name="Rectangle 3147"/>
                <p:cNvSpPr>
                  <a:spLocks noChangeArrowheads="1"/>
                </p:cNvSpPr>
                <p:nvPr/>
              </p:nvSpPr>
              <p:spPr bwMode="auto">
                <a:xfrm>
                  <a:off x="2064" y="1872"/>
                  <a:ext cx="192" cy="2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164" name="Line 3148"/>
                <p:cNvSpPr>
                  <a:spLocks noChangeShapeType="1"/>
                </p:cNvSpPr>
                <p:nvPr/>
              </p:nvSpPr>
              <p:spPr bwMode="auto">
                <a:xfrm>
                  <a:off x="2064" y="1968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165" name="Line 3149"/>
                <p:cNvSpPr>
                  <a:spLocks noChangeShapeType="1"/>
                </p:cNvSpPr>
                <p:nvPr/>
              </p:nvSpPr>
              <p:spPr bwMode="auto">
                <a:xfrm>
                  <a:off x="2064" y="2064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241166" name="Line 3150"/>
              <p:cNvSpPr>
                <a:spLocks noChangeShapeType="1"/>
              </p:cNvSpPr>
              <p:nvPr/>
            </p:nvSpPr>
            <p:spPr bwMode="auto">
              <a:xfrm flipH="1">
                <a:off x="144" y="1776"/>
                <a:ext cx="485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67" name="Line 3151"/>
              <p:cNvSpPr>
                <a:spLocks noChangeShapeType="1"/>
              </p:cNvSpPr>
              <p:nvPr/>
            </p:nvSpPr>
            <p:spPr bwMode="auto">
              <a:xfrm>
                <a:off x="624" y="1776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68" name="Line 3152"/>
              <p:cNvSpPr>
                <a:spLocks noChangeShapeType="1"/>
              </p:cNvSpPr>
              <p:nvPr/>
            </p:nvSpPr>
            <p:spPr bwMode="auto">
              <a:xfrm>
                <a:off x="629" y="1776"/>
                <a:ext cx="427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1169" name="Text Box 3153"/>
              <p:cNvSpPr txBox="1">
                <a:spLocks noChangeArrowheads="1"/>
              </p:cNvSpPr>
              <p:nvPr/>
            </p:nvSpPr>
            <p:spPr bwMode="auto">
              <a:xfrm>
                <a:off x="289" y="2017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2,5,8</a:t>
                </a:r>
                <a:endParaRPr lang="en-US" b="0">
                  <a:latin typeface="Times New Roman" pitchFamily="18" charset="0"/>
                </a:endParaRPr>
              </a:p>
            </p:txBody>
          </p:sp>
          <p:sp>
            <p:nvSpPr>
              <p:cNvPr id="1241170" name="Text Box 3154"/>
              <p:cNvSpPr txBox="1">
                <a:spLocks noChangeArrowheads="1"/>
              </p:cNvSpPr>
              <p:nvPr/>
            </p:nvSpPr>
            <p:spPr bwMode="auto">
              <a:xfrm>
                <a:off x="865" y="1776"/>
                <a:ext cx="37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>
                    <a:latin typeface="Times New Roman" pitchFamily="18" charset="0"/>
                  </a:rPr>
                  <a:t>3,6,9</a:t>
                </a:r>
              </a:p>
            </p:txBody>
          </p:sp>
          <p:sp>
            <p:nvSpPr>
              <p:cNvPr id="1241171" name="Text Box 3155"/>
              <p:cNvSpPr txBox="1">
                <a:spLocks noChangeArrowheads="1"/>
              </p:cNvSpPr>
              <p:nvPr/>
            </p:nvSpPr>
            <p:spPr bwMode="auto">
              <a:xfrm>
                <a:off x="192" y="1152"/>
                <a:ext cx="1038" cy="2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 b="0" dirty="0"/>
                  <a:t>Hash Function</a:t>
                </a:r>
                <a:endParaRPr lang="en-US" sz="2800" b="0" dirty="0"/>
              </a:p>
            </p:txBody>
          </p:sp>
        </p:grpSp>
      </p:grpSp>
      <p:grpSp>
        <p:nvGrpSpPr>
          <p:cNvPr id="1241172" name="Group 3156"/>
          <p:cNvGrpSpPr>
            <a:grpSpLocks/>
          </p:cNvGrpSpPr>
          <p:nvPr/>
        </p:nvGrpSpPr>
        <p:grpSpPr bwMode="auto">
          <a:xfrm>
            <a:off x="3603625" y="1447800"/>
            <a:ext cx="1073150" cy="396875"/>
            <a:chOff x="4416" y="1440"/>
            <a:chExt cx="676" cy="250"/>
          </a:xfrm>
        </p:grpSpPr>
        <p:sp>
          <p:nvSpPr>
            <p:cNvPr id="1241173" name="Rectangle 3157"/>
            <p:cNvSpPr>
              <a:spLocks noChangeArrowheads="1"/>
            </p:cNvSpPr>
            <p:nvPr/>
          </p:nvSpPr>
          <p:spPr bwMode="auto">
            <a:xfrm>
              <a:off x="4416" y="1440"/>
              <a:ext cx="672" cy="213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800">
                <a:latin typeface="Wingdings" pitchFamily="2" charset="2"/>
              </a:endParaRPr>
            </a:p>
          </p:txBody>
        </p:sp>
        <p:sp>
          <p:nvSpPr>
            <p:cNvPr id="1241174" name="Text Box 3158"/>
            <p:cNvSpPr txBox="1">
              <a:spLocks noChangeArrowheads="1"/>
            </p:cNvSpPr>
            <p:nvPr/>
          </p:nvSpPr>
          <p:spPr bwMode="auto">
            <a:xfrm>
              <a:off x="4416" y="1440"/>
              <a:ext cx="6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latin typeface="Times New Roman" pitchFamily="18" charset="0"/>
                </a:rPr>
                <a:t>1 2 3 5 6</a:t>
              </a:r>
            </a:p>
          </p:txBody>
        </p:sp>
      </p:grpSp>
      <p:sp>
        <p:nvSpPr>
          <p:cNvPr id="1241175" name="Line 3159"/>
          <p:cNvSpPr>
            <a:spLocks noChangeShapeType="1"/>
          </p:cNvSpPr>
          <p:nvPr/>
        </p:nvSpPr>
        <p:spPr bwMode="auto">
          <a:xfrm>
            <a:off x="4137025" y="18288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76" name="Line 3160"/>
          <p:cNvSpPr>
            <a:spLocks noChangeShapeType="1"/>
          </p:cNvSpPr>
          <p:nvPr/>
        </p:nvSpPr>
        <p:spPr bwMode="auto">
          <a:xfrm>
            <a:off x="2689225" y="2590800"/>
            <a:ext cx="762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77" name="Line 3161"/>
          <p:cNvSpPr>
            <a:spLocks noChangeShapeType="1"/>
          </p:cNvSpPr>
          <p:nvPr/>
        </p:nvSpPr>
        <p:spPr bwMode="auto">
          <a:xfrm flipH="1">
            <a:off x="4213225" y="2667000"/>
            <a:ext cx="9906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178" name="Line 3162"/>
          <p:cNvSpPr>
            <a:spLocks noChangeShapeType="1"/>
          </p:cNvSpPr>
          <p:nvPr/>
        </p:nvSpPr>
        <p:spPr bwMode="auto">
          <a:xfrm flipH="1">
            <a:off x="5584825" y="3200400"/>
            <a:ext cx="762000" cy="152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1179" name="Group 3163"/>
          <p:cNvGrpSpPr>
            <a:grpSpLocks/>
          </p:cNvGrpSpPr>
          <p:nvPr/>
        </p:nvGrpSpPr>
        <p:grpSpPr bwMode="auto">
          <a:xfrm>
            <a:off x="250825" y="2514600"/>
            <a:ext cx="1377950" cy="396875"/>
            <a:chOff x="0" y="1728"/>
            <a:chExt cx="868" cy="250"/>
          </a:xfrm>
        </p:grpSpPr>
        <p:grpSp>
          <p:nvGrpSpPr>
            <p:cNvPr id="1241180" name="Group 3164"/>
            <p:cNvGrpSpPr>
              <a:grpSpLocks/>
            </p:cNvGrpSpPr>
            <p:nvPr/>
          </p:nvGrpSpPr>
          <p:grpSpPr bwMode="auto">
            <a:xfrm>
              <a:off x="432" y="1728"/>
              <a:ext cx="436" cy="250"/>
              <a:chOff x="432" y="1728"/>
              <a:chExt cx="436" cy="250"/>
            </a:xfrm>
          </p:grpSpPr>
          <p:sp>
            <p:nvSpPr>
              <p:cNvPr id="1241181" name="Rectangle 3165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82" name="Text Box 3166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41183" name="Group 3167"/>
            <p:cNvGrpSpPr>
              <a:grpSpLocks/>
            </p:cNvGrpSpPr>
            <p:nvPr/>
          </p:nvGrpSpPr>
          <p:grpSpPr bwMode="auto">
            <a:xfrm>
              <a:off x="0" y="1728"/>
              <a:ext cx="446" cy="250"/>
              <a:chOff x="336" y="1440"/>
              <a:chExt cx="446" cy="250"/>
            </a:xfrm>
          </p:grpSpPr>
          <p:sp>
            <p:nvSpPr>
              <p:cNvPr id="1241184" name="Rectangle 3168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85" name="Text Box 3169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2 +</a:t>
                </a:r>
              </a:p>
            </p:txBody>
          </p:sp>
        </p:grpSp>
      </p:grpSp>
      <p:grpSp>
        <p:nvGrpSpPr>
          <p:cNvPr id="1241186" name="Group 3170"/>
          <p:cNvGrpSpPr>
            <a:grpSpLocks/>
          </p:cNvGrpSpPr>
          <p:nvPr/>
        </p:nvGrpSpPr>
        <p:grpSpPr bwMode="auto">
          <a:xfrm>
            <a:off x="250825" y="3124200"/>
            <a:ext cx="1187450" cy="396875"/>
            <a:chOff x="0" y="2160"/>
            <a:chExt cx="748" cy="250"/>
          </a:xfrm>
        </p:grpSpPr>
        <p:grpSp>
          <p:nvGrpSpPr>
            <p:cNvPr id="1241187" name="Group 3171"/>
            <p:cNvGrpSpPr>
              <a:grpSpLocks/>
            </p:cNvGrpSpPr>
            <p:nvPr/>
          </p:nvGrpSpPr>
          <p:grpSpPr bwMode="auto">
            <a:xfrm>
              <a:off x="432" y="2160"/>
              <a:ext cx="316" cy="250"/>
              <a:chOff x="4416" y="1440"/>
              <a:chExt cx="685" cy="260"/>
            </a:xfrm>
          </p:grpSpPr>
          <p:sp>
            <p:nvSpPr>
              <p:cNvPr id="1241188" name="Rectangle 3172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89" name="Text Box 3173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85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41190" name="Group 3174"/>
            <p:cNvGrpSpPr>
              <a:grpSpLocks/>
            </p:cNvGrpSpPr>
            <p:nvPr/>
          </p:nvGrpSpPr>
          <p:grpSpPr bwMode="auto">
            <a:xfrm>
              <a:off x="0" y="2160"/>
              <a:ext cx="446" cy="250"/>
              <a:chOff x="336" y="1440"/>
              <a:chExt cx="446" cy="250"/>
            </a:xfrm>
          </p:grpSpPr>
          <p:sp>
            <p:nvSpPr>
              <p:cNvPr id="1241191" name="Rectangle 3175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92" name="Text Box 3176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3 +</a:t>
                </a:r>
              </a:p>
            </p:txBody>
          </p:sp>
        </p:grpSp>
      </p:grpSp>
      <p:grpSp>
        <p:nvGrpSpPr>
          <p:cNvPr id="1241193" name="Group 3177"/>
          <p:cNvGrpSpPr>
            <a:grpSpLocks/>
          </p:cNvGrpSpPr>
          <p:nvPr/>
        </p:nvGrpSpPr>
        <p:grpSpPr bwMode="auto">
          <a:xfrm>
            <a:off x="250825" y="3733800"/>
            <a:ext cx="990600" cy="396875"/>
            <a:chOff x="0" y="2544"/>
            <a:chExt cx="624" cy="250"/>
          </a:xfrm>
        </p:grpSpPr>
        <p:grpSp>
          <p:nvGrpSpPr>
            <p:cNvPr id="1241194" name="Group 3178"/>
            <p:cNvGrpSpPr>
              <a:grpSpLocks/>
            </p:cNvGrpSpPr>
            <p:nvPr/>
          </p:nvGrpSpPr>
          <p:grpSpPr bwMode="auto">
            <a:xfrm>
              <a:off x="417" y="2544"/>
              <a:ext cx="207" cy="250"/>
              <a:chOff x="4363" y="1440"/>
              <a:chExt cx="725" cy="260"/>
            </a:xfrm>
          </p:grpSpPr>
          <p:sp>
            <p:nvSpPr>
              <p:cNvPr id="1241195" name="Rectangle 3179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96" name="Text Box 3180"/>
              <p:cNvSpPr txBox="1">
                <a:spLocks noChangeArrowheads="1"/>
              </p:cNvSpPr>
              <p:nvPr/>
            </p:nvSpPr>
            <p:spPr bwMode="auto">
              <a:xfrm>
                <a:off x="4363" y="1440"/>
                <a:ext cx="68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6</a:t>
                </a:r>
              </a:p>
            </p:txBody>
          </p:sp>
        </p:grpSp>
        <p:grpSp>
          <p:nvGrpSpPr>
            <p:cNvPr id="1241197" name="Group 3181"/>
            <p:cNvGrpSpPr>
              <a:grpSpLocks/>
            </p:cNvGrpSpPr>
            <p:nvPr/>
          </p:nvGrpSpPr>
          <p:grpSpPr bwMode="auto">
            <a:xfrm>
              <a:off x="0" y="2544"/>
              <a:ext cx="446" cy="250"/>
              <a:chOff x="336" y="1440"/>
              <a:chExt cx="446" cy="250"/>
            </a:xfrm>
          </p:grpSpPr>
          <p:sp>
            <p:nvSpPr>
              <p:cNvPr id="1241198" name="Rectangle 3182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199" name="Text Box 3183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5 +</a:t>
                </a:r>
              </a:p>
            </p:txBody>
          </p:sp>
        </p:grpSp>
      </p:grpSp>
      <p:sp>
        <p:nvSpPr>
          <p:cNvPr id="1241200" name="Line 3184"/>
          <p:cNvSpPr>
            <a:spLocks noChangeShapeType="1"/>
          </p:cNvSpPr>
          <p:nvPr/>
        </p:nvSpPr>
        <p:spPr bwMode="auto">
          <a:xfrm>
            <a:off x="1622425" y="2819400"/>
            <a:ext cx="1066800" cy="14478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01" name="Line 3185"/>
          <p:cNvSpPr>
            <a:spLocks noChangeShapeType="1"/>
          </p:cNvSpPr>
          <p:nvPr/>
        </p:nvSpPr>
        <p:spPr bwMode="auto">
          <a:xfrm>
            <a:off x="1219200" y="3886200"/>
            <a:ext cx="1295400" cy="457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02" name="Line 3186"/>
          <p:cNvSpPr>
            <a:spLocks noChangeShapeType="1"/>
          </p:cNvSpPr>
          <p:nvPr/>
        </p:nvSpPr>
        <p:spPr bwMode="auto">
          <a:xfrm>
            <a:off x="1470025" y="3429000"/>
            <a:ext cx="1676400" cy="8382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41203" name="Group 3187"/>
          <p:cNvGrpSpPr>
            <a:grpSpLocks/>
          </p:cNvGrpSpPr>
          <p:nvPr/>
        </p:nvGrpSpPr>
        <p:grpSpPr bwMode="auto">
          <a:xfrm>
            <a:off x="4746625" y="2286000"/>
            <a:ext cx="1149350" cy="396875"/>
            <a:chOff x="2880" y="1632"/>
            <a:chExt cx="724" cy="250"/>
          </a:xfrm>
        </p:grpSpPr>
        <p:grpSp>
          <p:nvGrpSpPr>
            <p:cNvPr id="1241204" name="Group 3188"/>
            <p:cNvGrpSpPr>
              <a:grpSpLocks/>
            </p:cNvGrpSpPr>
            <p:nvPr/>
          </p:nvGrpSpPr>
          <p:grpSpPr bwMode="auto">
            <a:xfrm>
              <a:off x="3168" y="1632"/>
              <a:ext cx="436" cy="250"/>
              <a:chOff x="4416" y="1440"/>
              <a:chExt cx="678" cy="260"/>
            </a:xfrm>
          </p:grpSpPr>
          <p:sp>
            <p:nvSpPr>
              <p:cNvPr id="1241205" name="Rectangle 3189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06" name="Text Box 3190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678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3 5 6</a:t>
                </a:r>
              </a:p>
            </p:txBody>
          </p:sp>
        </p:grpSp>
        <p:grpSp>
          <p:nvGrpSpPr>
            <p:cNvPr id="1241207" name="Group 3191"/>
            <p:cNvGrpSpPr>
              <a:grpSpLocks/>
            </p:cNvGrpSpPr>
            <p:nvPr/>
          </p:nvGrpSpPr>
          <p:grpSpPr bwMode="auto">
            <a:xfrm>
              <a:off x="2880" y="1632"/>
              <a:ext cx="326" cy="250"/>
              <a:chOff x="336" y="1440"/>
              <a:chExt cx="489" cy="250"/>
            </a:xfrm>
          </p:grpSpPr>
          <p:sp>
            <p:nvSpPr>
              <p:cNvPr id="1241208" name="Rectangle 3192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09" name="Text Box 3193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+</a:t>
                </a:r>
              </a:p>
            </p:txBody>
          </p:sp>
        </p:grpSp>
      </p:grpSp>
      <p:grpSp>
        <p:nvGrpSpPr>
          <p:cNvPr id="1241210" name="Group 3194"/>
          <p:cNvGrpSpPr>
            <a:grpSpLocks/>
          </p:cNvGrpSpPr>
          <p:nvPr/>
        </p:nvGrpSpPr>
        <p:grpSpPr bwMode="auto">
          <a:xfrm>
            <a:off x="6042025" y="2819400"/>
            <a:ext cx="958850" cy="396875"/>
            <a:chOff x="3792" y="2064"/>
            <a:chExt cx="604" cy="250"/>
          </a:xfrm>
        </p:grpSpPr>
        <p:grpSp>
          <p:nvGrpSpPr>
            <p:cNvPr id="1241211" name="Group 3195"/>
            <p:cNvGrpSpPr>
              <a:grpSpLocks/>
            </p:cNvGrpSpPr>
            <p:nvPr/>
          </p:nvGrpSpPr>
          <p:grpSpPr bwMode="auto">
            <a:xfrm>
              <a:off x="4080" y="2064"/>
              <a:ext cx="316" cy="250"/>
              <a:chOff x="4416" y="1440"/>
              <a:chExt cx="737" cy="260"/>
            </a:xfrm>
          </p:grpSpPr>
          <p:sp>
            <p:nvSpPr>
              <p:cNvPr id="1241212" name="Rectangle 3196"/>
              <p:cNvSpPr>
                <a:spLocks noChangeArrowheads="1"/>
              </p:cNvSpPr>
              <p:nvPr/>
            </p:nvSpPr>
            <p:spPr bwMode="auto">
              <a:xfrm>
                <a:off x="4416" y="1440"/>
                <a:ext cx="672" cy="213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13" name="Text Box 3197"/>
              <p:cNvSpPr txBox="1">
                <a:spLocks noChangeArrowheads="1"/>
              </p:cNvSpPr>
              <p:nvPr/>
            </p:nvSpPr>
            <p:spPr bwMode="auto">
              <a:xfrm>
                <a:off x="4416" y="1440"/>
                <a:ext cx="737" cy="2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5 6</a:t>
                </a:r>
              </a:p>
            </p:txBody>
          </p:sp>
        </p:grpSp>
        <p:grpSp>
          <p:nvGrpSpPr>
            <p:cNvPr id="1241214" name="Group 3198"/>
            <p:cNvGrpSpPr>
              <a:grpSpLocks/>
            </p:cNvGrpSpPr>
            <p:nvPr/>
          </p:nvGrpSpPr>
          <p:grpSpPr bwMode="auto">
            <a:xfrm>
              <a:off x="3792" y="2064"/>
              <a:ext cx="326" cy="250"/>
              <a:chOff x="336" y="1440"/>
              <a:chExt cx="489" cy="250"/>
            </a:xfrm>
          </p:grpSpPr>
          <p:sp>
            <p:nvSpPr>
              <p:cNvPr id="1241215" name="Rectangle 3199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16" name="Text Box 3200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48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3 +</a:t>
                </a:r>
              </a:p>
            </p:txBody>
          </p:sp>
        </p:grpSp>
      </p:grpSp>
      <p:grpSp>
        <p:nvGrpSpPr>
          <p:cNvPr id="1241217" name="Group 3201"/>
          <p:cNvGrpSpPr>
            <a:grpSpLocks/>
          </p:cNvGrpSpPr>
          <p:nvPr/>
        </p:nvGrpSpPr>
        <p:grpSpPr bwMode="auto">
          <a:xfrm>
            <a:off x="2003425" y="2133600"/>
            <a:ext cx="1371600" cy="396875"/>
            <a:chOff x="1344" y="1536"/>
            <a:chExt cx="863" cy="226"/>
          </a:xfrm>
        </p:grpSpPr>
        <p:grpSp>
          <p:nvGrpSpPr>
            <p:cNvPr id="1241218" name="Group 3202"/>
            <p:cNvGrpSpPr>
              <a:grpSpLocks/>
            </p:cNvGrpSpPr>
            <p:nvPr/>
          </p:nvGrpSpPr>
          <p:grpSpPr bwMode="auto">
            <a:xfrm>
              <a:off x="1344" y="1536"/>
              <a:ext cx="432" cy="226"/>
              <a:chOff x="336" y="1440"/>
              <a:chExt cx="432" cy="226"/>
            </a:xfrm>
          </p:grpSpPr>
          <p:sp>
            <p:nvSpPr>
              <p:cNvPr id="1241219" name="Rectangle 3203"/>
              <p:cNvSpPr>
                <a:spLocks noChangeArrowheads="1"/>
              </p:cNvSpPr>
              <p:nvPr/>
            </p:nvSpPr>
            <p:spPr bwMode="auto">
              <a:xfrm>
                <a:off x="336" y="1440"/>
                <a:ext cx="432" cy="20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20" name="Text Box 3204"/>
              <p:cNvSpPr txBox="1">
                <a:spLocks noChangeArrowheads="1"/>
              </p:cNvSpPr>
              <p:nvPr/>
            </p:nvSpPr>
            <p:spPr bwMode="auto">
              <a:xfrm>
                <a:off x="336" y="1440"/>
                <a:ext cx="326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1 +</a:t>
                </a:r>
              </a:p>
            </p:txBody>
          </p:sp>
        </p:grpSp>
        <p:grpSp>
          <p:nvGrpSpPr>
            <p:cNvPr id="1241221" name="Group 3205"/>
            <p:cNvGrpSpPr>
              <a:grpSpLocks/>
            </p:cNvGrpSpPr>
            <p:nvPr/>
          </p:nvGrpSpPr>
          <p:grpSpPr bwMode="auto">
            <a:xfrm>
              <a:off x="1632" y="1536"/>
              <a:ext cx="575" cy="226"/>
              <a:chOff x="432" y="1728"/>
              <a:chExt cx="432" cy="226"/>
            </a:xfrm>
          </p:grpSpPr>
          <p:sp>
            <p:nvSpPr>
              <p:cNvPr id="1241222" name="Rectangle 3206"/>
              <p:cNvSpPr>
                <a:spLocks noChangeArrowheads="1"/>
              </p:cNvSpPr>
              <p:nvPr/>
            </p:nvSpPr>
            <p:spPr bwMode="auto">
              <a:xfrm>
                <a:off x="432" y="1728"/>
                <a:ext cx="432" cy="205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2800">
                  <a:latin typeface="Wingdings" pitchFamily="2" charset="2"/>
                </a:endParaRPr>
              </a:p>
            </p:txBody>
          </p:sp>
          <p:sp>
            <p:nvSpPr>
              <p:cNvPr id="1241223" name="Text Box 3207"/>
              <p:cNvSpPr txBox="1">
                <a:spLocks noChangeArrowheads="1"/>
              </p:cNvSpPr>
              <p:nvPr/>
            </p:nvSpPr>
            <p:spPr bwMode="auto">
              <a:xfrm>
                <a:off x="432" y="1728"/>
                <a:ext cx="417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000" b="0">
                    <a:latin typeface="Times New Roman" pitchFamily="18" charset="0"/>
                  </a:rPr>
                  <a:t>2 3 5 6</a:t>
                </a:r>
              </a:p>
            </p:txBody>
          </p:sp>
        </p:grpSp>
      </p:grpSp>
      <p:sp>
        <p:nvSpPr>
          <p:cNvPr id="1241224" name="Text Box 3208"/>
          <p:cNvSpPr txBox="1">
            <a:spLocks noChangeArrowheads="1"/>
          </p:cNvSpPr>
          <p:nvPr/>
        </p:nvSpPr>
        <p:spPr bwMode="auto">
          <a:xfrm>
            <a:off x="4670425" y="1447800"/>
            <a:ext cx="131318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0" dirty="0"/>
              <a:t>transaction</a:t>
            </a:r>
          </a:p>
        </p:txBody>
      </p:sp>
      <p:sp>
        <p:nvSpPr>
          <p:cNvPr id="1241225" name="Rectangle 3209"/>
          <p:cNvSpPr>
            <a:spLocks noChangeArrowheads="1"/>
          </p:cNvSpPr>
          <p:nvPr/>
        </p:nvSpPr>
        <p:spPr bwMode="auto">
          <a:xfrm>
            <a:off x="2362200" y="5257800"/>
            <a:ext cx="762000" cy="9144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6" name="Line 3210"/>
          <p:cNvSpPr>
            <a:spLocks noChangeShapeType="1"/>
          </p:cNvSpPr>
          <p:nvPr/>
        </p:nvSpPr>
        <p:spPr bwMode="auto">
          <a:xfrm flipH="1">
            <a:off x="2743200" y="4800600"/>
            <a:ext cx="0" cy="457200"/>
          </a:xfrm>
          <a:prstGeom prst="line">
            <a:avLst/>
          </a:prstGeom>
          <a:noFill/>
          <a:ln w="4445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7" name="Line 3211"/>
          <p:cNvSpPr>
            <a:spLocks noChangeShapeType="1"/>
          </p:cNvSpPr>
          <p:nvPr/>
        </p:nvSpPr>
        <p:spPr bwMode="auto">
          <a:xfrm>
            <a:off x="2743200" y="4800600"/>
            <a:ext cx="685800" cy="457200"/>
          </a:xfrm>
          <a:prstGeom prst="line">
            <a:avLst/>
          </a:prstGeom>
          <a:noFill/>
          <a:ln w="4445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8" name="Rectangle 3212"/>
          <p:cNvSpPr>
            <a:spLocks noChangeArrowheads="1"/>
          </p:cNvSpPr>
          <p:nvPr/>
        </p:nvSpPr>
        <p:spPr bwMode="auto">
          <a:xfrm>
            <a:off x="3200400" y="5257800"/>
            <a:ext cx="762000" cy="5334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29" name="Rectangle 3213"/>
          <p:cNvSpPr>
            <a:spLocks noChangeArrowheads="1"/>
          </p:cNvSpPr>
          <p:nvPr/>
        </p:nvSpPr>
        <p:spPr bwMode="auto">
          <a:xfrm>
            <a:off x="3886200" y="3429000"/>
            <a:ext cx="685800" cy="8382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0" name="Rectangle 3214"/>
          <p:cNvSpPr>
            <a:spLocks noChangeArrowheads="1"/>
          </p:cNvSpPr>
          <p:nvPr/>
        </p:nvSpPr>
        <p:spPr bwMode="auto">
          <a:xfrm>
            <a:off x="3124200" y="4267200"/>
            <a:ext cx="685800" cy="4572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1" name="Line 3215"/>
          <p:cNvSpPr>
            <a:spLocks noChangeShapeType="1"/>
          </p:cNvSpPr>
          <p:nvPr/>
        </p:nvSpPr>
        <p:spPr bwMode="auto">
          <a:xfrm>
            <a:off x="5638800" y="3886200"/>
            <a:ext cx="0" cy="609600"/>
          </a:xfrm>
          <a:prstGeom prst="line">
            <a:avLst/>
          </a:prstGeom>
          <a:noFill/>
          <a:ln w="44450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3" name="Rectangle 3217"/>
          <p:cNvSpPr>
            <a:spLocks noChangeArrowheads="1"/>
          </p:cNvSpPr>
          <p:nvPr/>
        </p:nvSpPr>
        <p:spPr bwMode="auto">
          <a:xfrm>
            <a:off x="5181600" y="4495800"/>
            <a:ext cx="838200" cy="11430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1235" name="Text Box 3219"/>
          <p:cNvSpPr txBox="1">
            <a:spLocks noChangeArrowheads="1"/>
          </p:cNvSpPr>
          <p:nvPr/>
        </p:nvSpPr>
        <p:spPr bwMode="auto">
          <a:xfrm>
            <a:off x="3962401" y="5740400"/>
            <a:ext cx="51512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b="0" dirty="0"/>
              <a:t>Match transaction against </a:t>
            </a:r>
            <a:r>
              <a:rPr lang="en-US" dirty="0"/>
              <a:t>9</a:t>
            </a:r>
            <a:r>
              <a:rPr lang="en-US" sz="1800" b="0" dirty="0" smtClean="0"/>
              <a:t> </a:t>
            </a:r>
            <a:r>
              <a:rPr lang="en-US" sz="1800" b="0" dirty="0"/>
              <a:t>out of 15 candidates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96683" y="6199562"/>
            <a:ext cx="591700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Hash-tree enables to enumerate </a:t>
            </a:r>
            <a:r>
              <a:rPr lang="en-US" dirty="0" err="1" smtClean="0"/>
              <a:t>itemsets</a:t>
            </a:r>
            <a:r>
              <a:rPr lang="en-US" dirty="0" smtClean="0"/>
              <a:t> in transaction </a:t>
            </a:r>
          </a:p>
          <a:p>
            <a:r>
              <a:rPr lang="en-US" dirty="0" smtClean="0"/>
              <a:t>and match them against candidates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99714" y="3821957"/>
            <a:ext cx="254428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Increment the counters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26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838200" y="32131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</a:t>
            </a:r>
            <a:r>
              <a:rPr lang="en-US" sz="1800" baseline="-25000"/>
              <a:t>1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2514600" y="32131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L</a:t>
            </a:r>
            <a:r>
              <a:rPr lang="en-US" sz="1800" baseline="-25000"/>
              <a:t>1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419600" y="32131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</a:t>
            </a:r>
            <a:r>
              <a:rPr lang="en-US" sz="1800" baseline="-25000"/>
              <a:t>2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6019800" y="32131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L</a:t>
            </a:r>
            <a:r>
              <a:rPr lang="en-US" sz="1800" baseline="-25000"/>
              <a:t>2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8001000" y="3213100"/>
            <a:ext cx="403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C</a:t>
            </a:r>
            <a:r>
              <a:rPr lang="en-US" sz="1800" baseline="-25000"/>
              <a:t>3</a:t>
            </a: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auto">
          <a:xfrm rot="16200000">
            <a:off x="1448593" y="2983707"/>
            <a:ext cx="912813" cy="762000"/>
          </a:xfrm>
          <a:custGeom>
            <a:avLst/>
            <a:gdLst>
              <a:gd name="G0" fmla="+- 7312 0 0"/>
              <a:gd name="G1" fmla="+- 21600 0 7312"/>
              <a:gd name="G2" fmla="*/ 7312 1 2"/>
              <a:gd name="G3" fmla="+- 21600 0 G2"/>
              <a:gd name="G4" fmla="+/ 7312 21600 2"/>
              <a:gd name="G5" fmla="+/ G1 0 2"/>
              <a:gd name="G6" fmla="*/ 21600 21600 7312"/>
              <a:gd name="G7" fmla="*/ G6 1 2"/>
              <a:gd name="G8" fmla="+- 21600 0 G7"/>
              <a:gd name="G9" fmla="*/ 21600 1 2"/>
              <a:gd name="G10" fmla="+- 7312 0 G9"/>
              <a:gd name="G11" fmla="?: G10 G8 0"/>
              <a:gd name="G12" fmla="?: G10 G7 21600"/>
              <a:gd name="T0" fmla="*/ 17944 w 21600"/>
              <a:gd name="T1" fmla="*/ 10800 h 21600"/>
              <a:gd name="T2" fmla="*/ 10800 w 21600"/>
              <a:gd name="T3" fmla="*/ 21600 h 21600"/>
              <a:gd name="T4" fmla="*/ 3656 w 21600"/>
              <a:gd name="T5" fmla="*/ 10800 h 21600"/>
              <a:gd name="T6" fmla="*/ 10800 w 21600"/>
              <a:gd name="T7" fmla="*/ 0 h 21600"/>
              <a:gd name="T8" fmla="*/ 5456 w 21600"/>
              <a:gd name="T9" fmla="*/ 5456 h 21600"/>
              <a:gd name="T10" fmla="*/ 16144 w 21600"/>
              <a:gd name="T11" fmla="*/ 1614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Filter</a:t>
            </a:r>
          </a:p>
        </p:txBody>
      </p:sp>
      <p:sp>
        <p:nvSpPr>
          <p:cNvPr id="86024" name="AutoShape 8"/>
          <p:cNvSpPr>
            <a:spLocks noChangeArrowheads="1"/>
          </p:cNvSpPr>
          <p:nvPr/>
        </p:nvSpPr>
        <p:spPr bwMode="auto">
          <a:xfrm rot="16200000">
            <a:off x="4953793" y="2983707"/>
            <a:ext cx="912813" cy="762000"/>
          </a:xfrm>
          <a:custGeom>
            <a:avLst/>
            <a:gdLst>
              <a:gd name="G0" fmla="+- 7312 0 0"/>
              <a:gd name="G1" fmla="+- 21600 0 7312"/>
              <a:gd name="G2" fmla="*/ 7312 1 2"/>
              <a:gd name="G3" fmla="+- 21600 0 G2"/>
              <a:gd name="G4" fmla="+/ 7312 21600 2"/>
              <a:gd name="G5" fmla="+/ G1 0 2"/>
              <a:gd name="G6" fmla="*/ 21600 21600 7312"/>
              <a:gd name="G7" fmla="*/ G6 1 2"/>
              <a:gd name="G8" fmla="+- 21600 0 G7"/>
              <a:gd name="G9" fmla="*/ 21600 1 2"/>
              <a:gd name="G10" fmla="+- 7312 0 G9"/>
              <a:gd name="G11" fmla="?: G10 G8 0"/>
              <a:gd name="G12" fmla="?: G10 G7 21600"/>
              <a:gd name="T0" fmla="*/ 17944 w 21600"/>
              <a:gd name="T1" fmla="*/ 10800 h 21600"/>
              <a:gd name="T2" fmla="*/ 10800 w 21600"/>
              <a:gd name="T3" fmla="*/ 21600 h 21600"/>
              <a:gd name="T4" fmla="*/ 3656 w 21600"/>
              <a:gd name="T5" fmla="*/ 10800 h 21600"/>
              <a:gd name="T6" fmla="*/ 10800 w 21600"/>
              <a:gd name="T7" fmla="*/ 0 h 21600"/>
              <a:gd name="T8" fmla="*/ 5456 w 21600"/>
              <a:gd name="T9" fmla="*/ 5456 h 21600"/>
              <a:gd name="T10" fmla="*/ 16144 w 21600"/>
              <a:gd name="T11" fmla="*/ 1614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312" y="21600"/>
                </a:lnTo>
                <a:lnTo>
                  <a:pt x="1428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1800"/>
              <a:t>Filter</a:t>
            </a:r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6629400" y="3060700"/>
            <a:ext cx="1143000" cy="6096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Construct</a:t>
            </a:r>
          </a:p>
        </p:txBody>
      </p:sp>
      <p:sp>
        <p:nvSpPr>
          <p:cNvPr id="86026" name="Rectangle 10"/>
          <p:cNvSpPr>
            <a:spLocks noChangeArrowheads="1"/>
          </p:cNvSpPr>
          <p:nvPr/>
        </p:nvSpPr>
        <p:spPr bwMode="auto">
          <a:xfrm>
            <a:off x="3048000" y="3060700"/>
            <a:ext cx="1143000" cy="6096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Construct</a:t>
            </a:r>
          </a:p>
        </p:txBody>
      </p:sp>
      <p:sp>
        <p:nvSpPr>
          <p:cNvPr id="86028" name="Text Box 12"/>
          <p:cNvSpPr txBox="1">
            <a:spLocks noChangeArrowheads="1"/>
          </p:cNvSpPr>
          <p:nvPr/>
        </p:nvSpPr>
        <p:spPr bwMode="auto">
          <a:xfrm>
            <a:off x="1447800" y="4737100"/>
            <a:ext cx="63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First</a:t>
            </a:r>
          </a:p>
          <a:p>
            <a:r>
              <a:rPr lang="en-US" sz="1800"/>
              <a:t>pass</a:t>
            </a:r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5105400" y="4737100"/>
            <a:ext cx="91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/>
              <a:t>Second</a:t>
            </a:r>
          </a:p>
          <a:p>
            <a:r>
              <a:rPr lang="en-US" sz="1800"/>
              <a:t>pass</a:t>
            </a:r>
          </a:p>
        </p:txBody>
      </p:sp>
      <p:sp>
        <p:nvSpPr>
          <p:cNvPr id="86030" name="Line 14"/>
          <p:cNvSpPr>
            <a:spLocks noChangeShapeType="1"/>
          </p:cNvSpPr>
          <p:nvPr/>
        </p:nvSpPr>
        <p:spPr bwMode="auto">
          <a:xfrm flipV="1">
            <a:off x="1752600" y="3975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1" name="Line 15"/>
          <p:cNvSpPr>
            <a:spLocks noChangeShapeType="1"/>
          </p:cNvSpPr>
          <p:nvPr/>
        </p:nvSpPr>
        <p:spPr bwMode="auto">
          <a:xfrm flipV="1">
            <a:off x="5257800" y="39751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2" name="Line 16"/>
          <p:cNvSpPr>
            <a:spLocks noChangeShapeType="1"/>
          </p:cNvSpPr>
          <p:nvPr/>
        </p:nvSpPr>
        <p:spPr bwMode="auto">
          <a:xfrm>
            <a:off x="12954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3" name="Line 17"/>
          <p:cNvSpPr>
            <a:spLocks noChangeShapeType="1"/>
          </p:cNvSpPr>
          <p:nvPr/>
        </p:nvSpPr>
        <p:spPr bwMode="auto">
          <a:xfrm>
            <a:off x="22860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4" name="Line 18"/>
          <p:cNvSpPr>
            <a:spLocks noChangeShapeType="1"/>
          </p:cNvSpPr>
          <p:nvPr/>
        </p:nvSpPr>
        <p:spPr bwMode="auto">
          <a:xfrm>
            <a:off x="28194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57912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6" name="Line 20"/>
          <p:cNvSpPr>
            <a:spLocks noChangeShapeType="1"/>
          </p:cNvSpPr>
          <p:nvPr/>
        </p:nvSpPr>
        <p:spPr bwMode="auto">
          <a:xfrm>
            <a:off x="48006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>
            <a:off x="41910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8" name="Line 22"/>
          <p:cNvSpPr>
            <a:spLocks noChangeShapeType="1"/>
          </p:cNvSpPr>
          <p:nvPr/>
        </p:nvSpPr>
        <p:spPr bwMode="auto">
          <a:xfrm>
            <a:off x="77724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9" name="Line 23"/>
          <p:cNvSpPr>
            <a:spLocks noChangeShapeType="1"/>
          </p:cNvSpPr>
          <p:nvPr/>
        </p:nvSpPr>
        <p:spPr bwMode="auto">
          <a:xfrm>
            <a:off x="64008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40" name="Line 24"/>
          <p:cNvSpPr>
            <a:spLocks noChangeShapeType="1"/>
          </p:cNvSpPr>
          <p:nvPr/>
        </p:nvSpPr>
        <p:spPr bwMode="auto">
          <a:xfrm>
            <a:off x="8458200" y="3365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6050" name="Group 34"/>
          <p:cNvGrpSpPr>
            <a:grpSpLocks/>
          </p:cNvGrpSpPr>
          <p:nvPr/>
        </p:nvGrpSpPr>
        <p:grpSpPr bwMode="auto">
          <a:xfrm>
            <a:off x="746125" y="1873250"/>
            <a:ext cx="727075" cy="1339850"/>
            <a:chOff x="326" y="260"/>
            <a:chExt cx="458" cy="844"/>
          </a:xfrm>
        </p:grpSpPr>
        <p:sp>
          <p:nvSpPr>
            <p:cNvPr id="86041" name="Text Box 25"/>
            <p:cNvSpPr txBox="1">
              <a:spLocks noChangeArrowheads="1"/>
            </p:cNvSpPr>
            <p:nvPr/>
          </p:nvSpPr>
          <p:spPr bwMode="auto">
            <a:xfrm>
              <a:off x="326" y="260"/>
              <a:ext cx="45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dirty="0"/>
                <a:t>All</a:t>
              </a:r>
            </a:p>
            <a:p>
              <a:r>
                <a:rPr lang="en-US" sz="1800" dirty="0"/>
                <a:t>items</a:t>
              </a:r>
            </a:p>
          </p:txBody>
        </p:sp>
        <p:sp>
          <p:nvSpPr>
            <p:cNvPr id="86042" name="Line 26"/>
            <p:cNvSpPr>
              <a:spLocks noChangeShapeType="1"/>
            </p:cNvSpPr>
            <p:nvPr/>
          </p:nvSpPr>
          <p:spPr bwMode="auto">
            <a:xfrm flipH="1">
              <a:off x="480" y="720"/>
              <a:ext cx="4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1" name="Group 35"/>
          <p:cNvGrpSpPr>
            <a:grpSpLocks/>
          </p:cNvGrpSpPr>
          <p:nvPr/>
        </p:nvGrpSpPr>
        <p:grpSpPr bwMode="auto">
          <a:xfrm>
            <a:off x="3124200" y="1612900"/>
            <a:ext cx="995363" cy="1447800"/>
            <a:chOff x="1824" y="96"/>
            <a:chExt cx="627" cy="912"/>
          </a:xfrm>
        </p:grpSpPr>
        <p:sp>
          <p:nvSpPr>
            <p:cNvPr id="86043" name="Text Box 27"/>
            <p:cNvSpPr txBox="1">
              <a:spLocks noChangeArrowheads="1"/>
            </p:cNvSpPr>
            <p:nvPr/>
          </p:nvSpPr>
          <p:spPr bwMode="auto">
            <a:xfrm>
              <a:off x="1824" y="96"/>
              <a:ext cx="627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All pairs</a:t>
              </a:r>
            </a:p>
            <a:p>
              <a:r>
                <a:rPr lang="en-US" sz="1800"/>
                <a:t>of items</a:t>
              </a:r>
            </a:p>
            <a:p>
              <a:r>
                <a:rPr lang="en-US" sz="1800"/>
                <a:t>from L</a:t>
              </a:r>
              <a:r>
                <a:rPr lang="en-US" sz="1800" baseline="-25000"/>
                <a:t>1</a:t>
              </a:r>
            </a:p>
          </p:txBody>
        </p:sp>
        <p:sp>
          <p:nvSpPr>
            <p:cNvPr id="86044" name="Line 28"/>
            <p:cNvSpPr>
              <a:spLocks noChangeShapeType="1"/>
            </p:cNvSpPr>
            <p:nvPr/>
          </p:nvSpPr>
          <p:spPr bwMode="auto">
            <a:xfrm flipH="1">
              <a:off x="2112" y="672"/>
              <a:ext cx="48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2" name="Group 36"/>
          <p:cNvGrpSpPr>
            <a:grpSpLocks/>
          </p:cNvGrpSpPr>
          <p:nvPr/>
        </p:nvGrpSpPr>
        <p:grpSpPr bwMode="auto">
          <a:xfrm>
            <a:off x="4860925" y="1720850"/>
            <a:ext cx="1063625" cy="1263650"/>
            <a:chOff x="2918" y="164"/>
            <a:chExt cx="670" cy="796"/>
          </a:xfrm>
        </p:grpSpPr>
        <p:sp>
          <p:nvSpPr>
            <p:cNvPr id="86046" name="Text Box 30"/>
            <p:cNvSpPr txBox="1">
              <a:spLocks noChangeArrowheads="1"/>
            </p:cNvSpPr>
            <p:nvPr/>
          </p:nvSpPr>
          <p:spPr bwMode="auto">
            <a:xfrm>
              <a:off x="2918" y="164"/>
              <a:ext cx="67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  Count</a:t>
              </a:r>
            </a:p>
            <a:p>
              <a:r>
                <a:rPr lang="en-US" sz="1800"/>
                <a:t>the pairs</a:t>
              </a:r>
            </a:p>
          </p:txBody>
        </p:sp>
        <p:sp>
          <p:nvSpPr>
            <p:cNvPr id="86047" name="Line 31"/>
            <p:cNvSpPr>
              <a:spLocks noChangeShapeType="1"/>
            </p:cNvSpPr>
            <p:nvPr/>
          </p:nvSpPr>
          <p:spPr bwMode="auto">
            <a:xfrm flipH="1">
              <a:off x="3168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56" name="Group 40"/>
          <p:cNvGrpSpPr>
            <a:grpSpLocks/>
          </p:cNvGrpSpPr>
          <p:nvPr/>
        </p:nvGrpSpPr>
        <p:grpSpPr bwMode="auto">
          <a:xfrm>
            <a:off x="1600200" y="1689100"/>
            <a:ext cx="1122363" cy="1371600"/>
            <a:chOff x="864" y="144"/>
            <a:chExt cx="707" cy="864"/>
          </a:xfrm>
        </p:grpSpPr>
        <p:sp>
          <p:nvSpPr>
            <p:cNvPr id="86054" name="Text Box 38"/>
            <p:cNvSpPr txBox="1">
              <a:spLocks noChangeArrowheads="1"/>
            </p:cNvSpPr>
            <p:nvPr/>
          </p:nvSpPr>
          <p:spPr bwMode="auto">
            <a:xfrm>
              <a:off x="864" y="144"/>
              <a:ext cx="70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  Count</a:t>
              </a:r>
            </a:p>
            <a:p>
              <a:r>
                <a:rPr lang="en-US" sz="1800"/>
                <a:t>the items</a:t>
              </a:r>
            </a:p>
          </p:txBody>
        </p:sp>
        <p:sp>
          <p:nvSpPr>
            <p:cNvPr id="86055" name="Line 39"/>
            <p:cNvSpPr>
              <a:spLocks noChangeShapeType="1"/>
            </p:cNvSpPr>
            <p:nvPr/>
          </p:nvSpPr>
          <p:spPr bwMode="auto">
            <a:xfrm flipH="1">
              <a:off x="1056" y="528"/>
              <a:ext cx="9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62" name="Group 46"/>
          <p:cNvGrpSpPr>
            <a:grpSpLocks/>
          </p:cNvGrpSpPr>
          <p:nvPr/>
        </p:nvGrpSpPr>
        <p:grpSpPr bwMode="auto">
          <a:xfrm>
            <a:off x="2346325" y="3670300"/>
            <a:ext cx="1084263" cy="2806700"/>
            <a:chOff x="1334" y="1392"/>
            <a:chExt cx="683" cy="1768"/>
          </a:xfrm>
        </p:grpSpPr>
        <p:sp>
          <p:nvSpPr>
            <p:cNvPr id="86057" name="Text Box 41"/>
            <p:cNvSpPr txBox="1">
              <a:spLocks noChangeArrowheads="1"/>
            </p:cNvSpPr>
            <p:nvPr/>
          </p:nvSpPr>
          <p:spPr bwMode="auto">
            <a:xfrm>
              <a:off x="1334" y="2756"/>
              <a:ext cx="68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Frequent</a:t>
              </a:r>
            </a:p>
            <a:p>
              <a:r>
                <a:rPr lang="en-US" sz="1800"/>
                <a:t>items</a:t>
              </a:r>
            </a:p>
          </p:txBody>
        </p:sp>
        <p:sp>
          <p:nvSpPr>
            <p:cNvPr id="86059" name="Line 43"/>
            <p:cNvSpPr>
              <a:spLocks noChangeShapeType="1"/>
            </p:cNvSpPr>
            <p:nvPr/>
          </p:nvSpPr>
          <p:spPr bwMode="auto">
            <a:xfrm flipH="1" flipV="1">
              <a:off x="1536" y="1392"/>
              <a:ext cx="48" cy="1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6063" name="Group 47"/>
          <p:cNvGrpSpPr>
            <a:grpSpLocks/>
          </p:cNvGrpSpPr>
          <p:nvPr/>
        </p:nvGrpSpPr>
        <p:grpSpPr bwMode="auto">
          <a:xfrm>
            <a:off x="5867400" y="3746500"/>
            <a:ext cx="1084263" cy="2698750"/>
            <a:chOff x="3552" y="1440"/>
            <a:chExt cx="683" cy="1700"/>
          </a:xfrm>
        </p:grpSpPr>
        <p:sp>
          <p:nvSpPr>
            <p:cNvPr id="86058" name="Text Box 42"/>
            <p:cNvSpPr txBox="1">
              <a:spLocks noChangeArrowheads="1"/>
            </p:cNvSpPr>
            <p:nvPr/>
          </p:nvSpPr>
          <p:spPr bwMode="auto">
            <a:xfrm>
              <a:off x="3552" y="2736"/>
              <a:ext cx="68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/>
                <a:t>Frequent</a:t>
              </a:r>
            </a:p>
            <a:p>
              <a:r>
                <a:rPr lang="en-US" sz="1800"/>
                <a:t>pairs</a:t>
              </a:r>
            </a:p>
          </p:txBody>
        </p:sp>
        <p:sp>
          <p:nvSpPr>
            <p:cNvPr id="86061" name="Line 45"/>
            <p:cNvSpPr>
              <a:spLocks noChangeShapeType="1"/>
            </p:cNvSpPr>
            <p:nvPr/>
          </p:nvSpPr>
          <p:spPr bwMode="auto">
            <a:xfrm flipH="1" flipV="1">
              <a:off x="3744" y="1440"/>
              <a:ext cx="144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frequent </a:t>
            </a:r>
            <a:r>
              <a:rPr lang="en-US" dirty="0" err="1" smtClean="0"/>
              <a:t>itemset</a:t>
            </a:r>
            <a:r>
              <a:rPr lang="en-US" dirty="0" smtClean="0"/>
              <a:t>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140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D4201-68E8-4D97-8B94-A398402A87CF}" type="slidenum">
              <a:rPr lang="en-US"/>
              <a:pPr/>
              <a:t>46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A-Priori for All Frequent Itemsets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pass</a:t>
            </a:r>
            <a:r>
              <a:rPr lang="en-US" dirty="0"/>
              <a:t> for each </a:t>
            </a:r>
            <a:r>
              <a:rPr lang="en-US" i="1" dirty="0"/>
              <a:t>k</a:t>
            </a:r>
            <a:r>
              <a:rPr lang="en-US" dirty="0"/>
              <a:t>.</a:t>
            </a:r>
          </a:p>
          <a:p>
            <a:r>
              <a:rPr lang="en-US" dirty="0"/>
              <a:t>Needs room in main memory to count each candidate </a:t>
            </a:r>
            <a:r>
              <a:rPr lang="en-US" i="1" dirty="0"/>
              <a:t>k</a:t>
            </a:r>
            <a:r>
              <a:rPr lang="en-US" dirty="0"/>
              <a:t> -set.</a:t>
            </a:r>
          </a:p>
          <a:p>
            <a:r>
              <a:rPr lang="en-US" dirty="0"/>
              <a:t>For typical market-basket data and reasonable support (e.g., 1%), </a:t>
            </a:r>
            <a:r>
              <a:rPr lang="en-US" i="1" dirty="0"/>
              <a:t>k</a:t>
            </a:r>
            <a:r>
              <a:rPr lang="en-US" dirty="0"/>
              <a:t> = 2 requires the most memory.</a:t>
            </a:r>
          </a:p>
        </p:txBody>
      </p:sp>
    </p:spTree>
    <p:extLst>
      <p:ext uri="{BB962C8B-B14F-4D97-AF65-F5344CB8AC3E}">
        <p14:creationId xmlns:p14="http://schemas.microsoft.com/office/powerpoint/2010/main" xmlns="" val="11548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9DA2-7E60-4B7D-8933-B6DA364317CD}" type="slidenum">
              <a:rPr lang="en-US"/>
              <a:pPr/>
              <a:t>47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Picture of A-Priori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209800" y="23622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257800" y="23622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  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286000" y="24384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Item counts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667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1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715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2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334000" y="2438400"/>
            <a:ext cx="1828800" cy="533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Frequent items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4191000" y="29718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562600" y="3429000"/>
            <a:ext cx="1466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Counts of</a:t>
            </a:r>
          </a:p>
          <a:p>
            <a:r>
              <a:rPr lang="en-US"/>
              <a:t>  pairs of</a:t>
            </a:r>
          </a:p>
          <a:p>
            <a:r>
              <a:rPr lang="en-US"/>
              <a:t> frequent</a:t>
            </a:r>
          </a:p>
          <a:p>
            <a:r>
              <a:rPr lang="en-US"/>
              <a:t>   items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41910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42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DFF2-FBE2-42A0-ABC8-61B3F07198E3}" type="slidenum">
              <a:rPr lang="en-US"/>
              <a:pPr/>
              <a:t>48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/>
              <a:t>Details of Main-Memory Counting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4495800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Two approaches</a:t>
            </a:r>
            <a:r>
              <a:rPr lang="en-US" dirty="0"/>
              <a:t>:</a:t>
            </a:r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Count all pairs, using a </a:t>
            </a:r>
            <a:r>
              <a:rPr lang="en-US" dirty="0" smtClean="0"/>
              <a:t>“triangular matrix” = one dimensional array that stores the lower diagonal.</a:t>
            </a:r>
            <a:endParaRPr lang="en-US" dirty="0"/>
          </a:p>
          <a:p>
            <a:pPr marL="990600" lvl="1" indent="-533400">
              <a:buFont typeface="Monotype Sorts" pitchFamily="2" charset="2"/>
              <a:buAutoNum type="arabicPeriod"/>
            </a:pPr>
            <a:r>
              <a:rPr lang="en-US" dirty="0"/>
              <a:t>Keep a table of triples [</a:t>
            </a:r>
            <a:r>
              <a:rPr lang="en-US" i="1" dirty="0"/>
              <a:t>i</a:t>
            </a:r>
            <a:r>
              <a:rPr lang="en-US" dirty="0"/>
              <a:t>,</a:t>
            </a:r>
            <a:r>
              <a:rPr lang="en-US" i="1" dirty="0"/>
              <a:t> j</a:t>
            </a:r>
            <a:r>
              <a:rPr lang="en-US" dirty="0"/>
              <a:t>,</a:t>
            </a:r>
            <a:r>
              <a:rPr lang="en-US" i="1" dirty="0"/>
              <a:t> c</a:t>
            </a:r>
            <a:r>
              <a:rPr lang="en-US" dirty="0"/>
              <a:t>] = “the count of the pair of items {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 } is </a:t>
            </a:r>
            <a:r>
              <a:rPr lang="en-US" i="1" dirty="0"/>
              <a:t>c</a:t>
            </a:r>
            <a:r>
              <a:rPr lang="en-US" dirty="0"/>
              <a:t>.”</a:t>
            </a:r>
          </a:p>
          <a:p>
            <a:r>
              <a:rPr lang="en-US" dirty="0"/>
              <a:t>(1) requires only 4 bytes/pair.</a:t>
            </a:r>
          </a:p>
          <a:p>
            <a:pPr marL="990600" lvl="1" indent="-533400"/>
            <a:r>
              <a:rPr lang="en-US" dirty="0">
                <a:solidFill>
                  <a:srgbClr val="FF0000"/>
                </a:solidFill>
              </a:rPr>
              <a:t>Note</a:t>
            </a:r>
            <a:r>
              <a:rPr lang="en-US" dirty="0"/>
              <a:t>: always assume integers are 4 bytes.</a:t>
            </a:r>
          </a:p>
          <a:p>
            <a:r>
              <a:rPr lang="en-US" dirty="0"/>
              <a:t>(2) requires 12 bytes, but only for those pairs with count &gt; 0.</a:t>
            </a:r>
          </a:p>
        </p:txBody>
      </p:sp>
    </p:spTree>
    <p:extLst>
      <p:ext uri="{BB962C8B-B14F-4D97-AF65-F5344CB8AC3E}">
        <p14:creationId xmlns:p14="http://schemas.microsoft.com/office/powerpoint/2010/main" xmlns="" val="145706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77F9B-CF2F-4E57-82F0-747D44124326}" type="slidenum">
              <a:rPr lang="en-US"/>
              <a:pPr/>
              <a:t>49</a:t>
            </a:fld>
            <a:endParaRPr lang="en-US"/>
          </a:p>
        </p:txBody>
      </p:sp>
      <p:sp>
        <p:nvSpPr>
          <p:cNvPr id="84994" name="AutoShape 2"/>
          <p:cNvSpPr>
            <a:spLocks noChangeArrowheads="1"/>
          </p:cNvSpPr>
          <p:nvPr/>
        </p:nvSpPr>
        <p:spPr bwMode="auto">
          <a:xfrm>
            <a:off x="1219200" y="685800"/>
            <a:ext cx="3352800" cy="3352800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4 per pair</a:t>
            </a:r>
          </a:p>
        </p:txBody>
      </p:sp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1371600" y="5259388"/>
            <a:ext cx="168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Method (1)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5791200" y="5334000"/>
            <a:ext cx="1681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Method (2)</a:t>
            </a:r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5181600" y="685800"/>
            <a:ext cx="3352800" cy="3352800"/>
          </a:xfrm>
          <a:prstGeom prst="rtTriangle">
            <a:avLst/>
          </a:prstGeom>
          <a:solidFill>
            <a:srgbClr val="FFCC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12 per</a:t>
            </a:r>
          </a:p>
          <a:p>
            <a:pPr algn="ctr"/>
            <a:r>
              <a:rPr lang="en-US" sz="1800"/>
              <a:t>occurring pair</a:t>
            </a:r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7239000" y="3124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6324600" y="3581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0" name="Oval 8"/>
          <p:cNvSpPr>
            <a:spLocks noChangeArrowheads="1"/>
          </p:cNvSpPr>
          <p:nvPr/>
        </p:nvSpPr>
        <p:spPr bwMode="auto">
          <a:xfrm>
            <a:off x="6400800" y="2209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Oval 9"/>
          <p:cNvSpPr>
            <a:spLocks noChangeArrowheads="1"/>
          </p:cNvSpPr>
          <p:nvPr/>
        </p:nvSpPr>
        <p:spPr bwMode="auto">
          <a:xfrm>
            <a:off x="5486400" y="1676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6858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3" name="Oval 11"/>
          <p:cNvSpPr>
            <a:spLocks noChangeArrowheads="1"/>
          </p:cNvSpPr>
          <p:nvPr/>
        </p:nvSpPr>
        <p:spPr bwMode="auto">
          <a:xfrm>
            <a:off x="71628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Oval 12"/>
          <p:cNvSpPr>
            <a:spLocks noChangeArrowheads="1"/>
          </p:cNvSpPr>
          <p:nvPr/>
        </p:nvSpPr>
        <p:spPr bwMode="auto">
          <a:xfrm>
            <a:off x="5562600" y="3733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Oval 13"/>
          <p:cNvSpPr>
            <a:spLocks noChangeArrowheads="1"/>
          </p:cNvSpPr>
          <p:nvPr/>
        </p:nvSpPr>
        <p:spPr bwMode="auto">
          <a:xfrm>
            <a:off x="5791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Oval 14"/>
          <p:cNvSpPr>
            <a:spLocks noChangeArrowheads="1"/>
          </p:cNvSpPr>
          <p:nvPr/>
        </p:nvSpPr>
        <p:spPr bwMode="auto">
          <a:xfrm>
            <a:off x="5943600" y="2057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7" name="Oval 15"/>
          <p:cNvSpPr>
            <a:spLocks noChangeArrowheads="1"/>
          </p:cNvSpPr>
          <p:nvPr/>
        </p:nvSpPr>
        <p:spPr bwMode="auto">
          <a:xfrm>
            <a:off x="5334000" y="1219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Oval 16"/>
          <p:cNvSpPr>
            <a:spLocks noChangeArrowheads="1"/>
          </p:cNvSpPr>
          <p:nvPr/>
        </p:nvSpPr>
        <p:spPr bwMode="auto">
          <a:xfrm>
            <a:off x="5334000" y="2362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004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68300" y="1752600"/>
            <a:ext cx="8318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combinations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items (</a:t>
            </a:r>
            <a:r>
              <a:rPr lang="en-GB" sz="2400" dirty="0" err="1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  <a:ea typeface="DejaVu LGC Sans" charset="0"/>
                <a:cs typeface="DejaVu LGC Sans" charset="0"/>
              </a:rPr>
              <a:t>)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that occur </a:t>
            </a:r>
            <a:r>
              <a:rPr lang="en-GB" sz="24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frequently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09600" y="3230336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70C0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38773412"/>
              </p:ext>
            </p:extLst>
          </p:nvPr>
        </p:nvGraphicFramePr>
        <p:xfrm>
          <a:off x="445477" y="4155221"/>
          <a:ext cx="4308475" cy="2401887"/>
        </p:xfrm>
        <a:graphic>
          <a:graphicData uri="http://schemas.openxmlformats.org/presentationml/2006/ole">
            <p:oleObj spid="_x0000_s11315" name="Document" r:id="rId4" imgW="3595992" imgH="2001468" progId="Word.Document.8">
              <p:embed/>
            </p:oleObj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7173" name="Text Box 5"/>
              <p:cNvSpPr txBox="1">
                <a:spLocks noChangeArrowheads="1"/>
              </p:cNvSpPr>
              <p:nvPr/>
            </p:nvSpPr>
            <p:spPr bwMode="auto">
              <a:xfrm>
                <a:off x="4574344" y="4203700"/>
                <a:ext cx="4343400" cy="37151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square" lIns="90000" tIns="46800" rIns="90000" bIns="46800">
                <a:spAutoFit/>
              </a:bodyPr>
              <a:lstStyle/>
              <a:p>
                <a:pPr>
                  <a:lnSpc>
                    <a:spcPct val="100000"/>
                  </a:lnSpc>
                  <a:buFont typeface="Arial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b="1" dirty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Examples of frequent </a:t>
                </a:r>
                <a:r>
                  <a:rPr lang="en-GB" b="1" dirty="0" err="1" smtClean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itemsets</a:t>
                </a:r>
                <a:r>
                  <a:rPr lang="en-GB" b="1" dirty="0" smtClean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/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e>
                    </m:d>
                  </m:oMath>
                </a14:m>
                <a:r>
                  <a:rPr lang="en-GB" b="1" dirty="0" smtClean="0">
                    <a:solidFill>
                      <a:srgbClr val="000000"/>
                    </a:solidFill>
                    <a:latin typeface="Arial" charset="0"/>
                    <a:ea typeface="DejaVu LGC Sans" charset="0"/>
                    <a:cs typeface="DejaVu LGC Sans" charset="0"/>
                  </a:rPr>
                  <a:t> ≥ 3</a:t>
                </a:r>
                <a:endParaRPr lang="en-GB" b="1" dirty="0">
                  <a:solidFill>
                    <a:srgbClr val="000000"/>
                  </a:solidFill>
                  <a:latin typeface="Arial" charset="0"/>
                  <a:ea typeface="DejaVu LGC Sans" charset="0"/>
                  <a:cs typeface="DejaVu LGC Sans" charset="0"/>
                </a:endParaRPr>
              </a:p>
            </p:txBody>
          </p:sp>
        </mc:Choice>
        <mc:Fallback>
          <p:sp>
            <p:nvSpPr>
              <p:cNvPr id="717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4344" y="4203700"/>
                <a:ext cx="4343400" cy="371513"/>
              </a:xfrm>
              <a:prstGeom prst="rect">
                <a:avLst/>
              </a:prstGeom>
              <a:blipFill rotWithShape="1">
                <a:blip r:embed="rId5"/>
                <a:stretch>
                  <a:fillRect l="-1122" t="-8197" r="-1122" b="-24590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977606" y="4800600"/>
            <a:ext cx="3532187" cy="1756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{Bread}: 4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{Milk} : 4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: 4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{Beer}: 3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Diaper, Beer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} : 3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/>
            </a:r>
            <a:b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: 3</a:t>
            </a:r>
            <a:endParaRPr lang="en-GB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8372" y="7620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4800600" y="2583489"/>
                <a:ext cx="3886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  <a:ea typeface="DejaVu LGC Sans" charset="0"/>
                    <a:cs typeface="DejaVu LGC Sans" charset="0"/>
                  </a:rPr>
                  <a:t>Support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70C0"/>
                    </a:solidFill>
                    <a:latin typeface="Cambria Math"/>
                  </a:rPr>
                  <a:t>:</a:t>
                </a:r>
                <a:r>
                  <a:rPr lang="en-US" sz="2400" dirty="0" smtClean="0">
                    <a:solidFill>
                      <a:srgbClr val="FF0000"/>
                    </a:solidFill>
                    <a:ea typeface="DejaVu LGC Sans" charset="0"/>
                    <a:cs typeface="DejaVu LGC Sans" charset="0"/>
                  </a:rPr>
                  <a:t/>
                </a:r>
                <a:r>
                  <a:rPr lang="en-US" sz="2400" dirty="0" smtClean="0">
                    <a:solidFill>
                      <a:srgbClr val="000000"/>
                    </a:solidFill>
                    <a:ea typeface="DejaVu LGC Sans" charset="0"/>
                    <a:cs typeface="DejaVu LGC Sans" charset="0"/>
                  </a:rPr>
                  <a:t> number of transactions that contain </a:t>
                </a:r>
                <a:r>
                  <a:rPr lang="en-US" sz="2400" dirty="0" err="1" smtClean="0">
                    <a:solidFill>
                      <a:srgbClr val="000000"/>
                    </a:solidFill>
                    <a:ea typeface="DejaVu LGC Sans" charset="0"/>
                    <a:cs typeface="DejaVu LGC Sans" charset="0"/>
                  </a:rPr>
                  <a:t>itemset</a:t>
                </a:r>
                <a:r>
                  <a:rPr lang="en-US" sz="2400" dirty="0" smtClean="0">
                    <a:solidFill>
                      <a:srgbClr val="000000"/>
                    </a:solidFill>
                    <a:ea typeface="DejaVu LGC Sans" charset="0"/>
                    <a:cs typeface="DejaVu LGC Sans" charset="0"/>
                  </a:rPr>
                  <a:t/>
                </a:r>
                <a:r>
                  <a:rPr lang="en-US" sz="2400" i="1" dirty="0" smtClean="0">
                    <a:solidFill>
                      <a:srgbClr val="0070C0"/>
                    </a:solidFill>
                    <a:latin typeface="Cambria Math"/>
                  </a:rPr>
                  <a:t>I</a:t>
                </a:r>
                <a:endParaRPr lang="en-US" sz="2400" i="1" dirty="0">
                  <a:solidFill>
                    <a:srgbClr val="0070C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583489"/>
                <a:ext cx="3886200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2512" t="-4061" b="-111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73571" y="3679593"/>
            <a:ext cx="4904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Items</a:t>
            </a:r>
            <a:r>
              <a:rPr lang="en-US" dirty="0" smtClean="0"/>
              <a:t>: {Bread, Milk, Diaper, Beer, Eggs, Coke}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8868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5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7152-CE0B-4C4C-AF00-C0E56C7821A0}" type="slidenum">
              <a:rPr lang="en-US"/>
              <a:pPr/>
              <a:t>50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Triangular-Matrix Approach – (1)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Number items 1, 2,…</a:t>
            </a:r>
          </a:p>
          <a:p>
            <a:pPr lvl="1"/>
            <a:r>
              <a:rPr lang="en-US"/>
              <a:t>Requires table of size O(</a:t>
            </a:r>
            <a:r>
              <a:rPr lang="en-US" i="1"/>
              <a:t>n</a:t>
            </a:r>
            <a:r>
              <a:rPr lang="en-US"/>
              <a:t>) to convert item names to consecutive integers.</a:t>
            </a:r>
          </a:p>
          <a:p>
            <a:r>
              <a:rPr lang="en-US"/>
              <a:t>Count {</a:t>
            </a:r>
            <a:r>
              <a:rPr lang="en-US" i="1"/>
              <a:t>i</a:t>
            </a:r>
            <a:r>
              <a:rPr lang="en-US"/>
              <a:t>, </a:t>
            </a:r>
            <a:r>
              <a:rPr lang="en-US" i="1"/>
              <a:t>j</a:t>
            </a:r>
            <a:r>
              <a:rPr lang="en-US"/>
              <a:t> } only if</a:t>
            </a:r>
            <a:r>
              <a:rPr lang="en-US" i="1"/>
              <a:t> i</a:t>
            </a:r>
            <a:r>
              <a:rPr lang="en-US"/>
              <a:t> &lt; </a:t>
            </a:r>
            <a:r>
              <a:rPr lang="en-US" i="1"/>
              <a:t>j</a:t>
            </a:r>
            <a:r>
              <a:rPr lang="en-US"/>
              <a:t>. </a:t>
            </a:r>
          </a:p>
          <a:p>
            <a:r>
              <a:rPr lang="en-US"/>
              <a:t>Keep pairs in the order </a:t>
            </a:r>
            <a:r>
              <a:rPr lang="en-US">
                <a:solidFill>
                  <a:srgbClr val="009900"/>
                </a:solidFill>
              </a:rPr>
              <a:t>{1,2}, {1,3},…, {1,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}, {2,3}, {2,4},…,{2,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}, {3,4},…, {3,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},…{</a:t>
            </a:r>
            <a:r>
              <a:rPr lang="en-US" i="1">
                <a:solidFill>
                  <a:srgbClr val="009900"/>
                </a:solidFill>
              </a:rPr>
              <a:t>n </a:t>
            </a:r>
            <a:r>
              <a:rPr lang="en-US">
                <a:solidFill>
                  <a:srgbClr val="009900"/>
                </a:solidFill>
              </a:rPr>
              <a:t>-1,</a:t>
            </a:r>
            <a:r>
              <a:rPr lang="en-US" i="1">
                <a:solidFill>
                  <a:srgbClr val="009900"/>
                </a:solidFill>
              </a:rPr>
              <a:t>n</a:t>
            </a:r>
            <a:r>
              <a:rPr lang="en-US">
                <a:solidFill>
                  <a:srgbClr val="009900"/>
                </a:solidFill>
              </a:rPr>
              <a:t> }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7814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948B3-8E5C-41FD-98A9-E1A066AE5AAA}" type="slidenum">
              <a:rPr lang="en-US"/>
              <a:pPr/>
              <a:t>51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/>
              <a:t>Triangular-Matrix Approach – (2)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Find pair {</a:t>
            </a:r>
            <a:r>
              <a:rPr lang="en-US" i="1" dirty="0"/>
              <a:t>i</a:t>
            </a:r>
            <a:r>
              <a:rPr lang="en-US" dirty="0"/>
              <a:t>, </a:t>
            </a:r>
            <a:r>
              <a:rPr lang="en-US" i="1" dirty="0"/>
              <a:t>j</a:t>
            </a:r>
            <a:r>
              <a:rPr lang="en-US" dirty="0"/>
              <a:t> } at the position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33CC33"/>
                </a:solidFill>
              </a:rPr>
              <a:t>	</a:t>
            </a:r>
            <a:r>
              <a:rPr lang="en-US" dirty="0" smtClean="0">
                <a:solidFill>
                  <a:srgbClr val="33CC33"/>
                </a:solidFill>
              </a:rPr>
              <a:t>(</a:t>
            </a:r>
            <a:r>
              <a:rPr lang="en-US" i="1" dirty="0">
                <a:solidFill>
                  <a:srgbClr val="33CC33"/>
                </a:solidFill>
              </a:rPr>
              <a:t>i</a:t>
            </a:r>
            <a:r>
              <a:rPr lang="en-US" dirty="0">
                <a:solidFill>
                  <a:srgbClr val="33CC33"/>
                </a:solidFill>
              </a:rPr>
              <a:t> –1)(</a:t>
            </a:r>
            <a:r>
              <a:rPr lang="en-US" i="1" dirty="0">
                <a:solidFill>
                  <a:srgbClr val="33CC33"/>
                </a:solidFill>
              </a:rPr>
              <a:t>n</a:t>
            </a:r>
            <a:r>
              <a:rPr lang="en-US" dirty="0">
                <a:solidFill>
                  <a:srgbClr val="33CC33"/>
                </a:solidFill>
              </a:rPr>
              <a:t> –</a:t>
            </a:r>
            <a:r>
              <a:rPr lang="en-US" i="1" dirty="0">
                <a:solidFill>
                  <a:srgbClr val="33CC33"/>
                </a:solidFill>
              </a:rPr>
              <a:t>i </a:t>
            </a:r>
            <a:r>
              <a:rPr lang="en-US" dirty="0">
                <a:solidFill>
                  <a:srgbClr val="33CC33"/>
                </a:solidFill>
              </a:rPr>
              <a:t>/2) + </a:t>
            </a:r>
            <a:r>
              <a:rPr lang="en-US" i="1" dirty="0">
                <a:solidFill>
                  <a:srgbClr val="33CC33"/>
                </a:solidFill>
              </a:rPr>
              <a:t>j</a:t>
            </a:r>
            <a:r>
              <a:rPr lang="en-US" dirty="0">
                <a:solidFill>
                  <a:srgbClr val="33CC33"/>
                </a:solidFill>
              </a:rPr>
              <a:t> – </a:t>
            </a:r>
            <a:r>
              <a:rPr lang="en-US" i="1" dirty="0">
                <a:solidFill>
                  <a:srgbClr val="33CC33"/>
                </a:solidFill>
              </a:rPr>
              <a:t>i</a:t>
            </a:r>
            <a:r>
              <a:rPr lang="en-US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/>
              <a:t>number of pairs </a:t>
            </a:r>
            <a:r>
              <a:rPr lang="en-US" i="1" dirty="0"/>
              <a:t>n</a:t>
            </a:r>
            <a:r>
              <a:rPr lang="en-US" dirty="0"/>
              <a:t> (</a:t>
            </a:r>
            <a:r>
              <a:rPr lang="en-US" i="1" dirty="0"/>
              <a:t>n</a:t>
            </a:r>
            <a:r>
              <a:rPr lang="en-US" dirty="0"/>
              <a:t> –1)/2; total bytes about </a:t>
            </a:r>
            <a:r>
              <a:rPr lang="en-US" dirty="0" err="1"/>
              <a:t>2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baseline="30000" dirty="0"/>
              <a:t>2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462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B7C9B-A138-4B10-99B6-B592FE936291}" type="slidenum">
              <a:rPr lang="en-US"/>
              <a:pPr/>
              <a:t>52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Details of Approach #2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Total bytes used is about </a:t>
            </a:r>
            <a:r>
              <a:rPr lang="en-US" dirty="0" err="1">
                <a:solidFill>
                  <a:srgbClr val="00B050"/>
                </a:solidFill>
              </a:rPr>
              <a:t>12</a:t>
            </a:r>
            <a:r>
              <a:rPr lang="en-US" i="1" dirty="0" err="1">
                <a:solidFill>
                  <a:srgbClr val="00B050"/>
                </a:solidFill>
              </a:rPr>
              <a:t>p</a:t>
            </a:r>
            <a:r>
              <a:rPr lang="en-US" dirty="0"/>
              <a:t>, where </a:t>
            </a:r>
            <a:r>
              <a:rPr lang="en-US" i="1" dirty="0">
                <a:solidFill>
                  <a:srgbClr val="00B050"/>
                </a:solidFill>
              </a:rPr>
              <a:t>p</a:t>
            </a:r>
            <a:r>
              <a:rPr lang="en-US" i="1" dirty="0"/>
              <a:t> </a:t>
            </a:r>
            <a:r>
              <a:rPr lang="en-US" dirty="0"/>
              <a:t> is the number of pairs that actually occur.</a:t>
            </a:r>
          </a:p>
          <a:p>
            <a:pPr lvl="1"/>
            <a:r>
              <a:rPr lang="en-US" dirty="0"/>
              <a:t>Beats triangular matrix if at most 1/3 of possible pairs actually occur.</a:t>
            </a:r>
          </a:p>
          <a:p>
            <a:endParaRPr lang="en-US" dirty="0" smtClean="0"/>
          </a:p>
          <a:p>
            <a:r>
              <a:rPr lang="en-US" dirty="0" smtClean="0"/>
              <a:t>May </a:t>
            </a:r>
            <a:r>
              <a:rPr lang="en-US" dirty="0"/>
              <a:t>require extra space for retrieval structure, e.g., a hash table.</a:t>
            </a:r>
          </a:p>
        </p:txBody>
      </p:sp>
    </p:spTree>
    <p:extLst>
      <p:ext uri="{BB962C8B-B14F-4D97-AF65-F5344CB8AC3E}">
        <p14:creationId xmlns:p14="http://schemas.microsoft.com/office/powerpoint/2010/main" xmlns="" val="251379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D071F-2B30-436A-AAC7-B5ED3DE97E79}" type="slidenum">
              <a:rPr lang="en-US"/>
              <a:pPr/>
              <a:t>53</a:t>
            </a:fld>
            <a:endParaRPr 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A-Priori Using Triangular Matrix for Counts</a:t>
            </a: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2209800" y="2362200"/>
            <a:ext cx="20574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5257800" y="2362200"/>
            <a:ext cx="19812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2286000" y="2438400"/>
            <a:ext cx="1905000" cy="685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Item counts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2667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1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5715000" y="5630863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Pass 2</a:t>
            </a: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>
            <a:off x="5334000" y="2438400"/>
            <a:ext cx="1828800" cy="9144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1. Freq-    Old  </a:t>
            </a:r>
          </a:p>
          <a:p>
            <a:pPr algn="ctr"/>
            <a:r>
              <a:rPr lang="en-US" sz="2000"/>
              <a:t> 2. quent   item  </a:t>
            </a:r>
          </a:p>
          <a:p>
            <a:pPr algn="ctr"/>
            <a:r>
              <a:rPr lang="en-US" sz="2000"/>
              <a:t>… items   #’s  </a:t>
            </a:r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>
            <a:off x="4191000" y="31242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5562600" y="3657600"/>
            <a:ext cx="14668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Counts of</a:t>
            </a:r>
          </a:p>
          <a:p>
            <a:r>
              <a:rPr lang="en-US"/>
              <a:t> pairs of</a:t>
            </a:r>
          </a:p>
          <a:p>
            <a:r>
              <a:rPr lang="en-US"/>
              <a:t> frequent</a:t>
            </a:r>
          </a:p>
          <a:p>
            <a:r>
              <a:rPr lang="en-US"/>
              <a:t>   items</a:t>
            </a:r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>
            <a:off x="4191000" y="2438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6400800" y="2438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658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Factors Affecting Complexity</a:t>
            </a:r>
          </a:p>
        </p:txBody>
      </p:sp>
      <p:sp>
        <p:nvSpPr>
          <p:cNvPr id="125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04237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Choice of minimum support threshold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lowering support threshold results in more frequent </a:t>
            </a:r>
            <a:r>
              <a:rPr lang="en-US" sz="2000" dirty="0" err="1"/>
              <a:t>itemsets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 this may increase number of candidates and max length of frequent </a:t>
            </a:r>
            <a:r>
              <a:rPr lang="en-US" sz="2000" dirty="0" err="1"/>
              <a:t>itemsets</a:t>
            </a: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400" dirty="0"/>
              <a:t>Dimensionality (number of items) of the data set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more space is needed to store support count of each item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if number of frequent items also increases, both computation and I/O costs may also increase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Size of database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since </a:t>
            </a:r>
            <a:r>
              <a:rPr lang="en-US" sz="2000" dirty="0" err="1"/>
              <a:t>Apriori</a:t>
            </a:r>
            <a:r>
              <a:rPr lang="en-US" sz="2000" dirty="0"/>
              <a:t> makes multiple passes, run time of algorithm may increase with number of transactions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Average transaction width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 transaction width increases with denser data sets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This may increase max length of frequent </a:t>
            </a:r>
            <a:r>
              <a:rPr lang="en-US" sz="2000" dirty="0" err="1"/>
              <a:t>itemsets</a:t>
            </a:r>
            <a:r>
              <a:rPr lang="en-US" sz="2000" dirty="0"/>
              <a:t> and traversals of hash tree (number of subsets in a transaction increases with its width)</a:t>
            </a:r>
          </a:p>
        </p:txBody>
      </p:sp>
    </p:spTree>
    <p:extLst>
      <p:ext uri="{BB962C8B-B14F-4D97-AF65-F5344CB8AC3E}">
        <p14:creationId xmlns:p14="http://schemas.microsoft.com/office/powerpoint/2010/main" xmlns="" val="339398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ASSOCIATION RULES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089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/>
              <a:t>Association Rule Mining</a:t>
            </a:r>
          </a:p>
        </p:txBody>
      </p:sp>
      <p:sp>
        <p:nvSpPr>
          <p:cNvPr id="1230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1600200"/>
            <a:ext cx="83185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Given a set of transactions, find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rules</a:t>
            </a:r>
            <a:r>
              <a:rPr lang="en-US" sz="2400" dirty="0"/>
              <a:t> that will predict the occurrence of an item based on the occurrences of other items in the transaction</a:t>
            </a:r>
          </a:p>
        </p:txBody>
      </p:sp>
      <p:sp>
        <p:nvSpPr>
          <p:cNvPr id="1230852" name="Text Box 4"/>
          <p:cNvSpPr txBox="1">
            <a:spLocks noChangeArrowheads="1"/>
          </p:cNvSpPr>
          <p:nvPr/>
        </p:nvSpPr>
        <p:spPr bwMode="auto">
          <a:xfrm>
            <a:off x="304800" y="3032125"/>
            <a:ext cx="419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70C0"/>
                </a:solidFill>
              </a:rPr>
              <a:t>Market-Basket transactions</a:t>
            </a:r>
          </a:p>
        </p:txBody>
      </p:sp>
      <p:graphicFrame>
        <p:nvGraphicFramePr>
          <p:cNvPr id="12308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67920224"/>
              </p:ext>
            </p:extLst>
          </p:nvPr>
        </p:nvGraphicFramePr>
        <p:xfrm>
          <a:off x="228600" y="3657600"/>
          <a:ext cx="4343400" cy="2532063"/>
        </p:xfrm>
        <a:graphic>
          <a:graphicData uri="http://schemas.openxmlformats.org/presentationml/2006/ole">
            <p:oleObj spid="_x0000_s24620" name="Document" r:id="rId3" imgW="3433292" imgH="1998228" progId="Word.Document.8">
              <p:embed/>
            </p:oleObj>
          </a:graphicData>
        </a:graphic>
      </p:graphicFrame>
      <p:sp>
        <p:nvSpPr>
          <p:cNvPr id="1230854" name="Text Box 6"/>
          <p:cNvSpPr txBox="1">
            <a:spLocks noChangeArrowheads="1"/>
          </p:cNvSpPr>
          <p:nvPr/>
        </p:nvSpPr>
        <p:spPr bwMode="auto">
          <a:xfrm>
            <a:off x="4876800" y="3260725"/>
            <a:ext cx="3810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Example of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Association Rules</a:t>
            </a:r>
          </a:p>
        </p:txBody>
      </p:sp>
      <p:sp>
        <p:nvSpPr>
          <p:cNvPr id="1230855" name="Text Box 7"/>
          <p:cNvSpPr txBox="1">
            <a:spLocks noChangeArrowheads="1"/>
          </p:cNvSpPr>
          <p:nvPr/>
        </p:nvSpPr>
        <p:spPr bwMode="auto">
          <a:xfrm>
            <a:off x="5334000" y="3870325"/>
            <a:ext cx="3276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/>
              <a:t>{Diaper} </a:t>
            </a:r>
            <a:r>
              <a:rPr lang="en-US" sz="1800" b="0" dirty="0">
                <a:sym typeface="Symbol" pitchFamily="18" charset="2"/>
              </a:rPr>
              <a:t> {Beer},</a:t>
            </a:r>
            <a:br>
              <a:rPr lang="en-US" sz="1800" b="0" dirty="0">
                <a:sym typeface="Symbol" pitchFamily="18" charset="2"/>
              </a:rPr>
            </a:br>
            <a:r>
              <a:rPr lang="en-US" sz="1800" b="0" dirty="0">
                <a:sym typeface="Symbol" pitchFamily="18" charset="2"/>
              </a:rPr>
              <a:t>{Milk, Bread}  {</a:t>
            </a:r>
            <a:r>
              <a:rPr lang="en-US" sz="1800" b="0" dirty="0" err="1">
                <a:sym typeface="Symbol" pitchFamily="18" charset="2"/>
              </a:rPr>
              <a:t>Eggs,Coke</a:t>
            </a:r>
            <a:r>
              <a:rPr lang="en-US" sz="1800" b="0" dirty="0">
                <a:sym typeface="Symbol" pitchFamily="18" charset="2"/>
              </a:rPr>
              <a:t>},</a:t>
            </a:r>
            <a:br>
              <a:rPr lang="en-US" sz="1800" b="0" dirty="0">
                <a:sym typeface="Symbol" pitchFamily="18" charset="2"/>
              </a:rPr>
            </a:br>
            <a:r>
              <a:rPr lang="en-US" sz="1800" b="0" dirty="0">
                <a:sym typeface="Symbol" pitchFamily="18" charset="2"/>
              </a:rPr>
              <a:t>{Beer, Bread}  {Milk},</a:t>
            </a:r>
          </a:p>
        </p:txBody>
      </p:sp>
      <p:sp>
        <p:nvSpPr>
          <p:cNvPr id="1230856" name="Text Box 8"/>
          <p:cNvSpPr txBox="1">
            <a:spLocks noChangeArrowheads="1"/>
          </p:cNvSpPr>
          <p:nvPr/>
        </p:nvSpPr>
        <p:spPr bwMode="auto">
          <a:xfrm>
            <a:off x="4876800" y="5165725"/>
            <a:ext cx="4038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/>
              <a:t>Implication means </a:t>
            </a:r>
            <a:r>
              <a:rPr lang="en-US" sz="2000" b="0" dirty="0">
                <a:solidFill>
                  <a:srgbClr val="0070C0"/>
                </a:solidFill>
              </a:rPr>
              <a:t>co-occurrence, not causality</a:t>
            </a:r>
            <a:r>
              <a:rPr lang="en-US" sz="2000" b="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6770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Definition: Association Rule</a:t>
            </a:r>
          </a:p>
        </p:txBody>
      </p:sp>
      <p:grpSp>
        <p:nvGrpSpPr>
          <p:cNvPr id="1210390" name="Group 22"/>
          <p:cNvGrpSpPr>
            <a:grpSpLocks/>
          </p:cNvGrpSpPr>
          <p:nvPr/>
        </p:nvGrpSpPr>
        <p:grpSpPr bwMode="auto">
          <a:xfrm>
            <a:off x="5089525" y="3810000"/>
            <a:ext cx="3978275" cy="2527300"/>
            <a:chOff x="3014" y="2304"/>
            <a:chExt cx="2506" cy="1592"/>
          </a:xfrm>
        </p:grpSpPr>
        <p:sp>
          <p:nvSpPr>
            <p:cNvPr id="1210379" name="Text Box 11"/>
            <p:cNvSpPr txBox="1">
              <a:spLocks noChangeArrowheads="1"/>
            </p:cNvSpPr>
            <p:nvPr/>
          </p:nvSpPr>
          <p:spPr bwMode="auto">
            <a:xfrm>
              <a:off x="3264" y="2304"/>
              <a:ext cx="72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0">
                  <a:solidFill>
                    <a:srgbClr val="FF0000"/>
                  </a:solidFill>
                  <a:latin typeface="Times New Roman" pitchFamily="18" charset="0"/>
                </a:rPr>
                <a:t>Example:</a:t>
              </a:r>
              <a:endParaRPr lang="en-US" sz="2800" b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1210380" name="Object 12"/>
            <p:cNvGraphicFramePr>
              <a:graphicFrameLocks noChangeAspect="1"/>
            </p:cNvGraphicFramePr>
            <p:nvPr/>
          </p:nvGraphicFramePr>
          <p:xfrm>
            <a:off x="3779" y="2545"/>
            <a:ext cx="1741" cy="239"/>
          </p:xfrm>
          <a:graphic>
            <a:graphicData uri="http://schemas.openxmlformats.org/presentationml/2006/ole">
              <p:oleObj spid="_x0000_s25778" name="Equation" r:id="rId3" imgW="1459866" imgH="203112" progId="Equation.3">
                <p:embed/>
              </p:oleObj>
            </a:graphicData>
          </a:graphic>
        </p:graphicFrame>
        <p:graphicFrame>
          <p:nvGraphicFramePr>
            <p:cNvPr id="1210381" name="Object 13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p:oleObj spid="_x0000_s25779" name="Equation" r:id="rId4" imgW="4318000" imgH="787400" progId="Equation.3">
                <p:embed/>
              </p:oleObj>
            </a:graphicData>
          </a:graphic>
        </p:graphicFrame>
        <p:graphicFrame>
          <p:nvGraphicFramePr>
            <p:cNvPr id="1210382" name="Object 14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p:oleObj spid="_x0000_s25780" name="Equation" r:id="rId5" imgW="4470400" imgH="787400" progId="Equation.3">
                <p:embed/>
              </p:oleObj>
            </a:graphicData>
          </a:graphic>
        </p:graphicFrame>
      </p:grpSp>
      <p:sp>
        <p:nvSpPr>
          <p:cNvPr id="1210387" name="Rectangle 19"/>
          <p:cNvSpPr>
            <a:spLocks noChangeArrowheads="1"/>
          </p:cNvSpPr>
          <p:nvPr/>
        </p:nvSpPr>
        <p:spPr bwMode="auto">
          <a:xfrm>
            <a:off x="315686" y="1387474"/>
            <a:ext cx="487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2000" b="1" dirty="0"/>
              <a:t>Association Rule</a:t>
            </a: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/>
              <a:t>An implication expression of the form </a:t>
            </a: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 Y, </a:t>
            </a:r>
            <a:r>
              <a:rPr lang="en-US" sz="1800" b="0" dirty="0">
                <a:sym typeface="Symbol" pitchFamily="18" charset="2"/>
              </a:rPr>
              <a:t>where X and Y are </a:t>
            </a:r>
            <a:r>
              <a:rPr lang="en-US" sz="1800" b="0" dirty="0" err="1">
                <a:sym typeface="Symbol" pitchFamily="18" charset="2"/>
              </a:rPr>
              <a:t>itemsets</a:t>
            </a:r>
            <a:endParaRPr lang="en-US" sz="1800" b="0" dirty="0">
              <a:sym typeface="Symbol" pitchFamily="18" charset="2"/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/>
              <a:t>Example:</a:t>
            </a:r>
            <a:br>
              <a:rPr lang="en-US" sz="1800" b="0" dirty="0"/>
            </a:br>
            <a:r>
              <a:rPr lang="en-US" sz="1800" b="0" dirty="0"/>
              <a:t>   {Milk, Diaper} </a:t>
            </a:r>
            <a:r>
              <a:rPr lang="en-US" sz="1800" b="0" dirty="0">
                <a:sym typeface="Symbol" pitchFamily="18" charset="2"/>
              </a:rPr>
              <a:t> {Beer}</a:t>
            </a:r>
            <a:r>
              <a:rPr lang="en-US" sz="1800" b="0" dirty="0"/>
              <a:t> </a:t>
            </a:r>
            <a:endParaRPr lang="en-US" sz="1800" dirty="0"/>
          </a:p>
          <a:p>
            <a: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</a:pPr>
            <a:r>
              <a:rPr lang="en-US" sz="2000" dirty="0"/>
              <a:t>Rule Evaluation Metrics</a:t>
            </a:r>
            <a:endParaRPr lang="en-US" sz="2000" dirty="0">
              <a:sym typeface="Symbol" pitchFamily="18" charset="2"/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>
                <a:solidFill>
                  <a:schemeClr val="accent6">
                    <a:lumMod val="75000"/>
                  </a:schemeClr>
                </a:solidFill>
              </a:rPr>
              <a:t>Support</a:t>
            </a:r>
            <a:r>
              <a:rPr lang="en-US" sz="1800" b="0" dirty="0"/>
              <a:t> (s)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b="0" dirty="0"/>
              <a:t>Fraction of transactions that contain </a:t>
            </a:r>
            <a:r>
              <a:rPr lang="en-US" sz="1600" b="0" dirty="0">
                <a:solidFill>
                  <a:schemeClr val="accent6">
                    <a:lumMod val="75000"/>
                  </a:schemeClr>
                </a:solidFill>
              </a:rPr>
              <a:t>both X and </a:t>
            </a:r>
            <a:r>
              <a:rPr lang="en-US" sz="1600" b="0" dirty="0" smtClean="0">
                <a:solidFill>
                  <a:schemeClr val="accent6">
                    <a:lumMod val="75000"/>
                  </a:schemeClr>
                </a:solidFill>
              </a:rPr>
              <a:t>Y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dirty="0"/>
              <a:t>the probability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P(X,Y)</a:t>
            </a:r>
            <a:r>
              <a:rPr lang="en-US" sz="1600" dirty="0"/>
              <a:t> that X and Y occur </a:t>
            </a:r>
            <a:r>
              <a:rPr lang="en-US" sz="1600" dirty="0" smtClean="0"/>
              <a:t>together</a:t>
            </a:r>
            <a:endParaRPr lang="en-US" sz="1600" b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742950" lvl="1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itchFamily="34" charset="0"/>
              <a:buChar char="–"/>
            </a:pPr>
            <a:r>
              <a:rPr lang="en-US" sz="1800" b="0" dirty="0" smtClean="0">
                <a:solidFill>
                  <a:srgbClr val="0070C0"/>
                </a:solidFill>
              </a:rPr>
              <a:t>Confidence</a:t>
            </a:r>
            <a:r>
              <a:rPr lang="en-US" sz="1800" b="0" dirty="0" smtClean="0"/>
              <a:t> </a:t>
            </a:r>
            <a:r>
              <a:rPr lang="en-US" sz="1800" b="0" dirty="0"/>
              <a:t>(c)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b="0" dirty="0"/>
              <a:t>Measures how often items in Y </a:t>
            </a:r>
            <a:br>
              <a:rPr lang="en-US" sz="1600" b="0" dirty="0"/>
            </a:br>
            <a:r>
              <a:rPr lang="en-US" sz="1600" b="0" dirty="0"/>
              <a:t>appear in transactions that</a:t>
            </a:r>
            <a:br>
              <a:rPr lang="en-US" sz="1600" b="0" dirty="0"/>
            </a:br>
            <a:r>
              <a:rPr lang="en-US" sz="1600" b="0" dirty="0"/>
              <a:t>contain </a:t>
            </a:r>
            <a:r>
              <a:rPr lang="en-US" sz="1600" b="0" dirty="0" smtClean="0"/>
              <a:t>X</a:t>
            </a:r>
          </a:p>
          <a:p>
            <a:pPr marL="1143000" lvl="2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itchFamily="2" charset="2"/>
              <a:buChar char="u"/>
            </a:pPr>
            <a:r>
              <a:rPr lang="en-US" sz="1600" dirty="0"/>
              <a:t>the conditional probability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P(Y|X)</a:t>
            </a:r>
            <a:r>
              <a:rPr lang="en-US" sz="1600" dirty="0" smtClean="0"/>
              <a:t> </a:t>
            </a:r>
            <a:r>
              <a:rPr lang="en-US" sz="1600"/>
              <a:t>that </a:t>
            </a:r>
            <a:r>
              <a:rPr lang="en-US" sz="1600" smtClean="0"/>
              <a:t>Y </a:t>
            </a:r>
            <a:r>
              <a:rPr lang="en-US" sz="1600" dirty="0"/>
              <a:t>occurs given </a:t>
            </a:r>
            <a:r>
              <a:rPr lang="en-US" sz="1600"/>
              <a:t>that </a:t>
            </a:r>
            <a:r>
              <a:rPr lang="en-US" sz="1600" smtClean="0"/>
              <a:t>X </a:t>
            </a:r>
            <a:r>
              <a:rPr lang="en-US" sz="1600" dirty="0"/>
              <a:t>has occurred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1210389" name="Object 2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82822614"/>
              </p:ext>
            </p:extLst>
          </p:nvPr>
        </p:nvGraphicFramePr>
        <p:xfrm>
          <a:off x="5349875" y="1703387"/>
          <a:ext cx="3587750" cy="2152650"/>
        </p:xfrm>
        <a:graphic>
          <a:graphicData uri="http://schemas.openxmlformats.org/presentationml/2006/ole">
            <p:oleObj spid="_x0000_s25781" name="Document" r:id="rId6" imgW="3359338" imgH="2015504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5116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0387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Rule Mining Task</a:t>
            </a:r>
          </a:p>
        </p:txBody>
      </p:sp>
      <p:sp>
        <p:nvSpPr>
          <p:cNvPr id="123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Input</a:t>
            </a:r>
            <a:r>
              <a:rPr lang="en-US" dirty="0" smtClean="0"/>
              <a:t>: A </a:t>
            </a:r>
            <a:r>
              <a:rPr lang="en-US" dirty="0"/>
              <a:t>set of transactions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dirty="0"/>
              <a:t>, </a:t>
            </a:r>
            <a:r>
              <a:rPr lang="en-US" dirty="0" smtClean="0"/>
              <a:t>over a set of items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Output</a:t>
            </a:r>
            <a:r>
              <a:rPr lang="en-US" dirty="0" smtClean="0"/>
              <a:t>: All </a:t>
            </a:r>
            <a:r>
              <a:rPr lang="en-US" dirty="0"/>
              <a:t>rules </a:t>
            </a:r>
            <a:r>
              <a:rPr lang="en-US" dirty="0" smtClean="0"/>
              <a:t>with items in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dirty="0" smtClean="0"/>
              <a:t> having 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support </a:t>
            </a:r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≥ </a:t>
            </a:r>
            <a:r>
              <a:rPr lang="en-US" i="1" dirty="0" err="1">
                <a:solidFill>
                  <a:srgbClr val="0070C0"/>
                </a:solidFill>
                <a:cs typeface="Arial" pitchFamily="34" charset="0"/>
              </a:rPr>
              <a:t>minsup</a:t>
            </a:r>
            <a:r>
              <a:rPr lang="en-US" i="1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threshold</a:t>
            </a:r>
          </a:p>
          <a:p>
            <a:pPr lvl="1"/>
            <a:r>
              <a:rPr lang="en-US" dirty="0">
                <a:solidFill>
                  <a:srgbClr val="0070C0"/>
                </a:solidFill>
                <a:cs typeface="Arial" pitchFamily="34" charset="0"/>
              </a:rPr>
              <a:t>confidence ≥ </a:t>
            </a:r>
            <a:r>
              <a:rPr lang="en-US" i="1" dirty="0" err="1">
                <a:solidFill>
                  <a:srgbClr val="0070C0"/>
                </a:solidFill>
                <a:cs typeface="Arial" pitchFamily="34" charset="0"/>
              </a:rPr>
              <a:t>minconf</a:t>
            </a:r>
            <a:r>
              <a:rPr lang="en-US" i="1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threshold</a:t>
            </a:r>
          </a:p>
          <a:p>
            <a:pPr lvl="1"/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952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6995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Mining Association Rules</a:t>
            </a:r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Two-step approach: </a:t>
            </a:r>
          </a:p>
          <a:p>
            <a:pPr marL="914400" lvl="1" indent="-457200">
              <a:buFont typeface="Arial" pitchFamily="34" charset="0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Frequent </a:t>
            </a:r>
            <a:r>
              <a:rPr lang="en-US" dirty="0" err="1">
                <a:solidFill>
                  <a:srgbClr val="FF0000"/>
                </a:solidFill>
              </a:rPr>
              <a:t>Itemset</a:t>
            </a:r>
            <a:r>
              <a:rPr lang="en-US" dirty="0">
                <a:solidFill>
                  <a:srgbClr val="FF0000"/>
                </a:solidFill>
              </a:rPr>
              <a:t> Generation</a:t>
            </a:r>
            <a:endParaRPr lang="en-US" dirty="0"/>
          </a:p>
          <a:p>
            <a:pPr marL="1295400" lvl="2" indent="-381000">
              <a:buFont typeface="Arial" pitchFamily="34" charset="0"/>
              <a:buChar char="–"/>
            </a:pPr>
            <a:r>
              <a:rPr lang="en-US" dirty="0"/>
              <a:t>Generate all </a:t>
            </a:r>
            <a:r>
              <a:rPr lang="en-US" dirty="0" err="1"/>
              <a:t>itemsets</a:t>
            </a:r>
            <a:r>
              <a:rPr lang="en-US" dirty="0"/>
              <a:t> whose support </a:t>
            </a:r>
            <a:r>
              <a:rPr lang="en-US" dirty="0">
                <a:sym typeface="Symbol" pitchFamily="18" charset="2"/>
              </a:rPr>
              <a:t> </a:t>
            </a:r>
            <a:r>
              <a:rPr lang="en-US" dirty="0" err="1"/>
              <a:t>minsup</a:t>
            </a:r>
            <a:endParaRPr lang="en-US" dirty="0"/>
          </a:p>
          <a:p>
            <a:pPr marL="1295400" lvl="2" indent="-381000">
              <a:buFont typeface="Arial" pitchFamily="34" charset="0"/>
              <a:buNone/>
            </a:pPr>
            <a:endParaRPr lang="en-US" dirty="0"/>
          </a:p>
          <a:p>
            <a:pPr marL="914400" lvl="1" indent="-457200">
              <a:buFont typeface="Arial" pitchFamily="34" charset="0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Rule Generation</a:t>
            </a:r>
            <a:endParaRPr lang="en-US" dirty="0"/>
          </a:p>
          <a:p>
            <a:pPr marL="1295400" lvl="2" indent="-381000">
              <a:buFont typeface="Arial" pitchFamily="34" charset="0"/>
              <a:buChar char="–"/>
            </a:pPr>
            <a:r>
              <a:rPr lang="en-US" dirty="0"/>
              <a:t>Generate high confidence rules from each frequent </a:t>
            </a:r>
            <a:r>
              <a:rPr lang="en-US" dirty="0" err="1"/>
              <a:t>itemset</a:t>
            </a:r>
            <a:r>
              <a:rPr lang="en-US" dirty="0"/>
              <a:t>, where each rule is a </a:t>
            </a:r>
            <a:r>
              <a:rPr lang="en-US" dirty="0" smtClean="0"/>
              <a:t>partitioning </a:t>
            </a:r>
            <a:r>
              <a:rPr lang="en-US" dirty="0"/>
              <a:t>of a frequent </a:t>
            </a:r>
            <a:r>
              <a:rPr lang="en-US" dirty="0" err="1" smtClean="0"/>
              <a:t>itemset</a:t>
            </a:r>
            <a:r>
              <a:rPr lang="en-US" dirty="0" smtClean="0"/>
              <a:t> into Left-Hand-Side (</a:t>
            </a:r>
            <a:r>
              <a:rPr lang="en-US" dirty="0" smtClean="0">
                <a:solidFill>
                  <a:srgbClr val="92D050"/>
                </a:solidFill>
              </a:rPr>
              <a:t>LHS</a:t>
            </a:r>
            <a:r>
              <a:rPr lang="en-US" dirty="0" smtClean="0"/>
              <a:t>) and Right-Hand-Side (</a:t>
            </a:r>
            <a:r>
              <a:rPr lang="en-US" dirty="0" smtClean="0">
                <a:solidFill>
                  <a:srgbClr val="FF0000"/>
                </a:solidFill>
              </a:rPr>
              <a:t>RHS</a:t>
            </a:r>
            <a:r>
              <a:rPr lang="en-US" dirty="0" smtClean="0"/>
              <a:t>)</a:t>
            </a:r>
            <a:endParaRPr lang="en-US" dirty="0"/>
          </a:p>
          <a:p>
            <a:pPr marL="533400" indent="-533400"/>
            <a:endParaRPr lang="en-US" dirty="0"/>
          </a:p>
          <a:p>
            <a:pPr marL="533400" indent="-533400">
              <a:buFont typeface="Monotype Sorts" pitchFamily="2" charset="2"/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819400" y="5181599"/>
            <a:ext cx="39805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Frequent </a:t>
            </a:r>
            <a:r>
              <a:rPr lang="en-US" sz="2400" dirty="0" err="1" smtClean="0"/>
              <a:t>itemset</a:t>
            </a:r>
            <a:r>
              <a:rPr lang="en-US" sz="2400" dirty="0" smtClean="0">
                <a:solidFill>
                  <a:srgbClr val="0070C0"/>
                </a:solidFill>
              </a:rPr>
              <a:t>: {A,B,C,D}</a:t>
            </a:r>
          </a:p>
          <a:p>
            <a:r>
              <a:rPr lang="en-US" sz="2400" dirty="0"/>
              <a:t>Rule:</a:t>
            </a:r>
            <a:r>
              <a:rPr lang="en-US" sz="2400" dirty="0" smtClean="0">
                <a:solidFill>
                  <a:srgbClr val="0070C0"/>
                </a:solidFill>
              </a:rPr>
              <a:t> 		        </a:t>
            </a:r>
            <a:r>
              <a:rPr lang="en-US" sz="2400" dirty="0" smtClean="0">
                <a:solidFill>
                  <a:srgbClr val="92D050"/>
                </a:solidFill>
              </a:rPr>
              <a:t>AB</a:t>
            </a:r>
            <a:r>
              <a:rPr lang="en-US" sz="2400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CD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38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677B6-3FC3-4005-AFD3-48C7D2D10079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– (1)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6600"/>
                </a:solidFill>
              </a:rPr>
              <a:t>Items </a:t>
            </a:r>
            <a:r>
              <a:rPr lang="en-US" dirty="0"/>
              <a:t>= products; </a:t>
            </a:r>
            <a:r>
              <a:rPr lang="en-US" dirty="0">
                <a:solidFill>
                  <a:srgbClr val="0070C0"/>
                </a:solidFill>
              </a:rPr>
              <a:t>baskets </a:t>
            </a:r>
            <a:r>
              <a:rPr lang="en-US" dirty="0"/>
              <a:t>= sets of products someone bought in one trip to the store.</a:t>
            </a:r>
          </a:p>
          <a:p>
            <a:endParaRPr lang="en-US" dirty="0" smtClean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>
                <a:solidFill>
                  <a:srgbClr val="33CC33"/>
                </a:solidFill>
              </a:rPr>
              <a:t>application</a:t>
            </a:r>
            <a:r>
              <a:rPr lang="en-US" dirty="0"/>
              <a:t>: given that many people buy beer and diapers together:</a:t>
            </a:r>
          </a:p>
          <a:p>
            <a:pPr lvl="1"/>
            <a:r>
              <a:rPr lang="en-US" dirty="0"/>
              <a:t>Run a sale on diapers; raise price of beer.</a:t>
            </a:r>
          </a:p>
          <a:p>
            <a:r>
              <a:rPr lang="en-US" dirty="0"/>
              <a:t>Only useful if many buy diapers &amp; beer.</a:t>
            </a:r>
          </a:p>
        </p:txBody>
      </p:sp>
    </p:spTree>
    <p:extLst>
      <p:ext uri="{BB962C8B-B14F-4D97-AF65-F5344CB8AC3E}">
        <p14:creationId xmlns:p14="http://schemas.microsoft.com/office/powerpoint/2010/main" xmlns="" val="90590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Generation</a:t>
            </a:r>
          </a:p>
        </p:txBody>
      </p:sp>
      <p:sp>
        <p:nvSpPr>
          <p:cNvPr id="127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have all frequent </a:t>
            </a:r>
            <a:r>
              <a:rPr lang="en-US" dirty="0" err="1" smtClean="0"/>
              <a:t>itemsets</a:t>
            </a:r>
            <a:r>
              <a:rPr lang="en-US" dirty="0" smtClean="0"/>
              <a:t>, how do we get the rules?</a:t>
            </a:r>
          </a:p>
          <a:p>
            <a:pPr lvl="1"/>
            <a:r>
              <a:rPr lang="en-US" dirty="0" smtClean="0"/>
              <a:t>For every </a:t>
            </a:r>
            <a:r>
              <a:rPr lang="en-US" dirty="0"/>
              <a:t>frequent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, we find rules of the form          </a:t>
            </a:r>
            <a:r>
              <a:rPr lang="en-US" dirty="0" smtClean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S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–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L </a:t>
            </a:r>
            <a:r>
              <a:rPr lang="en-US" dirty="0" smtClean="0">
                <a:sym typeface="Symbol" pitchFamily="18" charset="2"/>
              </a:rPr>
              <a:t>, where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L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 S, </a:t>
            </a:r>
            <a:r>
              <a:rPr lang="en-US" dirty="0" smtClean="0">
                <a:sym typeface="Symbol"/>
              </a:rPr>
              <a:t>that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dirty="0" smtClean="0">
                <a:sym typeface="Symbol" pitchFamily="18" charset="2"/>
              </a:rPr>
              <a:t>satisfy </a:t>
            </a:r>
            <a:r>
              <a:rPr lang="en-US" dirty="0">
                <a:sym typeface="Symbol" pitchFamily="18" charset="2"/>
              </a:rPr>
              <a:t>the minimum confidence requirement</a:t>
            </a:r>
          </a:p>
          <a:p>
            <a:pPr lvl="1"/>
            <a:r>
              <a:rPr lang="en-US" dirty="0" smtClean="0">
                <a:sym typeface="Symbol" pitchFamily="18" charset="2"/>
              </a:rPr>
              <a:t>Example</a:t>
            </a:r>
            <a:r>
              <a:rPr lang="en-US" smtClean="0">
                <a:sym typeface="Symbol" pitchFamily="18" charset="2"/>
              </a:rPr>
              <a:t>: </a:t>
            </a:r>
            <a:r>
              <a:rPr lang="en-US" smtClean="0">
                <a:solidFill>
                  <a:srgbClr val="0070C0"/>
                </a:solidFill>
                <a:sym typeface="Symbol" pitchFamily="18" charset="2"/>
              </a:rPr>
              <a:t>S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= {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A,B,C,D} </a:t>
            </a:r>
            <a:endParaRPr lang="en-US" dirty="0" smtClean="0">
              <a:solidFill>
                <a:srgbClr val="0070C0"/>
              </a:solidFill>
              <a:sym typeface="Symbol" pitchFamily="18" charset="2"/>
            </a:endParaRPr>
          </a:p>
          <a:p>
            <a:pPr lvl="1"/>
            <a:r>
              <a:rPr lang="en-US" dirty="0">
                <a:sym typeface="Symbol" pitchFamily="18" charset="2"/>
              </a:rPr>
              <a:t>C</a:t>
            </a:r>
            <a:r>
              <a:rPr lang="en-US" dirty="0" smtClean="0">
                <a:sym typeface="Symbol" pitchFamily="18" charset="2"/>
              </a:rPr>
              <a:t>andidate rules:</a:t>
            </a:r>
          </a:p>
          <a:p>
            <a:pPr marL="274320" lvl="1" indent="0">
              <a:buNone/>
            </a:pPr>
            <a:r>
              <a:rPr lang="en-US" dirty="0" smtClean="0">
                <a:sym typeface="Symbol" pitchFamily="18" charset="2"/>
              </a:rPr>
              <a:t>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A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BCD,   B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ACD,   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ABD,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 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ABC</a:t>
            </a:r>
            <a:br>
              <a:rPr lang="en-US" dirty="0">
                <a:solidFill>
                  <a:srgbClr val="0070C0"/>
                </a:solidFill>
                <a:sym typeface="Symbol" pitchFamily="18" charset="2"/>
              </a:rPr>
            </a:b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AB 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CD,   AC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BD,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AD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BC, 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BD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AC,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CD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AB,	</a:t>
            </a:r>
            <a:br>
              <a:rPr lang="en-US" dirty="0">
                <a:solidFill>
                  <a:srgbClr val="0070C0"/>
                </a:solidFill>
                <a:sym typeface="Symbol" pitchFamily="18" charset="2"/>
              </a:rPr>
            </a:b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        ABC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D, 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 BCD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A, 	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    BC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AD, </a:t>
            </a:r>
            <a:r>
              <a:rPr lang="en-US" dirty="0" smtClean="0">
                <a:sym typeface="Symbol" pitchFamily="18" charset="2"/>
              </a:rPr>
              <a:t>	</a:t>
            </a:r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|S|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= k</a:t>
            </a:r>
            <a:r>
              <a:rPr lang="en-US" dirty="0"/>
              <a:t>, then there are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baseline="30000" dirty="0">
                <a:solidFill>
                  <a:schemeClr val="accent6">
                    <a:lumMod val="75000"/>
                  </a:schemeClr>
                </a:solidFill>
              </a:rPr>
              <a:t>k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– 2 </a:t>
            </a:r>
            <a:r>
              <a:rPr lang="en-US" dirty="0"/>
              <a:t>candidate association rules (ignoring </a:t>
            </a:r>
            <a:r>
              <a:rPr lang="en-US" dirty="0" smtClean="0">
                <a:solidFill>
                  <a:srgbClr val="0070C0"/>
                </a:solidFill>
              </a:rPr>
              <a:t>S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  </a:t>
            </a:r>
            <a:r>
              <a:rPr lang="en-US" dirty="0">
                <a:sym typeface="Symbol" pitchFamily="18" charset="2"/>
              </a:rPr>
              <a:t>and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 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S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54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Generation</a:t>
            </a:r>
          </a:p>
        </p:txBody>
      </p:sp>
      <p:sp>
        <p:nvSpPr>
          <p:cNvPr id="127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How to efficiently generate rules from frequent </a:t>
            </a:r>
            <a:r>
              <a:rPr lang="en-US" dirty="0" err="1">
                <a:sym typeface="Symbol" pitchFamily="18" charset="2"/>
              </a:rPr>
              <a:t>itemsets</a:t>
            </a:r>
            <a:r>
              <a:rPr lang="en-US" dirty="0">
                <a:sym typeface="Symbol" pitchFamily="18" charset="2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In general, confidence does not have an anti-monotone property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c(ABC D) </a:t>
            </a:r>
            <a:r>
              <a:rPr lang="en-US" dirty="0">
                <a:sym typeface="Symbol" pitchFamily="18" charset="2"/>
              </a:rPr>
              <a:t>can be larger or smaller than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c(AB D)</a:t>
            </a:r>
          </a:p>
          <a:p>
            <a:pPr lvl="4">
              <a:lnSpc>
                <a:spcPct val="90000"/>
              </a:lnSpc>
            </a:pPr>
            <a:endParaRPr lang="en-US" dirty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But confidence of rules generated from the same </a:t>
            </a:r>
            <a:r>
              <a:rPr lang="en-US" dirty="0" err="1">
                <a:sym typeface="Symbol" pitchFamily="18" charset="2"/>
              </a:rPr>
              <a:t>itemset</a:t>
            </a:r>
            <a:r>
              <a:rPr lang="en-US" dirty="0">
                <a:sym typeface="Symbol" pitchFamily="18" charset="2"/>
              </a:rPr>
              <a:t> has an anti-monotone property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e.g., </a:t>
            </a:r>
            <a:r>
              <a:rPr lang="en-US" dirty="0">
                <a:solidFill>
                  <a:srgbClr val="0070C0"/>
                </a:solidFill>
                <a:sym typeface="Symbol" pitchFamily="18" charset="2"/>
              </a:rPr>
              <a:t>L = {A,B,C,D}:</a:t>
            </a:r>
            <a:r>
              <a:rPr lang="en-US" dirty="0">
                <a:sym typeface="Symbol" pitchFamily="18" charset="2"/>
              </a:rPr>
              <a:t/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		c(ABC 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D</a:t>
            </a:r>
            <a:r>
              <a:rPr lang="en-US" dirty="0">
                <a:sym typeface="Symbol" pitchFamily="18" charset="2"/>
              </a:rPr>
              <a:t>)  c(AB 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CD</a:t>
            </a:r>
            <a:r>
              <a:rPr lang="en-US" dirty="0">
                <a:sym typeface="Symbol" pitchFamily="18" charset="2"/>
              </a:rPr>
              <a:t>)  c(A 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BCD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sym typeface="Symbol" pitchFamily="18" charset="2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Symbol" pitchFamily="18" charset="2"/>
              </a:rPr>
              <a:t> Confidence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sym typeface="Symbol" pitchFamily="18" charset="2"/>
              </a:rPr>
              <a:t>anti-monotone</a:t>
            </a:r>
            <a:r>
              <a:rPr lang="en-US" dirty="0">
                <a:sym typeface="Symbol" pitchFamily="18" charset="2"/>
              </a:rPr>
              <a:t> w.r.t. number of items on the </a:t>
            </a:r>
            <a:r>
              <a:rPr lang="en-US" dirty="0">
                <a:solidFill>
                  <a:srgbClr val="FF0000"/>
                </a:solidFill>
                <a:sym typeface="Symbol" pitchFamily="18" charset="2"/>
              </a:rPr>
              <a:t>RHS</a:t>
            </a:r>
            <a:r>
              <a:rPr lang="en-US" dirty="0">
                <a:sym typeface="Symbol" pitchFamily="18" charset="2"/>
              </a:rPr>
              <a:t> of the rule</a:t>
            </a:r>
          </a:p>
        </p:txBody>
      </p:sp>
    </p:spTree>
    <p:extLst>
      <p:ext uri="{BB962C8B-B14F-4D97-AF65-F5344CB8AC3E}">
        <p14:creationId xmlns:p14="http://schemas.microsoft.com/office/powerpoint/2010/main" xmlns="" val="85172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Rule Generation for Apriori Algorithm</a:t>
            </a:r>
          </a:p>
        </p:txBody>
      </p:sp>
      <p:graphicFrame>
        <p:nvGraphicFramePr>
          <p:cNvPr id="1278979" name="Object 3"/>
          <p:cNvGraphicFramePr>
            <a:graphicFrameLocks noChangeAspect="1"/>
          </p:cNvGraphicFramePr>
          <p:nvPr/>
        </p:nvGraphicFramePr>
        <p:xfrm>
          <a:off x="914400" y="1419225"/>
          <a:ext cx="7620000" cy="4295775"/>
        </p:xfrm>
        <a:graphic>
          <a:graphicData uri="http://schemas.openxmlformats.org/presentationml/2006/ole">
            <p:oleObj spid="_x0000_s29788" name="Visio" r:id="rId3" imgW="8671306" imgH="4782859" progId="">
              <p:embed/>
            </p:oleObj>
          </a:graphicData>
        </a:graphic>
      </p:graphicFrame>
      <p:sp>
        <p:nvSpPr>
          <p:cNvPr id="1278980" name="Text Box 4"/>
          <p:cNvSpPr txBox="1">
            <a:spLocks noChangeArrowheads="1"/>
          </p:cNvSpPr>
          <p:nvPr/>
        </p:nvSpPr>
        <p:spPr bwMode="auto">
          <a:xfrm>
            <a:off x="4185591" y="6203950"/>
            <a:ext cx="49584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rgbClr val="CC3300"/>
                </a:solidFill>
                <a:latin typeface="+mj-lt"/>
              </a:rPr>
              <a:t>Lattice of </a:t>
            </a:r>
            <a:r>
              <a:rPr lang="en-US" sz="2400" b="0" dirty="0" smtClean="0">
                <a:solidFill>
                  <a:srgbClr val="CC3300"/>
                </a:solidFill>
                <a:latin typeface="+mj-lt"/>
              </a:rPr>
              <a:t>rules created by the </a:t>
            </a:r>
            <a:r>
              <a:rPr lang="en-US" sz="2400" b="0" dirty="0" smtClean="0">
                <a:solidFill>
                  <a:srgbClr val="FF0000"/>
                </a:solidFill>
                <a:latin typeface="+mj-lt"/>
              </a:rPr>
              <a:t>RHS</a:t>
            </a:r>
            <a:endParaRPr lang="en-US" sz="2400" b="0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278981" name="Group 5"/>
          <p:cNvGrpSpPr>
            <a:grpSpLocks/>
          </p:cNvGrpSpPr>
          <p:nvPr/>
        </p:nvGrpSpPr>
        <p:grpSpPr bwMode="auto">
          <a:xfrm>
            <a:off x="381000" y="1419225"/>
            <a:ext cx="8153400" cy="4784725"/>
            <a:chOff x="96" y="894"/>
            <a:chExt cx="5136" cy="3014"/>
          </a:xfrm>
        </p:grpSpPr>
        <p:graphicFrame>
          <p:nvGraphicFramePr>
            <p:cNvPr id="127898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864120978"/>
                </p:ext>
              </p:extLst>
            </p:nvPr>
          </p:nvGraphicFramePr>
          <p:xfrm>
            <a:off x="432" y="894"/>
            <a:ext cx="4800" cy="2706"/>
          </p:xfrm>
          <a:graphic>
            <a:graphicData uri="http://schemas.openxmlformats.org/presentationml/2006/ole">
              <p:oleObj spid="_x0000_s29789" name="Visio" r:id="rId4" imgW="8778510" imgH="4949675" progId="">
                <p:embed/>
              </p:oleObj>
            </a:graphicData>
          </a:graphic>
        </p:graphicFrame>
        <p:sp>
          <p:nvSpPr>
            <p:cNvPr id="1278983" name="Freeform 7"/>
            <p:cNvSpPr>
              <a:spLocks/>
            </p:cNvSpPr>
            <p:nvPr/>
          </p:nvSpPr>
          <p:spPr bwMode="auto">
            <a:xfrm>
              <a:off x="320" y="1064"/>
              <a:ext cx="3712" cy="2808"/>
            </a:xfrm>
            <a:custGeom>
              <a:avLst/>
              <a:gdLst>
                <a:gd name="T0" fmla="*/ 256 w 3712"/>
                <a:gd name="T1" fmla="*/ 376 h 2808"/>
                <a:gd name="T2" fmla="*/ 736 w 3712"/>
                <a:gd name="T3" fmla="*/ 88 h 2808"/>
                <a:gd name="T4" fmla="*/ 2176 w 3712"/>
                <a:gd name="T5" fmla="*/ 904 h 2808"/>
                <a:gd name="T6" fmla="*/ 2656 w 3712"/>
                <a:gd name="T7" fmla="*/ 1768 h 2808"/>
                <a:gd name="T8" fmla="*/ 3520 w 3712"/>
                <a:gd name="T9" fmla="*/ 2296 h 2808"/>
                <a:gd name="T10" fmla="*/ 3376 w 3712"/>
                <a:gd name="T11" fmla="*/ 2584 h 2808"/>
                <a:gd name="T12" fmla="*/ 1504 w 3712"/>
                <a:gd name="T13" fmla="*/ 2776 h 2808"/>
                <a:gd name="T14" fmla="*/ 352 w 3712"/>
                <a:gd name="T15" fmla="*/ 2392 h 2808"/>
                <a:gd name="T16" fmla="*/ 16 w 3712"/>
                <a:gd name="T17" fmla="*/ 1288 h 2808"/>
                <a:gd name="T18" fmla="*/ 256 w 3712"/>
                <a:gd name="T19" fmla="*/ 376 h 2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12" h="2808">
                  <a:moveTo>
                    <a:pt x="256" y="376"/>
                  </a:moveTo>
                  <a:cubicBezTo>
                    <a:pt x="376" y="176"/>
                    <a:pt x="416" y="0"/>
                    <a:pt x="736" y="88"/>
                  </a:cubicBezTo>
                  <a:cubicBezTo>
                    <a:pt x="1056" y="176"/>
                    <a:pt x="1856" y="624"/>
                    <a:pt x="2176" y="904"/>
                  </a:cubicBezTo>
                  <a:cubicBezTo>
                    <a:pt x="2496" y="1184"/>
                    <a:pt x="2432" y="1536"/>
                    <a:pt x="2656" y="1768"/>
                  </a:cubicBezTo>
                  <a:cubicBezTo>
                    <a:pt x="2880" y="2000"/>
                    <a:pt x="3400" y="2160"/>
                    <a:pt x="3520" y="2296"/>
                  </a:cubicBezTo>
                  <a:cubicBezTo>
                    <a:pt x="3640" y="2432"/>
                    <a:pt x="3712" y="2504"/>
                    <a:pt x="3376" y="2584"/>
                  </a:cubicBezTo>
                  <a:cubicBezTo>
                    <a:pt x="3040" y="2664"/>
                    <a:pt x="2008" y="2808"/>
                    <a:pt x="1504" y="2776"/>
                  </a:cubicBezTo>
                  <a:cubicBezTo>
                    <a:pt x="1000" y="2744"/>
                    <a:pt x="600" y="2640"/>
                    <a:pt x="352" y="2392"/>
                  </a:cubicBezTo>
                  <a:cubicBezTo>
                    <a:pt x="104" y="2144"/>
                    <a:pt x="32" y="1624"/>
                    <a:pt x="16" y="1288"/>
                  </a:cubicBezTo>
                  <a:cubicBezTo>
                    <a:pt x="0" y="952"/>
                    <a:pt x="136" y="576"/>
                    <a:pt x="256" y="376"/>
                  </a:cubicBezTo>
                  <a:close/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8984" name="Text Box 8"/>
            <p:cNvSpPr txBox="1">
              <a:spLocks noChangeArrowheads="1"/>
            </p:cNvSpPr>
            <p:nvPr/>
          </p:nvSpPr>
          <p:spPr bwMode="auto">
            <a:xfrm>
              <a:off x="96" y="3504"/>
              <a:ext cx="72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Pruned Rules</a:t>
              </a:r>
            </a:p>
          </p:txBody>
        </p:sp>
      </p:grpSp>
      <p:sp>
        <p:nvSpPr>
          <p:cNvPr id="1278985" name="Line 9"/>
          <p:cNvSpPr>
            <a:spLocks noChangeShapeType="1"/>
          </p:cNvSpPr>
          <p:nvPr/>
        </p:nvSpPr>
        <p:spPr bwMode="auto">
          <a:xfrm>
            <a:off x="1066800" y="2286000"/>
            <a:ext cx="914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8986" name="Text Box 10"/>
          <p:cNvSpPr txBox="1">
            <a:spLocks noChangeArrowheads="1"/>
          </p:cNvSpPr>
          <p:nvPr/>
        </p:nvSpPr>
        <p:spPr bwMode="auto">
          <a:xfrm>
            <a:off x="304800" y="1600200"/>
            <a:ext cx="1371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/>
              <a:t>Low Confidence Rule</a:t>
            </a:r>
          </a:p>
        </p:txBody>
      </p:sp>
    </p:spTree>
    <p:extLst>
      <p:ext uri="{BB962C8B-B14F-4D97-AF65-F5344CB8AC3E}">
        <p14:creationId xmlns:p14="http://schemas.microsoft.com/office/powerpoint/2010/main" xmlns="" val="204699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Generation for </a:t>
            </a:r>
            <a:r>
              <a:rPr lang="en-US" dirty="0" err="1" smtClean="0"/>
              <a:t>APriori</a:t>
            </a:r>
            <a:r>
              <a:rPr lang="en-US" dirty="0" smtClean="0"/>
              <a:t> </a:t>
            </a:r>
            <a:r>
              <a:rPr lang="en-US" dirty="0"/>
              <a:t>Algorithm</a:t>
            </a:r>
          </a:p>
        </p:txBody>
      </p:sp>
      <p:sp>
        <p:nvSpPr>
          <p:cNvPr id="128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Candidate rule is generated by merging two rules that share the same prefix</a:t>
            </a:r>
            <a:br>
              <a:rPr lang="en-US" dirty="0"/>
            </a:br>
            <a:r>
              <a:rPr lang="en-US" dirty="0"/>
              <a:t>in the </a:t>
            </a:r>
            <a:r>
              <a:rPr lang="en-US" dirty="0" smtClean="0">
                <a:solidFill>
                  <a:srgbClr val="FF0000"/>
                </a:solidFill>
              </a:rPr>
              <a:t>RHS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 smtClean="0"/>
              <a:t>join(</a:t>
            </a:r>
            <a:r>
              <a:rPr lang="en-US" dirty="0" smtClean="0">
                <a:solidFill>
                  <a:srgbClr val="0070C0"/>
                </a:solidFill>
              </a:rPr>
              <a:t>CD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B,BD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would produce the candidate</a:t>
            </a:r>
            <a:br>
              <a:rPr lang="en-US" dirty="0"/>
            </a:br>
            <a:r>
              <a:rPr lang="en-US" dirty="0"/>
              <a:t>rule </a:t>
            </a:r>
            <a:r>
              <a:rPr lang="en-US" dirty="0">
                <a:solidFill>
                  <a:srgbClr val="0070C0"/>
                </a:solidFill>
              </a:rPr>
              <a:t>D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ABC</a:t>
            </a:r>
          </a:p>
          <a:p>
            <a:endParaRPr lang="en-US" dirty="0"/>
          </a:p>
          <a:p>
            <a:r>
              <a:rPr lang="en-US" dirty="0"/>
              <a:t>Prune rule </a:t>
            </a:r>
            <a:r>
              <a:rPr lang="en-US" dirty="0">
                <a:solidFill>
                  <a:srgbClr val="0070C0"/>
                </a:solidFill>
              </a:rPr>
              <a:t>D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A</a:t>
            </a:r>
            <a:r>
              <a:rPr lang="en-US" dirty="0">
                <a:solidFill>
                  <a:srgbClr val="FF0000"/>
                </a:solidFill>
              </a:rPr>
              <a:t>BC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/>
              <a:t>if </a:t>
            </a:r>
            <a:r>
              <a:rPr lang="en-US" dirty="0"/>
              <a:t>its</a:t>
            </a:r>
            <a:br>
              <a:rPr lang="en-US" dirty="0"/>
            </a:br>
            <a:r>
              <a:rPr lang="en-US" dirty="0"/>
              <a:t>subset </a:t>
            </a:r>
            <a:r>
              <a:rPr lang="en-US" dirty="0" smtClean="0">
                <a:solidFill>
                  <a:srgbClr val="0070C0"/>
                </a:solidFill>
              </a:rPr>
              <a:t>AD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FF0000"/>
                </a:solidFill>
              </a:rPr>
              <a:t>BC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/>
              <a:t>does not have</a:t>
            </a:r>
            <a:br>
              <a:rPr lang="en-US" dirty="0"/>
            </a:br>
            <a:r>
              <a:rPr lang="en-US" dirty="0"/>
              <a:t>high </a:t>
            </a:r>
            <a:r>
              <a:rPr lang="en-US" dirty="0" smtClean="0"/>
              <a:t>confidence</a:t>
            </a:r>
          </a:p>
          <a:p>
            <a:endParaRPr lang="en-US" dirty="0"/>
          </a:p>
          <a:p>
            <a:r>
              <a:rPr lang="en-US" dirty="0" smtClean="0"/>
              <a:t>Essentially we are doing </a:t>
            </a:r>
            <a:r>
              <a:rPr lang="en-US" dirty="0" err="1" smtClean="0"/>
              <a:t>APriori</a:t>
            </a:r>
            <a:r>
              <a:rPr lang="en-US" dirty="0" smtClean="0"/>
              <a:t> on the RHS </a:t>
            </a:r>
            <a:endParaRPr lang="en-US" dirty="0"/>
          </a:p>
        </p:txBody>
      </p:sp>
      <p:graphicFrame>
        <p:nvGraphicFramePr>
          <p:cNvPr id="12800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33858114"/>
              </p:ext>
            </p:extLst>
          </p:nvPr>
        </p:nvGraphicFramePr>
        <p:xfrm>
          <a:off x="5334000" y="2362200"/>
          <a:ext cx="3429000" cy="2865438"/>
        </p:xfrm>
        <a:graphic>
          <a:graphicData uri="http://schemas.openxmlformats.org/presentationml/2006/ole">
            <p:oleObj spid="_x0000_s30771" name="Visio" r:id="rId3" imgW="2777760" imgH="2320775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509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1445E-1D70-4349-AF68-7380A2D078D8}" type="slidenum">
              <a:rPr lang="en-US"/>
              <a:pPr/>
              <a:t>7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–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Baskets </a:t>
            </a:r>
            <a:r>
              <a:rPr lang="en-US" dirty="0"/>
              <a:t>= Web pages; </a:t>
            </a:r>
            <a:r>
              <a:rPr lang="en-US" dirty="0">
                <a:solidFill>
                  <a:srgbClr val="CC6600"/>
                </a:solidFill>
              </a:rPr>
              <a:t>items</a:t>
            </a:r>
            <a:r>
              <a:rPr lang="en-US" dirty="0"/>
              <a:t> = words.</a:t>
            </a:r>
          </a:p>
          <a:p>
            <a:endParaRPr lang="en-US" dirty="0" smtClean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application: </a:t>
            </a:r>
            <a:r>
              <a:rPr lang="en-US" dirty="0" smtClean="0"/>
              <a:t>Unusual </a:t>
            </a:r>
            <a:r>
              <a:rPr lang="en-US" dirty="0"/>
              <a:t>words appearing together in a large number of documents, e.g., “Brad” and “Angelina,” may indicate an interesting relationship.</a:t>
            </a:r>
          </a:p>
        </p:txBody>
      </p:sp>
    </p:spTree>
    <p:extLst>
      <p:ext uri="{BB962C8B-B14F-4D97-AF65-F5344CB8AC3E}">
        <p14:creationId xmlns:p14="http://schemas.microsoft.com/office/powerpoint/2010/main" xmlns="" val="38027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13F61-69A4-47D3-8542-76C6ECD146C0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–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Baskets </a:t>
            </a:r>
            <a:r>
              <a:rPr lang="en-US" dirty="0"/>
              <a:t>= sentences; </a:t>
            </a:r>
            <a:r>
              <a:rPr lang="en-US" dirty="0">
                <a:solidFill>
                  <a:srgbClr val="CC6600"/>
                </a:solidFill>
              </a:rPr>
              <a:t>items</a:t>
            </a:r>
            <a:r>
              <a:rPr lang="en-US" dirty="0"/>
              <a:t> = documents containing those sentences.</a:t>
            </a:r>
          </a:p>
          <a:p>
            <a:endParaRPr lang="en-US" dirty="0" smtClean="0">
              <a:solidFill>
                <a:srgbClr val="33CC33"/>
              </a:solidFill>
            </a:endParaRPr>
          </a:p>
          <a:p>
            <a:r>
              <a:rPr lang="en-US" dirty="0" smtClean="0">
                <a:solidFill>
                  <a:srgbClr val="33CC33"/>
                </a:solidFill>
              </a:rPr>
              <a:t>Example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CC33"/>
                </a:solidFill>
              </a:rPr>
              <a:t>application: </a:t>
            </a:r>
            <a:r>
              <a:rPr lang="en-US" dirty="0" smtClean="0"/>
              <a:t>Items </a:t>
            </a:r>
            <a:r>
              <a:rPr lang="en-US" dirty="0"/>
              <a:t>that appear together too often could represent plagiarism.</a:t>
            </a:r>
          </a:p>
          <a:p>
            <a:r>
              <a:rPr lang="en-US" dirty="0"/>
              <a:t>Notice items do not have to be “in” baskets.</a:t>
            </a:r>
          </a:p>
        </p:txBody>
      </p:sp>
    </p:spTree>
    <p:extLst>
      <p:ext uri="{BB962C8B-B14F-4D97-AF65-F5344CB8AC3E}">
        <p14:creationId xmlns:p14="http://schemas.microsoft.com/office/powerpoint/2010/main" xmlns="" val="12631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80400" cy="990600"/>
          </a:xfrm>
        </p:spPr>
        <p:txBody>
          <a:bodyPr>
            <a:normAutofit/>
          </a:bodyPr>
          <a:lstStyle/>
          <a:p>
            <a:r>
              <a:rPr lang="en-US" dirty="0"/>
              <a:t>Definition: Frequent </a:t>
            </a:r>
            <a:r>
              <a:rPr lang="en-US" dirty="0" err="1"/>
              <a:t>Itemset</a:t>
            </a:r>
            <a:endParaRPr lang="en-US" dirty="0"/>
          </a:p>
        </p:txBody>
      </p:sp>
      <p:sp>
        <p:nvSpPr>
          <p:cNvPr id="1231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4876800" cy="5334000"/>
          </a:xfrm>
          <a:noFill/>
          <a:ln/>
        </p:spPr>
        <p:txBody>
          <a:bodyPr/>
          <a:lstStyle/>
          <a:p>
            <a:pPr marL="342900" indent="-342900"/>
            <a:r>
              <a:rPr lang="en-US" sz="2000" b="1" dirty="0" err="1"/>
              <a:t>Itemset</a:t>
            </a:r>
            <a:endParaRPr lang="en-US" sz="2000" b="1" dirty="0"/>
          </a:p>
          <a:p>
            <a:pPr marL="742950" lvl="1" indent="-285750"/>
            <a:r>
              <a:rPr lang="en-US" sz="1800" dirty="0"/>
              <a:t>A collection of one or more items</a:t>
            </a:r>
          </a:p>
          <a:p>
            <a:pPr marL="1143000" lvl="2" indent="-228600"/>
            <a:r>
              <a:rPr lang="en-US" sz="1600" dirty="0"/>
              <a:t>Example: {Milk, Bread, Diaper}</a:t>
            </a:r>
          </a:p>
          <a:p>
            <a:pPr marL="742950" lvl="1" indent="-285750"/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k-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itemset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1143000" lvl="2" indent="-228600"/>
            <a:r>
              <a:rPr lang="en-US" sz="1600" dirty="0"/>
              <a:t>An </a:t>
            </a:r>
            <a:r>
              <a:rPr lang="en-US" sz="1600" dirty="0" err="1"/>
              <a:t>itemset</a:t>
            </a:r>
            <a:r>
              <a:rPr lang="en-US" sz="1600" dirty="0"/>
              <a:t> that contains </a:t>
            </a:r>
            <a:r>
              <a:rPr lang="en-US" sz="1600" dirty="0">
                <a:solidFill>
                  <a:srgbClr val="00B0F0"/>
                </a:solidFill>
              </a:rPr>
              <a:t>k</a:t>
            </a:r>
            <a:r>
              <a:rPr lang="en-US" sz="1600" dirty="0"/>
              <a:t> items</a:t>
            </a:r>
            <a:endParaRPr lang="en-US" sz="1600" b="1" dirty="0"/>
          </a:p>
          <a:p>
            <a:pPr marL="342900" indent="-342900"/>
            <a:r>
              <a:rPr lang="en-US" sz="2000" b="1" dirty="0"/>
              <a:t>Support </a:t>
            </a:r>
            <a:r>
              <a:rPr lang="en-US" sz="2000" b="1" dirty="0" smtClean="0"/>
              <a:t>(</a:t>
            </a:r>
            <a:r>
              <a:rPr lang="en-US" sz="2000" b="1" dirty="0" smtClean="0">
                <a:sym typeface="Symbol" pitchFamily="18" charset="2"/>
              </a:rPr>
              <a:t>s)</a:t>
            </a:r>
            <a:endParaRPr lang="en-US" sz="2000" b="1" dirty="0">
              <a:sym typeface="Symbol" pitchFamily="18" charset="2"/>
            </a:endParaRPr>
          </a:p>
          <a:p>
            <a:pPr marL="742950" lvl="1" indent="-285750"/>
            <a:r>
              <a:rPr lang="en-US" sz="1800" b="1" dirty="0" smtClean="0"/>
              <a:t>Count</a:t>
            </a:r>
            <a:r>
              <a:rPr lang="en-US" sz="1800" dirty="0" smtClean="0"/>
              <a:t>: Frequency </a:t>
            </a:r>
            <a:r>
              <a:rPr lang="en-US" sz="1800" dirty="0"/>
              <a:t>of occurrence of an </a:t>
            </a:r>
            <a:r>
              <a:rPr lang="en-US" sz="1800" dirty="0" err="1"/>
              <a:t>itemset</a:t>
            </a:r>
            <a:endParaRPr lang="en-US" sz="1800" dirty="0"/>
          </a:p>
          <a:p>
            <a:pPr marL="742950" lvl="1" indent="-285750"/>
            <a:r>
              <a:rPr lang="en-US" sz="1800" dirty="0"/>
              <a:t>E.g.   </a:t>
            </a:r>
            <a:r>
              <a:rPr lang="en-US" sz="1800" dirty="0" smtClean="0">
                <a:solidFill>
                  <a:srgbClr val="0070C0"/>
                </a:solidFill>
                <a:sym typeface="Symbol" pitchFamily="18" charset="2"/>
              </a:rPr>
              <a:t>s({</a:t>
            </a:r>
            <a:r>
              <a:rPr lang="en-US" sz="1800" dirty="0">
                <a:solidFill>
                  <a:srgbClr val="0070C0"/>
                </a:solidFill>
                <a:sym typeface="Symbol" pitchFamily="18" charset="2"/>
              </a:rPr>
              <a:t>Milk, </a:t>
            </a:r>
            <a:r>
              <a:rPr lang="en-US" sz="1800" dirty="0" err="1">
                <a:solidFill>
                  <a:srgbClr val="0070C0"/>
                </a:solidFill>
                <a:sym typeface="Symbol" pitchFamily="18" charset="2"/>
              </a:rPr>
              <a:t>Bread,Diaper</a:t>
            </a:r>
            <a:r>
              <a:rPr lang="en-US" sz="1800" dirty="0">
                <a:solidFill>
                  <a:srgbClr val="0070C0"/>
                </a:solidFill>
                <a:sym typeface="Symbol" pitchFamily="18" charset="2"/>
              </a:rPr>
              <a:t>}) </a:t>
            </a:r>
            <a:r>
              <a:rPr lang="en-US" sz="1800" dirty="0">
                <a:sym typeface="Symbol" pitchFamily="18" charset="2"/>
              </a:rPr>
              <a:t>= 2 </a:t>
            </a:r>
            <a:endParaRPr lang="en-US" sz="2000" b="1" dirty="0"/>
          </a:p>
          <a:p>
            <a:pPr marL="742950" lvl="1" indent="-285750"/>
            <a:r>
              <a:rPr lang="en-US" sz="1800" b="1" dirty="0" smtClean="0"/>
              <a:t>Fraction</a:t>
            </a:r>
            <a:r>
              <a:rPr lang="en-US" sz="1800" dirty="0" smtClean="0"/>
              <a:t>: Fraction </a:t>
            </a:r>
            <a:r>
              <a:rPr lang="en-US" sz="1800" dirty="0"/>
              <a:t>of transactions that contain an </a:t>
            </a:r>
            <a:r>
              <a:rPr lang="en-US" sz="1800" dirty="0" err="1"/>
              <a:t>itemset</a:t>
            </a:r>
            <a:endParaRPr lang="en-US" sz="1800" dirty="0"/>
          </a:p>
          <a:p>
            <a:pPr marL="742950" lvl="1" indent="-285750"/>
            <a:r>
              <a:rPr lang="en-US" sz="1800" dirty="0"/>
              <a:t>E.g.   </a:t>
            </a:r>
            <a:r>
              <a:rPr lang="en-US" sz="1800" dirty="0">
                <a:solidFill>
                  <a:srgbClr val="0070C0"/>
                </a:solidFill>
              </a:rPr>
              <a:t>s({Milk, Bread, Diaper}) </a:t>
            </a:r>
            <a:r>
              <a:rPr lang="en-US" sz="1800" dirty="0"/>
              <a:t>= </a:t>
            </a:r>
            <a:r>
              <a:rPr lang="en-US" sz="1800" dirty="0" smtClean="0"/>
              <a:t>40%</a:t>
            </a:r>
            <a:endParaRPr lang="en-US" sz="1800" dirty="0"/>
          </a:p>
          <a:p>
            <a:pPr marL="342900" indent="-342900"/>
            <a:r>
              <a:rPr lang="en-US" sz="2000" b="1" dirty="0"/>
              <a:t>Frequent </a:t>
            </a:r>
            <a:r>
              <a:rPr lang="en-US" sz="2000" b="1" dirty="0" err="1"/>
              <a:t>Itemset</a:t>
            </a:r>
            <a:endParaRPr lang="en-US" sz="2000" b="1" dirty="0"/>
          </a:p>
          <a:p>
            <a:pPr marL="742950" lvl="1" indent="-285750"/>
            <a:r>
              <a:rPr lang="en-US" sz="1800" dirty="0"/>
              <a:t>An </a:t>
            </a:r>
            <a:r>
              <a:rPr lang="en-US" sz="1800" dirty="0" err="1"/>
              <a:t>itemset</a:t>
            </a:r>
            <a:r>
              <a:rPr lang="en-US" sz="1800" dirty="0"/>
              <a:t> whose support is </a:t>
            </a:r>
            <a:r>
              <a:rPr lang="en-US" sz="1800" dirty="0" smtClean="0"/>
              <a:t>greater </a:t>
            </a:r>
            <a:r>
              <a:rPr lang="en-US" sz="1800" dirty="0"/>
              <a:t>than or equal to a </a:t>
            </a:r>
            <a:r>
              <a:rPr lang="en-US" sz="1800" i="1" dirty="0" err="1">
                <a:solidFill>
                  <a:srgbClr val="FF0000"/>
                </a:solidFill>
              </a:rPr>
              <a:t>minsup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threshold</a:t>
            </a:r>
          </a:p>
        </p:txBody>
      </p:sp>
      <p:graphicFrame>
        <p:nvGraphicFramePr>
          <p:cNvPr id="1231917" name="Object 45"/>
          <p:cNvGraphicFramePr>
            <a:graphicFrameLocks noGrp="1" noChangeAspect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xmlns="" val="67228970"/>
              </p:ext>
            </p:extLst>
          </p:nvPr>
        </p:nvGraphicFramePr>
        <p:xfrm>
          <a:off x="5334000" y="2438400"/>
          <a:ext cx="3657600" cy="2195513"/>
        </p:xfrm>
        <a:graphic>
          <a:graphicData uri="http://schemas.openxmlformats.org/presentationml/2006/ole">
            <p:oleObj spid="_x0000_s108573" name="Document" r:id="rId3" imgW="3359338" imgH="2015504" progId="Word.Document.8">
              <p:embed/>
            </p:oleObj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extBox 1"/>
              <p:cNvSpPr txBox="1"/>
              <p:nvPr/>
            </p:nvSpPr>
            <p:spPr>
              <a:xfrm>
                <a:off x="5562600" y="5636567"/>
                <a:ext cx="21959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/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𝐼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≥</m:t>
                    </m:r>
                  </m:oMath>
                </a14:m>
                <a:r>
                  <a:rPr lang="en-US" sz="2400" dirty="0" smtClean="0"/>
                  <a:t/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minsup</a:t>
                </a:r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636567"/>
                <a:ext cx="2195922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9333" r="-3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93028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75" grpId="0" uiExpand="1" build="p"/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7388</TotalTime>
  <Words>4123</Words>
  <Application>Microsoft Office PowerPoint</Application>
  <PresentationFormat>On-screen Show (4:3)</PresentationFormat>
  <Paragraphs>944</Paragraphs>
  <Slides>63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Clarity</vt:lpstr>
      <vt:lpstr>Document</vt:lpstr>
      <vt:lpstr>Visio</vt:lpstr>
      <vt:lpstr>Microsoft Office Word 97 - 2003 Document</vt:lpstr>
      <vt:lpstr>Equation</vt:lpstr>
      <vt:lpstr>DATA MINING LECTURE 3</vt:lpstr>
      <vt:lpstr>This is how it all started…</vt:lpstr>
      <vt:lpstr>Market-Basket Data</vt:lpstr>
      <vt:lpstr>Market-Baskets – (2)</vt:lpstr>
      <vt:lpstr>Slide 5</vt:lpstr>
      <vt:lpstr>Applications – (1)</vt:lpstr>
      <vt:lpstr>Applications – (2)</vt:lpstr>
      <vt:lpstr>Applications – (3)</vt:lpstr>
      <vt:lpstr>Definition: Frequent Itemset</vt:lpstr>
      <vt:lpstr>Mining Frequent Itemsets task</vt:lpstr>
      <vt:lpstr>The itemset lattice</vt:lpstr>
      <vt:lpstr>A Naïve Algorithm</vt:lpstr>
      <vt:lpstr>Computation Model</vt:lpstr>
      <vt:lpstr>Example file: retail</vt:lpstr>
      <vt:lpstr>Computation Model – (2)</vt:lpstr>
      <vt:lpstr>Main-Memory Bottleneck</vt:lpstr>
      <vt:lpstr>Slide 17</vt:lpstr>
      <vt:lpstr>Illustration of the Apriori principle</vt:lpstr>
      <vt:lpstr>Illustration of the Apriori principle</vt:lpstr>
      <vt:lpstr>Slide 20</vt:lpstr>
      <vt:lpstr>Slide 21</vt:lpstr>
      <vt:lpstr>Candidate Generation</vt:lpstr>
      <vt:lpstr>Slide 23</vt:lpstr>
      <vt:lpstr>Slide 24</vt:lpstr>
      <vt:lpstr>Slide 25</vt:lpstr>
      <vt:lpstr>Generating Candidates Ck+1 in SQL</vt:lpstr>
      <vt:lpstr>Slide 27</vt:lpstr>
      <vt:lpstr>Slide 28</vt:lpstr>
      <vt:lpstr>Slide 29</vt:lpstr>
      <vt:lpstr>Slide 30</vt:lpstr>
      <vt:lpstr>Example II</vt:lpstr>
      <vt:lpstr>Generate Candidates Ck+1</vt:lpstr>
      <vt:lpstr>Slide 33</vt:lpstr>
      <vt:lpstr>Slide 34</vt:lpstr>
      <vt:lpstr>Computing Frequent Itemsets</vt:lpstr>
      <vt:lpstr>A simple hash structure</vt:lpstr>
      <vt:lpstr>Example</vt:lpstr>
      <vt:lpstr>Subset Generation</vt:lpstr>
      <vt:lpstr>Example</vt:lpstr>
      <vt:lpstr>Example</vt:lpstr>
      <vt:lpstr>The Hash Tree Structure</vt:lpstr>
      <vt:lpstr>Subset Operation Using Hash Tree</vt:lpstr>
      <vt:lpstr>Subset Operation Using Hash Tree</vt:lpstr>
      <vt:lpstr>Subset Operation Using Hash Tree</vt:lpstr>
      <vt:lpstr>The frequent itemset algorithm</vt:lpstr>
      <vt:lpstr>A-Priori for All Frequent Itemsets</vt:lpstr>
      <vt:lpstr>Picture of A-Priori</vt:lpstr>
      <vt:lpstr>Details of Main-Memory Counting</vt:lpstr>
      <vt:lpstr>Slide 49</vt:lpstr>
      <vt:lpstr>Triangular-Matrix Approach – (1)</vt:lpstr>
      <vt:lpstr>Triangular-Matrix Approach – (2)</vt:lpstr>
      <vt:lpstr>Details of Approach #2</vt:lpstr>
      <vt:lpstr>A-Priori Using Triangular Matrix for Counts</vt:lpstr>
      <vt:lpstr>Factors Affecting Complexity</vt:lpstr>
      <vt:lpstr>ASSOCIATION RULES</vt:lpstr>
      <vt:lpstr>Association Rule Mining</vt:lpstr>
      <vt:lpstr>Definition: Association Rule</vt:lpstr>
      <vt:lpstr>Association Rule Mining Task</vt:lpstr>
      <vt:lpstr>Mining Association Rules</vt:lpstr>
      <vt:lpstr>Rule Generation</vt:lpstr>
      <vt:lpstr>Rule Generation</vt:lpstr>
      <vt:lpstr>Rule Generation for Apriori Algorithm</vt:lpstr>
      <vt:lpstr>Rule Generation for APriori Algorithm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faculty</cp:lastModifiedBy>
  <cp:revision>261</cp:revision>
  <dcterms:created xsi:type="dcterms:W3CDTF">2011-10-17T19:46:53Z</dcterms:created>
  <dcterms:modified xsi:type="dcterms:W3CDTF">2013-10-22T11:04:54Z</dcterms:modified>
</cp:coreProperties>
</file>