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1"/>
  </p:notesMasterIdLst>
  <p:sldIdLst>
    <p:sldId id="674" r:id="rId2"/>
    <p:sldId id="775" r:id="rId3"/>
    <p:sldId id="778" r:id="rId4"/>
    <p:sldId id="780" r:id="rId5"/>
    <p:sldId id="677" r:id="rId6"/>
    <p:sldId id="777" r:id="rId7"/>
    <p:sldId id="676" r:id="rId8"/>
    <p:sldId id="776" r:id="rId9"/>
    <p:sldId id="678" r:id="rId10"/>
    <p:sldId id="781" r:id="rId11"/>
    <p:sldId id="782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  <p:sldId id="688" r:id="rId22"/>
    <p:sldId id="692" r:id="rId23"/>
    <p:sldId id="690" r:id="rId24"/>
    <p:sldId id="691" r:id="rId25"/>
    <p:sldId id="787" r:id="rId26"/>
    <p:sldId id="693" r:id="rId27"/>
    <p:sldId id="694" r:id="rId28"/>
    <p:sldId id="695" r:id="rId29"/>
    <p:sldId id="696" r:id="rId30"/>
    <p:sldId id="697" r:id="rId31"/>
    <p:sldId id="698" r:id="rId32"/>
    <p:sldId id="700" r:id="rId33"/>
    <p:sldId id="701" r:id="rId34"/>
    <p:sldId id="783" r:id="rId35"/>
    <p:sldId id="784" r:id="rId36"/>
    <p:sldId id="705" r:id="rId37"/>
    <p:sldId id="788" r:id="rId38"/>
    <p:sldId id="789" r:id="rId39"/>
    <p:sldId id="708" r:id="rId40"/>
    <p:sldId id="709" r:id="rId41"/>
    <p:sldId id="710" r:id="rId42"/>
    <p:sldId id="786" r:id="rId43"/>
    <p:sldId id="785" r:id="rId44"/>
    <p:sldId id="714" r:id="rId45"/>
    <p:sldId id="720" r:id="rId46"/>
    <p:sldId id="721" r:id="rId47"/>
    <p:sldId id="722" r:id="rId48"/>
    <p:sldId id="790" r:id="rId49"/>
    <p:sldId id="791" r:id="rId50"/>
    <p:sldId id="825" r:id="rId51"/>
    <p:sldId id="793" r:id="rId52"/>
    <p:sldId id="792" r:id="rId53"/>
    <p:sldId id="794" r:id="rId54"/>
    <p:sldId id="723" r:id="rId55"/>
    <p:sldId id="724" r:id="rId56"/>
    <p:sldId id="725" r:id="rId57"/>
    <p:sldId id="726" r:id="rId58"/>
    <p:sldId id="727" r:id="rId59"/>
    <p:sldId id="728" r:id="rId60"/>
    <p:sldId id="729" r:id="rId61"/>
    <p:sldId id="730" r:id="rId62"/>
    <p:sldId id="826" r:id="rId63"/>
    <p:sldId id="732" r:id="rId64"/>
    <p:sldId id="733" r:id="rId65"/>
    <p:sldId id="734" r:id="rId66"/>
    <p:sldId id="795" r:id="rId67"/>
    <p:sldId id="796" r:id="rId68"/>
    <p:sldId id="797" r:id="rId69"/>
    <p:sldId id="798" r:id="rId70"/>
    <p:sldId id="799" r:id="rId71"/>
    <p:sldId id="800" r:id="rId72"/>
    <p:sldId id="801" r:id="rId73"/>
    <p:sldId id="802" r:id="rId74"/>
    <p:sldId id="803" r:id="rId75"/>
    <p:sldId id="828" r:id="rId76"/>
    <p:sldId id="804" r:id="rId77"/>
    <p:sldId id="805" r:id="rId78"/>
    <p:sldId id="827" r:id="rId79"/>
    <p:sldId id="806" r:id="rId80"/>
    <p:sldId id="807" r:id="rId81"/>
    <p:sldId id="809" r:id="rId82"/>
    <p:sldId id="810" r:id="rId83"/>
    <p:sldId id="811" r:id="rId84"/>
    <p:sldId id="812" r:id="rId85"/>
    <p:sldId id="813" r:id="rId86"/>
    <p:sldId id="814" r:id="rId87"/>
    <p:sldId id="817" r:id="rId88"/>
    <p:sldId id="829" r:id="rId89"/>
    <p:sldId id="830" r:id="rId90"/>
    <p:sldId id="831" r:id="rId91"/>
    <p:sldId id="832" r:id="rId92"/>
    <p:sldId id="833" r:id="rId93"/>
    <p:sldId id="834" r:id="rId94"/>
    <p:sldId id="835" r:id="rId95"/>
    <p:sldId id="836" r:id="rId96"/>
    <p:sldId id="837" r:id="rId97"/>
    <p:sldId id="838" r:id="rId98"/>
    <p:sldId id="839" r:id="rId99"/>
    <p:sldId id="840" r:id="rId100"/>
    <p:sldId id="841" r:id="rId101"/>
    <p:sldId id="842" r:id="rId102"/>
    <p:sldId id="843" r:id="rId103"/>
    <p:sldId id="844" r:id="rId104"/>
    <p:sldId id="845" r:id="rId105"/>
    <p:sldId id="846" r:id="rId106"/>
    <p:sldId id="847" r:id="rId107"/>
    <p:sldId id="848" r:id="rId108"/>
    <p:sldId id="849" r:id="rId109"/>
    <p:sldId id="850" r:id="rId1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83" autoAdjust="0"/>
    <p:restoredTop sz="94676" autoAdjust="0"/>
  </p:normalViewPr>
  <p:slideViewPr>
    <p:cSldViewPr>
      <p:cViewPr varScale="1">
        <p:scale>
          <a:sx n="106" d="100"/>
          <a:sy n="106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11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34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Microsoft_Word_97_-_2003_Document3.doc"/><Relationship Id="rId7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Microsoft_Word_97_-_2003_Document6.doc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4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7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9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0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8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67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68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70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71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10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</a:t>
            </a:r>
            <a:r>
              <a:rPr lang="en-US" dirty="0" smtClean="0"/>
              <a:t>Trees</a:t>
            </a:r>
          </a:p>
          <a:p>
            <a:r>
              <a:rPr lang="en-US" dirty="0"/>
              <a:t>	</a:t>
            </a:r>
            <a:r>
              <a:rPr lang="en-US" dirty="0" smtClean="0"/>
              <a:t>Evaluation</a:t>
            </a:r>
          </a:p>
          <a:p>
            <a:r>
              <a:rPr lang="en-US" dirty="0"/>
              <a:t>	</a:t>
            </a:r>
            <a:r>
              <a:rPr lang="en-US" dirty="0" smtClean="0"/>
              <a:t>Nearest-Neighbor Classifier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</a:t>
            </a:r>
            <a:r>
              <a:rPr lang="en-US" dirty="0" smtClean="0"/>
              <a:t>trees </a:t>
            </a:r>
          </a:p>
          <a:p>
            <a:r>
              <a:rPr lang="en-US" dirty="0" smtClean="0"/>
              <a:t>Classifying </a:t>
            </a:r>
            <a:r>
              <a:rPr lang="en-US" dirty="0"/>
              <a:t>unknown records are relatively </a:t>
            </a:r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Naïve algorithm: O(n)</a:t>
            </a:r>
          </a:p>
          <a:p>
            <a:pPr lvl="1"/>
            <a:r>
              <a:rPr lang="en-US" dirty="0" smtClean="0"/>
              <a:t>Need for structures to retrieve nearest neighbors fast.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Nearest Neighbor Search </a:t>
            </a:r>
            <a:r>
              <a:rPr lang="en-US" dirty="0" smtClean="0"/>
              <a:t>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Two-dimensional </a:t>
            </a:r>
            <a:r>
              <a:rPr lang="en-US" dirty="0" err="1" smtClean="0">
                <a:solidFill>
                  <a:srgbClr val="FF0000"/>
                </a:solidFill>
              </a:rPr>
              <a:t>kd</a:t>
            </a:r>
            <a:r>
              <a:rPr lang="en-US" dirty="0" smtClean="0">
                <a:solidFill>
                  <a:srgbClr val="FF0000"/>
                </a:solidFill>
              </a:rPr>
              <a:t>-trees</a:t>
            </a:r>
          </a:p>
          <a:p>
            <a:pPr lvl="1"/>
            <a:r>
              <a:rPr lang="en-US" dirty="0" smtClean="0"/>
              <a:t>A data structure for answering nearest neighbor queries in </a:t>
            </a:r>
            <a:r>
              <a:rPr lang="en-US" dirty="0" err="1" smtClean="0">
                <a:solidFill>
                  <a:srgbClr val="0070C0"/>
                </a:solidFill>
              </a:rPr>
              <a:t>R</a:t>
            </a:r>
            <a:r>
              <a:rPr lang="en-US" baseline="30000" dirty="0" err="1">
                <a:solidFill>
                  <a:srgbClr val="0070C0"/>
                </a:solidFill>
              </a:rPr>
              <a:t>2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kd</a:t>
            </a:r>
            <a:r>
              <a:rPr lang="en-US" dirty="0" smtClean="0"/>
              <a:t>-tree construction algorithm</a:t>
            </a:r>
          </a:p>
          <a:p>
            <a:pPr lvl="1"/>
            <a:r>
              <a:rPr lang="en-US" dirty="0" smtClean="0"/>
              <a:t>Select the </a:t>
            </a:r>
            <a:r>
              <a:rPr lang="en-US" dirty="0" smtClean="0">
                <a:solidFill>
                  <a:srgbClr val="0070C0"/>
                </a:solidFill>
              </a:rPr>
              <a:t>x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 dimension (alternating between the two)</a:t>
            </a:r>
          </a:p>
          <a:p>
            <a:pPr lvl="1"/>
            <a:r>
              <a:rPr lang="en-US" dirty="0" smtClean="0"/>
              <a:t>Partition the space into two with a line passing from the median point</a:t>
            </a:r>
          </a:p>
          <a:p>
            <a:pPr lvl="1"/>
            <a:r>
              <a:rPr lang="en-US" dirty="0" smtClean="0"/>
              <a:t>Repeat recursively in the two partitions as long as there are enough points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595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545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29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56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90688"/>
            <a:ext cx="46482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66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68630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7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848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86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4648200" y="61722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9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9200"/>
            <a:ext cx="3733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97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2426970" y="1524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07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400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0743" name="Text Box 7"/>
          <p:cNvSpPr txBox="1">
            <a:spLocks noChangeArrowheads="1"/>
          </p:cNvSpPr>
          <p:nvPr/>
        </p:nvSpPr>
        <p:spPr bwMode="auto">
          <a:xfrm>
            <a:off x="3505200" y="1937286"/>
            <a:ext cx="48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region(u)</a:t>
            </a:r>
            <a:r>
              <a:rPr lang="el-GR" sz="1600" dirty="0" smtClean="0">
                <a:latin typeface="Calibri" pitchFamily="34" charset="0"/>
              </a:rPr>
              <a:t> </a:t>
            </a:r>
            <a:r>
              <a:rPr lang="el-GR" sz="1600" dirty="0">
                <a:latin typeface="Calibri" pitchFamily="34" charset="0"/>
              </a:rPr>
              <a:t>– </a:t>
            </a:r>
            <a:r>
              <a:rPr lang="en-US" sz="1600" dirty="0" smtClean="0">
                <a:latin typeface="Calibri" pitchFamily="34" charset="0"/>
              </a:rPr>
              <a:t>all the black points in the </a:t>
            </a:r>
            <a:r>
              <a:rPr lang="en-US" sz="1600" dirty="0" err="1" smtClean="0">
                <a:latin typeface="Calibri" pitchFamily="34" charset="0"/>
              </a:rPr>
              <a:t>subtree</a:t>
            </a:r>
            <a:r>
              <a:rPr lang="en-US" sz="1600" dirty="0" smtClean="0">
                <a:latin typeface="Calibri" pitchFamily="34" charset="0"/>
              </a:rPr>
              <a:t> of u</a:t>
            </a:r>
            <a:endParaRPr lang="el-GR" sz="1600" dirty="0">
              <a:latin typeface="Calibri" pitchFamily="34" charset="0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314678" y="132715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65" name="Content Placeholder 2"/>
          <p:cNvSpPr>
            <a:spLocks/>
          </p:cNvSpPr>
          <p:nvPr/>
        </p:nvSpPr>
        <p:spPr bwMode="auto">
          <a:xfrm>
            <a:off x="533400" y="25908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A binary tree:</a:t>
            </a:r>
            <a:endParaRPr lang="en-US" dirty="0">
              <a:latin typeface="Calibri" pitchFamily="34" charset="0"/>
            </a:endParaRP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Size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O(n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Depth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logn</a:t>
            </a:r>
            <a:r>
              <a:rPr lang="en-US" b="1" dirty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Construction time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nlogn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</a:p>
          <a:p>
            <a:pPr marL="692150" lvl="1" indent="-3476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Query time: worst case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O(n), </a:t>
            </a:r>
            <a:r>
              <a:rPr lang="en-US" dirty="0">
                <a:latin typeface="Calibri" pitchFamily="34" charset="0"/>
              </a:rPr>
              <a:t>but for many cases 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O(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logn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)</a:t>
            </a:r>
            <a:endParaRPr lang="en-US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61766" name="Text Box 6"/>
          <p:cNvSpPr txBox="1">
            <a:spLocks noChangeArrowheads="1"/>
          </p:cNvSpPr>
          <p:nvPr/>
        </p:nvSpPr>
        <p:spPr bwMode="auto">
          <a:xfrm>
            <a:off x="533400" y="4753465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Generalizes to d dimensions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061767" name="Text Box 7"/>
          <p:cNvSpPr txBox="1">
            <a:spLocks noChangeArrowheads="1"/>
          </p:cNvSpPr>
          <p:nvPr/>
        </p:nvSpPr>
        <p:spPr bwMode="auto">
          <a:xfrm>
            <a:off x="762000" y="5562600"/>
            <a:ext cx="586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Example of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Binary Space Partitioning</a:t>
            </a:r>
            <a:endParaRPr lang="el-GR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2426970" y="15240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2-dimensional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</a:rPr>
              <a:t>kd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-trees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Nearest Neighbor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Internal node </a:t>
            </a:r>
            <a:r>
              <a:rPr lang="en-US" dirty="0" smtClean="0"/>
              <a:t>denotes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Branch</a:t>
            </a:r>
            <a:r>
              <a:rPr lang="en-US" dirty="0" smtClean="0"/>
              <a:t> represents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Leaf nodes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 smtClean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632700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Test outcome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7353300" y="3787096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46195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668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Class labels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8177213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7693024" y="5470525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tax-evasion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762000" y="158511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511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5029200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Document" r:id="rId5" imgW="4660937" imgH="1576052" progId="Word.Document.8">
                  <p:embed/>
                </p:oleObj>
              </mc:Choice>
              <mc:Fallback>
                <p:oleObj name="Document" r:id="rId5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 for year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tax return for 2012</a:t>
            </a:r>
          </a:p>
          <a:p>
            <a:r>
              <a:rPr lang="en-US" dirty="0" smtClean="0"/>
              <a:t>Is this a cheating tax return?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instance of the classification problem: learn a method for discriminating between records of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cheaters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non-cheaters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Finding the best decision tree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General </a:t>
                </a:r>
                <a:r>
                  <a:rPr lang="en-US" dirty="0"/>
                  <a:t>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contains records with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leaf node labeled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Recursively </a:t>
                </a:r>
                <a:r>
                  <a:rPr lang="en-US" dirty="0"/>
                  <a:t>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  <a:blipFill rotWithShape="1">
                <a:blip r:embed="rId3"/>
                <a:stretch>
                  <a:fillRect l="-824" t="-275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134100" y="5320552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99036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Document" r:id="rId3" imgW="5405040" imgH="5781600" progId="Word.Document.8">
                  <p:embed/>
                </p:oleObj>
              </mc:Choice>
              <mc:Fallback>
                <p:oleObj name="Document" r:id="rId3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5652507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Document" r:id="rId5" imgW="5407281" imgH="5772509" progId="Word.Document.8">
                  <p:embed/>
                </p:oleObj>
              </mc:Choice>
              <mc:Fallback>
                <p:oleObj name="Document" r:id="rId5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2507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5638800" y="384175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38800" y="384175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 smtClean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ym typeface="Symbol" pitchFamily="18" charset="2"/>
              </a:rPr>
              <a:t>leaf.label</a:t>
            </a:r>
            <a:r>
              <a:rPr lang="en-US" sz="1800" b="1" dirty="0" smtClean="0">
                <a:sym typeface="Symbol" pitchFamily="18" charset="2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return leaf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200" b="1" dirty="0" smtClean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createNode</a:t>
            </a:r>
            <a:r>
              <a:rPr lang="en-US" sz="2000" b="1" dirty="0" smtClean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findBestSplit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</a:t>
            </a:r>
            <a:r>
              <a:rPr lang="en-US" sz="2000" dirty="0" smtClean="0"/>
              <a:t>a p</a:t>
            </a:r>
            <a:r>
              <a:rPr lang="en-US" sz="2000" dirty="0" smtClean="0">
                <a:solidFill>
                  <a:schemeClr val="tx1"/>
                </a:solidFill>
              </a:rPr>
              <a:t>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 leaf node</a:t>
            </a:r>
          </a:p>
          <a:p>
            <a:pPr lvl="2"/>
            <a:r>
              <a:rPr lang="en-US" dirty="0" smtClean="0"/>
              <a:t>Assign the </a:t>
            </a:r>
            <a:r>
              <a:rPr lang="en-US" dirty="0" smtClean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 smtClean="0"/>
              <a:t>If leaf is empty, assign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 smtClean="0"/>
              <a:t>– the class that has the highest popularity.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</a:t>
            </a:r>
            <a:r>
              <a:rPr lang="en-US" dirty="0" smtClean="0"/>
              <a:t>subsets – </a:t>
            </a:r>
            <a:r>
              <a:rPr lang="en-US" dirty="0" smtClean="0">
                <a:solidFill>
                  <a:srgbClr val="0070C0"/>
                </a:solidFill>
              </a:rPr>
              <a:t>respects the order</a:t>
            </a:r>
            <a:r>
              <a:rPr lang="en-US" dirty="0" smtClean="0"/>
              <a:t>. Need </a:t>
            </a:r>
            <a:r>
              <a:rPr lang="en-US" dirty="0"/>
              <a:t>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 smtClean="0"/>
              <a:t>a target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004" y="2423450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5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7449" y="3072078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 smtClean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Yes (1), No (0)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4724399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</a:t>
            </a:r>
            <a:r>
              <a:rPr lang="en-US" dirty="0" smtClean="0"/>
              <a:t>bucketing</a:t>
            </a:r>
            <a:r>
              <a:rPr lang="en-US" dirty="0"/>
              <a:t>, equal frequency </a:t>
            </a:r>
            <a:r>
              <a:rPr lang="en-US" dirty="0" smtClean="0"/>
              <a:t>bucketing (</a:t>
            </a:r>
            <a:r>
              <a:rPr lang="en-US" dirty="0"/>
              <a:t>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compute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 smtClean="0"/>
              <a:t>Creation of nodes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</a:t>
            </a:r>
            <a:r>
              <a:rPr lang="en-US" dirty="0" smtClean="0"/>
              <a:t>is preferred</a:t>
            </a:r>
            <a:endParaRPr lang="en-US" dirty="0"/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Ideas?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2209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57150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p(</a:t>
            </a:r>
            <a:r>
              <a:rPr lang="en-US" dirty="0" err="1" smtClean="0">
                <a:solidFill>
                  <a:srgbClr val="0070C0"/>
                </a:solidFill>
              </a:rPr>
              <a:t>i|t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: fraction of records associated with node </a:t>
            </a:r>
            <a:r>
              <a:rPr lang="en-US" b="1" dirty="0" smtClean="0">
                <a:solidFill>
                  <a:schemeClr val="accent2"/>
                </a:solidFill>
              </a:rPr>
              <a:t>t</a:t>
            </a:r>
            <a:r>
              <a:rPr lang="en-US" dirty="0" smtClean="0"/>
              <a:t> belonging to class </a:t>
            </a:r>
            <a:r>
              <a:rPr lang="en-US" b="1" dirty="0" err="1" smtClean="0">
                <a:solidFill>
                  <a:schemeClr val="accent2"/>
                </a:solidFill>
              </a:rPr>
              <a:t>i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Used </a:t>
            </a:r>
            <a:r>
              <a:rPr lang="en-US" dirty="0"/>
              <a:t>in ID3 and </a:t>
            </a:r>
            <a:r>
              <a:rPr lang="en-US" dirty="0" err="1" smtClean="0"/>
              <a:t>C4.5</a:t>
            </a:r>
            <a:endParaRPr lang="en-US" dirty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in CART, SLIQ, SPRINT.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94549"/>
              </p:ext>
            </p:extLst>
          </p:nvPr>
        </p:nvGraphicFramePr>
        <p:xfrm>
          <a:off x="533400" y="25908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6" name="Εξίσωση" r:id="rId4" imgW="2108160" imgH="431640" progId="Equation.3">
                  <p:embed/>
                </p:oleObj>
              </mc:Choice>
              <mc:Fallback>
                <p:oleObj name="Εξίσωση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067465"/>
              </p:ext>
            </p:extLst>
          </p:nvPr>
        </p:nvGraphicFramePr>
        <p:xfrm>
          <a:off x="533400" y="39624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7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47501"/>
              </p:ext>
            </p:extLst>
          </p:nvPr>
        </p:nvGraphicFramePr>
        <p:xfrm>
          <a:off x="533400" y="5638800"/>
          <a:ext cx="5791200" cy="53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8" name="Εξίσωση" r:id="rId8" imgW="2476440" imgH="228600" progId="Equation.3">
                  <p:embed/>
                </p:oleObj>
              </mc:Choice>
              <mc:Fallback>
                <p:oleObj name="Εξίσωση" r:id="rId8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5791200" cy="532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Gain</a:t>
            </a:r>
            <a:r>
              <a:rPr lang="en-US" sz="2800" b="1" i="1" dirty="0" smtClean="0"/>
              <a:t> of an attribute split: </a:t>
            </a:r>
            <a:r>
              <a:rPr lang="en-US" sz="2800" dirty="0" smtClean="0"/>
              <a:t>compare the impurity of the parent node with the average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Maximizing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0070C0"/>
                </a:solidFill>
              </a:rPr>
              <a:t>gain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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sym typeface="Symbol"/>
              </a:rPr>
              <a:t>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inimizing </a:t>
            </a:r>
            <a:r>
              <a:rPr lang="en-US" sz="2800" dirty="0" smtClean="0"/>
              <a:t>the weighted average </a:t>
            </a:r>
            <a:r>
              <a:rPr lang="en-US" sz="2800" dirty="0" smtClean="0">
                <a:solidFill>
                  <a:srgbClr val="0070C0"/>
                </a:solidFill>
              </a:rPr>
              <a:t>impurity</a:t>
            </a:r>
            <a:r>
              <a:rPr lang="en-US" sz="2800" dirty="0" smtClean="0"/>
              <a:t> measure of children nodes</a:t>
            </a: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rgbClr val="0070C0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rgbClr val="0070C0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75803"/>
              </p:ext>
            </p:extLst>
          </p:nvPr>
        </p:nvGraphicFramePr>
        <p:xfrm>
          <a:off x="2057400" y="30480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457200" y="2072650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1" name="Document" r:id="rId3" imgW="3240623" imgH="1355425" progId="Word.Document.8">
                  <p:embed/>
                </p:oleObj>
              </mc:Choice>
              <mc:Fallback>
                <p:oleObj name="Document" r:id="rId3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650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2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457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3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  <a:endParaRPr lang="en-US" sz="1600" dirty="0" smtClean="0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02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</a:t>
            </a:r>
            <a:r>
              <a:rPr lang="en-US" sz="1600" dirty="0" smtClean="0"/>
              <a:t>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</a:t>
            </a:r>
            <a:r>
              <a:rPr lang="en-US" sz="1600" dirty="0" smtClean="0"/>
              <a:t>1/6</a:t>
            </a:r>
            <a:endParaRPr lang="en-US" sz="1600" dirty="0"/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091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</a:t>
            </a:r>
            <a:r>
              <a:rPr lang="en-US" sz="1600" dirty="0" smtClean="0"/>
              <a:t>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</a:t>
            </a:r>
            <a:r>
              <a:rPr lang="en-US" sz="1600" dirty="0" smtClean="0"/>
              <a:t>1/3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impurity measures take value zero (</a:t>
            </a:r>
            <a:r>
              <a:rPr lang="en-US" dirty="0" smtClean="0">
                <a:solidFill>
                  <a:srgbClr val="0070C0"/>
                </a:solidFill>
              </a:rPr>
              <a:t>minimum</a:t>
            </a:r>
            <a:r>
              <a:rPr lang="en-US" dirty="0" smtClean="0"/>
              <a:t>) for the case of a pure node where a single value has probability 1</a:t>
            </a:r>
          </a:p>
          <a:p>
            <a:r>
              <a:rPr lang="en-US" dirty="0" smtClean="0"/>
              <a:t>All of the impurity measures take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 smtClean="0"/>
              <a:t> value when the class distribution in a node is </a:t>
            </a:r>
            <a:r>
              <a:rPr lang="en-US" dirty="0" smtClean="0">
                <a:solidFill>
                  <a:srgbClr val="0070C0"/>
                </a:solidFill>
              </a:rPr>
              <a:t>uniform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352800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</a:t>
            </a:r>
            <a:r>
              <a:rPr lang="en-US" sz="2400" dirty="0" smtClean="0">
                <a:solidFill>
                  <a:srgbClr val="FF0000"/>
                </a:solidFill>
              </a:rPr>
              <a:t>consistent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 smtClean="0"/>
              <a:t> values split in two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multivalued</a:t>
            </a:r>
            <a:r>
              <a:rPr lang="en-US" sz="2400" dirty="0" smtClean="0"/>
              <a:t> attributes, for </a:t>
            </a:r>
            <a:r>
              <a:rPr lang="en-US" sz="2400" dirty="0"/>
              <a:t>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388620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5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638175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304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7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369093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3690938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function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known as a </a:t>
            </a:r>
            <a:r>
              <a:rPr lang="en-US" dirty="0" smtClean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Descriptive modeling: </a:t>
            </a:r>
            <a:r>
              <a:rPr lang="en-US" dirty="0" smtClean="0">
                <a:solidFill>
                  <a:srgbClr val="0070C0"/>
                </a:solidFill>
              </a:rPr>
              <a:t>Explanatory tool </a:t>
            </a:r>
            <a:r>
              <a:rPr lang="en-US" dirty="0" smtClean="0">
                <a:solidFill>
                  <a:schemeClr val="tx1"/>
                </a:solidFill>
              </a:rPr>
              <a:t>to distinguish between objects of different classes (e.g., understand why people cheat on their taxes)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Predictive modeling: </a:t>
            </a:r>
            <a:r>
              <a:rPr lang="en-US" dirty="0" smtClean="0">
                <a:solidFill>
                  <a:schemeClr val="tx1"/>
                </a:solidFill>
              </a:rPr>
              <a:t>Predict a class of a </a:t>
            </a:r>
            <a:r>
              <a:rPr lang="en-US" dirty="0" smtClean="0">
                <a:solidFill>
                  <a:srgbClr val="0070C0"/>
                </a:solidFill>
              </a:rPr>
              <a:t>previously unseen </a:t>
            </a:r>
            <a:r>
              <a:rPr lang="en-US" dirty="0" smtClean="0">
                <a:solidFill>
                  <a:schemeClr val="tx1"/>
                </a:solidFill>
              </a:rPr>
              <a:t>record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Choices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 smtClean="0"/>
              <a:t> method </a:t>
            </a:r>
            <a:r>
              <a:rPr lang="en-US" sz="2000" dirty="0"/>
              <a:t>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</a:t>
            </a:r>
            <a:r>
              <a:rPr lang="en-US" sz="2000" dirty="0" smtClean="0"/>
              <a:t>the impurity index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2000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Linearly scan these values, each time </a:t>
            </a:r>
            <a:r>
              <a:rPr lang="en-US" sz="2000" dirty="0">
                <a:solidFill>
                  <a:srgbClr val="0070C0"/>
                </a:solidFill>
              </a:rPr>
              <a:t>updating</a:t>
            </a:r>
            <a:r>
              <a:rPr lang="en-US" sz="2000" dirty="0"/>
              <a:t> the count matrix and computing </a:t>
            </a:r>
            <a:r>
              <a:rPr lang="en-US" sz="2000" dirty="0" smtClean="0"/>
              <a:t>impurity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Choose the split position that has the least </a:t>
            </a:r>
            <a:r>
              <a:rPr lang="en-US" sz="2000" dirty="0" smtClean="0"/>
              <a:t>impurity</a:t>
            </a:r>
            <a:endParaRPr lang="en-US" sz="2000" dirty="0"/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1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2"/>
              <a:chOff x="149" y="2802"/>
              <a:chExt cx="1195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Gain </a:t>
            </a:r>
            <a:r>
              <a:rPr lang="en-US" sz="2800" dirty="0" smtClean="0"/>
              <a:t>Ratio</a:t>
            </a:r>
            <a:endParaRPr lang="en-US" sz="28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sz="2800" dirty="0" smtClean="0"/>
              <a:t>Splittin</a:t>
            </a:r>
            <a:r>
              <a:rPr lang="en-US" dirty="0" smtClean="0"/>
              <a:t>g using information gain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Parent </a:t>
            </a:r>
            <a:r>
              <a:rPr lang="en-US" sz="2000" dirty="0"/>
              <a:t>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i</a:t>
            </a:r>
            <a:r>
              <a:rPr lang="en-US" sz="2000" dirty="0"/>
              <a:t> is the number of records in partition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endParaRPr lang="en-US" sz="2000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entropy of the partitioning (</a:t>
            </a:r>
            <a:r>
              <a:rPr lang="en-US" sz="2400" dirty="0" err="1"/>
              <a:t>SplitINFO</a:t>
            </a:r>
            <a:r>
              <a:rPr lang="en-US" sz="2400" dirty="0"/>
              <a:t>). Higher entropy partitioning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93937"/>
              </p:ext>
            </p:extLst>
          </p:nvPr>
        </p:nvGraphicFramePr>
        <p:xfrm>
          <a:off x="609600" y="18288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0353"/>
              </p:ext>
            </p:extLst>
          </p:nvPr>
        </p:nvGraphicFramePr>
        <p:xfrm>
          <a:off x="4800600" y="18288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Inexpensive to construct</a:t>
            </a:r>
          </a:p>
          <a:p>
            <a:pPr lvl="1"/>
            <a:r>
              <a:rPr lang="en-US"/>
              <a:t>Extremely fast at classifying unknown records</a:t>
            </a:r>
          </a:p>
          <a:p>
            <a:pPr lvl="1"/>
            <a:r>
              <a:rPr lang="en-US"/>
              <a:t>Easy to interpret for small-sized trees</a:t>
            </a:r>
          </a:p>
          <a:p>
            <a:pPr lvl="1"/>
            <a:r>
              <a:rPr lang="en-US"/>
              <a:t>Accuracy is comparable to other classification techniques for many simple data sets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 smtClean="0"/>
              <a:t>Expressiveness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too small to make any statistically significant </a:t>
            </a:r>
            <a:r>
              <a:rPr lang="en-US" dirty="0" smtClean="0"/>
              <a:t>decision</a:t>
            </a:r>
          </a:p>
          <a:p>
            <a:endParaRPr lang="en-US" dirty="0"/>
          </a:p>
          <a:p>
            <a:r>
              <a:rPr lang="en-US" dirty="0" smtClean="0"/>
              <a:t>You can introduce a lower bound on the number of items per leaf node in the stopping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email</a:t>
            </a:r>
            <a:r>
              <a:rPr lang="en-US" dirty="0" smtClean="0"/>
              <a:t>, spam web </a:t>
            </a:r>
            <a:r>
              <a:rPr lang="en-US" dirty="0" smtClean="0">
                <a:solidFill>
                  <a:srgbClr val="0070C0"/>
                </a:solidFill>
              </a:rPr>
              <a:t>pages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 smtClean="0"/>
              <a:t>Understanding if a web </a:t>
            </a:r>
            <a:r>
              <a:rPr lang="en-US" dirty="0" smtClean="0">
                <a:solidFill>
                  <a:srgbClr val="0070C0"/>
                </a:solidFill>
              </a:rPr>
              <a:t>query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commercial intent </a:t>
            </a:r>
            <a:r>
              <a:rPr lang="en-US" dirty="0" smtClean="0"/>
              <a:t>or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classifier defines a </a:t>
            </a:r>
            <a:r>
              <a:rPr lang="en-US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that discriminates between two (or more) classes.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 smtClean="0"/>
              <a:t> of a classifier is the </a:t>
            </a:r>
            <a:r>
              <a:rPr lang="en-US" dirty="0" smtClean="0">
                <a:solidFill>
                  <a:srgbClr val="0070C0"/>
                </a:solidFill>
              </a:rPr>
              <a:t>class of functions</a:t>
            </a:r>
            <a:r>
              <a:rPr lang="en-US" dirty="0" smtClean="0"/>
              <a:t> that it can model, and the kind of data that it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 smtClean="0"/>
              <a:t>When we have </a:t>
            </a:r>
            <a:r>
              <a:rPr lang="en-US" dirty="0" smtClean="0">
                <a:solidFill>
                  <a:srgbClr val="0070C0"/>
                </a:solidFill>
              </a:rPr>
              <a:t>discrete</a:t>
            </a:r>
            <a:r>
              <a:rPr lang="en-US" dirty="0" smtClean="0"/>
              <a:t> (or binary) values, we are interested in the class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 smtClean="0"/>
              <a:t>that can be modeled</a:t>
            </a:r>
          </a:p>
          <a:p>
            <a:pPr lvl="1"/>
            <a:r>
              <a:rPr lang="en-US" dirty="0" smtClean="0"/>
              <a:t>If the data-points are real vectors we talk about the </a:t>
            </a:r>
            <a:r>
              <a:rPr lang="en-US" dirty="0" smtClean="0">
                <a:solidFill>
                  <a:srgbClr val="0070C0"/>
                </a:solidFill>
              </a:rPr>
              <a:t>decision boundary </a:t>
            </a:r>
            <a:r>
              <a:rPr lang="en-US" dirty="0" smtClean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</a:t>
            </a:r>
            <a:r>
              <a:rPr lang="en-US" sz="1800" dirty="0">
                <a:solidFill>
                  <a:srgbClr val="0070C0"/>
                </a:solidFill>
              </a:rPr>
              <a:t>parallel to axes</a:t>
            </a:r>
            <a:r>
              <a:rPr lang="en-US" sz="18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</a:t>
            </a:r>
            <a:r>
              <a:rPr lang="en-US" sz="2000" dirty="0">
                <a:solidFill>
                  <a:srgbClr val="FF0000"/>
                </a:solidFill>
              </a:rPr>
              <a:t>parity function</a:t>
            </a:r>
            <a:r>
              <a:rPr lang="en-US" sz="2000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sz="1800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</a:t>
            </a:r>
            <a:r>
              <a:rPr lang="en-US" sz="1800" dirty="0">
                <a:solidFill>
                  <a:srgbClr val="0070C0"/>
                </a:solidFill>
              </a:rPr>
              <a:t>odd</a:t>
            </a:r>
            <a:r>
              <a:rPr lang="en-US" sz="1800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Less expressive for </a:t>
            </a:r>
            <a:r>
              <a:rPr lang="en-US" sz="2400" dirty="0"/>
              <a:t>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and </a:t>
            </a:r>
            <a:r>
              <a:rPr lang="en-US" dirty="0" err="1"/>
              <a:t>Overfitting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262"/>
            <a:ext cx="8229600" cy="990600"/>
          </a:xfrm>
        </p:spPr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22811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18247" y="190687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Overfitting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19100" y="578243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Underfitting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1800" b="0" dirty="0"/>
              <a:t>, both training and test errors are large </a:t>
            </a:r>
            <a:endParaRPr lang="en-US" sz="1800" b="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43200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8800" y="18890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Underfitting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611" y="614915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Ove</a:t>
            </a:r>
            <a:r>
              <a:rPr lang="en-US" sz="1800" dirty="0" err="1" smtClean="0">
                <a:solidFill>
                  <a:srgbClr val="0070C0"/>
                </a:solidFill>
              </a:rPr>
              <a:t>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sz="1800" b="0" dirty="0" smtClean="0"/>
              <a:t>it models the details of the training set and fails on the test set </a:t>
            </a:r>
            <a:endParaRPr lang="en-U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/>
              <a:t>Training error no longer provides a good estimate of how 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</a:t>
            </a:r>
            <a:r>
              <a:rPr lang="en-US" dirty="0" smtClean="0"/>
              <a:t>consists of records with </a:t>
            </a:r>
            <a:r>
              <a:rPr lang="en-US" dirty="0" smtClean="0">
                <a:solidFill>
                  <a:srgbClr val="0070C0"/>
                </a:solidFill>
              </a:rPr>
              <a:t>known class labels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a classification model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</a:rPr>
              <a:t>labeled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 smtClean="0"/>
          </a:p>
          <a:p>
            <a:r>
              <a:rPr lang="en-US" dirty="0" smtClean="0"/>
              <a:t>The classification model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 smtClean="0"/>
              <a:t> to new records with </a:t>
            </a:r>
            <a:r>
              <a:rPr lang="en-US" dirty="0" smtClean="0">
                <a:solidFill>
                  <a:srgbClr val="0070C0"/>
                </a:solidFill>
              </a:rPr>
              <a:t>unknown class labels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Re-substitution errors: </a:t>
                </a:r>
                <a:r>
                  <a:rPr lang="en-US" sz="2400" dirty="0"/>
                  <a:t>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training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Generalization errors:</a:t>
                </a:r>
                <a:r>
                  <a:rPr lang="en-US" sz="2400" dirty="0"/>
                  <a:t> error on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testing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lvl="4">
                  <a:lnSpc>
                    <a:spcPct val="80000"/>
                  </a:lnSpc>
                </a:pPr>
                <a:endParaRPr lang="en-US" sz="600" dirty="0"/>
              </a:p>
              <a:p>
                <a:pPr>
                  <a:lnSpc>
                    <a:spcPct val="80000"/>
                  </a:lnSpc>
                </a:pPr>
                <a:r>
                  <a:rPr lang="en-US" sz="2400" dirty="0"/>
                  <a:t>Methods for estimating generalization errors: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Optimistic approach: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Pessimistic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approach</a:t>
                </a:r>
                <a:r>
                  <a:rPr lang="en-US" sz="2400" dirty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/>
                  <a:t> 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leaf node: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Total </a:t>
                </a:r>
                <a:r>
                  <a:rPr lang="en-US" sz="2000" dirty="0"/>
                  <a:t>errors: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ym typeface="Symbol" pitchFamily="18" charset="2"/>
                  </a:rPr>
                  <a:t>: number of leaf nodes</a:t>
                </a:r>
                <a:r>
                  <a:rPr lang="en-US" sz="2000" dirty="0" smtClean="0">
                    <a:sym typeface="Symbol" pitchFamily="18" charset="2"/>
                  </a:rPr>
                  <a:t>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Penalize large trees</a:t>
                </a:r>
                <a:endParaRPr lang="en-US" sz="1800" dirty="0"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For </a:t>
                </a:r>
                <a:r>
                  <a:rPr lang="en-US" sz="2000" dirty="0">
                    <a:sym typeface="Symbol" pitchFamily="18" charset="2"/>
                  </a:rPr>
                  <a:t>a tree with 30 leaf nodes and 10 errors on </a:t>
                </a:r>
                <a:r>
                  <a:rPr lang="en-US" sz="2000" dirty="0" smtClean="0">
                    <a:sym typeface="Symbol" pitchFamily="18" charset="2"/>
                  </a:rPr>
                  <a:t>training (out </a:t>
                </a:r>
                <a:r>
                  <a:rPr lang="en-US" sz="2000" dirty="0">
                    <a:sym typeface="Symbol" pitchFamily="18" charset="2"/>
                  </a:rPr>
                  <a:t>of 1000 </a:t>
                </a:r>
                <a:r>
                  <a:rPr lang="en-US" sz="2000" dirty="0" smtClean="0">
                    <a:sym typeface="Symbol" pitchFamily="18" charset="2"/>
                  </a:rPr>
                  <a:t>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Training </a:t>
                </a:r>
                <a:r>
                  <a:rPr lang="en-US" sz="1800" dirty="0">
                    <a:sym typeface="Symbol" pitchFamily="18" charset="2"/>
                  </a:rPr>
                  <a:t>error = 10/1000 = </a:t>
                </a:r>
                <a:r>
                  <a:rPr lang="en-US" sz="1800" dirty="0" smtClean="0">
                    <a:sym typeface="Symbol" pitchFamily="18" charset="2"/>
                  </a:rPr>
                  <a:t>1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Generalization </a:t>
                </a:r>
                <a:r>
                  <a:rPr lang="en-US" dirty="0">
                    <a:sym typeface="Symbol" pitchFamily="18" charset="2"/>
                  </a:rPr>
                  <a:t>error = (10 + 300.5)/1000 = 2.5%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Split data into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Use 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validation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dataset </a:t>
                </a:r>
                <a:r>
                  <a:rPr lang="en-US" sz="2000" dirty="0">
                    <a:sym typeface="Symbol" pitchFamily="18" charset="2"/>
                  </a:rPr>
                  <a:t>to estimate </a:t>
                </a:r>
                <a:r>
                  <a:rPr lang="en-US" sz="2000" dirty="0" smtClean="0">
                    <a:sym typeface="Symbol" pitchFamily="18" charset="2"/>
                  </a:rPr>
                  <a:t>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Drawback: less data for training.</a:t>
                </a:r>
                <a:endParaRPr lang="en-US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444" t="-254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two models of similar generalization errors,  one should prefer the simpler model over the more complex model</a:t>
            </a:r>
          </a:p>
          <a:p>
            <a:endParaRPr lang="en-US"/>
          </a:p>
          <a:p>
            <a:r>
              <a:rPr lang="en-US"/>
              <a:t> For complex models, there is a greater chance that it was fitted accidentally by errors in data</a:t>
            </a:r>
          </a:p>
          <a:p>
            <a:endParaRPr lang="en-US"/>
          </a:p>
          <a:p>
            <a:r>
              <a:rPr lang="en-US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 +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 smtClean="0"/>
              <a:t>encodes the </a:t>
            </a:r>
            <a:r>
              <a:rPr lang="en-US" sz="2400" dirty="0" smtClean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 smtClean="0"/>
              <a:t>node </a:t>
            </a:r>
            <a:r>
              <a:rPr lang="en-US" sz="2000" dirty="0"/>
              <a:t>encoding (number of children) plus splitting condition encoding.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instances belong to the same class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the attribute values are the same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>
                <a:solidFill>
                  <a:srgbClr val="0070C0"/>
                </a:solidFill>
              </a:rPr>
              <a:t>restrictive</a:t>
            </a:r>
            <a:r>
              <a:rPr lang="en-US" sz="2400" dirty="0"/>
              <a:t> conditions: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sz="2000" dirty="0"/>
              <a:t>is less than some user-specified threshold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class distribution of instances are </a:t>
            </a:r>
            <a:r>
              <a:rPr lang="en-US" sz="2000" dirty="0">
                <a:solidFill>
                  <a:srgbClr val="0070C0"/>
                </a:solidFill>
              </a:rPr>
              <a:t>independent </a:t>
            </a:r>
            <a:r>
              <a:rPr lang="en-US" sz="2000" dirty="0"/>
              <a:t>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expanding the current node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does not improve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impurity </a:t>
            </a:r>
            <a:r>
              <a:rPr lang="en-US" sz="2000" dirty="0"/>
              <a:t>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836987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</a:t>
            </a:r>
            <a:r>
              <a:rPr lang="en-US" sz="2400" b="0" dirty="0" smtClean="0">
                <a:solidFill>
                  <a:schemeClr val="tx1"/>
                </a:solidFill>
              </a:rPr>
              <a:t>classifying </a:t>
            </a:r>
            <a:r>
              <a:rPr lang="en-US" sz="2400" b="0" dirty="0">
                <a:solidFill>
                  <a:schemeClr val="tx1"/>
                </a:solidFill>
              </a:rPr>
              <a:t>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91707"/>
              </p:ext>
            </p:extLst>
          </p:nvPr>
        </p:nvGraphicFramePr>
        <p:xfrm>
          <a:off x="1066800" y="57912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Equation" r:id="rId3" imgW="5270500" imgH="800100" progId="Equation.3">
                  <p:embed/>
                </p:oleObj>
              </mc:Choice>
              <mc:Fallback>
                <p:oleObj name="Equation" r:id="rId3" imgW="5270500" imgH="800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91200"/>
                        <a:ext cx="601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33308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28" y="381000"/>
            <a:ext cx="8229600" cy="990600"/>
          </a:xfrm>
        </p:spPr>
        <p:txBody>
          <a:bodyPr/>
          <a:lstStyle/>
          <a:p>
            <a:r>
              <a:rPr lang="en-US" dirty="0" smtClean="0"/>
              <a:t>Precision-Recall</a:t>
            </a:r>
            <a:endParaRPr lang="en-US" dirty="0"/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12831"/>
              </p:ext>
            </p:extLst>
          </p:nvPr>
        </p:nvGraphicFramePr>
        <p:xfrm>
          <a:off x="457200" y="1872742"/>
          <a:ext cx="73866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2742"/>
                        <a:ext cx="738663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173854" y="4495800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80878"/>
              </p:ext>
            </p:extLst>
          </p:nvPr>
        </p:nvGraphicFramePr>
        <p:xfrm>
          <a:off x="5585535" y="1371600"/>
          <a:ext cx="3558465" cy="1504696"/>
        </p:xfrm>
        <a:graphic>
          <a:graphicData uri="http://schemas.openxmlformats.org/drawingml/2006/table">
            <a:tbl>
              <a:tblPr/>
              <a:tblGrid>
                <a:gridCol w="889294"/>
                <a:gridCol w="890582"/>
                <a:gridCol w="889295"/>
                <a:gridCol w="889294"/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for parameterized models, it controls the precision/recall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1828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</a:t>
            </a:r>
            <a:r>
              <a:rPr lang="en-US" dirty="0" smtClean="0">
                <a:solidFill>
                  <a:srgbClr val="0070C0"/>
                </a:solidFill>
              </a:rPr>
              <a:t>subsampling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sample may be biased -- Repeated </a:t>
            </a:r>
            <a:r>
              <a:rPr lang="en-US" dirty="0"/>
              <a:t>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Leave-one-out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Bootstrap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</a:t>
            </a:r>
            <a:r>
              <a:rPr lang="en-US" sz="2400" dirty="0" smtClean="0"/>
              <a:t>replacement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~63% of records used for training, ~27% for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class imbalance 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 smtClean="0"/>
              <a:t>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Counts of </a:t>
            </a:r>
            <a:r>
              <a:rPr lang="en-US" dirty="0" smtClean="0">
                <a:solidFill>
                  <a:srgbClr val="0070C0"/>
                </a:solidFill>
              </a:rPr>
              <a:t>test records </a:t>
            </a:r>
            <a:r>
              <a:rPr lang="en-US" dirty="0" smtClean="0"/>
              <a:t>that are correctly (or incorrectly) predicted by the classification model</a:t>
            </a:r>
          </a:p>
          <a:p>
            <a:r>
              <a:rPr lang="en-US" b="1" dirty="0" smtClean="0"/>
              <a:t>Confusion matrix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638800" y="1600200"/>
            <a:ext cx="3352800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sz="2000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sz="2000" b="0" dirty="0" smtClean="0">
                <a:solidFill>
                  <a:schemeClr val="tx1"/>
                </a:solidFill>
              </a:rPr>
              <a:t>curve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Bias in the estimate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Variance of estimate</a:t>
            </a:r>
          </a:p>
        </p:txBody>
      </p:sp>
    </p:spTree>
    <p:extLst>
      <p:ext uri="{BB962C8B-B14F-4D97-AF65-F5344CB8AC3E}">
        <p14:creationId xmlns:p14="http://schemas.microsoft.com/office/powerpoint/2010/main" val="815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Characterize the trade-off between positive hits and false </a:t>
            </a:r>
            <a:r>
              <a:rPr lang="en-US" sz="2400" dirty="0" smtClean="0"/>
              <a:t>alarms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/>
              <a:t>ROC</a:t>
            </a:r>
            <a:r>
              <a:rPr lang="en-US" sz="2800" dirty="0"/>
              <a:t> curve plots </a:t>
            </a:r>
            <a:r>
              <a:rPr lang="en-US" sz="2800" b="1" dirty="0" smtClean="0">
                <a:solidFill>
                  <a:schemeClr val="accent2"/>
                </a:solidFill>
              </a:rPr>
              <a:t>TPR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y</a:t>
            </a:r>
            <a:r>
              <a:rPr lang="en-US" sz="2800" dirty="0"/>
              <a:t>-axis) against </a:t>
            </a:r>
            <a:r>
              <a:rPr lang="en-US" sz="2800" b="1" dirty="0" smtClean="0">
                <a:solidFill>
                  <a:schemeClr val="accent2"/>
                </a:solidFill>
              </a:rPr>
              <a:t>FPR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871945"/>
              </p:ext>
            </p:extLst>
          </p:nvPr>
        </p:nvGraphicFramePr>
        <p:xfrm>
          <a:off x="381000" y="41148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1981201" cy="767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134725"/>
              </p:ext>
            </p:extLst>
          </p:nvPr>
        </p:nvGraphicFramePr>
        <p:xfrm>
          <a:off x="228600" y="5662448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62448"/>
                        <a:ext cx="1911211" cy="722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35564"/>
              </p:ext>
            </p:extLst>
          </p:nvPr>
        </p:nvGraphicFramePr>
        <p:xfrm>
          <a:off x="3962400" y="391970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495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dirty="0" smtClean="0"/>
              <a:t> predicted </a:t>
            </a:r>
            <a:r>
              <a:rPr lang="en-US" dirty="0" smtClean="0">
                <a:solidFill>
                  <a:srgbClr val="0070C0"/>
                </a:solidFill>
              </a:rPr>
              <a:t>correctly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87" y="640421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dirty="0" smtClean="0"/>
              <a:t>predicted </a:t>
            </a:r>
            <a:r>
              <a:rPr lang="en-US" dirty="0" smtClean="0">
                <a:solidFill>
                  <a:srgbClr val="0070C0"/>
                </a:solidFill>
              </a:rPr>
              <a:t>incorrectly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a classifier </a:t>
            </a:r>
            <a:r>
              <a:rPr lang="en-US" dirty="0"/>
              <a:t>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some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  <a:r>
              <a:rPr lang="en-US" dirty="0" smtClean="0"/>
              <a:t> of the </a:t>
            </a:r>
            <a:r>
              <a:rPr lang="en-US" dirty="0"/>
              <a:t>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/>
              <a:t>distribution 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952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361031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7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92719"/>
              </p:ext>
            </p:extLst>
          </p:nvPr>
        </p:nvGraphicFramePr>
        <p:xfrm>
          <a:off x="228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VISIO" r:id="rId3" imgW="4571640" imgH="5304600" progId="Visio.Drawing.6">
                  <p:embed/>
                </p:oleObj>
              </mc:Choice>
              <mc:Fallback>
                <p:oleObj name="VISIO" r:id="rId3" imgW="4571640" imgH="5304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24960"/>
              </p:ext>
            </p:extLst>
          </p:nvPr>
        </p:nvGraphicFramePr>
        <p:xfrm>
          <a:off x="4114800" y="3476625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VISIO" r:id="rId5" imgW="2782440" imgH="2637360" progId="Visio.Drawing.6">
                  <p:embed/>
                </p:oleObj>
              </mc:Choice>
              <mc:Fallback>
                <p:oleObj name="VISIO" r:id="rId5" imgW="2782440" imgH="2637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76625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36634"/>
              </p:ext>
            </p:extLst>
          </p:nvPr>
        </p:nvGraphicFramePr>
        <p:xfrm>
          <a:off x="6096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VISIO" r:id="rId7" imgW="3227400" imgH="2032920" progId="Visio.Drawing.6">
                  <p:embed/>
                </p:oleObj>
              </mc:Choice>
              <mc:Fallback>
                <p:oleObj name="VISIO" r:id="rId7" imgW="3227400" imgH="2032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5334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Use training records to </a:t>
            </a:r>
            <a:br>
              <a:rPr lang="en-US" sz="1800"/>
            </a:br>
            <a:r>
              <a:rPr lang="en-US" sz="1800"/>
              <a:t>   predict the class label of </a:t>
            </a:r>
            <a:br>
              <a:rPr lang="en-US" sz="1800"/>
            </a:br>
            <a:r>
              <a:rPr lang="en-US" sz="1800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4820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</a:t>
            </a:r>
            <a:r>
              <a:rPr lang="en-US" dirty="0" smtClean="0">
                <a:solidFill>
                  <a:srgbClr val="0070C0"/>
                </a:solidFill>
              </a:rPr>
              <a:t>neighbor classifier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If </a:t>
            </a:r>
            <a:r>
              <a:rPr lang="en-US" i="1" dirty="0"/>
              <a:t>it walks like a duck, quacks like a duck, then it’s probably a </a:t>
            </a:r>
            <a:r>
              <a:rPr lang="en-US" i="1" dirty="0" smtClean="0"/>
              <a:t>duck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304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2667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4038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8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029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set of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>
                <a:solidFill>
                  <a:srgbClr val="0070C0"/>
                </a:solidFill>
              </a:rPr>
              <a:t>Distance Metric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  <a:r>
              <a:rPr lang="en-US" sz="1800" b="0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 dirty="0"/>
              <a:t>The value of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>
                <a:solidFill>
                  <a:srgbClr val="FF0000"/>
                </a:solidFill>
              </a:rPr>
              <a:t>, </a:t>
            </a:r>
            <a:r>
              <a:rPr lang="en-US" sz="1800" b="0" dirty="0">
                <a:solidFill>
                  <a:srgbClr val="0070C0"/>
                </a:solidFill>
              </a:rPr>
              <a:t>the number of nearest neighbors </a:t>
            </a:r>
            <a:r>
              <a:rPr lang="en-US" sz="1800" b="0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sz="1800" b="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sz="1800" b="0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Identify </a:t>
            </a:r>
            <a:r>
              <a:rPr lang="en-US" sz="1800" b="0" i="1" dirty="0">
                <a:solidFill>
                  <a:srgbClr val="FF0000"/>
                </a:solidFill>
              </a:rPr>
              <a:t>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sz="1800" b="0" dirty="0"/>
              <a:t>Use class labels of nearest neighbors to determine the class label of unknown record (e.g., by taking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sz="1800" b="0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147835"/>
              </p:ext>
            </p:extLst>
          </p:nvPr>
        </p:nvGraphicFramePr>
        <p:xfrm>
          <a:off x="457200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Visio" r:id="rId3" imgW="7007454" imgH="8108144" progId="Visio.Drawing.6">
                  <p:embed/>
                </p:oleObj>
              </mc:Choice>
              <mc:Fallback>
                <p:oleObj name="Visio" r:id="rId3" imgW="7007454" imgH="8108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4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24509"/>
              </p:ext>
            </p:extLst>
          </p:nvPr>
        </p:nvGraphicFramePr>
        <p:xfrm>
          <a:off x="533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VISIO" r:id="rId3" imgW="9756360" imgH="4523760" progId="Visio.Drawing.6">
                  <p:embed/>
                </p:oleObj>
              </mc:Choice>
              <mc:Fallback>
                <p:oleObj name="VISIO" r:id="rId3" imgW="9756360" imgH="452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762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25925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81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err="1"/>
              <a:t>Voronoi</a:t>
            </a:r>
            <a:r>
              <a:rPr lang="en-US" sz="2400" b="0" dirty="0"/>
              <a:t> </a:t>
            </a:r>
            <a:r>
              <a:rPr lang="en-US" sz="2400" b="0" dirty="0" smtClean="0"/>
              <a:t>Diagram defines the classificatio</a:t>
            </a:r>
            <a:r>
              <a:rPr lang="en-US" sz="2400" dirty="0" smtClean="0"/>
              <a:t>n boundary</a:t>
            </a:r>
            <a:endParaRPr lang="en-US" sz="2400" b="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00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area takes the class of the green point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886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14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62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15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562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762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4114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3886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5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Compute distance between two points:</a:t>
            </a:r>
          </a:p>
          <a:p>
            <a:pPr lvl="1"/>
            <a:r>
              <a:rPr lang="en-US" dirty="0"/>
              <a:t>Euclidean distance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r>
              <a:rPr lang="en-US" dirty="0"/>
              <a:t>Determine the class from nearest neighbor list</a:t>
            </a:r>
          </a:p>
          <a:p>
            <a:pPr lvl="1"/>
            <a:r>
              <a:rPr lang="en-US" dirty="0"/>
              <a:t>take the majority vote of class labels among the k-nearest neighbors</a:t>
            </a:r>
          </a:p>
          <a:p>
            <a:pPr lvl="1"/>
            <a:r>
              <a:rPr lang="en-US" dirty="0"/>
              <a:t>Weigh the vote according to distance</a:t>
            </a:r>
          </a:p>
          <a:p>
            <a:pPr lvl="2"/>
            <a:r>
              <a:rPr lang="en-US" dirty="0"/>
              <a:t> weight factor, w = 1/</a:t>
            </a:r>
            <a:r>
              <a:rPr lang="en-US" dirty="0" err="1"/>
              <a:t>d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graphicFrame>
        <p:nvGraphicFramePr>
          <p:cNvPr id="1058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879865"/>
              </p:ext>
            </p:extLst>
          </p:nvPr>
        </p:nvGraphicFramePr>
        <p:xfrm>
          <a:off x="1905000" y="2895601"/>
          <a:ext cx="4648200" cy="78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3" name="Equation" r:id="rId3" imgW="2705040" imgH="457200" progId="Equation.3">
                  <p:embed/>
                </p:oleObj>
              </mc:Choice>
              <mc:Fallback>
                <p:oleObj name="Equation" r:id="rId3" imgW="2705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1"/>
                        <a:ext cx="4648200" cy="785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2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Choosing the value of k:</a:t>
            </a:r>
          </a:p>
          <a:p>
            <a:pPr lvl="1"/>
            <a:r>
              <a:rPr lang="en-US" sz="2400"/>
              <a:t>If k is too small, sensitive to noise points</a:t>
            </a:r>
          </a:p>
          <a:p>
            <a:pPr lvl="1"/>
            <a:r>
              <a:rPr lang="en-US" sz="240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39504"/>
              </p:ext>
            </p:extLst>
          </p:nvPr>
        </p:nvGraphicFramePr>
        <p:xfrm>
          <a:off x="3657600" y="3200400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Visio" r:id="rId3" imgW="6582512" imgH="5298053" progId="Visio.Drawing.6">
                  <p:embed/>
                </p:oleObj>
              </mc:Choice>
              <mc:Fallback>
                <p:oleObj name="Visio" r:id="rId3" imgW="6582512" imgH="52980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1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12826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/>
              <a:t>Problem with Euclidean measure:</a:t>
            </a:r>
          </a:p>
          <a:p>
            <a:pPr lvl="1"/>
            <a:r>
              <a:rPr lang="en-US"/>
              <a:t>High dimensional data 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/>
              <a:t>Can produce counter-intuitive results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457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457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4876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4876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3962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12954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5715000" y="5241925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457200" y="5562600"/>
            <a:ext cx="83185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b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21375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14468</TotalTime>
  <Words>4371</Words>
  <Application>Microsoft Office PowerPoint</Application>
  <PresentationFormat>On-screen Show (4:3)</PresentationFormat>
  <Paragraphs>1020</Paragraphs>
  <Slides>109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109</vt:i4>
      </vt:variant>
    </vt:vector>
  </HeadingPairs>
  <TitlesOfParts>
    <vt:vector size="116" baseType="lpstr">
      <vt:lpstr>Clarity</vt:lpstr>
      <vt:lpstr>Document</vt:lpstr>
      <vt:lpstr>Visio</vt:lpstr>
      <vt:lpstr>Equation</vt:lpstr>
      <vt:lpstr>Εξίσωση</vt:lpstr>
      <vt:lpstr>VISIO</vt:lpstr>
      <vt:lpstr>Worksheet</vt:lpstr>
      <vt:lpstr>DATA MINING LECTURE 10</vt:lpstr>
      <vt:lpstr>Catching tax-evasion</vt:lpstr>
      <vt:lpstr>What is classification?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How to Address Overfitting</vt:lpstr>
      <vt:lpstr>How to Address Overfitting…</vt:lpstr>
      <vt:lpstr>Example of Post-Pruning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Computing Cost of Classification</vt:lpstr>
      <vt:lpstr>Cost vs Accuracy</vt:lpstr>
      <vt:lpstr>Precision-Recall</vt:lpstr>
      <vt:lpstr>Precision-Recall plot</vt:lpstr>
      <vt:lpstr>Model Evaluation</vt:lpstr>
      <vt:lpstr>Methods for Performance Evaluation</vt:lpstr>
      <vt:lpstr>Methods of Estimation</vt:lpstr>
      <vt:lpstr>Dealing with class Imbalance</vt:lpstr>
      <vt:lpstr>Learning Curve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ROC curve vs Precision-Recall curve</vt:lpstr>
      <vt:lpstr>NEAREST NEIGHBOR CLASSIFICATION</vt:lpstr>
      <vt:lpstr>Illustrating Classification Task</vt:lpstr>
      <vt:lpstr>Instance-Based Classifiers</vt:lpstr>
      <vt:lpstr>Instance Based Classifiers</vt:lpstr>
      <vt:lpstr>Nearest Neighbor Classifiers</vt:lpstr>
      <vt:lpstr>Nearest-Neighbor Classifiers</vt:lpstr>
      <vt:lpstr>Definition of Nearest Neighbor</vt:lpstr>
      <vt:lpstr>1 nearest-neighbor</vt:lpstr>
      <vt:lpstr>Nearest Neighbor Classification</vt:lpstr>
      <vt:lpstr>Nearest Neighbor Classification…</vt:lpstr>
      <vt:lpstr>Nearest Neighbor Classification…</vt:lpstr>
      <vt:lpstr>Nearest Neighbor Classification…</vt:lpstr>
      <vt:lpstr>Nearest neighbor Classification…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  <vt:lpstr>Nearest Neighbor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508</cp:revision>
  <dcterms:created xsi:type="dcterms:W3CDTF">2011-10-17T19:46:53Z</dcterms:created>
  <dcterms:modified xsi:type="dcterms:W3CDTF">2013-12-12T10:07:03Z</dcterms:modified>
</cp:coreProperties>
</file>