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1"/>
  </p:notesMasterIdLst>
  <p:sldIdLst>
    <p:sldId id="369" r:id="rId2"/>
    <p:sldId id="399" r:id="rId3"/>
    <p:sldId id="376" r:id="rId4"/>
    <p:sldId id="429" r:id="rId5"/>
    <p:sldId id="377" r:id="rId6"/>
    <p:sldId id="378" r:id="rId7"/>
    <p:sldId id="379" r:id="rId8"/>
    <p:sldId id="380" r:id="rId9"/>
    <p:sldId id="381" r:id="rId10"/>
    <p:sldId id="382" r:id="rId11"/>
    <p:sldId id="383" r:id="rId12"/>
    <p:sldId id="430" r:id="rId13"/>
    <p:sldId id="431" r:id="rId14"/>
    <p:sldId id="433" r:id="rId15"/>
    <p:sldId id="434" r:id="rId16"/>
    <p:sldId id="435" r:id="rId17"/>
    <p:sldId id="436" r:id="rId18"/>
    <p:sldId id="437" r:id="rId19"/>
    <p:sldId id="441" r:id="rId20"/>
    <p:sldId id="446" r:id="rId21"/>
    <p:sldId id="438" r:id="rId22"/>
    <p:sldId id="387" r:id="rId23"/>
    <p:sldId id="386" r:id="rId24"/>
    <p:sldId id="388" r:id="rId25"/>
    <p:sldId id="389" r:id="rId26"/>
    <p:sldId id="428" r:id="rId27"/>
    <p:sldId id="390" r:id="rId28"/>
    <p:sldId id="454" r:id="rId29"/>
    <p:sldId id="398" r:id="rId30"/>
    <p:sldId id="455" r:id="rId31"/>
    <p:sldId id="405" r:id="rId32"/>
    <p:sldId id="402" r:id="rId33"/>
    <p:sldId id="404" r:id="rId34"/>
    <p:sldId id="403" r:id="rId35"/>
    <p:sldId id="406" r:id="rId36"/>
    <p:sldId id="407" r:id="rId37"/>
    <p:sldId id="408" r:id="rId38"/>
    <p:sldId id="409" r:id="rId39"/>
    <p:sldId id="417" r:id="rId40"/>
    <p:sldId id="412" r:id="rId41"/>
    <p:sldId id="413" r:id="rId42"/>
    <p:sldId id="414" r:id="rId43"/>
    <p:sldId id="415" r:id="rId44"/>
    <p:sldId id="418" r:id="rId45"/>
    <p:sldId id="456" r:id="rId46"/>
    <p:sldId id="421" r:id="rId47"/>
    <p:sldId id="419" r:id="rId48"/>
    <p:sldId id="420" r:id="rId49"/>
    <p:sldId id="422" r:id="rId50"/>
    <p:sldId id="423" r:id="rId51"/>
    <p:sldId id="424" r:id="rId52"/>
    <p:sldId id="425" r:id="rId53"/>
    <p:sldId id="426" r:id="rId54"/>
    <p:sldId id="427" r:id="rId55"/>
    <p:sldId id="439" r:id="rId56"/>
    <p:sldId id="442" r:id="rId57"/>
    <p:sldId id="443" r:id="rId58"/>
    <p:sldId id="444" r:id="rId59"/>
    <p:sldId id="44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65" d="100"/>
          <a:sy n="65" d="100"/>
        </p:scale>
        <p:origin x="-12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10/13/2013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1147763" y="687388"/>
            <a:ext cx="4568825" cy="3427412"/>
          </a:xfrm>
          <a:ln/>
        </p:spPr>
      </p:sp>
      <p:sp>
        <p:nvSpPr>
          <p:cNvPr id="74649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147763" y="687388"/>
            <a:ext cx="4568825" cy="3427412"/>
          </a:xfrm>
          <a:ln/>
        </p:spPr>
      </p:sp>
      <p:sp>
        <p:nvSpPr>
          <p:cNvPr id="749571"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147763" y="687388"/>
            <a:ext cx="4568825" cy="3427412"/>
          </a:xfrm>
          <a:ln/>
        </p:spPr>
      </p:sp>
      <p:sp>
        <p:nvSpPr>
          <p:cNvPr id="75161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147763" y="687388"/>
            <a:ext cx="4568825" cy="3427412"/>
          </a:xfrm>
          <a:ln/>
        </p:spPr>
      </p:sp>
      <p:sp>
        <p:nvSpPr>
          <p:cNvPr id="737283"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147763" y="687388"/>
            <a:ext cx="4568825" cy="3427412"/>
          </a:xfrm>
          <a:ln/>
        </p:spPr>
      </p:sp>
      <p:sp>
        <p:nvSpPr>
          <p:cNvPr id="74137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p:cNvSpPr>
          <p:nvPr>
            <p:ph type="sldImg"/>
          </p:nvPr>
        </p:nvSpPr>
        <p:spPr bwMode="auto">
          <a:xfrm>
            <a:off x="1146175" y="687388"/>
            <a:ext cx="4568825" cy="3427412"/>
          </a:xfrm>
          <a:prstGeom prst="rect">
            <a:avLst/>
          </a:prstGeom>
          <a:solidFill>
            <a:srgbClr val="FFFFFF"/>
          </a:solidFill>
          <a:ln>
            <a:solidFill>
              <a:srgbClr val="000000"/>
            </a:solidFill>
            <a:miter lim="800000"/>
            <a:headEnd/>
            <a:tailEnd/>
          </a:ln>
        </p:spPr>
      </p:sp>
      <p:sp>
        <p:nvSpPr>
          <p:cNvPr id="659459"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p:spPr>
        <p:txBody>
          <a:bodyPr lIns="89894" tIns="44946" rIns="89894" bIns="44946"/>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53</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54</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55</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9444B7-93C0-4746-B29F-53AC0F94B10D}" type="slidenum">
              <a:rPr lang="en-US"/>
              <a:pPr/>
              <a:t>56</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345062-AA38-4A8B-ACFC-88318A93FB34}" type="slidenum">
              <a:rPr lang="en-US"/>
              <a:pPr/>
              <a:t>57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C41FCF8-5AA0-45AD-867B-C421E6667E24}" type="slidenum">
              <a:rPr lang="en-US"/>
              <a:pPr/>
              <a:t>58</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1146175" y="685800"/>
            <a:ext cx="4568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xfrm>
            <a:off x="1146175" y="685800"/>
            <a:ext cx="4568825" cy="3427413"/>
          </a:xfrm>
          <a:ln/>
        </p:spPr>
      </p:sp>
      <p:sp>
        <p:nvSpPr>
          <p:cNvPr id="77414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146175" y="685800"/>
            <a:ext cx="4568825" cy="3427413"/>
          </a:xfrm>
          <a:ln/>
        </p:spPr>
      </p:sp>
      <p:sp>
        <p:nvSpPr>
          <p:cNvPr id="77619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146175" y="685800"/>
            <a:ext cx="4568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1146175" y="685800"/>
            <a:ext cx="4568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147763" y="687388"/>
            <a:ext cx="4568825" cy="3427412"/>
          </a:xfrm>
          <a:ln/>
        </p:spPr>
      </p:sp>
      <p:sp>
        <p:nvSpPr>
          <p:cNvPr id="758787"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1826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10/13/2013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cdc.gov/oa/climate/ghcn-monthly/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____________Microsoft_Office_Word_97_-_20031.doc"/></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____________Microsoft_Office_Word_97_-_20032.doc"/></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____________Microsoft_Office_Word_97_-_20033.doc"/></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_______Microsoft_Office_Word_97_-_20034.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romi.org/main/wp-content/uploads/2012/10/Davenport-2012-data-scientist.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____________Microsoft_Office_Word_97_-_20035.doc"/><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____________Microsoft_Office_Word_97_-_20036.doc"/><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____________Microsoft_Office_Word_97_-_20037.doc"/></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1000genomes.org/page.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1</a:t>
            </a:r>
            <a:endParaRPr lang="en-US" dirty="0"/>
          </a:p>
        </p:txBody>
      </p:sp>
      <p:sp>
        <p:nvSpPr>
          <p:cNvPr id="5" name="Subtitle 4"/>
          <p:cNvSpPr>
            <a:spLocks noGrp="1"/>
          </p:cNvSpPr>
          <p:nvPr>
            <p:ph type="subTitle" idx="1"/>
          </p:nvPr>
        </p:nvSpPr>
        <p:spPr/>
        <p:txBody>
          <a:bodyPr/>
          <a:lstStyle/>
          <a:p>
            <a:r>
              <a:rPr lang="en-US" dirty="0" smtClean="0"/>
              <a:t>Introduction</a:t>
            </a:r>
            <a:endParaRPr lang="en-US" dirty="0"/>
          </a:p>
        </p:txBody>
      </p:sp>
    </p:spTree>
    <p:extLst>
      <p:ext uri="{BB962C8B-B14F-4D97-AF65-F5344CB8AC3E}">
        <p14:creationId xmlns=""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environmental data</a:t>
            </a:r>
            <a:endParaRPr lang="en-US" dirty="0"/>
          </a:p>
        </p:txBody>
      </p:sp>
      <p:sp>
        <p:nvSpPr>
          <p:cNvPr id="3" name="Content Placeholder 2"/>
          <p:cNvSpPr>
            <a:spLocks noGrp="1"/>
          </p:cNvSpPr>
          <p:nvPr>
            <p:ph idx="1"/>
          </p:nvPr>
        </p:nvSpPr>
        <p:spPr/>
        <p:txBody>
          <a:bodyPr>
            <a:normAutofit fontScale="92500"/>
          </a:bodyPr>
          <a:lstStyle/>
          <a:p>
            <a:r>
              <a:rPr lang="en-US" dirty="0" smtClean="0"/>
              <a:t>Climate data (just an example)</a:t>
            </a:r>
          </a:p>
          <a:p>
            <a:pPr marL="342900" lvl="1" indent="-342900">
              <a:buNone/>
            </a:pPr>
            <a:r>
              <a:rPr lang="en-US" sz="2400" dirty="0" smtClean="0">
                <a:hlinkClick r:id="rId2"/>
              </a:rPr>
              <a:t>http://www.ncdc.gov/oa/climate/ghcn-monthly/index.php</a:t>
            </a:r>
            <a:endParaRPr lang="en-US" sz="2400" dirty="0" smtClean="0"/>
          </a:p>
          <a:p>
            <a:endParaRPr lang="en-US" dirty="0" smtClean="0"/>
          </a:p>
          <a:p>
            <a:r>
              <a:rPr lang="en-US" dirty="0" smtClean="0"/>
              <a:t>“a database of temperature, precipitation and pressure records managed by the National Climatic Data Center, Arizona State University and the Carbon Dioxide Information Analysis Center”</a:t>
            </a:r>
          </a:p>
          <a:p>
            <a:endParaRPr lang="en-US" dirty="0" smtClean="0"/>
          </a:p>
          <a:p>
            <a:r>
              <a:rPr lang="en-US" dirty="0" smtClean="0"/>
              <a:t>“6000 temperature stations, 7500 precipitation stations, 2000 pressure stations”</a:t>
            </a:r>
          </a:p>
          <a:p>
            <a:pPr lvl="1"/>
            <a:r>
              <a:rPr lang="en-US" dirty="0" smtClean="0">
                <a:solidFill>
                  <a:schemeClr val="accent6">
                    <a:lumMod val="75000"/>
                  </a:schemeClr>
                </a:solidFill>
              </a:rPr>
              <a:t>Spatiotemporal</a:t>
            </a:r>
            <a:r>
              <a:rPr lang="en-US" dirty="0" smtClean="0"/>
              <a:t> data</a:t>
            </a:r>
          </a:p>
          <a:p>
            <a:pPr lvl="1">
              <a:buNone/>
            </a:pPr>
            <a:endParaRPr lang="en-US" dirty="0"/>
          </a:p>
        </p:txBody>
      </p:sp>
    </p:spTree>
    <p:extLst>
      <p:ext uri="{BB962C8B-B14F-4D97-AF65-F5344CB8AC3E}">
        <p14:creationId xmlns="" xmlns:p14="http://schemas.microsoft.com/office/powerpoint/2010/main" val="46742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Mobile phones today record a large amount of information about the user behavior</a:t>
            </a:r>
          </a:p>
          <a:p>
            <a:pPr lvl="1"/>
            <a:r>
              <a:rPr lang="en-US" dirty="0" smtClean="0"/>
              <a:t>GPS records position</a:t>
            </a:r>
          </a:p>
          <a:p>
            <a:pPr lvl="1"/>
            <a:r>
              <a:rPr lang="en-US" dirty="0" smtClean="0"/>
              <a:t>Camera produces images</a:t>
            </a:r>
          </a:p>
          <a:p>
            <a:pPr lvl="1"/>
            <a:r>
              <a:rPr lang="en-US" dirty="0" smtClean="0"/>
              <a:t>Communication via phone and SMS</a:t>
            </a:r>
          </a:p>
          <a:p>
            <a:pPr lvl="1"/>
            <a:r>
              <a:rPr lang="en-US" dirty="0" smtClean="0"/>
              <a:t>Text via </a:t>
            </a:r>
            <a:r>
              <a:rPr lang="en-US" dirty="0" err="1" smtClean="0"/>
              <a:t>facebook</a:t>
            </a:r>
            <a:r>
              <a:rPr lang="en-US" dirty="0" smtClean="0"/>
              <a:t> updates</a:t>
            </a:r>
          </a:p>
          <a:p>
            <a:pPr lvl="1"/>
            <a:r>
              <a:rPr lang="en-US" dirty="0" smtClean="0"/>
              <a:t>Association with entities via check-ins</a:t>
            </a:r>
          </a:p>
          <a:p>
            <a:endParaRPr lang="en-US" dirty="0" smtClean="0"/>
          </a:p>
          <a:p>
            <a:r>
              <a:rPr lang="en-US" dirty="0" smtClean="0"/>
              <a:t>Amazon </a:t>
            </a:r>
            <a:r>
              <a:rPr lang="en-US" dirty="0"/>
              <a:t>collects all the items that you browsed, placed into your basket, read reviews about, purchased.</a:t>
            </a:r>
          </a:p>
          <a:p>
            <a:endParaRPr lang="en-US" dirty="0"/>
          </a:p>
          <a:p>
            <a:r>
              <a:rPr lang="en-US" dirty="0"/>
              <a:t>Google and Bing record all your browsing activity via toolbar plugins. They also record the queries you asked, the pages you saw and the clicks you did</a:t>
            </a:r>
            <a:r>
              <a:rPr lang="en-US" dirty="0" smtClean="0"/>
              <a:t>.</a:t>
            </a:r>
          </a:p>
          <a:p>
            <a:endParaRPr lang="en-US" dirty="0"/>
          </a:p>
          <a:p>
            <a:r>
              <a:rPr lang="en-US" dirty="0" smtClean="0"/>
              <a:t>Data collected for millions of users on a daily basis</a:t>
            </a:r>
            <a:endParaRPr lang="en-US" dirty="0"/>
          </a:p>
          <a:p>
            <a:endParaRPr lang="en-US" dirty="0" smtClean="0"/>
          </a:p>
          <a:p>
            <a:pPr lvl="1"/>
            <a:endParaRPr lang="en-US" dirty="0"/>
          </a:p>
        </p:txBody>
      </p:sp>
    </p:spTree>
    <p:extLst>
      <p:ext uri="{BB962C8B-B14F-4D97-AF65-F5344CB8AC3E}">
        <p14:creationId xmlns="" xmlns:p14="http://schemas.microsoft.com/office/powerpoint/2010/main" val="3963555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381000" y="457200"/>
            <a:ext cx="8280400" cy="1066800"/>
          </a:xfrm>
        </p:spPr>
        <p:txBody>
          <a:bodyPr>
            <a:normAutofit/>
          </a:bodyPr>
          <a:lstStyle/>
          <a:p>
            <a:r>
              <a:rPr lang="en-US" dirty="0" smtClean="0"/>
              <a:t>So, what </a:t>
            </a:r>
            <a:r>
              <a:rPr lang="en-US" dirty="0"/>
              <a:t>is Data?</a:t>
            </a:r>
          </a:p>
        </p:txBody>
      </p:sp>
      <p:sp>
        <p:nvSpPr>
          <p:cNvPr id="649225" name="Rectangle 9"/>
          <p:cNvSpPr>
            <a:spLocks noGrp="1" noChangeArrowheads="1"/>
          </p:cNvSpPr>
          <p:nvPr>
            <p:ph type="body" sz="half" idx="1"/>
          </p:nvPr>
        </p:nvSpPr>
        <p:spPr>
          <a:xfrm>
            <a:off x="228600" y="1524000"/>
            <a:ext cx="4083050" cy="5181600"/>
          </a:xfrm>
        </p:spPr>
        <p:txBody>
          <a:bodyPr/>
          <a:lstStyle/>
          <a:p>
            <a:r>
              <a:rPr lang="en-US" sz="2000" dirty="0"/>
              <a:t>Collection of data </a:t>
            </a:r>
            <a:r>
              <a:rPr lang="en-US" sz="2000" dirty="0">
                <a:solidFill>
                  <a:srgbClr val="0070C0"/>
                </a:solidFill>
              </a:rPr>
              <a:t>objects</a:t>
            </a:r>
            <a:r>
              <a:rPr lang="en-US" sz="2000" dirty="0"/>
              <a:t> and their </a:t>
            </a:r>
            <a:r>
              <a:rPr lang="en-US" sz="2000" dirty="0">
                <a:solidFill>
                  <a:schemeClr val="accent6">
                    <a:lumMod val="75000"/>
                  </a:schemeClr>
                </a:solidFill>
              </a:rPr>
              <a:t>attributes</a:t>
            </a:r>
          </a:p>
          <a:p>
            <a:pPr lvl="4"/>
            <a:endParaRPr lang="en-US" sz="1600" dirty="0"/>
          </a:p>
          <a:p>
            <a:r>
              <a:rPr lang="en-US" sz="2000" dirty="0"/>
              <a:t>An attribute is a property or characteristic of an object</a:t>
            </a:r>
          </a:p>
          <a:p>
            <a:pPr lvl="1"/>
            <a:r>
              <a:rPr lang="en-US" sz="1800" dirty="0"/>
              <a:t>Examples: eye color of a person, temperature, etc.</a:t>
            </a:r>
          </a:p>
          <a:p>
            <a:pPr lvl="1"/>
            <a:r>
              <a:rPr lang="en-US" sz="1800" dirty="0"/>
              <a:t>Attribute is also known as </a:t>
            </a:r>
            <a:r>
              <a:rPr lang="en-US" sz="1800" dirty="0">
                <a:solidFill>
                  <a:schemeClr val="accent6">
                    <a:lumMod val="75000"/>
                  </a:schemeClr>
                </a:solidFill>
              </a:rPr>
              <a:t>variable</a:t>
            </a:r>
            <a:r>
              <a:rPr lang="en-US" sz="1800" dirty="0"/>
              <a:t>, </a:t>
            </a:r>
            <a:r>
              <a:rPr lang="en-US" sz="1800" dirty="0">
                <a:solidFill>
                  <a:schemeClr val="accent6">
                    <a:lumMod val="75000"/>
                  </a:schemeClr>
                </a:solidFill>
              </a:rPr>
              <a:t>field</a:t>
            </a:r>
            <a:r>
              <a:rPr lang="en-US" sz="1800" dirty="0"/>
              <a:t>, </a:t>
            </a:r>
            <a:r>
              <a:rPr lang="en-US" sz="1800" dirty="0">
                <a:solidFill>
                  <a:schemeClr val="accent6">
                    <a:lumMod val="75000"/>
                  </a:schemeClr>
                </a:solidFill>
              </a:rPr>
              <a:t>characteristic</a:t>
            </a:r>
            <a:r>
              <a:rPr lang="en-US" sz="1800" dirty="0"/>
              <a:t>, or </a:t>
            </a:r>
            <a:r>
              <a:rPr lang="en-US" sz="1800" dirty="0">
                <a:solidFill>
                  <a:schemeClr val="accent6">
                    <a:lumMod val="75000"/>
                  </a:schemeClr>
                </a:solidFill>
              </a:rPr>
              <a:t>feature</a:t>
            </a:r>
          </a:p>
          <a:p>
            <a:r>
              <a:rPr lang="en-US" sz="2000" dirty="0"/>
              <a:t>A collection of attributes describe an object</a:t>
            </a:r>
          </a:p>
          <a:p>
            <a:pPr lvl="1"/>
            <a:r>
              <a:rPr lang="en-US" sz="1800" dirty="0"/>
              <a:t>Object is also known as </a:t>
            </a:r>
            <a:r>
              <a:rPr lang="en-US" sz="1800" dirty="0">
                <a:solidFill>
                  <a:srgbClr val="0070C0"/>
                </a:solidFill>
              </a:rPr>
              <a:t>record</a:t>
            </a:r>
            <a:r>
              <a:rPr lang="en-US" sz="1800" dirty="0"/>
              <a:t>, </a:t>
            </a:r>
            <a:r>
              <a:rPr lang="en-US" sz="1800" dirty="0">
                <a:solidFill>
                  <a:srgbClr val="0070C0"/>
                </a:solidFill>
              </a:rPr>
              <a:t>point</a:t>
            </a:r>
            <a:r>
              <a:rPr lang="en-US" sz="1800" dirty="0"/>
              <a:t>, </a:t>
            </a:r>
            <a:r>
              <a:rPr lang="en-US" sz="1800" dirty="0">
                <a:solidFill>
                  <a:srgbClr val="0070C0"/>
                </a:solidFill>
              </a:rPr>
              <a:t>case</a:t>
            </a:r>
            <a:r>
              <a:rPr lang="en-US" sz="1800" dirty="0"/>
              <a:t>, </a:t>
            </a:r>
            <a:r>
              <a:rPr lang="en-US" sz="1800" dirty="0">
                <a:solidFill>
                  <a:srgbClr val="0070C0"/>
                </a:solidFill>
              </a:rPr>
              <a:t>sample</a:t>
            </a:r>
            <a:r>
              <a:rPr lang="en-US" sz="1800" dirty="0"/>
              <a:t>, </a:t>
            </a:r>
            <a:r>
              <a:rPr lang="en-US" sz="1800" dirty="0">
                <a:solidFill>
                  <a:srgbClr val="0070C0"/>
                </a:solidFill>
              </a:rPr>
              <a:t>entity</a:t>
            </a:r>
            <a:r>
              <a:rPr lang="en-US" sz="1800" dirty="0"/>
              <a:t>, or </a:t>
            </a:r>
            <a:r>
              <a:rPr lang="en-US" sz="1800" dirty="0">
                <a:solidFill>
                  <a:srgbClr val="0070C0"/>
                </a:solidFill>
              </a:rPr>
              <a:t>instance</a:t>
            </a:r>
          </a:p>
          <a:p>
            <a:pPr lvl="4"/>
            <a:endParaRPr lang="en-US" sz="1600" dirty="0"/>
          </a:p>
        </p:txBody>
      </p:sp>
      <p:grpSp>
        <p:nvGrpSpPr>
          <p:cNvPr id="649232" name="Group 16"/>
          <p:cNvGrpSpPr>
            <a:grpSpLocks/>
          </p:cNvGrpSpPr>
          <p:nvPr/>
        </p:nvGrpSpPr>
        <p:grpSpPr bwMode="auto">
          <a:xfrm>
            <a:off x="5638800" y="990600"/>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p:oleObj spid="_x0000_s9223" name="Document" r:id="rId4" imgW="5405628" imgH="5779008" progId="Word.Document.8">
                <p:embed/>
              </p:oleObj>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6477000" y="457200"/>
            <a:ext cx="1447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00"/>
                </a:solidFill>
              </a:rPr>
              <a:t>Attributes</a:t>
            </a:r>
          </a:p>
        </p:txBody>
      </p:sp>
      <p:sp>
        <p:nvSpPr>
          <p:cNvPr id="649231" name="AutoShape 15"/>
          <p:cNvSpPr>
            <a:spLocks/>
          </p:cNvSpPr>
          <p:nvPr/>
        </p:nvSpPr>
        <p:spPr bwMode="auto">
          <a:xfrm>
            <a:off x="5257800" y="19050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4191000" y="3276600"/>
            <a:ext cx="1143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00"/>
                </a:solidFill>
              </a:rPr>
              <a:t>Objects</a:t>
            </a:r>
          </a:p>
        </p:txBody>
      </p:sp>
      <p:sp>
        <p:nvSpPr>
          <p:cNvPr id="10" name="TextBox 9"/>
          <p:cNvSpPr txBox="1"/>
          <p:nvPr/>
        </p:nvSpPr>
        <p:spPr>
          <a:xfrm>
            <a:off x="5105400" y="5410200"/>
            <a:ext cx="3903633" cy="1200329"/>
          </a:xfrm>
          <a:prstGeom prst="rect">
            <a:avLst/>
          </a:prstGeom>
          <a:noFill/>
        </p:spPr>
        <p:txBody>
          <a:bodyPr wrap="none" rtlCol="0">
            <a:spAutoFit/>
          </a:bodyPr>
          <a:lstStyle/>
          <a:p>
            <a:r>
              <a:rPr lang="en-US" dirty="0" smtClean="0">
                <a:solidFill>
                  <a:srgbClr val="FF0000"/>
                </a:solidFill>
              </a:rPr>
              <a:t>Size: </a:t>
            </a:r>
            <a:r>
              <a:rPr lang="en-US" dirty="0" smtClean="0"/>
              <a:t>Number of objects</a:t>
            </a:r>
          </a:p>
          <a:p>
            <a:r>
              <a:rPr lang="en-US" dirty="0" smtClean="0">
                <a:solidFill>
                  <a:srgbClr val="FF0000"/>
                </a:solidFill>
              </a:rPr>
              <a:t>Dimensionality</a:t>
            </a:r>
            <a:r>
              <a:rPr lang="en-US" dirty="0" smtClean="0"/>
              <a:t>: Number of attributes</a:t>
            </a:r>
          </a:p>
          <a:p>
            <a:r>
              <a:rPr lang="en-US" dirty="0" err="1" smtClean="0">
                <a:solidFill>
                  <a:srgbClr val="FF0000"/>
                </a:solidFill>
              </a:rPr>
              <a:t>Sparsity</a:t>
            </a:r>
            <a:r>
              <a:rPr lang="en-US" dirty="0" smtClean="0"/>
              <a:t>: Number of populated </a:t>
            </a:r>
          </a:p>
          <a:p>
            <a:r>
              <a:rPr lang="en-US" dirty="0"/>
              <a:t>	</a:t>
            </a:r>
            <a:r>
              <a:rPr lang="en-US" dirty="0" smtClean="0"/>
              <a:t>object-attribute pairs</a:t>
            </a:r>
            <a:endParaRPr lang="en-US" dirty="0"/>
          </a:p>
        </p:txBody>
      </p:sp>
    </p:spTree>
    <p:extLst>
      <p:ext uri="{BB962C8B-B14F-4D97-AF65-F5344CB8AC3E}">
        <p14:creationId xmlns="" xmlns:p14="http://schemas.microsoft.com/office/powerpoint/2010/main" val="151754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p:txBody>
          <a:bodyPr>
            <a:normAutofit/>
          </a:bodyPr>
          <a:lstStyle/>
          <a:p>
            <a:r>
              <a:rPr lang="en-US" dirty="0"/>
              <a:t> There are different types of attributes</a:t>
            </a:r>
          </a:p>
          <a:p>
            <a:pPr marL="749300" lvl="1"/>
            <a:r>
              <a:rPr lang="en-US" dirty="0" smtClean="0">
                <a:solidFill>
                  <a:srgbClr val="FF0000"/>
                </a:solidFill>
              </a:rPr>
              <a:t>Categorical </a:t>
            </a:r>
            <a:endParaRPr lang="en-US" dirty="0"/>
          </a:p>
          <a:p>
            <a:pPr marL="1257300" lvl="2" indent="-393700"/>
            <a:r>
              <a:rPr lang="en-US" dirty="0"/>
              <a:t>Examples: </a:t>
            </a:r>
            <a:r>
              <a:rPr lang="en-US" dirty="0" smtClean="0"/>
              <a:t>eye </a:t>
            </a:r>
            <a:r>
              <a:rPr lang="en-US" dirty="0"/>
              <a:t>color, zip </a:t>
            </a:r>
            <a:r>
              <a:rPr lang="en-US" dirty="0" smtClean="0"/>
              <a:t>codes, words</a:t>
            </a:r>
            <a:r>
              <a:rPr lang="en-US" dirty="0"/>
              <a:t>, rankings (</a:t>
            </a:r>
            <a:r>
              <a:rPr lang="en-US" dirty="0" err="1"/>
              <a:t>e.g</a:t>
            </a:r>
            <a:r>
              <a:rPr lang="en-US" dirty="0"/>
              <a:t>, good, fair, bad), </a:t>
            </a:r>
            <a:r>
              <a:rPr lang="en-US" dirty="0" smtClean="0"/>
              <a:t>height </a:t>
            </a:r>
            <a:r>
              <a:rPr lang="en-US" dirty="0"/>
              <a:t>in {tall, medium, short}</a:t>
            </a:r>
            <a:endParaRPr lang="en-US" dirty="0" smtClean="0"/>
          </a:p>
          <a:p>
            <a:pPr marL="1257300" lvl="2" indent="-393700"/>
            <a:r>
              <a:rPr lang="en-US" dirty="0" smtClean="0">
                <a:solidFill>
                  <a:srgbClr val="0070C0"/>
                </a:solidFill>
              </a:rPr>
              <a:t>Nominal</a:t>
            </a:r>
            <a:r>
              <a:rPr lang="en-US" dirty="0" smtClean="0"/>
              <a:t> (no order or comparison) </a:t>
            </a:r>
            <a:r>
              <a:rPr lang="en-US" dirty="0" err="1" smtClean="0"/>
              <a:t>vs</a:t>
            </a:r>
            <a:r>
              <a:rPr lang="en-US" dirty="0" smtClean="0"/>
              <a:t> </a:t>
            </a:r>
            <a:r>
              <a:rPr lang="en-US" dirty="0" smtClean="0">
                <a:solidFill>
                  <a:srgbClr val="0070C0"/>
                </a:solidFill>
              </a:rPr>
              <a:t>Ordinal</a:t>
            </a:r>
            <a:r>
              <a:rPr lang="en-US" dirty="0" smtClean="0"/>
              <a:t> (order but not comparable)</a:t>
            </a:r>
            <a:endParaRPr lang="en-US" dirty="0"/>
          </a:p>
          <a:p>
            <a:pPr marL="749300" lvl="1"/>
            <a:r>
              <a:rPr lang="en-US" dirty="0" smtClean="0">
                <a:solidFill>
                  <a:srgbClr val="FF0000"/>
                </a:solidFill>
              </a:rPr>
              <a:t>Numeric</a:t>
            </a:r>
            <a:endParaRPr lang="en-US" dirty="0"/>
          </a:p>
          <a:p>
            <a:pPr marL="1257300" lvl="2" indent="-393700"/>
            <a:r>
              <a:rPr lang="en-US" dirty="0"/>
              <a:t>Examples: </a:t>
            </a:r>
            <a:r>
              <a:rPr lang="en-US" dirty="0" smtClean="0"/>
              <a:t>dates</a:t>
            </a:r>
            <a:r>
              <a:rPr lang="en-US" dirty="0"/>
              <a:t>, </a:t>
            </a:r>
            <a:r>
              <a:rPr lang="en-US" dirty="0" smtClean="0"/>
              <a:t>temperature, time, length, value, count.</a:t>
            </a:r>
          </a:p>
          <a:p>
            <a:pPr marL="1257300" lvl="2" indent="-393700"/>
            <a:r>
              <a:rPr lang="en-US" dirty="0" smtClean="0">
                <a:solidFill>
                  <a:srgbClr val="0070C0"/>
                </a:solidFill>
              </a:rPr>
              <a:t>Discrete</a:t>
            </a:r>
            <a:r>
              <a:rPr lang="en-US" dirty="0" smtClean="0"/>
              <a:t> (counts) </a:t>
            </a:r>
            <a:r>
              <a:rPr lang="en-US" dirty="0" err="1" smtClean="0"/>
              <a:t>vs</a:t>
            </a:r>
            <a:r>
              <a:rPr lang="en-US" dirty="0" smtClean="0"/>
              <a:t> </a:t>
            </a:r>
            <a:r>
              <a:rPr lang="en-US" dirty="0" smtClean="0">
                <a:solidFill>
                  <a:srgbClr val="0070C0"/>
                </a:solidFill>
              </a:rPr>
              <a:t>Continuous</a:t>
            </a:r>
            <a:r>
              <a:rPr lang="en-US" dirty="0" smtClean="0"/>
              <a:t> (temperature)</a:t>
            </a:r>
          </a:p>
          <a:p>
            <a:pPr marL="1257300" lvl="2" indent="-393700"/>
            <a:r>
              <a:rPr lang="en-US" dirty="0" smtClean="0"/>
              <a:t>Special case: </a:t>
            </a:r>
            <a:r>
              <a:rPr lang="en-US" dirty="0" smtClean="0">
                <a:solidFill>
                  <a:srgbClr val="0070C0"/>
                </a:solidFill>
              </a:rPr>
              <a:t>Binary</a:t>
            </a:r>
            <a:r>
              <a:rPr lang="en-US" dirty="0" smtClean="0"/>
              <a:t> attributes (yes/no, exists/not exists)</a:t>
            </a:r>
            <a:endParaRPr lang="en-US" dirty="0"/>
          </a:p>
          <a:p>
            <a:pPr marL="749300" lvl="1"/>
            <a:endParaRPr lang="en-US" dirty="0"/>
          </a:p>
        </p:txBody>
      </p:sp>
    </p:spTree>
    <p:extLst>
      <p:ext uri="{BB962C8B-B14F-4D97-AF65-F5344CB8AC3E}">
        <p14:creationId xmlns="" xmlns:p14="http://schemas.microsoft.com/office/powerpoint/2010/main" val="281597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smtClean="0"/>
              <a:t>Numeric Record Data</a:t>
            </a:r>
            <a:endParaRPr lang="en-US" dirty="0"/>
          </a:p>
        </p:txBody>
      </p:sp>
      <p:sp>
        <p:nvSpPr>
          <p:cNvPr id="769030" name="Rectangle 6"/>
          <p:cNvSpPr>
            <a:spLocks noGrp="1" noChangeArrowheads="1"/>
          </p:cNvSpPr>
          <p:nvPr>
            <p:ph type="body" idx="1"/>
          </p:nvPr>
        </p:nvSpPr>
        <p:spPr>
          <a:xfrm>
            <a:off x="381000" y="1600200"/>
            <a:ext cx="83185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smtClean="0">
                <a:solidFill>
                  <a:srgbClr val="0070C0"/>
                </a:solidFill>
              </a:rPr>
              <a:t>n-by-d </a:t>
            </a:r>
            <a:r>
              <a:rPr lang="en-US" sz="2400" dirty="0" smtClean="0">
                <a:solidFill>
                  <a:srgbClr val="FF0000"/>
                </a:solidFill>
              </a:rPr>
              <a:t>data matrix</a:t>
            </a:r>
            <a:r>
              <a:rPr lang="en-US" sz="2400" dirty="0"/>
              <a:t>, where there are </a:t>
            </a:r>
            <a:r>
              <a:rPr lang="en-US" sz="2400" dirty="0" smtClean="0">
                <a:solidFill>
                  <a:srgbClr val="0070C0"/>
                </a:solidFill>
              </a:rPr>
              <a:t>n</a:t>
            </a:r>
            <a:r>
              <a:rPr lang="en-US" sz="2400" dirty="0" smtClean="0"/>
              <a:t> rows</a:t>
            </a:r>
            <a:r>
              <a:rPr lang="en-US" sz="2400" dirty="0"/>
              <a:t>, one for each object, and </a:t>
            </a:r>
            <a:r>
              <a:rPr lang="en-US" sz="2400" dirty="0" smtClean="0">
                <a:solidFill>
                  <a:srgbClr val="0070C0"/>
                </a:solidFill>
              </a:rPr>
              <a:t>d</a:t>
            </a:r>
            <a:r>
              <a:rPr lang="en-US" sz="2400" dirty="0" smtClean="0"/>
              <a:t> </a:t>
            </a:r>
            <a:r>
              <a:rPr lang="en-US" sz="2400" dirty="0"/>
              <a:t>columns, one for each attribute</a:t>
            </a:r>
          </a:p>
        </p:txBody>
      </p:sp>
      <p:graphicFrame>
        <p:nvGraphicFramePr>
          <p:cNvPr id="769028" name="Object 4"/>
          <p:cNvGraphicFramePr>
            <a:graphicFrameLocks noChangeAspect="1"/>
          </p:cNvGraphicFramePr>
          <p:nvPr>
            <p:extLst>
              <p:ext uri="{D42A27DB-BD31-4B8C-83A1-F6EECF244321}">
                <p14:modId xmlns="" xmlns:p14="http://schemas.microsoft.com/office/powerpoint/2010/main" val="308367632"/>
              </p:ext>
            </p:extLst>
          </p:nvPr>
        </p:nvGraphicFramePr>
        <p:xfrm>
          <a:off x="990600" y="4876800"/>
          <a:ext cx="6705600" cy="1736725"/>
        </p:xfrm>
        <a:graphic>
          <a:graphicData uri="http://schemas.openxmlformats.org/presentationml/2006/ole">
            <p:oleObj spid="_x0000_s10247" name="VISIO" r:id="rId4" imgW="5706222" imgH="1480748" progId="">
              <p:embed/>
            </p:oleObj>
          </a:graphicData>
        </a:graphic>
      </p:graphicFrame>
    </p:spTree>
    <p:extLst>
      <p:ext uri="{BB962C8B-B14F-4D97-AF65-F5344CB8AC3E}">
        <p14:creationId xmlns="" xmlns:p14="http://schemas.microsoft.com/office/powerpoint/2010/main" val="1607180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Categorical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chemeClr val="accent6">
                    <a:lumMod val="75000"/>
                  </a:schemeClr>
                </a:solidFill>
              </a:rPr>
              <a:t>fixed set </a:t>
            </a:r>
            <a:r>
              <a:rPr lang="en-US" dirty="0"/>
              <a:t>of </a:t>
            </a:r>
            <a:r>
              <a:rPr lang="en-US" dirty="0" smtClean="0">
                <a:solidFill>
                  <a:srgbClr val="FF0000"/>
                </a:solidFill>
              </a:rPr>
              <a:t>categorical</a:t>
            </a:r>
            <a:r>
              <a:rPr lang="en-US" dirty="0" smtClean="0"/>
              <a:t> attributes </a:t>
            </a:r>
            <a:endParaRPr lang="en-US" dirty="0"/>
          </a:p>
          <a:p>
            <a:pPr lvl="1"/>
            <a:endParaRPr lang="en-US" dirty="0"/>
          </a:p>
          <a:p>
            <a:pPr lvl="1"/>
            <a:endParaRPr lang="en-US" dirty="0"/>
          </a:p>
        </p:txBody>
      </p:sp>
      <p:graphicFrame>
        <p:nvGraphicFramePr>
          <p:cNvPr id="771077" name="Object 5"/>
          <p:cNvGraphicFramePr>
            <a:graphicFrameLocks noChangeAspect="1"/>
          </p:cNvGraphicFramePr>
          <p:nvPr>
            <p:extLst>
              <p:ext uri="{D42A27DB-BD31-4B8C-83A1-F6EECF244321}">
                <p14:modId xmlns="" xmlns:p14="http://schemas.microsoft.com/office/powerpoint/2010/main" val="1718356668"/>
              </p:ext>
            </p:extLst>
          </p:nvPr>
        </p:nvGraphicFramePr>
        <p:xfrm>
          <a:off x="3124200" y="2895600"/>
          <a:ext cx="3387725" cy="3622675"/>
        </p:xfrm>
        <a:graphic>
          <a:graphicData uri="http://schemas.openxmlformats.org/presentationml/2006/ole">
            <p:oleObj spid="_x0000_s11270" name="Document" r:id="rId4" imgW="5416355" imgH="5776939" progId="Word.Document.8">
              <p:embed/>
            </p:oleObj>
          </a:graphicData>
        </a:graphic>
      </p:graphicFrame>
    </p:spTree>
    <p:extLst>
      <p:ext uri="{BB962C8B-B14F-4D97-AF65-F5344CB8AC3E}">
        <p14:creationId xmlns="" xmlns:p14="http://schemas.microsoft.com/office/powerpoint/2010/main" val="67263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6" name="Rectangle 6"/>
          <p:cNvSpPr>
            <a:spLocks noGrp="1" noChangeArrowheads="1"/>
          </p:cNvSpPr>
          <p:nvPr>
            <p:ph type="title"/>
          </p:nvPr>
        </p:nvSpPr>
        <p:spPr/>
        <p:txBody>
          <a:bodyPr/>
          <a:lstStyle/>
          <a:p>
            <a:r>
              <a:rPr lang="en-US"/>
              <a:t>Document Data</a:t>
            </a:r>
          </a:p>
        </p:txBody>
      </p:sp>
      <p:sp>
        <p:nvSpPr>
          <p:cNvPr id="773127" name="Rectangle 7"/>
          <p:cNvSpPr>
            <a:spLocks noGrp="1" noChangeArrowheads="1"/>
          </p:cNvSpPr>
          <p:nvPr>
            <p:ph type="body" idx="1"/>
          </p:nvPr>
        </p:nvSpPr>
        <p:spPr>
          <a:xfrm>
            <a:off x="457200" y="1600200"/>
            <a:ext cx="8229600" cy="1905000"/>
          </a:xfrm>
        </p:spPr>
        <p:txBody>
          <a:bodyPr>
            <a:normAutofit fontScale="92500" lnSpcReduction="10000"/>
          </a:bodyPr>
          <a:lstStyle/>
          <a:p>
            <a:r>
              <a:rPr lang="en-US" dirty="0"/>
              <a:t>Each document becomes a `term' vector, </a:t>
            </a:r>
          </a:p>
          <a:p>
            <a:pPr lvl="1"/>
            <a:r>
              <a:rPr lang="en-US" dirty="0"/>
              <a:t>each term is a component (attribute) of the vector,</a:t>
            </a:r>
          </a:p>
          <a:p>
            <a:pPr lvl="1"/>
            <a:r>
              <a:rPr lang="en-US" dirty="0"/>
              <a:t>the value of each component is the number of times the corresponding term occurs in the document. </a:t>
            </a:r>
            <a:endParaRPr lang="en-US" dirty="0" smtClean="0"/>
          </a:p>
          <a:p>
            <a:pPr lvl="1"/>
            <a:r>
              <a:rPr lang="en-US" dirty="0" smtClean="0">
                <a:solidFill>
                  <a:schemeClr val="accent6">
                    <a:lumMod val="75000"/>
                  </a:schemeClr>
                </a:solidFill>
              </a:rPr>
              <a:t>Bag-of-words</a:t>
            </a:r>
            <a:r>
              <a:rPr lang="en-US" dirty="0" smtClean="0"/>
              <a:t> representation – no ordering</a:t>
            </a:r>
            <a:endParaRPr lang="en-US" dirty="0"/>
          </a:p>
          <a:p>
            <a:pPr lvl="1"/>
            <a:endParaRPr lang="en-US" dirty="0"/>
          </a:p>
          <a:p>
            <a:pPr lvl="1"/>
            <a:endParaRPr lang="en-US" dirty="0"/>
          </a:p>
        </p:txBody>
      </p:sp>
      <p:graphicFrame>
        <p:nvGraphicFramePr>
          <p:cNvPr id="773125" name="Object 5"/>
          <p:cNvGraphicFramePr>
            <a:graphicFrameLocks noChangeAspect="1"/>
          </p:cNvGraphicFramePr>
          <p:nvPr>
            <p:extLst>
              <p:ext uri="{D42A27DB-BD31-4B8C-83A1-F6EECF244321}">
                <p14:modId xmlns="" xmlns:p14="http://schemas.microsoft.com/office/powerpoint/2010/main" val="2815545263"/>
              </p:ext>
            </p:extLst>
          </p:nvPr>
        </p:nvGraphicFramePr>
        <p:xfrm>
          <a:off x="1143000" y="3505200"/>
          <a:ext cx="6705600" cy="3116262"/>
        </p:xfrm>
        <a:graphic>
          <a:graphicData uri="http://schemas.openxmlformats.org/presentationml/2006/ole">
            <p:oleObj spid="_x0000_s12294" name="Visio" r:id="rId4" imgW="5925718" imgH="2693902" progId="">
              <p:embed/>
            </p:oleObj>
          </a:graphicData>
        </a:graphic>
      </p:graphicFrame>
    </p:spTree>
    <p:extLst>
      <p:ext uri="{BB962C8B-B14F-4D97-AF65-F5344CB8AC3E}">
        <p14:creationId xmlns="" xmlns:p14="http://schemas.microsoft.com/office/powerpoint/2010/main" val="987847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4" name="Rectangle 6"/>
          <p:cNvSpPr>
            <a:spLocks noGrp="1" noChangeArrowheads="1"/>
          </p:cNvSpPr>
          <p:nvPr>
            <p:ph type="title"/>
          </p:nvPr>
        </p:nvSpPr>
        <p:spPr/>
        <p:txBody>
          <a:bodyPr/>
          <a:lstStyle/>
          <a:p>
            <a:r>
              <a:rPr lang="en-US"/>
              <a:t>Transaction Data</a:t>
            </a:r>
          </a:p>
        </p:txBody>
      </p:sp>
      <p:sp>
        <p:nvSpPr>
          <p:cNvPr id="775175" name="Rectangle 7"/>
          <p:cNvSpPr>
            <a:spLocks noGrp="1" noChangeArrowheads="1"/>
          </p:cNvSpPr>
          <p:nvPr>
            <p:ph type="body" idx="1"/>
          </p:nvPr>
        </p:nvSpPr>
        <p:spPr/>
        <p:txBody>
          <a:bodyPr>
            <a:normAutofit fontScale="92500" lnSpcReduction="10000"/>
          </a:bodyPr>
          <a:lstStyle/>
          <a:p>
            <a:r>
              <a:rPr lang="en-US" dirty="0" smtClean="0"/>
              <a:t>Each </a:t>
            </a:r>
            <a:r>
              <a:rPr lang="en-US" dirty="0"/>
              <a:t>record (transaction) </a:t>
            </a:r>
            <a:r>
              <a:rPr lang="en-US" dirty="0" smtClean="0"/>
              <a:t>is a </a:t>
            </a:r>
            <a:r>
              <a:rPr lang="en-US" dirty="0">
                <a:solidFill>
                  <a:srgbClr val="0070C0"/>
                </a:solidFill>
              </a:rPr>
              <a:t>set of items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 set of items can also be represented as a </a:t>
            </a:r>
            <a:r>
              <a:rPr lang="en-US" dirty="0" smtClean="0">
                <a:solidFill>
                  <a:schemeClr val="accent6">
                    <a:lumMod val="75000"/>
                  </a:schemeClr>
                </a:solidFill>
              </a:rPr>
              <a:t>binary vector</a:t>
            </a:r>
            <a:r>
              <a:rPr lang="en-US" dirty="0" smtClean="0"/>
              <a:t>, where each attribute is an item. </a:t>
            </a:r>
          </a:p>
          <a:p>
            <a:r>
              <a:rPr lang="en-US" dirty="0" smtClean="0"/>
              <a:t>A document can also be represented as a </a:t>
            </a:r>
            <a:r>
              <a:rPr lang="en-US" dirty="0" smtClean="0">
                <a:solidFill>
                  <a:srgbClr val="0070C0"/>
                </a:solidFill>
              </a:rPr>
              <a:t>set of words</a:t>
            </a:r>
            <a:r>
              <a:rPr lang="en-US" dirty="0" smtClean="0"/>
              <a:t> (no counts) </a:t>
            </a:r>
            <a:endParaRPr lang="en-US" dirty="0"/>
          </a:p>
          <a:p>
            <a:pPr lvl="1"/>
            <a:endParaRPr lang="en-US" dirty="0"/>
          </a:p>
          <a:p>
            <a:pPr lvl="1"/>
            <a:endParaRPr lang="en-US" dirty="0"/>
          </a:p>
        </p:txBody>
      </p:sp>
      <p:graphicFrame>
        <p:nvGraphicFramePr>
          <p:cNvPr id="775173" name="Object 5"/>
          <p:cNvGraphicFramePr>
            <a:graphicFrameLocks noChangeAspect="1"/>
          </p:cNvGraphicFramePr>
          <p:nvPr>
            <p:extLst>
              <p:ext uri="{D42A27DB-BD31-4B8C-83A1-F6EECF244321}">
                <p14:modId xmlns="" xmlns:p14="http://schemas.microsoft.com/office/powerpoint/2010/main" val="745507561"/>
              </p:ext>
            </p:extLst>
          </p:nvPr>
        </p:nvGraphicFramePr>
        <p:xfrm>
          <a:off x="1752600" y="2209800"/>
          <a:ext cx="4495800" cy="2351087"/>
        </p:xfrm>
        <a:graphic>
          <a:graphicData uri="http://schemas.openxmlformats.org/presentationml/2006/ole">
            <p:oleObj spid="_x0000_s13320" name="Document" r:id="rId4" imgW="3823716" imgH="1999488" progId="Word.Document.8">
              <p:embed/>
            </p:oleObj>
          </a:graphicData>
        </a:graphic>
      </p:graphicFrame>
      <p:sp>
        <p:nvSpPr>
          <p:cNvPr id="2" name="TextBox 1"/>
          <p:cNvSpPr txBox="1"/>
          <p:nvPr/>
        </p:nvSpPr>
        <p:spPr>
          <a:xfrm>
            <a:off x="2829451" y="6319768"/>
            <a:ext cx="6314549" cy="369332"/>
          </a:xfrm>
          <a:prstGeom prst="rect">
            <a:avLst/>
          </a:prstGeom>
          <a:solidFill>
            <a:srgbClr val="92D050"/>
          </a:solidFill>
        </p:spPr>
        <p:txBody>
          <a:bodyPr wrap="none" rtlCol="0">
            <a:spAutoFit/>
          </a:bodyPr>
          <a:lstStyle/>
          <a:p>
            <a:r>
              <a:rPr lang="en-US" dirty="0" err="1" smtClean="0">
                <a:solidFill>
                  <a:srgbClr val="FF0000"/>
                </a:solidFill>
              </a:rPr>
              <a:t>Sparsity</a:t>
            </a:r>
            <a:r>
              <a:rPr lang="en-US" dirty="0" smtClean="0"/>
              <a:t>: average number of products bought by a customer</a:t>
            </a:r>
            <a:endParaRPr lang="en-US" dirty="0"/>
          </a:p>
        </p:txBody>
      </p:sp>
    </p:spTree>
    <p:extLst>
      <p:ext uri="{BB962C8B-B14F-4D97-AF65-F5344CB8AC3E}">
        <p14:creationId xmlns="" xmlns:p14="http://schemas.microsoft.com/office/powerpoint/2010/main" val="1232070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a:t>
            </a:r>
            <a:r>
              <a:rPr lang="en-US" dirty="0" smtClean="0"/>
              <a:t>data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Data is a long </a:t>
            </a:r>
            <a:r>
              <a:rPr lang="en-US" dirty="0" smtClean="0">
                <a:solidFill>
                  <a:schemeClr val="accent6">
                    <a:lumMod val="75000"/>
                  </a:schemeClr>
                </a:solidFill>
              </a:rPr>
              <a:t>ordered</a:t>
            </a:r>
            <a:r>
              <a:rPr lang="en-US" dirty="0" smtClean="0"/>
              <a:t> string</a:t>
            </a:r>
            <a:endParaRPr lang="en-US" dirty="0"/>
          </a:p>
        </p:txBody>
      </p:sp>
      <p:graphicFrame>
        <p:nvGraphicFramePr>
          <p:cNvPr id="790532" name="Object 4"/>
          <p:cNvGraphicFramePr>
            <a:graphicFrameLocks noChangeAspect="1"/>
          </p:cNvGraphicFramePr>
          <p:nvPr>
            <p:extLst>
              <p:ext uri="{D42A27DB-BD31-4B8C-83A1-F6EECF244321}">
                <p14:modId xmlns="" xmlns:p14="http://schemas.microsoft.com/office/powerpoint/2010/main" val="3175426135"/>
              </p:ext>
            </p:extLst>
          </p:nvPr>
        </p:nvGraphicFramePr>
        <p:xfrm>
          <a:off x="2209800" y="2133600"/>
          <a:ext cx="4278313" cy="3651250"/>
        </p:xfrm>
        <a:graphic>
          <a:graphicData uri="http://schemas.openxmlformats.org/presentationml/2006/ole">
            <p:oleObj spid="_x0000_s14342" name="VISIO" r:id="rId4" imgW="2330196" imgH="1991868" progId="">
              <p:embed/>
            </p:oleObj>
          </a:graphicData>
        </a:graphic>
      </p:graphicFrame>
    </p:spTree>
    <p:extLst>
      <p:ext uri="{BB962C8B-B14F-4D97-AF65-F5344CB8AC3E}">
        <p14:creationId xmlns="" xmlns:p14="http://schemas.microsoft.com/office/powerpoint/2010/main" val="3882403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 Data</a:t>
            </a:r>
            <a:endParaRPr lang="en-US" dirty="0"/>
          </a:p>
        </p:txBody>
      </p:sp>
      <p:sp>
        <p:nvSpPr>
          <p:cNvPr id="3" name="Content Placeholder 2"/>
          <p:cNvSpPr>
            <a:spLocks noGrp="1"/>
          </p:cNvSpPr>
          <p:nvPr>
            <p:ph idx="1"/>
          </p:nvPr>
        </p:nvSpPr>
        <p:spPr>
          <a:xfrm>
            <a:off x="457200" y="1600200"/>
            <a:ext cx="8686800" cy="4876800"/>
          </a:xfrm>
        </p:spPr>
        <p:txBody>
          <a:bodyPr/>
          <a:lstStyle/>
          <a:p>
            <a:r>
              <a:rPr lang="en-US" dirty="0" smtClean="0"/>
              <a:t>Time series</a:t>
            </a:r>
          </a:p>
          <a:p>
            <a:pPr lvl="1"/>
            <a:r>
              <a:rPr lang="en-US" dirty="0" smtClean="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7800" y="2667000"/>
            <a:ext cx="5438078" cy="4039114"/>
          </a:xfrm>
          <a:prstGeom prst="rect">
            <a:avLst/>
          </a:prstGeom>
        </p:spPr>
      </p:pic>
    </p:spTree>
    <p:extLst>
      <p:ext uri="{BB962C8B-B14F-4D97-AF65-F5344CB8AC3E}">
        <p14:creationId xmlns="" xmlns:p14="http://schemas.microsoft.com/office/powerpoint/2010/main" val="33355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lstStyle/>
          <a:p>
            <a:r>
              <a:rPr lang="en-US" dirty="0" smtClean="0"/>
              <a:t>After years of data mining there is still no unique answer to this question.</a:t>
            </a:r>
          </a:p>
          <a:p>
            <a:endParaRPr lang="en-US" dirty="0"/>
          </a:p>
          <a:p>
            <a:r>
              <a:rPr lang="en-US" dirty="0" smtClean="0"/>
              <a:t>A tentative definition:</a:t>
            </a:r>
            <a:endParaRPr lang="en-US" dirty="0"/>
          </a:p>
        </p:txBody>
      </p:sp>
      <p:sp>
        <p:nvSpPr>
          <p:cNvPr id="4" name="TextBox 3"/>
          <p:cNvSpPr txBox="1"/>
          <p:nvPr/>
        </p:nvSpPr>
        <p:spPr>
          <a:xfrm>
            <a:off x="533400" y="3810000"/>
            <a:ext cx="8382000" cy="1815882"/>
          </a:xfrm>
          <a:prstGeom prst="rect">
            <a:avLst/>
          </a:prstGeom>
          <a:noFill/>
        </p:spPr>
        <p:txBody>
          <a:bodyPr wrap="square" rtlCol="0">
            <a:spAutoFit/>
          </a:bodyPr>
          <a:lstStyle/>
          <a:p>
            <a:r>
              <a:rPr lang="en-US" sz="2800" dirty="0" smtClean="0">
                <a:solidFill>
                  <a:schemeClr val="accent4">
                    <a:lumMod val="75000"/>
                  </a:schemeClr>
                </a:solidFill>
              </a:rPr>
              <a:t>Data mining is the use of </a:t>
            </a:r>
            <a:r>
              <a:rPr lang="en-US" sz="2800" dirty="0" smtClean="0">
                <a:solidFill>
                  <a:schemeClr val="accent6">
                    <a:lumMod val="75000"/>
                  </a:schemeClr>
                </a:solidFill>
              </a:rPr>
              <a:t>efficient </a:t>
            </a:r>
            <a:r>
              <a:rPr lang="en-US" sz="2800" dirty="0" smtClean="0">
                <a:solidFill>
                  <a:schemeClr val="accent4">
                    <a:lumMod val="75000"/>
                  </a:schemeClr>
                </a:solidFill>
              </a:rPr>
              <a:t> techniques for the analysis of </a:t>
            </a:r>
            <a:r>
              <a:rPr lang="en-US" sz="2800" dirty="0" smtClean="0">
                <a:solidFill>
                  <a:schemeClr val="accent6">
                    <a:lumMod val="75000"/>
                  </a:schemeClr>
                </a:solidFill>
              </a:rPr>
              <a:t>very large </a:t>
            </a:r>
            <a:r>
              <a:rPr lang="en-US" sz="2800" dirty="0" smtClean="0">
                <a:solidFill>
                  <a:schemeClr val="accent4">
                    <a:lumMod val="75000"/>
                  </a:schemeClr>
                </a:solidFill>
              </a:rPr>
              <a:t>collections of data and the extraction of </a:t>
            </a:r>
            <a:r>
              <a:rPr lang="en-US" sz="2800" dirty="0" smtClean="0">
                <a:solidFill>
                  <a:schemeClr val="accent6">
                    <a:lumMod val="75000"/>
                  </a:schemeClr>
                </a:solidFill>
              </a:rPr>
              <a:t>useful</a:t>
            </a:r>
            <a:r>
              <a:rPr lang="en-US" sz="2800" dirty="0" smtClean="0">
                <a:solidFill>
                  <a:schemeClr val="accent4">
                    <a:lumMod val="75000"/>
                  </a:schemeClr>
                </a:solidFill>
              </a:rPr>
              <a:t> and possibly </a:t>
            </a:r>
            <a:r>
              <a:rPr lang="en-US" sz="2800" dirty="0" smtClean="0">
                <a:solidFill>
                  <a:schemeClr val="accent6">
                    <a:lumMod val="75000"/>
                  </a:schemeClr>
                </a:solidFill>
              </a:rPr>
              <a:t>unexpected</a:t>
            </a:r>
            <a:r>
              <a:rPr lang="en-US" sz="2800" dirty="0" smtClean="0">
                <a:solidFill>
                  <a:schemeClr val="accent4">
                    <a:lumMod val="75000"/>
                  </a:schemeClr>
                </a:solidFill>
              </a:rPr>
              <a:t> patterns in data</a:t>
            </a:r>
            <a:r>
              <a:rPr lang="en-US" sz="2400" dirty="0" smtClean="0">
                <a:solidFill>
                  <a:schemeClr val="accent4">
                    <a:lumMod val="75000"/>
                  </a:schemeClr>
                </a:solidFill>
              </a:rPr>
              <a:t>.</a:t>
            </a:r>
            <a:endParaRPr lang="en-US" sz="2400" dirty="0">
              <a:solidFill>
                <a:schemeClr val="accent4">
                  <a:lumMod val="75000"/>
                </a:schemeClr>
              </a:solidFill>
            </a:endParaRPr>
          </a:p>
        </p:txBody>
      </p:sp>
      <p:graphicFrame>
        <p:nvGraphicFramePr>
          <p:cNvPr id="5" name="Object 4"/>
          <p:cNvGraphicFramePr>
            <a:graphicFrameLocks noChangeAspect="1"/>
          </p:cNvGraphicFramePr>
          <p:nvPr>
            <p:extLst>
              <p:ext uri="{D42A27DB-BD31-4B8C-83A1-F6EECF244321}">
                <p14:modId xmlns="" xmlns:p14="http://schemas.microsoft.com/office/powerpoint/2010/main" val="1024302039"/>
              </p:ext>
            </p:extLst>
          </p:nvPr>
        </p:nvGraphicFramePr>
        <p:xfrm>
          <a:off x="5867400" y="2209800"/>
          <a:ext cx="1087438" cy="1295400"/>
        </p:xfrm>
        <a:graphic>
          <a:graphicData uri="http://schemas.openxmlformats.org/presentationml/2006/ole">
            <p:oleObj spid="_x0000_s4130" name="Clip" r:id="rId3" imgW="1089050" imgH="1175004" progId="">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893103197"/>
              </p:ext>
            </p:extLst>
          </p:nvPr>
        </p:nvGraphicFramePr>
        <p:xfrm>
          <a:off x="5638800" y="5334000"/>
          <a:ext cx="1905000" cy="1397000"/>
        </p:xfrm>
        <a:graphic>
          <a:graphicData uri="http://schemas.openxmlformats.org/presentationml/2006/ole">
            <p:oleObj spid="_x0000_s4131" name="Clip" r:id="rId4" imgW="4582562" imgH="3358836" progId="">
              <p:embed/>
            </p:oleObj>
          </a:graphicData>
        </a:graphic>
      </p:graphicFrame>
    </p:spTree>
    <p:extLst>
      <p:ext uri="{BB962C8B-B14F-4D97-AF65-F5344CB8AC3E}">
        <p14:creationId xmlns="" xmlns:p14="http://schemas.microsoft.com/office/powerpoint/2010/main" val="1537949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p:txBody>
          <a:bodyPr/>
          <a:lstStyle/>
          <a:p>
            <a:r>
              <a:rPr lang="en-US" dirty="0"/>
              <a:t>Examples: </a:t>
            </a:r>
            <a:r>
              <a:rPr lang="en-US" dirty="0" smtClean="0"/>
              <a:t>Web graph </a:t>
            </a:r>
            <a:r>
              <a:rPr lang="en-US" dirty="0"/>
              <a:t>and HTML Links </a:t>
            </a:r>
          </a:p>
        </p:txBody>
      </p:sp>
      <p:graphicFrame>
        <p:nvGraphicFramePr>
          <p:cNvPr id="783365" name="Object 5"/>
          <p:cNvGraphicFramePr>
            <a:graphicFrameLocks noChangeAspect="1"/>
          </p:cNvGraphicFramePr>
          <p:nvPr/>
        </p:nvGraphicFramePr>
        <p:xfrm>
          <a:off x="228600" y="2133600"/>
          <a:ext cx="3556000" cy="2730500"/>
        </p:xfrm>
        <a:graphic>
          <a:graphicData uri="http://schemas.openxmlformats.org/presentationml/2006/ole">
            <p:oleObj spid="_x0000_s15370" name="VISIO" r:id="rId4" imgW="839724" imgH="646176" progId="">
              <p:embed/>
            </p:oleObj>
          </a:graphicData>
        </a:graphic>
      </p:graphicFrame>
      <p:graphicFrame>
        <p:nvGraphicFramePr>
          <p:cNvPr id="783366" name="Object 6"/>
          <p:cNvGraphicFramePr>
            <a:graphicFrameLocks noChangeAspect="1"/>
          </p:cNvGraphicFramePr>
          <p:nvPr/>
        </p:nvGraphicFramePr>
        <p:xfrm>
          <a:off x="4419600" y="2112963"/>
          <a:ext cx="4572000" cy="2352675"/>
        </p:xfrm>
        <a:graphic>
          <a:graphicData uri="http://schemas.openxmlformats.org/presentationml/2006/ole">
            <p:oleObj spid="_x0000_s15371" name="VISIO" r:id="rId5" imgW="4229100" imgH="2180844" progId="">
              <p:embed/>
            </p:oleObj>
          </a:graphicData>
        </a:graphic>
      </p:graphicFrame>
    </p:spTree>
    <p:extLst>
      <p:ext uri="{BB962C8B-B14F-4D97-AF65-F5344CB8AC3E}">
        <p14:creationId xmlns="" xmlns:p14="http://schemas.microsoft.com/office/powerpoint/2010/main" val="2891798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Numeric data</a:t>
            </a:r>
            <a:r>
              <a:rPr lang="en-US" dirty="0" smtClean="0"/>
              <a:t>: Each object is a point in a multidimensional space</a:t>
            </a:r>
          </a:p>
          <a:p>
            <a:r>
              <a:rPr lang="en-US" dirty="0" smtClean="0">
                <a:solidFill>
                  <a:schemeClr val="accent6">
                    <a:lumMod val="75000"/>
                  </a:schemeClr>
                </a:solidFill>
              </a:rPr>
              <a:t>Categorical data</a:t>
            </a:r>
            <a:r>
              <a:rPr lang="en-US" dirty="0" smtClean="0"/>
              <a:t>: Each object is a vector of categorical values</a:t>
            </a:r>
          </a:p>
          <a:p>
            <a:r>
              <a:rPr lang="en-US" dirty="0" smtClean="0">
                <a:solidFill>
                  <a:schemeClr val="accent6">
                    <a:lumMod val="75000"/>
                  </a:schemeClr>
                </a:solidFill>
              </a:rPr>
              <a:t>Set data</a:t>
            </a:r>
            <a:r>
              <a:rPr lang="en-US" dirty="0" smtClean="0"/>
              <a:t>: Each object is a set of values (with or without counts)</a:t>
            </a:r>
          </a:p>
          <a:p>
            <a:pPr lvl="1"/>
            <a:r>
              <a:rPr lang="en-US" dirty="0" smtClean="0"/>
              <a:t>Sets can also be represented as binary vectors, or vectors of counts</a:t>
            </a:r>
          </a:p>
          <a:p>
            <a:r>
              <a:rPr lang="en-US" dirty="0" smtClean="0">
                <a:solidFill>
                  <a:schemeClr val="accent6">
                    <a:lumMod val="75000"/>
                  </a:schemeClr>
                </a:solidFill>
              </a:rPr>
              <a:t>Ordered sequences</a:t>
            </a:r>
            <a:r>
              <a:rPr lang="en-US" dirty="0" smtClean="0"/>
              <a:t>: Each object is an ordered sequence of values.</a:t>
            </a:r>
          </a:p>
          <a:p>
            <a:r>
              <a:rPr lang="en-US" dirty="0" smtClean="0">
                <a:solidFill>
                  <a:schemeClr val="accent6">
                    <a:lumMod val="75000"/>
                  </a:schemeClr>
                </a:solidFill>
              </a:rPr>
              <a:t>Graph data</a:t>
            </a:r>
          </a:p>
        </p:txBody>
      </p:sp>
    </p:spTree>
    <p:extLst>
      <p:ext uri="{BB962C8B-B14F-4D97-AF65-F5344CB8AC3E}">
        <p14:creationId xmlns="" xmlns:p14="http://schemas.microsoft.com/office/powerpoint/2010/main" val="3316803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that you are the owner of a supermarket and you have collected billions of </a:t>
            </a:r>
            <a:r>
              <a:rPr lang="en-US" dirty="0" smtClean="0">
                <a:solidFill>
                  <a:schemeClr val="accent6">
                    <a:lumMod val="75000"/>
                  </a:schemeClr>
                </a:solidFill>
              </a:rPr>
              <a:t>market basket </a:t>
            </a:r>
            <a:r>
              <a:rPr lang="en-US" dirty="0" smtClean="0"/>
              <a:t>data. What information would you extract from it and how would you use it?</a:t>
            </a:r>
          </a:p>
          <a:p>
            <a:endParaRPr lang="en-US" dirty="0"/>
          </a:p>
          <a:p>
            <a:endParaRPr lang="en-US" dirty="0" smtClean="0"/>
          </a:p>
          <a:p>
            <a:endParaRPr lang="en-US" dirty="0"/>
          </a:p>
          <a:p>
            <a:endParaRPr lang="en-US" dirty="0" smtClean="0"/>
          </a:p>
          <a:p>
            <a:endParaRPr lang="en-US" dirty="0" smtClean="0"/>
          </a:p>
          <a:p>
            <a:r>
              <a:rPr lang="en-US" dirty="0" smtClean="0"/>
              <a:t>What if this was an online store?</a:t>
            </a:r>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1102313179"/>
              </p:ext>
            </p:extLst>
          </p:nvPr>
        </p:nvGraphicFramePr>
        <p:xfrm>
          <a:off x="685800" y="3733800"/>
          <a:ext cx="4181475" cy="2152650"/>
        </p:xfrm>
        <a:graphic>
          <a:graphicData uri="http://schemas.openxmlformats.org/presentationml/2006/ole">
            <p:oleObj spid="_x0000_s3095" name="Document" r:id="rId3" imgW="3831203" imgH="1998588" progId="Word.Document.8">
              <p:embed/>
            </p:oleObj>
          </a:graphicData>
        </a:graphic>
      </p:graphicFrame>
      <p:sp>
        <p:nvSpPr>
          <p:cNvPr id="5" name="TextBox 4"/>
          <p:cNvSpPr txBox="1"/>
          <p:nvPr/>
        </p:nvSpPr>
        <p:spPr>
          <a:xfrm>
            <a:off x="6019800" y="3886200"/>
            <a:ext cx="2108269" cy="369332"/>
          </a:xfrm>
          <a:prstGeom prst="rect">
            <a:avLst/>
          </a:prstGeom>
          <a:solidFill>
            <a:srgbClr val="92D050"/>
          </a:solidFill>
        </p:spPr>
        <p:txBody>
          <a:bodyPr wrap="none" rtlCol="0">
            <a:spAutoFit/>
          </a:bodyPr>
          <a:lstStyle/>
          <a:p>
            <a:r>
              <a:rPr lang="en-US" dirty="0" smtClean="0"/>
              <a:t>Product placement</a:t>
            </a:r>
          </a:p>
        </p:txBody>
      </p:sp>
      <p:sp>
        <p:nvSpPr>
          <p:cNvPr id="6" name="TextBox 5"/>
          <p:cNvSpPr txBox="1"/>
          <p:nvPr/>
        </p:nvSpPr>
        <p:spPr>
          <a:xfrm>
            <a:off x="5987143" y="4648200"/>
            <a:ext cx="1864613" cy="369332"/>
          </a:xfrm>
          <a:prstGeom prst="rect">
            <a:avLst/>
          </a:prstGeom>
          <a:solidFill>
            <a:srgbClr val="92D050"/>
          </a:solidFill>
        </p:spPr>
        <p:txBody>
          <a:bodyPr wrap="none" rtlCol="0">
            <a:spAutoFit/>
          </a:bodyPr>
          <a:lstStyle/>
          <a:p>
            <a:r>
              <a:rPr lang="en-US" dirty="0" smtClean="0"/>
              <a:t>Catalog creation</a:t>
            </a:r>
          </a:p>
        </p:txBody>
      </p:sp>
      <p:sp>
        <p:nvSpPr>
          <p:cNvPr id="7" name="TextBox 6"/>
          <p:cNvSpPr txBox="1"/>
          <p:nvPr/>
        </p:nvSpPr>
        <p:spPr>
          <a:xfrm>
            <a:off x="6019800" y="5334000"/>
            <a:ext cx="2108269" cy="369332"/>
          </a:xfrm>
          <a:prstGeom prst="rect">
            <a:avLst/>
          </a:prstGeom>
          <a:solidFill>
            <a:srgbClr val="92D050"/>
          </a:solidFill>
        </p:spPr>
        <p:txBody>
          <a:bodyPr wrap="none" rtlCol="0">
            <a:spAutoFit/>
          </a:bodyPr>
          <a:lstStyle/>
          <a:p>
            <a:r>
              <a:rPr lang="en-US" dirty="0" smtClean="0"/>
              <a:t>Recommendations</a:t>
            </a:r>
          </a:p>
        </p:txBody>
      </p:sp>
    </p:spTree>
    <p:extLst>
      <p:ext uri="{BB962C8B-B14F-4D97-AF65-F5344CB8AC3E}">
        <p14:creationId xmlns="" xmlns:p14="http://schemas.microsoft.com/office/powerpoint/2010/main" val="14583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r>
              <a:rPr lang="en-US"/>
              <a:t>with </a:t>
            </a:r>
            <a:r>
              <a:rPr lang="en-US" smtClean="0"/>
              <a:t>the data</a:t>
            </a:r>
            <a:r>
              <a:rPr lang="en-US" dirty="0"/>
              <a:t>?</a:t>
            </a:r>
          </a:p>
        </p:txBody>
      </p:sp>
      <p:sp>
        <p:nvSpPr>
          <p:cNvPr id="3" name="Content Placeholder 2"/>
          <p:cNvSpPr>
            <a:spLocks noGrp="1"/>
          </p:cNvSpPr>
          <p:nvPr>
            <p:ph idx="1"/>
          </p:nvPr>
        </p:nvSpPr>
        <p:spPr/>
        <p:txBody>
          <a:bodyPr/>
          <a:lstStyle/>
          <a:p>
            <a:r>
              <a:rPr lang="en-US" dirty="0" smtClean="0"/>
              <a:t>Suppose you are a search engine and you have a </a:t>
            </a:r>
            <a:r>
              <a:rPr lang="en-US" dirty="0" smtClean="0">
                <a:solidFill>
                  <a:schemeClr val="accent6">
                    <a:lumMod val="75000"/>
                  </a:schemeClr>
                </a:solidFill>
              </a:rPr>
              <a:t>toolbar log </a:t>
            </a:r>
            <a:r>
              <a:rPr lang="en-US" dirty="0" smtClean="0"/>
              <a:t>consisting of </a:t>
            </a:r>
          </a:p>
          <a:p>
            <a:pPr lvl="1"/>
            <a:r>
              <a:rPr lang="en-US" dirty="0"/>
              <a:t>pages </a:t>
            </a:r>
            <a:r>
              <a:rPr lang="en-US" dirty="0" smtClean="0"/>
              <a:t>browsed,</a:t>
            </a:r>
          </a:p>
          <a:p>
            <a:pPr lvl="1"/>
            <a:r>
              <a:rPr lang="en-US" dirty="0" smtClean="0"/>
              <a:t>queries, </a:t>
            </a:r>
          </a:p>
          <a:p>
            <a:pPr lvl="1"/>
            <a:r>
              <a:rPr lang="en-US" dirty="0" smtClean="0"/>
              <a:t>pages clicked,</a:t>
            </a:r>
          </a:p>
          <a:p>
            <a:pPr lvl="1"/>
            <a:r>
              <a:rPr lang="en-US" dirty="0" smtClean="0"/>
              <a:t>ads clicked </a:t>
            </a:r>
          </a:p>
          <a:p>
            <a:pPr marL="0" indent="0">
              <a:buNone/>
            </a:pPr>
            <a:r>
              <a:rPr lang="en-US" dirty="0" smtClean="0"/>
              <a:t>each with a </a:t>
            </a:r>
            <a:r>
              <a:rPr lang="en-US" dirty="0" smtClean="0">
                <a:solidFill>
                  <a:schemeClr val="accent5">
                    <a:lumMod val="75000"/>
                  </a:schemeClr>
                </a:solidFill>
              </a:rPr>
              <a:t>user id </a:t>
            </a:r>
            <a:r>
              <a:rPr lang="en-US" dirty="0" smtClean="0"/>
              <a:t>and a  </a:t>
            </a:r>
            <a:r>
              <a:rPr lang="en-US" dirty="0" smtClean="0">
                <a:solidFill>
                  <a:schemeClr val="accent5">
                    <a:lumMod val="75000"/>
                  </a:schemeClr>
                </a:solidFill>
              </a:rPr>
              <a:t>timestamp</a:t>
            </a:r>
            <a:r>
              <a:rPr lang="en-US" dirty="0" smtClean="0"/>
              <a:t>. What information would you like to get our of the data?</a:t>
            </a:r>
            <a:endParaRPr lang="en-US" dirty="0"/>
          </a:p>
        </p:txBody>
      </p:sp>
      <p:sp>
        <p:nvSpPr>
          <p:cNvPr id="4" name="TextBox 3"/>
          <p:cNvSpPr txBox="1"/>
          <p:nvPr/>
        </p:nvSpPr>
        <p:spPr>
          <a:xfrm>
            <a:off x="6400800" y="3124200"/>
            <a:ext cx="2044149" cy="369332"/>
          </a:xfrm>
          <a:prstGeom prst="rect">
            <a:avLst/>
          </a:prstGeom>
          <a:solidFill>
            <a:srgbClr val="92D050"/>
          </a:solidFill>
        </p:spPr>
        <p:txBody>
          <a:bodyPr wrap="none" rtlCol="0">
            <a:spAutoFit/>
          </a:bodyPr>
          <a:lstStyle/>
          <a:p>
            <a:r>
              <a:rPr lang="en-US" dirty="0" smtClean="0"/>
              <a:t>Ad click prediction</a:t>
            </a:r>
            <a:endParaRPr lang="en-US" dirty="0"/>
          </a:p>
        </p:txBody>
      </p:sp>
      <p:sp>
        <p:nvSpPr>
          <p:cNvPr id="5" name="TextBox 4"/>
          <p:cNvSpPr txBox="1"/>
          <p:nvPr/>
        </p:nvSpPr>
        <p:spPr>
          <a:xfrm>
            <a:off x="6400800" y="3810000"/>
            <a:ext cx="2339102" cy="369332"/>
          </a:xfrm>
          <a:prstGeom prst="rect">
            <a:avLst/>
          </a:prstGeom>
          <a:solidFill>
            <a:srgbClr val="92D050"/>
          </a:solidFill>
        </p:spPr>
        <p:txBody>
          <a:bodyPr wrap="none" rtlCol="0">
            <a:spAutoFit/>
          </a:bodyPr>
          <a:lstStyle/>
          <a:p>
            <a:r>
              <a:rPr lang="en-US" dirty="0" smtClean="0"/>
              <a:t>Query reformulations</a:t>
            </a:r>
            <a:endParaRPr lang="en-US" dirty="0"/>
          </a:p>
        </p:txBody>
      </p:sp>
    </p:spTree>
    <p:extLst>
      <p:ext uri="{BB962C8B-B14F-4D97-AF65-F5344CB8AC3E}">
        <p14:creationId xmlns="" xmlns:p14="http://schemas.microsoft.com/office/powerpoint/2010/main" val="14560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a:xfrm>
            <a:off x="457200" y="1600200"/>
            <a:ext cx="8229600" cy="1965002"/>
          </a:xfrm>
        </p:spPr>
        <p:txBody>
          <a:bodyPr>
            <a:normAutofit fontScale="92500" lnSpcReduction="10000"/>
          </a:bodyPr>
          <a:lstStyle/>
          <a:p>
            <a:r>
              <a:rPr lang="en-US" dirty="0" smtClean="0"/>
              <a:t>Suppose you are biologist who has </a:t>
            </a:r>
            <a:r>
              <a:rPr lang="en-US" dirty="0" smtClean="0">
                <a:solidFill>
                  <a:schemeClr val="accent6">
                    <a:lumMod val="75000"/>
                  </a:schemeClr>
                </a:solidFill>
              </a:rPr>
              <a:t>microarray expression data</a:t>
            </a:r>
            <a:r>
              <a:rPr lang="en-US" dirty="0" smtClean="0"/>
              <a:t>: thousands of genes, and their expression values over thousands of different settings (e.g. tissues). What information would you like to get out of your data?</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96975" y="3886200"/>
            <a:ext cx="3943350" cy="2743200"/>
          </a:xfrm>
          <a:prstGeom prst="rect">
            <a:avLst/>
          </a:prstGeom>
        </p:spPr>
      </p:pic>
      <p:sp>
        <p:nvSpPr>
          <p:cNvPr id="6" name="TextBox 5"/>
          <p:cNvSpPr txBox="1"/>
          <p:nvPr/>
        </p:nvSpPr>
        <p:spPr>
          <a:xfrm>
            <a:off x="6022633" y="4266418"/>
            <a:ext cx="3121367" cy="369332"/>
          </a:xfrm>
          <a:prstGeom prst="rect">
            <a:avLst/>
          </a:prstGeom>
          <a:solidFill>
            <a:srgbClr val="92D050"/>
          </a:solidFill>
        </p:spPr>
        <p:txBody>
          <a:bodyPr wrap="none" rtlCol="0">
            <a:spAutoFit/>
          </a:bodyPr>
          <a:lstStyle/>
          <a:p>
            <a:r>
              <a:rPr lang="en-US" dirty="0" smtClean="0"/>
              <a:t>Groups of genes and tissues</a:t>
            </a:r>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 y="3472804"/>
            <a:ext cx="4508500" cy="3385196"/>
          </a:xfrm>
          <a:prstGeom prst="rect">
            <a:avLst/>
          </a:prstGeom>
        </p:spPr>
      </p:pic>
    </p:spTree>
    <p:extLst>
      <p:ext uri="{BB962C8B-B14F-4D97-AF65-F5344CB8AC3E}">
        <p14:creationId xmlns="" xmlns:p14="http://schemas.microsoft.com/office/powerpoint/2010/main" val="33309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you are a stock broker and you observe the fluctuations of multiple stocks over time. What information would you like to get our of your data?</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 y="3462162"/>
            <a:ext cx="4572000" cy="3395838"/>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09801" y="3462162"/>
            <a:ext cx="4572000" cy="3395838"/>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29000" y="3462162"/>
            <a:ext cx="4519613" cy="3356927"/>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89701" y="3473048"/>
            <a:ext cx="4443413" cy="3300330"/>
          </a:xfrm>
          <a:prstGeom prst="rect">
            <a:avLst/>
          </a:prstGeom>
        </p:spPr>
      </p:pic>
      <p:sp>
        <p:nvSpPr>
          <p:cNvPr id="8" name="TextBox 7"/>
          <p:cNvSpPr txBox="1"/>
          <p:nvPr/>
        </p:nvSpPr>
        <p:spPr>
          <a:xfrm>
            <a:off x="7010400" y="3352800"/>
            <a:ext cx="2198038" cy="369332"/>
          </a:xfrm>
          <a:prstGeom prst="rect">
            <a:avLst/>
          </a:prstGeom>
          <a:solidFill>
            <a:srgbClr val="92D050"/>
          </a:solidFill>
        </p:spPr>
        <p:txBody>
          <a:bodyPr wrap="none" rtlCol="0">
            <a:spAutoFit/>
          </a:bodyPr>
          <a:lstStyle/>
          <a:p>
            <a:r>
              <a:rPr lang="en-US" dirty="0" smtClean="0"/>
              <a:t>Clustering of stocks</a:t>
            </a:r>
            <a:endParaRPr lang="en-US" dirty="0"/>
          </a:p>
        </p:txBody>
      </p:sp>
      <p:sp>
        <p:nvSpPr>
          <p:cNvPr id="9" name="TextBox 8"/>
          <p:cNvSpPr txBox="1"/>
          <p:nvPr/>
        </p:nvSpPr>
        <p:spPr>
          <a:xfrm>
            <a:off x="6845308" y="3972503"/>
            <a:ext cx="2287806" cy="369332"/>
          </a:xfrm>
          <a:prstGeom prst="rect">
            <a:avLst/>
          </a:prstGeom>
          <a:solidFill>
            <a:srgbClr val="92D050"/>
          </a:solidFill>
        </p:spPr>
        <p:txBody>
          <a:bodyPr wrap="none" rtlCol="0">
            <a:spAutoFit/>
          </a:bodyPr>
          <a:lstStyle/>
          <a:p>
            <a:r>
              <a:rPr lang="en-US" dirty="0" smtClean="0"/>
              <a:t>Correlation of stocks</a:t>
            </a:r>
            <a:endParaRPr lang="en-US" dirty="0"/>
          </a:p>
        </p:txBody>
      </p:sp>
      <p:sp>
        <p:nvSpPr>
          <p:cNvPr id="10" name="TextBox 9"/>
          <p:cNvSpPr txBox="1"/>
          <p:nvPr/>
        </p:nvSpPr>
        <p:spPr>
          <a:xfrm>
            <a:off x="6665593" y="4711167"/>
            <a:ext cx="2514343" cy="369332"/>
          </a:xfrm>
          <a:prstGeom prst="rect">
            <a:avLst/>
          </a:prstGeom>
          <a:solidFill>
            <a:srgbClr val="92D050"/>
          </a:solidFill>
        </p:spPr>
        <p:txBody>
          <a:bodyPr wrap="none" rtlCol="0">
            <a:spAutoFit/>
          </a:bodyPr>
          <a:lstStyle/>
          <a:p>
            <a:r>
              <a:rPr lang="en-US" dirty="0" smtClean="0"/>
              <a:t>Stock Value prediction</a:t>
            </a:r>
            <a:endParaRPr lang="en-US" dirty="0"/>
          </a:p>
        </p:txBody>
      </p:sp>
    </p:spTree>
    <p:extLst>
      <p:ext uri="{BB962C8B-B14F-4D97-AF65-F5344CB8AC3E}">
        <p14:creationId xmlns="" xmlns:p14="http://schemas.microsoft.com/office/powerpoint/2010/main" val="20779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You are the owner of a social network, and you have full access to the social graph, what kind of information do you want to get out of your graph?</a:t>
            </a:r>
            <a:endParaRPr lang="en-US" dirty="0"/>
          </a:p>
        </p:txBody>
      </p:sp>
      <p:sp>
        <p:nvSpPr>
          <p:cNvPr id="4" name="TextBox 3"/>
          <p:cNvSpPr txBox="1"/>
          <p:nvPr/>
        </p:nvSpPr>
        <p:spPr>
          <a:xfrm>
            <a:off x="1828800" y="3836670"/>
            <a:ext cx="7053534" cy="1569660"/>
          </a:xfrm>
          <a:prstGeom prst="rect">
            <a:avLst/>
          </a:prstGeom>
          <a:solidFill>
            <a:srgbClr val="92D050"/>
          </a:solidFill>
        </p:spPr>
        <p:txBody>
          <a:bodyPr wrap="none" rtlCol="0">
            <a:spAutoFit/>
          </a:bodyPr>
          <a:lstStyle/>
          <a:p>
            <a:pPr marL="342900" indent="-342900">
              <a:buFont typeface="Arial" pitchFamily="34" charset="0"/>
              <a:buChar char="•"/>
            </a:pPr>
            <a:r>
              <a:rPr lang="en-US" sz="2400" dirty="0" smtClean="0"/>
              <a:t>Who is the most important node in the graph?</a:t>
            </a:r>
          </a:p>
          <a:p>
            <a:pPr marL="342900" indent="-342900">
              <a:buFont typeface="Arial" pitchFamily="34" charset="0"/>
              <a:buChar char="•"/>
            </a:pPr>
            <a:r>
              <a:rPr lang="en-US" sz="2400" dirty="0" smtClean="0">
                <a:solidFill>
                  <a:srgbClr val="0070C0"/>
                </a:solidFill>
              </a:rPr>
              <a:t>What is the shortest path between two nodes?</a:t>
            </a:r>
          </a:p>
          <a:p>
            <a:pPr marL="342900" indent="-342900">
              <a:buFont typeface="Arial" pitchFamily="34" charset="0"/>
              <a:buChar char="•"/>
            </a:pPr>
            <a:r>
              <a:rPr lang="en-US" sz="2400" dirty="0" smtClean="0"/>
              <a:t>How many friends two nodes have in common?</a:t>
            </a:r>
          </a:p>
          <a:p>
            <a:pPr marL="342900" indent="-342900">
              <a:buFont typeface="Arial" pitchFamily="34" charset="0"/>
              <a:buChar char="•"/>
            </a:pPr>
            <a:r>
              <a:rPr lang="en-US" sz="2400" dirty="0" smtClean="0">
                <a:solidFill>
                  <a:srgbClr val="0070C0"/>
                </a:solidFill>
              </a:rPr>
              <a:t>How does information spread on the network?</a:t>
            </a:r>
            <a:endParaRPr lang="en-US" sz="2400" dirty="0">
              <a:solidFill>
                <a:srgbClr val="0070C0"/>
              </a:solidFill>
            </a:endParaRPr>
          </a:p>
        </p:txBody>
      </p:sp>
    </p:spTree>
    <p:extLst>
      <p:ext uri="{BB962C8B-B14F-4D97-AF65-F5344CB8AC3E}">
        <p14:creationId xmlns="" xmlns:p14="http://schemas.microsoft.com/office/powerpoint/2010/main" val="16980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mining?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lumMod val="75000"/>
                  </a:schemeClr>
                </a:solidFill>
              </a:rPr>
              <a:t>Commercial</a:t>
            </a:r>
            <a:r>
              <a:rPr lang="en-US" dirty="0" smtClean="0"/>
              <a:t> point of view</a:t>
            </a:r>
          </a:p>
          <a:p>
            <a:pPr lvl="1"/>
            <a:r>
              <a:rPr lang="en-US" dirty="0" smtClean="0"/>
              <a:t>Data has become the key competitive advantage of companies</a:t>
            </a:r>
          </a:p>
          <a:p>
            <a:pPr lvl="2"/>
            <a:r>
              <a:rPr lang="en-US" dirty="0" smtClean="0"/>
              <a:t>Examples: Facebook, Google, Amazon</a:t>
            </a:r>
          </a:p>
          <a:p>
            <a:pPr lvl="1"/>
            <a:r>
              <a:rPr lang="en-US" dirty="0" smtClean="0"/>
              <a:t>Being able to extract useful information out of the data is key for exploiting them commercially.</a:t>
            </a:r>
          </a:p>
          <a:p>
            <a:r>
              <a:rPr lang="en-US" dirty="0" smtClean="0">
                <a:solidFill>
                  <a:schemeClr val="accent6">
                    <a:lumMod val="75000"/>
                  </a:schemeClr>
                </a:solidFill>
              </a:rPr>
              <a:t>Scientific</a:t>
            </a:r>
            <a:r>
              <a:rPr lang="en-US" dirty="0" smtClean="0"/>
              <a:t> point of view</a:t>
            </a:r>
          </a:p>
          <a:p>
            <a:pPr lvl="1"/>
            <a:r>
              <a:rPr lang="en-US" dirty="0" smtClean="0"/>
              <a:t>Scientists are at an unprecedented position where they can collect TB of information</a:t>
            </a:r>
          </a:p>
          <a:p>
            <a:pPr lvl="2"/>
            <a:r>
              <a:rPr lang="en-US" dirty="0" smtClean="0"/>
              <a:t>Examples: Sensor data, astronomy data, social network data, gene data</a:t>
            </a:r>
          </a:p>
          <a:p>
            <a:pPr lvl="1"/>
            <a:r>
              <a:rPr lang="en-US" dirty="0" smtClean="0"/>
              <a:t>We need the tools to analyze such data to get a better understanding of the world and advance science</a:t>
            </a:r>
          </a:p>
          <a:p>
            <a:r>
              <a:rPr lang="en-US" dirty="0" smtClean="0">
                <a:solidFill>
                  <a:schemeClr val="accent6">
                    <a:lumMod val="75000"/>
                  </a:schemeClr>
                </a:solidFill>
              </a:rPr>
              <a:t>Scale</a:t>
            </a:r>
            <a:r>
              <a:rPr lang="en-US" dirty="0" smtClean="0"/>
              <a:t> (in data </a:t>
            </a:r>
            <a:r>
              <a:rPr lang="en-US" dirty="0" smtClean="0">
                <a:solidFill>
                  <a:schemeClr val="accent5">
                    <a:lumMod val="75000"/>
                  </a:schemeClr>
                </a:solidFill>
              </a:rPr>
              <a:t>size</a:t>
            </a:r>
            <a:r>
              <a:rPr lang="en-US" dirty="0" smtClean="0"/>
              <a:t> and feature </a:t>
            </a:r>
            <a:r>
              <a:rPr lang="en-US" dirty="0" smtClean="0">
                <a:solidFill>
                  <a:schemeClr val="accent5">
                    <a:lumMod val="75000"/>
                  </a:schemeClr>
                </a:solidFill>
              </a:rPr>
              <a:t>dimension</a:t>
            </a:r>
            <a:r>
              <a:rPr lang="en-US" dirty="0" smtClean="0"/>
              <a:t>)</a:t>
            </a:r>
          </a:p>
          <a:p>
            <a:pPr lvl="1"/>
            <a:r>
              <a:rPr lang="en-US" dirty="0" smtClean="0"/>
              <a:t>Why not use traditional analytic methods?</a:t>
            </a:r>
          </a:p>
          <a:p>
            <a:pPr lvl="1"/>
            <a:r>
              <a:rPr lang="en-US" dirty="0" smtClean="0"/>
              <a:t>Enormity of data, </a:t>
            </a:r>
            <a:r>
              <a:rPr lang="en-US" dirty="0" smtClean="0">
                <a:solidFill>
                  <a:schemeClr val="accent6">
                    <a:lumMod val="75000"/>
                  </a:schemeClr>
                </a:solidFill>
              </a:rPr>
              <a:t>curse of dimensionality</a:t>
            </a:r>
          </a:p>
          <a:p>
            <a:pPr lvl="1"/>
            <a:r>
              <a:rPr lang="en-US" dirty="0" smtClean="0"/>
              <a:t>The amount and the complexity of data does not allow for manual processing of the data. We need automated techniques.</a:t>
            </a:r>
            <a:endParaRPr lang="en-US" dirty="0"/>
          </a:p>
        </p:txBody>
      </p:sp>
    </p:spTree>
    <p:extLst>
      <p:ext uri="{BB962C8B-B14F-4D97-AF65-F5344CB8AC3E}">
        <p14:creationId xmlns="" xmlns:p14="http://schemas.microsoft.com/office/powerpoint/2010/main" val="941499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Why data mining?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3657600" y="1752600"/>
            <a:ext cx="5486400" cy="4379167"/>
          </a:xfrm>
          <a:prstGeom prst="rect">
            <a:avLst/>
          </a:prstGeom>
          <a:noFill/>
          <a:ln w="9525">
            <a:noFill/>
            <a:miter lim="800000"/>
            <a:headEnd/>
            <a:tailEnd/>
          </a:ln>
          <a:effectLst/>
        </p:spPr>
      </p:pic>
      <p:sp>
        <p:nvSpPr>
          <p:cNvPr id="5" name="4 - TextBox"/>
          <p:cNvSpPr txBox="1"/>
          <p:nvPr/>
        </p:nvSpPr>
        <p:spPr>
          <a:xfrm>
            <a:off x="457200" y="2057400"/>
            <a:ext cx="2929007" cy="369332"/>
          </a:xfrm>
          <a:prstGeom prst="rect">
            <a:avLst/>
          </a:prstGeom>
          <a:noFill/>
        </p:spPr>
        <p:txBody>
          <a:bodyPr wrap="none" rtlCol="0">
            <a:spAutoFit/>
          </a:bodyPr>
          <a:lstStyle/>
          <a:p>
            <a:r>
              <a:rPr lang="en-US" dirty="0" smtClean="0"/>
              <a:t>There is also </a:t>
            </a:r>
            <a:r>
              <a:rPr lang="en-US" dirty="0" smtClean="0">
                <a:hlinkClick r:id="rId3"/>
              </a:rPr>
              <a:t>this </a:t>
            </a:r>
            <a:r>
              <a:rPr lang="en-US" dirty="0" smtClean="0"/>
              <a:t>reason…</a:t>
            </a:r>
            <a:endParaRPr lang="el-GR" dirty="0"/>
          </a:p>
        </p:txBody>
      </p:sp>
      <p:sp>
        <p:nvSpPr>
          <p:cNvPr id="6" name="5 - TextBox"/>
          <p:cNvSpPr txBox="1"/>
          <p:nvPr/>
        </p:nvSpPr>
        <p:spPr>
          <a:xfrm>
            <a:off x="228600" y="2743200"/>
            <a:ext cx="3276599" cy="3416320"/>
          </a:xfrm>
          <a:prstGeom prst="rect">
            <a:avLst/>
          </a:prstGeom>
          <a:noFill/>
        </p:spPr>
        <p:txBody>
          <a:bodyPr wrap="square" rtlCol="0">
            <a:spAutoFit/>
          </a:bodyPr>
          <a:lstStyle/>
          <a:p>
            <a:r>
              <a:rPr lang="en-US" i="1" dirty="0" smtClean="0"/>
              <a:t>"The success of companies like Google, </a:t>
            </a:r>
            <a:r>
              <a:rPr lang="en-US" i="1" dirty="0" err="1" smtClean="0"/>
              <a:t>Facebook</a:t>
            </a:r>
            <a:r>
              <a:rPr lang="en-US" i="1" dirty="0" smtClean="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dirty="0" smtClean="0"/>
              <a:t>     – Tim O'Reilly</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 again?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“Data mining is the analysis of </a:t>
            </a:r>
            <a:r>
              <a:rPr lang="en-US" dirty="0" smtClean="0"/>
              <a:t>(often large) observational </a:t>
            </a:r>
            <a:r>
              <a:rPr lang="en-US" dirty="0"/>
              <a:t>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a:t>
            </a:r>
            <a:r>
              <a:rPr lang="en-US" dirty="0" smtClean="0"/>
              <a:t>” (Hand, </a:t>
            </a:r>
            <a:r>
              <a:rPr lang="en-US" dirty="0" err="1" smtClean="0"/>
              <a:t>Mannila</a:t>
            </a:r>
            <a:r>
              <a:rPr lang="en-US" dirty="0" smtClean="0"/>
              <a:t>, Smyth)</a:t>
            </a:r>
            <a:endParaRPr lang="en-US" dirty="0"/>
          </a:p>
          <a:p>
            <a:endParaRPr lang="en-US" dirty="0" smtClean="0"/>
          </a:p>
          <a:p>
            <a:r>
              <a:rPr lang="en-US" dirty="0" smtClean="0"/>
              <a:t>“Data mining is the discovery of </a:t>
            </a:r>
            <a:r>
              <a:rPr lang="en-US" dirty="0" smtClean="0">
                <a:solidFill>
                  <a:schemeClr val="accent6">
                    <a:lumMod val="75000"/>
                  </a:schemeClr>
                </a:solidFill>
              </a:rPr>
              <a:t>models</a:t>
            </a:r>
            <a:r>
              <a:rPr lang="en-US" dirty="0" smtClean="0"/>
              <a:t> for data” (</a:t>
            </a:r>
            <a:r>
              <a:rPr lang="en-US" dirty="0" err="1" smtClean="0"/>
              <a:t>Rajaraman</a:t>
            </a:r>
            <a:r>
              <a:rPr lang="en-US" dirty="0" smtClean="0"/>
              <a:t>, Ullman)</a:t>
            </a:r>
          </a:p>
          <a:p>
            <a:pPr lvl="1"/>
            <a:r>
              <a:rPr lang="en-US" dirty="0" smtClean="0"/>
              <a:t>We can have the following types of models</a:t>
            </a:r>
          </a:p>
          <a:p>
            <a:pPr lvl="2"/>
            <a:r>
              <a:rPr lang="en-US" dirty="0" smtClean="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a:p>
            <a:pPr lvl="2"/>
            <a:endParaRPr lang="en-US" dirty="0"/>
          </a:p>
        </p:txBody>
      </p:sp>
    </p:spTree>
    <p:extLst>
      <p:ext uri="{BB962C8B-B14F-4D97-AF65-F5344CB8AC3E}">
        <p14:creationId xmlns="" xmlns:p14="http://schemas.microsoft.com/office/powerpoint/2010/main" val="257709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a:xfrm>
            <a:off x="457200" y="1600200"/>
            <a:ext cx="8382000" cy="4525963"/>
          </a:xfrm>
        </p:spPr>
        <p:txBody>
          <a:bodyPr>
            <a:normAutofit fontScale="47500" lnSpcReduction="20000"/>
          </a:bodyPr>
          <a:lstStyle/>
          <a:p>
            <a:r>
              <a:rPr lang="en-US" sz="5800" dirty="0" smtClean="0">
                <a:solidFill>
                  <a:srgbClr val="FF0000"/>
                </a:solidFill>
              </a:rPr>
              <a:t>Really, really huge amounts of raw data!!</a:t>
            </a:r>
            <a:endParaRPr lang="el-GR" sz="5800" dirty="0" smtClean="0">
              <a:solidFill>
                <a:srgbClr val="FF0000"/>
              </a:solidFill>
            </a:endParaRPr>
          </a:p>
          <a:p>
            <a:pPr lvl="1"/>
            <a:r>
              <a:rPr lang="en-US" sz="5400" dirty="0" smtClean="0"/>
              <a:t>In the digital age, TB of data is generated by the second</a:t>
            </a:r>
          </a:p>
          <a:p>
            <a:pPr lvl="2"/>
            <a:r>
              <a:rPr lang="en-US" sz="5000" dirty="0" smtClean="0"/>
              <a:t>Mobile devices, digital photographs, web documents.</a:t>
            </a:r>
          </a:p>
          <a:p>
            <a:pPr lvl="2"/>
            <a:r>
              <a:rPr lang="en-US" sz="5000" dirty="0" smtClean="0"/>
              <a:t>Facebook updates, Tweets, Blogs, User-generated content</a:t>
            </a:r>
          </a:p>
          <a:p>
            <a:pPr lvl="2"/>
            <a:r>
              <a:rPr lang="en-US" sz="5000" dirty="0" smtClean="0"/>
              <a:t>Transactions, sensor data, surveillance data</a:t>
            </a:r>
          </a:p>
          <a:p>
            <a:pPr lvl="2"/>
            <a:r>
              <a:rPr lang="en-US" sz="5000" dirty="0" smtClean="0"/>
              <a:t>Queries, clicks, browsing</a:t>
            </a:r>
          </a:p>
          <a:p>
            <a:pPr lvl="1"/>
            <a:r>
              <a:rPr lang="en-US" sz="5400" dirty="0" smtClean="0"/>
              <a:t>Cheap storage has made possible to maintain this data</a:t>
            </a:r>
          </a:p>
          <a:p>
            <a:r>
              <a:rPr lang="en-US" sz="6600" dirty="0" smtClean="0">
                <a:solidFill>
                  <a:srgbClr val="FF0000"/>
                </a:solidFill>
              </a:rPr>
              <a:t>Need to analyze the raw data to </a:t>
            </a:r>
            <a:r>
              <a:rPr lang="en-US" sz="6600" dirty="0" smtClean="0">
                <a:solidFill>
                  <a:srgbClr val="00B0F0"/>
                </a:solidFill>
              </a:rPr>
              <a:t>extract knowledge</a:t>
            </a:r>
          </a:p>
          <a:p>
            <a:endParaRPr lang="en-US" dirty="0">
              <a:solidFill>
                <a:srgbClr val="FF0000"/>
              </a:solidFill>
            </a:endParaRPr>
          </a:p>
        </p:txBody>
      </p:sp>
    </p:spTree>
    <p:extLst>
      <p:ext uri="{BB962C8B-B14F-4D97-AF65-F5344CB8AC3E}">
        <p14:creationId xmlns="" xmlns:p14="http://schemas.microsoft.com/office/powerpoint/2010/main" val="2468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data mining again?</a:t>
            </a:r>
            <a:endParaRPr lang="el-GR" dirty="0"/>
          </a:p>
        </p:txBody>
      </p:sp>
      <p:sp>
        <p:nvSpPr>
          <p:cNvPr id="3" name="2 - Θέση περιεχομένου"/>
          <p:cNvSpPr>
            <a:spLocks noGrp="1"/>
          </p:cNvSpPr>
          <p:nvPr>
            <p:ph idx="1"/>
          </p:nvPr>
        </p:nvSpPr>
        <p:spPr/>
        <p:txBody>
          <a:bodyPr/>
          <a:lstStyle/>
          <a:p>
            <a:r>
              <a:rPr lang="en-US" dirty="0" smtClean="0"/>
              <a:t>The </a:t>
            </a:r>
            <a:r>
              <a:rPr lang="en-US" dirty="0" smtClean="0">
                <a:solidFill>
                  <a:schemeClr val="accent6">
                    <a:lumMod val="75000"/>
                  </a:schemeClr>
                </a:solidFill>
              </a:rPr>
              <a:t>industry</a:t>
            </a:r>
            <a:r>
              <a:rPr lang="en-US" dirty="0" smtClean="0"/>
              <a:t> point of view: The analysis of </a:t>
            </a:r>
            <a:r>
              <a:rPr lang="en-US" dirty="0" smtClean="0">
                <a:solidFill>
                  <a:srgbClr val="0070C0"/>
                </a:solidFill>
              </a:rPr>
              <a:t>huge amounts of data</a:t>
            </a:r>
            <a:r>
              <a:rPr lang="en-US" dirty="0" smtClean="0"/>
              <a:t> for extracting useful and actionable information, which is then integrated into </a:t>
            </a:r>
            <a:r>
              <a:rPr lang="en-US" dirty="0" smtClean="0">
                <a:solidFill>
                  <a:srgbClr val="0070C0"/>
                </a:solidFill>
              </a:rPr>
              <a:t>production</a:t>
            </a:r>
            <a:r>
              <a:rPr lang="en-US" dirty="0" smtClean="0"/>
              <a:t> systems in the form of new features of products</a:t>
            </a:r>
          </a:p>
          <a:p>
            <a:pPr lvl="1"/>
            <a:r>
              <a:rPr lang="en-US" dirty="0" smtClean="0">
                <a:solidFill>
                  <a:schemeClr val="accent6">
                    <a:lumMod val="75000"/>
                  </a:schemeClr>
                </a:solidFill>
              </a:rPr>
              <a:t>Data Scientists </a:t>
            </a:r>
            <a:r>
              <a:rPr lang="en-US" dirty="0" smtClean="0"/>
              <a:t>should be good at </a:t>
            </a:r>
            <a:r>
              <a:rPr lang="en-US" dirty="0" smtClean="0">
                <a:solidFill>
                  <a:srgbClr val="0070C0"/>
                </a:solidFill>
              </a:rPr>
              <a:t>data analysis, math, statistics</a:t>
            </a:r>
            <a:r>
              <a:rPr lang="en-US" dirty="0" smtClean="0"/>
              <a:t>, but also be able to </a:t>
            </a:r>
            <a:r>
              <a:rPr lang="en-US" dirty="0" smtClean="0">
                <a:solidFill>
                  <a:srgbClr val="0070C0"/>
                </a:solidFill>
              </a:rPr>
              <a:t>code</a:t>
            </a:r>
            <a:r>
              <a:rPr lang="en-US" dirty="0" smtClean="0"/>
              <a:t> with huge amounts of data and use the extracted information to </a:t>
            </a:r>
            <a:r>
              <a:rPr lang="en-US" dirty="0" smtClean="0">
                <a:solidFill>
                  <a:schemeClr val="accent6">
                    <a:lumMod val="75000"/>
                  </a:schemeClr>
                </a:solidFill>
              </a:rPr>
              <a:t>build</a:t>
            </a:r>
            <a:r>
              <a:rPr lang="en-US" dirty="0" smtClean="0"/>
              <a:t> products.</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data mining?</a:t>
            </a:r>
            <a:endParaRPr lang="en-US" dirty="0"/>
          </a:p>
        </p:txBody>
      </p:sp>
      <p:sp>
        <p:nvSpPr>
          <p:cNvPr id="3" name="Content Placeholder 2"/>
          <p:cNvSpPr>
            <a:spLocks noGrp="1"/>
          </p:cNvSpPr>
          <p:nvPr>
            <p:ph idx="1"/>
          </p:nvPr>
        </p:nvSpPr>
        <p:spPr/>
        <p:txBody>
          <a:bodyPr/>
          <a:lstStyle/>
          <a:p>
            <a:r>
              <a:rPr lang="en-US" dirty="0" smtClean="0"/>
              <a:t>Some examples:</a:t>
            </a:r>
          </a:p>
          <a:p>
            <a:pPr lvl="1"/>
            <a:r>
              <a:rPr lang="en-US" dirty="0" smtClean="0"/>
              <a:t>Frequent </a:t>
            </a:r>
            <a:r>
              <a:rPr lang="en-US" dirty="0" err="1" smtClean="0"/>
              <a:t>itemsets</a:t>
            </a:r>
            <a:r>
              <a:rPr lang="en-US" dirty="0" smtClean="0"/>
              <a:t> and Association Rules extraction</a:t>
            </a:r>
          </a:p>
          <a:p>
            <a:pPr lvl="1"/>
            <a:r>
              <a:rPr lang="en-US" dirty="0" smtClean="0"/>
              <a:t>Coverage</a:t>
            </a:r>
          </a:p>
          <a:p>
            <a:pPr lvl="1"/>
            <a:r>
              <a:rPr lang="en-US" dirty="0" smtClean="0"/>
              <a:t>Clustering</a:t>
            </a:r>
          </a:p>
          <a:p>
            <a:pPr lvl="1"/>
            <a:r>
              <a:rPr lang="en-US" dirty="0" smtClean="0"/>
              <a:t>Classification</a:t>
            </a:r>
          </a:p>
          <a:p>
            <a:pPr lvl="1"/>
            <a:r>
              <a:rPr lang="en-US" dirty="0" smtClean="0"/>
              <a:t>Ranking </a:t>
            </a:r>
          </a:p>
          <a:p>
            <a:pPr lvl="1"/>
            <a:r>
              <a:rPr lang="en-US" dirty="0" smtClean="0"/>
              <a:t>Exploratory analysis</a:t>
            </a:r>
            <a:endParaRPr lang="en-US" dirty="0"/>
          </a:p>
        </p:txBody>
      </p:sp>
    </p:spTree>
    <p:extLst>
      <p:ext uri="{BB962C8B-B14F-4D97-AF65-F5344CB8AC3E}">
        <p14:creationId xmlns="" xmlns:p14="http://schemas.microsoft.com/office/powerpoint/2010/main" val="819036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normAutofit fontScale="90000"/>
          </a:bodyPr>
          <a:lstStyle/>
          <a:p>
            <a:r>
              <a:rPr lang="en-US" dirty="0" smtClean="0"/>
              <a:t>Frequent </a:t>
            </a:r>
            <a:r>
              <a:rPr lang="en-US" dirty="0" err="1" smtClean="0"/>
              <a:t>Itemsets</a:t>
            </a:r>
            <a:r>
              <a:rPr lang="en-US" dirty="0" smtClean="0"/>
              <a:t> and Association Rules</a:t>
            </a:r>
            <a:endParaRPr lang="en-US" dirty="0"/>
          </a:p>
        </p:txBody>
      </p:sp>
      <p:sp>
        <p:nvSpPr>
          <p:cNvPr id="754691" name="Rectangle 3"/>
          <p:cNvSpPr>
            <a:spLocks noGrp="1" noChangeArrowheads="1"/>
          </p:cNvSpPr>
          <p:nvPr>
            <p:ph type="body" idx="1"/>
          </p:nvPr>
        </p:nvSpPr>
        <p:spPr>
          <a:xfrm>
            <a:off x="457200" y="1600200"/>
            <a:ext cx="8229600" cy="2667000"/>
          </a:xfrm>
        </p:spPr>
        <p:txBody>
          <a:bodyPr>
            <a:normAutofit lnSpcReduction="10000"/>
          </a:bodyPr>
          <a:lstStyle/>
          <a:p>
            <a:r>
              <a:rPr lang="en-US" sz="2400" dirty="0"/>
              <a:t>Given a set of records each of which contain some number of items from a given collection;</a:t>
            </a:r>
          </a:p>
          <a:p>
            <a:pPr lvl="1"/>
            <a:r>
              <a:rPr lang="en-US" sz="2400" dirty="0" smtClean="0"/>
              <a:t>Identify sets of items (</a:t>
            </a:r>
            <a:r>
              <a:rPr lang="en-US" sz="2400" dirty="0" err="1" smtClean="0">
                <a:solidFill>
                  <a:schemeClr val="accent6">
                    <a:lumMod val="75000"/>
                  </a:schemeClr>
                </a:solidFill>
              </a:rPr>
              <a:t>itemsets</a:t>
            </a:r>
            <a:r>
              <a:rPr lang="en-US" sz="2400" dirty="0" smtClean="0"/>
              <a:t>) occurring frequently together</a:t>
            </a:r>
          </a:p>
          <a:p>
            <a:pPr lvl="1"/>
            <a:r>
              <a:rPr lang="en-US" sz="2400" dirty="0" smtClean="0"/>
              <a:t>Produce </a:t>
            </a:r>
            <a:r>
              <a:rPr lang="en-US" sz="2400" dirty="0">
                <a:solidFill>
                  <a:schemeClr val="accent6">
                    <a:lumMod val="75000"/>
                  </a:schemeClr>
                </a:solidFill>
              </a:rPr>
              <a:t>dependency rules </a:t>
            </a:r>
            <a:r>
              <a:rPr lang="en-US" sz="2400" dirty="0"/>
              <a:t>which will predict occurrence of an item based on occurrences of other items.</a:t>
            </a:r>
            <a:endParaRPr lang="en-US" dirty="0"/>
          </a:p>
        </p:txBody>
      </p:sp>
      <p:graphicFrame>
        <p:nvGraphicFramePr>
          <p:cNvPr id="754692" name="Object 4"/>
          <p:cNvGraphicFramePr>
            <a:graphicFrameLocks noChangeAspect="1"/>
          </p:cNvGraphicFramePr>
          <p:nvPr>
            <p:extLst>
              <p:ext uri="{D42A27DB-BD31-4B8C-83A1-F6EECF244321}">
                <p14:modId xmlns="" xmlns:p14="http://schemas.microsoft.com/office/powerpoint/2010/main" val="894485354"/>
              </p:ext>
            </p:extLst>
          </p:nvPr>
        </p:nvGraphicFramePr>
        <p:xfrm>
          <a:off x="381000" y="4441031"/>
          <a:ext cx="4181475" cy="2152650"/>
        </p:xfrm>
        <a:graphic>
          <a:graphicData uri="http://schemas.openxmlformats.org/presentationml/2006/ole">
            <p:oleObj spid="_x0000_s5134" name="Document" r:id="rId3" imgW="3823716" imgH="1999488" progId="Word.Document.8">
              <p:embed/>
            </p:oleObj>
          </a:graphicData>
        </a:graphic>
      </p:graphicFrame>
      <p:sp>
        <p:nvSpPr>
          <p:cNvPr id="754693" name="Text Box 5"/>
          <p:cNvSpPr txBox="1">
            <a:spLocks noChangeArrowheads="1"/>
          </p:cNvSpPr>
          <p:nvPr/>
        </p:nvSpPr>
        <p:spPr bwMode="auto">
          <a:xfrm>
            <a:off x="4811486" y="53340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2000" b="0" dirty="0">
                <a:latin typeface="Times New Roman" pitchFamily="18" charset="0"/>
              </a:rPr>
              <a:t>Rules Discovered:</a:t>
            </a:r>
          </a:p>
          <a:p>
            <a:r>
              <a:rPr lang="en-US" sz="2000" b="0" dirty="0">
                <a:latin typeface="Times New Roman" pitchFamily="18" charset="0"/>
              </a:rPr>
              <a:t>    </a:t>
            </a:r>
            <a:r>
              <a:rPr lang="en-US" sz="1800" dirty="0">
                <a:solidFill>
                  <a:srgbClr val="CC0000"/>
                </a:solidFill>
                <a:latin typeface="Tahoma" pitchFamily="34" charset="0"/>
              </a:rPr>
              <a:t>{Milk} --&gt; {Coke}</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Milk} --&gt; {Beer}</a:t>
            </a:r>
            <a:endParaRPr lang="en-US" sz="2400" b="0" dirty="0">
              <a:latin typeface="Times New Roman" pitchFamily="18" charset="0"/>
            </a:endParaRPr>
          </a:p>
        </p:txBody>
      </p:sp>
      <p:sp>
        <p:nvSpPr>
          <p:cNvPr id="6" name="Text Box 5"/>
          <p:cNvSpPr txBox="1">
            <a:spLocks noChangeArrowheads="1"/>
          </p:cNvSpPr>
          <p:nvPr/>
        </p:nvSpPr>
        <p:spPr bwMode="auto">
          <a:xfrm>
            <a:off x="4822371" y="4114800"/>
            <a:ext cx="2337499" cy="984885"/>
          </a:xfrm>
          <a:prstGeom prst="rect">
            <a:avLst/>
          </a:prstGeom>
          <a:solidFill>
            <a:srgbClr val="CCCCFF"/>
          </a:solidFill>
          <a:ln>
            <a:noFill/>
          </a:ln>
          <a:effectLst>
            <a:outerShdw dist="107763"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2000" b="0" dirty="0" err="1" smtClean="0">
                <a:latin typeface="Times New Roman" pitchFamily="18" charset="0"/>
              </a:rPr>
              <a:t>Itemsets</a:t>
            </a:r>
            <a:r>
              <a:rPr lang="en-US" sz="2000" b="0" dirty="0" smtClean="0">
                <a:latin typeface="Times New Roman" pitchFamily="18" charset="0"/>
              </a:rPr>
              <a:t> Discovered</a:t>
            </a:r>
            <a:r>
              <a:rPr lang="en-US" sz="2000" b="0" dirty="0">
                <a:latin typeface="Times New Roman" pitchFamily="18" charset="0"/>
              </a:rPr>
              <a:t>:</a:t>
            </a:r>
          </a:p>
          <a:p>
            <a:r>
              <a:rPr lang="en-US" sz="2000" b="0" dirty="0">
                <a:latin typeface="Times New Roman" pitchFamily="18" charset="0"/>
              </a:rPr>
              <a:t>    </a:t>
            </a:r>
            <a:r>
              <a:rPr lang="en-US" sz="1800" dirty="0">
                <a:solidFill>
                  <a:srgbClr val="CC0000"/>
                </a:solidFill>
                <a:latin typeface="Tahoma" pitchFamily="34" charset="0"/>
              </a:rPr>
              <a:t>{</a:t>
            </a:r>
            <a:r>
              <a:rPr lang="en-US" sz="1800" dirty="0" err="1" smtClean="0">
                <a:solidFill>
                  <a:srgbClr val="CC0000"/>
                </a:solidFill>
                <a:latin typeface="Tahoma" pitchFamily="34" charset="0"/>
              </a:rPr>
              <a:t>Milk,Coke</a:t>
            </a:r>
            <a:r>
              <a:rPr lang="en-US" sz="1800" dirty="0">
                <a:solidFill>
                  <a:srgbClr val="CC0000"/>
                </a:solidFill>
                <a:latin typeface="Tahoma" pitchFamily="34" charset="0"/>
              </a:rPr>
              <a:t>}</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a:t>
            </a:r>
            <a:r>
              <a:rPr lang="en-US" sz="1800" dirty="0" smtClean="0">
                <a:solidFill>
                  <a:srgbClr val="CC0000"/>
                </a:solidFill>
                <a:latin typeface="Tahoma" pitchFamily="34" charset="0"/>
              </a:rPr>
              <a:t>Milk}</a:t>
            </a:r>
            <a:endParaRPr lang="en-US" sz="2400" b="0" dirty="0">
              <a:latin typeface="Times New Roman" pitchFamily="18" charset="0"/>
            </a:endParaRPr>
          </a:p>
        </p:txBody>
      </p:sp>
      <p:sp>
        <p:nvSpPr>
          <p:cNvPr id="7" name="TextBox 6"/>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2845725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a:t>
            </a:r>
            <a:r>
              <a:rPr lang="en-US" dirty="0" err="1" smtClean="0"/>
              <a:t>Itemsets</a:t>
            </a:r>
            <a:r>
              <a:rPr lang="en-US" dirty="0" smtClean="0"/>
              <a:t>: Applications</a:t>
            </a:r>
            <a:endParaRPr lang="en-US" dirty="0"/>
          </a:p>
        </p:txBody>
      </p:sp>
      <p:sp>
        <p:nvSpPr>
          <p:cNvPr id="3" name="Content Placeholder 2"/>
          <p:cNvSpPr>
            <a:spLocks noGrp="1"/>
          </p:cNvSpPr>
          <p:nvPr>
            <p:ph idx="1"/>
          </p:nvPr>
        </p:nvSpPr>
        <p:spPr/>
        <p:txBody>
          <a:bodyPr/>
          <a:lstStyle/>
          <a:p>
            <a:r>
              <a:rPr lang="en-US" dirty="0" smtClean="0"/>
              <a:t>Text mining: finding associated phrases in text</a:t>
            </a:r>
          </a:p>
          <a:p>
            <a:pPr lvl="1"/>
            <a:r>
              <a:rPr lang="en-US" dirty="0"/>
              <a:t>There are lots of documents that contain the phrases </a:t>
            </a:r>
            <a:r>
              <a:rPr lang="en-US" dirty="0">
                <a:solidFill>
                  <a:schemeClr val="accent1"/>
                </a:solidFill>
              </a:rPr>
              <a:t>“association rules”</a:t>
            </a:r>
            <a:r>
              <a:rPr lang="en-US" dirty="0"/>
              <a:t>, </a:t>
            </a:r>
            <a:r>
              <a:rPr lang="en-US" dirty="0">
                <a:solidFill>
                  <a:schemeClr val="accent1"/>
                </a:solidFill>
              </a:rPr>
              <a:t> “data mining” </a:t>
            </a:r>
            <a:r>
              <a:rPr lang="en-US" dirty="0"/>
              <a:t>and</a:t>
            </a:r>
            <a:r>
              <a:rPr lang="en-US" dirty="0">
                <a:solidFill>
                  <a:schemeClr val="accent1"/>
                </a:solidFill>
              </a:rPr>
              <a:t> “efficient algorithm</a:t>
            </a:r>
            <a:r>
              <a:rPr lang="en-US" dirty="0" smtClean="0">
                <a:solidFill>
                  <a:schemeClr val="accent1"/>
                </a:solidFill>
              </a:rPr>
              <a:t>”</a:t>
            </a:r>
          </a:p>
          <a:p>
            <a:pPr lvl="1"/>
            <a:endParaRPr lang="en-US" dirty="0" smtClean="0"/>
          </a:p>
          <a:p>
            <a:r>
              <a:rPr lang="en-US" dirty="0" smtClean="0"/>
              <a:t>Recommendations: </a:t>
            </a:r>
          </a:p>
          <a:p>
            <a:pPr lvl="1"/>
            <a:r>
              <a:rPr lang="en-US" dirty="0" smtClean="0"/>
              <a:t>Users who buy this item often buy this item as well</a:t>
            </a:r>
          </a:p>
          <a:p>
            <a:pPr lvl="1"/>
            <a:r>
              <a:rPr lang="en-US" dirty="0" smtClean="0"/>
              <a:t>Users who watched James Bond movies, also watched Jason Bourne movies. </a:t>
            </a:r>
          </a:p>
          <a:p>
            <a:pPr lvl="1"/>
            <a:endParaRPr lang="en-US" dirty="0"/>
          </a:p>
          <a:p>
            <a:pPr lvl="1"/>
            <a:r>
              <a:rPr lang="en-US" dirty="0" smtClean="0"/>
              <a:t>Recommendations make use of </a:t>
            </a:r>
            <a:r>
              <a:rPr lang="en-US" dirty="0" smtClean="0">
                <a:solidFill>
                  <a:schemeClr val="accent6">
                    <a:lumMod val="75000"/>
                  </a:schemeClr>
                </a:solidFill>
              </a:rPr>
              <a:t>item and user similarity</a:t>
            </a:r>
            <a:endParaRPr lang="en-US" dirty="0">
              <a:solidFill>
                <a:schemeClr val="accent6">
                  <a:lumMod val="75000"/>
                </a:schemeClr>
              </a:solidFill>
            </a:endParaRPr>
          </a:p>
        </p:txBody>
      </p:sp>
    </p:spTree>
    <p:extLst>
      <p:ext uri="{BB962C8B-B14F-4D97-AF65-F5344CB8AC3E}">
        <p14:creationId xmlns="" xmlns:p14="http://schemas.microsoft.com/office/powerpoint/2010/main" val="2475605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Autofit/>
          </a:bodyPr>
          <a:lstStyle/>
          <a:p>
            <a:r>
              <a:rPr lang="en-US" sz="3600" dirty="0"/>
              <a:t>Association Rule Discovery: </a:t>
            </a:r>
            <a:r>
              <a:rPr lang="en-US" sz="3600" dirty="0" smtClean="0"/>
              <a:t>Application</a:t>
            </a:r>
            <a:endParaRPr lang="en-US" sz="3600" dirty="0"/>
          </a:p>
        </p:txBody>
      </p:sp>
      <p:sp>
        <p:nvSpPr>
          <p:cNvPr id="757763" name="Rectangle 3"/>
          <p:cNvSpPr>
            <a:spLocks noGrp="1" noChangeArrowheads="1"/>
          </p:cNvSpPr>
          <p:nvPr>
            <p:ph type="body" idx="1"/>
          </p:nvPr>
        </p:nvSpPr>
        <p:spPr/>
        <p:txBody>
          <a:bodyPr/>
          <a:lstStyle/>
          <a:p>
            <a:pPr marL="342900" indent="-342900"/>
            <a:r>
              <a:rPr lang="en-US" dirty="0"/>
              <a:t>Supermarket </a:t>
            </a:r>
            <a:r>
              <a:rPr lang="en-US" dirty="0">
                <a:solidFill>
                  <a:schemeClr val="accent6">
                    <a:lumMod val="75000"/>
                  </a:schemeClr>
                </a:solidFill>
              </a:rPr>
              <a:t>shelf management</a:t>
            </a:r>
            <a:r>
              <a:rPr lang="en-US" dirty="0"/>
              <a:t>.</a:t>
            </a:r>
          </a:p>
          <a:p>
            <a:pPr marL="742950" lvl="1" indent="-285750"/>
            <a:r>
              <a:rPr lang="en-US" dirty="0"/>
              <a:t>Goal: To identify items that are bought together by sufficiently many customers.</a:t>
            </a:r>
          </a:p>
          <a:p>
            <a:pPr marL="742950" lvl="1" indent="-285750"/>
            <a:r>
              <a:rPr lang="en-US" dirty="0"/>
              <a:t>Approach: Process the point-of-sale data collected with barcode scanners to find dependencies among items.</a:t>
            </a:r>
          </a:p>
          <a:p>
            <a:pPr marL="742950" lvl="1" indent="-285750"/>
            <a:r>
              <a:rPr lang="en-US" dirty="0"/>
              <a:t>A classic rule --</a:t>
            </a:r>
          </a:p>
          <a:p>
            <a:pPr marL="1143000" lvl="2" indent="-228600"/>
            <a:r>
              <a:rPr lang="en-US" dirty="0"/>
              <a:t>If a customer buys diaper and milk, then he is very likely to buy beer.</a:t>
            </a:r>
          </a:p>
          <a:p>
            <a:pPr marL="1143000" lvl="2" indent="-228600"/>
            <a:r>
              <a:rPr lang="en-US" dirty="0"/>
              <a:t>So, don’t be surprised if you find six-packs stacked next to diapers!</a:t>
            </a:r>
            <a:endParaRPr lang="en-US" sz="2800" dirty="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3191687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a:t>Clustering Definition</a:t>
            </a:r>
          </a:p>
        </p:txBody>
      </p:sp>
      <p:sp>
        <p:nvSpPr>
          <p:cNvPr id="745475" name="Rectangle 3"/>
          <p:cNvSpPr>
            <a:spLocks noGrp="1" noChangeArrowheads="1"/>
          </p:cNvSpPr>
          <p:nvPr>
            <p:ph type="body" idx="1"/>
          </p:nvPr>
        </p:nvSpPr>
        <p:spPr/>
        <p:txBody>
          <a:bodyPr/>
          <a:lstStyle/>
          <a:p>
            <a:pPr marL="342900" indent="-342900">
              <a:lnSpc>
                <a:spcPct val="90000"/>
              </a:lnSpc>
            </a:pPr>
            <a:r>
              <a:rPr lang="en-US" dirty="0"/>
              <a:t>Given a set of data points, each having a set of attributes, and a similarity measure among them, find clusters such that</a:t>
            </a:r>
          </a:p>
          <a:p>
            <a:pPr marL="742950" lvl="1" indent="-285750">
              <a:lnSpc>
                <a:spcPct val="90000"/>
              </a:lnSpc>
            </a:pPr>
            <a:r>
              <a:rPr lang="en-US" dirty="0"/>
              <a:t>Data points in one cluster are more similar to one another.</a:t>
            </a:r>
          </a:p>
          <a:p>
            <a:pPr marL="742950" lvl="1" indent="-285750">
              <a:lnSpc>
                <a:spcPct val="90000"/>
              </a:lnSpc>
            </a:pPr>
            <a:r>
              <a:rPr lang="en-US" dirty="0"/>
              <a:t>Data points in separate clusters are less similar to one another.</a:t>
            </a:r>
          </a:p>
          <a:p>
            <a:pPr marL="342900" indent="-342900">
              <a:lnSpc>
                <a:spcPct val="90000"/>
              </a:lnSpc>
            </a:pPr>
            <a:r>
              <a:rPr lang="en-US" dirty="0"/>
              <a:t>Similarity </a:t>
            </a:r>
            <a:r>
              <a:rPr lang="en-US" dirty="0" smtClean="0"/>
              <a:t>Measures?</a:t>
            </a:r>
            <a:endParaRPr lang="en-US" dirty="0"/>
          </a:p>
          <a:p>
            <a:pPr marL="742950" lvl="1" indent="-285750">
              <a:lnSpc>
                <a:spcPct val="90000"/>
              </a:lnSpc>
            </a:pPr>
            <a:r>
              <a:rPr lang="en-US" dirty="0"/>
              <a:t>Euclidean Distance if attributes are continuous.</a:t>
            </a:r>
          </a:p>
          <a:p>
            <a:pPr marL="742950" lvl="1" indent="-285750">
              <a:lnSpc>
                <a:spcPct val="90000"/>
              </a:lnSpc>
            </a:pPr>
            <a:r>
              <a:rPr lang="en-US" dirty="0"/>
              <a:t>Other Problem-specific Measures.</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3020868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a:t>Illustrating Clustering</a:t>
            </a:r>
          </a:p>
        </p:txBody>
      </p:sp>
      <p:sp>
        <p:nvSpPr>
          <p:cNvPr id="747523" name="Text Box 3"/>
          <p:cNvSpPr txBox="1">
            <a:spLocks noChangeArrowheads="1"/>
          </p:cNvSpPr>
          <p:nvPr/>
        </p:nvSpPr>
        <p:spPr bwMode="auto">
          <a:xfrm>
            <a:off x="405606" y="1493837"/>
            <a:ext cx="59515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pPr>
            <a:r>
              <a:rPr kumimoji="1" lang="en-US" sz="2000" b="0" dirty="0">
                <a:latin typeface="Tahoma" pitchFamily="34" charset="0"/>
              </a:rPr>
              <a:t>Euclidean Distance Based Clustering in 3-D space.</a:t>
            </a:r>
          </a:p>
        </p:txBody>
      </p:sp>
      <p:sp>
        <p:nvSpPr>
          <p:cNvPr id="747524" name="Text Box 4"/>
          <p:cNvSpPr txBox="1">
            <a:spLocks noChangeArrowheads="1"/>
          </p:cNvSpPr>
          <p:nvPr/>
        </p:nvSpPr>
        <p:spPr bwMode="auto">
          <a:xfrm>
            <a:off x="13279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747525" name="Text Box 5"/>
          <p:cNvSpPr txBox="1">
            <a:spLocks noChangeArrowheads="1"/>
          </p:cNvSpPr>
          <p:nvPr/>
        </p:nvSpPr>
        <p:spPr bwMode="auto">
          <a:xfrm>
            <a:off x="52141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747526" name="Group 6"/>
          <p:cNvGrpSpPr>
            <a:grpSpLocks/>
          </p:cNvGrpSpPr>
          <p:nvPr/>
        </p:nvGrpSpPr>
        <p:grpSpPr bwMode="auto">
          <a:xfrm>
            <a:off x="3309144" y="3385343"/>
            <a:ext cx="3048000" cy="2678113"/>
            <a:chOff x="2160" y="2544"/>
            <a:chExt cx="1920" cy="1687"/>
          </a:xfrm>
        </p:grpSpPr>
        <p:sp>
          <p:nvSpPr>
            <p:cNvPr id="747527"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8"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9"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TextBox 32"/>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1509840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r>
              <a:rPr lang="en-US"/>
              <a:t>Clustering: Application 1</a:t>
            </a:r>
          </a:p>
        </p:txBody>
      </p:sp>
      <p:sp>
        <p:nvSpPr>
          <p:cNvPr id="748547" name="Rectangle 3"/>
          <p:cNvSpPr>
            <a:spLocks noGrp="1" noChangeArrowheads="1"/>
          </p:cNvSpPr>
          <p:nvPr>
            <p:ph type="body" idx="1"/>
          </p:nvPr>
        </p:nvSpPr>
        <p:spPr>
          <a:xfrm>
            <a:off x="533400" y="1828800"/>
            <a:ext cx="8178800" cy="4171950"/>
          </a:xfrm>
        </p:spPr>
        <p:txBody>
          <a:bodyPr/>
          <a:lstStyle/>
          <a:p>
            <a:pPr marL="342900" indent="-342900">
              <a:lnSpc>
                <a:spcPct val="90000"/>
              </a:lnSpc>
            </a:pPr>
            <a:r>
              <a:rPr lang="en-US" sz="2400" dirty="0" smtClean="0"/>
              <a:t>Bioinformatics applications:</a:t>
            </a:r>
          </a:p>
          <a:p>
            <a:pPr marL="617220" lvl="1" indent="-342900">
              <a:lnSpc>
                <a:spcPct val="90000"/>
              </a:lnSpc>
            </a:pPr>
            <a:r>
              <a:rPr lang="en-US" sz="2000" dirty="0" smtClean="0"/>
              <a:t>Goal: Group genes and tissues together such that genes are </a:t>
            </a:r>
            <a:r>
              <a:rPr lang="en-US" sz="2000" dirty="0" err="1" smtClean="0"/>
              <a:t>coexpressed</a:t>
            </a:r>
            <a:r>
              <a:rPr lang="en-US" sz="2000" dirty="0" smtClean="0"/>
              <a:t> on the same tissues</a:t>
            </a:r>
            <a:endParaRPr lang="en-US" sz="20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81200" y="3091804"/>
            <a:ext cx="4508500" cy="3385196"/>
          </a:xfrm>
          <a:prstGeom prst="rect">
            <a:avLst/>
          </a:prstGeom>
        </p:spPr>
      </p:pic>
    </p:spTree>
    <p:extLst>
      <p:ext uri="{BB962C8B-B14F-4D97-AF65-F5344CB8AC3E}">
        <p14:creationId xmlns="" xmlns:p14="http://schemas.microsoft.com/office/powerpoint/2010/main" val="20168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r>
              <a:rPr lang="en-US"/>
              <a:t>Clustering: Application 2</a:t>
            </a:r>
          </a:p>
        </p:txBody>
      </p:sp>
      <p:sp>
        <p:nvSpPr>
          <p:cNvPr id="750595"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918465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Coverage</a:t>
            </a:r>
            <a:endParaRPr lang="en-US" dirty="0"/>
          </a:p>
        </p:txBody>
      </p:sp>
      <p:sp>
        <p:nvSpPr>
          <p:cNvPr id="4" name="Content Placeholder 3"/>
          <p:cNvSpPr>
            <a:spLocks noGrp="1"/>
          </p:cNvSpPr>
          <p:nvPr>
            <p:ph idx="1"/>
          </p:nvPr>
        </p:nvSpPr>
        <p:spPr/>
        <p:txBody>
          <a:bodyPr/>
          <a:lstStyle/>
          <a:p>
            <a:r>
              <a:rPr lang="en-US" dirty="0" smtClean="0"/>
              <a:t>Given a set of  customers and items and the transaction relationship between the two, select a small set of items that “</a:t>
            </a:r>
            <a:r>
              <a:rPr lang="en-US" dirty="0" smtClean="0">
                <a:solidFill>
                  <a:schemeClr val="accent6">
                    <a:lumMod val="75000"/>
                  </a:schemeClr>
                </a:solidFill>
              </a:rPr>
              <a:t>covers</a:t>
            </a:r>
            <a:r>
              <a:rPr lang="en-US" dirty="0" smtClean="0"/>
              <a:t>” all users.</a:t>
            </a:r>
          </a:p>
          <a:p>
            <a:pPr lvl="1"/>
            <a:r>
              <a:rPr lang="en-US" dirty="0" smtClean="0"/>
              <a:t>For each user there is at least one item in the set that the user has bought.</a:t>
            </a:r>
          </a:p>
          <a:p>
            <a:endParaRPr lang="en-US" dirty="0" smtClean="0"/>
          </a:p>
          <a:p>
            <a:r>
              <a:rPr lang="en-US" dirty="0" smtClean="0"/>
              <a:t>Application:</a:t>
            </a:r>
          </a:p>
          <a:p>
            <a:pPr lvl="1"/>
            <a:r>
              <a:rPr lang="en-US" dirty="0" smtClean="0"/>
              <a:t>Create a catalog to send out that has at least one item of interest for every customer.</a:t>
            </a:r>
            <a:endParaRPr lang="en-US" dirty="0"/>
          </a:p>
        </p:txBody>
      </p:sp>
    </p:spTree>
    <p:extLst>
      <p:ext uri="{BB962C8B-B14F-4D97-AF65-F5344CB8AC3E}">
        <p14:creationId xmlns="" xmlns:p14="http://schemas.microsoft.com/office/powerpoint/2010/main" val="203133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smtClean="0">
                <a:solidFill>
                  <a:schemeClr val="accent6">
                    <a:lumMod val="75000"/>
                  </a:schemeClr>
                </a:solidFill>
              </a:rPr>
              <a:t>The data is the computer</a:t>
            </a:r>
            <a:r>
              <a:rPr lang="en-US" dirty="0" smtClean="0"/>
              <a:t>”</a:t>
            </a:r>
          </a:p>
          <a:p>
            <a:pPr lvl="1"/>
            <a:r>
              <a:rPr lang="en-US" dirty="0" smtClean="0"/>
              <a:t>Large amounts of </a:t>
            </a:r>
            <a:r>
              <a:rPr lang="en-US" dirty="0" smtClean="0">
                <a:solidFill>
                  <a:srgbClr val="00B0F0"/>
                </a:solidFill>
              </a:rPr>
              <a:t>data</a:t>
            </a:r>
            <a:r>
              <a:rPr lang="en-US" dirty="0" smtClean="0"/>
              <a:t> can be more </a:t>
            </a:r>
            <a:r>
              <a:rPr lang="en-US" dirty="0" smtClean="0">
                <a:solidFill>
                  <a:srgbClr val="00B0F0"/>
                </a:solidFill>
              </a:rPr>
              <a:t>powerful</a:t>
            </a:r>
            <a:r>
              <a:rPr lang="en-US" dirty="0" smtClean="0"/>
              <a:t> than complex </a:t>
            </a:r>
            <a:r>
              <a:rPr lang="en-US" dirty="0" smtClean="0">
                <a:solidFill>
                  <a:srgbClr val="00B0F0"/>
                </a:solidFill>
              </a:rPr>
              <a:t>algorithms</a:t>
            </a:r>
            <a:r>
              <a:rPr lang="en-US" dirty="0" smtClean="0"/>
              <a:t> and models</a:t>
            </a:r>
          </a:p>
          <a:p>
            <a:pPr lvl="2"/>
            <a:r>
              <a:rPr lang="en-US" dirty="0" smtClean="0"/>
              <a:t>Google has solved many Natural Language Processing problems, simply by looking at the data</a:t>
            </a:r>
          </a:p>
          <a:p>
            <a:pPr lvl="2"/>
            <a:r>
              <a:rPr lang="en-US" dirty="0" smtClean="0"/>
              <a:t>Example: misspellings, synonyms </a:t>
            </a:r>
          </a:p>
          <a:p>
            <a:pPr lvl="1"/>
            <a:r>
              <a:rPr lang="en-US" dirty="0" smtClean="0"/>
              <a:t>Data is power!</a:t>
            </a:r>
          </a:p>
          <a:p>
            <a:pPr lvl="2"/>
            <a:r>
              <a:rPr lang="en-US" dirty="0" smtClean="0"/>
              <a:t>Today, the collected data is one of the biggest </a:t>
            </a:r>
            <a:r>
              <a:rPr lang="en-US" dirty="0" smtClean="0">
                <a:solidFill>
                  <a:srgbClr val="0070C0"/>
                </a:solidFill>
              </a:rPr>
              <a:t>assets</a:t>
            </a:r>
            <a:r>
              <a:rPr lang="en-US" dirty="0" smtClean="0"/>
              <a:t> of an online company</a:t>
            </a:r>
          </a:p>
          <a:p>
            <a:pPr lvl="3"/>
            <a:r>
              <a:rPr lang="en-US" dirty="0" smtClean="0"/>
              <a:t>Query logs of Google</a:t>
            </a:r>
          </a:p>
          <a:p>
            <a:pPr lvl="3"/>
            <a:r>
              <a:rPr lang="en-US" dirty="0" smtClean="0"/>
              <a:t>The friendship and updates of Facebook</a:t>
            </a:r>
          </a:p>
          <a:p>
            <a:pPr lvl="3"/>
            <a:r>
              <a:rPr lang="en-US" dirty="0" smtClean="0"/>
              <a:t>Tweets and follows of Twitter</a:t>
            </a:r>
          </a:p>
          <a:p>
            <a:pPr lvl="3"/>
            <a:r>
              <a:rPr lang="en-US" dirty="0" smtClean="0"/>
              <a:t>Amazon transactions</a:t>
            </a:r>
          </a:p>
          <a:p>
            <a:pPr lvl="1"/>
            <a:r>
              <a:rPr lang="en-US" dirty="0" smtClean="0"/>
              <a:t>We need a way to harness the </a:t>
            </a:r>
            <a:r>
              <a:rPr lang="en-US" dirty="0" smtClean="0">
                <a:solidFill>
                  <a:schemeClr val="accent6">
                    <a:lumMod val="75000"/>
                  </a:schemeClr>
                </a:solidFill>
              </a:rPr>
              <a:t>collective intelligence</a:t>
            </a:r>
            <a:endParaRPr lang="en-US" dirty="0">
              <a:solidFill>
                <a:schemeClr val="accent6">
                  <a:lumMod val="75000"/>
                </a:schemeClr>
              </a:solidFill>
            </a:endParaRPr>
          </a:p>
        </p:txBody>
      </p:sp>
    </p:spTree>
    <p:extLst>
      <p:ext uri="{BB962C8B-B14F-4D97-AF65-F5344CB8AC3E}">
        <p14:creationId xmlns="" xmlns:p14="http://schemas.microsoft.com/office/powerpoint/2010/main" val="3836906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a:t>Classification: Definition</a:t>
            </a:r>
          </a:p>
        </p:txBody>
      </p:sp>
      <p:sp>
        <p:nvSpPr>
          <p:cNvPr id="736259" name="Rectangle 3"/>
          <p:cNvSpPr>
            <a:spLocks noGrp="1" noChangeArrowheads="1"/>
          </p:cNvSpPr>
          <p:nvPr>
            <p:ph type="body" idx="1"/>
          </p:nvPr>
        </p:nvSpPr>
        <p:spPr>
          <a:xfrm>
            <a:off x="609600" y="1676400"/>
            <a:ext cx="7924800" cy="4419600"/>
          </a:xfrm>
        </p:spPr>
        <p:txBody>
          <a:bodyPr>
            <a:normAutofit lnSpcReduction="10000"/>
          </a:bodyPr>
          <a:lstStyle/>
          <a:p>
            <a:pPr marL="342900" indent="-342900">
              <a:lnSpc>
                <a:spcPct val="90000"/>
              </a:lnSpc>
            </a:pPr>
            <a:r>
              <a:rPr lang="en-US" dirty="0"/>
              <a:t>Given a collection of records (</a:t>
            </a:r>
            <a:r>
              <a:rPr lang="en-US" i="1" dirty="0">
                <a:solidFill>
                  <a:srgbClr val="CC0000"/>
                </a:solidFill>
              </a:rPr>
              <a:t>training set </a:t>
            </a:r>
            <a:r>
              <a:rPr lang="en-US" dirty="0"/>
              <a:t>)</a:t>
            </a:r>
          </a:p>
          <a:p>
            <a:pPr marL="742950" lvl="1" indent="-285750">
              <a:lnSpc>
                <a:spcPct val="90000"/>
              </a:lnSpc>
            </a:pPr>
            <a:r>
              <a:rPr lang="en-US" sz="2400" dirty="0"/>
              <a:t>Each record contains a set of </a:t>
            </a:r>
            <a:r>
              <a:rPr lang="en-US" sz="2400" i="1" dirty="0">
                <a:solidFill>
                  <a:srgbClr val="CC0000"/>
                </a:solidFill>
              </a:rPr>
              <a:t>attributes</a:t>
            </a:r>
            <a:r>
              <a:rPr lang="en-US" sz="2400" dirty="0"/>
              <a:t>, one of the attributes is the </a:t>
            </a:r>
            <a:r>
              <a:rPr lang="en-US" sz="2400" i="1" dirty="0">
                <a:solidFill>
                  <a:srgbClr val="CC0000"/>
                </a:solidFill>
              </a:rPr>
              <a:t>class</a:t>
            </a:r>
            <a:r>
              <a:rPr lang="en-US" sz="2400" dirty="0"/>
              <a:t>.</a:t>
            </a:r>
            <a:endParaRPr lang="en-US" dirty="0"/>
          </a:p>
          <a:p>
            <a:pPr marL="342900" indent="-342900">
              <a:lnSpc>
                <a:spcPct val="90000"/>
              </a:lnSpc>
            </a:pPr>
            <a:r>
              <a:rPr lang="en-US" dirty="0"/>
              <a:t>Find a </a:t>
            </a:r>
            <a:r>
              <a:rPr lang="en-US" i="1" dirty="0">
                <a:solidFill>
                  <a:srgbClr val="CC0000"/>
                </a:solidFill>
              </a:rPr>
              <a:t>model</a:t>
            </a:r>
            <a:r>
              <a:rPr lang="en-US" dirty="0"/>
              <a:t>  for class attribute as a function of the values of other attributes.</a:t>
            </a:r>
          </a:p>
          <a:p>
            <a:pPr marL="342900" indent="-342900">
              <a:lnSpc>
                <a:spcPct val="90000"/>
              </a:lnSpc>
            </a:pPr>
            <a:endParaRPr lang="en-US" dirty="0" smtClean="0"/>
          </a:p>
          <a:p>
            <a:pPr marL="342900" indent="-342900">
              <a:lnSpc>
                <a:spcPct val="90000"/>
              </a:lnSpc>
            </a:pPr>
            <a:r>
              <a:rPr lang="en-US" dirty="0" smtClean="0"/>
              <a:t>Goal</a:t>
            </a:r>
            <a:r>
              <a:rPr lang="en-US" dirty="0"/>
              <a:t>: </a:t>
            </a:r>
            <a:r>
              <a:rPr lang="en-US" u="sng" dirty="0"/>
              <a:t>previously unseen</a:t>
            </a:r>
            <a:r>
              <a:rPr lang="en-US" dirty="0"/>
              <a:t> records should be assigned a class as accurately as possible.</a:t>
            </a:r>
          </a:p>
          <a:p>
            <a:pPr marL="742950" lvl="1" indent="-285750">
              <a:lnSpc>
                <a:spcPct val="90000"/>
              </a:lnSpc>
            </a:pPr>
            <a:r>
              <a:rPr lang="en-US" sz="2400" dirty="0"/>
              <a:t>A </a:t>
            </a:r>
            <a:r>
              <a:rPr lang="en-US" sz="2400" i="1" dirty="0">
                <a:solidFill>
                  <a:srgbClr val="CC0000"/>
                </a:solidFill>
              </a:rPr>
              <a:t>test set</a:t>
            </a:r>
            <a:r>
              <a:rPr lang="en-US" sz="2400" dirty="0"/>
              <a:t> is used to determine the accuracy of the model. Usually, the given data set is divided into training and test sets, with training set used to build the model and test set used to validate it.</a:t>
            </a:r>
            <a:endParaRPr lang="en-US" dirty="0"/>
          </a:p>
        </p:txBody>
      </p:sp>
    </p:spTree>
    <p:extLst>
      <p:ext uri="{BB962C8B-B14F-4D97-AF65-F5344CB8AC3E}">
        <p14:creationId xmlns="" xmlns:p14="http://schemas.microsoft.com/office/powerpoint/2010/main" val="3014877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a:t>Classification Example</a:t>
            </a:r>
          </a:p>
        </p:txBody>
      </p:sp>
      <p:graphicFrame>
        <p:nvGraphicFramePr>
          <p:cNvPr id="738307" name="Object 3"/>
          <p:cNvGraphicFramePr>
            <a:graphicFrameLocks noChangeAspect="1"/>
          </p:cNvGraphicFramePr>
          <p:nvPr/>
        </p:nvGraphicFramePr>
        <p:xfrm>
          <a:off x="228600" y="2057400"/>
          <a:ext cx="3565525" cy="3687763"/>
        </p:xfrm>
        <a:graphic>
          <a:graphicData uri="http://schemas.openxmlformats.org/presentationml/2006/ole">
            <p:oleObj spid="_x0000_s8218" name="Document" r:id="rId3" imgW="5405628" imgH="5782056" progId="Word.Document.8">
              <p:embed/>
            </p:oleObj>
          </a:graphicData>
        </a:graphic>
      </p:graphicFrame>
      <p:sp>
        <p:nvSpPr>
          <p:cNvPr id="738308" name="Text Box 4"/>
          <p:cNvSpPr txBox="1">
            <a:spLocks noChangeArrowheads="1"/>
          </p:cNvSpPr>
          <p:nvPr/>
        </p:nvSpPr>
        <p:spPr bwMode="auto">
          <a:xfrm rot="-2416809">
            <a:off x="838200" y="1433513"/>
            <a:ext cx="125730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09" name="Text Box 5"/>
          <p:cNvSpPr txBox="1">
            <a:spLocks noChangeArrowheads="1"/>
          </p:cNvSpPr>
          <p:nvPr/>
        </p:nvSpPr>
        <p:spPr bwMode="auto">
          <a:xfrm rot="-2416809">
            <a:off x="1600200" y="1433513"/>
            <a:ext cx="125730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10" name="Text Box 6"/>
          <p:cNvSpPr txBox="1">
            <a:spLocks noChangeArrowheads="1"/>
          </p:cNvSpPr>
          <p:nvPr/>
        </p:nvSpPr>
        <p:spPr bwMode="auto">
          <a:xfrm rot="-2416809">
            <a:off x="2362200" y="1433513"/>
            <a:ext cx="127793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738311" name="Text Box 7"/>
          <p:cNvSpPr txBox="1">
            <a:spLocks noChangeArrowheads="1"/>
          </p:cNvSpPr>
          <p:nvPr/>
        </p:nvSpPr>
        <p:spPr bwMode="auto">
          <a:xfrm rot="-2416809">
            <a:off x="3124200" y="1662113"/>
            <a:ext cx="69215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aphicFrame>
        <p:nvGraphicFramePr>
          <p:cNvPr id="738312" name="Object 8"/>
          <p:cNvGraphicFramePr>
            <a:graphicFrameLocks noChangeAspect="1"/>
          </p:cNvGraphicFramePr>
          <p:nvPr/>
        </p:nvGraphicFramePr>
        <p:xfrm>
          <a:off x="4267200" y="2043113"/>
          <a:ext cx="2994025" cy="2646362"/>
        </p:xfrm>
        <a:graphic>
          <a:graphicData uri="http://schemas.openxmlformats.org/presentationml/2006/ole">
            <p:oleObj spid="_x0000_s8219" name="Document" r:id="rId4" imgW="4614672" imgH="4076700" progId="Word.Document.8">
              <p:embed/>
            </p:oleObj>
          </a:graphicData>
        </a:graphic>
      </p:graphicFrame>
      <p:grpSp>
        <p:nvGrpSpPr>
          <p:cNvPr id="738313" name="Group 9"/>
          <p:cNvGrpSpPr>
            <a:grpSpLocks/>
          </p:cNvGrpSpPr>
          <p:nvPr/>
        </p:nvGrpSpPr>
        <p:grpSpPr bwMode="auto">
          <a:xfrm>
            <a:off x="7696200" y="3948113"/>
            <a:ext cx="990600" cy="685800"/>
            <a:chOff x="4944" y="2736"/>
            <a:chExt cx="624" cy="432"/>
          </a:xfrm>
        </p:grpSpPr>
        <p:sp>
          <p:nvSpPr>
            <p:cNvPr id="73831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5" name="Text Box 11"/>
            <p:cNvSpPr txBox="1">
              <a:spLocks noChangeArrowheads="1"/>
            </p:cNvSpPr>
            <p:nvPr/>
          </p:nvSpPr>
          <p:spPr bwMode="auto">
            <a:xfrm>
              <a:off x="5086" y="2856"/>
              <a:ext cx="345" cy="299"/>
            </a:xfrm>
            <a:prstGeom prst="rect">
              <a:avLst/>
            </a:prstGeom>
            <a:solidFill>
              <a:srgbClr val="CCCCF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Test</a:t>
              </a:r>
            </a:p>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Set</a:t>
              </a:r>
              <a:endParaRPr lang="en-US" sz="1400" b="0">
                <a:solidFill>
                  <a:schemeClr val="bg2"/>
                </a:solidFill>
                <a:latin typeface="Arial" charset="0"/>
              </a:endParaRPr>
            </a:p>
          </p:txBody>
        </p:sp>
      </p:grpSp>
      <p:sp>
        <p:nvSpPr>
          <p:cNvPr id="738316"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7" name="Text Box 13"/>
          <p:cNvSpPr txBox="1">
            <a:spLocks noChangeArrowheads="1"/>
          </p:cNvSpPr>
          <p:nvPr/>
        </p:nvSpPr>
        <p:spPr bwMode="auto">
          <a:xfrm>
            <a:off x="3886200" y="5238750"/>
            <a:ext cx="1042988" cy="531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Set</a:t>
            </a:r>
            <a:endParaRPr lang="en-US" sz="1400" b="0">
              <a:solidFill>
                <a:schemeClr val="bg2"/>
              </a:solidFill>
              <a:latin typeface="Arial" charset="0"/>
            </a:endParaRPr>
          </a:p>
        </p:txBody>
      </p:sp>
      <p:grpSp>
        <p:nvGrpSpPr>
          <p:cNvPr id="738318" name="Group 14"/>
          <p:cNvGrpSpPr>
            <a:grpSpLocks/>
          </p:cNvGrpSpPr>
          <p:nvPr/>
        </p:nvGrpSpPr>
        <p:grpSpPr bwMode="auto">
          <a:xfrm>
            <a:off x="7637463" y="5086350"/>
            <a:ext cx="1125537" cy="690563"/>
            <a:chOff x="3360" y="2880"/>
            <a:chExt cx="672" cy="415"/>
          </a:xfrm>
        </p:grpSpPr>
        <p:sp>
          <p:nvSpPr>
            <p:cNvPr id="738319"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0" name="Text Box 16"/>
            <p:cNvSpPr txBox="1">
              <a:spLocks noChangeArrowheads="1"/>
            </p:cNvSpPr>
            <p:nvPr/>
          </p:nvSpPr>
          <p:spPr bwMode="auto">
            <a:xfrm>
              <a:off x="3392" y="2978"/>
              <a:ext cx="547" cy="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2000">
                  <a:solidFill>
                    <a:srgbClr val="CC0000"/>
                  </a:solidFill>
                  <a:latin typeface="Arial" charset="0"/>
                </a:rPr>
                <a:t>Model</a:t>
              </a:r>
              <a:endParaRPr lang="en-US" sz="1400" b="0">
                <a:solidFill>
                  <a:schemeClr val="bg2"/>
                </a:solidFill>
                <a:latin typeface="Arial" charset="0"/>
              </a:endParaRPr>
            </a:p>
          </p:txBody>
        </p:sp>
      </p:grpSp>
      <p:sp>
        <p:nvSpPr>
          <p:cNvPr id="738321"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2" name="Text Box 18"/>
          <p:cNvSpPr txBox="1">
            <a:spLocks noChangeArrowheads="1"/>
          </p:cNvSpPr>
          <p:nvPr/>
        </p:nvSpPr>
        <p:spPr bwMode="auto">
          <a:xfrm>
            <a:off x="5562600" y="5014913"/>
            <a:ext cx="13255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2000">
                <a:solidFill>
                  <a:srgbClr val="000000"/>
                </a:solidFill>
                <a:latin typeface="Arial" charset="0"/>
              </a:rPr>
              <a:t>Learn </a:t>
            </a:r>
          </a:p>
          <a:p>
            <a:pPr algn="ctr">
              <a:spcBef>
                <a:spcPct val="20000"/>
              </a:spcBef>
              <a:buClr>
                <a:schemeClr val="accent2"/>
              </a:buClr>
              <a:buSzPct val="75000"/>
              <a:buFont typeface="Monotype Sorts" pitchFamily="2" charset="2"/>
              <a:buNone/>
            </a:pPr>
            <a:r>
              <a:rPr lang="en-US" sz="2000">
                <a:solidFill>
                  <a:srgbClr val="000000"/>
                </a:solidFill>
                <a:latin typeface="Arial" charset="0"/>
              </a:rPr>
              <a:t>Classifier</a:t>
            </a:r>
            <a:endParaRPr lang="en-US" sz="1400" b="0">
              <a:solidFill>
                <a:srgbClr val="00E0CB"/>
              </a:solidFill>
              <a:latin typeface="Arial" charset="0"/>
            </a:endParaRPr>
          </a:p>
        </p:txBody>
      </p:sp>
      <p:sp>
        <p:nvSpPr>
          <p:cNvPr id="738323"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4"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5"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6"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7"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641873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t>Classification: Application 1</a:t>
            </a:r>
          </a:p>
        </p:txBody>
      </p:sp>
      <p:sp>
        <p:nvSpPr>
          <p:cNvPr id="739331" name="Rectangle 3"/>
          <p:cNvSpPr>
            <a:spLocks noGrp="1" noChangeArrowheads="1"/>
          </p:cNvSpPr>
          <p:nvPr>
            <p:ph type="body" idx="1"/>
          </p:nvPr>
        </p:nvSpPr>
        <p:spPr>
          <a:xfrm>
            <a:off x="408895" y="1524000"/>
            <a:ext cx="8178800" cy="4876800"/>
          </a:xfrm>
        </p:spPr>
        <p:txBody>
          <a:bodyPr>
            <a:normAutofit/>
          </a:bodyPr>
          <a:lstStyle/>
          <a:p>
            <a:pPr marL="342900" indent="-342900"/>
            <a:r>
              <a:rPr lang="en-US" sz="2400" dirty="0" smtClean="0"/>
              <a:t>Ad Click Prediction</a:t>
            </a:r>
            <a:endParaRPr lang="en-US" sz="2400" dirty="0"/>
          </a:p>
          <a:p>
            <a:pPr marL="742950" lvl="1" indent="-285750"/>
            <a:r>
              <a:rPr lang="en-US" sz="2400" dirty="0"/>
              <a:t>Goal: </a:t>
            </a:r>
            <a:r>
              <a:rPr lang="en-US" dirty="0" smtClean="0"/>
              <a:t>Predict if a user that visits a web page will click on a displayed ad</a:t>
            </a:r>
            <a:r>
              <a:rPr lang="en-US" sz="2400" dirty="0" smtClean="0"/>
              <a:t>. Use it to target users with high click probability.</a:t>
            </a:r>
            <a:endParaRPr lang="en-US" sz="2400" dirty="0"/>
          </a:p>
          <a:p>
            <a:pPr marL="742950" lvl="1" indent="-285750"/>
            <a:r>
              <a:rPr lang="en-US" sz="2400" dirty="0"/>
              <a:t>Approach:</a:t>
            </a:r>
          </a:p>
          <a:p>
            <a:pPr marL="1143000" lvl="2" indent="-228600"/>
            <a:r>
              <a:rPr lang="en-US" sz="2000" dirty="0" smtClean="0"/>
              <a:t>Collect data for users over a period of time and record who clicks and who does not. </a:t>
            </a:r>
            <a:r>
              <a:rPr lang="en-US" dirty="0"/>
              <a:t>The </a:t>
            </a:r>
            <a:r>
              <a:rPr lang="en-US" dirty="0" smtClean="0">
                <a:solidFill>
                  <a:srgbClr val="0000FF"/>
                </a:solidFill>
              </a:rPr>
              <a:t>{click, no click}</a:t>
            </a:r>
            <a:r>
              <a:rPr lang="en-US" dirty="0" smtClean="0"/>
              <a:t> information forms </a:t>
            </a:r>
            <a:r>
              <a:rPr lang="en-US" dirty="0"/>
              <a:t>the </a:t>
            </a:r>
            <a:r>
              <a:rPr lang="en-US" dirty="0">
                <a:solidFill>
                  <a:srgbClr val="0000FF"/>
                </a:solidFill>
              </a:rPr>
              <a:t>class attribute</a:t>
            </a:r>
            <a:r>
              <a:rPr lang="en-US" dirty="0" smtClean="0"/>
              <a:t>.</a:t>
            </a:r>
            <a:endParaRPr lang="en-US" sz="2000" dirty="0"/>
          </a:p>
          <a:p>
            <a:pPr marL="1143000" lvl="2" indent="-228600"/>
            <a:r>
              <a:rPr lang="en-US" sz="2000" dirty="0" smtClean="0"/>
              <a:t>Use the history of the user (web pages browsed, queries issued) as the features.</a:t>
            </a:r>
            <a:endParaRPr lang="en-US" sz="1800" dirty="0"/>
          </a:p>
          <a:p>
            <a:pPr marL="1143000" lvl="2" indent="-228600"/>
            <a:r>
              <a:rPr lang="en-US" dirty="0" smtClean="0"/>
              <a:t>Learn </a:t>
            </a:r>
            <a:r>
              <a:rPr lang="en-US" sz="2000" dirty="0" smtClean="0"/>
              <a:t>a </a:t>
            </a:r>
            <a:r>
              <a:rPr lang="en-US" sz="2000" dirty="0"/>
              <a:t>classifier </a:t>
            </a:r>
            <a:r>
              <a:rPr lang="en-US" sz="2000" dirty="0" smtClean="0"/>
              <a:t>model and test on new users.</a:t>
            </a:r>
            <a:endParaRPr lang="en-US" sz="2000" dirty="0"/>
          </a:p>
        </p:txBody>
      </p:sp>
    </p:spTree>
    <p:extLst>
      <p:ext uri="{BB962C8B-B14F-4D97-AF65-F5344CB8AC3E}">
        <p14:creationId xmlns="" xmlns:p14="http://schemas.microsoft.com/office/powerpoint/2010/main" val="3726163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r>
              <a:rPr lang="en-US"/>
              <a:t>Classification: Application 2</a:t>
            </a:r>
          </a:p>
        </p:txBody>
      </p:sp>
      <p:sp>
        <p:nvSpPr>
          <p:cNvPr id="740355" name="Rectangle 3"/>
          <p:cNvSpPr>
            <a:spLocks noGrp="1" noChangeArrowheads="1"/>
          </p:cNvSpPr>
          <p:nvPr>
            <p:ph type="body" idx="1"/>
          </p:nvPr>
        </p:nvSpPr>
        <p:spPr>
          <a:xfrm>
            <a:off x="457200" y="1828800"/>
            <a:ext cx="8178800" cy="4171950"/>
          </a:xfrm>
        </p:spPr>
        <p:txBody>
          <a:bodyPr>
            <a:normAutofit lnSpcReduction="10000"/>
          </a:bodyPr>
          <a:lstStyle/>
          <a:p>
            <a:pPr marL="342900" indent="-342900">
              <a:lnSpc>
                <a:spcPct val="90000"/>
              </a:lnSpc>
            </a:pPr>
            <a:r>
              <a:rPr lang="en-US" sz="2400" dirty="0"/>
              <a:t>Fraud Detection</a:t>
            </a:r>
          </a:p>
          <a:p>
            <a:pPr marL="742950" lvl="1" indent="-285750">
              <a:lnSpc>
                <a:spcPct val="90000"/>
              </a:lnSpc>
            </a:pPr>
            <a:r>
              <a:rPr lang="en-US" sz="2400" dirty="0"/>
              <a:t>Goal: Predict fraudulent cases in credit card transactions.</a:t>
            </a:r>
          </a:p>
          <a:p>
            <a:pPr marL="742950" lvl="1" indent="-285750">
              <a:lnSpc>
                <a:spcPct val="90000"/>
              </a:lnSpc>
            </a:pPr>
            <a:r>
              <a:rPr lang="en-US" sz="2400" dirty="0"/>
              <a:t>Approach:</a:t>
            </a:r>
          </a:p>
          <a:p>
            <a:pPr marL="1143000" lvl="2" indent="-228600">
              <a:lnSpc>
                <a:spcPct val="90000"/>
              </a:lnSpc>
            </a:pPr>
            <a:r>
              <a:rPr lang="en-US" sz="2000" dirty="0"/>
              <a:t>Use credit card transactions and the information on its account-holder as attributes.</a:t>
            </a:r>
          </a:p>
          <a:p>
            <a:pPr lvl="3">
              <a:lnSpc>
                <a:spcPct val="90000"/>
              </a:lnSpc>
            </a:pPr>
            <a:r>
              <a:rPr lang="en-US" sz="1800" dirty="0"/>
              <a:t>When does a customer buy, what does he buy, how often he pays on time, </a:t>
            </a:r>
            <a:r>
              <a:rPr lang="en-US" sz="1800" dirty="0" err="1"/>
              <a:t>etc</a:t>
            </a:r>
            <a:endParaRPr lang="en-US" sz="1800" dirty="0"/>
          </a:p>
          <a:p>
            <a:pPr marL="1143000" lvl="2" indent="-228600">
              <a:lnSpc>
                <a:spcPct val="90000"/>
              </a:lnSpc>
            </a:pPr>
            <a:r>
              <a:rPr lang="en-US" sz="2000" dirty="0">
                <a:solidFill>
                  <a:schemeClr val="accent6">
                    <a:lumMod val="75000"/>
                  </a:schemeClr>
                </a:solidFill>
              </a:rPr>
              <a:t>Label</a:t>
            </a:r>
            <a:r>
              <a:rPr lang="en-US" sz="2000" dirty="0"/>
              <a:t> past transactions as fraud or fair transactions. This forms the class attribute.</a:t>
            </a:r>
          </a:p>
          <a:p>
            <a:pPr marL="1143000" lvl="2" indent="-228600">
              <a:lnSpc>
                <a:spcPct val="90000"/>
              </a:lnSpc>
            </a:pPr>
            <a:r>
              <a:rPr lang="en-US" sz="2000" dirty="0"/>
              <a:t>Learn a model for the class of the transactions.</a:t>
            </a:r>
          </a:p>
          <a:p>
            <a:pPr marL="1143000" lvl="2" indent="-228600">
              <a:lnSpc>
                <a:spcPct val="90000"/>
              </a:lnSpc>
            </a:pPr>
            <a:r>
              <a:rPr lang="en-US" sz="2000" dirty="0"/>
              <a:t>Use this model to detect fraud by observing credit card transactions on an account.</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3255303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data analysis</a:t>
            </a:r>
            <a:endParaRPr lang="en-US" dirty="0"/>
          </a:p>
        </p:txBody>
      </p:sp>
      <p:sp>
        <p:nvSpPr>
          <p:cNvPr id="4" name="Content Placeholder 3"/>
          <p:cNvSpPr>
            <a:spLocks noGrp="1"/>
          </p:cNvSpPr>
          <p:nvPr>
            <p:ph idx="1"/>
          </p:nvPr>
        </p:nvSpPr>
        <p:spPr/>
        <p:txBody>
          <a:bodyPr/>
          <a:lstStyle/>
          <a:p>
            <a:r>
              <a:rPr lang="en-US" dirty="0" smtClean="0">
                <a:solidFill>
                  <a:srgbClr val="0070C0"/>
                </a:solidFill>
              </a:rPr>
              <a:t>Link Analysis Ranking</a:t>
            </a:r>
            <a:r>
              <a:rPr lang="en-US" dirty="0" smtClean="0"/>
              <a:t>: Given a collection of web pages that are linked to each other, rank the pages according to importance (</a:t>
            </a:r>
            <a:r>
              <a:rPr lang="en-US" dirty="0" smtClean="0">
                <a:solidFill>
                  <a:schemeClr val="accent6">
                    <a:lumMod val="75000"/>
                  </a:schemeClr>
                </a:solidFill>
              </a:rPr>
              <a:t>authoritativeness</a:t>
            </a:r>
            <a:r>
              <a:rPr lang="en-US" dirty="0" smtClean="0"/>
              <a:t>) in the graph</a:t>
            </a:r>
          </a:p>
          <a:p>
            <a:pPr lvl="1"/>
            <a:r>
              <a:rPr lang="en-US" dirty="0" smtClean="0"/>
              <a:t>Intuition: A page gains authority if it is linked to by another page.</a:t>
            </a:r>
          </a:p>
          <a:p>
            <a:pPr lvl="1"/>
            <a:endParaRPr lang="en-US" dirty="0"/>
          </a:p>
          <a:p>
            <a:r>
              <a:rPr lang="en-US" dirty="0" smtClean="0"/>
              <a:t>Application: When retrieving pages, the authoritativeness is factored in the ranking.</a:t>
            </a:r>
            <a:endParaRPr lang="en-US" dirty="0"/>
          </a:p>
        </p:txBody>
      </p:sp>
    </p:spTree>
    <p:extLst>
      <p:ext uri="{BB962C8B-B14F-4D97-AF65-F5344CB8AC3E}">
        <p14:creationId xmlns="" xmlns:p14="http://schemas.microsoft.com/office/powerpoint/2010/main" val="1343798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Network data analysis</a:t>
            </a:r>
            <a:endParaRPr lang="el-GR" dirty="0"/>
          </a:p>
        </p:txBody>
      </p:sp>
      <p:sp>
        <p:nvSpPr>
          <p:cNvPr id="3" name="2 - Θέση περιεχομένου"/>
          <p:cNvSpPr>
            <a:spLocks noGrp="1"/>
          </p:cNvSpPr>
          <p:nvPr>
            <p:ph idx="1"/>
          </p:nvPr>
        </p:nvSpPr>
        <p:spPr/>
        <p:txBody>
          <a:bodyPr/>
          <a:lstStyle/>
          <a:p>
            <a:r>
              <a:rPr lang="en-US" dirty="0" smtClean="0"/>
              <a:t>Given a social network can you predict which individuals will connect in the future?</a:t>
            </a:r>
          </a:p>
          <a:p>
            <a:pPr lvl="1"/>
            <a:r>
              <a:rPr lang="en-US" dirty="0" smtClean="0"/>
              <a:t>Triadic closure principle: Links are created in a way that usually closes a triangle</a:t>
            </a:r>
          </a:p>
          <a:p>
            <a:pPr lvl="2"/>
            <a:r>
              <a:rPr lang="en-US" dirty="0" smtClean="0"/>
              <a:t>If both Bob and Charlie know Alice, then they are likely to meet at some point.</a:t>
            </a:r>
          </a:p>
          <a:p>
            <a:pPr lvl="2"/>
            <a:endParaRPr lang="en-US" dirty="0" smtClean="0"/>
          </a:p>
          <a:p>
            <a:r>
              <a:rPr lang="en-US" dirty="0" smtClean="0"/>
              <a:t>Application: Friend/Connection </a:t>
            </a:r>
            <a:r>
              <a:rPr lang="en-US" dirty="0" smtClean="0">
                <a:solidFill>
                  <a:schemeClr val="accent6">
                    <a:lumMod val="75000"/>
                  </a:schemeClr>
                </a:solidFill>
              </a:rPr>
              <a:t>recommendations</a:t>
            </a:r>
            <a:r>
              <a:rPr lang="en-US" dirty="0" smtClean="0"/>
              <a:t> in social networks</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a:t>
            </a:r>
            <a:endParaRPr lang="en-US" dirty="0"/>
          </a:p>
        </p:txBody>
      </p:sp>
      <p:sp>
        <p:nvSpPr>
          <p:cNvPr id="3" name="Content Placeholder 2"/>
          <p:cNvSpPr>
            <a:spLocks noGrp="1"/>
          </p:cNvSpPr>
          <p:nvPr>
            <p:ph idx="1"/>
          </p:nvPr>
        </p:nvSpPr>
        <p:spPr/>
        <p:txBody>
          <a:bodyPr>
            <a:normAutofit fontScale="92500"/>
          </a:bodyPr>
          <a:lstStyle/>
          <a:p>
            <a:r>
              <a:rPr lang="en-US" dirty="0" smtClean="0"/>
              <a:t>Trying to understand the data as a </a:t>
            </a:r>
            <a:r>
              <a:rPr lang="en-US" dirty="0" smtClean="0">
                <a:solidFill>
                  <a:schemeClr val="accent6">
                    <a:lumMod val="75000"/>
                  </a:schemeClr>
                </a:solidFill>
              </a:rPr>
              <a:t>physical</a:t>
            </a:r>
            <a:r>
              <a:rPr lang="en-US" dirty="0" smtClean="0"/>
              <a:t> </a:t>
            </a:r>
            <a:r>
              <a:rPr lang="en-US" dirty="0" smtClean="0">
                <a:solidFill>
                  <a:schemeClr val="accent6">
                    <a:lumMod val="75000"/>
                  </a:schemeClr>
                </a:solidFill>
              </a:rPr>
              <a:t>phenomenon</a:t>
            </a:r>
            <a:r>
              <a:rPr lang="en-US" dirty="0" smtClean="0"/>
              <a:t>, and describe them with simple metrics</a:t>
            </a:r>
          </a:p>
          <a:p>
            <a:pPr lvl="1"/>
            <a:r>
              <a:rPr lang="en-US" dirty="0"/>
              <a:t>W</a:t>
            </a:r>
            <a:r>
              <a:rPr lang="en-US" dirty="0" smtClean="0"/>
              <a:t>hat does the web graph look like?</a:t>
            </a:r>
          </a:p>
          <a:p>
            <a:pPr lvl="1"/>
            <a:r>
              <a:rPr lang="en-US" dirty="0" smtClean="0"/>
              <a:t>How often do people repeat the same query?</a:t>
            </a:r>
          </a:p>
          <a:p>
            <a:pPr lvl="1"/>
            <a:r>
              <a:rPr lang="en-US" dirty="0" smtClean="0"/>
              <a:t>Are friends in </a:t>
            </a:r>
            <a:r>
              <a:rPr lang="en-US" dirty="0" err="1" smtClean="0"/>
              <a:t>facebook</a:t>
            </a:r>
            <a:r>
              <a:rPr lang="en-US" dirty="0" smtClean="0"/>
              <a:t> also friends in twitter?</a:t>
            </a:r>
          </a:p>
          <a:p>
            <a:endParaRPr lang="en-US" dirty="0" smtClean="0"/>
          </a:p>
          <a:p>
            <a:r>
              <a:rPr lang="en-US" dirty="0" smtClean="0"/>
              <a:t>The important thing is to find the right </a:t>
            </a:r>
            <a:r>
              <a:rPr lang="en-US" dirty="0" smtClean="0">
                <a:solidFill>
                  <a:schemeClr val="accent6">
                    <a:lumMod val="75000"/>
                  </a:schemeClr>
                </a:solidFill>
              </a:rPr>
              <a:t>metrics</a:t>
            </a:r>
            <a:r>
              <a:rPr lang="en-US" dirty="0" smtClean="0"/>
              <a:t> and ask the right </a:t>
            </a:r>
            <a:r>
              <a:rPr lang="en-US" dirty="0" smtClean="0">
                <a:solidFill>
                  <a:schemeClr val="accent6">
                    <a:lumMod val="75000"/>
                  </a:schemeClr>
                </a:solidFill>
              </a:rPr>
              <a:t>questions</a:t>
            </a:r>
          </a:p>
          <a:p>
            <a:endParaRPr lang="en-US" dirty="0"/>
          </a:p>
          <a:p>
            <a:r>
              <a:rPr lang="en-US" dirty="0" smtClean="0"/>
              <a:t>It helps our understanding of the world, and can lead to </a:t>
            </a:r>
            <a:r>
              <a:rPr lang="en-US" dirty="0" smtClean="0">
                <a:solidFill>
                  <a:schemeClr val="accent6">
                    <a:lumMod val="75000"/>
                  </a:schemeClr>
                </a:solidFill>
              </a:rPr>
              <a:t>models</a:t>
            </a:r>
            <a:r>
              <a:rPr lang="en-US" dirty="0" smtClean="0"/>
              <a:t> of the phenomena we observe.</a:t>
            </a:r>
            <a:endParaRPr lang="en-US" dirty="0"/>
          </a:p>
        </p:txBody>
      </p:sp>
    </p:spTree>
    <p:extLst>
      <p:ext uri="{BB962C8B-B14F-4D97-AF65-F5344CB8AC3E}">
        <p14:creationId xmlns="" xmlns:p14="http://schemas.microsoft.com/office/powerpoint/2010/main" val="166719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structure and the properties of the web?</a:t>
            </a:r>
            <a:endParaRPr lang="en-US" dirty="0"/>
          </a:p>
        </p:txBody>
      </p:sp>
      <p:pic>
        <p:nvPicPr>
          <p:cNvPr id="4" name="Picture 3" descr="bowti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2214130"/>
            <a:ext cx="5791200" cy="43708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2423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distribution of the incoming links?</a:t>
            </a:r>
            <a:endParaRPr lang="en-US" dirty="0"/>
          </a:p>
        </p:txBody>
      </p:sp>
      <p:pic>
        <p:nvPicPr>
          <p:cNvPr id="4" name="Picture 3" descr="fig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2295524"/>
            <a:ext cx="5867400" cy="4333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5522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body" idx="1"/>
          </p:nvPr>
        </p:nvSpPr>
        <p:spPr>
          <a:xfrm>
            <a:off x="152400" y="1533525"/>
            <a:ext cx="8839200" cy="5486400"/>
          </a:xfrm>
        </p:spPr>
        <p:txBody>
          <a:bodyPr/>
          <a:lstStyle/>
          <a:p>
            <a:r>
              <a:rPr lang="en-US" dirty="0"/>
              <a:t>Draws ideas from machine learning/AI, pattern recognition, statistics, and database systems</a:t>
            </a:r>
          </a:p>
          <a:p>
            <a:r>
              <a:rPr lang="en-US" dirty="0"/>
              <a:t>Traditional Techniques</a:t>
            </a:r>
            <a:br>
              <a:rPr lang="en-US" dirty="0"/>
            </a:br>
            <a:r>
              <a:rPr lang="en-US" dirty="0"/>
              <a:t>may be unsuitable due to </a:t>
            </a:r>
          </a:p>
          <a:p>
            <a:pPr lvl="1"/>
            <a:r>
              <a:rPr lang="en-US" dirty="0"/>
              <a:t>Enormity of data</a:t>
            </a:r>
          </a:p>
          <a:p>
            <a:pPr lvl="1"/>
            <a:r>
              <a:rPr lang="en-US" dirty="0"/>
              <a:t>High dimensionality </a:t>
            </a:r>
            <a:br>
              <a:rPr lang="en-US" dirty="0"/>
            </a:br>
            <a:r>
              <a:rPr lang="en-US" dirty="0"/>
              <a:t>of data</a:t>
            </a:r>
          </a:p>
          <a:p>
            <a:pPr lvl="1"/>
            <a:r>
              <a:rPr lang="en-US" dirty="0"/>
              <a:t>Heterogeneous, </a:t>
            </a:r>
            <a:br>
              <a:rPr lang="en-US" dirty="0"/>
            </a:br>
            <a:r>
              <a:rPr lang="en-US" dirty="0"/>
              <a:t>distributed nature </a:t>
            </a:r>
            <a:br>
              <a:rPr lang="en-US" dirty="0"/>
            </a:br>
            <a:r>
              <a:rPr lang="en-US" dirty="0"/>
              <a:t>of </a:t>
            </a:r>
            <a:r>
              <a:rPr lang="en-US" dirty="0" smtClean="0"/>
              <a:t>data</a:t>
            </a:r>
          </a:p>
          <a:p>
            <a:pPr lvl="1"/>
            <a:r>
              <a:rPr lang="en-US" dirty="0" smtClean="0"/>
              <a:t>Emphasis on the use of data</a:t>
            </a:r>
            <a:endParaRPr lang="en-US" dirty="0"/>
          </a:p>
        </p:txBody>
      </p:sp>
      <p:sp>
        <p:nvSpPr>
          <p:cNvPr id="658435" name="Oval 3"/>
          <p:cNvSpPr>
            <a:spLocks noChangeArrowheads="1"/>
          </p:cNvSpPr>
          <p:nvPr/>
        </p:nvSpPr>
        <p:spPr bwMode="auto">
          <a:xfrm>
            <a:off x="5600700" y="4394200"/>
            <a:ext cx="2057400" cy="2108200"/>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6" name="Oval 4"/>
          <p:cNvSpPr>
            <a:spLocks noChangeArrowheads="1"/>
          </p:cNvSpPr>
          <p:nvPr/>
        </p:nvSpPr>
        <p:spPr bwMode="auto">
          <a:xfrm>
            <a:off x="4914900" y="2717800"/>
            <a:ext cx="2057400" cy="2108200"/>
          </a:xfrm>
          <a:prstGeom prst="ellipse">
            <a:avLst/>
          </a:prstGeom>
          <a:solidFill>
            <a:srgbClr val="CC3300"/>
          </a:solidFill>
          <a:ln w="12700">
            <a:solidFill>
              <a:schemeClr val="tx1"/>
            </a:solidFill>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7" name="Rectangle 5"/>
          <p:cNvSpPr>
            <a:spLocks noGrp="1" noChangeArrowheads="1"/>
          </p:cNvSpPr>
          <p:nvPr>
            <p:ph type="title"/>
          </p:nvPr>
        </p:nvSpPr>
        <p:spPr>
          <a:xfrm>
            <a:off x="373743" y="457200"/>
            <a:ext cx="8280400" cy="990600"/>
          </a:xfrm>
        </p:spPr>
        <p:txBody>
          <a:bodyPr lIns="0" rIns="0">
            <a:normAutofit fontScale="90000"/>
          </a:bodyPr>
          <a:lstStyle/>
          <a:p>
            <a:r>
              <a:rPr lang="en-US" dirty="0" smtClean="0"/>
              <a:t>Connections of Data Mining with other areas</a:t>
            </a:r>
            <a:endParaRPr lang="en-US" dirty="0"/>
          </a:p>
        </p:txBody>
      </p:sp>
      <p:sp>
        <p:nvSpPr>
          <p:cNvPr id="658441" name="Oval 9"/>
          <p:cNvSpPr>
            <a:spLocks noChangeArrowheads="1"/>
          </p:cNvSpPr>
          <p:nvPr/>
        </p:nvSpPr>
        <p:spPr bwMode="auto">
          <a:xfrm>
            <a:off x="6591300" y="2794000"/>
            <a:ext cx="2057400" cy="210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2" name="Text Box 10"/>
          <p:cNvSpPr txBox="1">
            <a:spLocks noChangeArrowheads="1"/>
          </p:cNvSpPr>
          <p:nvPr/>
        </p:nvSpPr>
        <p:spPr bwMode="auto">
          <a:xfrm>
            <a:off x="6680200" y="3325813"/>
            <a:ext cx="2133600" cy="957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658443" name="Text Box 11"/>
          <p:cNvSpPr txBox="1">
            <a:spLocks noChangeArrowheads="1"/>
          </p:cNvSpPr>
          <p:nvPr/>
        </p:nvSpPr>
        <p:spPr bwMode="auto">
          <a:xfrm>
            <a:off x="5143500" y="3311525"/>
            <a:ext cx="1371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0"/>
              <a:t>Statistics/</a:t>
            </a:r>
            <a:br>
              <a:rPr lang="en-US" sz="1800" b="0"/>
            </a:br>
            <a:r>
              <a:rPr lang="en-US" sz="1800" b="0"/>
              <a:t>AI</a:t>
            </a:r>
          </a:p>
        </p:txBody>
      </p:sp>
      <p:sp>
        <p:nvSpPr>
          <p:cNvPr id="658444" name="Oval 12"/>
          <p:cNvSpPr>
            <a:spLocks noChangeArrowheads="1"/>
          </p:cNvSpPr>
          <p:nvPr/>
        </p:nvSpPr>
        <p:spPr bwMode="auto">
          <a:xfrm>
            <a:off x="5905500" y="3937000"/>
            <a:ext cx="1504950" cy="1543050"/>
          </a:xfrm>
          <a:prstGeom prst="ellipse">
            <a:avLst/>
          </a:prstGeom>
          <a:solidFill>
            <a:srgbClr val="66CCFF"/>
          </a:solidFill>
          <a:ln w="12700">
            <a:solidFill>
              <a:schemeClr val="tx1"/>
            </a:solidFill>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Data Mining</a:t>
            </a:r>
          </a:p>
        </p:txBody>
      </p:sp>
      <p:sp>
        <p:nvSpPr>
          <p:cNvPr id="658445" name="Text Box 13"/>
          <p:cNvSpPr txBox="1">
            <a:spLocks noChangeArrowheads="1"/>
          </p:cNvSpPr>
          <p:nvPr/>
        </p:nvSpPr>
        <p:spPr bwMode="auto">
          <a:xfrm>
            <a:off x="6057900" y="5537200"/>
            <a:ext cx="1447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Database systems</a:t>
            </a:r>
          </a:p>
        </p:txBody>
      </p:sp>
      <p:sp>
        <p:nvSpPr>
          <p:cNvPr id="11" name="TextBox 10"/>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 xmlns:p14="http://schemas.microsoft.com/office/powerpoint/2010/main" val="1240360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data is also very </a:t>
            </a:r>
            <a:r>
              <a:rPr lang="en-US" dirty="0" smtClean="0">
                <a:solidFill>
                  <a:srgbClr val="FF0000"/>
                </a:solidFill>
              </a:rPr>
              <a:t>complex</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Multiple </a:t>
            </a:r>
            <a:r>
              <a:rPr lang="en-US" dirty="0" smtClean="0">
                <a:solidFill>
                  <a:srgbClr val="00B0F0"/>
                </a:solidFill>
              </a:rPr>
              <a:t>types</a:t>
            </a:r>
            <a:r>
              <a:rPr lang="en-US" dirty="0" smtClean="0"/>
              <a:t> of data: tables, time series, images, graphs, etc</a:t>
            </a:r>
          </a:p>
          <a:p>
            <a:endParaRPr lang="en-US" dirty="0" smtClean="0"/>
          </a:p>
          <a:p>
            <a:r>
              <a:rPr lang="en-US" dirty="0" smtClean="0">
                <a:solidFill>
                  <a:srgbClr val="00B0F0"/>
                </a:solidFill>
              </a:rPr>
              <a:t>Spatial</a:t>
            </a:r>
            <a:r>
              <a:rPr lang="en-US" dirty="0" smtClean="0"/>
              <a:t> and </a:t>
            </a:r>
            <a:r>
              <a:rPr lang="en-US" dirty="0" smtClean="0">
                <a:solidFill>
                  <a:srgbClr val="00B0F0"/>
                </a:solidFill>
              </a:rPr>
              <a:t>temporal</a:t>
            </a:r>
            <a:r>
              <a:rPr lang="en-US" dirty="0" smtClean="0"/>
              <a:t> aspects</a:t>
            </a:r>
          </a:p>
          <a:p>
            <a:endParaRPr lang="en-US" dirty="0" smtClean="0"/>
          </a:p>
          <a:p>
            <a:r>
              <a:rPr lang="en-US" dirty="0" smtClean="0">
                <a:solidFill>
                  <a:srgbClr val="00B0F0"/>
                </a:solidFill>
              </a:rPr>
              <a:t>Interconnected</a:t>
            </a:r>
            <a:r>
              <a:rPr lang="en-US" dirty="0" smtClean="0"/>
              <a:t> data of different types:</a:t>
            </a:r>
          </a:p>
          <a:p>
            <a:pPr lvl="1"/>
            <a:r>
              <a:rPr lang="en-US" dirty="0" smtClean="0"/>
              <a:t>From the mobile phone we can collect, location of the user, friendship information, check-ins to venues, opinions through twitter, images though cameras, queries to search engines</a:t>
            </a:r>
            <a:endParaRPr lang="en-US" dirty="0"/>
          </a:p>
        </p:txBody>
      </p:sp>
    </p:spTree>
    <p:extLst>
      <p:ext uri="{BB962C8B-B14F-4D97-AF65-F5344CB8AC3E}">
        <p14:creationId xmlns="" xmlns:p14="http://schemas.microsoft.com/office/powerpoint/2010/main" val="2963608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74F7C-DA36-4D09-910F-14604311B765}" type="slidenum">
              <a:rPr lang="en-US"/>
              <a:pPr/>
              <a:t>50</a:t>
            </a:fld>
            <a:endParaRPr lang="en-US"/>
          </a:p>
        </p:txBody>
      </p:sp>
      <p:sp>
        <p:nvSpPr>
          <p:cNvPr id="15362" name="Rectangle 2"/>
          <p:cNvSpPr>
            <a:spLocks noGrp="1" noChangeArrowheads="1"/>
          </p:cNvSpPr>
          <p:nvPr>
            <p:ph type="title"/>
          </p:nvPr>
        </p:nvSpPr>
        <p:spPr/>
        <p:txBody>
          <a:bodyPr/>
          <a:lstStyle/>
          <a:p>
            <a:r>
              <a:rPr lang="en-US"/>
              <a:t>Cultures</a:t>
            </a:r>
          </a:p>
        </p:txBody>
      </p:sp>
      <p:sp>
        <p:nvSpPr>
          <p:cNvPr id="15363" name="Rectangle 3"/>
          <p:cNvSpPr>
            <a:spLocks noGrp="1" noChangeArrowheads="1"/>
          </p:cNvSpPr>
          <p:nvPr>
            <p:ph type="body" idx="1"/>
          </p:nvPr>
        </p:nvSpPr>
        <p:spPr/>
        <p:txBody>
          <a:bodyPr/>
          <a:lstStyle/>
          <a:p>
            <a:r>
              <a:rPr lang="en-US" dirty="0">
                <a:solidFill>
                  <a:srgbClr val="33CC33"/>
                </a:solidFill>
              </a:rPr>
              <a:t>Databases</a:t>
            </a:r>
            <a:r>
              <a:rPr lang="en-US" dirty="0"/>
              <a:t>: concentrate on large-scale (non-main-memory) data.</a:t>
            </a:r>
          </a:p>
          <a:p>
            <a:r>
              <a:rPr lang="en-US" dirty="0">
                <a:solidFill>
                  <a:srgbClr val="33CC33"/>
                </a:solidFill>
              </a:rPr>
              <a:t>AI</a:t>
            </a:r>
            <a:r>
              <a:rPr lang="en-US" dirty="0"/>
              <a:t> (machine-learning): concentrate on complex methods, small data</a:t>
            </a:r>
            <a:r>
              <a:rPr lang="en-US" dirty="0" smtClean="0"/>
              <a:t>.</a:t>
            </a:r>
          </a:p>
          <a:p>
            <a:pPr lvl="1"/>
            <a:r>
              <a:rPr lang="en-US" dirty="0" smtClean="0"/>
              <a:t>In today’s world data is more important than algorithms</a:t>
            </a:r>
            <a:endParaRPr lang="en-US" dirty="0"/>
          </a:p>
          <a:p>
            <a:r>
              <a:rPr lang="en-US" dirty="0">
                <a:solidFill>
                  <a:srgbClr val="33CC33"/>
                </a:solidFill>
              </a:rPr>
              <a:t>Statistics</a:t>
            </a:r>
            <a:r>
              <a:rPr lang="en-US" dirty="0"/>
              <a:t>: concentrate on models.</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 xmlns:p14="http://schemas.microsoft.com/office/powerpoint/2010/main" val="3999533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201AE0-17B0-4D6A-AD5A-5F2ACD070418}" type="slidenum">
              <a:rPr lang="en-US"/>
              <a:pPr/>
              <a:t>51</a:t>
            </a:fld>
            <a:endParaRPr lang="en-US"/>
          </a:p>
        </p:txBody>
      </p:sp>
      <p:sp>
        <p:nvSpPr>
          <p:cNvPr id="16386" name="Rectangle 2"/>
          <p:cNvSpPr>
            <a:spLocks noGrp="1" noChangeArrowheads="1"/>
          </p:cNvSpPr>
          <p:nvPr>
            <p:ph type="title"/>
          </p:nvPr>
        </p:nvSpPr>
        <p:spPr/>
        <p:txBody>
          <a:bodyPr/>
          <a:lstStyle/>
          <a:p>
            <a:r>
              <a:rPr lang="en-US"/>
              <a:t>Models vs. Analytic Processing</a:t>
            </a:r>
          </a:p>
        </p:txBody>
      </p:sp>
      <p:sp>
        <p:nvSpPr>
          <p:cNvPr id="16387" name="Rectangle 3"/>
          <p:cNvSpPr>
            <a:spLocks noGrp="1" noChangeArrowheads="1"/>
          </p:cNvSpPr>
          <p:nvPr>
            <p:ph type="body" idx="1"/>
          </p:nvPr>
        </p:nvSpPr>
        <p:spPr>
          <a:xfrm>
            <a:off x="685800" y="1981200"/>
            <a:ext cx="7772400" cy="4495800"/>
          </a:xfrm>
        </p:spPr>
        <p:txBody>
          <a:bodyPr/>
          <a:lstStyle/>
          <a:p>
            <a:r>
              <a:rPr lang="en-US" dirty="0"/>
              <a:t>To a database person, data-mining is an extreme form of </a:t>
            </a:r>
            <a:r>
              <a:rPr lang="en-US" dirty="0">
                <a:solidFill>
                  <a:schemeClr val="accent6">
                    <a:lumMod val="75000"/>
                  </a:schemeClr>
                </a:solidFill>
              </a:rPr>
              <a:t>analytic processing </a:t>
            </a:r>
            <a:r>
              <a:rPr lang="en-US" dirty="0"/>
              <a:t>– queries that examine large amounts of data.</a:t>
            </a:r>
          </a:p>
          <a:p>
            <a:pPr lvl="1"/>
            <a:r>
              <a:rPr lang="en-US" dirty="0"/>
              <a:t>Result is the query answer.</a:t>
            </a:r>
          </a:p>
          <a:p>
            <a:r>
              <a:rPr lang="en-US" dirty="0"/>
              <a:t>To a statistician, data-mining is the inference of models.</a:t>
            </a:r>
          </a:p>
          <a:p>
            <a:pPr lvl="1"/>
            <a:r>
              <a:rPr lang="en-US" dirty="0"/>
              <a:t>Result is the parameters of the model.</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 xmlns:p14="http://schemas.microsoft.com/office/powerpoint/2010/main" val="1021007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61774D-FA91-466E-BA6C-A7A337989757}" type="slidenum">
              <a:rPr lang="en-US"/>
              <a:pPr/>
              <a:t>52</a:t>
            </a:fld>
            <a:endParaRPr lang="en-US"/>
          </a:p>
        </p:txBody>
      </p:sp>
      <p:sp>
        <p:nvSpPr>
          <p:cNvPr id="17410" name="Rectangle 2"/>
          <p:cNvSpPr>
            <a:spLocks noGrp="1" noChangeArrowheads="1"/>
          </p:cNvSpPr>
          <p:nvPr>
            <p:ph type="title"/>
          </p:nvPr>
        </p:nvSpPr>
        <p:spPr/>
        <p:txBody>
          <a:bodyPr/>
          <a:lstStyle/>
          <a:p>
            <a:r>
              <a:rPr lang="en-US"/>
              <a:t>(Way too Simple) </a:t>
            </a:r>
            <a:r>
              <a:rPr lang="en-US">
                <a:solidFill>
                  <a:srgbClr val="33CC33"/>
                </a:solidFill>
              </a:rPr>
              <a:t>Example</a:t>
            </a:r>
          </a:p>
        </p:txBody>
      </p:sp>
      <p:sp>
        <p:nvSpPr>
          <p:cNvPr id="17411" name="Rectangle 3"/>
          <p:cNvSpPr>
            <a:spLocks noGrp="1" noChangeArrowheads="1"/>
          </p:cNvSpPr>
          <p:nvPr>
            <p:ph type="body" idx="1"/>
          </p:nvPr>
        </p:nvSpPr>
        <p:spPr/>
        <p:txBody>
          <a:bodyPr/>
          <a:lstStyle/>
          <a:p>
            <a:r>
              <a:rPr lang="en-US" dirty="0"/>
              <a:t>Given a billion numbers, a DB person would compute their average and standard deviation.</a:t>
            </a:r>
          </a:p>
          <a:p>
            <a:r>
              <a:rPr lang="en-US" dirty="0"/>
              <a:t>A statistician might fit the billion points to the best Gaussian distribution and report the mean and standard deviation </a:t>
            </a:r>
            <a:r>
              <a:rPr lang="en-US" i="1" dirty="0">
                <a:solidFill>
                  <a:srgbClr val="CC6600"/>
                </a:solidFill>
              </a:rPr>
              <a:t>of that distribution</a:t>
            </a:r>
            <a:r>
              <a:rPr lang="en-US" dirty="0"/>
              <a: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 xmlns:p14="http://schemas.microsoft.com/office/powerpoint/2010/main" val="3291691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Algorithm</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 xmlns:p14="http://schemas.microsoft.com/office/powerpoint/2010/main" val="34706993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Algorithm</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 xmlns:p14="http://schemas.microsoft.com/office/powerpoint/2010/main" val="2826758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Algorithm</a:t>
              </a:r>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Distributed </a:t>
              </a:r>
            </a:p>
            <a:p>
              <a:pPr algn="ctr"/>
              <a:r>
                <a:rPr lang="en-US" sz="2400" dirty="0" smtClean="0"/>
                <a:t>Computing</a:t>
              </a:r>
              <a:endParaRPr lang="en-US" sz="2400" dirty="0"/>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 xmlns:p14="http://schemas.microsoft.com/office/powerpoint/2010/main" val="37756255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Single-node architecture</a:t>
            </a:r>
          </a:p>
        </p:txBody>
      </p:sp>
      <p:sp>
        <p:nvSpPr>
          <p:cNvPr id="51204" name="Rectangle 4"/>
          <p:cNvSpPr>
            <a:spLocks noChangeArrowheads="1"/>
          </p:cNvSpPr>
          <p:nvPr/>
        </p:nvSpPr>
        <p:spPr bwMode="auto">
          <a:xfrm>
            <a:off x="1905000" y="3505200"/>
            <a:ext cx="1447800" cy="838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Memory</a:t>
            </a:r>
          </a:p>
        </p:txBody>
      </p:sp>
      <p:sp>
        <p:nvSpPr>
          <p:cNvPr id="51206" name="AutoShape 6"/>
          <p:cNvSpPr>
            <a:spLocks noChangeArrowheads="1"/>
          </p:cNvSpPr>
          <p:nvPr/>
        </p:nvSpPr>
        <p:spPr bwMode="auto">
          <a:xfrm>
            <a:off x="1905000" y="4648200"/>
            <a:ext cx="1524000" cy="914400"/>
          </a:xfrm>
          <a:prstGeom prst="can">
            <a:avLst>
              <a:gd name="adj" fmla="val 25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1207" name="Rectangle 7"/>
          <p:cNvSpPr>
            <a:spLocks noChangeArrowheads="1"/>
          </p:cNvSpPr>
          <p:nvPr/>
        </p:nvSpPr>
        <p:spPr bwMode="auto">
          <a:xfrm>
            <a:off x="1905000" y="2743200"/>
            <a:ext cx="1447800" cy="609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1208" name="Rectangle 8"/>
          <p:cNvSpPr>
            <a:spLocks noChangeArrowheads="1"/>
          </p:cNvSpPr>
          <p:nvPr/>
        </p:nvSpPr>
        <p:spPr bwMode="auto">
          <a:xfrm>
            <a:off x="1447800" y="2438400"/>
            <a:ext cx="2362200" cy="3429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Text Box 10"/>
          <p:cNvSpPr txBox="1">
            <a:spLocks noChangeArrowheads="1"/>
          </p:cNvSpPr>
          <p:nvPr/>
        </p:nvSpPr>
        <p:spPr bwMode="auto">
          <a:xfrm>
            <a:off x="4175125" y="3232150"/>
            <a:ext cx="37988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Machine Learning, Statistics</a:t>
            </a:r>
          </a:p>
        </p:txBody>
      </p:sp>
      <p:sp>
        <p:nvSpPr>
          <p:cNvPr id="51211" name="Text Box 11"/>
          <p:cNvSpPr txBox="1">
            <a:spLocks noChangeArrowheads="1"/>
          </p:cNvSpPr>
          <p:nvPr/>
        </p:nvSpPr>
        <p:spPr bwMode="auto">
          <a:xfrm>
            <a:off x="4251325" y="4451350"/>
            <a:ext cx="31781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“Classical” Data Mining</a:t>
            </a:r>
          </a:p>
        </p:txBody>
      </p:sp>
    </p:spTree>
    <p:extLst>
      <p:ext uri="{BB962C8B-B14F-4D97-AF65-F5344CB8AC3E}">
        <p14:creationId xmlns="" xmlns:p14="http://schemas.microsoft.com/office/powerpoint/2010/main" val="17483998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1"/>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500" fill="hold"/>
                                        <p:tgtEl>
                                          <p:spTgt spid="51210"/>
                                        </p:tgtEl>
                                        <p:attrNameLst>
                                          <p:attrName>style.color</p:attrName>
                                        </p:attrNameLst>
                                      </p:cBhvr>
                                      <p:to>
                                        <a:schemeClr val="bg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10" grpId="0"/>
      <p:bldP spid="512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Commodity Clusters</a:t>
            </a:r>
          </a:p>
        </p:txBody>
      </p:sp>
      <p:sp>
        <p:nvSpPr>
          <p:cNvPr id="44035" name="Rectangle 3"/>
          <p:cNvSpPr>
            <a:spLocks noGrp="1" noChangeArrowheads="1"/>
          </p:cNvSpPr>
          <p:nvPr>
            <p:ph type="body" idx="1"/>
          </p:nvPr>
        </p:nvSpPr>
        <p:spPr>
          <a:xfrm>
            <a:off x="566738" y="1447800"/>
            <a:ext cx="8196262" cy="4876800"/>
          </a:xfrm>
        </p:spPr>
        <p:txBody>
          <a:bodyPr>
            <a:normAutofit fontScale="92500" lnSpcReduction="20000"/>
          </a:bodyPr>
          <a:lstStyle/>
          <a:p>
            <a:r>
              <a:rPr lang="en-US" dirty="0"/>
              <a:t>Web data sets can be very large </a:t>
            </a:r>
          </a:p>
          <a:p>
            <a:pPr lvl="1"/>
            <a:r>
              <a:rPr lang="en-US" dirty="0"/>
              <a:t>Tens to hundreds of terabytes</a:t>
            </a:r>
          </a:p>
          <a:p>
            <a:pPr lvl="1"/>
            <a:r>
              <a:rPr lang="en-US" dirty="0"/>
              <a:t>Cannot mine on a single server </a:t>
            </a:r>
            <a:endParaRPr lang="en-US" dirty="0" smtClean="0"/>
          </a:p>
          <a:p>
            <a:r>
              <a:rPr lang="en-US" dirty="0" smtClean="0"/>
              <a:t>Standard </a:t>
            </a:r>
            <a:r>
              <a:rPr lang="en-US" dirty="0"/>
              <a:t>architecture emerging:</a:t>
            </a:r>
          </a:p>
          <a:p>
            <a:pPr lvl="1"/>
            <a:r>
              <a:rPr lang="en-US" dirty="0"/>
              <a:t>Cluster of commodity Linux </a:t>
            </a:r>
            <a:r>
              <a:rPr lang="en-US" dirty="0" smtClean="0"/>
              <a:t>nodes, Gigabit </a:t>
            </a:r>
            <a:r>
              <a:rPr lang="en-US" dirty="0" err="1"/>
              <a:t>ethernet</a:t>
            </a:r>
            <a:r>
              <a:rPr lang="en-US" dirty="0"/>
              <a:t> </a:t>
            </a:r>
            <a:r>
              <a:rPr lang="en-US" dirty="0" smtClean="0"/>
              <a:t>interconnect</a:t>
            </a:r>
          </a:p>
          <a:p>
            <a:pPr lvl="1"/>
            <a:r>
              <a:rPr lang="en-US" dirty="0"/>
              <a:t>Google GFS; </a:t>
            </a:r>
            <a:r>
              <a:rPr lang="en-US" dirty="0" err="1"/>
              <a:t>Hadoop</a:t>
            </a:r>
            <a:r>
              <a:rPr lang="en-US" dirty="0"/>
              <a:t> HDFS; </a:t>
            </a:r>
            <a:r>
              <a:rPr lang="en-US" dirty="0" err="1"/>
              <a:t>Kosmix</a:t>
            </a:r>
            <a:r>
              <a:rPr lang="en-US" dirty="0"/>
              <a:t> KFS</a:t>
            </a:r>
          </a:p>
          <a:p>
            <a:r>
              <a:rPr lang="en-US" dirty="0"/>
              <a:t>Typical usage pattern</a:t>
            </a:r>
          </a:p>
          <a:p>
            <a:pPr lvl="1"/>
            <a:r>
              <a:rPr lang="en-US" dirty="0"/>
              <a:t>Huge files (</a:t>
            </a:r>
            <a:r>
              <a:rPr lang="en-US" dirty="0" err="1"/>
              <a:t>100s</a:t>
            </a:r>
            <a:r>
              <a:rPr lang="en-US" dirty="0"/>
              <a:t> of GB to TB)</a:t>
            </a:r>
          </a:p>
          <a:p>
            <a:pPr lvl="1"/>
            <a:r>
              <a:rPr lang="en-US" dirty="0"/>
              <a:t>Data is rarely updated in place</a:t>
            </a:r>
          </a:p>
          <a:p>
            <a:pPr lvl="1"/>
            <a:r>
              <a:rPr lang="en-US" dirty="0"/>
              <a:t>Reads and appends are </a:t>
            </a:r>
            <a:r>
              <a:rPr lang="en-US" dirty="0" smtClean="0"/>
              <a:t>common</a:t>
            </a:r>
            <a:endParaRPr lang="en-US" dirty="0"/>
          </a:p>
          <a:p>
            <a:r>
              <a:rPr lang="en-US" dirty="0"/>
              <a:t>How to organize computations on this architecture?</a:t>
            </a:r>
          </a:p>
          <a:p>
            <a:pPr lvl="1"/>
            <a:r>
              <a:rPr lang="en-US" dirty="0" smtClean="0">
                <a:solidFill>
                  <a:srgbClr val="0070C0"/>
                </a:solidFill>
              </a:rPr>
              <a:t>Map-Reduce </a:t>
            </a:r>
            <a:r>
              <a:rPr lang="en-US" dirty="0" smtClean="0"/>
              <a:t>paradigm</a:t>
            </a:r>
            <a:endParaRPr lang="en-US" dirty="0"/>
          </a:p>
          <a:p>
            <a:pPr lvl="1"/>
            <a:endParaRPr lang="en-US" dirty="0"/>
          </a:p>
          <a:p>
            <a:pPr lvl="1"/>
            <a:endParaRPr lang="en-US" dirty="0"/>
          </a:p>
        </p:txBody>
      </p:sp>
    </p:spTree>
    <p:extLst>
      <p:ext uri="{BB962C8B-B14F-4D97-AF65-F5344CB8AC3E}">
        <p14:creationId xmlns="" xmlns:p14="http://schemas.microsoft.com/office/powerpoint/2010/main" val="8267247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wipe(left)">
                                      <p:cBhvr>
                                        <p:cTn id="10" dur="500"/>
                                        <p:tgtEl>
                                          <p:spTgt spid="440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wipe(left)">
                                      <p:cBhvr>
                                        <p:cTn id="13" dur="5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wipe(left)">
                                      <p:cBhvr>
                                        <p:cTn id="18" dur="500"/>
                                        <p:tgtEl>
                                          <p:spTgt spid="440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wipe(left)">
                                      <p:cBhvr>
                                        <p:cTn id="21" dur="500"/>
                                        <p:tgtEl>
                                          <p:spTgt spid="440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wipe(left)">
                                      <p:cBhvr>
                                        <p:cTn id="24" dur="500"/>
                                        <p:tgtEl>
                                          <p:spTgt spid="4403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035">
                                            <p:txEl>
                                              <p:pRg st="6" end="6"/>
                                            </p:txEl>
                                          </p:spTgt>
                                        </p:tgtEl>
                                        <p:attrNameLst>
                                          <p:attrName>style.visibility</p:attrName>
                                        </p:attrNameLst>
                                      </p:cBhvr>
                                      <p:to>
                                        <p:strVal val="visible"/>
                                      </p:to>
                                    </p:set>
                                    <p:animEffect transition="in" filter="wipe(left)">
                                      <p:cBhvr>
                                        <p:cTn id="29" dur="500"/>
                                        <p:tgtEl>
                                          <p:spTgt spid="4403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4035">
                                            <p:txEl>
                                              <p:pRg st="7" end="7"/>
                                            </p:txEl>
                                          </p:spTgt>
                                        </p:tgtEl>
                                        <p:attrNameLst>
                                          <p:attrName>style.visibility</p:attrName>
                                        </p:attrNameLst>
                                      </p:cBhvr>
                                      <p:to>
                                        <p:strVal val="visible"/>
                                      </p:to>
                                    </p:set>
                                    <p:animEffect transition="in" filter="wipe(left)">
                                      <p:cBhvr>
                                        <p:cTn id="32" dur="500"/>
                                        <p:tgtEl>
                                          <p:spTgt spid="4403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animEffect transition="in" filter="wipe(left)">
                                      <p:cBhvr>
                                        <p:cTn id="35" dur="500"/>
                                        <p:tgtEl>
                                          <p:spTgt spid="4403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035">
                                            <p:txEl>
                                              <p:pRg st="9" end="9"/>
                                            </p:txEl>
                                          </p:spTgt>
                                        </p:tgtEl>
                                        <p:attrNameLst>
                                          <p:attrName>style.visibility</p:attrName>
                                        </p:attrNameLst>
                                      </p:cBhvr>
                                      <p:to>
                                        <p:strVal val="visible"/>
                                      </p:to>
                                    </p:set>
                                    <p:animEffect transition="in" filter="wipe(left)">
                                      <p:cBhvr>
                                        <p:cTn id="38" dur="500"/>
                                        <p:tgtEl>
                                          <p:spTgt spid="44035">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035">
                                            <p:txEl>
                                              <p:pRg st="10" end="10"/>
                                            </p:txEl>
                                          </p:spTgt>
                                        </p:tgtEl>
                                        <p:attrNameLst>
                                          <p:attrName>style.visibility</p:attrName>
                                        </p:attrNameLst>
                                      </p:cBhvr>
                                      <p:to>
                                        <p:strVal val="visible"/>
                                      </p:to>
                                    </p:set>
                                    <p:animEffect transition="in" filter="wipe(left)">
                                      <p:cBhvr>
                                        <p:cTn id="43" dur="500"/>
                                        <p:tgtEl>
                                          <p:spTgt spid="4403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035">
                                            <p:txEl>
                                              <p:pRg st="11" end="11"/>
                                            </p:txEl>
                                          </p:spTgt>
                                        </p:tgtEl>
                                        <p:attrNameLst>
                                          <p:attrName>style.visibility</p:attrName>
                                        </p:attrNameLst>
                                      </p:cBhvr>
                                      <p:to>
                                        <p:strVal val="visible"/>
                                      </p:to>
                                    </p:set>
                                    <p:animEffect transition="in" filter="wipe(left)">
                                      <p:cBhvr>
                                        <p:cTn id="46" dur="500"/>
                                        <p:tgtEl>
                                          <p:spTgt spid="44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Cluster Architecture</a:t>
            </a:r>
          </a:p>
        </p:txBody>
      </p:sp>
      <p:grpSp>
        <p:nvGrpSpPr>
          <p:cNvPr id="52232" name="Group 8"/>
          <p:cNvGrpSpPr>
            <a:grpSpLocks/>
          </p:cNvGrpSpPr>
          <p:nvPr/>
        </p:nvGrpSpPr>
        <p:grpSpPr bwMode="auto">
          <a:xfrm>
            <a:off x="990600" y="3733800"/>
            <a:ext cx="1295400" cy="1828800"/>
            <a:chOff x="912" y="1536"/>
            <a:chExt cx="1488" cy="2160"/>
          </a:xfrm>
        </p:grpSpPr>
        <p:sp>
          <p:nvSpPr>
            <p:cNvPr id="52228" name="Rectangle 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29" name="AutoShape 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30" name="Rectangle 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31" name="Rectangle 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38" name="Group 14"/>
          <p:cNvGrpSpPr>
            <a:grpSpLocks/>
          </p:cNvGrpSpPr>
          <p:nvPr/>
        </p:nvGrpSpPr>
        <p:grpSpPr bwMode="auto">
          <a:xfrm>
            <a:off x="3276600" y="3733800"/>
            <a:ext cx="1295400" cy="1828800"/>
            <a:chOff x="912" y="1536"/>
            <a:chExt cx="1488" cy="2160"/>
          </a:xfrm>
        </p:grpSpPr>
        <p:sp>
          <p:nvSpPr>
            <p:cNvPr id="52239" name="Rectangle 15"/>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40" name="AutoShape 16"/>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41" name="Rectangle 17"/>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42" name="Rectangle 18"/>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8" name="Text Box 24"/>
          <p:cNvSpPr txBox="1">
            <a:spLocks noChangeArrowheads="1"/>
          </p:cNvSpPr>
          <p:nvPr/>
        </p:nvSpPr>
        <p:spPr bwMode="auto">
          <a:xfrm>
            <a:off x="2438400" y="4267200"/>
            <a:ext cx="557213"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56" name="Rectangle 32"/>
          <p:cNvSpPr>
            <a:spLocks noChangeArrowheads="1"/>
          </p:cNvSpPr>
          <p:nvPr/>
        </p:nvSpPr>
        <p:spPr bwMode="auto">
          <a:xfrm>
            <a:off x="19812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58" name="Line 34"/>
          <p:cNvSpPr>
            <a:spLocks noChangeShapeType="1"/>
          </p:cNvSpPr>
          <p:nvPr/>
        </p:nvSpPr>
        <p:spPr bwMode="auto">
          <a:xfrm flipH="1">
            <a:off x="1600200" y="3124200"/>
            <a:ext cx="6858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0" name="Line 36"/>
          <p:cNvSpPr>
            <a:spLocks noChangeShapeType="1"/>
          </p:cNvSpPr>
          <p:nvPr/>
        </p:nvSpPr>
        <p:spPr bwMode="auto">
          <a:xfrm>
            <a:off x="3048000" y="3124200"/>
            <a:ext cx="7620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1" name="Text Box 37"/>
          <p:cNvSpPr txBox="1">
            <a:spLocks noChangeArrowheads="1"/>
          </p:cNvSpPr>
          <p:nvPr/>
        </p:nvSpPr>
        <p:spPr bwMode="auto">
          <a:xfrm>
            <a:off x="914400" y="5715000"/>
            <a:ext cx="3863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Each rack contains 16-64 nodes</a:t>
            </a:r>
          </a:p>
        </p:txBody>
      </p:sp>
      <p:grpSp>
        <p:nvGrpSpPr>
          <p:cNvPr id="52262" name="Group 38"/>
          <p:cNvGrpSpPr>
            <a:grpSpLocks/>
          </p:cNvGrpSpPr>
          <p:nvPr/>
        </p:nvGrpSpPr>
        <p:grpSpPr bwMode="auto">
          <a:xfrm>
            <a:off x="4953000" y="3733800"/>
            <a:ext cx="1295400" cy="1828800"/>
            <a:chOff x="912" y="1536"/>
            <a:chExt cx="1488" cy="2160"/>
          </a:xfrm>
        </p:grpSpPr>
        <p:sp>
          <p:nvSpPr>
            <p:cNvPr id="52263" name="Rectangle 39"/>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4" name="AutoShape 40"/>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65" name="Rectangle 41"/>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66" name="Rectangle 42"/>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67" name="Group 43"/>
          <p:cNvGrpSpPr>
            <a:grpSpLocks/>
          </p:cNvGrpSpPr>
          <p:nvPr/>
        </p:nvGrpSpPr>
        <p:grpSpPr bwMode="auto">
          <a:xfrm>
            <a:off x="7239000" y="3733800"/>
            <a:ext cx="1295400" cy="1828800"/>
            <a:chOff x="912" y="1536"/>
            <a:chExt cx="1488" cy="2160"/>
          </a:xfrm>
        </p:grpSpPr>
        <p:sp>
          <p:nvSpPr>
            <p:cNvPr id="52268" name="Rectangle 4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9" name="AutoShape 4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70" name="Rectangle 4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71" name="Rectangle 4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72" name="Text Box 48"/>
          <p:cNvSpPr txBox="1">
            <a:spLocks noChangeArrowheads="1"/>
          </p:cNvSpPr>
          <p:nvPr/>
        </p:nvSpPr>
        <p:spPr bwMode="auto">
          <a:xfrm>
            <a:off x="6400800" y="4267200"/>
            <a:ext cx="557213"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73" name="Rectangle 49"/>
          <p:cNvSpPr>
            <a:spLocks noChangeArrowheads="1"/>
          </p:cNvSpPr>
          <p:nvPr/>
        </p:nvSpPr>
        <p:spPr bwMode="auto">
          <a:xfrm>
            <a:off x="59436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4" name="Line 50"/>
          <p:cNvSpPr>
            <a:spLocks noChangeShapeType="1"/>
          </p:cNvSpPr>
          <p:nvPr/>
        </p:nvSpPr>
        <p:spPr bwMode="auto">
          <a:xfrm flipH="1">
            <a:off x="5562600" y="3124200"/>
            <a:ext cx="6858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5" name="Line 51"/>
          <p:cNvSpPr>
            <a:spLocks noChangeShapeType="1"/>
          </p:cNvSpPr>
          <p:nvPr/>
        </p:nvSpPr>
        <p:spPr bwMode="auto">
          <a:xfrm>
            <a:off x="7010400" y="3124200"/>
            <a:ext cx="7620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6" name="Rectangle 52"/>
          <p:cNvSpPr>
            <a:spLocks noChangeArrowheads="1"/>
          </p:cNvSpPr>
          <p:nvPr/>
        </p:nvSpPr>
        <p:spPr bwMode="auto">
          <a:xfrm>
            <a:off x="3886200" y="19050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7" name="Line 53"/>
          <p:cNvSpPr>
            <a:spLocks noChangeShapeType="1"/>
          </p:cNvSpPr>
          <p:nvPr/>
        </p:nvSpPr>
        <p:spPr bwMode="auto">
          <a:xfrm flipV="1">
            <a:off x="2667000" y="2209800"/>
            <a:ext cx="13716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8" name="Line 54"/>
          <p:cNvSpPr>
            <a:spLocks noChangeShapeType="1"/>
          </p:cNvSpPr>
          <p:nvPr/>
        </p:nvSpPr>
        <p:spPr bwMode="auto">
          <a:xfrm>
            <a:off x="5105400" y="2209800"/>
            <a:ext cx="14478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9" name="Text Box 55"/>
          <p:cNvSpPr txBox="1">
            <a:spLocks noChangeArrowheads="1"/>
          </p:cNvSpPr>
          <p:nvPr/>
        </p:nvSpPr>
        <p:spPr bwMode="auto">
          <a:xfrm>
            <a:off x="533400" y="1828800"/>
            <a:ext cx="2182813"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1 Gbps between </a:t>
            </a:r>
          </a:p>
          <a:p>
            <a:r>
              <a:rPr lang="en-US"/>
              <a:t>any pair of nodes</a:t>
            </a:r>
          </a:p>
          <a:p>
            <a:r>
              <a:rPr lang="en-US"/>
              <a:t>in a rack</a:t>
            </a:r>
          </a:p>
        </p:txBody>
      </p:sp>
      <p:sp>
        <p:nvSpPr>
          <p:cNvPr id="52280" name="Text Box 56"/>
          <p:cNvSpPr txBox="1">
            <a:spLocks noChangeArrowheads="1"/>
          </p:cNvSpPr>
          <p:nvPr/>
        </p:nvSpPr>
        <p:spPr bwMode="auto">
          <a:xfrm>
            <a:off x="2895600" y="1447800"/>
            <a:ext cx="43084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2-10 Gbps backbone between racks</a:t>
            </a:r>
          </a:p>
        </p:txBody>
      </p:sp>
      <p:grpSp>
        <p:nvGrpSpPr>
          <p:cNvPr id="52283" name="Group 59"/>
          <p:cNvGrpSpPr>
            <a:grpSpLocks/>
          </p:cNvGrpSpPr>
          <p:nvPr/>
        </p:nvGrpSpPr>
        <p:grpSpPr bwMode="auto">
          <a:xfrm>
            <a:off x="762000" y="3657600"/>
            <a:ext cx="1828800" cy="1981200"/>
            <a:chOff x="480" y="2304"/>
            <a:chExt cx="1152" cy="1248"/>
          </a:xfrm>
        </p:grpSpPr>
        <p:sp>
          <p:nvSpPr>
            <p:cNvPr id="52281" name="Line 57"/>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2" name="Line 58"/>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84" name="Group 60"/>
          <p:cNvGrpSpPr>
            <a:grpSpLocks/>
          </p:cNvGrpSpPr>
          <p:nvPr/>
        </p:nvGrpSpPr>
        <p:grpSpPr bwMode="auto">
          <a:xfrm>
            <a:off x="6324600" y="2438400"/>
            <a:ext cx="762000" cy="1143000"/>
            <a:chOff x="480" y="2304"/>
            <a:chExt cx="1152" cy="1248"/>
          </a:xfrm>
        </p:grpSpPr>
        <p:sp>
          <p:nvSpPr>
            <p:cNvPr id="52285" name="Line 61"/>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6" name="Line 62"/>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 xmlns:p14="http://schemas.microsoft.com/office/powerpoint/2010/main" val="7316446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79"/>
                                        </p:tgtEl>
                                        <p:attrNameLst>
                                          <p:attrName>style.visibility</p:attrName>
                                        </p:attrNameLst>
                                      </p:cBhvr>
                                      <p:to>
                                        <p:strVal val="visible"/>
                                      </p:to>
                                    </p:set>
                                    <p:animEffect transition="in" filter="dissolve">
                                      <p:cBhvr>
                                        <p:cTn id="7" dur="500"/>
                                        <p:tgtEl>
                                          <p:spTgt spid="52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73"/>
                                        </p:tgtEl>
                                        <p:attrNameLst>
                                          <p:attrName>style.visibility</p:attrName>
                                        </p:attrNameLst>
                                      </p:cBhvr>
                                      <p:to>
                                        <p:strVal val="visible"/>
                                      </p:to>
                                    </p:set>
                                    <p:animEffect transition="in" filter="dissolve">
                                      <p:cBhvr>
                                        <p:cTn id="12" dur="500"/>
                                        <p:tgtEl>
                                          <p:spTgt spid="5227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275"/>
                                        </p:tgtEl>
                                        <p:attrNameLst>
                                          <p:attrName>style.visibility</p:attrName>
                                        </p:attrNameLst>
                                      </p:cBhvr>
                                      <p:to>
                                        <p:strVal val="visible"/>
                                      </p:to>
                                    </p:set>
                                    <p:animEffect transition="in" filter="dissolve">
                                      <p:cBhvr>
                                        <p:cTn id="18" dur="500"/>
                                        <p:tgtEl>
                                          <p:spTgt spid="52275"/>
                                        </p:tgtEl>
                                      </p:cBhvr>
                                    </p:animEffect>
                                  </p:childTnLst>
                                </p:cTn>
                              </p:par>
                              <p:par>
                                <p:cTn id="19" presetID="9" presetClass="entr" presetSubtype="0" fill="hold" nodeType="withEffect">
                                  <p:stCondLst>
                                    <p:cond delay="0"/>
                                  </p:stCondLst>
                                  <p:childTnLst>
                                    <p:set>
                                      <p:cBhvr>
                                        <p:cTn id="20" dur="1" fill="hold">
                                          <p:stCondLst>
                                            <p:cond delay="0"/>
                                          </p:stCondLst>
                                        </p:cTn>
                                        <p:tgtEl>
                                          <p:spTgt spid="52262"/>
                                        </p:tgtEl>
                                        <p:attrNameLst>
                                          <p:attrName>style.visibility</p:attrName>
                                        </p:attrNameLst>
                                      </p:cBhvr>
                                      <p:to>
                                        <p:strVal val="visible"/>
                                      </p:to>
                                    </p:set>
                                    <p:animEffect transition="in" filter="dissolve">
                                      <p:cBhvr>
                                        <p:cTn id="21" dur="500"/>
                                        <p:tgtEl>
                                          <p:spTgt spid="52262"/>
                                        </p:tgtEl>
                                      </p:cBhvr>
                                    </p:animEffect>
                                  </p:childTnLst>
                                </p:cTn>
                              </p:par>
                              <p:par>
                                <p:cTn id="22" presetID="9" presetClass="entr" presetSubtype="0" fill="hold" nodeType="withEffect">
                                  <p:stCondLst>
                                    <p:cond delay="0"/>
                                  </p:stCondLst>
                                  <p:childTnLst>
                                    <p:set>
                                      <p:cBhvr>
                                        <p:cTn id="23" dur="1" fill="hold">
                                          <p:stCondLst>
                                            <p:cond delay="0"/>
                                          </p:stCondLst>
                                        </p:cTn>
                                        <p:tgtEl>
                                          <p:spTgt spid="52267"/>
                                        </p:tgtEl>
                                        <p:attrNameLst>
                                          <p:attrName>style.visibility</p:attrName>
                                        </p:attrNameLst>
                                      </p:cBhvr>
                                      <p:to>
                                        <p:strVal val="visible"/>
                                      </p:to>
                                    </p:set>
                                    <p:animEffect transition="in" filter="dissolve">
                                      <p:cBhvr>
                                        <p:cTn id="24" dur="500"/>
                                        <p:tgtEl>
                                          <p:spTgt spid="522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272"/>
                                        </p:tgtEl>
                                        <p:attrNameLst>
                                          <p:attrName>style.visibility</p:attrName>
                                        </p:attrNameLst>
                                      </p:cBhvr>
                                      <p:to>
                                        <p:strVal val="visible"/>
                                      </p:to>
                                    </p:set>
                                    <p:animEffect transition="in" filter="dissolve">
                                      <p:cBhvr>
                                        <p:cTn id="27" dur="500"/>
                                        <p:tgtEl>
                                          <p:spTgt spid="5227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2276"/>
                                        </p:tgtEl>
                                        <p:attrNameLst>
                                          <p:attrName>style.visibility</p:attrName>
                                        </p:attrNameLst>
                                      </p:cBhvr>
                                      <p:to>
                                        <p:strVal val="visible"/>
                                      </p:to>
                                    </p:set>
                                    <p:animEffect transition="in" filter="dissolve">
                                      <p:cBhvr>
                                        <p:cTn id="30" dur="500"/>
                                        <p:tgtEl>
                                          <p:spTgt spid="5227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2278"/>
                                        </p:tgtEl>
                                        <p:attrNameLst>
                                          <p:attrName>style.visibility</p:attrName>
                                        </p:attrNameLst>
                                      </p:cBhvr>
                                      <p:to>
                                        <p:strVal val="visible"/>
                                      </p:to>
                                    </p:set>
                                    <p:animEffect transition="in" filter="dissolve">
                                      <p:cBhvr>
                                        <p:cTn id="33" dur="500"/>
                                        <p:tgtEl>
                                          <p:spTgt spid="5227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77"/>
                                        </p:tgtEl>
                                        <p:attrNameLst>
                                          <p:attrName>style.visibility</p:attrName>
                                        </p:attrNameLst>
                                      </p:cBhvr>
                                      <p:to>
                                        <p:strVal val="visible"/>
                                      </p:to>
                                    </p:set>
                                    <p:animEffect transition="in" filter="dissolve">
                                      <p:cBhvr>
                                        <p:cTn id="36" dur="500"/>
                                        <p:tgtEl>
                                          <p:spTgt spid="522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2280"/>
                                        </p:tgtEl>
                                        <p:attrNameLst>
                                          <p:attrName>style.visibility</p:attrName>
                                        </p:attrNameLst>
                                      </p:cBhvr>
                                      <p:to>
                                        <p:strVal val="visible"/>
                                      </p:to>
                                    </p:set>
                                    <p:animEffect transition="in" filter="dissolve">
                                      <p:cBhvr>
                                        <p:cTn id="41" dur="500"/>
                                        <p:tgtEl>
                                          <p:spTgt spid="522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52283"/>
                                        </p:tgtEl>
                                        <p:attrNameLst>
                                          <p:attrName>style.visibility</p:attrName>
                                        </p:attrNameLst>
                                      </p:cBhvr>
                                      <p:to>
                                        <p:strVal val="visible"/>
                                      </p:to>
                                    </p:set>
                                    <p:animEffect transition="in" filter="dissolve">
                                      <p:cBhvr>
                                        <p:cTn id="46" dur="500"/>
                                        <p:tgtEl>
                                          <p:spTgt spid="522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52284"/>
                                        </p:tgtEl>
                                        <p:attrNameLst>
                                          <p:attrName>style.visibility</p:attrName>
                                        </p:attrNameLst>
                                      </p:cBhvr>
                                      <p:to>
                                        <p:strVal val="visible"/>
                                      </p:to>
                                    </p:set>
                                    <p:animEffect transition="in" filter="dissolve">
                                      <p:cBhvr>
                                        <p:cTn id="51" dur="500"/>
                                        <p:tgtEl>
                                          <p:spTgt spid="5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2" grpId="0"/>
      <p:bldP spid="52273" grpId="0" animBg="1"/>
      <p:bldP spid="52274" grpId="0" animBg="1"/>
      <p:bldP spid="52275" grpId="0" animBg="1"/>
      <p:bldP spid="52276" grpId="0" animBg="1"/>
      <p:bldP spid="52277" grpId="0" animBg="1"/>
      <p:bldP spid="52278" grpId="0" animBg="1"/>
      <p:bldP spid="52279" grpId="0"/>
      <p:bldP spid="5228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paradigm</a:t>
            </a:r>
            <a:endParaRPr lang="en-US" dirty="0"/>
          </a:p>
        </p:txBody>
      </p:sp>
      <p:sp>
        <p:nvSpPr>
          <p:cNvPr id="3" name="Content Placeholder 2"/>
          <p:cNvSpPr>
            <a:spLocks noGrp="1"/>
          </p:cNvSpPr>
          <p:nvPr>
            <p:ph idx="1"/>
          </p:nvPr>
        </p:nvSpPr>
        <p:spPr/>
        <p:txBody>
          <a:bodyPr/>
          <a:lstStyle/>
          <a:p>
            <a:r>
              <a:rPr lang="en-US" dirty="0" smtClean="0"/>
              <a:t>Map the data into key-value pairs</a:t>
            </a:r>
          </a:p>
          <a:p>
            <a:pPr lvl="1"/>
            <a:r>
              <a:rPr lang="en-US" dirty="0" smtClean="0"/>
              <a:t>E.g., map a document to word-count pairs</a:t>
            </a:r>
          </a:p>
          <a:p>
            <a:r>
              <a:rPr lang="en-US" dirty="0" smtClean="0"/>
              <a:t>Group by key</a:t>
            </a:r>
          </a:p>
          <a:p>
            <a:pPr lvl="1"/>
            <a:r>
              <a:rPr lang="en-US" dirty="0" smtClean="0"/>
              <a:t>Group all pairs of the same word, with lists of counts</a:t>
            </a:r>
          </a:p>
          <a:p>
            <a:r>
              <a:rPr lang="en-US" dirty="0" smtClean="0"/>
              <a:t>Reduce by aggregating</a:t>
            </a:r>
          </a:p>
          <a:p>
            <a:pPr lvl="1"/>
            <a:r>
              <a:rPr lang="en-US" dirty="0" smtClean="0"/>
              <a:t>E.g. sum all the counts to produce the total count.</a:t>
            </a:r>
            <a:endParaRPr lang="en-US" dirty="0"/>
          </a:p>
        </p:txBody>
      </p:sp>
    </p:spTree>
    <p:extLst>
      <p:ext uri="{BB962C8B-B14F-4D97-AF65-F5344CB8AC3E}">
        <p14:creationId xmlns="" xmlns:p14="http://schemas.microsoft.com/office/powerpoint/2010/main" val="87563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transaction data</a:t>
            </a:r>
            <a:endParaRPr lang="en-US" dirty="0"/>
          </a:p>
        </p:txBody>
      </p:sp>
      <p:sp>
        <p:nvSpPr>
          <p:cNvPr id="3" name="Content Placeholder 2"/>
          <p:cNvSpPr>
            <a:spLocks noGrp="1"/>
          </p:cNvSpPr>
          <p:nvPr>
            <p:ph idx="1"/>
          </p:nvPr>
        </p:nvSpPr>
        <p:spPr/>
        <p:txBody>
          <a:bodyPr>
            <a:normAutofit/>
          </a:bodyPr>
          <a:lstStyle/>
          <a:p>
            <a:r>
              <a:rPr lang="en-US" dirty="0" smtClean="0"/>
              <a:t>Billions of real-life customers: </a:t>
            </a:r>
          </a:p>
          <a:p>
            <a:pPr lvl="1"/>
            <a:r>
              <a:rPr lang="en-US" dirty="0"/>
              <a:t>WALMART: </a:t>
            </a:r>
            <a:r>
              <a:rPr lang="en-US" dirty="0" err="1"/>
              <a:t>20M</a:t>
            </a:r>
            <a:r>
              <a:rPr lang="en-US" dirty="0"/>
              <a:t> </a:t>
            </a:r>
            <a:r>
              <a:rPr lang="en-US" dirty="0" smtClean="0"/>
              <a:t>transactions per day</a:t>
            </a:r>
            <a:endParaRPr lang="en-US" dirty="0"/>
          </a:p>
          <a:p>
            <a:pPr lvl="1"/>
            <a:r>
              <a:rPr lang="en-US" dirty="0" smtClean="0"/>
              <a:t>AT&amp;T </a:t>
            </a:r>
            <a:r>
              <a:rPr lang="en-US" dirty="0"/>
              <a:t>300 M </a:t>
            </a:r>
            <a:r>
              <a:rPr lang="en-US" dirty="0" smtClean="0"/>
              <a:t>calls per day</a:t>
            </a:r>
            <a:endParaRPr lang="en-US" dirty="0"/>
          </a:p>
          <a:p>
            <a:pPr lvl="1"/>
            <a:r>
              <a:rPr lang="en-US" dirty="0" smtClean="0"/>
              <a:t>Credit card companies: billions of transactions per day.</a:t>
            </a:r>
            <a:endParaRPr lang="en-US" dirty="0"/>
          </a:p>
          <a:p>
            <a:pPr lvl="1"/>
            <a:endParaRPr lang="en-US" dirty="0" smtClean="0"/>
          </a:p>
          <a:p>
            <a:r>
              <a:rPr lang="en-US" dirty="0" smtClean="0"/>
              <a:t>The point cards allow companies to collect information about specific users</a:t>
            </a:r>
          </a:p>
          <a:p>
            <a:endParaRPr lang="en-US" dirty="0" smtClean="0"/>
          </a:p>
        </p:txBody>
      </p:sp>
    </p:spTree>
    <p:extLst>
      <p:ext uri="{BB962C8B-B14F-4D97-AF65-F5344CB8AC3E}">
        <p14:creationId xmlns="" xmlns:p14="http://schemas.microsoft.com/office/powerpoint/2010/main" val="27703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document data</a:t>
            </a:r>
            <a:endParaRPr lang="en-US" dirty="0"/>
          </a:p>
        </p:txBody>
      </p:sp>
      <p:sp>
        <p:nvSpPr>
          <p:cNvPr id="3" name="Content Placeholder 2"/>
          <p:cNvSpPr>
            <a:spLocks noGrp="1"/>
          </p:cNvSpPr>
          <p:nvPr>
            <p:ph idx="1"/>
          </p:nvPr>
        </p:nvSpPr>
        <p:spPr/>
        <p:txBody>
          <a:bodyPr>
            <a:normAutofit/>
          </a:bodyPr>
          <a:lstStyle/>
          <a:p>
            <a:r>
              <a:rPr lang="en-US" dirty="0" smtClean="0"/>
              <a:t>Web as a document repository: estimated 50 billions of web pages</a:t>
            </a:r>
          </a:p>
          <a:p>
            <a:endParaRPr lang="en-US" dirty="0" smtClean="0"/>
          </a:p>
          <a:p>
            <a:r>
              <a:rPr lang="en-US" dirty="0" smtClean="0"/>
              <a:t>Wikipedia: 4 million articles (and counting)</a:t>
            </a:r>
          </a:p>
          <a:p>
            <a:pPr marL="0" indent="0">
              <a:buNone/>
            </a:pPr>
            <a:endParaRPr lang="en-US" dirty="0"/>
          </a:p>
          <a:p>
            <a:r>
              <a:rPr lang="en-US" dirty="0" smtClean="0"/>
              <a:t>Online news portals: steady stream of </a:t>
            </a:r>
            <a:r>
              <a:rPr lang="en-US" dirty="0" err="1" smtClean="0"/>
              <a:t>100’s</a:t>
            </a:r>
            <a:r>
              <a:rPr lang="en-US" dirty="0" smtClean="0"/>
              <a:t> of new articles every day</a:t>
            </a:r>
          </a:p>
          <a:p>
            <a:endParaRPr lang="en-US" dirty="0"/>
          </a:p>
          <a:p>
            <a:r>
              <a:rPr lang="en-US" dirty="0" smtClean="0"/>
              <a:t>Twitter: ~300 million tweets every day</a:t>
            </a:r>
            <a:endParaRPr lang="en-US" dirty="0"/>
          </a:p>
        </p:txBody>
      </p:sp>
    </p:spTree>
    <p:extLst>
      <p:ext uri="{BB962C8B-B14F-4D97-AF65-F5344CB8AC3E}">
        <p14:creationId xmlns="" xmlns:p14="http://schemas.microsoft.com/office/powerpoint/2010/main" val="1740813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 data</a:t>
            </a:r>
            <a:endParaRPr lang="en-US" dirty="0"/>
          </a:p>
        </p:txBody>
      </p:sp>
      <p:sp>
        <p:nvSpPr>
          <p:cNvPr id="3" name="Content Placeholder 2"/>
          <p:cNvSpPr>
            <a:spLocks noGrp="1"/>
          </p:cNvSpPr>
          <p:nvPr>
            <p:ph idx="1"/>
          </p:nvPr>
        </p:nvSpPr>
        <p:spPr/>
        <p:txBody>
          <a:bodyPr>
            <a:normAutofit lnSpcReduction="10000"/>
          </a:bodyPr>
          <a:lstStyle/>
          <a:p>
            <a:r>
              <a:rPr lang="en-US" dirty="0" smtClean="0"/>
              <a:t>Web: 50 billion pages linked via hyperlinks</a:t>
            </a:r>
          </a:p>
          <a:p>
            <a:endParaRPr lang="en-US" dirty="0" smtClean="0"/>
          </a:p>
          <a:p>
            <a:r>
              <a:rPr lang="en-US" dirty="0" smtClean="0"/>
              <a:t>Facebook: 500 million users</a:t>
            </a:r>
          </a:p>
          <a:p>
            <a:endParaRPr lang="en-US" dirty="0" smtClean="0"/>
          </a:p>
          <a:p>
            <a:r>
              <a:rPr lang="en-US" dirty="0" smtClean="0"/>
              <a:t>Twitter: 300 million users</a:t>
            </a:r>
          </a:p>
          <a:p>
            <a:endParaRPr lang="en-US" dirty="0" smtClean="0"/>
          </a:p>
          <a:p>
            <a:r>
              <a:rPr lang="en-US" dirty="0" smtClean="0"/>
              <a:t>Instant messenger: ~1billion users</a:t>
            </a:r>
          </a:p>
          <a:p>
            <a:endParaRPr lang="en-US" dirty="0" smtClean="0"/>
          </a:p>
          <a:p>
            <a:r>
              <a:rPr lang="en-US" dirty="0" smtClean="0"/>
              <a:t>Blogs: 250 million blogs worldwide, presidential candidates run blogs</a:t>
            </a:r>
          </a:p>
          <a:p>
            <a:endParaRPr lang="en-US" dirty="0" smtClean="0"/>
          </a:p>
          <a:p>
            <a:endParaRPr lang="en-US" dirty="0"/>
          </a:p>
        </p:txBody>
      </p:sp>
    </p:spTree>
    <p:extLst>
      <p:ext uri="{BB962C8B-B14F-4D97-AF65-F5344CB8AC3E}">
        <p14:creationId xmlns="" xmlns:p14="http://schemas.microsoft.com/office/powerpoint/2010/main" val="192002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genomic sequences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http://www.1000genomes.org/page.php</a:t>
            </a:r>
            <a:endParaRPr lang="en-US" dirty="0" smtClean="0"/>
          </a:p>
          <a:p>
            <a:endParaRPr lang="en-US" dirty="0" smtClean="0"/>
          </a:p>
          <a:p>
            <a:r>
              <a:rPr lang="en-US" dirty="0" smtClean="0"/>
              <a:t>Full sequence of 1000 individuals</a:t>
            </a:r>
          </a:p>
          <a:p>
            <a:endParaRPr lang="en-US" dirty="0" smtClean="0"/>
          </a:p>
          <a:p>
            <a:r>
              <a:rPr lang="en-US" dirty="0" smtClean="0"/>
              <a:t>3*10</a:t>
            </a:r>
            <a:r>
              <a:rPr lang="en-US" baseline="30000" dirty="0" smtClean="0"/>
              <a:t>9</a:t>
            </a:r>
            <a:r>
              <a:rPr lang="en-US" dirty="0" smtClean="0"/>
              <a:t> nucleotides per person </a:t>
            </a:r>
            <a:r>
              <a:rPr lang="en-US" dirty="0" smtClean="0">
                <a:sym typeface="Wingdings" pitchFamily="2" charset="2"/>
              </a:rPr>
              <a:t> 3*10</a:t>
            </a:r>
            <a:r>
              <a:rPr lang="en-US" baseline="30000" dirty="0" smtClean="0">
                <a:sym typeface="Wingdings" pitchFamily="2" charset="2"/>
              </a:rPr>
              <a:t>12 </a:t>
            </a:r>
            <a:r>
              <a:rPr lang="en-US" dirty="0" smtClean="0">
                <a:sym typeface="Wingdings" pitchFamily="2" charset="2"/>
              </a:rPr>
              <a:t>nucleotides</a:t>
            </a:r>
          </a:p>
          <a:p>
            <a:endParaRPr lang="en-US" dirty="0" smtClean="0">
              <a:sym typeface="Wingdings" pitchFamily="2" charset="2"/>
            </a:endParaRPr>
          </a:p>
          <a:p>
            <a:r>
              <a:rPr lang="en-US" dirty="0" smtClean="0">
                <a:sym typeface="Wingdings" pitchFamily="2" charset="2"/>
              </a:rPr>
              <a:t>Lots more data in fact: medical history of the persons, gene expression data</a:t>
            </a:r>
            <a:endParaRPr lang="en-US" dirty="0"/>
          </a:p>
        </p:txBody>
      </p:sp>
    </p:spTree>
    <p:extLst>
      <p:ext uri="{BB962C8B-B14F-4D97-AF65-F5344CB8AC3E}">
        <p14:creationId xmlns="" xmlns:p14="http://schemas.microsoft.com/office/powerpoint/2010/main" val="2668459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4970</TotalTime>
  <Words>3341</Words>
  <Application>Microsoft Office PowerPoint</Application>
  <PresentationFormat>Προβολή στην οθόνη (4:3)</PresentationFormat>
  <Paragraphs>471</Paragraphs>
  <Slides>59</Slides>
  <Notes>21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59</vt:i4>
      </vt:variant>
    </vt:vector>
  </HeadingPairs>
  <TitlesOfParts>
    <vt:vector size="64" baseType="lpstr">
      <vt:lpstr>Clarity</vt:lpstr>
      <vt:lpstr>Clip</vt:lpstr>
      <vt:lpstr>Document</vt:lpstr>
      <vt:lpstr>VISIO</vt:lpstr>
      <vt:lpstr>Visio</vt:lpstr>
      <vt:lpstr>DATA MINING LECTURE 1</vt:lpstr>
      <vt:lpstr>What is data mining?</vt:lpstr>
      <vt:lpstr>Why do we need data mining?</vt:lpstr>
      <vt:lpstr>Why do we need data mining?</vt:lpstr>
      <vt:lpstr>The data is also very complex</vt:lpstr>
      <vt:lpstr>Example: transaction data</vt:lpstr>
      <vt:lpstr>Example: document data</vt:lpstr>
      <vt:lpstr>Example: network data</vt:lpstr>
      <vt:lpstr>Example: genomic sequences</vt:lpstr>
      <vt:lpstr>Example: environmental data</vt:lpstr>
      <vt:lpstr>Behavioral data</vt:lpstr>
      <vt:lpstr>So, what is Data?</vt:lpstr>
      <vt:lpstr>Types of Attributes </vt:lpstr>
      <vt:lpstr>Numeric Record Data</vt:lpstr>
      <vt:lpstr>Categorical Data </vt:lpstr>
      <vt:lpstr>Document Data</vt:lpstr>
      <vt:lpstr>Transaction Data</vt:lpstr>
      <vt:lpstr>Ordered Data </vt:lpstr>
      <vt:lpstr>Ordered Data</vt:lpstr>
      <vt:lpstr>Graph Data </vt:lpstr>
      <vt:lpstr>Types of data</vt:lpstr>
      <vt:lpstr>What can you do with the data?</vt:lpstr>
      <vt:lpstr>What can you do with the data?</vt:lpstr>
      <vt:lpstr>What can you do with the data?</vt:lpstr>
      <vt:lpstr>What can you do with the data?</vt:lpstr>
      <vt:lpstr>What can you do with the data?</vt:lpstr>
      <vt:lpstr>Why data mining?</vt:lpstr>
      <vt:lpstr>Why data mining? </vt:lpstr>
      <vt:lpstr>What is Data Mining again?</vt:lpstr>
      <vt:lpstr>What is data mining again?</vt:lpstr>
      <vt:lpstr>What can we do with data mining?</vt:lpstr>
      <vt:lpstr>Frequent Itemsets and Association Rules</vt:lpstr>
      <vt:lpstr>Frequent Itemsets: Applications</vt:lpstr>
      <vt:lpstr>Association Rule Discovery: Application</vt:lpstr>
      <vt:lpstr>Clustering Definition</vt:lpstr>
      <vt:lpstr>Illustrating Clustering</vt:lpstr>
      <vt:lpstr>Clustering: Application 1</vt:lpstr>
      <vt:lpstr>Clustering: Application 2</vt:lpstr>
      <vt:lpstr>Coverage</vt:lpstr>
      <vt:lpstr>Classification: Definition</vt:lpstr>
      <vt:lpstr>Classification Example</vt:lpstr>
      <vt:lpstr>Classification: Application 1</vt:lpstr>
      <vt:lpstr>Classification: Application 2</vt:lpstr>
      <vt:lpstr>Network data analysis</vt:lpstr>
      <vt:lpstr>Network data analysis</vt:lpstr>
      <vt:lpstr>Exploratory Analysis</vt:lpstr>
      <vt:lpstr>Exploratory Analysis: The Web</vt:lpstr>
      <vt:lpstr>Exploratory Analysis: The Web</vt:lpstr>
      <vt:lpstr>Connections of Data Mining with other areas</vt:lpstr>
      <vt:lpstr>Cultures</vt:lpstr>
      <vt:lpstr>Models vs. Analytic Processing</vt:lpstr>
      <vt:lpstr>(Way too Simple) Example</vt:lpstr>
      <vt:lpstr>Data Mining: Confluence of Multiple Disciplines </vt:lpstr>
      <vt:lpstr>Data Mining: Confluence of Multiple Disciplines </vt:lpstr>
      <vt:lpstr>Data Mining: Confluence of Multiple Disciplines </vt:lpstr>
      <vt:lpstr>Single-node architecture</vt:lpstr>
      <vt:lpstr>Commodity Clusters</vt:lpstr>
      <vt:lpstr>Cluster Architecture</vt:lpstr>
      <vt:lpstr>Map-Reduce paradigm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149</cp:revision>
  <dcterms:created xsi:type="dcterms:W3CDTF">2011-10-17T19:46:53Z</dcterms:created>
  <dcterms:modified xsi:type="dcterms:W3CDTF">2013-10-13T17:26:01Z</dcterms:modified>
</cp:coreProperties>
</file>