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431" r:id="rId2"/>
    <p:sldId id="517" r:id="rId3"/>
    <p:sldId id="516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62" r:id="rId23"/>
    <p:sldId id="518" r:id="rId24"/>
    <p:sldId id="519" r:id="rId25"/>
    <p:sldId id="520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528" r:id="rId34"/>
    <p:sldId id="529" r:id="rId35"/>
    <p:sldId id="530" r:id="rId36"/>
    <p:sldId id="531" r:id="rId37"/>
    <p:sldId id="532" r:id="rId38"/>
    <p:sldId id="533" r:id="rId39"/>
    <p:sldId id="534" r:id="rId40"/>
    <p:sldId id="535" r:id="rId41"/>
    <p:sldId id="536" r:id="rId42"/>
    <p:sldId id="537" r:id="rId43"/>
    <p:sldId id="538" r:id="rId44"/>
    <p:sldId id="539" r:id="rId45"/>
    <p:sldId id="540" r:id="rId46"/>
    <p:sldId id="541" r:id="rId47"/>
    <p:sldId id="542" r:id="rId48"/>
    <p:sldId id="543" r:id="rId49"/>
    <p:sldId id="544" r:id="rId50"/>
    <p:sldId id="545" r:id="rId51"/>
    <p:sldId id="546" r:id="rId52"/>
    <p:sldId id="547" r:id="rId53"/>
    <p:sldId id="548" r:id="rId54"/>
    <p:sldId id="549" r:id="rId55"/>
    <p:sldId id="550" r:id="rId56"/>
    <p:sldId id="551" r:id="rId57"/>
    <p:sldId id="552" r:id="rId58"/>
    <p:sldId id="553" r:id="rId59"/>
    <p:sldId id="554" r:id="rId60"/>
    <p:sldId id="555" r:id="rId61"/>
    <p:sldId id="556" r:id="rId62"/>
    <p:sldId id="557" r:id="rId63"/>
    <p:sldId id="558" r:id="rId64"/>
    <p:sldId id="559" r:id="rId65"/>
    <p:sldId id="560" r:id="rId66"/>
    <p:sldId id="561" r:id="rId6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9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27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3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34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0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7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95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9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60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55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79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0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4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34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77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39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1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61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242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19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97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759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71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729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0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83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323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119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94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80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6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8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0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29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12961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Absorbing Random Walks</a:t>
            </a:r>
          </a:p>
          <a:p>
            <a:endParaRPr lang="en-US" dirty="0"/>
          </a:p>
          <a:p>
            <a:r>
              <a:rPr lang="en-US" dirty="0" smtClean="0"/>
              <a:t>Link Prediction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 we want to learn the proximity of nodes to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nodes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154673" y="3257195"/>
            <a:ext cx="2680977" cy="2153005"/>
            <a:chOff x="3154673" y="3257195"/>
            <a:chExt cx="2680977" cy="2153005"/>
          </a:xfrm>
        </p:grpSpPr>
        <p:grpSp>
          <p:nvGrpSpPr>
            <p:cNvPr id="17" name="Group 16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1629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nodes absorbing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0400" y="3159124"/>
            <a:ext cx="2635250" cy="2098676"/>
            <a:chOff x="2888703" y="2438400"/>
            <a:chExt cx="3556000" cy="2619376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55751" y="3104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54673" y="4165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456" y="35342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61969" y="4017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8757" y="46674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1074" y="4457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55599" y="40334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probabilities for red and blue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716307" y="628415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6251884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86028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orange node has the same probability of reaching red and blue as the yellow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Intuitively though it is further away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 smtClean="0"/>
              <a:t>to which each node gets absorbed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probability </a:t>
            </a:r>
            <a:r>
              <a:rPr lang="el-GR" sz="2000" dirty="0" smtClean="0">
                <a:solidFill>
                  <a:srgbClr val="0070C0"/>
                </a:solidFill>
              </a:rPr>
              <a:t>α</a:t>
            </a:r>
            <a:r>
              <a:rPr lang="el-GR" sz="2000" dirty="0" smtClean="0"/>
              <a:t> </a:t>
            </a:r>
            <a:r>
              <a:rPr lang="en-US" sz="2000" dirty="0" smtClean="0"/>
              <a:t>the random walk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sz="2000" dirty="0"/>
          </a:p>
          <a:p>
            <a:r>
              <a:rPr lang="en-US" sz="2000" dirty="0" smtClean="0"/>
              <a:t>With probability </a:t>
            </a:r>
            <a:r>
              <a:rPr lang="en-US" sz="2000" dirty="0" smtClean="0">
                <a:solidFill>
                  <a:srgbClr val="0070C0"/>
                </a:solidFill>
              </a:rPr>
              <a:t>(1-</a:t>
            </a:r>
            <a:r>
              <a:rPr lang="el-GR" sz="2000" dirty="0" smtClean="0">
                <a:solidFill>
                  <a:srgbClr val="0070C0"/>
                </a:solidFill>
              </a:rPr>
              <a:t>α) </a:t>
            </a:r>
            <a:r>
              <a:rPr lang="en-US" sz="2000" dirty="0" smtClean="0"/>
              <a:t>the random walk continues as before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228600" y="461211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 smtClean="0"/>
              <a:t>from a node to an  absorbing node the more likely the random walk dies along the way, </a:t>
            </a:r>
            <a:r>
              <a:rPr lang="en-US" dirty="0" smtClean="0">
                <a:solidFill>
                  <a:srgbClr val="0070C0"/>
                </a:solidFill>
              </a:rPr>
              <a:t>the lower the </a:t>
            </a:r>
            <a:r>
              <a:rPr lang="en-US" dirty="0" err="1" smtClean="0">
                <a:solidFill>
                  <a:srgbClr val="0070C0"/>
                </a:solidFill>
              </a:rPr>
              <a:t>absorbtion</a:t>
            </a:r>
            <a:r>
              <a:rPr lang="en-US" dirty="0" smtClean="0">
                <a:solidFill>
                  <a:srgbClr val="0070C0"/>
                </a:solidFill>
              </a:rPr>
              <a:t> probability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1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pPr lvl="1"/>
            <a:r>
              <a:rPr lang="en-US" dirty="0" smtClean="0"/>
              <a:t>Positive/Negative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, Positive/Negative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 smtClean="0"/>
              <a:t>We can compute a value for all the other nodes in the same way</a:t>
            </a:r>
          </a:p>
          <a:p>
            <a:pPr lvl="1"/>
            <a:r>
              <a:rPr lang="en-US" dirty="0" smtClean="0"/>
              <a:t>This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for the node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98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The value propagation can be used as a model of opinion formation.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Opinions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 smtClean="0"/>
                  <a:t> in [-1,1]</a:t>
                </a:r>
              </a:p>
              <a:p>
                <a:pPr lvl="1"/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has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internal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expressed opinion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expressed opinion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personal cost</a:t>
                </a:r>
                <a:r>
                  <a:rPr lang="en-US" dirty="0" smtClean="0"/>
                  <a:t>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friend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Minimize deviation from your beliefs and conflicts with the society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every user tries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independently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selfishly</a:t>
                </a:r>
                <a:r>
                  <a:rPr lang="en-US" dirty="0" smtClean="0"/>
                  <a:t>) to minimize their personal cost then the best thing to do is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all opinions: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is the same as the value propagation we described before!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593" t="-1806" r="-593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3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4673" y="3104795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84315" y="25908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382962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541" y="5410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1338" y="54102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+0.2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1862" y="3630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7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61606" y="2956680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201425" y="2579559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16707" y="2198559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201425" y="259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7517521" y="3430038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6514940" y="5044115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4985554" y="5055356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117619" y="3256880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387896" y="3218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786170" y="5051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850096" y="50371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342583" y="3358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777298" y="184882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14741" y="36126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6533" y="58138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07333" y="58208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3840" y="343976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449" y="4111587"/>
            <a:ext cx="413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external opinion </a:t>
            </a:r>
            <a:r>
              <a:rPr lang="en-US" dirty="0" smtClean="0"/>
              <a:t>for each node is computed using the value propagation we described before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Repeated averaging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5575" y="5611736"/>
            <a:ext cx="405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model: my opinion is a combination of what I believe and what my social network believes.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4816" y="1833066"/>
            <a:ext cx="3895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absorbing node per user with value </a:t>
            </a:r>
            <a:r>
              <a:rPr lang="en-US" dirty="0"/>
              <a:t>the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internal opinion </a:t>
            </a:r>
            <a:r>
              <a:rPr lang="en-US" dirty="0" smtClean="0"/>
              <a:t>of the user</a:t>
            </a:r>
          </a:p>
          <a:p>
            <a:endParaRPr lang="en-US" dirty="0"/>
          </a:p>
          <a:p>
            <a:r>
              <a:rPr lang="en-US" dirty="0" smtClean="0"/>
              <a:t>One non-absorbing node per user that links to the corresponding absorbing node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4962" y="284872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2981" y="27797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9004" y="484663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5528" y="471175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1143" y="41226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9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If a matrix R is real and symmetric,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…,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vector space of R is the set of vectors that can be written as a linear combination of its rows (or columns)</a:t>
                </a:r>
              </a:p>
              <a:p>
                <a:r>
                  <a:rPr lang="en-US" dirty="0" smtClean="0"/>
                  <a:t>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a basis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some nodes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Make the labeled nodes to be absorbing and compute the probability for the rest of the graph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endParaRPr lang="en-US" dirty="0" smtClean="0"/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Implementation is in many ways similar to the PageRank implementation</a:t>
                </a:r>
              </a:p>
              <a:p>
                <a:pPr lvl="1"/>
                <a:r>
                  <a:rPr lang="en-US" dirty="0" smtClean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instead of updating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we update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The value of a node is the average of its neighbors</a:t>
                </a:r>
              </a:p>
              <a:p>
                <a:pPr lvl="1"/>
                <a:r>
                  <a:rPr lang="en-US" dirty="0" smtClean="0"/>
                  <a:t>We need to check for the case that a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absorbing, in which case the value of the node is not updated.</a:t>
                </a:r>
              </a:p>
              <a:p>
                <a:pPr lvl="1"/>
                <a:r>
                  <a:rPr lang="en-US" dirty="0" smtClean="0"/>
                  <a:t>Repeat the updates until the change in values is very small.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3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Prediction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1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772816"/>
            <a:ext cx="813690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Link prediction problem: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Given the links in a social network at time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t,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predict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which edges that will be added to the network</a:t>
            </a:r>
            <a:endParaRPr lang="en-US" sz="24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284984"/>
            <a:ext cx="7560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Which features to use?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User characteristics (profile), network interactions, topology</a:t>
            </a:r>
            <a:endParaRPr lang="en-US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Different from the problem of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inferring missing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(hidden) links (there is a temporal aspect, uses a static snapshot)</a:t>
            </a:r>
          </a:p>
          <a:p>
            <a:pPr lvl="1"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 save experimental effort in the laboratory or in the field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19256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Problem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25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Applications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916832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Recommending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new friends on online social networks.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Predicting the participants or actors in events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Suggesting interactions between the members of a company/organization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Predicting connections between members of terrorist organizations who have not been directly observed to work together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Suggesting collaborations between researchers based on co-authorship.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Network evolution model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2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Prediction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88840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Unsupervised (usually, assign scores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based on similarity </a:t>
            </a:r>
            <a:r>
              <a:rPr lang="en-US" sz="2000" dirty="0" smtClean="0"/>
              <a:t>of endpoints)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Supervised (given some positive (created edges) and negative 	examples (nonexistent edges)</a:t>
            </a:r>
          </a:p>
          <a:p>
            <a:r>
              <a:rPr lang="en-US" sz="2000" dirty="0" smtClean="0"/>
              <a:t>    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Classification Problem</a:t>
            </a:r>
          </a:p>
          <a:p>
            <a:endParaRPr lang="en-US" sz="2000" dirty="0" smtClean="0"/>
          </a:p>
          <a:p>
            <a:r>
              <a:rPr lang="en-US" sz="2000" dirty="0" smtClean="0"/>
              <a:t>Problem: Class imbalance</a:t>
            </a:r>
          </a:p>
          <a:p>
            <a:endParaRPr lang="en-US" sz="2000" dirty="0" smtClean="0"/>
          </a:p>
          <a:p>
            <a:r>
              <a:rPr lang="en-US" sz="2000" dirty="0" smtClean="0"/>
              <a:t>Instead of 0/1, rank each edge by its probability to appear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3385999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321297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Liben-Nowell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D. and J. Kleinberg,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The link-prediction problem for social networks.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Journal of the American Society for Information Science and Technology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58(7) 1019–1031 (2007)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772816"/>
            <a:ext cx="8136904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Link prediction problem: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Given the links in a social network at time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t,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predict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edges that will be added to the network during the time interval from time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to a given future time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573016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Which features to use?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Based solely on the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topology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of the network (social proximity)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(the more general problem also considers attributes of the nodes and links)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19256" cy="92211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Problem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77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Problem Formulation I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8208912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Consider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network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(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where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each edge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&lt;y, v&gt;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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represents an interaction between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that took place at a particular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t(e)</a:t>
            </a:r>
          </a:p>
          <a:p>
            <a:pPr algn="just"/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(multiple interactions between two nodes as parallel edges with different timestamps)</a:t>
            </a:r>
          </a:p>
          <a:p>
            <a:pPr algn="just"/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G[t, t′]: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subgraph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consisting of all edges with a timestamp between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t′, 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SzPct val="12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For four times,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just">
              <a:buSzPct val="125000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Given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we wish to output a list of edges not in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 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 that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predicted to appear in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465313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0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sz="20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] training interval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000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sz="2000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test interval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Problem Formulation II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85689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What about new nodes (node not in the training interval)?</a:t>
            </a: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Two parameters: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</a:t>
            </a:r>
          </a:p>
          <a:p>
            <a:endParaRPr lang="el-GR" sz="2400" baseline="-25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all nodes that are incident to at least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edges in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], and at least 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24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edges in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Predict new edges between the nodes in Core</a:t>
            </a:r>
            <a:endParaRPr lang="el-GR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284984"/>
            <a:ext cx="7772400" cy="24839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Absorbing Random Walks</a:t>
            </a:r>
            <a:br>
              <a:rPr lang="en-US" dirty="0" smtClean="0"/>
            </a:br>
            <a:r>
              <a:rPr lang="en-US" dirty="0" smtClean="0"/>
              <a:t>Label Propagation</a:t>
            </a:r>
            <a:br>
              <a:rPr lang="en-US" dirty="0" smtClean="0"/>
            </a:br>
            <a:r>
              <a:rPr lang="en-US" dirty="0" smtClean="0"/>
              <a:t>Opinion formation on Social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Example Dataset: co-authorship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705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3429001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1994,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1996: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training interval -&gt; [1994, 1996]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1997,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1999: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test interval -&gt; [1997, 1999]</a:t>
            </a:r>
          </a:p>
          <a:p>
            <a:pPr algn="just"/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&lt;A,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&gt; = G[1994, 1996]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authors in A that co-author a paper during the test interval but not during the training interval 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= 3,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test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3: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Core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consists of all authors who have written at least 3 papers during the training period and at least 3 papers during the test period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Predict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</a:rPr>
              <a:t>new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How to Evaluate the Prediction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8208912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Each link predictor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outputs a ranked list </a:t>
            </a: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0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pairs in A × A −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: predicted new collaborations in decreasing order of confidence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13285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Actual edges: </a:t>
            </a:r>
          </a:p>
          <a:p>
            <a:pPr algn="ctr"/>
            <a:r>
              <a:rPr lang="en-US" sz="2400" dirty="0" err="1" smtClean="0">
                <a:solidFill>
                  <a:schemeClr val="accent3">
                    <a:lumMod val="75000"/>
                  </a:schemeClr>
                </a:solidFill>
              </a:rPr>
              <a:t>E∗new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= 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∩ (Core × Core),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|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537321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How many of the top-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predictions are correct (precision?)</a:t>
            </a: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501008"/>
            <a:ext cx="8208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Evaluation method: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Size of the intersection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first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edge predictions from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that are in Core × Core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(predicted)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the set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(actual)</a:t>
            </a:r>
            <a:endParaRPr lang="el-GR" sz="20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04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556793"/>
            <a:ext cx="7632848" cy="120032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Assign 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connection weight score(x, y)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to each pair of nodes  &lt;x, y&gt; based on the input graph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 and produce a ranked list of decreasing order of score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1409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How to assign the score between two nodes x and y?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8610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Some form of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similarity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node proximity</a:t>
            </a:r>
            <a:endParaRPr lang="el-G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86916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Most measures focus on the giant component </a:t>
            </a:r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Shortest Path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60848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For x, y ∈ A × A −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score(x, y) = (negated) length of shortest path between x and y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If there are more than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pairs of nodes tied for the shortest path length, order them at random.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479715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Geodesic distance</a:t>
            </a:r>
            <a:r>
              <a:rPr lang="en-US" sz="2400" dirty="0" smtClean="0"/>
              <a:t>: number of edges in the shortest path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886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2048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Let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Γ(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x) denote the set of neighbors of x 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endParaRPr lang="el-GR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136904" cy="72008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The “larger” the overlap of the neighbors of two nodes, the more likely to be linked in the future </a:t>
            </a:r>
            <a:endParaRPr lang="el-G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429000"/>
            <a:ext cx="2880320" cy="50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292494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Common neighbors: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43711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Jaccard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coefficient: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941168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076056" y="4653136"/>
            <a:ext cx="3816424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probability that both x and y have a feature f, for a randomly selected feature that either x or y has</a:t>
            </a:r>
            <a:endParaRPr lang="el-GR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299695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adjacency matrix  -&gt; A</a:t>
            </a:r>
            <a:r>
              <a:rPr lang="en-US" baseline="-25000" dirty="0" smtClean="0">
                <a:solidFill>
                  <a:schemeClr val="accent3">
                    <a:lumMod val="50000"/>
                  </a:schemeClr>
                </a:solidFill>
              </a:rPr>
              <a:t>x,y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Number of different paths of length 2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20486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Adamic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/Adar: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20888"/>
            <a:ext cx="330162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83768" y="350100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Assigns large weights to common neighbors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which themselves have few neighbors</a:t>
            </a:r>
          </a:p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(weight rare features more heavily) 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94116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connections to “unpopular” nodes are more relevant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55679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Preferential attachment: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9712" y="400506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Researchers found empirical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evidence to suggest that co-authorship is correlated with the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product of the neighborhood sizes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2060848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the probability that a new edge has node x as its endpoint is proportional to |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Γ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(x)|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i.e., nodes like to form ties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with ‘popular’ nodes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5" y="3281970"/>
            <a:ext cx="3168352" cy="49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3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348880"/>
            <a:ext cx="6408712" cy="40011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Not just the shortest, but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all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paths between two nodes</a:t>
            </a:r>
            <a:endParaRPr lang="el-G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55679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Katz</a:t>
            </a:r>
            <a:r>
              <a:rPr lang="el-GR" sz="2000" baseline="-25000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measure:</a:t>
            </a:r>
            <a:endParaRPr lang="el-G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3429000"/>
            <a:ext cx="7272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Sum over all paths of length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&gt; 0 is a parameter of the predictor, exponentially damped to count short paths more heavily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Small </a:t>
            </a:r>
            <a:r>
              <a:rPr lang="el-GR" sz="1600" i="1" dirty="0" smtClean="0">
                <a:solidFill>
                  <a:schemeClr val="tx2">
                    <a:lumMod val="50000"/>
                  </a:schemeClr>
                </a:solidFill>
              </a:rPr>
              <a:t>β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predictions much like common neighbors</a:t>
            </a:r>
            <a:endParaRPr lang="el-G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08518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Unweighted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version, in which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path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(1)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if x and y have collaborated,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otherwise</a:t>
            </a: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+mj-lt"/>
              <a:buAutoNum type="arabicPeriod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Weighted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version, in which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path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(1)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#times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x and y have collaborated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3240360" cy="92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36912"/>
            <a:ext cx="3429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509120"/>
            <a:ext cx="962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1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700808"/>
            <a:ext cx="7704856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Consider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that starts at x and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iteratively moves to a neighbor of x chosen uniformly at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random from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Γ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(x).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63691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from x to y is the expected number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steps it takes for the random walk starting at x to reach y.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−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64502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(symmetric version)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Commute Time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from x to y is the expected number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steps to travel from x to y and from y to x</a:t>
            </a: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−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y,x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5373216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Can also consider stationary-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normed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versions: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−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−(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+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y,x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π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l-GR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the probability mass on the red </a:t>
            </a:r>
            <a:r>
              <a:rPr lang="en-US" dirty="0" smtClean="0">
                <a:solidFill>
                  <a:srgbClr val="0070C0"/>
                </a:solidFill>
              </a:rPr>
              <a:t>sink</a:t>
            </a:r>
            <a:r>
              <a:rPr lang="en-US" dirty="0" smtClean="0"/>
              <a:t> node:</a:t>
            </a:r>
          </a:p>
          <a:p>
            <a:pPr lvl="1"/>
            <a:r>
              <a:rPr lang="en-US" dirty="0" smtClean="0"/>
              <a:t>The red node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936453" y="48006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237953" y="36814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618953" y="28273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55453" y="34194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269953" y="2925761"/>
            <a:ext cx="508000" cy="2952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4952453" y="31559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714453" y="38798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3618953" y="36163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1453" y="2438400"/>
            <a:ext cx="666750" cy="652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77953" y="3161424"/>
            <a:ext cx="666750" cy="6524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69953" y="4405313"/>
            <a:ext cx="666750" cy="6524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06203" y="4405312"/>
            <a:ext cx="666750" cy="652463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88703" y="2959100"/>
            <a:ext cx="666750" cy="652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772816"/>
            <a:ext cx="8064896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The hitting time and commute time measures are sensitive to parts of the graph far away from x and y -&gt; periodically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reset the walk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4" y="515719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stationary probability of y in a rooted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56490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Random walk 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that starts at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has a probability of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α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of returning to x at each step.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378904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Rooted (Personalized) Page Rank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Starts from x, with probability (1 –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moves to a random neighbor and with probability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returns to x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1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29249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score(x, y) = similarity(x, y)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55679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4733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40770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expected value of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γ</a:t>
            </a:r>
            <a:r>
              <a:rPr lang="en-US" i="1" baseline="30000" dirty="0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where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is a random variable giving the time at which random walks started from x and y first meet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High-level approaches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41277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Low rank approximations</a:t>
            </a:r>
            <a:endParaRPr lang="en-US" sz="24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adjacency matrix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Apply SVD (singular value decomposition)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rank-k matrix that best approximates A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High-level approaches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1247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Unseen Bigrams</a:t>
            </a:r>
            <a:endParaRPr lang="en-US" sz="24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Unseen bigrams: pairs of word that co-occur in a test corpus, but not in the corresponding training corpus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Not just score(x, y) but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score(z, y) for nodes z that are similar to x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l-GR" baseline="300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δ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nodes most related to x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4238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653136"/>
            <a:ext cx="4114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80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High-level approaches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1247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endParaRPr lang="en-US" sz="24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132856"/>
            <a:ext cx="69127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Compute score(x, y) for al edges 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n-US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Delete the (1-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 fraction of these edges for which the score is the lowest, for some parameter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Recompute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score(x, y) for all pairs in the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subgraph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baseline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Baseline: random predictor 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Randomly select pairs of authors who did not collaborate in the training interval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861048"/>
            <a:ext cx="1498934" cy="3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668755" cy="29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2924944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Probability that a random prediction is correct, 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01317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 the datasets, from 0.15%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cond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-mat) to 0.48%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astro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-ph)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501008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possible predictions 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4139952" y="34290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Correct predictions</a:t>
            </a:r>
            <a:endParaRPr lang="el-G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573016"/>
            <a:ext cx="668755" cy="29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05064"/>
            <a:ext cx="1498934" cy="30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6588224" y="3933056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Factor improvement over random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523559" cy="438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480720" cy="553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Factor improvement over random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Average relevance performance (random)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53911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1340769"/>
            <a:ext cx="31683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average ratio over the five datasets of the given predictor's performance versus a baseline predictor's performance. </a:t>
            </a:r>
          </a:p>
          <a:p>
            <a:pPr algn="just"/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The error bars indicate the minimum and maximum of this ratio over the five datasets. </a:t>
            </a:r>
          </a:p>
          <a:p>
            <a:pPr algn="just"/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The parameters for the starred predictors are as follows: (1) for weighted Katz, 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005; (2) for Katz clustering,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β1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001; 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ρ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15;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2 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1; (3) for low-rank inner product, rank = 256; (4) for rooted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α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15; (5) for unseen bigrams,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unweighted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common neighbors with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= 8; and (6) for </a:t>
            </a:r>
            <a:r>
              <a:rPr lang="en-US" sz="1400" dirty="0" err="1" smtClean="0">
                <a:solidFill>
                  <a:schemeClr val="tx2">
                    <a:lumMod val="50000"/>
                  </a:schemeClr>
                </a:solidFill>
              </a:rPr>
              <a:t>SimRank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γ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8.</a:t>
            </a:r>
            <a:endParaRPr lang="el-GR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213" y="1094174"/>
            <a:ext cx="5176043" cy="52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Average relevance performance (distance)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9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two absorbing nodes: the red and the blue.</a:t>
            </a:r>
          </a:p>
          <a:p>
            <a:r>
              <a:rPr lang="en-US" dirty="0"/>
              <a:t>T</a:t>
            </a:r>
            <a:r>
              <a:rPr lang="en-US" dirty="0" smtClean="0"/>
              <a:t>he probability mass will be </a:t>
            </a:r>
            <a:r>
              <a:rPr lang="en-US" dirty="0" smtClean="0">
                <a:solidFill>
                  <a:srgbClr val="FF0000"/>
                </a:solidFill>
              </a:rPr>
              <a:t>divided</a:t>
            </a:r>
            <a:r>
              <a:rPr lang="en-US" dirty="0" smtClean="0"/>
              <a:t> between the two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8703" y="2438400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79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09663"/>
            <a:ext cx="57912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Average relevance performance (neighbors)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prediction overlap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5251345" cy="26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61048"/>
            <a:ext cx="5086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correct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19675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How much similar are the predictions made by the different methods (common predictions)?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068960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395536" y="2348880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95536" y="3212976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395536" y="3356992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395536" y="2924944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395536" y="3501008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395536" y="2780928"/>
            <a:ext cx="144016" cy="7200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89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54578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1124744"/>
            <a:ext cx="7560840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How much does the performance of the different methods depends on the dataset?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085184"/>
            <a:ext cx="669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(rank) On 4 of the 5 datasets best at an intermediate rank 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     On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qr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-qc, best at rank 1, does it have a “simpler” structure”?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On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hep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-ph, preferential attachment the best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 Why is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</a:rPr>
              <a:t>astro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-ph “difficult”?</a:t>
            </a:r>
          </a:p>
          <a:p>
            <a:pPr algn="just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The culture of physicists and physics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84433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small world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shortest path even in unrelated disciplines is often very short</a:t>
            </a:r>
          </a:p>
        </p:txBody>
      </p:sp>
    </p:spTree>
    <p:extLst>
      <p:ext uri="{BB962C8B-B14F-4D97-AF65-F5344CB8AC3E}">
        <p14:creationId xmlns:p14="http://schemas.microsoft.com/office/powerpoint/2010/main" val="8548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restricting to distance three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Many pairs of authors separated by a graph distance of 2 who will not collaborate and many pairs who collaborate at distance greater than 2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3971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212976"/>
            <a:ext cx="494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068960"/>
            <a:ext cx="2677805" cy="34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24208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Disregard all distance 2 pairs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the breadth of data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37623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1052736"/>
            <a:ext cx="5112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Three</a:t>
            </a:r>
            <a:r>
              <a:rPr lang="en-US" dirty="0" smtClean="0"/>
              <a:t> additional datasets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Proceedings of STOC and FOCS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Papers for </a:t>
            </a:r>
            <a:r>
              <a:rPr lang="en-US" sz="1600" dirty="0" err="1" smtClean="0"/>
              <a:t>Citeseer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All five of the </a:t>
            </a:r>
            <a:r>
              <a:rPr lang="en-US" sz="1600" dirty="0" err="1" smtClean="0"/>
              <a:t>arXiv</a:t>
            </a:r>
            <a:r>
              <a:rPr lang="en-US" sz="1600" dirty="0" smtClean="0"/>
              <a:t> sections</a:t>
            </a:r>
            <a:endParaRPr lang="el-G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9969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neighbors </a:t>
            </a:r>
            <a:r>
              <a:rPr lang="en-US" dirty="0" err="1" smtClean="0"/>
              <a:t>vs</a:t>
            </a:r>
            <a:r>
              <a:rPr lang="en-US" dirty="0" smtClean="0"/>
              <a:t> Random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81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Future Directions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Improve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performance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 Even the best (Katz clustering 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-qc) correct on only about 16% of its prediction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Improve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on very large networks (approximation of distances) 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129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Treat more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recent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collaborations as more important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770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Additional information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(paper titles, author institutions, etc)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 some extent latently  present in the graph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Future Directions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5273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Consider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bipartite graph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(e.g., some form of an affiliation network)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1512168" cy="15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12160" y="198884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Coauthor graph</a:t>
            </a:r>
            <a:endParaRPr lang="el-GR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71600" y="1772816"/>
            <a:ext cx="2304256" cy="2268708"/>
            <a:chOff x="971600" y="1772816"/>
            <a:chExt cx="2304256" cy="2268708"/>
          </a:xfrm>
        </p:grpSpPr>
        <p:sp>
          <p:nvSpPr>
            <p:cNvPr id="9" name="TextBox 8"/>
            <p:cNvSpPr txBox="1"/>
            <p:nvPr/>
          </p:nvSpPr>
          <p:spPr>
            <a:xfrm>
              <a:off x="971600" y="1772816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author</a:t>
              </a:r>
              <a:endParaRPr lang="el-GR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9712" y="1772816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paper</a:t>
              </a:r>
              <a:endParaRPr lang="el-GR" sz="14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2060848"/>
              <a:ext cx="1409670" cy="1980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683568" y="4869160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Apply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classification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techniques from machine learning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simple binary classification problem: given two nodes x and y predict whether &lt;x, y&gt; is 1 or 0 </a:t>
            </a:r>
          </a:p>
        </p:txBody>
      </p:sp>
    </p:spTree>
    <p:extLst>
      <p:ext uri="{BB962C8B-B14F-4D97-AF65-F5344CB8AC3E}">
        <p14:creationId xmlns:p14="http://schemas.microsoft.com/office/powerpoint/2010/main" val="2188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7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40050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Aaron </a:t>
            </a:r>
            <a:r>
              <a:rPr lang="en-US" dirty="0" err="1" smtClean="0"/>
              <a:t>Clauset</a:t>
            </a:r>
            <a:r>
              <a:rPr lang="en-US" dirty="0" smtClean="0"/>
              <a:t>, </a:t>
            </a:r>
            <a:r>
              <a:rPr lang="en-US" dirty="0" err="1" smtClean="0"/>
              <a:t>Cristopher</a:t>
            </a:r>
            <a:r>
              <a:rPr lang="en-US" dirty="0" smtClean="0"/>
              <a:t> Moore  &amp; M. E. J. Newman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b="1" i="1" dirty="0" smtClean="0">
                <a:solidFill>
                  <a:schemeClr val="accent6"/>
                </a:solidFill>
              </a:rPr>
              <a:t>Hierarchical structure and the prediction of missing links in network, </a:t>
            </a:r>
            <a:r>
              <a:rPr lang="en-US" dirty="0" smtClean="0"/>
              <a:t>Nature, 453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98-101 (2008)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are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in the graph 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</a:t>
            </a:r>
            <a:r>
              <a:rPr lang="en-US" dirty="0" smtClean="0"/>
              <a:t> node will be absorbed in one of them with some probability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of absorption </a:t>
            </a:r>
            <a:r>
              <a:rPr lang="en-US" dirty="0" smtClean="0"/>
              <a:t>gives an estimate of how </a:t>
            </a:r>
            <a:r>
              <a:rPr lang="en-US" dirty="0" smtClean="0">
                <a:solidFill>
                  <a:srgbClr val="FF3B3B"/>
                </a:solidFill>
              </a:rPr>
              <a:t>close </a:t>
            </a:r>
            <a:r>
              <a:rPr lang="en-US" dirty="0" smtClean="0"/>
              <a:t>the node is to red or blue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72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14290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Hierarchical Random Graphs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789040"/>
            <a:ext cx="2634086" cy="366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with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nodes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1432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29146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573325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Given two nodes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j of G the probability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ij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that they are connected by an edge is equal to p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where r is their lowest common ancestor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97152"/>
            <a:ext cx="821537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Each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internal node r </a:t>
            </a:r>
            <a:r>
              <a:rPr lang="en-US" b="1" dirty="0" smtClean="0">
                <a:solidFill>
                  <a:schemeClr val="accent4"/>
                </a:solidFill>
              </a:rPr>
              <a:t>of the </a:t>
            </a:r>
            <a:r>
              <a:rPr lang="en-US" b="1" dirty="0" err="1" smtClean="0">
                <a:solidFill>
                  <a:schemeClr val="accent4"/>
                </a:solidFill>
              </a:rPr>
              <a:t>dendrogram</a:t>
            </a:r>
            <a:r>
              <a:rPr lang="en-US" b="1" dirty="0" smtClean="0">
                <a:solidFill>
                  <a:schemeClr val="accent4"/>
                </a:solidFill>
              </a:rPr>
              <a:t> is associated with a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probability p</a:t>
            </a:r>
            <a:r>
              <a:rPr lang="en-US" b="1" baseline="-25000" dirty="0" smtClean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that a pair of vertices in the left and right </a:t>
            </a:r>
            <a:r>
              <a:rPr lang="en-US" b="1" dirty="0" err="1" smtClean="0">
                <a:solidFill>
                  <a:schemeClr val="accent4"/>
                </a:solidFill>
              </a:rPr>
              <a:t>subtrees</a:t>
            </a:r>
            <a:r>
              <a:rPr lang="en-US" b="1" dirty="0" smtClean="0">
                <a:solidFill>
                  <a:schemeClr val="accent4"/>
                </a:solidFill>
              </a:rPr>
              <a:t> of that node are connected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936" y="357301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Dendrogram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 binary tree with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leaves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Each internal node corresponds to the group of nodes that descend from it</a:t>
            </a:r>
          </a:p>
        </p:txBody>
      </p:sp>
    </p:spTree>
    <p:extLst>
      <p:ext uri="{BB962C8B-B14F-4D97-AF65-F5344CB8AC3E}">
        <p14:creationId xmlns:p14="http://schemas.microsoft.com/office/powerpoint/2010/main" val="24382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Hierarchical Random Graphs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5811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Given D and the probabilities p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we can generate a graph, called a hierarchical random graph</a:t>
            </a:r>
          </a:p>
          <a:p>
            <a:pPr algn="just">
              <a:buFont typeface="Wingdings" pitchFamily="2" charset="2"/>
              <a:buChar char="v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D: topological structure and parameters {p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}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16668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3573016"/>
            <a:ext cx="77768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Assortativity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(dense connections within groups of nodes and sparse between them) -&gt; probabilities p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decrease as we move up the tree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4127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Example</a:t>
            </a:r>
            <a:endParaRPr lang="el-GR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27809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graph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27809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Possible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dendrogram</a:t>
            </a:r>
            <a:endParaRPr lang="el-GR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268760"/>
            <a:ext cx="2009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661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Hierarchical Random Graphs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772816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Use to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predict missing interactions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in the network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Given an observed but incomplete network, generate a set of hierarchical random graphs (i.e., a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dendrogam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the associated probabilities) that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fit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network (using statistical inference)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Then look for pair of nodes that have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high probability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connection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429309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Is this better than link prediction?</a:t>
            </a:r>
            <a:endParaRPr lang="el-GR" sz="24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4797152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Experiments show that link prediction works well for strongly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assortative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networks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e.g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collaboration, citation) but not for networks that exhibit more general  structure (e.g., food webs)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6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7245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A rough idea of how to generate the model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 a node 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dendrogram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</a:t>
            </a:r>
          </a:p>
          <a:p>
            <a:pPr algn="just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the number of edges in G whose endpoints have r as their lowest common ancestor in D, </a:t>
            </a:r>
          </a:p>
          <a:p>
            <a:pPr algn="just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baseline="-25000" dirty="0" err="1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the numbers of leaves in the left and right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subtrees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rooted at r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509120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If we fix the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dendrogram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D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, it is easy to find the probabilities {p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} that maximize L(D, {p</a:t>
            </a:r>
            <a:r>
              <a:rPr lang="en-US" baseline="-25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}). For each r, they are given by the fraction of potential edges between the two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subtrees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of r that actually appear in the graph G. </a:t>
            </a:r>
            <a:endParaRPr lang="el-G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85293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Then the likelihood of the hierarchical random graph is</a:t>
            </a:r>
            <a:endParaRPr lang="el-GR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3095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805264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84784"/>
            <a:ext cx="16668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420888"/>
            <a:ext cx="20097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797152"/>
            <a:ext cx="22002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64088" y="6237313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L(D2) = (1/3)(2/3)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(1/4)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(3/4)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 = 0.0165 ..</a:t>
            </a:r>
            <a:endParaRPr lang="el-GR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4077073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L(D1) = (1/9)(8/9)</a:t>
            </a:r>
            <a:r>
              <a:rPr lang="en-US" sz="1400" baseline="30000" dirty="0" smtClean="0"/>
              <a:t>8</a:t>
            </a:r>
            <a:r>
              <a:rPr lang="en-US" sz="1400" dirty="0" smtClean="0"/>
              <a:t> = 0.0433.. 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3207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7245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A rough idea of how to generate the model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84482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Sample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dendrograms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 with probability proportional to their likelihood 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857500"/>
            <a:ext cx="4286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4509121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Choose an internal node uniformly at random and consider one of the two ways to reshuffle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Always accept the transition if it increases the likelihood else accept with some probability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How to Evaluate the Prediction (other)</a:t>
            </a:r>
            <a:endParaRPr lang="en-US" sz="3200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63832"/>
            <a:ext cx="1656184" cy="70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112474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 undirected network G(V, E)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Predict Missing links (links not in E)</a:t>
            </a:r>
          </a:p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To test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randomly divide E into a training set E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a probe (test) set E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Apply standard techniques (k-fold cross validation)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7971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the probability that a randomly chosen missing link is given a higher score than a randomly chosen nonexistent link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If all the scores are generated from an independent and identical distribution, the AUC value should be about 0.5.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420888"/>
            <a:ext cx="756084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Each time we randomly pick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missing link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nonexistent link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compare their scores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among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independent comparisons, there are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n′ times the missing link having a higher score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n′′ times they have the same score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the AUC value is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/>
                </a:solidFill>
              </a:rPr>
              <a:t>How to Evaluate the Prediction (other)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861048"/>
            <a:ext cx="7920880" cy="2088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Algorithm assigns scores of all non-observed links as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s12 = 0.4, s13 = 0.5, s14 = 0.6, s34 = 0.5 and s45 = 0.6. 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 calculate AUC, compare the scores of a probe (missing) link and a nonexistent link.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(n=) 6 pairs: s13 &gt; s12, s13 &lt; s14, s13 = s34, s45 &gt; s12, s45 = s14, s45 &gt; s34.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AUC = (3 × 1 + 2 × 0.5)/6 ≈ 0.67.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268760"/>
            <a:ext cx="5133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2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487848" cy="634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15049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73956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7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419600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120000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03" y="5781259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3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do we care to 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probability to sink nodes?</a:t>
            </a:r>
          </a:p>
          <a:p>
            <a:r>
              <a:rPr lang="en-US" dirty="0" smtClean="0"/>
              <a:t>Given a graph (</a:t>
            </a:r>
            <a:r>
              <a:rPr lang="en-US" dirty="0" smtClean="0">
                <a:solidFill>
                  <a:srgbClr val="0070C0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) we can choose to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/>
              <a:t>some </a:t>
            </a:r>
            <a:r>
              <a:rPr lang="en-US" dirty="0" smtClean="0"/>
              <a:t>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Simply </a:t>
            </a:r>
            <a:r>
              <a:rPr lang="en-US" dirty="0" smtClean="0">
                <a:solidFill>
                  <a:srgbClr val="0070C0"/>
                </a:solidFill>
              </a:rPr>
              <a:t>direct</a:t>
            </a:r>
            <a:r>
              <a:rPr lang="en-US" dirty="0" smtClean="0"/>
              <a:t> all edges incident on the chosen nodes towards them.</a:t>
            </a:r>
          </a:p>
          <a:p>
            <a:r>
              <a:rPr lang="en-US" dirty="0" smtClean="0"/>
              <a:t>The absorbing random walk provides a measure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 smtClean="0"/>
              <a:t> of non-absorbing nodes to the chosen nodes.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rgbClr val="0070C0"/>
                </a:solidFill>
              </a:rPr>
              <a:t>understanding</a:t>
            </a:r>
            <a:r>
              <a:rPr lang="en-US" dirty="0" smtClean="0"/>
              <a:t> proximity in graphs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 smtClean="0"/>
              <a:t> in the graph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on a social network some nodes have </a:t>
            </a:r>
            <a:r>
              <a:rPr lang="en-US" dirty="0" smtClean="0">
                <a:solidFill>
                  <a:srgbClr val="0070C0"/>
                </a:solidFill>
              </a:rPr>
              <a:t>high income</a:t>
            </a:r>
            <a:r>
              <a:rPr lang="en-US" dirty="0" smtClean="0"/>
              <a:t>, some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 income</a:t>
            </a:r>
            <a:r>
              <a:rPr lang="en-US" dirty="0" smtClean="0"/>
              <a:t>, to which income class is a non-absorbing node closer?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20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3929</Words>
  <Application>Microsoft Office PowerPoint</Application>
  <PresentationFormat>On-screen Show (4:3)</PresentationFormat>
  <Paragraphs>571</Paragraphs>
  <Slides>66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Cambria Math</vt:lpstr>
      <vt:lpstr>Symbol</vt:lpstr>
      <vt:lpstr>Wingdings</vt:lpstr>
      <vt:lpstr>Office Theme</vt:lpstr>
      <vt:lpstr>Online Social Networks and Media </vt:lpstr>
      <vt:lpstr>Why does the Power Method work?</vt:lpstr>
      <vt:lpstr>Absorbing Random Walks Label Propagation Opinion formation on Social Networks</vt:lpstr>
      <vt:lpstr>Random walk with absorbing nodes</vt:lpstr>
      <vt:lpstr>Random walk with absorbing nodes</vt:lpstr>
      <vt:lpstr>Absorption probability</vt:lpstr>
      <vt:lpstr>Absorption probability</vt:lpstr>
      <vt:lpstr>Absorption probability</vt:lpstr>
      <vt:lpstr>Why do we care?</vt:lpstr>
      <vt:lpstr>Example</vt:lpstr>
      <vt:lpstr>Example</vt:lpstr>
      <vt:lpstr>Absorption probability</vt:lpstr>
      <vt:lpstr>Penalizing long paths</vt:lpstr>
      <vt:lpstr>Penalizing long paths</vt:lpstr>
      <vt:lpstr>Propagating values</vt:lpstr>
      <vt:lpstr>Electrical networks and random walks</vt:lpstr>
      <vt:lpstr>Opinion formation</vt:lpstr>
      <vt:lpstr>Example</vt:lpstr>
      <vt:lpstr>Example</vt:lpstr>
      <vt:lpstr>Transductive learning</vt:lpstr>
      <vt:lpstr>Implementation details</vt:lpstr>
      <vt:lpstr>Link Prediction</vt:lpstr>
      <vt:lpstr>PowerPoint Presentation</vt:lpstr>
      <vt:lpstr>Applications</vt:lpstr>
      <vt:lpstr>Link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164</cp:revision>
  <dcterms:created xsi:type="dcterms:W3CDTF">2012-10-10T06:53:19Z</dcterms:created>
  <dcterms:modified xsi:type="dcterms:W3CDTF">2013-12-11T12:28:46Z</dcterms:modified>
</cp:coreProperties>
</file>