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71" r:id="rId2"/>
    <p:sldId id="32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4" r:id="rId32"/>
    <p:sldId id="335" r:id="rId33"/>
    <p:sldId id="336" r:id="rId34"/>
    <p:sldId id="337" r:id="rId35"/>
    <p:sldId id="258" r:id="rId36"/>
    <p:sldId id="333" r:id="rId37"/>
    <p:sldId id="263" r:id="rId38"/>
    <p:sldId id="257" r:id="rId39"/>
    <p:sldId id="261" r:id="rId40"/>
    <p:sldId id="270" r:id="rId41"/>
    <p:sldId id="332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/>
        <c:axId val="85498112"/>
        <c:axId val="86417792"/>
      </c:barChart>
      <c:catAx>
        <c:axId val="85498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</a:t>
                </a:r>
              </a:p>
            </c:rich>
          </c:tx>
          <c:layout/>
        </c:title>
        <c:tickLblPos val="nextTo"/>
        <c:crossAx val="86417792"/>
        <c:crosses val="autoZero"/>
        <c:auto val="1"/>
        <c:lblAlgn val="ctr"/>
        <c:lblOffset val="100"/>
      </c:catAx>
      <c:valAx>
        <c:axId val="8641779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</c:title>
        <c:numFmt formatCode="General" sourceLinked="1"/>
        <c:tickLblPos val="nextTo"/>
        <c:crossAx val="85498112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9C0E-3BEA-45FD-859C-2562BBC5AA53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744DD-582B-4327-8575-18BF342B1DC0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79A7-D9B8-4F21-B91F-AE6063E250BA}" type="slidenum">
              <a:rPr lang="en-US"/>
              <a:pPr/>
              <a:t>42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90B0E-AEC3-4CD0-A907-A962E08B055B}" type="slidenum">
              <a:rPr lang="en-US"/>
              <a:pPr/>
              <a:t>43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359ED-3A5A-4046-9593-1F12D9849533}" type="slidenum">
              <a:rPr lang="en-US"/>
              <a:pPr/>
              <a:t>44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4E6B-B2DE-43FD-B432-CD3E69CFBDBD}" type="slidenum">
              <a:rPr lang="en-US"/>
              <a:pPr/>
              <a:t>45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A1B79-8F40-49F0-9C23-8059D12E18AF}" type="slidenum">
              <a:rPr lang="en-US"/>
              <a:pPr/>
              <a:t>46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A6370-652D-47CC-85FC-F780B96990F2}" type="slidenum">
              <a:rPr lang="en-US"/>
              <a:pPr/>
              <a:t>47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11B9D-1E10-49D3-A3EB-0E6F13082415}" type="slidenum">
              <a:rPr lang="en-US"/>
              <a:pPr/>
              <a:t>48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9A1B1-5F0D-42CC-A23C-C81D25145867}" type="slidenum">
              <a:rPr lang="en-US"/>
              <a:pPr/>
              <a:t>49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9C61E-F51F-4263-9644-CF676D5EC5A3}" type="slidenum">
              <a:rPr lang="en-US"/>
              <a:pPr/>
              <a:t>50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18C6-B5E6-40EE-AC03-79D060801373}" type="slidenum">
              <a:rPr lang="en-US"/>
              <a:pPr/>
              <a:t>51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2FC8C-46ED-4700-AA25-35CA88634958}" type="slidenum">
              <a:rPr lang="en-US"/>
              <a:pPr/>
              <a:t>52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3517-9470-4A92-B67A-32DE9F8B1257}" type="slidenum">
              <a:rPr lang="en-US"/>
              <a:pPr/>
              <a:t>53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C83E2-A25A-4EAC-8F5C-F100AB5B0764}" type="slidenum">
              <a:rPr lang="en-US"/>
              <a:pPr/>
              <a:t>54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55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56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2F9D-2C99-4A11-BBAA-0BA7FA9B35B1}" type="slidenum">
              <a:rPr lang="en-US"/>
              <a:pPr/>
              <a:t>57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911DB-F379-448D-A43C-EF1507BAA2BA}" type="slidenum">
              <a:rPr lang="en-US"/>
              <a:pPr/>
              <a:t>58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979D6-127C-41DE-A871-FDFEF80A72AE}" type="slidenum">
              <a:rPr lang="en-US"/>
              <a:pPr/>
              <a:t>59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989D0-812D-423C-AE78-27C301A75E3A}" type="slidenum">
              <a:rPr lang="en-US"/>
              <a:pPr/>
              <a:t>60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284860-2C6A-40F3-BDFE-54232806D9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4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16/10/2013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itour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oi.gr/~ts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giraph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netsg.cs.sfu.ca/youtubedata/" TargetMode="External"/><Relationship Id="rId13" Type="http://schemas.openxmlformats.org/officeDocument/2006/relationships/hyperlink" Target="http://www.imdb.com/interfaces" TargetMode="External"/><Relationship Id="rId3" Type="http://schemas.openxmlformats.org/officeDocument/2006/relationships/hyperlink" Target="http://snap.stanford.edu/data" TargetMode="External"/><Relationship Id="rId7" Type="http://schemas.openxmlformats.org/officeDocument/2006/relationships/hyperlink" Target="http://www.yelp.com/academic_dataset" TargetMode="External"/><Relationship Id="rId12" Type="http://schemas.openxmlformats.org/officeDocument/2006/relationships/hyperlink" Target="http://snap.stanford.edu/data/wiki-meta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pology.eecs.umich.edu/data.html" TargetMode="External"/><Relationship Id="rId11" Type="http://schemas.openxmlformats.org/officeDocument/2006/relationships/hyperlink" Target="http://wiki.dbpedia.org/Downloads33" TargetMode="External"/><Relationship Id="rId5" Type="http://schemas.openxmlformats.org/officeDocument/2006/relationships/hyperlink" Target="http://www.cs.cornell.edu/projects/kddcup/datasets.html" TargetMode="External"/><Relationship Id="rId10" Type="http://schemas.openxmlformats.org/officeDocument/2006/relationships/hyperlink" Target="http://users.on.net/~henry/home/wikipedia.htm" TargetMode="External"/><Relationship Id="rId4" Type="http://schemas.openxmlformats.org/officeDocument/2006/relationships/hyperlink" Target="http://dblp.uni-trier.de/xml/" TargetMode="External"/><Relationship Id="rId9" Type="http://schemas.openxmlformats.org/officeDocument/2006/relationships/hyperlink" Target="http://snap.stanford.edu/data/amazon-meta.html" TargetMode="External"/><Relationship Id="rId14" Type="http://schemas.openxmlformats.org/officeDocument/2006/relationships/hyperlink" Target="http://www.grouplens.org/taxonomy/term/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home/kleinber/networks-book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ps.arxiv.org/PS_cache/cond-mat/pdf/0303/0303516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362075"/>
          </a:xfrm>
        </p:spPr>
        <p:txBody>
          <a:bodyPr/>
          <a:lstStyle/>
          <a:p>
            <a:r>
              <a:rPr lang="en-US" dirty="0" smtClean="0"/>
              <a:t>The Network!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772400" cy="1500187"/>
          </a:xfrm>
        </p:spPr>
        <p:txBody>
          <a:bodyPr/>
          <a:lstStyle/>
          <a:p>
            <a:r>
              <a:rPr lang="en-US" sz="3600" dirty="0" smtClean="0"/>
              <a:t>All of these systems can be modeled as </a:t>
            </a:r>
            <a:r>
              <a:rPr lang="en-US" sz="3600" dirty="0" smtClean="0">
                <a:solidFill>
                  <a:srgbClr val="FF9900"/>
                </a:solidFill>
              </a:rPr>
              <a:t>networks</a:t>
            </a:r>
            <a:endParaRPr lang="en-US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network?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8229600" cy="2592883"/>
          </a:xfrm>
        </p:spPr>
        <p:txBody>
          <a:bodyPr/>
          <a:lstStyle/>
          <a:p>
            <a:r>
              <a:rPr lang="en-US" dirty="0"/>
              <a:t>Network: a collection of </a:t>
            </a:r>
            <a:r>
              <a:rPr lang="en-US" dirty="0">
                <a:solidFill>
                  <a:srgbClr val="FF9900"/>
                </a:solidFill>
              </a:rPr>
              <a:t>entities</a:t>
            </a:r>
            <a:r>
              <a:rPr lang="en-US" dirty="0"/>
              <a:t> that are interconnected with </a:t>
            </a:r>
            <a:r>
              <a:rPr lang="en-US" dirty="0">
                <a:solidFill>
                  <a:srgbClr val="0000FF"/>
                </a:solidFill>
              </a:rPr>
              <a:t>links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Friendships</a:t>
            </a:r>
            <a:endParaRPr lang="en-US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12768" cy="342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6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networks</a:t>
            </a:r>
            <a:endParaRPr lang="en-US" dirty="0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283" y="1556792"/>
            <a:ext cx="4569296" cy="35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212998"/>
          </a:xfrm>
        </p:spPr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Entities</a:t>
            </a:r>
            <a:r>
              <a:rPr lang="en-US" dirty="0" smtClean="0"/>
              <a:t>: People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Links</a:t>
            </a:r>
            <a:r>
              <a:rPr lang="en-US" dirty="0" smtClean="0"/>
              <a:t>: email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Cimmunication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Internet nodes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communication between nodes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752528" cy="386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92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9252"/>
            <a:ext cx="63150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5645002"/>
            <a:ext cx="82296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Companies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relationships (financial, collaboration)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876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94352"/>
            <a:ext cx="4032448" cy="380685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544522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Proteins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interactions</a:t>
            </a:r>
            <a:endParaRPr lang="en-US" sz="2400" dirty="0"/>
          </a:p>
        </p:txBody>
      </p:sp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470" y="1700808"/>
            <a:ext cx="4169072" cy="34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35740" y="5444020"/>
            <a:ext cx="466453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9900"/>
                </a:solidFill>
              </a:rPr>
              <a:t>Entities</a:t>
            </a:r>
            <a:r>
              <a:rPr lang="en-US" sz="2400" dirty="0" smtClean="0"/>
              <a:t>: metabolites, enzymes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Links</a:t>
            </a:r>
            <a:r>
              <a:rPr lang="en-US" sz="2400" dirty="0" smtClean="0"/>
              <a:t>: chemical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09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5453264"/>
            <a:ext cx="4114800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Web Pages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Links</a:t>
            </a:r>
            <a:endParaRPr lang="en-US" sz="2800" dirty="0"/>
          </a:p>
        </p:txBody>
      </p:sp>
      <p:pic>
        <p:nvPicPr>
          <p:cNvPr id="5" name="Picture 4" descr="i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410044" cy="35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Information/Media networks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936" y="1610300"/>
            <a:ext cx="3952388" cy="38288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681" y="5493095"/>
            <a:ext cx="6768752" cy="12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9900"/>
                </a:solidFill>
              </a:rPr>
              <a:t>Entities</a:t>
            </a:r>
            <a:r>
              <a:rPr lang="en-US" sz="2800" dirty="0" smtClean="0"/>
              <a:t>: Twitter users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Links</a:t>
            </a:r>
            <a:r>
              <a:rPr lang="en-US" sz="2800" dirty="0" smtClean="0"/>
              <a:t>: Follows/conversations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82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Highways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Instructors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l-GR" dirty="0" smtClean="0"/>
              <a:t>Ευαγγελία </a:t>
            </a:r>
            <a:r>
              <a:rPr lang="el-GR" dirty="0" err="1" smtClean="0"/>
              <a:t>Πιτουρά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http://www.cs.uoi.gr/~pitoura</a:t>
            </a:r>
            <a:endParaRPr lang="en-US" dirty="0" smtClean="0"/>
          </a:p>
          <a:p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http://www.cs.uoi.gr/~tsap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7584" y="242088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Goal</a:t>
            </a:r>
          </a:p>
          <a:p>
            <a:r>
              <a:rPr lang="en-US" dirty="0" smtClean="0"/>
              <a:t>Understand the importance of networks in life, technology and applications</a:t>
            </a:r>
          </a:p>
          <a:p>
            <a:r>
              <a:rPr lang="en-US" dirty="0" smtClean="0"/>
              <a:t>Study the theory underlying social networks</a:t>
            </a:r>
            <a:br>
              <a:rPr lang="en-US" dirty="0" smtClean="0"/>
            </a:br>
            <a:r>
              <a:rPr lang="en-US" dirty="0" smtClean="0"/>
              <a:t>Learn about algorithms that make use of network structure</a:t>
            </a:r>
          </a:p>
          <a:p>
            <a:r>
              <a:rPr lang="en-US" dirty="0" smtClean="0"/>
              <a:t>Learn about the tools to analyze them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8112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Today:</a:t>
            </a:r>
          </a:p>
          <a:p>
            <a:r>
              <a:rPr lang="en-US" dirty="0" smtClean="0"/>
              <a:t>A taste of the topics to be covered</a:t>
            </a:r>
          </a:p>
          <a:p>
            <a:r>
              <a:rPr lang="en-US" dirty="0" smtClean="0"/>
              <a:t>Some logistics</a:t>
            </a:r>
          </a:p>
          <a:p>
            <a:r>
              <a:rPr lang="en-US" dirty="0" smtClean="0"/>
              <a:t>Some (very) basic graph theory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networks are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cannot truly understand a complex network unless we understand the underlying network.</a:t>
            </a:r>
          </a:p>
          <a:p>
            <a:pPr lvl="1"/>
            <a:r>
              <a:rPr lang="en-US" dirty="0" smtClean="0"/>
              <a:t>Everything is </a:t>
            </a:r>
            <a:r>
              <a:rPr lang="en-US" dirty="0" smtClean="0">
                <a:solidFill>
                  <a:srgbClr val="FF9900"/>
                </a:solidFill>
              </a:rPr>
              <a:t>connected</a:t>
            </a:r>
            <a:r>
              <a:rPr lang="en-US" dirty="0" smtClean="0"/>
              <a:t>, studying individual entities gives only a partial view of a system</a:t>
            </a:r>
          </a:p>
          <a:p>
            <a:endParaRPr lang="en-US" dirty="0"/>
          </a:p>
          <a:p>
            <a:r>
              <a:rPr lang="en-US" dirty="0" smtClean="0"/>
              <a:t>Two main themes:</a:t>
            </a:r>
          </a:p>
          <a:p>
            <a:pPr lvl="1"/>
            <a:r>
              <a:rPr lang="en-US" dirty="0" smtClean="0"/>
              <a:t>What is the structure of the network?</a:t>
            </a:r>
          </a:p>
          <a:p>
            <a:pPr lvl="1"/>
            <a:r>
              <a:rPr lang="en-US" dirty="0" smtClean="0"/>
              <a:t>How do processes happen in the network?</a:t>
            </a:r>
          </a:p>
        </p:txBody>
      </p:sp>
    </p:spTree>
    <p:extLst>
      <p:ext uri="{BB962C8B-B14F-4D97-AF65-F5344CB8AC3E}">
        <p14:creationId xmlns:p14="http://schemas.microsoft.com/office/powerpoint/2010/main" xmlns="" val="40432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6707187" cy="4525962"/>
          </a:xfrm>
        </p:spPr>
        <p:txBody>
          <a:bodyPr/>
          <a:lstStyle/>
          <a:p>
            <a:r>
              <a:rPr lang="en-US" sz="2400"/>
              <a:t>In mathematics, networks are called </a:t>
            </a:r>
            <a:r>
              <a:rPr lang="en-US" sz="2400">
                <a:solidFill>
                  <a:srgbClr val="CC0000"/>
                </a:solidFill>
              </a:rPr>
              <a:t>graphs</a:t>
            </a:r>
            <a:r>
              <a:rPr lang="en-US" sz="2400"/>
              <a:t>, the entities are </a:t>
            </a:r>
            <a:r>
              <a:rPr lang="en-US" sz="2400">
                <a:solidFill>
                  <a:srgbClr val="FF9900"/>
                </a:solidFill>
              </a:rPr>
              <a:t>nodes</a:t>
            </a:r>
            <a:r>
              <a:rPr lang="en-US" sz="2400"/>
              <a:t>, and the links are </a:t>
            </a:r>
            <a:r>
              <a:rPr lang="en-US" sz="2400">
                <a:solidFill>
                  <a:srgbClr val="0000FF"/>
                </a:solidFill>
              </a:rPr>
              <a:t>edges</a:t>
            </a:r>
          </a:p>
          <a:p>
            <a:r>
              <a:rPr lang="en-US" sz="2400"/>
              <a:t>Graph theory starts in the 18th century, with Leonhard Euler</a:t>
            </a:r>
          </a:p>
          <a:p>
            <a:pPr lvl="1"/>
            <a:r>
              <a:rPr lang="en-US" sz="2000"/>
              <a:t>The problem of Königsberg bridges</a:t>
            </a:r>
          </a:p>
          <a:p>
            <a:pPr lvl="1"/>
            <a:r>
              <a:rPr lang="en-US" sz="2000"/>
              <a:t>Since then graphs have been studied extensively.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 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37063"/>
            <a:ext cx="25860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65400"/>
            <a:ext cx="1573213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69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7717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in the past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Graphs have been used in the past to model existing networks (e.g., networks of highways, social networks)</a:t>
            </a:r>
          </a:p>
          <a:p>
            <a:pPr lvl="1"/>
            <a:r>
              <a:rPr lang="en-US"/>
              <a:t>usually these networks were small</a:t>
            </a:r>
          </a:p>
          <a:p>
            <a:pPr lvl="1"/>
            <a:r>
              <a:rPr lang="en-US"/>
              <a:t>network can be studied visual inspection can reveal a lot of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6403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now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and larger networks appear</a:t>
            </a:r>
          </a:p>
          <a:p>
            <a:pPr lvl="1"/>
            <a:r>
              <a:rPr lang="en-US" dirty="0"/>
              <a:t>Products of </a:t>
            </a:r>
            <a:r>
              <a:rPr lang="en-US" dirty="0" smtClean="0"/>
              <a:t>technology</a:t>
            </a:r>
            <a:endParaRPr lang="en-US" dirty="0"/>
          </a:p>
          <a:p>
            <a:pPr lvl="2"/>
            <a:r>
              <a:rPr lang="en-US" dirty="0"/>
              <a:t>e.g., Internet, </a:t>
            </a:r>
            <a:r>
              <a:rPr lang="en-US" dirty="0" smtClean="0"/>
              <a:t>Web, Facebook, Twitter</a:t>
            </a:r>
            <a:endParaRPr lang="en-US" dirty="0"/>
          </a:p>
          <a:p>
            <a:pPr lvl="1"/>
            <a:r>
              <a:rPr lang="en-US" dirty="0"/>
              <a:t>Result of our ability to collect more, better, and more complex data</a:t>
            </a:r>
          </a:p>
          <a:p>
            <a:pPr lvl="2"/>
            <a:r>
              <a:rPr lang="en-US" dirty="0"/>
              <a:t>e.g., gene regulatory networks</a:t>
            </a:r>
          </a:p>
          <a:p>
            <a:r>
              <a:rPr lang="en-US" dirty="0"/>
              <a:t>Networks of thousands, millions, or billions of nodes</a:t>
            </a:r>
          </a:p>
          <a:p>
            <a:pPr lvl="1"/>
            <a:r>
              <a:rPr lang="en-US" dirty="0" smtClean="0"/>
              <a:t>Impossible </a:t>
            </a:r>
            <a:r>
              <a:rPr lang="en-US" dirty="0"/>
              <a:t>to </a:t>
            </a:r>
            <a:r>
              <a:rPr lang="en-US" dirty="0" smtClean="0"/>
              <a:t>process visually</a:t>
            </a:r>
          </a:p>
          <a:p>
            <a:pPr lvl="1"/>
            <a:r>
              <a:rPr lang="en-US" dirty="0" smtClean="0"/>
              <a:t>Problems become harder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9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Measuring Real 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Modeling the evolution and creation of </a:t>
            </a:r>
            <a:r>
              <a:rPr lang="en-US" sz="2800" dirty="0"/>
              <a:t>networks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Identifying important nodes in the graph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Understanding information cascades and virus contagions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Finding communities in graphs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Link Prediction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Storing and processing huge networks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Other special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61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large graphs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does a network look like?</a:t>
            </a:r>
          </a:p>
          <a:p>
            <a:pPr lvl="1"/>
            <a:r>
              <a:rPr lang="en-US" dirty="0" smtClean="0"/>
              <a:t>Measure different properties to understand the structure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913633"/>
            <a:ext cx="2486025" cy="1838325"/>
          </a:xfrm>
          <a:prstGeom prst="rect">
            <a:avLst/>
          </a:prstGeom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386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1296" y="626867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degree of nodes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6912" y="6195943"/>
            <a:ext cx="24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Triangles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1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network properties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Most nodes have only a small number of neighbors (degree), but there are some nodes with very high degree (</a:t>
            </a:r>
            <a:r>
              <a:rPr lang="en-US" sz="2400">
                <a:solidFill>
                  <a:srgbClr val="FF9900"/>
                </a:solidFill>
              </a:rPr>
              <a:t>power-law degree distribution</a:t>
            </a:r>
            <a:r>
              <a:rPr lang="en-US" sz="24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9900"/>
                </a:solidFill>
              </a:rPr>
              <a:t>scale-free</a:t>
            </a:r>
            <a:r>
              <a:rPr lang="en-US" sz="200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If a node </a:t>
            </a:r>
            <a:r>
              <a:rPr lang="en-US" sz="2400">
                <a:solidFill>
                  <a:srgbClr val="0000FF"/>
                </a:solidFill>
              </a:rPr>
              <a:t>x</a:t>
            </a:r>
            <a:r>
              <a:rPr lang="en-US" sz="2400"/>
              <a:t> is connected to 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z</a:t>
            </a:r>
            <a:r>
              <a:rPr lang="en-US" sz="2400"/>
              <a:t>, then </a:t>
            </a:r>
            <a:r>
              <a:rPr lang="en-US" sz="2400">
                <a:solidFill>
                  <a:srgbClr val="0000FF"/>
                </a:solidFill>
              </a:rPr>
              <a:t>y</a:t>
            </a:r>
            <a:r>
              <a:rPr lang="en-US" sz="2400"/>
              <a:t> and </a:t>
            </a:r>
            <a:r>
              <a:rPr lang="en-US" sz="2400">
                <a:solidFill>
                  <a:srgbClr val="0000FF"/>
                </a:solidFill>
              </a:rPr>
              <a:t>z</a:t>
            </a:r>
            <a:r>
              <a:rPr lang="en-US" sz="2400"/>
              <a:t> are likely to be connected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high </a:t>
            </a:r>
            <a:r>
              <a:rPr lang="en-US" sz="2000">
                <a:solidFill>
                  <a:srgbClr val="FF9900"/>
                </a:solidFill>
              </a:rPr>
              <a:t>clustering coefficient</a:t>
            </a:r>
          </a:p>
          <a:p>
            <a:pPr>
              <a:lnSpc>
                <a:spcPct val="80000"/>
              </a:lnSpc>
            </a:pPr>
            <a:r>
              <a:rPr lang="en-US" sz="2400"/>
              <a:t>Most nodes are just a few edges away on average.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olidFill>
                  <a:srgbClr val="FF9900"/>
                </a:solidFill>
              </a:rPr>
              <a:t>small world</a:t>
            </a:r>
            <a:r>
              <a:rPr lang="en-US" sz="2000"/>
              <a:t> networks</a:t>
            </a:r>
          </a:p>
          <a:p>
            <a:pPr>
              <a:lnSpc>
                <a:spcPct val="80000"/>
              </a:lnSpc>
            </a:pPr>
            <a:r>
              <a:rPr lang="en-US" sz="2400"/>
              <a:t>Networks from very diverse areas (from internet to biological networks) have similar properties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it possible that there is a unifying underlying generative process?</a:t>
            </a:r>
          </a:p>
        </p:txBody>
      </p:sp>
    </p:spTree>
    <p:extLst>
      <p:ext uri="{BB962C8B-B14F-4D97-AF65-F5344CB8AC3E}">
        <p14:creationId xmlns:p14="http://schemas.microsoft.com/office/powerpoint/2010/main" xmlns="" val="38448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graphs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Classic graph theory model (Erdös-Renyi)</a:t>
            </a:r>
          </a:p>
          <a:p>
            <a:pPr lvl="1"/>
            <a:r>
              <a:rPr lang="en-US" sz="2400"/>
              <a:t>each edge is generated independently with probability </a:t>
            </a:r>
            <a:r>
              <a:rPr lang="en-US" sz="2400">
                <a:solidFill>
                  <a:srgbClr val="0000FF"/>
                </a:solidFill>
              </a:rPr>
              <a:t>p</a:t>
            </a:r>
          </a:p>
          <a:p>
            <a:pPr lvl="1"/>
            <a:endParaRPr lang="en-US" sz="2400"/>
          </a:p>
          <a:p>
            <a:r>
              <a:rPr lang="en-US" sz="2800"/>
              <a:t>Very well studied model but:</a:t>
            </a:r>
          </a:p>
          <a:p>
            <a:pPr lvl="1"/>
            <a:r>
              <a:rPr lang="en-US" sz="2400"/>
              <a:t>most vertices have about the same degree</a:t>
            </a:r>
          </a:p>
          <a:p>
            <a:pPr lvl="1"/>
            <a:r>
              <a:rPr lang="en-US" sz="2400"/>
              <a:t>the probability of two nodes being linked is independent of whether they share a neighbor</a:t>
            </a:r>
          </a:p>
          <a:p>
            <a:pPr lvl="1"/>
            <a:r>
              <a:rPr lang="en-US" sz="2400"/>
              <a:t>the average paths are short</a:t>
            </a:r>
          </a:p>
        </p:txBody>
      </p:sp>
    </p:spTree>
    <p:extLst>
      <p:ext uri="{BB962C8B-B14F-4D97-AF65-F5344CB8AC3E}">
        <p14:creationId xmlns:p14="http://schemas.microsoft.com/office/powerpoint/2010/main" xmlns="" val="34766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real networks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life networks are not “random”</a:t>
            </a:r>
          </a:p>
          <a:p>
            <a:r>
              <a:rPr lang="en-US" dirty="0"/>
              <a:t>Can we define a model that generates graphs with statistical properties similar to those in real life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rich-get-richer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of nodes on the Web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Is my home page as important as the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page?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We need algorithms to compute the importance of nodes in a graph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PageRank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success story of network use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712968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impossible to create a web search engine without understanding the web graph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212976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2664296"/>
          </a:xfrm>
        </p:spPr>
        <p:txBody>
          <a:bodyPr/>
          <a:lstStyle/>
          <a:p>
            <a:pPr algn="ctr"/>
            <a:r>
              <a:rPr lang="en-US" b="0" dirty="0" smtClean="0"/>
              <a:t>What do the Following complex Systems Have in Common?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Information/Virus Cascade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600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do viruses spread between individuals? How can we stop them?</a:t>
            </a:r>
          </a:p>
          <a:p>
            <a:endParaRPr lang="en-US" dirty="0"/>
          </a:p>
          <a:p>
            <a:r>
              <a:rPr lang="en-US" dirty="0" smtClean="0"/>
              <a:t>How does information propagates in social and information networks? What items become viral? Who are the influencers and trend-setters?</a:t>
            </a:r>
          </a:p>
          <a:p>
            <a:endParaRPr lang="en-US" dirty="0"/>
          </a:p>
          <a:p>
            <a:r>
              <a:rPr lang="en-US" dirty="0" smtClean="0"/>
              <a:t>We need models and algorithms to answer these questions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8712968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advertising relies heavily on online social networks and word-of-mouth marketing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1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US" dirty="0" smtClean="0"/>
              <a:t>What is community?</a:t>
            </a:r>
          </a:p>
          <a:p>
            <a:pPr lvl="1"/>
            <a:r>
              <a:rPr lang="en-US" dirty="0" smtClean="0"/>
              <a:t>“Cohesive subgroups are subsets of actors among whom there are relatively strong, direct, intense, frequent, or positive ties.” [Wasserman &amp; Faust ‘97]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198193"/>
            <a:ext cx="4314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70201"/>
            <a:ext cx="429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3779912" y="38610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Karate club example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W. Zachary, 1970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and Finding Communities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Input: a graph G=(V,E)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edge (u, v) denotes similarity between u and v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weighted graphs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weight of edge captures the degree of similarity</a:t>
            </a:r>
          </a:p>
          <a:p>
            <a:pPr lvl="0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Clustering: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Partition the nodes in the graph such that nodes within clusters are well interconnected (high edge weights), and nodes across clusters are sparsely interconnected (low edge weights)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“Birds of a feather flock together”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Caused by two related social forces [Friedkin98, Lazarsfeld54]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Social influence: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become similar to those they interact with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Selection: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People seek out similar people to interact with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Both processes contribute to </a:t>
            </a:r>
            <a:r>
              <a:rPr lang="en-US" dirty="0" err="1" smtClean="0">
                <a:solidFill>
                  <a:srgbClr val="002060"/>
                </a:solidFill>
              </a:rPr>
              <a:t>homophily</a:t>
            </a:r>
            <a:r>
              <a:rPr lang="en-US" dirty="0" smtClean="0">
                <a:solidFill>
                  <a:srgbClr val="002060"/>
                </a:solidFill>
              </a:rPr>
              <a:t>, but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Social influence leads to community-wide homogeneity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 Selection leads to fragmentation of the </a:t>
            </a:r>
            <a:r>
              <a:rPr lang="en-US" dirty="0" smtClean="0">
                <a:solidFill>
                  <a:srgbClr val="002060"/>
                </a:solidFill>
              </a:rPr>
              <a:t>community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Applications in online marketing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viral marketing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relies upon social influence affecting behavior</a:t>
            </a:r>
          </a:p>
          <a:p>
            <a:pPr lvl="1" algn="just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recommender systems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predict behavior based on similarity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Given a snapshot of a social network at time t, we seek to accurately predict the edges that will be added to the network during the interval from time t to a given future time t'. </a:t>
            </a: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2924944"/>
            <a:ext cx="4680520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Accelerate the growth of a social network (e.g.,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LinkedIn, Twitter) that would otherwise take longer to form.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Identify the structure of a criminal network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62" t="21031" r="1276" b="56867"/>
          <a:stretch/>
        </p:blipFill>
        <p:spPr bwMode="auto">
          <a:xfrm>
            <a:off x="5868144" y="2708920"/>
            <a:ext cx="2681416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30770"/>
            <a:ext cx="5400600" cy="192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Privacy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371703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Analysis (Utility)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vs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Privacy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1303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Anonymization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problem (or data publishing)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Given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network G construct 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anonymized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network G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which private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 is hidden.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 different entities: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the social network whose private data needs to be protected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adversary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attacker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attempts to combine G with any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external information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she owns or can attain to deduce private information,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benign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analyst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who wants to use G to extract useful information.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0851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What do participants in an OSN consider as private information that needs to be protected?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Active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passive attacks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Combining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information </a:t>
            </a: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from many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networks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Specify and measure privacy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391505" cy="168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Users on online social networks generate content.</a:t>
            </a:r>
          </a:p>
          <a:p>
            <a:r>
              <a:rPr lang="en-US" dirty="0" smtClean="0"/>
              <a:t>Mining the content in conjunction with the network can be useful</a:t>
            </a:r>
          </a:p>
          <a:p>
            <a:pPr lvl="1"/>
            <a:r>
              <a:rPr lang="en-US" dirty="0" smtClean="0"/>
              <a:t>Do friends post similar content on </a:t>
            </a:r>
            <a:r>
              <a:rPr lang="en-US" dirty="0" err="1" smtClean="0"/>
              <a:t>Facebook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Can we understand a </a:t>
            </a:r>
            <a:r>
              <a:rPr lang="en-US" dirty="0" smtClean="0"/>
              <a:t>user’s </a:t>
            </a:r>
            <a:r>
              <a:rPr lang="en-US" dirty="0" smtClean="0"/>
              <a:t>interests by looking at those of their friends?</a:t>
            </a:r>
          </a:p>
          <a:p>
            <a:pPr lvl="1"/>
            <a:r>
              <a:rPr lang="en-US" dirty="0" smtClean="0"/>
              <a:t>Can we predict a movie rating using the social network?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Tools</a:t>
            </a:r>
            <a:endParaRPr lang="el-GR" sz="4000" dirty="0"/>
          </a:p>
        </p:txBody>
      </p:sp>
      <p:pic>
        <p:nvPicPr>
          <p:cNvPr id="9" name="Picture 8" descr="icon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836712"/>
            <a:ext cx="1171349" cy="868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908720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/>
              <a:t>: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free software environment for statistical computing and graphics.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http://www.r-project.org/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R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576064" cy="437810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060848"/>
            <a:ext cx="1590675" cy="476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1916832"/>
            <a:ext cx="48965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Gephi</a:t>
            </a:r>
            <a:r>
              <a:rPr lang="en-US" dirty="0" smtClean="0"/>
              <a:t>: interactive visualization and </a:t>
            </a:r>
            <a:r>
              <a:rPr lang="en-US" dirty="0"/>
              <a:t>exploration platform for all kinds of networks and complex systems, dynamic and hierarchical </a:t>
            </a:r>
            <a:r>
              <a:rPr lang="en-US" dirty="0" smtClean="0"/>
              <a:t>graphs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http://gephi.org/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thumbs_preview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988840"/>
            <a:ext cx="1428750" cy="952500"/>
          </a:xfrm>
          <a:prstGeom prst="rect">
            <a:avLst/>
          </a:prstGeom>
        </p:spPr>
      </p:pic>
      <p:pic>
        <p:nvPicPr>
          <p:cNvPr id="15" name="Picture 14" descr="snap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140968"/>
            <a:ext cx="1440160" cy="14401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357301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Stanford Network Analysis Platform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SNAP): </a:t>
            </a:r>
            <a:r>
              <a:rPr lang="en-US" dirty="0" smtClean="0"/>
              <a:t>general purpose, high performance system for analysis and manipulation of large networks written in C++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http://snap.stanford.edu/snap/index.html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1317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NetworkX</a:t>
            </a:r>
            <a:r>
              <a:rPr lang="en-US" dirty="0" smtClean="0"/>
              <a:t>: a Python language software package for the creation, manipulation, and study of the structure, dynamics, and functions of complex networks.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http://networkx.lanl.gov/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Frameworks for </a:t>
            </a:r>
            <a:r>
              <a:rPr lang="en-US" sz="3200" dirty="0" smtClean="0"/>
              <a:t>Processing </a:t>
            </a:r>
            <a:r>
              <a:rPr lang="en-US" sz="3200" dirty="0"/>
              <a:t>Large Graphs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Large scale (in some cases billions of vertices, trillions of edges)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to process graphs in parallel?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Write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your own code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MapReduce (general parallel processing) *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</a:rPr>
              <a:t>Pregel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(bulk synchronous parallel model) introduced by Google in 2010*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Input: a (directed) graph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supersteps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runs your algorithm at each vertex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    until each vertex votes to halt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Output: a (directed graph)</a:t>
            </a:r>
          </a:p>
          <a:p>
            <a:pPr lvl="1"/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Giraph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http://incubator.apache.org/giraph/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(part of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Hadoop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software)</a:t>
            </a:r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Dean, S.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Ghemawat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MapReduce: Simplified Data Processing on Large Clusters.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OSDI 2004: 137-150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** G.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Malewicz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Austern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J. C. Bik,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J.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C.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Dehnert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I.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Horn,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Leiser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200" i="1" dirty="0" err="1">
                <a:solidFill>
                  <a:schemeClr val="accent1">
                    <a:lumMod val="75000"/>
                  </a:schemeClr>
                </a:solidFill>
              </a:rPr>
              <a:t>Pregel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: a system for large-scale graph processing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SIGMOD Conference 2010: 135-146</a:t>
            </a:r>
            <a:endParaRPr lang="el-G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08518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Storage?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</a:t>
            </a: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Collected using available APIs (Twitter,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etc)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Using existing collections, e.g., from SNAP (more in the webpage), permission may be required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276872"/>
            <a:ext cx="784887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Stanford Large Network Dataset Collection</a:t>
            </a:r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60 large social and information network datasets</a:t>
            </a:r>
            <a:endParaRPr lang="en-US" sz="1100" dirty="0" smtClean="0"/>
          </a:p>
          <a:p>
            <a:r>
              <a:rPr lang="en-US" sz="1100" b="1" dirty="0" err="1" smtClean="0"/>
              <a:t>Coauthorship</a:t>
            </a:r>
            <a:r>
              <a:rPr lang="en-US" sz="1100" b="1" dirty="0" smtClean="0"/>
              <a:t> and Citation Networks</a:t>
            </a:r>
          </a:p>
          <a:p>
            <a:r>
              <a:rPr lang="en-US" sz="1100" dirty="0" smtClean="0">
                <a:hlinkClick r:id="rId4"/>
              </a:rPr>
              <a:t>DBLP</a:t>
            </a:r>
            <a:r>
              <a:rPr lang="en-US" sz="1100" dirty="0" smtClean="0"/>
              <a:t>: Collaboration network of computer scientists</a:t>
            </a:r>
          </a:p>
          <a:p>
            <a:r>
              <a:rPr lang="en-US" sz="1100" dirty="0" smtClean="0">
                <a:hlinkClick r:id="rId5"/>
              </a:rPr>
              <a:t>KDD Cup Dataset</a:t>
            </a:r>
            <a:endParaRPr lang="en-US" sz="1100" dirty="0" smtClean="0"/>
          </a:p>
          <a:p>
            <a:r>
              <a:rPr lang="en-US" sz="1100" b="1" dirty="0" smtClean="0"/>
              <a:t>Internet Topology</a:t>
            </a:r>
          </a:p>
          <a:p>
            <a:r>
              <a:rPr lang="en-US" sz="1100" dirty="0" smtClean="0">
                <a:hlinkClick r:id="rId6"/>
              </a:rPr>
              <a:t>AS Graphs</a:t>
            </a:r>
            <a:r>
              <a:rPr lang="en-US" sz="1100" dirty="0" smtClean="0"/>
              <a:t>: AS-level </a:t>
            </a:r>
            <a:r>
              <a:rPr lang="en-US" sz="1100" dirty="0" err="1" smtClean="0"/>
              <a:t>connectivities</a:t>
            </a:r>
            <a:r>
              <a:rPr lang="en-US" sz="1100" dirty="0" smtClean="0"/>
              <a:t> inferred from Oregon route-views, Looking glass data and Routing registry data</a:t>
            </a:r>
          </a:p>
          <a:p>
            <a:r>
              <a:rPr lang="en-US" sz="1100" b="1" dirty="0" smtClean="0"/>
              <a:t>Yelp Data</a:t>
            </a:r>
          </a:p>
          <a:p>
            <a:r>
              <a:rPr lang="en-US" sz="1100" dirty="0" smtClean="0">
                <a:hlinkClick r:id="rId7"/>
              </a:rPr>
              <a:t>Yelp Review Data</a:t>
            </a:r>
            <a:r>
              <a:rPr lang="en-US" sz="1100" dirty="0" smtClean="0"/>
              <a:t>: reviews of the 250 closest businesses for 30 universities for students and academics to explore and research</a:t>
            </a:r>
          </a:p>
          <a:p>
            <a:r>
              <a:rPr lang="en-US" sz="1100" b="1" dirty="0" err="1" smtClean="0"/>
              <a:t>Youtube</a:t>
            </a:r>
            <a:r>
              <a:rPr lang="en-US" sz="1100" b="1" dirty="0" smtClean="0"/>
              <a:t> dataset</a:t>
            </a:r>
          </a:p>
          <a:p>
            <a:r>
              <a:rPr lang="en-US" sz="1100" dirty="0" err="1" smtClean="0">
                <a:hlinkClick r:id="rId8"/>
              </a:rPr>
              <a:t>Youtube</a:t>
            </a:r>
            <a:r>
              <a:rPr lang="en-US" sz="1100" dirty="0" smtClean="0">
                <a:hlinkClick r:id="rId8"/>
              </a:rPr>
              <a:t> data</a:t>
            </a:r>
            <a:r>
              <a:rPr lang="en-US" sz="1100" dirty="0" smtClean="0"/>
              <a:t>: YouTube videos as nodes. Edge a-&gt;b means video b is in the related video list (first 20 only) of a video a.</a:t>
            </a:r>
          </a:p>
          <a:p>
            <a:r>
              <a:rPr lang="en-US" sz="1100" b="1" dirty="0" smtClean="0"/>
              <a:t>Amazon product </a:t>
            </a:r>
            <a:r>
              <a:rPr lang="en-US" sz="1100" b="1" dirty="0" err="1" smtClean="0"/>
              <a:t>copurchasing</a:t>
            </a:r>
            <a:r>
              <a:rPr lang="en-US" sz="1100" b="1" dirty="0" smtClean="0"/>
              <a:t> networks and metadata</a:t>
            </a:r>
          </a:p>
          <a:p>
            <a:r>
              <a:rPr lang="en-US" sz="1100" dirty="0" smtClean="0">
                <a:hlinkClick r:id="rId9"/>
              </a:rPr>
              <a:t>Amazon Data</a:t>
            </a:r>
            <a:r>
              <a:rPr lang="en-US" sz="1100" dirty="0" smtClean="0"/>
              <a:t>: The data was collected by crawling Amazon website and contains product metadata and review information about 548,552 different products (Books, music CDs, DVDs and VHS video tapes).</a:t>
            </a:r>
          </a:p>
          <a:p>
            <a:r>
              <a:rPr lang="en-US" sz="1100" b="1" dirty="0" smtClean="0"/>
              <a:t>Wikipedia</a:t>
            </a:r>
          </a:p>
          <a:p>
            <a:r>
              <a:rPr lang="en-US" sz="1100" dirty="0" smtClean="0">
                <a:hlinkClick r:id="rId10"/>
              </a:rPr>
              <a:t>Wikipedia page to page link data</a:t>
            </a:r>
            <a:r>
              <a:rPr lang="en-US" sz="1100" dirty="0" smtClean="0"/>
              <a:t>: A list of all page-to-page links in Wikipedia</a:t>
            </a:r>
          </a:p>
          <a:p>
            <a:r>
              <a:rPr lang="en-US" sz="1100" dirty="0" err="1" smtClean="0">
                <a:hlinkClick r:id="rId11"/>
              </a:rPr>
              <a:t>DBPedia</a:t>
            </a:r>
            <a:r>
              <a:rPr lang="en-US" sz="1100" dirty="0" smtClean="0"/>
              <a:t>: The </a:t>
            </a:r>
            <a:r>
              <a:rPr lang="en-US" sz="1100" dirty="0" err="1" smtClean="0"/>
              <a:t>DBpedia</a:t>
            </a:r>
            <a:r>
              <a:rPr lang="en-US" sz="1100" dirty="0" smtClean="0"/>
              <a:t> data set uses a large multi-domain ontology which has been derived from Wikipedia.</a:t>
            </a:r>
          </a:p>
          <a:p>
            <a:r>
              <a:rPr lang="en-US" sz="1100" dirty="0" smtClean="0">
                <a:hlinkClick r:id="rId12"/>
              </a:rPr>
              <a:t>Edits and talks</a:t>
            </a:r>
            <a:r>
              <a:rPr lang="en-US" sz="1100" dirty="0" smtClean="0"/>
              <a:t>: Complete edit history (all revisions, all pages) of Wikipedia since its inception till January 2008.</a:t>
            </a:r>
          </a:p>
          <a:p>
            <a:r>
              <a:rPr lang="en-US" sz="1100" b="1" dirty="0" smtClean="0"/>
              <a:t>Movie Ratings</a:t>
            </a:r>
          </a:p>
          <a:p>
            <a:r>
              <a:rPr lang="en-US" sz="1100" dirty="0" smtClean="0">
                <a:hlinkClick r:id="rId13"/>
              </a:rPr>
              <a:t>IMDB database</a:t>
            </a:r>
            <a:r>
              <a:rPr lang="en-US" sz="1100" dirty="0" smtClean="0"/>
              <a:t>: Movie ratings from IMDB</a:t>
            </a:r>
          </a:p>
          <a:p>
            <a:r>
              <a:rPr lang="en-US" sz="1100" dirty="0" smtClean="0">
                <a:hlinkClick r:id="rId14"/>
              </a:rPr>
              <a:t>User rating data</a:t>
            </a:r>
            <a:r>
              <a:rPr lang="en-US" sz="1100" dirty="0" smtClean="0"/>
              <a:t>: Movie ratings from </a:t>
            </a:r>
            <a:r>
              <a:rPr lang="en-US" sz="1100" dirty="0" err="1" smtClean="0"/>
              <a:t>MovieLens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Economy</a:t>
            </a:r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476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Logistics</a:t>
            </a:r>
            <a:endParaRPr lang="el-G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25% Presentations and class participation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25% Assignments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50% Term Project (in 2 Phases)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 Final Exam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06896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 page:</a:t>
            </a:r>
          </a:p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www.cs.uoi.gr/~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tsap/teaching/cs-l14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Textbooks: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Easley and Kleinberg free text 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/>
              </a:rPr>
              <a:t>Networks, Crowds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Markets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M. E. J. Newman, </a:t>
            </a:r>
            <a:r>
              <a:rPr lang="en-US" dirty="0" smtClean="0">
                <a:hlinkClick r:id="rId4"/>
              </a:rPr>
              <a:t>The structure and function of complex networks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SIAM Reviews, 45(2): 167-256, 2003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 Theory Reminder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6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700213"/>
            <a:ext cx="4611688" cy="1730375"/>
          </a:xfrm>
        </p:spPr>
        <p:txBody>
          <a:bodyPr/>
          <a:lstStyle/>
          <a:p>
            <a:r>
              <a:rPr lang="en-US" sz="2800" dirty="0"/>
              <a:t>Graph </a:t>
            </a:r>
            <a:r>
              <a:rPr lang="en-US" sz="2800" dirty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V</a:t>
            </a:r>
            <a:r>
              <a:rPr lang="en-US" sz="2400" dirty="0"/>
              <a:t> = set of </a:t>
            </a:r>
            <a:r>
              <a:rPr lang="en-US" sz="2400" dirty="0" smtClean="0"/>
              <a:t>vertices (nodes)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E</a:t>
            </a:r>
            <a:r>
              <a:rPr lang="en-US" sz="2400" dirty="0"/>
              <a:t> = set of edges</a:t>
            </a:r>
          </a:p>
        </p:txBody>
      </p:sp>
      <p:sp>
        <p:nvSpPr>
          <p:cNvPr id="184324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539750" y="4767263"/>
            <a:ext cx="454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undirected graph</a:t>
            </a:r>
          </a:p>
          <a:p>
            <a:r>
              <a:rPr lang="en-US" sz="2400" dirty="0">
                <a:latin typeface="Tahoma" pitchFamily="34" charset="0"/>
              </a:rPr>
              <a:t>E={(1,2),(1,3),(2,3),(3,4),(4,5)}</a:t>
            </a:r>
          </a:p>
        </p:txBody>
      </p:sp>
    </p:spTree>
    <p:extLst>
      <p:ext uri="{BB962C8B-B14F-4D97-AF65-F5344CB8AC3E}">
        <p14:creationId xmlns:p14="http://schemas.microsoft.com/office/powerpoint/2010/main" xmlns="" val="36781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/>
      <p:bldP spid="184330" grpId="0"/>
      <p:bldP spid="184331" grpId="0"/>
      <p:bldP spid="184332" grpId="0"/>
      <p:bldP spid="184333" grpId="0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Theory</a:t>
            </a:r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5" name="Line 17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457200" y="4694238"/>
            <a:ext cx="567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ahoma" pitchFamily="34" charset="0"/>
              </a:rPr>
              <a:t>directed graph</a:t>
            </a:r>
          </a:p>
          <a:p>
            <a:r>
              <a:rPr lang="en-US" sz="2400" dirty="0">
                <a:latin typeface="Tahoma" pitchFamily="34" charset="0"/>
              </a:rPr>
              <a:t>E={‹1,2›, ‹2,1› ‹1,3›, ‹3,2›, ‹3,4›, ‹4,5›}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68312" y="1700213"/>
            <a:ext cx="4611688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smtClean="0"/>
              <a:t>Graph </a:t>
            </a:r>
            <a:r>
              <a:rPr lang="en-US" sz="2800" smtClean="0">
                <a:solidFill>
                  <a:srgbClr val="00B0F0"/>
                </a:solidFill>
              </a:rPr>
              <a:t>G=(V,E)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V</a:t>
            </a:r>
            <a:r>
              <a:rPr lang="en-US" sz="2400" smtClean="0"/>
              <a:t> = set of vertices (nodes)</a:t>
            </a:r>
          </a:p>
          <a:p>
            <a:pPr lvl="1"/>
            <a:r>
              <a:rPr lang="en-US" sz="2400" smtClean="0">
                <a:solidFill>
                  <a:srgbClr val="00B0F0"/>
                </a:solidFill>
              </a:rPr>
              <a:t>E</a:t>
            </a:r>
            <a:r>
              <a:rPr lang="en-US" sz="2400" smtClean="0"/>
              <a:t> = set of edges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848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88419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88428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88429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0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1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FF9900"/>
                </a:solidFill>
                <a:latin typeface="Tahoma" pitchFamily="34" charset="0"/>
              </a:rPr>
              <a:t>degree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d(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r>
              <a:rPr lang="en-US" sz="2800" dirty="0">
                <a:solidFill>
                  <a:srgbClr val="00B0F0"/>
                </a:solidFill>
                <a:latin typeface="Tahoma" pitchFamily="34" charset="0"/>
              </a:rPr>
              <a:t>)</a:t>
            </a:r>
            <a:r>
              <a:rPr lang="en-US" sz="2800" dirty="0">
                <a:latin typeface="Tahoma" pitchFamily="34" charset="0"/>
              </a:rPr>
              <a:t> of node </a:t>
            </a:r>
            <a:r>
              <a:rPr lang="en-US" sz="28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800" dirty="0">
              <a:solidFill>
                <a:srgbClr val="00B0F0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number of edges </a:t>
            </a:r>
            <a:r>
              <a:rPr lang="en-US" sz="2400" dirty="0">
                <a:solidFill>
                  <a:srgbClr val="FF9900"/>
                </a:solidFill>
                <a:latin typeface="Tahoma" pitchFamily="34" charset="0"/>
              </a:rPr>
              <a:t>incident</a:t>
            </a:r>
            <a:r>
              <a:rPr lang="en-US" sz="2400" dirty="0">
                <a:latin typeface="Tahoma" pitchFamily="34" charset="0"/>
              </a:rPr>
              <a:t> on node </a:t>
            </a:r>
            <a:r>
              <a:rPr lang="en-US" sz="2400" dirty="0" err="1">
                <a:solidFill>
                  <a:srgbClr val="00B0F0"/>
                </a:solidFill>
                <a:latin typeface="Tahoma" pitchFamily="34" charset="0"/>
              </a:rPr>
              <a:t>i</a:t>
            </a:r>
            <a:endParaRPr lang="en-US" sz="2400" dirty="0">
              <a:solidFill>
                <a:srgbClr val="00B0F0"/>
              </a:solidFill>
              <a:latin typeface="Tahoma" pitchFamily="34" charset="0"/>
            </a:endParaRPr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395288" y="3644900"/>
            <a:ext cx="5472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[d(</a:t>
            </a:r>
            <a:r>
              <a:rPr lang="en-US" sz="2400" dirty="0" err="1">
                <a:latin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</a:rPr>
              <a:t>),d(2),d(3),d(4),d(5)]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</a:t>
            </a:r>
            <a:r>
              <a:rPr lang="en-US" sz="2400" dirty="0" smtClean="0">
                <a:latin typeface="Tahoma" pitchFamily="34" charset="0"/>
              </a:rPr>
              <a:t>2,2,3,2,1</a:t>
            </a:r>
            <a:r>
              <a:rPr lang="en-US" sz="2400" dirty="0">
                <a:latin typeface="Tahoma" pitchFamily="34" charset="0"/>
              </a:rPr>
              <a:t>]</a:t>
            </a:r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468313" y="5157788"/>
            <a:ext cx="54721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latin typeface="Tahoma" pitchFamily="34" charset="0"/>
              </a:rPr>
              <a:t>degree distribution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[(</a:t>
            </a:r>
            <a:r>
              <a:rPr lang="en-US" sz="2400" dirty="0" smtClean="0">
                <a:latin typeface="Tahoma" pitchFamily="34" charset="0"/>
              </a:rPr>
              <a:t>1:1),(2:3),(3,1)]</a:t>
            </a:r>
            <a:endParaRPr lang="en-US" sz="2400" dirty="0">
              <a:latin typeface="Tahoma" pitchFamily="34" charset="0"/>
            </a:endParaRP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0880818"/>
              </p:ext>
            </p:extLst>
          </p:nvPr>
        </p:nvGraphicFramePr>
        <p:xfrm>
          <a:off x="3879449" y="5157788"/>
          <a:ext cx="2247900" cy="15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27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190467" name="Oval 3"/>
          <p:cNvSpPr>
            <a:spLocks noChangeArrowheads="1"/>
          </p:cNvSpPr>
          <p:nvPr/>
        </p:nvSpPr>
        <p:spPr bwMode="auto">
          <a:xfrm>
            <a:off x="5578475" y="31416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8" name="Oval 4"/>
          <p:cNvSpPr>
            <a:spLocks noChangeArrowheads="1"/>
          </p:cNvSpPr>
          <p:nvPr/>
        </p:nvSpPr>
        <p:spPr bwMode="auto">
          <a:xfrm>
            <a:off x="7089775" y="22050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Oval 5"/>
          <p:cNvSpPr>
            <a:spLocks noChangeArrowheads="1"/>
          </p:cNvSpPr>
          <p:nvPr/>
        </p:nvSpPr>
        <p:spPr bwMode="auto">
          <a:xfrm>
            <a:off x="8386763" y="33575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Oval 6"/>
          <p:cNvSpPr>
            <a:spLocks noChangeArrowheads="1"/>
          </p:cNvSpPr>
          <p:nvPr/>
        </p:nvSpPr>
        <p:spPr bwMode="auto">
          <a:xfrm>
            <a:off x="6154738" y="4652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7810500" y="47974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434013" y="33575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7089775" y="17732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8439150" y="36607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7862888" y="51006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134100" y="50276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 flipV="1">
            <a:off x="5865813" y="24209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378700" y="24209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9" name="Line 15"/>
          <p:cNvSpPr>
            <a:spLocks noChangeShapeType="1"/>
          </p:cNvSpPr>
          <p:nvPr/>
        </p:nvSpPr>
        <p:spPr bwMode="auto">
          <a:xfrm>
            <a:off x="5865813" y="32845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0" name="Line 16"/>
          <p:cNvSpPr>
            <a:spLocks noChangeShapeType="1"/>
          </p:cNvSpPr>
          <p:nvPr/>
        </p:nvSpPr>
        <p:spPr bwMode="auto">
          <a:xfrm flipV="1">
            <a:off x="8026400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1" name="Line 17"/>
          <p:cNvSpPr>
            <a:spLocks noChangeShapeType="1"/>
          </p:cNvSpPr>
          <p:nvPr/>
        </p:nvSpPr>
        <p:spPr bwMode="auto">
          <a:xfrm>
            <a:off x="6442075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0482" name="Rectangle 18"/>
              <p:cNvSpPr>
                <a:spLocks noChangeArrowheads="1"/>
              </p:cNvSpPr>
              <p:nvPr/>
            </p:nvSpPr>
            <p:spPr bwMode="auto">
              <a:xfrm>
                <a:off x="395287" y="1844675"/>
                <a:ext cx="5038725" cy="1512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in-degree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𝑖𝑛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</a:t>
                </a:r>
                <a:r>
                  <a:rPr lang="en-US" sz="2000" dirty="0" smtClean="0">
                    <a:latin typeface="Tahoma" pitchFamily="34" charset="0"/>
                  </a:rPr>
                  <a:t>incoming to </a:t>
                </a:r>
                <a:r>
                  <a:rPr lang="en-US" sz="2000" dirty="0">
                    <a:latin typeface="Tahoma" pitchFamily="34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904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7" y="1844675"/>
                <a:ext cx="5038725" cy="15128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95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0483" name="Rectangle 19"/>
              <p:cNvSpPr>
                <a:spLocks noChangeArrowheads="1"/>
              </p:cNvSpPr>
              <p:nvPr/>
            </p:nvSpPr>
            <p:spPr bwMode="auto">
              <a:xfrm>
                <a:off x="395288" y="3357563"/>
                <a:ext cx="4608760" cy="1512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rgbClr val="FF9900"/>
                    </a:solidFill>
                    <a:latin typeface="Tahoma" pitchFamily="34" charset="0"/>
                  </a:rPr>
                  <a:t>out-degree</a:t>
                </a:r>
                <a:r>
                  <a:rPr lang="en-US" sz="2400" dirty="0"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baseline="-25000" dirty="0" err="1">
                        <a:solidFill>
                          <a:srgbClr val="00B0F0"/>
                        </a:solidFill>
                        <a:latin typeface="Cambria Math"/>
                      </a:rPr>
                      <m:t>𝑜𝑢𝑡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latin typeface="Tahoma" pitchFamily="34" charset="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00B0F0"/>
                  </a:solidFill>
                  <a:latin typeface="Tahoma" pitchFamily="34" charset="0"/>
                </a:endParaRPr>
              </a:p>
              <a:p>
                <a:pPr marL="742950" lvl="1" indent="-285750">
                  <a:spcBef>
                    <a:spcPct val="20000"/>
                  </a:spcBef>
                  <a:buClr>
                    <a:srgbClr val="CC0000"/>
                  </a:buClr>
                  <a:buFont typeface="Wingdings" pitchFamily="2" charset="2"/>
                  <a:buChar char="§"/>
                </a:pPr>
                <a:r>
                  <a:rPr lang="en-US" sz="2000" dirty="0">
                    <a:latin typeface="Tahoma" pitchFamily="34" charset="0"/>
                  </a:rPr>
                  <a:t>number of edges leaving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000" dirty="0">
                  <a:solidFill>
                    <a:srgbClr val="00B0F0"/>
                  </a:solidFill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1904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357563"/>
                <a:ext cx="4608760" cy="151288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852" t="-36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177007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sequence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[1,2,1,1,1]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sequence </a:t>
            </a: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[2,1,2,1,0]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27201" y="4454525"/>
            <a:ext cx="3314873" cy="17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in-degree </a:t>
            </a:r>
            <a:r>
              <a:rPr lang="en-US" sz="2000" dirty="0" smtClean="0">
                <a:latin typeface="Tahoma" pitchFamily="34" charset="0"/>
              </a:rPr>
              <a:t>distribution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[(1:3),(2:1)]</a:t>
            </a:r>
            <a:endParaRPr lang="en-US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latin typeface="Tahoma" pitchFamily="34" charset="0"/>
              </a:rPr>
              <a:t>out-degree </a:t>
            </a:r>
            <a:r>
              <a:rPr lang="en-US" sz="2000" dirty="0" smtClean="0">
                <a:latin typeface="Tahoma" pitchFamily="34" charset="0"/>
              </a:rPr>
              <a:t>distribution</a:t>
            </a:r>
            <a:endParaRPr lang="en-US" sz="2000" dirty="0"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[(0:1),(1:2),(2:2)]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158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Path 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>
                <a:solidFill>
                  <a:srgbClr val="00B0F0"/>
                </a:solidFill>
              </a:rPr>
              <a:t>j</a:t>
            </a:r>
            <a:r>
              <a:rPr lang="en-US" sz="2400" dirty="0"/>
              <a:t>: a sequence of edges (directed or </a:t>
            </a:r>
            <a:r>
              <a:rPr lang="en-US" sz="2400" dirty="0" smtClean="0"/>
              <a:t>undirected) </a:t>
            </a:r>
            <a:r>
              <a:rPr lang="en-US" sz="2400" dirty="0"/>
              <a:t>from node </a:t>
            </a:r>
            <a:r>
              <a:rPr lang="en-US" sz="2400" dirty="0" err="1">
                <a:solidFill>
                  <a:srgbClr val="00B0F0"/>
                </a:solidFill>
              </a:rPr>
              <a:t>i</a:t>
            </a:r>
            <a:r>
              <a:rPr lang="en-US" sz="2400" dirty="0"/>
              <a:t> to node </a:t>
            </a:r>
            <a:r>
              <a:rPr lang="en-US" sz="2400" dirty="0" smtClean="0">
                <a:solidFill>
                  <a:srgbClr val="00B0F0"/>
                </a:solidFill>
              </a:rPr>
              <a:t>j</a:t>
            </a:r>
            <a:endParaRPr lang="en-US" sz="2400" dirty="0">
              <a:solidFill>
                <a:srgbClr val="00B0F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path </a:t>
            </a:r>
            <a:r>
              <a:rPr lang="en-US" sz="2000" dirty="0">
                <a:solidFill>
                  <a:schemeClr val="hlink"/>
                </a:solidFill>
              </a:rPr>
              <a:t>length</a:t>
            </a:r>
            <a:r>
              <a:rPr lang="en-US" sz="2000" dirty="0"/>
              <a:t>: number of edges on the path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nodes </a:t>
            </a:r>
            <a:r>
              <a:rPr lang="en-US" sz="2000" dirty="0" err="1"/>
              <a:t>i</a:t>
            </a:r>
            <a:r>
              <a:rPr lang="en-US" sz="2000" dirty="0"/>
              <a:t> and j are </a:t>
            </a:r>
            <a:r>
              <a:rPr lang="en-US" sz="2000" dirty="0">
                <a:solidFill>
                  <a:schemeClr val="hlink"/>
                </a:solidFill>
              </a:rPr>
              <a:t>connected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hlink"/>
                </a:solidFill>
              </a:rPr>
              <a:t>cycle: </a:t>
            </a:r>
            <a:r>
              <a:rPr lang="en-US" sz="2000" dirty="0"/>
              <a:t>a path that starts and ends at the same node</a:t>
            </a: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5364163" y="44878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6875463" y="35512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8172450" y="47037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5940425" y="5999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7596188" y="61436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219700" y="47037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875463" y="31194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8224838" y="50069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7648575" y="6446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919788" y="63738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 flipV="1">
            <a:off x="5651500" y="37671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7164388" y="37671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5651500" y="46307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V="1">
            <a:off x="7812088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6227763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31" name="Oval 19"/>
          <p:cNvSpPr>
            <a:spLocks noChangeArrowheads="1"/>
          </p:cNvSpPr>
          <p:nvPr/>
        </p:nvSpPr>
        <p:spPr bwMode="auto">
          <a:xfrm>
            <a:off x="1546225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Oval 20"/>
          <p:cNvSpPr>
            <a:spLocks noChangeArrowheads="1"/>
          </p:cNvSpPr>
          <p:nvPr/>
        </p:nvSpPr>
        <p:spPr bwMode="auto">
          <a:xfrm>
            <a:off x="3057525" y="35512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4354513" y="47037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2122488" y="59991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3778250" y="61436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Text Box 24"/>
          <p:cNvSpPr txBox="1">
            <a:spLocks noChangeArrowheads="1"/>
          </p:cNvSpPr>
          <p:nvPr/>
        </p:nvSpPr>
        <p:spPr bwMode="auto">
          <a:xfrm>
            <a:off x="1401763" y="47037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2537" name="Text Box 25"/>
          <p:cNvSpPr txBox="1">
            <a:spLocks noChangeArrowheads="1"/>
          </p:cNvSpPr>
          <p:nvPr/>
        </p:nvSpPr>
        <p:spPr bwMode="auto">
          <a:xfrm>
            <a:off x="3057525" y="31194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4406900" y="50069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830638" y="64468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101850" y="637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 flipV="1">
            <a:off x="1833563" y="37671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2" name="Line 30"/>
          <p:cNvSpPr>
            <a:spLocks noChangeShapeType="1"/>
          </p:cNvSpPr>
          <p:nvPr/>
        </p:nvSpPr>
        <p:spPr bwMode="auto">
          <a:xfrm>
            <a:off x="3346450" y="37671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>
            <a:off x="1833563" y="46307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 flipV="1">
            <a:off x="3994150" y="49911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2409825" y="61436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from node </a:t>
            </a:r>
            <a:r>
              <a:rPr lang="en-US" dirty="0" err="1">
                <a:solidFill>
                  <a:srgbClr val="00B0F0"/>
                </a:solidFill>
              </a:rPr>
              <a:t>i</a:t>
            </a:r>
            <a:r>
              <a:rPr lang="en-US" dirty="0"/>
              <a:t> to node </a:t>
            </a:r>
            <a:r>
              <a:rPr lang="en-US" dirty="0">
                <a:solidFill>
                  <a:srgbClr val="00B0F0"/>
                </a:solidFill>
              </a:rPr>
              <a:t>j</a:t>
            </a:r>
          </a:p>
          <a:p>
            <a:pPr lvl="1"/>
            <a:r>
              <a:rPr lang="en-US" dirty="0"/>
              <a:t>also known as </a:t>
            </a:r>
            <a:r>
              <a:rPr lang="en-US" dirty="0">
                <a:solidFill>
                  <a:schemeClr val="hlink"/>
                </a:solidFill>
              </a:rPr>
              <a:t>BFS path</a:t>
            </a:r>
            <a:r>
              <a:rPr lang="en-US" dirty="0"/>
              <a:t>, or </a:t>
            </a:r>
            <a:r>
              <a:rPr lang="en-US" dirty="0">
                <a:solidFill>
                  <a:schemeClr val="hlink"/>
                </a:solidFill>
              </a:rPr>
              <a:t>geodesic path</a:t>
            </a: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74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4581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0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3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Diameter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9900"/>
                </a:solidFill>
              </a:rPr>
              <a:t>longest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shortest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path</a:t>
            </a:r>
            <a:r>
              <a:rPr lang="en-US" dirty="0"/>
              <a:t> in the graph</a:t>
            </a:r>
          </a:p>
        </p:txBody>
      </p:sp>
      <p:sp>
        <p:nvSpPr>
          <p:cNvPr id="196612" name="Oval 4"/>
          <p:cNvSpPr>
            <a:spLocks noChangeArrowheads="1"/>
          </p:cNvSpPr>
          <p:nvPr/>
        </p:nvSpPr>
        <p:spPr bwMode="auto">
          <a:xfrm>
            <a:off x="53641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6875463" y="33353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Oval 6"/>
          <p:cNvSpPr>
            <a:spLocks noChangeArrowheads="1"/>
          </p:cNvSpPr>
          <p:nvPr/>
        </p:nvSpPr>
        <p:spPr bwMode="auto">
          <a:xfrm>
            <a:off x="8172450" y="44878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5940425" y="57832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7596188" y="59277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19700" y="44878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875463" y="29035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8224838" y="47910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7648575" y="62309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5919788" y="61579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22" name="Line 14"/>
          <p:cNvSpPr>
            <a:spLocks noChangeShapeType="1"/>
          </p:cNvSpPr>
          <p:nvPr/>
        </p:nvSpPr>
        <p:spPr bwMode="auto">
          <a:xfrm flipV="1">
            <a:off x="5651500" y="35512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>
            <a:off x="7164388" y="35512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5651500" y="44148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V="1">
            <a:off x="7812088" y="47752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6227763" y="59277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1546225" y="4221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Oval 20"/>
          <p:cNvSpPr>
            <a:spLocks noChangeArrowheads="1"/>
          </p:cNvSpPr>
          <p:nvPr/>
        </p:nvSpPr>
        <p:spPr bwMode="auto">
          <a:xfrm>
            <a:off x="3057525" y="3284538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96629" name="Oval 21"/>
          <p:cNvSpPr>
            <a:spLocks noChangeArrowheads="1"/>
          </p:cNvSpPr>
          <p:nvPr/>
        </p:nvSpPr>
        <p:spPr bwMode="auto">
          <a:xfrm>
            <a:off x="4354513" y="4437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Oval 22"/>
          <p:cNvSpPr>
            <a:spLocks noChangeArrowheads="1"/>
          </p:cNvSpPr>
          <p:nvPr/>
        </p:nvSpPr>
        <p:spPr bwMode="auto">
          <a:xfrm>
            <a:off x="2122488" y="57324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Oval 23"/>
          <p:cNvSpPr>
            <a:spLocks noChangeArrowheads="1"/>
          </p:cNvSpPr>
          <p:nvPr/>
        </p:nvSpPr>
        <p:spPr bwMode="auto">
          <a:xfrm>
            <a:off x="3778250" y="5876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401763" y="4437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3057525" y="2852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4406900" y="4740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3830638" y="6180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2101850" y="6107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V="1">
            <a:off x="1833563" y="3500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8" name="Line 30"/>
          <p:cNvSpPr>
            <a:spLocks noChangeShapeType="1"/>
          </p:cNvSpPr>
          <p:nvPr/>
        </p:nvSpPr>
        <p:spPr bwMode="auto">
          <a:xfrm>
            <a:off x="3346450" y="3500438"/>
            <a:ext cx="1008063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1833563" y="43640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V="1">
            <a:off x="3994150" y="47244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2409825" y="5876925"/>
            <a:ext cx="1368425" cy="1444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Undirected graph</a:t>
            </a:r>
          </a:p>
        </p:txBody>
      </p:sp>
      <p:sp>
        <p:nvSpPr>
          <p:cNvPr id="198659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</a:t>
            </a:r>
            <a:r>
              <a:rPr lang="en-US" sz="2800">
                <a:latin typeface="Tahoma" pitchFamily="34" charset="0"/>
              </a:rPr>
              <a:t> graph: a graph where there every pair of nodes is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Disconnected</a:t>
            </a:r>
            <a:r>
              <a:rPr lang="en-US" sz="2800">
                <a:latin typeface="Tahoma" pitchFamily="34" charset="0"/>
              </a:rPr>
              <a:t> graph: a graph that is not connected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Connected Components</a:t>
            </a:r>
            <a:r>
              <a:rPr lang="en-US" sz="2800">
                <a:latin typeface="Tahoma" pitchFamily="34" charset="0"/>
              </a:rPr>
              <a:t>: subsets of vertices that are connected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17350">
            <a:off x="6011863" y="4437063"/>
            <a:ext cx="2592387" cy="863600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5616575" y="2060575"/>
            <a:ext cx="3348038" cy="2232025"/>
          </a:xfrm>
          <a:prstGeom prst="ellips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2" grpId="0" animBg="1"/>
      <p:bldP spid="198675" grpId="0" animBg="1"/>
      <p:bldP spid="1986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Cell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084168" cy="50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Fully Connected Graph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658100" cy="1730375"/>
          </a:xfrm>
        </p:spPr>
        <p:txBody>
          <a:bodyPr/>
          <a:lstStyle/>
          <a:p>
            <a:r>
              <a:rPr lang="en-US" sz="2800" dirty="0">
                <a:solidFill>
                  <a:srgbClr val="FF9900"/>
                </a:solidFill>
              </a:rPr>
              <a:t>Clique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US" sz="2800" baseline="-25000" dirty="0"/>
          </a:p>
          <a:p>
            <a:r>
              <a:rPr lang="en-US" sz="2800" dirty="0"/>
              <a:t>A graph that has all possible </a:t>
            </a:r>
            <a:r>
              <a:rPr lang="en-US" sz="2800" dirty="0">
                <a:solidFill>
                  <a:srgbClr val="00B0F0"/>
                </a:solidFill>
              </a:rPr>
              <a:t>n(n-1)/2 </a:t>
            </a:r>
            <a:r>
              <a:rPr lang="en-US" sz="2800" dirty="0"/>
              <a:t>edges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>
            <a:off x="27717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42830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55800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Oval 7"/>
          <p:cNvSpPr>
            <a:spLocks noChangeArrowheads="1"/>
          </p:cNvSpPr>
          <p:nvPr/>
        </p:nvSpPr>
        <p:spPr bwMode="auto">
          <a:xfrm>
            <a:off x="33480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Oval 8"/>
          <p:cNvSpPr>
            <a:spLocks noChangeArrowheads="1"/>
          </p:cNvSpPr>
          <p:nvPr/>
        </p:nvSpPr>
        <p:spPr bwMode="auto">
          <a:xfrm>
            <a:off x="50038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26273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2830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6324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50561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3274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V="1">
            <a:off x="30591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 flipV="1">
            <a:off x="2987675" y="4343400"/>
            <a:ext cx="431800" cy="1223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45720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30591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3635375" y="44878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 flipV="1">
            <a:off x="52197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6353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500563" y="3406775"/>
            <a:ext cx="574675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63938" y="3406775"/>
            <a:ext cx="7921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059113" y="4271963"/>
            <a:ext cx="1944687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6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Graph</a:t>
            </a:r>
          </a:p>
        </p:txBody>
      </p:sp>
      <p:sp>
        <p:nvSpPr>
          <p:cNvPr id="202755" name="Oval 3"/>
          <p:cNvSpPr>
            <a:spLocks noChangeArrowheads="1"/>
          </p:cNvSpPr>
          <p:nvPr/>
        </p:nvSpPr>
        <p:spPr bwMode="auto">
          <a:xfrm>
            <a:off x="5148263" y="31416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Oval 4"/>
          <p:cNvSpPr>
            <a:spLocks noChangeArrowheads="1"/>
          </p:cNvSpPr>
          <p:nvPr/>
        </p:nvSpPr>
        <p:spPr bwMode="auto">
          <a:xfrm>
            <a:off x="6659563" y="22050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7956550" y="33575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Oval 6"/>
          <p:cNvSpPr>
            <a:spLocks noChangeArrowheads="1"/>
          </p:cNvSpPr>
          <p:nvPr/>
        </p:nvSpPr>
        <p:spPr bwMode="auto">
          <a:xfrm>
            <a:off x="5724525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9" name="Oval 7"/>
          <p:cNvSpPr>
            <a:spLocks noChangeArrowheads="1"/>
          </p:cNvSpPr>
          <p:nvPr/>
        </p:nvSpPr>
        <p:spPr bwMode="auto">
          <a:xfrm>
            <a:off x="7380288" y="4797425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659563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8008938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432675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03888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V="1">
            <a:off x="5435600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948488" y="2420938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5435600" y="3284538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7596188" y="36449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6011863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95288" y="2060575"/>
            <a:ext cx="431958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Strongly connected graph:</a:t>
            </a:r>
            <a:r>
              <a:rPr lang="en-US" sz="2400">
                <a:latin typeface="Tahoma" pitchFamily="34" charset="0"/>
              </a:rPr>
              <a:t> there exists a path from every i to every j</a:t>
            </a: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95288" y="3644900"/>
            <a:ext cx="446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hlink"/>
                </a:solidFill>
                <a:latin typeface="Tahoma" pitchFamily="34" charset="0"/>
              </a:rPr>
              <a:t>Weakly connected graph:</a:t>
            </a:r>
            <a:r>
              <a:rPr lang="en-US" sz="2400">
                <a:latin typeface="Tahoma" pitchFamily="34" charset="0"/>
              </a:rPr>
              <a:t> If edges are made to be undirected the graph is connected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>
            <a:off x="5364163" y="3429000"/>
            <a:ext cx="431800" cy="12239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3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Subgraphs</a:t>
            </a:r>
          </a:p>
        </p:txBody>
      </p:sp>
      <p:sp>
        <p:nvSpPr>
          <p:cNvPr id="204803" name="Oval 3"/>
          <p:cNvSpPr>
            <a:spLocks noChangeArrowheads="1"/>
          </p:cNvSpPr>
          <p:nvPr/>
        </p:nvSpPr>
        <p:spPr bwMode="auto">
          <a:xfrm>
            <a:off x="5722938" y="3141663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4" name="Oval 4"/>
          <p:cNvSpPr>
            <a:spLocks noChangeArrowheads="1"/>
          </p:cNvSpPr>
          <p:nvPr/>
        </p:nvSpPr>
        <p:spPr bwMode="auto">
          <a:xfrm>
            <a:off x="7234238" y="2205038"/>
            <a:ext cx="287337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8531225" y="3357563"/>
            <a:ext cx="287338" cy="287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>
            <a:off x="6299200" y="46529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7" name="Oval 7"/>
          <p:cNvSpPr>
            <a:spLocks noChangeArrowheads="1"/>
          </p:cNvSpPr>
          <p:nvPr/>
        </p:nvSpPr>
        <p:spPr bwMode="auto">
          <a:xfrm>
            <a:off x="7954963" y="47974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5578475" y="33575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234238" y="17732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8583613" y="3660775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8007350" y="5100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6278563" y="50276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6010275" y="2420938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523163" y="2420938"/>
            <a:ext cx="1008062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10275" y="3284538"/>
            <a:ext cx="2449513" cy="21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V="1">
            <a:off x="8170863" y="3644900"/>
            <a:ext cx="431800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6586538" y="47974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395288" y="1700213"/>
            <a:ext cx="51847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</a:rPr>
              <a:t>Subgraph</a:t>
            </a:r>
            <a:r>
              <a:rPr lang="en-US" sz="2800">
                <a:latin typeface="Tahoma" pitchFamily="34" charset="0"/>
              </a:rPr>
              <a:t>: Given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and E’  E, the </a:t>
            </a:r>
            <a:r>
              <a:rPr lang="en-US" sz="2800">
                <a:latin typeface="Tahoma" pitchFamily="34" charset="0"/>
              </a:rPr>
              <a:t>graph G’=(V’,E’) is a subgraph of G.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Induced subgraph</a:t>
            </a:r>
            <a:r>
              <a:rPr lang="en-US" sz="2800">
                <a:latin typeface="Tahoma" pitchFamily="34" charset="0"/>
                <a:sym typeface="Symbol" pitchFamily="18" charset="2"/>
              </a:rPr>
              <a:t>: </a:t>
            </a:r>
            <a:r>
              <a:rPr lang="en-US" sz="2800">
                <a:latin typeface="Tahoma" pitchFamily="34" charset="0"/>
              </a:rPr>
              <a:t>Given    V’ </a:t>
            </a:r>
            <a:r>
              <a:rPr lang="en-US" sz="2800">
                <a:latin typeface="Tahoma" pitchFamily="34" charset="0"/>
                <a:sym typeface="Symbol" pitchFamily="18" charset="2"/>
              </a:rPr>
              <a:t> V, let E’  E is the set of all edges between the nodes in V’. The graph </a:t>
            </a:r>
            <a:r>
              <a:rPr lang="en-US" sz="2800">
                <a:latin typeface="Tahoma" pitchFamily="34" charset="0"/>
              </a:rPr>
              <a:t>G’=(V’,E’), </a:t>
            </a:r>
            <a:r>
              <a:rPr lang="en-US" sz="2800">
                <a:latin typeface="Tahoma" pitchFamily="34" charset="0"/>
                <a:sym typeface="Symbol" pitchFamily="18" charset="2"/>
              </a:rPr>
              <a:t>is an induced subgraph of G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800"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8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Connected Undirected graphs without cycles</a:t>
            </a:r>
          </a:p>
        </p:txBody>
      </p:sp>
      <p:sp>
        <p:nvSpPr>
          <p:cNvPr id="206852" name="Oval 4"/>
          <p:cNvSpPr>
            <a:spLocks noChangeArrowheads="1"/>
          </p:cNvSpPr>
          <p:nvPr/>
        </p:nvSpPr>
        <p:spPr bwMode="auto">
          <a:xfrm>
            <a:off x="2771775" y="38401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3" name="Oval 5"/>
          <p:cNvSpPr>
            <a:spLocks noChangeArrowheads="1"/>
          </p:cNvSpPr>
          <p:nvPr/>
        </p:nvSpPr>
        <p:spPr bwMode="auto">
          <a:xfrm>
            <a:off x="4283075" y="29035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4" name="Oval 6"/>
          <p:cNvSpPr>
            <a:spLocks noChangeArrowheads="1"/>
          </p:cNvSpPr>
          <p:nvPr/>
        </p:nvSpPr>
        <p:spPr bwMode="auto">
          <a:xfrm>
            <a:off x="5580063" y="40560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5" name="Oval 7"/>
          <p:cNvSpPr>
            <a:spLocks noChangeArrowheads="1"/>
          </p:cNvSpPr>
          <p:nvPr/>
        </p:nvSpPr>
        <p:spPr bwMode="auto">
          <a:xfrm>
            <a:off x="3348038" y="53514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003800" y="54959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2627313" y="40560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4283075" y="24717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5632450" y="43592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056188" y="5799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3327400" y="57261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 flipV="1">
            <a:off x="3059113" y="31194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4572000" y="31194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4" name="Line 16"/>
          <p:cNvSpPr>
            <a:spLocks noChangeShapeType="1"/>
          </p:cNvSpPr>
          <p:nvPr/>
        </p:nvSpPr>
        <p:spPr bwMode="auto">
          <a:xfrm flipV="1">
            <a:off x="3635375" y="4271963"/>
            <a:ext cx="1944688" cy="1150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65" name="Line 17"/>
          <p:cNvSpPr>
            <a:spLocks noChangeShapeType="1"/>
          </p:cNvSpPr>
          <p:nvPr/>
        </p:nvSpPr>
        <p:spPr bwMode="auto">
          <a:xfrm flipV="1">
            <a:off x="5219700" y="43434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3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Graphs where the set </a:t>
            </a:r>
            <a:r>
              <a:rPr lang="en-US" sz="2800" dirty="0" smtClean="0"/>
              <a:t>of nodes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en-US" sz="2800" dirty="0" smtClean="0"/>
              <a:t> </a:t>
            </a:r>
            <a:r>
              <a:rPr lang="en-US" sz="2800" dirty="0"/>
              <a:t>can be partitioned into two sets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such that </a:t>
            </a:r>
            <a:r>
              <a:rPr lang="en-US" sz="2800" dirty="0" smtClean="0"/>
              <a:t>there are edges only between </a:t>
            </a:r>
            <a:r>
              <a:rPr lang="en-US" sz="2800" dirty="0"/>
              <a:t>nodes 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  <a:r>
              <a:rPr lang="en-US" sz="2800" dirty="0"/>
              <a:t>, and there is no edge within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70C0"/>
                </a:solidFill>
              </a:rPr>
              <a:t>R</a:t>
            </a:r>
          </a:p>
        </p:txBody>
      </p:sp>
      <p:sp>
        <p:nvSpPr>
          <p:cNvPr id="208900" name="Oval 4"/>
          <p:cNvSpPr>
            <a:spLocks noChangeArrowheads="1"/>
          </p:cNvSpPr>
          <p:nvPr/>
        </p:nvSpPr>
        <p:spPr bwMode="auto">
          <a:xfrm>
            <a:off x="1619250" y="3860800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3203575" y="36449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Oval 6"/>
          <p:cNvSpPr>
            <a:spLocks noChangeArrowheads="1"/>
          </p:cNvSpPr>
          <p:nvPr/>
        </p:nvSpPr>
        <p:spPr bwMode="auto">
          <a:xfrm>
            <a:off x="3203575" y="4508500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3" name="Oval 7"/>
          <p:cNvSpPr>
            <a:spLocks noChangeArrowheads="1"/>
          </p:cNvSpPr>
          <p:nvPr/>
        </p:nvSpPr>
        <p:spPr bwMode="auto">
          <a:xfrm>
            <a:off x="1619250" y="5013325"/>
            <a:ext cx="287338" cy="2873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3203575" y="5445125"/>
            <a:ext cx="287338" cy="287338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 flipV="1">
            <a:off x="1908175" y="3787775"/>
            <a:ext cx="1295400" cy="217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 flipH="1" flipV="1">
            <a:off x="1908175" y="5229225"/>
            <a:ext cx="1223963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 flipV="1">
            <a:off x="1908175" y="4652963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1906588" y="4076700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09" name="Line 13"/>
          <p:cNvSpPr>
            <a:spLocks noChangeShapeType="1"/>
          </p:cNvSpPr>
          <p:nvPr/>
        </p:nvSpPr>
        <p:spPr bwMode="auto">
          <a:xfrm>
            <a:off x="1908175" y="4076700"/>
            <a:ext cx="129540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4787900" y="3932238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6372225" y="37163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6372225" y="4579938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>
            <a:off x="4787900" y="5084763"/>
            <a:ext cx="287338" cy="2873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4" name="Oval 18"/>
          <p:cNvSpPr>
            <a:spLocks noChangeArrowheads="1"/>
          </p:cNvSpPr>
          <p:nvPr/>
        </p:nvSpPr>
        <p:spPr bwMode="auto">
          <a:xfrm>
            <a:off x="6372225" y="5516563"/>
            <a:ext cx="287338" cy="287337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 flipV="1">
            <a:off x="5076825" y="3859213"/>
            <a:ext cx="1295400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 flipH="1" flipV="1">
            <a:off x="5076825" y="5300663"/>
            <a:ext cx="12239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 flipV="1">
            <a:off x="5076825" y="4724400"/>
            <a:ext cx="12954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5075238" y="4148138"/>
            <a:ext cx="1296987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5076825" y="4148138"/>
            <a:ext cx="129540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6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symmetric</a:t>
            </a:r>
            <a:r>
              <a:rPr lang="en-US" dirty="0"/>
              <a:t> matrix for undirected graphs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p:oleObj spid="_x0000_s1032" name="Equation" r:id="rId4" imgW="1409700" imgH="1143000" progId="Equation.3">
              <p:embed/>
            </p:oleObj>
          </a:graphicData>
        </a:graphic>
      </p:graphicFrame>
      <p:sp>
        <p:nvSpPr>
          <p:cNvPr id="5" name="Right Triangle 4"/>
          <p:cNvSpPr/>
          <p:nvPr/>
        </p:nvSpPr>
        <p:spPr>
          <a:xfrm>
            <a:off x="1979712" y="3933056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0800000">
            <a:off x="2411760" y="3490131"/>
            <a:ext cx="1800200" cy="1851000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1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  <a:p>
            <a:pPr lvl="1"/>
            <a:r>
              <a:rPr lang="en-US" dirty="0" err="1">
                <a:solidFill>
                  <a:srgbClr val="FF9900"/>
                </a:solidFill>
              </a:rPr>
              <a:t>unsymmetric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/>
              <a:t>matrix for undirected graphs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187450" y="3335338"/>
          <a:ext cx="3313113" cy="2686050"/>
        </p:xfrm>
        <a:graphic>
          <a:graphicData uri="http://schemas.openxmlformats.org/presentationml/2006/ole">
            <p:oleObj spid="_x0000_s2056" name="Equation" r:id="rId4" imgW="1409700" imgH="1143000" progId="Equation.3">
              <p:embed/>
            </p:oleObj>
          </a:graphicData>
        </a:graphic>
      </p:graphicFrame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4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with neighboring nodes</a:t>
            </a:r>
            <a:endParaRPr lang="en-US" dirty="0"/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5578475" y="4056063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089775" y="31194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8386763" y="42719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6154738" y="556736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7810500" y="5711825"/>
            <a:ext cx="287338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5434013" y="4271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7089775" y="26876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8439150" y="45751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7862888" y="60150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6134100" y="5942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 flipV="1">
            <a:off x="5865813" y="3335338"/>
            <a:ext cx="1223962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7378700" y="3335338"/>
            <a:ext cx="1008063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0" name="Line 16"/>
          <p:cNvSpPr>
            <a:spLocks noChangeShapeType="1"/>
          </p:cNvSpPr>
          <p:nvPr/>
        </p:nvSpPr>
        <p:spPr bwMode="auto">
          <a:xfrm>
            <a:off x="5865813" y="4198938"/>
            <a:ext cx="2449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 flipV="1">
            <a:off x="8026400" y="4559300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6442075" y="5711825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3335338"/>
            <a:ext cx="17812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[1, 3]</a:t>
            </a:r>
          </a:p>
          <a:p>
            <a:r>
              <a:rPr lang="en-US" sz="2800" dirty="0" smtClean="0"/>
              <a:t>3: [1, 2, 4]</a:t>
            </a:r>
          </a:p>
          <a:p>
            <a:r>
              <a:rPr lang="en-US" sz="2800" dirty="0" smtClean="0"/>
              <a:t>4: [3, 5]</a:t>
            </a:r>
          </a:p>
          <a:p>
            <a:r>
              <a:rPr lang="en-US" sz="2800" dirty="0" smtClean="0"/>
              <a:t>5: [4]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452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Representation</a:t>
            </a: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</a:t>
            </a:r>
            <a:r>
              <a:rPr lang="en-US" dirty="0" smtClean="0"/>
              <a:t>List</a:t>
            </a:r>
            <a:endParaRPr lang="en-US" dirty="0"/>
          </a:p>
          <a:p>
            <a:pPr lvl="1"/>
            <a:r>
              <a:rPr lang="en-US" dirty="0" smtClean="0"/>
              <a:t>For each node keep a list of the nodes it points to</a:t>
            </a:r>
            <a:endParaRPr lang="en-US" dirty="0"/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5434013" y="4198938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8" name="Oval 6"/>
          <p:cNvSpPr>
            <a:spLocks noChangeArrowheads="1"/>
          </p:cNvSpPr>
          <p:nvPr/>
        </p:nvSpPr>
        <p:spPr bwMode="auto">
          <a:xfrm>
            <a:off x="6945313" y="3262313"/>
            <a:ext cx="287337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999" name="Oval 7"/>
          <p:cNvSpPr>
            <a:spLocks noChangeArrowheads="1"/>
          </p:cNvSpPr>
          <p:nvPr/>
        </p:nvSpPr>
        <p:spPr bwMode="auto">
          <a:xfrm>
            <a:off x="8242300" y="44148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0" name="Oval 8"/>
          <p:cNvSpPr>
            <a:spLocks noChangeArrowheads="1"/>
          </p:cNvSpPr>
          <p:nvPr/>
        </p:nvSpPr>
        <p:spPr bwMode="auto">
          <a:xfrm>
            <a:off x="6010275" y="5710238"/>
            <a:ext cx="287338" cy="2873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7666038" y="5854700"/>
            <a:ext cx="287337" cy="2873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5289550" y="441483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6945313" y="283051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2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8294688" y="4718050"/>
            <a:ext cx="309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7718425" y="61579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4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989638" y="608488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5</a:t>
            </a: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V="1">
            <a:off x="5721350" y="3478213"/>
            <a:ext cx="1223963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7234238" y="3478213"/>
            <a:ext cx="1008062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>
            <a:off x="5721350" y="4341813"/>
            <a:ext cx="244951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V="1">
            <a:off x="7881938" y="4702175"/>
            <a:ext cx="4318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6297613" y="5854700"/>
            <a:ext cx="13684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3335338"/>
            <a:ext cx="1382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1: [2, 3]</a:t>
            </a:r>
          </a:p>
          <a:p>
            <a:r>
              <a:rPr lang="en-US" sz="2800" dirty="0" smtClean="0"/>
              <a:t>2: [1]</a:t>
            </a:r>
          </a:p>
          <a:p>
            <a:r>
              <a:rPr lang="en-US" sz="2800" dirty="0" smtClean="0"/>
              <a:t>3: [2, 4]</a:t>
            </a:r>
          </a:p>
          <a:p>
            <a:r>
              <a:rPr lang="en-US" sz="2800" dirty="0" smtClean="0"/>
              <a:t>4: [5]</a:t>
            </a:r>
          </a:p>
          <a:p>
            <a:r>
              <a:rPr lang="en-US" sz="2800" dirty="0" smtClean="0"/>
              <a:t>5: [null]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108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</a:t>
            </a:r>
            <a:r>
              <a:rPr lang="en-US"/>
              <a:t> and </a:t>
            </a:r>
            <a:r>
              <a:rPr lang="en-US" b="1"/>
              <a:t>NP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solved </a:t>
            </a:r>
            <a:r>
              <a:rPr lang="en-US" dirty="0"/>
              <a:t>in polynomial time</a:t>
            </a:r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/>
              <a:t>: the class of problems that can be </a:t>
            </a:r>
            <a:r>
              <a:rPr lang="en-US" dirty="0">
                <a:solidFill>
                  <a:srgbClr val="0070C0"/>
                </a:solidFill>
              </a:rPr>
              <a:t>verified </a:t>
            </a:r>
            <a:r>
              <a:rPr lang="en-US" dirty="0"/>
              <a:t>in polynomial </a:t>
            </a:r>
            <a:r>
              <a:rPr lang="en-US" dirty="0" smtClean="0"/>
              <a:t>time, but there is </a:t>
            </a:r>
            <a:r>
              <a:rPr lang="en-US" dirty="0" smtClean="0">
                <a:solidFill>
                  <a:srgbClr val="0070C0"/>
                </a:solidFill>
              </a:rPr>
              <a:t>no known solution</a:t>
            </a:r>
            <a:r>
              <a:rPr lang="en-US" dirty="0" smtClean="0"/>
              <a:t> in polynomial time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-hard</a:t>
            </a:r>
            <a:r>
              <a:rPr lang="en-US" dirty="0"/>
              <a:t>: problems that are at least as hard as any problem in </a:t>
            </a:r>
            <a:r>
              <a:rPr lang="en-US" b="1" dirty="0">
                <a:solidFill>
                  <a:srgbClr val="FF0000"/>
                </a:solidFill>
              </a:rPr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xmlns="" val="14327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and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976663" cy="398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Jure </a:t>
            </a:r>
            <a:r>
              <a:rPr lang="en-US" dirty="0" err="1" smtClean="0"/>
              <a:t>Leskovec</a:t>
            </a:r>
            <a:r>
              <a:rPr lang="en-US" dirty="0" smtClean="0"/>
              <a:t> for borrowing some of the material from his course notes.</a:t>
            </a:r>
          </a:p>
          <a:p>
            <a:endParaRPr lang="en-US" dirty="0"/>
          </a:p>
          <a:p>
            <a:r>
              <a:rPr lang="en-US" dirty="0" smtClean="0"/>
              <a:t>M</a:t>
            </a:r>
            <a:r>
              <a:rPr lang="en-US" dirty="0"/>
              <a:t>. E. J. Newman, </a:t>
            </a:r>
            <a:r>
              <a:rPr lang="en-US" dirty="0">
                <a:solidFill>
                  <a:schemeClr val="folHlink"/>
                </a:solidFill>
              </a:rPr>
              <a:t>The structure and function of complex networks</a:t>
            </a:r>
            <a:r>
              <a:rPr lang="en-US" dirty="0"/>
              <a:t>, SIAM Reviews, 45(2): 167-256, 2003 </a:t>
            </a:r>
          </a:p>
        </p:txBody>
      </p:sp>
    </p:spTree>
    <p:extLst>
      <p:ext uri="{BB962C8B-B14F-4D97-AF65-F5344CB8AC3E}">
        <p14:creationId xmlns:p14="http://schemas.microsoft.com/office/powerpoint/2010/main" xmlns="" val="9974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99224" cy="51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6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6723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2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and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48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4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2503</Words>
  <Application>Microsoft Office PowerPoint</Application>
  <PresentationFormat>Προβολή στην οθόνη (4:3)</PresentationFormat>
  <Paragraphs>481</Paragraphs>
  <Slides>60</Slides>
  <Notes>56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2" baseType="lpstr">
      <vt:lpstr>Office Theme</vt:lpstr>
      <vt:lpstr>Equation</vt:lpstr>
      <vt:lpstr>Online Social Networks and Media </vt:lpstr>
      <vt:lpstr>Διαφάνεια 2</vt:lpstr>
      <vt:lpstr>What do the Following complex Systems Have in Common?</vt:lpstr>
      <vt:lpstr>The Economy</vt:lpstr>
      <vt:lpstr>The Human Cell</vt:lpstr>
      <vt:lpstr>Traffic and roads</vt:lpstr>
      <vt:lpstr>Internet</vt:lpstr>
      <vt:lpstr>Society</vt:lpstr>
      <vt:lpstr>Media and Information </vt:lpstr>
      <vt:lpstr>The Network!</vt:lpstr>
      <vt:lpstr>What is a network? </vt:lpstr>
      <vt:lpstr>Social networks</vt:lpstr>
      <vt:lpstr>Communication networks</vt:lpstr>
      <vt:lpstr>Cimmunication networks</vt:lpstr>
      <vt:lpstr>Financial Networks</vt:lpstr>
      <vt:lpstr>Biological networks</vt:lpstr>
      <vt:lpstr>Information networks</vt:lpstr>
      <vt:lpstr>Information/Media networks</vt:lpstr>
      <vt:lpstr>Many more</vt:lpstr>
      <vt:lpstr>Why networks are important?</vt:lpstr>
      <vt:lpstr>Graphs</vt:lpstr>
      <vt:lpstr>Networks in the past</vt:lpstr>
      <vt:lpstr>Networks now</vt:lpstr>
      <vt:lpstr>Topics</vt:lpstr>
      <vt:lpstr>Understanding large graphs</vt:lpstr>
      <vt:lpstr>Real network properties</vt:lpstr>
      <vt:lpstr>Generating random graphs</vt:lpstr>
      <vt:lpstr>Modeling real networks</vt:lpstr>
      <vt:lpstr>Ranking of nodes on the Web</vt:lpstr>
      <vt:lpstr>Information/Virus Cascade</vt:lpstr>
      <vt:lpstr>Clustering and Finding Communities</vt:lpstr>
      <vt:lpstr>Clustering and Finding Communities</vt:lpstr>
      <vt:lpstr>Community Evolution</vt:lpstr>
      <vt:lpstr>Link Prediction</vt:lpstr>
      <vt:lpstr>Διαφάνεια 35</vt:lpstr>
      <vt:lpstr>Network content</vt:lpstr>
      <vt:lpstr>Διαφάνεια 37</vt:lpstr>
      <vt:lpstr>Διαφάνεια 38</vt:lpstr>
      <vt:lpstr>Διαφάνεια 39</vt:lpstr>
      <vt:lpstr>Διαφάνεια 40</vt:lpstr>
      <vt:lpstr>Graph Theory Reminder</vt:lpstr>
      <vt:lpstr>Graph Theory</vt:lpstr>
      <vt:lpstr>Graph Theory</vt:lpstr>
      <vt:lpstr>Undirected graph</vt:lpstr>
      <vt:lpstr>Directed Graph</vt:lpstr>
      <vt:lpstr>Paths</vt:lpstr>
      <vt:lpstr>Shortest Paths</vt:lpstr>
      <vt:lpstr>Diameter</vt:lpstr>
      <vt:lpstr>Undirected graph</vt:lpstr>
      <vt:lpstr>Fully Connected Graph</vt:lpstr>
      <vt:lpstr>Directed Graph</vt:lpstr>
      <vt:lpstr>Subgraphs</vt:lpstr>
      <vt:lpstr>Trees</vt:lpstr>
      <vt:lpstr>Bipartite graphs</vt:lpstr>
      <vt:lpstr>Graph Representation</vt:lpstr>
      <vt:lpstr>Graph Representation</vt:lpstr>
      <vt:lpstr>Graph Representation</vt:lpstr>
      <vt:lpstr>Graph Representation</vt:lpstr>
      <vt:lpstr>P and NP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51</cp:revision>
  <dcterms:created xsi:type="dcterms:W3CDTF">2012-10-10T06:53:19Z</dcterms:created>
  <dcterms:modified xsi:type="dcterms:W3CDTF">2013-10-16T10:44:12Z</dcterms:modified>
</cp:coreProperties>
</file>