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674" r:id="rId2"/>
    <p:sldId id="672" r:id="rId3"/>
    <p:sldId id="673" r:id="rId4"/>
    <p:sldId id="719" r:id="rId5"/>
    <p:sldId id="687" r:id="rId6"/>
    <p:sldId id="689" r:id="rId7"/>
    <p:sldId id="690" r:id="rId8"/>
    <p:sldId id="691" r:id="rId9"/>
    <p:sldId id="710" r:id="rId10"/>
    <p:sldId id="711" r:id="rId11"/>
    <p:sldId id="712" r:id="rId12"/>
    <p:sldId id="713" r:id="rId13"/>
    <p:sldId id="718" r:id="rId14"/>
    <p:sldId id="714" r:id="rId15"/>
    <p:sldId id="694" r:id="rId16"/>
    <p:sldId id="696" r:id="rId17"/>
    <p:sldId id="698" r:id="rId18"/>
    <p:sldId id="700" r:id="rId19"/>
    <p:sldId id="701" r:id="rId20"/>
    <p:sldId id="703" r:id="rId21"/>
    <p:sldId id="715" r:id="rId22"/>
    <p:sldId id="699" r:id="rId23"/>
    <p:sldId id="716" r:id="rId24"/>
    <p:sldId id="705" r:id="rId25"/>
    <p:sldId id="692" r:id="rId26"/>
    <p:sldId id="693" r:id="rId27"/>
    <p:sldId id="706" r:id="rId28"/>
    <p:sldId id="707" r:id="rId29"/>
    <p:sldId id="720" r:id="rId30"/>
    <p:sldId id="721" r:id="rId31"/>
    <p:sldId id="708" r:id="rId32"/>
    <p:sldId id="717" r:id="rId33"/>
    <p:sldId id="7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6" d="100"/>
          <a:sy n="86" d="100"/>
        </p:scale>
        <p:origin x="-93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</a:p>
          <a:p>
            <a:r>
              <a:rPr lang="en-US" dirty="0" smtClean="0"/>
              <a:t>PCA -- SVD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 space </a:t>
                </a:r>
                <a:r>
                  <a:rPr lang="en-US" dirty="0" smtClean="0"/>
                  <a:t>of A: The set of vectors that can be written as a linear combination of the rows of A</a:t>
                </a:r>
              </a:p>
              <a:p>
                <a:pPr lvl="1"/>
                <a:r>
                  <a:rPr lang="en-US" dirty="0" smtClean="0"/>
                  <a:t>All vectors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Column space </a:t>
                </a:r>
                <a:r>
                  <a:rPr lang="en-US" dirty="0" smtClean="0"/>
                  <a:t>of A: The set of vectors that can be written as a linear combination of the columns of A</a:t>
                </a:r>
              </a:p>
              <a:p>
                <a:pPr lvl="1"/>
                <a:r>
                  <a:rPr lang="en-US" dirty="0" smtClean="0"/>
                  <a:t>All vectors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</a:t>
                </a:r>
                <a:r>
                  <a:rPr lang="en-US" dirty="0" smtClean="0"/>
                  <a:t> of A: the number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linearly independent </a:t>
                </a:r>
                <a:r>
                  <a:rPr lang="en-US" dirty="0" smtClean="0"/>
                  <a:t>row (or column) vectors</a:t>
                </a:r>
              </a:p>
              <a:p>
                <a:pPr lvl="1"/>
                <a:r>
                  <a:rPr lang="en-US" dirty="0" smtClean="0"/>
                  <a:t>These vectors define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basis</a:t>
                </a:r>
                <a:r>
                  <a:rPr lang="en-US" dirty="0" smtClean="0"/>
                  <a:t> for the row (or column) space of 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Rank-1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a rank-1 matrix, all columns (or rows) are multiples of the same column (or row)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All rows are multiples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=[1,2,−1]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All columns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External product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1 ,1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) </a:t>
                </a:r>
              </a:p>
              <a:p>
                <a:pPr lvl="1"/>
                <a:r>
                  <a:rPr lang="en-US" dirty="0">
                    <a:sym typeface="Symbol"/>
                  </a:rPr>
                  <a:t>The resulting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</m:t>
                    </m:r>
                    <m:r>
                      <a:rPr lang="en-US" i="1" dirty="0" err="1"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rank</a:t>
                </a:r>
                <a:r>
                  <a:rPr lang="en-US" dirty="0">
                    <a:sym typeface="Symbol"/>
                  </a:rPr>
                  <a:t> 1: all rows (or columns) are </a:t>
                </a:r>
                <a:r>
                  <a:rPr lang="en-US" dirty="0">
                    <a:solidFill>
                      <a:srgbClr val="00B0F0"/>
                    </a:solidFill>
                    <a:sym typeface="Symbol"/>
                  </a:rPr>
                  <a:t>linearly dependent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667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1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(Right) Eigenvector</a:t>
                </a:r>
                <a:r>
                  <a:rPr lang="en-US" dirty="0" smtClean="0"/>
                  <a:t> </a:t>
                </a:r>
                <a:r>
                  <a:rPr lang="en-US" dirty="0"/>
                  <a:t>of matrix </a:t>
                </a:r>
                <a:r>
                  <a:rPr lang="en-US" dirty="0">
                    <a:solidFill>
                      <a:srgbClr val="00B0F0"/>
                    </a:solidFill>
                  </a:rPr>
                  <a:t>A</a:t>
                </a:r>
                <a:r>
                  <a:rPr lang="en-US" dirty="0"/>
                  <a:t>: a vector </a:t>
                </a:r>
                <a:r>
                  <a:rPr lang="en-US" dirty="0">
                    <a:solidFill>
                      <a:srgbClr val="00B0F0"/>
                    </a:solidFill>
                  </a:rPr>
                  <a:t>v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𝐴𝑣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𝜆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dirty="0" smtClean="0"/>
                  <a:t> of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 square matrix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of rank r, has 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</a:t>
                </a:r>
                <a:r>
                  <a:rPr lang="en-US" dirty="0" smtClean="0"/>
                  <a:t>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Eigenvectors define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 </a:t>
                </a:r>
                <a:r>
                  <a:rPr lang="en-US" dirty="0" smtClean="0"/>
                  <a:t>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3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15400" cy="4876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⋱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singular values</a:t>
                </a:r>
                <a:r>
                  <a:rPr lang="en-US" dirty="0" smtClean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(also, the square roots of eigenvalues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singular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(also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right singular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(also,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15400" cy="4876800"/>
              </a:xfrm>
              <a:blipFill rotWithShape="1">
                <a:blip r:embed="rId2"/>
                <a:stretch>
                  <a:fillRect l="-410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88022" y="2602468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>
                <a:latin typeface="Times New Roman" pitchFamily="18" charset="0"/>
              </a:rPr>
              <a:t>n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</a:rPr>
              <a:t>×r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97622" y="2602468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>
                <a:latin typeface="Times New Roman" pitchFamily="18" charset="0"/>
              </a:rPr>
              <a:t>r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</a:rPr>
              <a:t>×r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07222" y="2602468"/>
            <a:ext cx="874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 smtClean="0">
                <a:latin typeface="Times New Roman" pitchFamily="18" charset="0"/>
              </a:rPr>
              <a:t>r</a:t>
            </a:r>
            <a:r>
              <a:rPr kumimoji="1" lang="en-US" i="1" dirty="0" err="1" smtClean="0">
                <a:latin typeface="Times New Roman" pitchFamily="18" charset="0"/>
                <a:cs typeface="Times New Roman" pitchFamily="18" charset="0"/>
              </a:rPr>
              <a:t>×m</a:t>
            </a:r>
            <a:r>
              <a:rPr kumimoji="1"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345" y="2971800"/>
            <a:ext cx="1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rank</a:t>
            </a:r>
            <a:r>
              <a:rPr lang="en-US" dirty="0" smtClean="0"/>
              <a:t> of matrix A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2598145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dirty="0">
                <a:latin typeface="Times New Roman" pitchFamily="18" charset="0"/>
              </a:rPr>
              <a:t>[</a:t>
            </a:r>
            <a:r>
              <a:rPr kumimoji="1" lang="en-US" i="1" dirty="0" err="1" smtClean="0">
                <a:latin typeface="Times New Roman" pitchFamily="18" charset="0"/>
              </a:rPr>
              <a:t>n</a:t>
            </a:r>
            <a:r>
              <a:rPr kumimoji="1" lang="en-US" i="1" dirty="0" err="1" smtClean="0">
                <a:latin typeface="Times New Roman" pitchFamily="18" charset="0"/>
                <a:cs typeface="Times New Roman" pitchFamily="18" charset="0"/>
              </a:rPr>
              <a:t>×m</a:t>
            </a:r>
            <a:r>
              <a:rPr kumimoji="1" lang="en-US" dirty="0" smtClean="0">
                <a:latin typeface="Times New Roman" pitchFamily="18" charset="0"/>
                <a:cs typeface="Times New Roman" pitchFamily="18" charset="0"/>
              </a:rPr>
              <a:t>] =</a:t>
            </a:r>
            <a:endParaRPr kumimoji="1"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Special case: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symmetric</a:t>
                </a:r>
                <a:r>
                  <a:rPr lang="en-US" dirty="0" smtClean="0"/>
                  <a:t> positive definite matrix</a:t>
                </a:r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Eigenvectors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8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</a:t>
            </a:r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/>
              <a:t>D</a:t>
            </a:r>
            <a:r>
              <a:rPr lang="en-US" dirty="0" smtClean="0"/>
              <a:t>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5771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left singular vectors </a:t>
                </a:r>
                <a:r>
                  <a:rPr lang="en-US" dirty="0" smtClean="0"/>
                  <a:t>are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 </a:t>
                </a:r>
                <a:r>
                  <a:rPr lang="en-US" dirty="0" smtClean="0"/>
                  <a:t>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right singular vectors </a:t>
                </a:r>
                <a:r>
                  <a:rPr lang="en-US" dirty="0" smtClean="0"/>
                  <a:t>are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orthonormal basis</a:t>
                </a:r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space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has rank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, </a:t>
                </a:r>
                <a:r>
                  <a:rPr lang="en-US" dirty="0" smtClean="0"/>
                  <a:t>then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can be written as the sum of </a:t>
                </a:r>
                <a:r>
                  <a:rPr lang="en-US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rank-1</a:t>
                </a:r>
                <a:r>
                  <a:rPr lang="en-US" dirty="0"/>
                  <a:t> </a:t>
                </a:r>
                <a:r>
                  <a:rPr lang="en-US" dirty="0" smtClean="0"/>
                  <a:t>matrices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dirty="0" smtClean="0"/>
                  <a:t> “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components” (trends) </a:t>
                </a: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trend</a:t>
                </a:r>
                <a:r>
                  <a:rPr lang="en-US" sz="2200" dirty="0" smtClean="0"/>
                  <a:t>: the </a:t>
                </a:r>
                <a:r>
                  <a:rPr lang="en-US" sz="2200" dirty="0"/>
                  <a:t>tendency of the row vectors of </a:t>
                </a:r>
                <a:r>
                  <a:rPr lang="en-US" sz="2200" dirty="0">
                    <a:solidFill>
                      <a:srgbClr val="0066FF"/>
                    </a:solidFill>
                  </a:rPr>
                  <a:t>A</a:t>
                </a:r>
                <a:r>
                  <a:rPr lang="en-US" sz="2200" dirty="0"/>
                  <a:t> to align with vector </a:t>
                </a:r>
                <a:r>
                  <a:rPr lang="en-US" sz="2200" b="1" dirty="0">
                    <a:solidFill>
                      <a:srgbClr val="0066FF"/>
                    </a:solidFill>
                  </a:rPr>
                  <a:t>v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200" dirty="0" smtClean="0"/>
                  <a:t>Strength </a:t>
                </a:r>
                <a:r>
                  <a:rPr lang="en-US" sz="2200" dirty="0"/>
                  <a:t>of </a:t>
                </a:r>
                <a:r>
                  <a:rPr lang="en-US" sz="2200" dirty="0" smtClean="0"/>
                  <a:t>the i-</a:t>
                </a:r>
                <a:r>
                  <a:rPr lang="en-US" sz="2200" dirty="0" err="1" smtClean="0"/>
                  <a:t>th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linear trend: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</m:t>
                    </m:r>
                    <m:r>
                      <a:rPr lang="en-US" sz="22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|| =</m:t>
                    </m:r>
                    <m:sSub>
                      <m:sSubPr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200" b="1" dirty="0" smtClean="0">
                  <a:solidFill>
                    <a:srgbClr val="00B0F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sz="26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5771"/>
                <a:ext cx="8229600" cy="4876800"/>
              </a:xfrm>
              <a:blipFill rotWithShape="1">
                <a:blip r:embed="rId2"/>
                <a:stretch>
                  <a:fillRect l="-963" t="-2125" r="-2148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(extreme)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Document-term matrix</a:t>
                </a:r>
              </a:p>
              <a:p>
                <a:pPr lvl="1"/>
                <a:r>
                  <a:rPr lang="en-US" dirty="0" smtClean="0"/>
                  <a:t>Blue and Red rows (</a:t>
                </a:r>
                <a:r>
                  <a:rPr lang="en-US" dirty="0" err="1" smtClean="0"/>
                  <a:t>colums</a:t>
                </a:r>
                <a:r>
                  <a:rPr lang="en-US" dirty="0" smtClean="0"/>
                  <a:t>)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linearly dependent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There are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prototype</a:t>
                </a:r>
                <a:r>
                  <a:rPr lang="en-US" dirty="0" smtClean="0"/>
                  <a:t> documents (vectors of words): blue and red</a:t>
                </a:r>
              </a:p>
              <a:p>
                <a:pPr lvl="1"/>
                <a:r>
                  <a:rPr lang="en-US" dirty="0" smtClean="0"/>
                  <a:t>To describe the data is enough to describe the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prototypes</a:t>
                </a:r>
                <a:r>
                  <a:rPr lang="en-US" dirty="0" smtClean="0"/>
                  <a:t>, and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projection weights </a:t>
                </a:r>
                <a:r>
                  <a:rPr lang="en-US" dirty="0" smtClean="0"/>
                  <a:t>for each row</a:t>
                </a:r>
              </a:p>
              <a:p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rank-2</a:t>
                </a:r>
                <a:r>
                  <a:rPr lang="en-US" dirty="0" smtClean="0"/>
                  <a:t>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91197" y="2438400"/>
            <a:ext cx="2057400" cy="12954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solidFill>
              <a:srgbClr val="FF3B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82917" y="2811877"/>
            <a:ext cx="73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(more realistic)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Document-term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two prototype documents and words but they are </a:t>
            </a:r>
            <a:r>
              <a:rPr lang="en-US" dirty="0" smtClean="0">
                <a:solidFill>
                  <a:srgbClr val="0070C0"/>
                </a:solidFill>
              </a:rPr>
              <a:t>noisy</a:t>
            </a:r>
          </a:p>
          <a:p>
            <a:pPr lvl="1"/>
            <a:r>
              <a:rPr lang="en-US" dirty="0" smtClean="0"/>
              <a:t>We now have more than two singular vectors, but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strongest</a:t>
            </a:r>
            <a:r>
              <a:rPr lang="en-US" dirty="0" smtClean="0"/>
              <a:t> ones are still about the two types.</a:t>
            </a:r>
          </a:p>
          <a:p>
            <a:pPr lvl="1"/>
            <a:r>
              <a:rPr lang="en-US" dirty="0" smtClean="0"/>
              <a:t>By keeping the two </a:t>
            </a:r>
            <a:r>
              <a:rPr lang="en-US" dirty="0" smtClean="0">
                <a:solidFill>
                  <a:srgbClr val="0070C0"/>
                </a:solidFill>
              </a:rPr>
              <a:t>strongest singular vectors </a:t>
            </a:r>
            <a:r>
              <a:rPr lang="en-US" dirty="0" smtClean="0"/>
              <a:t>we obtain most of the information in the data.</a:t>
            </a:r>
          </a:p>
          <a:p>
            <a:pPr lvl="2"/>
            <a:r>
              <a:rPr lang="en-US" dirty="0" smtClean="0"/>
              <a:t>This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rank-2 approximation </a:t>
            </a:r>
            <a:r>
              <a:rPr lang="en-US" dirty="0" smtClean="0"/>
              <a:t>of the matrix 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2133600"/>
            <a:ext cx="2286000" cy="1447800"/>
            <a:chOff x="4876800" y="4724400"/>
            <a:chExt cx="2286000" cy="1447800"/>
          </a:xfrm>
        </p:grpSpPr>
        <p:sp>
          <p:nvSpPr>
            <p:cNvPr id="5" name="Rectangle 4"/>
            <p:cNvSpPr/>
            <p:nvPr/>
          </p:nvSpPr>
          <p:spPr>
            <a:xfrm>
              <a:off x="4876800" y="4724400"/>
              <a:ext cx="2286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7686" y="4724400"/>
              <a:ext cx="1284514" cy="838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0" y="5562600"/>
              <a:ext cx="990600" cy="609600"/>
            </a:xfrm>
            <a:prstGeom prst="rect">
              <a:avLst/>
            </a:prstGeom>
            <a:gradFill flip="none" rotWithShape="1">
              <a:gsLst>
                <a:gs pos="0">
                  <a:srgbClr val="FF3B3B">
                    <a:tint val="66000"/>
                    <a:satMod val="160000"/>
                  </a:srgbClr>
                </a:gs>
                <a:gs pos="50000">
                  <a:srgbClr val="FF3B3B">
                    <a:tint val="44500"/>
                    <a:satMod val="160000"/>
                  </a:srgbClr>
                </a:gs>
                <a:gs pos="100000">
                  <a:srgbClr val="FF3B3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2672834"/>
            <a:ext cx="81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=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495800" y="31394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362200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287485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04114" y="2385059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3291849"/>
            <a:ext cx="762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17671" y="2649974"/>
            <a:ext cx="76200" cy="45719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Rank-</a:t>
            </a:r>
            <a:r>
              <a:rPr lang="en-US" b="1" smtClean="0">
                <a:solidFill>
                  <a:schemeClr val="accent2"/>
                </a:solidFill>
              </a:rPr>
              <a:t>k</a:t>
            </a:r>
            <a:r>
              <a:rPr lang="en-US" smtClean="0">
                <a:solidFill>
                  <a:schemeClr val="tx1"/>
                </a:solidFill>
              </a:rPr>
              <a:t> approximations (</a:t>
            </a:r>
            <a:r>
              <a:rPr lang="en-US" i="1" smtClean="0">
                <a:solidFill>
                  <a:schemeClr val="tx1"/>
                </a:solidFill>
              </a:rPr>
              <a:t>A</a:t>
            </a:r>
            <a:r>
              <a:rPr lang="en-US" i="1" baseline="-25000" smtClean="0">
                <a:solidFill>
                  <a:schemeClr val="tx1"/>
                </a:solidFill>
              </a:rPr>
              <a:t>k</a:t>
            </a:r>
            <a:r>
              <a:rPr lang="en-US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33400" y="4314825"/>
            <a:ext cx="82692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dirty="0" err="1">
                <a:solidFill>
                  <a:schemeClr val="accent2"/>
                </a:solidFill>
              </a:rPr>
              <a:t>U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k</a:t>
            </a:r>
            <a:r>
              <a:rPr lang="en-US" sz="2400" b="1" dirty="0">
                <a:solidFill>
                  <a:schemeClr val="accent2"/>
                </a:solidFill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</a:rPr>
              <a:t>V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k</a:t>
            </a:r>
            <a:r>
              <a:rPr lang="en-US" sz="2400" b="1" dirty="0">
                <a:solidFill>
                  <a:schemeClr val="accent2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: orthogonal matrix containing the top </a:t>
            </a:r>
            <a:r>
              <a:rPr lang="en-US" sz="2400" b="1" i="1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left (right) singular vectors of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Char char="S"/>
            </a:pPr>
            <a:r>
              <a:rPr lang="en-US" sz="2400" b="1" baseline="-25000" dirty="0">
                <a:solidFill>
                  <a:schemeClr val="accent2"/>
                </a:solidFill>
              </a:rPr>
              <a:t>k</a:t>
            </a:r>
            <a:r>
              <a:rPr lang="en-US" sz="2400" b="1" dirty="0">
                <a:solidFill>
                  <a:schemeClr val="accent2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diagonal matrix containing the top </a:t>
            </a:r>
            <a:r>
              <a:rPr lang="en-US" sz="2400" b="1" i="1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singular values of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Symbol" pitchFamily="18" charset="2"/>
              <a:buChar char="S"/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dirty="0" err="1">
                <a:solidFill>
                  <a:schemeClr val="accent2"/>
                </a:solidFill>
              </a:rPr>
              <a:t>A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k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an </a:t>
            </a:r>
            <a:r>
              <a:rPr lang="en-US" sz="2400" dirty="0">
                <a:solidFill>
                  <a:srgbClr val="0070C0"/>
                </a:solidFill>
              </a:rPr>
              <a:t>approximation</a:t>
            </a:r>
            <a:r>
              <a:rPr lang="en-US" sz="2400" dirty="0">
                <a:solidFill>
                  <a:schemeClr val="tx1"/>
                </a:solidFill>
              </a:rPr>
              <a:t> of</a:t>
            </a:r>
            <a:r>
              <a:rPr lang="en-US" sz="2400" b="1" dirty="0">
                <a:solidFill>
                  <a:schemeClr val="accent2"/>
                </a:solidFill>
              </a:rPr>
              <a:t> A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pic>
        <p:nvPicPr>
          <p:cNvPr id="17412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41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17526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n x d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35814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n x k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9530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k x k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6477000" y="352266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k x d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5088" y="5911850"/>
            <a:ext cx="3657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b="1" dirty="0" err="1">
                <a:solidFill>
                  <a:schemeClr val="accent2"/>
                </a:solidFill>
              </a:rPr>
              <a:t>A</a:t>
            </a:r>
            <a:r>
              <a:rPr lang="en-US" b="1" baseline="-25000" dirty="0" err="1">
                <a:solidFill>
                  <a:schemeClr val="accent2"/>
                </a:solidFill>
              </a:rPr>
              <a:t>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rgbClr val="FF0000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approximation of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endParaRPr lang="en-US" sz="32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8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as an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rank-k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approximation</a:t>
                </a:r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produced by the top-k singular vectors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Frobenious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norm</a:t>
                </a:r>
                <a:r>
                  <a:rPr lang="en-US" dirty="0" smtClean="0"/>
                  <a:t> of the difference with the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curse of dimensionality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data usually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thousands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millions</a:t>
            </a:r>
            <a:r>
              <a:rPr lang="en-US" dirty="0" smtClean="0"/>
              <a:t> of dimensions</a:t>
            </a:r>
          </a:p>
          <a:p>
            <a:pPr lvl="1"/>
            <a:r>
              <a:rPr lang="en-US" dirty="0" smtClean="0"/>
              <a:t>E.g., web documents, where the dimensionality is the vocabulary of words</a:t>
            </a:r>
          </a:p>
          <a:p>
            <a:pPr lvl="1"/>
            <a:r>
              <a:rPr lang="en-US" dirty="0" smtClean="0"/>
              <a:t>Facebook graph, where the dimensionality is the number of users</a:t>
            </a:r>
          </a:p>
          <a:p>
            <a:r>
              <a:rPr lang="en-US" dirty="0" smtClean="0"/>
              <a:t>Huge number of dimensions causes problems</a:t>
            </a:r>
          </a:p>
          <a:p>
            <a:pPr lvl="1"/>
            <a:r>
              <a:rPr lang="en-US" dirty="0" smtClean="0"/>
              <a:t>Data becomes very </a:t>
            </a:r>
            <a:r>
              <a:rPr lang="en-US" dirty="0" smtClean="0">
                <a:solidFill>
                  <a:srgbClr val="0070C0"/>
                </a:solidFill>
              </a:rPr>
              <a:t>sparse</a:t>
            </a:r>
            <a:r>
              <a:rPr lang="en-US" dirty="0" smtClean="0"/>
              <a:t>, some algorithms become meaningless (e.g. density based clustering)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dirty="0" smtClean="0"/>
              <a:t> of several algorithms depends on the dimensionality and they become infeasible.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project</a:t>
                </a:r>
                <a:r>
                  <a:rPr lang="en-US" dirty="0" smtClean="0"/>
                  <a:t> the row (and column) vectors of the matrix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into 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k-dimensional space </a:t>
                </a:r>
                <a:r>
                  <a:rPr lang="en-US" dirty="0" smtClean="0"/>
                  <a:t>and preserve most of the information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Ideally</a:t>
                </a:r>
                <a:r>
                  <a:rPr lang="en-US" dirty="0" smtClean="0"/>
                  <a:t>) The k dimensions reveal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latent features/aspects/topics</a:t>
                </a:r>
                <a:r>
                  <a:rPr lang="en-US" dirty="0" smtClean="0"/>
                  <a:t> of the term (document) space.</a:t>
                </a:r>
              </a:p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Ideally</a:t>
                </a:r>
                <a:r>
                  <a:rPr lang="en-US" dirty="0" smtClean="0"/>
                  <a:t>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approximation of matrix A, contains all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useful information</a:t>
                </a:r>
                <a:r>
                  <a:rPr lang="en-US" dirty="0" smtClean="0"/>
                  <a:t>, and what is discarded is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6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factor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(columns) are linear combinations of </a:t>
            </a:r>
            <a:r>
              <a:rPr lang="en-US" dirty="0" smtClean="0">
                <a:solidFill>
                  <a:srgbClr val="00B0F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latent factors</a:t>
            </a:r>
          </a:p>
          <a:p>
            <a:pPr lvl="1"/>
            <a:r>
              <a:rPr lang="en-US" dirty="0" smtClean="0"/>
              <a:t>E.g., in our extreme document example there are two factors</a:t>
            </a:r>
          </a:p>
          <a:p>
            <a:r>
              <a:rPr lang="en-US" dirty="0" smtClean="0"/>
              <a:t>Some </a:t>
            </a:r>
            <a:r>
              <a:rPr lang="en-US" dirty="0" smtClean="0">
                <a:solidFill>
                  <a:srgbClr val="0070C0"/>
                </a:solidFill>
              </a:rPr>
              <a:t>noise</a:t>
            </a:r>
            <a:r>
              <a:rPr lang="en-US" dirty="0" smtClean="0"/>
              <a:t> is added to this rank-k matrix resulting in higher rank</a:t>
            </a:r>
          </a:p>
          <a:p>
            <a:endParaRPr lang="en-US" dirty="0" smtClean="0"/>
          </a:p>
          <a:p>
            <a:r>
              <a:rPr lang="en-US" dirty="0" smtClean="0"/>
              <a:t>SVD retrieves the latent factors (hopefully).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675" y="3276600"/>
            <a:ext cx="19050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52800" y="3276600"/>
            <a:ext cx="13716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0" y="3276600"/>
            <a:ext cx="19050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3276600"/>
            <a:ext cx="13716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1989138"/>
            <a:ext cx="51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543800" y="1989138"/>
            <a:ext cx="70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V</a:t>
            </a:r>
            <a:r>
              <a:rPr lang="en-US" sz="3600" baseline="30000">
                <a:solidFill>
                  <a:srgbClr val="000066"/>
                </a:solidFill>
              </a:rPr>
              <a:t>T</a:t>
            </a:r>
            <a:endParaRPr lang="en-US" sz="3600" b="1">
              <a:solidFill>
                <a:srgbClr val="000066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62625" y="1966913"/>
            <a:ext cx="4699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800" b="1">
                <a:solidFill>
                  <a:srgbClr val="000066"/>
                </a:solidFill>
                <a:sym typeface="Symbol" pitchFamily="18" charset="2"/>
              </a:rPr>
              <a:t>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38600" y="1989138"/>
            <a:ext cx="52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U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43200" y="198913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rgbClr val="000066"/>
                </a:solidFill>
              </a:rPr>
              <a:t>=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5521325"/>
            <a:ext cx="90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600">
                <a:solidFill>
                  <a:srgbClr val="000066"/>
                </a:solidFill>
              </a:rPr>
              <a:t>objects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16075" y="3006725"/>
            <a:ext cx="1012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1600">
                <a:solidFill>
                  <a:srgbClr val="000066"/>
                </a:solidFill>
              </a:rPr>
              <a:t>features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886200" y="3276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105400" y="32766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56388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105400" y="3733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858000" y="3733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162800" y="3355975"/>
            <a:ext cx="130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significant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391400" y="3903663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rot="-5400000">
            <a:off x="3940969" y="4158457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15000" y="3889375"/>
            <a:ext cx="72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 rot="-5400000">
            <a:off x="2965450" y="4122738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significant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105400" y="3355975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tx1"/>
                </a:solidFill>
              </a:rPr>
              <a:t>sig.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762250" y="40100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6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SVD and Rank-</a:t>
            </a:r>
            <a:r>
              <a:rPr lang="en-US" b="1" smtClean="0">
                <a:solidFill>
                  <a:schemeClr val="accent2"/>
                </a:solidFill>
              </a:rPr>
              <a:t>k</a:t>
            </a:r>
            <a:r>
              <a:rPr lang="en-US" i="1" smtClean="0">
                <a:solidFill>
                  <a:schemeClr val="tx1"/>
                </a:solidFill>
              </a:rPr>
              <a:t>  </a:t>
            </a:r>
            <a:r>
              <a:rPr lang="en-US" smtClean="0">
                <a:solidFill>
                  <a:schemeClr val="tx1"/>
                </a:solidFill>
              </a:rPr>
              <a:t>approximations </a:t>
            </a:r>
          </a:p>
        </p:txBody>
      </p:sp>
    </p:spTree>
    <p:extLst>
      <p:ext uri="{BB962C8B-B14F-4D97-AF65-F5344CB8AC3E}">
        <p14:creationId xmlns:p14="http://schemas.microsoft.com/office/powerpoint/2010/main" val="16943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Recommender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Data: Users rating movies</a:t>
                </a:r>
              </a:p>
              <a:p>
                <a:pPr lvl="1"/>
                <a:r>
                  <a:rPr lang="en-US" dirty="0" smtClean="0"/>
                  <a:t>Sparse and often noisy</a:t>
                </a:r>
              </a:p>
              <a:p>
                <a:r>
                  <a:rPr lang="en-US" dirty="0" smtClean="0"/>
                  <a:t>Assumption: There are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</a:t>
                </a:r>
                <a:r>
                  <a:rPr lang="en-US" dirty="0" smtClean="0"/>
                  <a:t> basic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user profiles</a:t>
                </a:r>
                <a:r>
                  <a:rPr lang="en-US" dirty="0" smtClean="0"/>
                  <a:t>, and each user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linear combination </a:t>
                </a:r>
                <a:r>
                  <a:rPr lang="en-US" dirty="0" smtClean="0"/>
                  <a:t>of these profiles</a:t>
                </a:r>
              </a:p>
              <a:p>
                <a:pPr lvl="1"/>
                <a:r>
                  <a:rPr lang="en-US" dirty="0" smtClean="0"/>
                  <a:t>E.g., action, comedy, drama, romance</a:t>
                </a:r>
              </a:p>
              <a:p>
                <a:pPr lvl="1"/>
                <a:r>
                  <a:rPr lang="en-US" dirty="0" smtClean="0"/>
                  <a:t>Each user is a weighted </a:t>
                </a:r>
                <a:r>
                  <a:rPr lang="en-US" dirty="0" err="1" smtClean="0"/>
                  <a:t>cobination</a:t>
                </a:r>
                <a:r>
                  <a:rPr lang="en-US" dirty="0" smtClean="0"/>
                  <a:t> of these profiles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“true”</a:t>
                </a:r>
                <a:r>
                  <a:rPr lang="en-US" dirty="0" smtClean="0"/>
                  <a:t> matrix has rank k</a:t>
                </a:r>
              </a:p>
              <a:p>
                <a:r>
                  <a:rPr lang="en-US" dirty="0" smtClean="0"/>
                  <a:t>What we observe is 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noisy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incomplete</a:t>
                </a:r>
                <a:r>
                  <a:rPr lang="en-US" dirty="0" smtClean="0"/>
                  <a:t> version of this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rank-k 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provably</a:t>
                </a:r>
                <a:r>
                  <a:rPr lang="en-US" dirty="0" smtClean="0"/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</a:t>
                </a:r>
                <a:r>
                  <a:rPr lang="en-US" dirty="0" smtClean="0"/>
                  <a:t>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predict for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movie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Model-based</a:t>
                </a:r>
                <a:r>
                  <a:rPr lang="en-US" dirty="0" smtClean="0"/>
                  <a:t> collaborative filtering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and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 is a special case of SVD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centered covariance matrix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Goal: reduce the dimensionality while preserving the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information</a:t>
                </a:r>
                <a:r>
                  <a:rPr lang="en-US" dirty="0" smtClean="0"/>
                  <a:t> in the data”</a:t>
                </a:r>
              </a:p>
              <a:p>
                <a:r>
                  <a:rPr lang="en-US" dirty="0" smtClean="0"/>
                  <a:t>Information in the data: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variability </a:t>
                </a:r>
                <a:r>
                  <a:rPr lang="en-US" dirty="0" smtClean="0"/>
                  <a:t>in the data</a:t>
                </a:r>
              </a:p>
              <a:p>
                <a:pPr lvl="1"/>
                <a:r>
                  <a:rPr lang="en-US" dirty="0" smtClean="0"/>
                  <a:t>We measure variability using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covariance matrix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Sample covariance of variables X and Y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Given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remove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mean</a:t>
                </a:r>
                <a:r>
                  <a:rPr lang="en-US" dirty="0" smtClean="0"/>
                  <a:t> of each column from the column vectors to get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centered</a:t>
                </a:r>
                <a:r>
                  <a:rPr lang="en-US" dirty="0" smtClean="0"/>
                  <a:t> 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</a:p>
              <a:p>
                <a:r>
                  <a:rPr lang="en-US" dirty="0" smtClean="0"/>
                  <a:t>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covariance matrix</a:t>
                </a:r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</a:t>
                </a:r>
                <a:r>
                  <a:rPr lang="en-US" dirty="0" smtClean="0"/>
                  <a:t> vectors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PCA: Principal Component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will project the rows of matrix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</a:t>
                </a:r>
                <a:r>
                  <a:rPr lang="en-US" dirty="0" smtClean="0"/>
                  <a:t> into a new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attributes</a:t>
                </a:r>
                <a:r>
                  <a:rPr lang="en-US" dirty="0" smtClean="0"/>
                  <a:t> (dimensions) such that:</a:t>
                </a:r>
              </a:p>
              <a:p>
                <a:pPr lvl="1"/>
                <a:r>
                  <a:rPr lang="en-US" dirty="0" smtClean="0"/>
                  <a:t>The attributes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zero covariance </a:t>
                </a:r>
                <a:r>
                  <a:rPr lang="en-US" dirty="0" smtClean="0"/>
                  <a:t>to each other (they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orthogonal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Each attribute captures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most remaining variance </a:t>
                </a:r>
                <a:r>
                  <a:rPr lang="en-US" dirty="0" smtClean="0"/>
                  <a:t>in the data, while orthogonal to the existing attributes</a:t>
                </a:r>
              </a:p>
              <a:p>
                <a:pPr lvl="2"/>
                <a:r>
                  <a:rPr lang="en-US" dirty="0" smtClean="0"/>
                  <a:t>The first attribute should capture the most variance in the data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For matrix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dirty="0" smtClean="0"/>
                  <a:t>, the variance of the rows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dirty="0" smtClean="0"/>
                  <a:t> when projected to vector x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right singular vector of C </a:t>
                </a:r>
                <a:r>
                  <a:rPr lang="en-US" dirty="0" smtClean="0"/>
                  <a:t>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778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0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363" y="2049463"/>
            <a:ext cx="4217987" cy="4572000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PCA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36830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>
                <a:solidFill>
                  <a:schemeClr val="tx1"/>
                </a:solidFill>
              </a:rPr>
              <a:t>Input: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accent2"/>
                </a:solidFill>
              </a:rPr>
              <a:t>2-d</a:t>
            </a:r>
            <a:r>
              <a:rPr lang="en-US" sz="2000">
                <a:solidFill>
                  <a:schemeClr val="tx1"/>
                </a:solidFill>
              </a:rPr>
              <a:t> dimensional points</a:t>
            </a: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000" b="1">
                <a:solidFill>
                  <a:schemeClr val="tx1"/>
                </a:solidFill>
              </a:rPr>
              <a:t>Output: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000" baseline="-25000">
              <a:solidFill>
                <a:schemeClr val="tx1"/>
              </a:solidFill>
            </a:endParaRP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000" baseline="-2500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54088" y="3038475"/>
            <a:ext cx="7504112" cy="2930525"/>
            <a:chOff x="601" y="1914"/>
            <a:chExt cx="4727" cy="184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01" y="1974"/>
              <a:ext cx="1849" cy="1786"/>
              <a:chOff x="601" y="1974"/>
              <a:chExt cx="1849" cy="1786"/>
            </a:xfrm>
          </p:grpSpPr>
          <p:sp>
            <p:nvSpPr>
              <p:cNvPr id="13325" name="Line 7"/>
              <p:cNvSpPr>
                <a:spLocks noChangeShapeType="1"/>
              </p:cNvSpPr>
              <p:nvPr/>
            </p:nvSpPr>
            <p:spPr bwMode="auto">
              <a:xfrm flipV="1">
                <a:off x="601" y="1974"/>
                <a:ext cx="1849" cy="14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Text Box 8"/>
              <p:cNvSpPr txBox="1">
                <a:spLocks noChangeArrowheads="1"/>
              </p:cNvSpPr>
              <p:nvPr/>
            </p:nvSpPr>
            <p:spPr bwMode="auto">
              <a:xfrm>
                <a:off x="816" y="3360"/>
                <a:ext cx="1346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Calibri" pitchFamily="34" charset="0"/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1st (right) singular vector</a:t>
                </a:r>
                <a:endParaRPr lang="en-US" b="1" baseline="-25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3008" y="1914"/>
              <a:ext cx="232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 b="1" u="sng">
                  <a:solidFill>
                    <a:schemeClr val="tx1"/>
                  </a:solidFill>
                </a:rPr>
                <a:t>1st (right) singular vector: </a:t>
              </a:r>
            </a:p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direction of maximal variance,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98538" y="2755900"/>
            <a:ext cx="7688262" cy="2578100"/>
            <a:chOff x="629" y="1736"/>
            <a:chExt cx="4843" cy="162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629" y="1736"/>
              <a:ext cx="1578" cy="1571"/>
              <a:chOff x="629" y="1736"/>
              <a:chExt cx="1578" cy="1571"/>
            </a:xfrm>
          </p:grpSpPr>
          <p:sp>
            <p:nvSpPr>
              <p:cNvPr id="13321" name="Line 12"/>
              <p:cNvSpPr>
                <a:spLocks noChangeShapeType="1"/>
              </p:cNvSpPr>
              <p:nvPr/>
            </p:nvSpPr>
            <p:spPr bwMode="auto">
              <a:xfrm flipH="1" flipV="1">
                <a:off x="1055" y="2011"/>
                <a:ext cx="1152" cy="1296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Text Box 13"/>
              <p:cNvSpPr txBox="1">
                <a:spLocks noChangeArrowheads="1"/>
              </p:cNvSpPr>
              <p:nvPr/>
            </p:nvSpPr>
            <p:spPr bwMode="auto">
              <a:xfrm>
                <a:off x="629" y="1736"/>
                <a:ext cx="956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Calibri" pitchFamily="34" charset="0"/>
                  <a:buNone/>
                </a:pPr>
                <a:r>
                  <a:rPr lang="en-US" b="1">
                    <a:solidFill>
                      <a:srgbClr val="006600"/>
                    </a:solidFill>
                  </a:rPr>
                  <a:t>2nd (right) singular vector</a:t>
                </a:r>
                <a:endParaRPr lang="en-US" b="1" baseline="-2500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13320" name="Rectangle 14"/>
            <p:cNvSpPr>
              <a:spLocks noChangeArrowheads="1"/>
            </p:cNvSpPr>
            <p:nvPr/>
          </p:nvSpPr>
          <p:spPr bwMode="auto">
            <a:xfrm>
              <a:off x="3041" y="2542"/>
              <a:ext cx="2431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 b="1" u="sng">
                  <a:solidFill>
                    <a:schemeClr val="tx1"/>
                  </a:solidFill>
                </a:rPr>
                <a:t>2nd (right) singular vector: </a:t>
              </a:r>
            </a:p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direction of maximal variance, after removing the projection of the data along the first singular vector.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Singular values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4495800" y="2667000"/>
            <a:ext cx="43862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400" b="1" baseline="-2500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  <a:r>
              <a:rPr lang="en-US" sz="2400">
                <a:solidFill>
                  <a:schemeClr val="tx1"/>
                </a:solidFill>
              </a:rPr>
              <a:t>measures how much of the data variance is explained by the first singular vector.</a:t>
            </a: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>
              <a:solidFill>
                <a:schemeClr val="tx1"/>
              </a:solidFill>
            </a:endParaRPr>
          </a:p>
          <a:p>
            <a:pPr eaLnBrk="0" hangingPunct="0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400" b="1" baseline="-25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2400" b="1">
                <a:solidFill>
                  <a:schemeClr val="accent2"/>
                </a:solidFill>
              </a:rPr>
              <a:t>: </a:t>
            </a:r>
            <a:r>
              <a:rPr lang="en-US" sz="2400">
                <a:solidFill>
                  <a:schemeClr val="tx1"/>
                </a:solidFill>
              </a:rPr>
              <a:t>measures how much of the data variance is explained by the second singular vector.</a:t>
            </a:r>
            <a:endParaRPr lang="en-US" sz="2400" baseline="-25000">
              <a:solidFill>
                <a:schemeClr val="accent2"/>
              </a:solidFill>
            </a:endParaRP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2713038" y="4805363"/>
            <a:ext cx="434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>
                <a:solidFill>
                  <a:schemeClr val="hlink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</a:t>
            </a:r>
            <a:r>
              <a:rPr lang="en-US" baseline="-25000">
                <a:solidFill>
                  <a:schemeClr val="hlink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1</a:t>
            </a:r>
            <a:endParaRPr lang="en-US" baseline="-250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1828800"/>
            <a:ext cx="4217987" cy="4572000"/>
          </a:xfr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77888" y="2913063"/>
            <a:ext cx="2935287" cy="2835275"/>
            <a:chOff x="601" y="1974"/>
            <a:chExt cx="1849" cy="1786"/>
          </a:xfrm>
        </p:grpSpPr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 flipV="1">
              <a:off x="601" y="1974"/>
              <a:ext cx="1849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816" y="3360"/>
              <a:ext cx="134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b="1">
                  <a:solidFill>
                    <a:srgbClr val="FF0000"/>
                  </a:solidFill>
                </a:rPr>
                <a:t>1st (right) singular vector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22338" y="2535238"/>
            <a:ext cx="2505075" cy="2493962"/>
            <a:chOff x="629" y="1736"/>
            <a:chExt cx="1578" cy="1571"/>
          </a:xfrm>
        </p:grpSpPr>
        <p:sp>
          <p:nvSpPr>
            <p:cNvPr id="14344" name="Line 12"/>
            <p:cNvSpPr>
              <a:spLocks noChangeShapeType="1"/>
            </p:cNvSpPr>
            <p:nvPr/>
          </p:nvSpPr>
          <p:spPr bwMode="auto">
            <a:xfrm flipH="1" flipV="1">
              <a:off x="1055" y="2011"/>
              <a:ext cx="1152" cy="129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629" y="1736"/>
              <a:ext cx="956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b="1">
                  <a:solidFill>
                    <a:srgbClr val="006600"/>
                  </a:solidFill>
                </a:rPr>
                <a:t>2nd (right) singular vector</a:t>
              </a:r>
              <a:endParaRPr lang="en-US" b="1" baseline="-2500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Singular values tell us something about the variance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variance in the direction of the </a:t>
            </a:r>
            <a:r>
              <a:rPr lang="en-US" sz="2400" b="1" smtClean="0">
                <a:solidFill>
                  <a:schemeClr val="accent2"/>
                </a:solidFill>
              </a:rPr>
              <a:t>k</a:t>
            </a:r>
            <a:r>
              <a:rPr lang="en-US" sz="2400" smtClean="0"/>
              <a:t>-th principal component is given by the corresponding singular value </a:t>
            </a:r>
            <a:r>
              <a:rPr lang="el-GR" sz="2400" b="1" smtClean="0">
                <a:solidFill>
                  <a:schemeClr val="accent2"/>
                </a:solidFill>
              </a:rPr>
              <a:t>σ</a:t>
            </a:r>
            <a:r>
              <a:rPr lang="en-US" sz="2400" b="1" baseline="-25000" smtClean="0">
                <a:solidFill>
                  <a:schemeClr val="accent2"/>
                </a:solidFill>
              </a:rPr>
              <a:t>k</a:t>
            </a:r>
            <a:r>
              <a:rPr lang="en-US" sz="2400" b="1" baseline="30000" smtClean="0">
                <a:solidFill>
                  <a:schemeClr val="accent2"/>
                </a:solidFill>
              </a:rPr>
              <a:t>2</a:t>
            </a:r>
          </a:p>
          <a:p>
            <a:pPr eaLnBrk="1" hangingPunct="1"/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Singular values can be used to estimate how many components to keep</a:t>
            </a:r>
          </a:p>
          <a:p>
            <a:pPr eaLnBrk="1" hangingPunct="1"/>
            <a:endParaRPr lang="en-US" sz="24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b="1" i="1" smtClean="0">
                <a:solidFill>
                  <a:schemeClr val="tx1"/>
                </a:solidFill>
              </a:rPr>
              <a:t>Rule of thumb:</a:t>
            </a:r>
            <a:r>
              <a:rPr lang="en-US" sz="2400" smtClean="0">
                <a:solidFill>
                  <a:schemeClr val="tx1"/>
                </a:solidFill>
              </a:rPr>
              <a:t> keep enough to explain </a:t>
            </a:r>
            <a:r>
              <a:rPr lang="en-US" sz="2400" b="1" i="1" smtClean="0">
                <a:solidFill>
                  <a:schemeClr val="tx1"/>
                </a:solidFill>
              </a:rPr>
              <a:t>85%</a:t>
            </a:r>
            <a:r>
              <a:rPr lang="en-US" sz="2400" smtClean="0">
                <a:solidFill>
                  <a:schemeClr val="tx1"/>
                </a:solidFill>
              </a:rPr>
              <a:t> of the variation: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24200" y="4572000"/>
          <a:ext cx="2667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838080" imgH="888840" progId="Equation.3">
                  <p:embed/>
                </p:oleObj>
              </mc:Choice>
              <mc:Fallback>
                <p:oleObj name="Equation" r:id="rId3" imgW="8380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26670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4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sually the data can be described with fewer dimensions, without losing much of the meaning of the data.</a:t>
            </a:r>
          </a:p>
          <a:p>
            <a:pPr lvl="1"/>
            <a:r>
              <a:rPr lang="en-US" dirty="0" smtClean="0"/>
              <a:t>The data </a:t>
            </a:r>
            <a:r>
              <a:rPr lang="en-US" dirty="0" smtClean="0">
                <a:solidFill>
                  <a:srgbClr val="0070C0"/>
                </a:solidFill>
              </a:rPr>
              <a:t>reside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a space of lower dimensionality</a:t>
            </a:r>
          </a:p>
          <a:p>
            <a:pPr lvl="1"/>
            <a:endParaRPr lang="en-US" dirty="0"/>
          </a:p>
          <a:p>
            <a:r>
              <a:rPr lang="en-US" dirty="0" smtClean="0"/>
              <a:t>Essentially, we assume that some of the data is noise, and we can approximate the useful part with a lower dimensionality space.</a:t>
            </a:r>
          </a:p>
          <a:p>
            <a:pPr lvl="1"/>
            <a:r>
              <a:rPr lang="en-US" dirty="0" smtClean="0"/>
              <a:t>Dimensionality reduction does not just reduce the amount of data, it often brings out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useful</a:t>
            </a:r>
            <a:r>
              <a:rPr lang="en-US" dirty="0" smtClean="0"/>
              <a:t> part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First right singular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More or less same weight to all drugs</a:t>
                </a:r>
              </a:p>
              <a:p>
                <a:pPr lvl="1"/>
                <a:r>
                  <a:rPr lang="en-US" dirty="0" smtClean="0"/>
                  <a:t>Discriminates heavy from light users</a:t>
                </a:r>
              </a:p>
              <a:p>
                <a:r>
                  <a:rPr lang="en-US" dirty="0" smtClean="0"/>
                  <a:t>Second right singular vector</a:t>
                </a:r>
              </a:p>
              <a:p>
                <a:pPr lvl="1"/>
                <a:r>
                  <a:rPr lang="en-US" dirty="0" smtClean="0"/>
                  <a:t>Positive values for legal drugs, negative for illegal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20632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143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952873" y="1600200"/>
            <a:ext cx="0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0999" y="291027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291027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illegal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96361" y="3321977"/>
                <a:ext cx="331302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usage of student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of drug j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361" y="3321977"/>
                <a:ext cx="3313023" cy="391646"/>
              </a:xfrm>
              <a:prstGeom prst="rect">
                <a:avLst/>
              </a:prstGeom>
              <a:blipFill rotWithShape="1">
                <a:blip r:embed="rId3"/>
                <a:stretch>
                  <a:fillRect t="-7813" r="-73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705600" y="6019800"/>
            <a:ext cx="177261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05600" y="4495800"/>
            <a:ext cx="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24218" y="4311134"/>
            <a:ext cx="1753998" cy="170866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962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39639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23901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33361" y="518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058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15300" y="4610100"/>
            <a:ext cx="76200" cy="76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908643" y="4800600"/>
            <a:ext cx="76200" cy="76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92069" y="5029659"/>
            <a:ext cx="76200" cy="76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33361" y="6172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Drug 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85637" y="4126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Drug 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67000" y="5410200"/>
            <a:ext cx="76200" cy="76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92039" y="5638800"/>
            <a:ext cx="76200" cy="76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property of PCA/SVD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chosen vectors are such that minimize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square differences</a:t>
            </a:r>
            <a:r>
              <a:rPr lang="en-US" dirty="0" smtClean="0"/>
              <a:t> between the data vectors and the </a:t>
            </a:r>
            <a:r>
              <a:rPr lang="en-US" smtClean="0"/>
              <a:t>low-dimensional projections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286000"/>
            <a:ext cx="4217987" cy="4572000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244725" y="3370263"/>
            <a:ext cx="2935287" cy="2835275"/>
            <a:chOff x="601" y="1974"/>
            <a:chExt cx="1849" cy="1786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601" y="1974"/>
              <a:ext cx="1849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16" y="3360"/>
              <a:ext cx="134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8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</a:pPr>
              <a:r>
                <a:rPr lang="en-US" b="1">
                  <a:solidFill>
                    <a:srgbClr val="FF0000"/>
                  </a:solidFill>
                </a:rPr>
                <a:t>1st (right) singular vector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076700" y="37338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429000" y="4800600"/>
            <a:ext cx="225424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6037" y="4800600"/>
            <a:ext cx="309563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038600" y="4223657"/>
            <a:ext cx="381000" cy="34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Latent Semantic Indexing </a:t>
            </a:r>
            <a:r>
              <a:rPr lang="en-US" dirty="0" smtClean="0"/>
              <a:t>(LSI):</a:t>
            </a:r>
          </a:p>
          <a:p>
            <a:pPr lvl="1"/>
            <a:r>
              <a:rPr lang="en-US" dirty="0" smtClean="0"/>
              <a:t>Apply PCA on the </a:t>
            </a:r>
            <a:r>
              <a:rPr lang="en-US" dirty="0" smtClean="0">
                <a:solidFill>
                  <a:srgbClr val="0070C0"/>
                </a:solidFill>
              </a:rPr>
              <a:t>document-term</a:t>
            </a:r>
            <a:r>
              <a:rPr lang="en-US" dirty="0" smtClean="0"/>
              <a:t> </a:t>
            </a:r>
            <a:r>
              <a:rPr lang="en-US" dirty="0" smtClean="0"/>
              <a:t>matrix, </a:t>
            </a:r>
            <a:r>
              <a:rPr lang="en-US" dirty="0" smtClean="0"/>
              <a:t>and index the k-dimensional </a:t>
            </a:r>
            <a:r>
              <a:rPr lang="en-US" dirty="0" smtClean="0"/>
              <a:t>vectors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/>
              <a:t>a query comes, </a:t>
            </a:r>
            <a:r>
              <a:rPr lang="en-US" dirty="0" smtClean="0">
                <a:solidFill>
                  <a:srgbClr val="0070C0"/>
                </a:solidFill>
              </a:rPr>
              <a:t>project</a:t>
            </a:r>
            <a:r>
              <a:rPr lang="en-US" dirty="0" smtClean="0"/>
              <a:t> it onto the </a:t>
            </a:r>
            <a:r>
              <a:rPr lang="en-US" dirty="0" smtClean="0"/>
              <a:t>k-dimensional </a:t>
            </a:r>
            <a:r>
              <a:rPr lang="en-US" dirty="0" smtClean="0"/>
              <a:t>space and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cosine similarity </a:t>
            </a:r>
            <a:r>
              <a:rPr lang="en-US" dirty="0" smtClean="0"/>
              <a:t>in this space</a:t>
            </a:r>
          </a:p>
          <a:p>
            <a:pPr lvl="1"/>
            <a:r>
              <a:rPr lang="en-US" dirty="0" smtClean="0"/>
              <a:t>Principal components capture main </a:t>
            </a:r>
            <a:r>
              <a:rPr lang="en-US" dirty="0" smtClean="0">
                <a:solidFill>
                  <a:srgbClr val="0070C0"/>
                </a:solidFill>
              </a:rPr>
              <a:t>topics</a:t>
            </a:r>
            <a:r>
              <a:rPr lang="en-US" dirty="0" smtClean="0"/>
              <a:t>, and enrich the document representation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2775" y="2398713"/>
            <a:ext cx="7921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SVD is </a:t>
            </a:r>
            <a:r>
              <a:rPr lang="en-US" sz="3200"/>
              <a:t>“</a:t>
            </a:r>
            <a:r>
              <a:rPr lang="en-US" sz="3200" b="1">
                <a:solidFill>
                  <a:schemeClr val="tx1"/>
                </a:solidFill>
              </a:rPr>
              <a:t>the Rolls-Royce and the Swiss Army Knife of Numerical Linear Algebra.”*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*Dianne O’Leary, MMDS ’06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3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already seen a form of dimensionality reduction</a:t>
            </a:r>
          </a:p>
          <a:p>
            <a:endParaRPr lang="en-US" dirty="0"/>
          </a:p>
          <a:p>
            <a:r>
              <a:rPr lang="en-US" dirty="0" smtClean="0"/>
              <a:t>LSH, and random projections reduce the dimension while preserving the distances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the form of a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given </a:t>
            </a:r>
            <a:r>
              <a:rPr lang="en-US" dirty="0">
                <a:solidFill>
                  <a:srgbClr val="00B0F0"/>
                </a:solidFill>
              </a:rPr>
              <a:t>n</a:t>
            </a:r>
            <a:r>
              <a:rPr lang="en-US" dirty="0"/>
              <a:t> objects and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</a:t>
            </a:r>
            <a:r>
              <a:rPr lang="en-US" dirty="0" smtClean="0"/>
              <a:t>attributes describing </a:t>
            </a:r>
            <a:r>
              <a:rPr lang="en-US" dirty="0"/>
              <a:t>the objects. </a:t>
            </a:r>
            <a:r>
              <a:rPr lang="en-US" dirty="0" smtClean="0"/>
              <a:t>Each </a:t>
            </a:r>
            <a:r>
              <a:rPr lang="en-US" dirty="0"/>
              <a:t>object has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numeric values describing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will represent the data as a </a:t>
            </a:r>
            <a:r>
              <a:rPr lang="en-US" dirty="0" err="1" smtClean="0">
                <a:solidFill>
                  <a:srgbClr val="00B0F0"/>
                </a:solidFill>
              </a:rPr>
              <a:t>n</a:t>
            </a:r>
            <a:r>
              <a:rPr lang="en-US" dirty="0" err="1" smtClean="0">
                <a:solidFill>
                  <a:srgbClr val="00B0F0"/>
                </a:solidFill>
                <a:sym typeface="Symbol"/>
              </a:rPr>
              <a:t>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d</a:t>
            </a:r>
            <a:r>
              <a:rPr lang="en-US" dirty="0" smtClean="0">
                <a:sym typeface="Symbol"/>
              </a:rPr>
              <a:t> real matrix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We can now use tools from linear algebra to process the data matrix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Our goal is to produce a new </a:t>
            </a:r>
            <a:r>
              <a:rPr lang="en-US" dirty="0" err="1">
                <a:solidFill>
                  <a:srgbClr val="00B0F0"/>
                </a:solidFill>
              </a:rPr>
              <a:t>n</a:t>
            </a:r>
            <a:r>
              <a:rPr lang="en-US" dirty="0" err="1" smtClean="0">
                <a:solidFill>
                  <a:srgbClr val="00B0F0"/>
                </a:solidFill>
                <a:sym typeface="Symbol"/>
              </a:rPr>
              <a:t>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matrix </a:t>
            </a:r>
            <a:r>
              <a:rPr lang="en-US" dirty="0">
                <a:solidFill>
                  <a:srgbClr val="00B0F0"/>
                </a:solidFill>
                <a:sym typeface="Symbol"/>
              </a:rPr>
              <a:t>B</a:t>
            </a:r>
            <a:r>
              <a:rPr lang="en-US" dirty="0" smtClean="0">
                <a:sym typeface="Symbol"/>
              </a:rPr>
              <a:t> such that</a:t>
            </a:r>
          </a:p>
          <a:p>
            <a:pPr lvl="1"/>
            <a:r>
              <a:rPr lang="en-US" dirty="0" smtClean="0">
                <a:sym typeface="Symbol"/>
              </a:rPr>
              <a:t>It preserves as much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information</a:t>
            </a:r>
            <a:r>
              <a:rPr lang="en-US" dirty="0" smtClean="0">
                <a:sym typeface="Symbol"/>
              </a:rPr>
              <a:t> in the original matrix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</a:t>
            </a:r>
            <a:r>
              <a:rPr lang="en-US" dirty="0" smtClean="0">
                <a:sym typeface="Symbol"/>
              </a:rPr>
              <a:t> as possible</a:t>
            </a:r>
          </a:p>
          <a:p>
            <a:pPr lvl="1"/>
            <a:r>
              <a:rPr lang="en-US" dirty="0" smtClean="0">
                <a:sym typeface="Symbol"/>
              </a:rPr>
              <a:t>It reveals something about the structure of the data in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Example: Document matrices</a:t>
            </a:r>
          </a:p>
        </p:txBody>
      </p:sp>
      <p:pic>
        <p:nvPicPr>
          <p:cNvPr id="1126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362200"/>
            <a:ext cx="4191000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 rot="-5400000">
            <a:off x="1289050" y="3086100"/>
            <a:ext cx="54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 documents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5400000">
            <a:off x="4289425" y="-60325"/>
            <a:ext cx="908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 terms 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(e.g., theorem, proof, etc.)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 rot="-5400000">
            <a:off x="4308475" y="2984500"/>
            <a:ext cx="908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b="1" baseline="-25000">
                <a:solidFill>
                  <a:schemeClr val="accent2"/>
                </a:solidFill>
                <a:cs typeface="Times New Roman" pitchFamily="18" charset="0"/>
              </a:rPr>
              <a:t>ij</a:t>
            </a: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= frequency of the </a:t>
            </a: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j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-th term in the </a:t>
            </a: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-th document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09600" y="5410200"/>
            <a:ext cx="7772400" cy="9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Find  </a:t>
            </a:r>
            <a:r>
              <a:rPr lang="en-US" sz="2800" dirty="0" smtClean="0">
                <a:solidFill>
                  <a:srgbClr val="FF0000"/>
                </a:solidFill>
              </a:rPr>
              <a:t>subsets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terms </a:t>
            </a:r>
            <a:r>
              <a:rPr lang="en-US" sz="2800" dirty="0">
                <a:solidFill>
                  <a:srgbClr val="FF0000"/>
                </a:solidFill>
              </a:rPr>
              <a:t>that </a:t>
            </a:r>
            <a:r>
              <a:rPr lang="en-US" sz="2800" dirty="0" smtClean="0">
                <a:solidFill>
                  <a:srgbClr val="FF0000"/>
                </a:solidFill>
              </a:rPr>
              <a:t>bring documents together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8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Example: Recommendation systems</a:t>
            </a:r>
          </a:p>
        </p:txBody>
      </p:sp>
      <p:pic>
        <p:nvPicPr>
          <p:cNvPr id="12291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3656013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 rot="-5400000">
            <a:off x="1289050" y="2628900"/>
            <a:ext cx="54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 customers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 rot="-5400000">
            <a:off x="4174859" y="320675"/>
            <a:ext cx="90858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movies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 rot="-5400000">
            <a:off x="3784330" y="2862263"/>
            <a:ext cx="12705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400" b="1" dirty="0" err="1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b="1" baseline="-25000" dirty="0" err="1">
                <a:solidFill>
                  <a:schemeClr val="accent2"/>
                </a:solidFill>
                <a:cs typeface="Times New Roman" pitchFamily="18" charset="0"/>
              </a:rPr>
              <a:t>ij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rating of </a:t>
            </a:r>
            <a:r>
              <a:rPr lang="en-US" sz="2400" b="1" dirty="0" smtClean="0">
                <a:solidFill>
                  <a:schemeClr val="accent2"/>
                </a:solidFill>
                <a:cs typeface="Times New Roman" pitchFamily="18" charset="0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product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by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customer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Find subsets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movies that capture </a:t>
            </a:r>
            <a:r>
              <a:rPr lang="en-US" sz="2800" dirty="0">
                <a:solidFill>
                  <a:srgbClr val="FF0000"/>
                </a:solidFill>
              </a:rPr>
              <a:t>the behavior or the customers</a:t>
            </a:r>
          </a:p>
        </p:txBody>
      </p:sp>
    </p:spTree>
    <p:extLst>
      <p:ext uri="{BB962C8B-B14F-4D97-AF65-F5344CB8AC3E}">
        <p14:creationId xmlns:p14="http://schemas.microsoft.com/office/powerpoint/2010/main" val="306233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800600" y="3810000"/>
            <a:ext cx="4343400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We assume that vectors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column vectors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transpose</a:t>
                </a:r>
                <a:r>
                  <a:rPr lang="en-US" dirty="0" smtClean="0"/>
                  <a:t> of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row vector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Dot product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b="0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1 → 11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</a:p>
              <a:p>
                <a:pPr lvl="1">
                  <a:buClr>
                    <a:srgbClr val="4F81BD"/>
                  </a:buClr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The dot product is the 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projection</a:t>
                </a: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 of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(and vice versa)</a:t>
                </a:r>
                <a:endParaRPr lang="en-US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1, 2, 3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=12</m:t>
                    </m:r>
                  </m:oMath>
                </a14:m>
                <a:r>
                  <a:rPr lang="en-US" dirty="0" smtClean="0">
                    <a:sym typeface="Symbol"/>
                  </a:rPr>
                  <a:t>	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𝑣</m:t>
                    </m:r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𝑣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𝑢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Symbol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||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𝑢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|| = 1 </m:t>
                    </m:r>
                  </m:oMath>
                </a14:m>
                <a:r>
                  <a:rPr lang="en-US" dirty="0" smtClean="0">
                    <a:sym typeface="Symbol"/>
                  </a:rPr>
                  <a:t>(unit vector)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is the projection length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𝑣</m:t>
                    </m:r>
                  </m:oMath>
                </a14:m>
                <a:r>
                  <a:rPr lang="en-US" dirty="0" smtClean="0">
                    <a:sym typeface="Symbol"/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𝑢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i="1" dirty="0" smtClean="0"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1, 2, 3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ym typeface="Symbol"/>
                  </a:rPr>
                  <a:t>	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orthogonal</a:t>
                </a:r>
                <a:r>
                  <a:rPr lang="en-US" dirty="0" smtClean="0">
                    <a:sym typeface="Symbol"/>
                  </a:rPr>
                  <a:t> vectors</a:t>
                </a:r>
              </a:p>
              <a:p>
                <a:pPr lvl="1"/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Orthonormal</a:t>
                </a:r>
                <a:r>
                  <a:rPr lang="en-US" dirty="0" smtClean="0">
                    <a:sym typeface="Symbol"/>
                  </a:rPr>
                  <a:t> vectors: two unit vectors that are orthogonal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6553200" y="3810000"/>
            <a:ext cx="1295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553200" y="2667000"/>
            <a:ext cx="1676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2667000"/>
            <a:ext cx="0" cy="1143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53200" y="3657600"/>
            <a:ext cx="0" cy="304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53200" y="3733800"/>
            <a:ext cx="16764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An </a:t>
                </a:r>
                <a:r>
                  <a:rPr lang="en-US" dirty="0" err="1">
                    <a:solidFill>
                      <a:srgbClr val="00B0F0"/>
                    </a:solidFill>
                  </a:rPr>
                  <a:t>n</a:t>
                </a:r>
                <a:r>
                  <a:rPr lang="en-US" dirty="0" err="1" smtClean="0">
                    <a:solidFill>
                      <a:srgbClr val="00B0F0"/>
                    </a:solidFill>
                    <a:sym typeface="Symbol"/>
                  </a:rPr>
                  <a:t>m</a:t>
                </a:r>
                <a:r>
                  <a:rPr lang="en-US" dirty="0" smtClean="0">
                    <a:sym typeface="Symbol"/>
                  </a:rPr>
                  <a:t> matrix </a:t>
                </a:r>
                <a:r>
                  <a:rPr lang="en-US" dirty="0" smtClean="0">
                    <a:solidFill>
                      <a:srgbClr val="00B0F0"/>
                    </a:solidFill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 is a collection of </a:t>
                </a:r>
                <a:r>
                  <a:rPr lang="en-US" dirty="0" smtClean="0">
                    <a:solidFill>
                      <a:srgbClr val="00B0F0"/>
                    </a:solidFill>
                    <a:sym typeface="Symbol"/>
                  </a:rPr>
                  <a:t>n</a:t>
                </a:r>
                <a:r>
                  <a:rPr lang="en-US" dirty="0" smtClean="0">
                    <a:sym typeface="Symbol"/>
                  </a:rPr>
                  <a:t> row vectors and </a:t>
                </a:r>
                <a:r>
                  <a:rPr lang="en-US" dirty="0" smtClean="0">
                    <a:solidFill>
                      <a:srgbClr val="00B0F0"/>
                    </a:solidFill>
                    <a:sym typeface="Symbol"/>
                  </a:rPr>
                  <a:t>m</a:t>
                </a:r>
                <a:r>
                  <a:rPr lang="en-US" dirty="0" smtClean="0">
                    <a:sym typeface="Symbol"/>
                  </a:rPr>
                  <a:t> column vectors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sym typeface="Symbol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ym typeface="Symbol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Matrix-vector multiplication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Right multiplication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𝐴𝑢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projection </a:t>
                </a:r>
                <a:r>
                  <a:rPr lang="en-US" dirty="0" smtClean="0"/>
                  <a:t>of u onto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row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or projection of row vectors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Left-multiplication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onto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column vectors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or projection of column vectors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1,2,3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=[1,2]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12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7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$&#10;\end{document}&#10;"/>
  <p:tag name="EXTERNALNAME" val="Edittex"/>
  <p:tag name="BLEND" val="0"/>
  <p:tag name="TRANSPARENT" val="0"/>
  <p:tag name="RESOLUTION" val="150"/>
  <p:tag name="WORKAROUNDTRANSPARENCYBUG" val="0"/>
  <p:tag name="ALLOWFONTSUBSTITUTION" val="0"/>
  <p:tag name="BITMAPFORMAT" val="bmpmono"/>
  <p:tag name="ORIGWIDTH" val="180"/>
  <p:tag name="PICTUREFILESIZE" val="166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cccc}&#10;&amp;&amp;&amp;&amp;&amp;&amp;&amp;&amp; \\&#10;&amp;&amp;&amp;&amp;&amp;&amp;&amp;&amp; \\&#10;&amp;&amp;&amp;&amp;&amp;&amp;&amp;&amp; \\&#10;&amp;&amp;&amp;&amp;A &amp;&amp;&amp;&amp;\\&#10;&amp;&amp;&amp;&amp;&amp;&amp;&amp;&amp; \\&#10;&amp;&amp;&amp;&amp;&amp;&amp;&amp;&amp;\\&#10;&amp;&amp;&amp;&amp;&amp;&amp;&amp;&amp; \end{array}\right)$&#10;\end{document}&#10;"/>
  <p:tag name="EXTERNALNAME" val="Edittex"/>
  <p:tag name="BLEND" val="0"/>
  <p:tag name="TRANSPARENT" val="0"/>
  <p:tag name="RESOLUTION" val="150"/>
  <p:tag name="WORKAROUNDTRANSPARENCYBUG" val="0"/>
  <p:tag name="ALLOWFONTSUBSTITUTION" val="0"/>
  <p:tag name="BITMAPFORMAT" val="bmpmono"/>
  <p:tag name="ORIGWIDTH" val="180"/>
  <p:tag name="PICTUREFILESIZE" val="166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eft( \begin{array}{ccccc}&#10;&amp;&amp;&amp;&amp; \\&#10;&amp;&amp;&amp;&amp; \\&#10;&amp;&amp;A_k&amp;&amp; \\&#10;&amp;&amp;&amp;&amp;\\&#10;&amp;&amp;&amp;&amp;&#10;\end{array}\right) = &#10;\left( \begin{array}{ccc}&#10;&amp;&amp; \\&#10;&amp;&amp; \\&#10;&amp;U_k&amp; \\&#10;&amp;&amp;\\&#10;&amp;&amp; \end{array}\right) \cdot&#10;\left( \begin{array}{ccc}&#10;&amp;&amp;\\&#10;&amp;\Sigma_k&amp; \\&#10;&amp;&amp;&#10;\end{array}\right)\cdot&#10;\left( \begin{array}{ccccc}&#10;&amp;&amp;&amp;&amp; \\&#10;&amp;&amp;V_k^T&amp;&amp; \\&#10;&amp;&amp;&amp;&amp;&#10;\end{array}\right)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12894</TotalTime>
  <Words>2293</Words>
  <Application>Microsoft Office PowerPoint</Application>
  <PresentationFormat>On-screen Show (4:3)</PresentationFormat>
  <Paragraphs>261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Clarity</vt:lpstr>
      <vt:lpstr>Equation</vt:lpstr>
      <vt:lpstr>DATA MINING LECTURE 8</vt:lpstr>
      <vt:lpstr>The curse of dimensionality</vt:lpstr>
      <vt:lpstr>Dimensionality Reduction</vt:lpstr>
      <vt:lpstr>Dimensionality Reduction</vt:lpstr>
      <vt:lpstr>Data in the form of a matrix</vt:lpstr>
      <vt:lpstr>Example: Document matrices</vt:lpstr>
      <vt:lpstr>Example: Recommendation systems</vt:lpstr>
      <vt:lpstr>Linear algebra</vt:lpstr>
      <vt:lpstr>Matrices</vt:lpstr>
      <vt:lpstr>Rank</vt:lpstr>
      <vt:lpstr>Rank-1 matrices</vt:lpstr>
      <vt:lpstr>Eigenvectors</vt:lpstr>
      <vt:lpstr>Singular Value Decomposition</vt:lpstr>
      <vt:lpstr>Symmetric matrices</vt:lpstr>
      <vt:lpstr>Singular Value Decomposition</vt:lpstr>
      <vt:lpstr>An (extreme) example</vt:lpstr>
      <vt:lpstr>An (more realistic) example</vt:lpstr>
      <vt:lpstr>Rank-k approximations (Ak)</vt:lpstr>
      <vt:lpstr>SVD as an optimization</vt:lpstr>
      <vt:lpstr>What does this mean?</vt:lpstr>
      <vt:lpstr>Latent factor model </vt:lpstr>
      <vt:lpstr>SVD and Rank-k  approximations </vt:lpstr>
      <vt:lpstr>Application: Recommender systems</vt:lpstr>
      <vt:lpstr>SVD and PCA</vt:lpstr>
      <vt:lpstr>Covariance matrix</vt:lpstr>
      <vt:lpstr>PCA: Principal Component Analysis</vt:lpstr>
      <vt:lpstr>PCA</vt:lpstr>
      <vt:lpstr>Singular values</vt:lpstr>
      <vt:lpstr>Singular values tell us something about the variance</vt:lpstr>
      <vt:lpstr>Example</vt:lpstr>
      <vt:lpstr>Another property of PCA/SVD</vt:lpstr>
      <vt:lpstr>Application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485</cp:revision>
  <dcterms:created xsi:type="dcterms:W3CDTF">2011-10-17T19:46:53Z</dcterms:created>
  <dcterms:modified xsi:type="dcterms:W3CDTF">2012-11-27T11:36:34Z</dcterms:modified>
</cp:coreProperties>
</file>