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25"/>
  </p:notesMasterIdLst>
  <p:sldIdLst>
    <p:sldId id="674" r:id="rId2"/>
    <p:sldId id="709" r:id="rId3"/>
    <p:sldId id="677" r:id="rId4"/>
    <p:sldId id="676" r:id="rId5"/>
    <p:sldId id="710" r:id="rId6"/>
    <p:sldId id="678" r:id="rId7"/>
    <p:sldId id="679" r:id="rId8"/>
    <p:sldId id="680" r:id="rId9"/>
    <p:sldId id="711" r:id="rId10"/>
    <p:sldId id="681" r:id="rId11"/>
    <p:sldId id="682" r:id="rId12"/>
    <p:sldId id="719" r:id="rId13"/>
    <p:sldId id="684" r:id="rId14"/>
    <p:sldId id="685" r:id="rId15"/>
    <p:sldId id="713" r:id="rId16"/>
    <p:sldId id="714" r:id="rId17"/>
    <p:sldId id="715" r:id="rId18"/>
    <p:sldId id="716" r:id="rId19"/>
    <p:sldId id="717" r:id="rId20"/>
    <p:sldId id="712" r:id="rId21"/>
    <p:sldId id="686" r:id="rId22"/>
    <p:sldId id="683" r:id="rId23"/>
    <p:sldId id="718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B3B"/>
    <a:srgbClr val="EF85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76" autoAdjust="0"/>
  </p:normalViewPr>
  <p:slideViewPr>
    <p:cSldViewPr>
      <p:cViewPr>
        <p:scale>
          <a:sx n="84" d="100"/>
          <a:sy n="84" d="100"/>
        </p:scale>
        <p:origin x="-990" y="-6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8EA21D-F609-4883-9BF2-C2257D2F3E11}" type="datetimeFigureOut">
              <a:rPr lang="en-US" smtClean="0"/>
              <a:t>11/23/2012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2ABF5E-119C-40D0-9F75-E2458688F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3565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026003D-493D-4EBE-8E15-AC9E2D087452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A5F50A0-815A-4571-89B9-CE5A1E4B497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B2CEC10-E40B-4857-9019-A41FC3A2ABD2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D3BBFFC-6947-47A2-A979-6198A6ED991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9838448-2B09-4E27-931D-CB37E051699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US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5DC0CB0-21C9-4FFB-9D53-B3866B0386F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US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035986E-B1FA-45C4-9D6B-966326293DC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22</a:t>
            </a:fld>
            <a:endParaRPr lang="en-US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t>11/23/2012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t>11/23/2012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t>11/23/2012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D2C3B4-92C9-4193-A1CA-FDE1A82284E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3679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buClr>
                <a:schemeClr val="accent1"/>
              </a:buClr>
              <a:defRPr/>
            </a:lvl2pPr>
            <a:lvl4pPr>
              <a:buClr>
                <a:schemeClr val="accent1"/>
              </a:buClr>
              <a:defRPr/>
            </a:lvl4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 dirty="0" smtClean="0"/>
              <a:t>Χειμώνας 2011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CS-409: </a:t>
            </a:r>
            <a:r>
              <a:rPr lang="el-GR" dirty="0" err="1" smtClean="0"/>
              <a:t>Αντικειμενοστρεφής</a:t>
            </a:r>
            <a:r>
              <a:rPr lang="el-GR" dirty="0" smtClean="0"/>
              <a:t> </a:t>
            </a:r>
            <a:r>
              <a:rPr lang="el-GR" dirty="0" err="1" smtClean="0"/>
              <a:t>Προγραμματισμος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t>11/23/2012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t>11/23/2012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t>11/23/2012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t>11/23/2012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t>11/23/2012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t>11/23/2012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t>11/23/2012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0DD7E345-9BD5-414F-9B98-BE3DCAA5A9BF}" type="datetimeFigureOut">
              <a:rPr lang="en-US" smtClean="0"/>
              <a:t>11/23/2012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l-GR" dirty="0" err="1" smtClean="0"/>
              <a:t>Αντικειμενοστρεφής</a:t>
            </a:r>
            <a:r>
              <a:rPr lang="el-GR" dirty="0" smtClean="0"/>
              <a:t> Προγραμματισμός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81A9E46F-7BA3-46CF-8DB8-B01995389C81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0" r:id="rId1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6"/>
        </a:buClr>
        <a:buSzPct val="85000"/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6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6"/>
        </a:buClr>
        <a:buSzPct val="9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6"/>
        </a:buClr>
        <a:buSzPct val="100000"/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png"/><Relationship Id="rId4" Type="http://schemas.openxmlformats.org/officeDocument/2006/relationships/image" Target="../media/image19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png"/><Relationship Id="rId4" Type="http://schemas.openxmlformats.org/officeDocument/2006/relationships/image" Target="../media/image2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DATA MINING</a:t>
            </a:r>
            <a:br>
              <a:rPr lang="en-US" dirty="0" smtClean="0"/>
            </a:br>
            <a:r>
              <a:rPr lang="en-US" dirty="0" smtClean="0"/>
              <a:t>LECTURE </a:t>
            </a:r>
            <a:r>
              <a:rPr lang="en-US" dirty="0" err="1" smtClean="0"/>
              <a:t>8b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Time series analysis and </a:t>
            </a:r>
          </a:p>
          <a:p>
            <a:r>
              <a:rPr lang="en-US" dirty="0" smtClean="0"/>
              <a:t>Sequence Segmentation</a:t>
            </a:r>
          </a:p>
        </p:txBody>
      </p:sp>
    </p:spTree>
    <p:extLst>
      <p:ext uri="{BB962C8B-B14F-4D97-AF65-F5344CB8AC3E}">
        <p14:creationId xmlns:p14="http://schemas.microsoft.com/office/powerpoint/2010/main" val="18150870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The K-segmentation problem</a:t>
            </a:r>
            <a:endParaRPr lang="en-US" dirty="0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3355975"/>
            <a:ext cx="8229600" cy="309721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Similar to </a:t>
            </a:r>
            <a:r>
              <a:rPr lang="en-US" dirty="0" smtClean="0">
                <a:solidFill>
                  <a:srgbClr val="0070C0"/>
                </a:solidFill>
              </a:rPr>
              <a:t>K-means clustering</a:t>
            </a:r>
            <a:r>
              <a:rPr lang="en-US" dirty="0" smtClean="0"/>
              <a:t>, but now we need the points in the clusters to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respect the order of the sequence</a:t>
            </a:r>
            <a:r>
              <a:rPr lang="en-US" dirty="0" smtClean="0"/>
              <a:t>.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This actually makes the problem </a:t>
            </a:r>
            <a:r>
              <a:rPr lang="en-US" dirty="0" smtClean="0">
                <a:solidFill>
                  <a:srgbClr val="FF0000"/>
                </a:solidFill>
              </a:rPr>
              <a:t>easier</a:t>
            </a:r>
            <a:r>
              <a:rPr lang="en-US" dirty="0" smtClean="0"/>
              <a:t>.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457200" y="1773238"/>
            <a:ext cx="8291513" cy="1427162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fi-FI" sz="2800" dirty="0">
                <a:solidFill>
                  <a:schemeClr val="bg1"/>
                </a:solidFill>
                <a:latin typeface="Calibri" pitchFamily="34" charset="0"/>
              </a:rPr>
              <a:t>Given a sequence </a:t>
            </a:r>
            <a:r>
              <a:rPr lang="fi-FI" sz="2800" dirty="0">
                <a:solidFill>
                  <a:schemeClr val="accent2"/>
                </a:solidFill>
                <a:latin typeface="Calibri" pitchFamily="34" charset="0"/>
              </a:rPr>
              <a:t>T</a:t>
            </a:r>
            <a:r>
              <a:rPr lang="fi-FI" sz="2800" dirty="0">
                <a:solidFill>
                  <a:schemeClr val="bg1"/>
                </a:solidFill>
                <a:latin typeface="Calibri" pitchFamily="34" charset="0"/>
              </a:rPr>
              <a:t> of length </a:t>
            </a:r>
            <a:r>
              <a:rPr lang="fi-FI" sz="2800" dirty="0" smtClean="0">
                <a:solidFill>
                  <a:schemeClr val="accent2"/>
                </a:solidFill>
                <a:latin typeface="Calibri" pitchFamily="34" charset="0"/>
              </a:rPr>
              <a:t>N</a:t>
            </a:r>
            <a:r>
              <a:rPr lang="fi-FI" sz="2800" dirty="0" smtClean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fi-FI" sz="2800" dirty="0">
                <a:solidFill>
                  <a:schemeClr val="bg1"/>
                </a:solidFill>
                <a:latin typeface="Calibri" pitchFamily="34" charset="0"/>
              </a:rPr>
              <a:t>and a value </a:t>
            </a:r>
            <a:r>
              <a:rPr lang="fi-FI" sz="2800" dirty="0" smtClean="0">
                <a:solidFill>
                  <a:schemeClr val="accent2"/>
                </a:solidFill>
                <a:latin typeface="Calibri" pitchFamily="34" charset="0"/>
              </a:rPr>
              <a:t>K</a:t>
            </a:r>
            <a:r>
              <a:rPr lang="fi-FI" sz="2800" dirty="0" smtClean="0">
                <a:solidFill>
                  <a:schemeClr val="bg1"/>
                </a:solidFill>
                <a:latin typeface="Calibri" pitchFamily="34" charset="0"/>
              </a:rPr>
              <a:t>, </a:t>
            </a:r>
            <a:r>
              <a:rPr lang="fi-FI" sz="2800" dirty="0">
                <a:solidFill>
                  <a:schemeClr val="bg1"/>
                </a:solidFill>
                <a:latin typeface="Calibri" pitchFamily="34" charset="0"/>
              </a:rPr>
              <a:t>find a </a:t>
            </a:r>
            <a:r>
              <a:rPr lang="fi-FI" sz="2800" dirty="0" smtClean="0">
                <a:solidFill>
                  <a:schemeClr val="accent2"/>
                </a:solidFill>
                <a:latin typeface="Calibri" pitchFamily="34" charset="0"/>
              </a:rPr>
              <a:t>K</a:t>
            </a:r>
            <a:r>
              <a:rPr lang="fi-FI" sz="2800" dirty="0" smtClean="0">
                <a:solidFill>
                  <a:schemeClr val="bg1"/>
                </a:solidFill>
                <a:latin typeface="Calibri" pitchFamily="34" charset="0"/>
              </a:rPr>
              <a:t>-segmentation </a:t>
            </a:r>
            <a:r>
              <a:rPr lang="en-US" sz="2800" dirty="0">
                <a:solidFill>
                  <a:schemeClr val="accent2"/>
                </a:solidFill>
                <a:latin typeface="Calibri" pitchFamily="34" charset="0"/>
              </a:rPr>
              <a:t>S = {s</a:t>
            </a:r>
            <a:r>
              <a:rPr lang="en-US" sz="2800" baseline="-25000" dirty="0">
                <a:solidFill>
                  <a:schemeClr val="accent2"/>
                </a:solidFill>
                <a:latin typeface="Calibri" pitchFamily="34" charset="0"/>
              </a:rPr>
              <a:t>1</a:t>
            </a:r>
            <a:r>
              <a:rPr lang="en-US" sz="2800" dirty="0">
                <a:solidFill>
                  <a:schemeClr val="accent2"/>
                </a:solidFill>
                <a:latin typeface="Calibri" pitchFamily="34" charset="0"/>
              </a:rPr>
              <a:t>, s</a:t>
            </a:r>
            <a:r>
              <a:rPr lang="en-US" sz="2800" baseline="-25000" dirty="0">
                <a:solidFill>
                  <a:schemeClr val="accent2"/>
                </a:solidFill>
                <a:latin typeface="Calibri" pitchFamily="34" charset="0"/>
              </a:rPr>
              <a:t>2</a:t>
            </a:r>
            <a:r>
              <a:rPr lang="en-US" sz="2800" dirty="0">
                <a:solidFill>
                  <a:schemeClr val="accent2"/>
                </a:solidFill>
                <a:latin typeface="Calibri" pitchFamily="34" charset="0"/>
              </a:rPr>
              <a:t>, …,</a:t>
            </a:r>
            <a:r>
              <a:rPr lang="en-US" sz="2800" dirty="0" err="1" smtClean="0">
                <a:solidFill>
                  <a:schemeClr val="accent2"/>
                </a:solidFill>
                <a:latin typeface="Calibri" pitchFamily="34" charset="0"/>
              </a:rPr>
              <a:t>s</a:t>
            </a:r>
            <a:r>
              <a:rPr lang="en-US" sz="2800" baseline="-25000" dirty="0" err="1">
                <a:solidFill>
                  <a:schemeClr val="accent2"/>
                </a:solidFill>
                <a:latin typeface="Calibri" pitchFamily="34" charset="0"/>
              </a:rPr>
              <a:t>K</a:t>
            </a:r>
            <a:r>
              <a:rPr lang="en-US" sz="2800" dirty="0" smtClean="0">
                <a:solidFill>
                  <a:schemeClr val="accent2"/>
                </a:solidFill>
                <a:latin typeface="Calibri" pitchFamily="34" charset="0"/>
              </a:rPr>
              <a:t>}</a:t>
            </a:r>
            <a:r>
              <a:rPr lang="en-US" sz="2800" dirty="0" smtClean="0">
                <a:latin typeface="Calibri" pitchFamily="34" charset="0"/>
              </a:rPr>
              <a:t> </a:t>
            </a:r>
            <a:r>
              <a:rPr lang="en-US" sz="2800" dirty="0">
                <a:solidFill>
                  <a:schemeClr val="bg1"/>
                </a:solidFill>
                <a:latin typeface="Calibri" pitchFamily="34" charset="0"/>
              </a:rPr>
              <a:t>of</a:t>
            </a:r>
            <a:r>
              <a:rPr lang="en-US" sz="2800" dirty="0">
                <a:latin typeface="Calibri" pitchFamily="34" charset="0"/>
              </a:rPr>
              <a:t> </a:t>
            </a:r>
            <a:r>
              <a:rPr lang="en-US" sz="2800" dirty="0">
                <a:solidFill>
                  <a:schemeClr val="accent2"/>
                </a:solidFill>
                <a:latin typeface="Calibri" pitchFamily="34" charset="0"/>
              </a:rPr>
              <a:t>T</a:t>
            </a:r>
            <a:r>
              <a:rPr lang="en-US" sz="2800" dirty="0">
                <a:latin typeface="Calibri" pitchFamily="34" charset="0"/>
              </a:rPr>
              <a:t> </a:t>
            </a:r>
            <a:r>
              <a:rPr lang="en-US" sz="2800" dirty="0">
                <a:solidFill>
                  <a:schemeClr val="bg1"/>
                </a:solidFill>
                <a:latin typeface="Calibri" pitchFamily="34" charset="0"/>
              </a:rPr>
              <a:t>such that the</a:t>
            </a:r>
            <a:r>
              <a:rPr lang="en-US" sz="2800" dirty="0">
                <a:latin typeface="Calibri" pitchFamily="34" charset="0"/>
              </a:rPr>
              <a:t> </a:t>
            </a:r>
            <a:r>
              <a:rPr lang="en-US" sz="2800" dirty="0">
                <a:solidFill>
                  <a:schemeClr val="accent2"/>
                </a:solidFill>
                <a:latin typeface="Calibri" pitchFamily="34" charset="0"/>
              </a:rPr>
              <a:t>SSE</a:t>
            </a:r>
            <a:r>
              <a:rPr lang="en-US" sz="2800" dirty="0" smtClean="0">
                <a:latin typeface="Calibri" pitchFamily="34" charset="0"/>
              </a:rPr>
              <a:t> </a:t>
            </a:r>
            <a:r>
              <a:rPr lang="en-US" sz="2800" dirty="0">
                <a:solidFill>
                  <a:schemeClr val="bg1"/>
                </a:solidFill>
                <a:latin typeface="Calibri" pitchFamily="34" charset="0"/>
              </a:rPr>
              <a:t>error </a:t>
            </a:r>
            <a:r>
              <a:rPr lang="en-US" sz="2800" dirty="0" smtClean="0">
                <a:solidFill>
                  <a:schemeClr val="accent2"/>
                </a:solidFill>
                <a:latin typeface="Calibri" pitchFamily="34" charset="0"/>
              </a:rPr>
              <a:t>E</a:t>
            </a:r>
            <a:r>
              <a:rPr lang="en-US" sz="2800" dirty="0" smtClean="0">
                <a:latin typeface="Calibri" pitchFamily="34" charset="0"/>
              </a:rPr>
              <a:t> </a:t>
            </a:r>
            <a:r>
              <a:rPr lang="en-US" sz="2800" dirty="0" smtClean="0">
                <a:solidFill>
                  <a:schemeClr val="bg1"/>
                </a:solidFill>
                <a:latin typeface="Calibri" pitchFamily="34" charset="0"/>
              </a:rPr>
              <a:t>is </a:t>
            </a:r>
            <a:r>
              <a:rPr lang="en-US" sz="2800" dirty="0">
                <a:solidFill>
                  <a:schemeClr val="bg1"/>
                </a:solidFill>
                <a:latin typeface="Calibri" pitchFamily="34" charset="0"/>
              </a:rPr>
              <a:t>minimized.</a:t>
            </a:r>
          </a:p>
        </p:txBody>
      </p:sp>
    </p:spTree>
    <p:extLst>
      <p:ext uri="{BB962C8B-B14F-4D97-AF65-F5344CB8AC3E}">
        <p14:creationId xmlns:p14="http://schemas.microsoft.com/office/powerpoint/2010/main" val="1642405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sz="3600" dirty="0" smtClean="0"/>
              <a:t>Optimal solution for the k-segmentation problem</a:t>
            </a:r>
            <a:endParaRPr lang="en-US" sz="3600" dirty="0" smtClean="0"/>
          </a:p>
        </p:txBody>
      </p:sp>
      <p:sp>
        <p:nvSpPr>
          <p:cNvPr id="21509" name="Rectangle 9"/>
          <p:cNvSpPr>
            <a:spLocks noChangeArrowheads="1"/>
          </p:cNvSpPr>
          <p:nvPr/>
        </p:nvSpPr>
        <p:spPr bwMode="auto">
          <a:xfrm>
            <a:off x="323850" y="1816100"/>
            <a:ext cx="8291513" cy="1384300"/>
          </a:xfrm>
          <a:prstGeom prst="rect">
            <a:avLst/>
          </a:prstGeom>
          <a:noFill/>
          <a:ln w="222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fi-FI" sz="2400" dirty="0">
                <a:solidFill>
                  <a:schemeClr val="bg1"/>
                </a:solidFill>
                <a:latin typeface="Calibri" pitchFamily="34" charset="0"/>
              </a:rPr>
              <a:t>[</a:t>
            </a:r>
            <a:r>
              <a:rPr lang="fi-FI" sz="2800" dirty="0" smtClean="0">
                <a:solidFill>
                  <a:schemeClr val="hlink"/>
                </a:solidFill>
                <a:latin typeface="Calibri" pitchFamily="34" charset="0"/>
              </a:rPr>
              <a:t>Bellman’61</a:t>
            </a:r>
            <a:r>
              <a:rPr lang="fi-FI" sz="2800" dirty="0">
                <a:latin typeface="Calibri" pitchFamily="34" charset="0"/>
              </a:rPr>
              <a:t>:</a:t>
            </a:r>
            <a:r>
              <a:rPr lang="fi-FI" sz="2800" dirty="0" smtClean="0">
                <a:latin typeface="Calibri" pitchFamily="34" charset="0"/>
              </a:rPr>
              <a:t> </a:t>
            </a:r>
            <a:r>
              <a:rPr lang="fi-FI" sz="2800" dirty="0">
                <a:latin typeface="Calibri" pitchFamily="34" charset="0"/>
              </a:rPr>
              <a:t>The </a:t>
            </a:r>
            <a:r>
              <a:rPr lang="fi-FI" sz="2800" dirty="0" smtClean="0">
                <a:latin typeface="Calibri" pitchFamily="34" charset="0"/>
              </a:rPr>
              <a:t>K-segmentation </a:t>
            </a:r>
            <a:r>
              <a:rPr lang="fi-FI" sz="2800" dirty="0">
                <a:latin typeface="Calibri" pitchFamily="34" charset="0"/>
              </a:rPr>
              <a:t>problem can be solved optimally using a standard </a:t>
            </a:r>
            <a:r>
              <a:rPr lang="fi-FI" sz="28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dynamic-programming</a:t>
            </a:r>
            <a:r>
              <a:rPr lang="fi-FI" sz="2800" dirty="0">
                <a:solidFill>
                  <a:schemeClr val="hlink"/>
                </a:solidFill>
                <a:latin typeface="Calibri" pitchFamily="34" charset="0"/>
              </a:rPr>
              <a:t> </a:t>
            </a:r>
            <a:r>
              <a:rPr lang="fi-FI" sz="2800" dirty="0">
                <a:latin typeface="Calibri" pitchFamily="34" charset="0"/>
              </a:rPr>
              <a:t>algorithm</a:t>
            </a:r>
            <a:endParaRPr lang="en-US" sz="3200" dirty="0">
              <a:latin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763" y="3429000"/>
            <a:ext cx="8229600" cy="3124200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Dynamic Programming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Construct the solution of the problem by using solutions to problems of smaller size</a:t>
            </a:r>
          </a:p>
          <a:p>
            <a:pPr lvl="2"/>
            <a:r>
              <a:rPr lang="en-US" dirty="0" smtClean="0"/>
              <a:t>Define the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dynamic programming recursion</a:t>
            </a:r>
          </a:p>
          <a:p>
            <a:pPr lvl="1"/>
            <a:r>
              <a:rPr lang="en-US" dirty="0" smtClean="0"/>
              <a:t>Build the solution bottom up from smaller to larger instances</a:t>
            </a:r>
          </a:p>
          <a:p>
            <a:pPr lvl="2"/>
            <a:r>
              <a:rPr lang="en-US" dirty="0" smtClean="0"/>
              <a:t>Define the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dynamic programming table </a:t>
            </a:r>
            <a:r>
              <a:rPr lang="en-US" dirty="0" smtClean="0"/>
              <a:t>that stores the solutions to the sub-problems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3468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 of thumb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 optimization problems where order is involved can be solved optimally in polynomial time using dynamic programming. </a:t>
            </a:r>
          </a:p>
          <a:p>
            <a:pPr lvl="1"/>
            <a:r>
              <a:rPr lang="en-US" dirty="0" smtClean="0"/>
              <a:t>The polynomial exponent may be large though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07398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Dynamic Programming Recursion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228600" y="1600200"/>
                <a:ext cx="8763000" cy="3886200"/>
              </a:xfrm>
            </p:spPr>
            <p:txBody>
              <a:bodyPr>
                <a:normAutofit fontScale="85000" lnSpcReduction="20000"/>
              </a:bodyPr>
              <a:lstStyle/>
              <a:p>
                <a:r>
                  <a:rPr lang="en-US" dirty="0" smtClean="0"/>
                  <a:t>Terminology: </a:t>
                </a:r>
                <a:endParaRPr lang="en-US" b="0" i="1" dirty="0" smtClean="0">
                  <a:latin typeface="Cambria Math"/>
                </a:endParaRPr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00B0F0"/>
                        </a:solidFill>
                        <a:latin typeface="Cambria Math"/>
                      </a:rPr>
                      <m:t>𝑇</m:t>
                    </m:r>
                    <m:r>
                      <a:rPr lang="en-US" i="1" dirty="0">
                        <a:solidFill>
                          <a:srgbClr val="00B0F0"/>
                        </a:solidFill>
                        <a:latin typeface="Cambria Math"/>
                      </a:rPr>
                      <m:t>[1,</m:t>
                    </m:r>
                    <m:r>
                      <a:rPr lang="en-US" i="1" dirty="0" err="1">
                        <a:solidFill>
                          <a:srgbClr val="00B0F0"/>
                        </a:solidFill>
                        <a:latin typeface="Cambria Math"/>
                      </a:rPr>
                      <m:t>𝑛</m:t>
                    </m:r>
                    <m:r>
                      <a:rPr lang="en-US" i="1" dirty="0">
                        <a:solidFill>
                          <a:srgbClr val="00B0F0"/>
                        </a:solidFill>
                        <a:latin typeface="Cambria Math"/>
                      </a:rPr>
                      <m:t>]</m:t>
                    </m:r>
                  </m:oMath>
                </a14:m>
                <a:r>
                  <a:rPr lang="en-US" b="0" dirty="0" smtClean="0">
                    <a:solidFill>
                      <a:srgbClr val="00B0F0"/>
                    </a:solidFill>
                    <a:latin typeface="Cambria Math"/>
                  </a:rPr>
                  <a:t>: </a:t>
                </a:r>
                <a:r>
                  <a:rPr lang="en-US" dirty="0"/>
                  <a:t>subsequence </a:t>
                </a:r>
                <a:r>
                  <a:rPr lang="fi-FI" dirty="0">
                    <a:solidFill>
                      <a:srgbClr val="0066FF"/>
                    </a:solidFill>
                  </a:rPr>
                  <a:t>{t</a:t>
                </a:r>
                <a:r>
                  <a:rPr lang="fi-FI" baseline="-25000" dirty="0">
                    <a:solidFill>
                      <a:srgbClr val="0066FF"/>
                    </a:solidFill>
                  </a:rPr>
                  <a:t>1</a:t>
                </a:r>
                <a:r>
                  <a:rPr lang="fi-FI" dirty="0">
                    <a:solidFill>
                      <a:srgbClr val="0066FF"/>
                    </a:solidFill>
                  </a:rPr>
                  <a:t>,t</a:t>
                </a:r>
                <a:r>
                  <a:rPr lang="fi-FI" baseline="-25000" dirty="0">
                    <a:solidFill>
                      <a:srgbClr val="0066FF"/>
                    </a:solidFill>
                  </a:rPr>
                  <a:t>2</a:t>
                </a:r>
                <a:r>
                  <a:rPr lang="fi-FI" dirty="0">
                    <a:solidFill>
                      <a:srgbClr val="0066FF"/>
                    </a:solidFill>
                  </a:rPr>
                  <a:t>,…,</a:t>
                </a:r>
                <a:r>
                  <a:rPr lang="fi-FI" dirty="0" smtClean="0">
                    <a:solidFill>
                      <a:srgbClr val="0066FF"/>
                    </a:solidFill>
                  </a:rPr>
                  <a:t>t</a:t>
                </a:r>
                <a:r>
                  <a:rPr lang="fi-FI" baseline="-25000" dirty="0" smtClean="0">
                    <a:solidFill>
                      <a:srgbClr val="0066FF"/>
                    </a:solidFill>
                  </a:rPr>
                  <a:t>n</a:t>
                </a:r>
                <a:r>
                  <a:rPr lang="fi-FI" dirty="0" smtClean="0">
                    <a:solidFill>
                      <a:srgbClr val="0066FF"/>
                    </a:solidFill>
                  </a:rPr>
                  <a:t>} </a:t>
                </a:r>
                <a:r>
                  <a:rPr lang="fi-FI" sz="2500" dirty="0"/>
                  <a:t>for </a:t>
                </a:r>
                <a14:m>
                  <m:oMath xmlns:m="http://schemas.openxmlformats.org/officeDocument/2006/math">
                    <m:r>
                      <a:rPr lang="fi-FI" sz="2500" i="1" dirty="0" smtClean="0">
                        <a:solidFill>
                          <a:srgbClr val="00B0F0"/>
                        </a:solidFill>
                        <a:latin typeface="Cambria Math"/>
                      </a:rPr>
                      <m:t>𝑛</m:t>
                    </m:r>
                    <m:r>
                      <a:rPr lang="en-US" sz="2500" b="0" i="1" dirty="0" smtClean="0">
                        <a:solidFill>
                          <a:srgbClr val="00B0F0"/>
                        </a:solidFill>
                        <a:latin typeface="Cambria Math"/>
                      </a:rPr>
                      <m:t>≤</m:t>
                    </m:r>
                    <m:r>
                      <a:rPr lang="fi-FI" sz="2500" i="1" dirty="0" smtClean="0">
                        <a:solidFill>
                          <a:srgbClr val="00B0F0"/>
                        </a:solidFill>
                        <a:latin typeface="Cambria Math"/>
                      </a:rPr>
                      <m:t>𝑁</m:t>
                    </m:r>
                    <m:r>
                      <a:rPr lang="en-US" sz="2500" b="0" i="1" dirty="0" smtClean="0">
                        <a:solidFill>
                          <a:srgbClr val="00B0F0"/>
                        </a:solidFill>
                        <a:latin typeface="Cambria Math"/>
                      </a:rPr>
                      <m:t> </m:t>
                    </m:r>
                    <m:r>
                      <a:rPr lang="fi-FI" sz="2500" i="1" dirty="0" smtClean="0">
                        <a:solidFill>
                          <a:srgbClr val="00B0F0"/>
                        </a:solidFill>
                        <a:latin typeface="Cambria Math"/>
                      </a:rPr>
                      <m:t> </m:t>
                    </m:r>
                  </m:oMath>
                </a14:m>
                <a:endParaRPr lang="en-US" sz="2500" dirty="0"/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B0F0"/>
                        </a:solidFill>
                        <a:latin typeface="Cambria Math"/>
                      </a:rPr>
                      <m:t>𝐸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00B0F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00B0F0"/>
                            </a:solidFill>
                            <a:latin typeface="Cambria Math"/>
                          </a:rPr>
                          <m:t>𝑆</m:t>
                        </m:r>
                        <m:r>
                          <a:rPr lang="en-US" b="0" i="1" smtClean="0">
                            <a:solidFill>
                              <a:srgbClr val="00B0F0"/>
                            </a:solidFill>
                            <a:latin typeface="Cambria Math"/>
                          </a:rPr>
                          <m:t>[1,</m:t>
                        </m:r>
                        <m:r>
                          <a:rPr lang="en-US" b="0" i="1" smtClean="0">
                            <a:solidFill>
                              <a:srgbClr val="00B0F0"/>
                            </a:solidFill>
                            <a:latin typeface="Cambria Math"/>
                          </a:rPr>
                          <m:t>𝑛</m:t>
                        </m:r>
                        <m:r>
                          <a:rPr lang="en-US" b="0" i="1" smtClean="0">
                            <a:solidFill>
                              <a:srgbClr val="00B0F0"/>
                            </a:solidFill>
                            <a:latin typeface="Cambria Math"/>
                          </a:rPr>
                          <m:t>],</m:t>
                        </m:r>
                        <m:r>
                          <a:rPr lang="en-US" b="0" i="1" smtClean="0">
                            <a:solidFill>
                              <a:srgbClr val="00B0F0"/>
                            </a:solidFill>
                            <a:latin typeface="Cambria Math"/>
                          </a:rPr>
                          <m:t>𝑘</m:t>
                        </m:r>
                      </m:e>
                    </m:d>
                  </m:oMath>
                </a14:m>
                <a:r>
                  <a:rPr lang="en-US" dirty="0" smtClean="0"/>
                  <a:t>: error of optimal segmentation of subsequence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00B0F0"/>
                        </a:solidFill>
                        <a:latin typeface="Cambria Math"/>
                      </a:rPr>
                      <m:t>𝑇</m:t>
                    </m:r>
                    <m:r>
                      <a:rPr lang="en-US" i="1" dirty="0" smtClean="0">
                        <a:solidFill>
                          <a:srgbClr val="00B0F0"/>
                        </a:solidFill>
                        <a:latin typeface="Cambria Math"/>
                      </a:rPr>
                      <m:t>[1,</m:t>
                    </m:r>
                    <m:r>
                      <a:rPr lang="en-US" i="1" dirty="0" err="1" smtClean="0">
                        <a:solidFill>
                          <a:srgbClr val="00B0F0"/>
                        </a:solidFill>
                        <a:latin typeface="Cambria Math"/>
                      </a:rPr>
                      <m:t>𝑛</m:t>
                    </m:r>
                    <m:r>
                      <a:rPr lang="en-US" i="1" dirty="0" smtClean="0">
                        <a:solidFill>
                          <a:srgbClr val="00B0F0"/>
                        </a:solidFill>
                        <a:latin typeface="Cambria Math"/>
                      </a:rPr>
                      <m:t>]</m:t>
                    </m:r>
                  </m:oMath>
                </a14:m>
                <a:r>
                  <a:rPr lang="en-US" dirty="0" smtClean="0">
                    <a:solidFill>
                      <a:srgbClr val="00B0F0"/>
                    </a:solidFill>
                  </a:rPr>
                  <a:t> </a:t>
                </a:r>
                <a:r>
                  <a:rPr lang="en-US" dirty="0" smtClean="0"/>
                  <a:t>with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00B0F0"/>
                        </a:solidFill>
                        <a:latin typeface="Cambria Math"/>
                      </a:rPr>
                      <m:t>𝑘</m:t>
                    </m:r>
                  </m:oMath>
                </a14:m>
                <a:r>
                  <a:rPr lang="en-US" dirty="0" smtClean="0"/>
                  <a:t> segments for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B0F0"/>
                        </a:solidFill>
                        <a:latin typeface="Cambria Math"/>
                      </a:rPr>
                      <m:t>𝑘</m:t>
                    </m:r>
                    <m:r>
                      <a:rPr lang="en-US" b="0" i="1" smtClean="0">
                        <a:solidFill>
                          <a:srgbClr val="00B0F0"/>
                        </a:solidFill>
                        <a:latin typeface="Cambria Math"/>
                      </a:rPr>
                      <m:t>≤</m:t>
                    </m:r>
                    <m:r>
                      <a:rPr lang="en-US" b="0" i="1" smtClean="0">
                        <a:solidFill>
                          <a:srgbClr val="00B0F0"/>
                        </a:solidFill>
                        <a:latin typeface="Cambria Math"/>
                      </a:rPr>
                      <m:t>𝐾</m:t>
                    </m:r>
                  </m:oMath>
                </a14:m>
                <a:endParaRPr lang="en-US" dirty="0" smtClean="0">
                  <a:solidFill>
                    <a:srgbClr val="00B0F0"/>
                  </a:solidFill>
                </a:endParaRPr>
              </a:p>
              <a:p>
                <a:endParaRPr lang="en-US" dirty="0" smtClean="0"/>
              </a:p>
              <a:p>
                <a:r>
                  <a:rPr lang="en-US" dirty="0" smtClean="0"/>
                  <a:t>Dynamic Programming </a:t>
                </a:r>
                <a:r>
                  <a:rPr lang="en-US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Recursion</a:t>
                </a:r>
                <a:r>
                  <a:rPr lang="en-US" dirty="0" smtClean="0"/>
                  <a:t>:</a:t>
                </a:r>
              </a:p>
              <a:p>
                <a:pPr marL="0" indent="0">
                  <a:buNone/>
                </a:pPr>
                <a:endParaRPr lang="en-US" b="0" i="1" dirty="0" smtClean="0">
                  <a:latin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𝐸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𝑆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1,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𝑛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/>
                            </a:rPr>
                            <m:t>,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𝑘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=   </m:t>
                      </m:r>
                      <m:func>
                        <m:func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b="0" i="1" smtClean="0">
                                  <a:solidFill>
                                    <a:srgbClr val="00B050"/>
                                  </a:solidFill>
                                  <a:latin typeface="Cambria Math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solidFill>
                                    <a:srgbClr val="00B050"/>
                                  </a:solidFill>
                                  <a:latin typeface="Cambria Math"/>
                                </a:rPr>
                                <m:t>min</m:t>
                              </m:r>
                            </m:e>
                            <m:lim>
                              <m:r>
                                <a:rPr lang="en-US" b="0" i="1" smtClean="0">
                                  <a:solidFill>
                                    <a:srgbClr val="00B050"/>
                                  </a:solidFill>
                                  <a:latin typeface="Cambria Math"/>
                                </a:rPr>
                                <m:t>𝑘</m:t>
                              </m:r>
                              <m:r>
                                <a:rPr lang="en-US" b="0" i="1" smtClean="0">
                                  <a:solidFill>
                                    <a:srgbClr val="00B050"/>
                                  </a:solidFill>
                                  <a:latin typeface="Cambria Math"/>
                                  <a:ea typeface="Cambria Math"/>
                                </a:rPr>
                                <m:t>≤</m:t>
                              </m:r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solidFill>
                                    <a:srgbClr val="00B050"/>
                                  </a:solidFill>
                                  <a:latin typeface="Cambria Math"/>
                                </a:rPr>
                                <m:t>j</m:t>
                              </m:r>
                              <m:r>
                                <a:rPr lang="en-US" b="0" i="1" smtClean="0">
                                  <a:solidFill>
                                    <a:srgbClr val="00B050"/>
                                  </a:solidFill>
                                  <a:latin typeface="Cambria Math"/>
                                </a:rPr>
                                <m:t>≤</m:t>
                              </m:r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solidFill>
                                    <a:srgbClr val="00B050"/>
                                  </a:solidFill>
                                  <a:latin typeface="Cambria Math"/>
                                  <a:ea typeface="Cambria Math"/>
                                </a:rPr>
                                <m:t>n</m:t>
                              </m:r>
                              <m:r>
                                <a:rPr lang="en-US" b="0" i="0" smtClean="0">
                                  <a:solidFill>
                                    <a:srgbClr val="00B050"/>
                                  </a:solidFill>
                                  <a:latin typeface="Cambria Math"/>
                                  <a:ea typeface="Cambria Math"/>
                                </a:rPr>
                                <m:t>−1</m:t>
                              </m:r>
                            </m:lim>
                          </m:limLow>
                        </m:fName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 smtClean="0">
                                  <a:solidFill>
                                    <a:schemeClr val="accent6">
                                      <a:lumMod val="75000"/>
                                    </a:schemeClr>
                                  </a:solidFill>
                                  <a:latin typeface="Cambria Math"/>
                                </a:rPr>
                                <m:t>𝐸</m:t>
                              </m:r>
                              <m:d>
                                <m:dPr>
                                  <m:ctrlPr>
                                    <a:rPr lang="en-US" i="1">
                                      <a:solidFill>
                                        <a:schemeClr val="accent6">
                                          <a:lumMod val="75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solidFill>
                                        <a:schemeClr val="accent6">
                                          <a:lumMod val="75000"/>
                                        </a:schemeClr>
                                      </a:solidFill>
                                      <a:latin typeface="Cambria Math"/>
                                    </a:rPr>
                                    <m:t>𝑆</m:t>
                                  </m:r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US" i="1">
                                          <a:solidFill>
                                            <a:schemeClr val="accent6">
                                              <a:lumMod val="75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i="1">
                                          <a:solidFill>
                                            <a:schemeClr val="accent6">
                                              <a:lumMod val="75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  <m:t>1,</m:t>
                                      </m:r>
                                      <m:r>
                                        <a:rPr lang="en-US" i="1">
                                          <a:solidFill>
                                            <a:schemeClr val="accent6">
                                              <a:lumMod val="75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  <m:t>𝑗</m:t>
                                      </m:r>
                                    </m:e>
                                  </m:d>
                                  <m:r>
                                    <a:rPr lang="en-US" i="1">
                                      <a:solidFill>
                                        <a:schemeClr val="accent6">
                                          <a:lumMod val="75000"/>
                                        </a:schemeClr>
                                      </a:solidFill>
                                      <a:latin typeface="Cambria Math"/>
                                    </a:rPr>
                                    <m:t>,</m:t>
                                  </m:r>
                                  <m:r>
                                    <a:rPr lang="en-US" i="1">
                                      <a:solidFill>
                                        <a:schemeClr val="accent6">
                                          <a:lumMod val="75000"/>
                                        </a:schemeClr>
                                      </a:solidFill>
                                      <a:latin typeface="Cambria Math"/>
                                    </a:rPr>
                                    <m:t>𝑘</m:t>
                                  </m:r>
                                  <m:r>
                                    <a:rPr lang="en-US" i="1">
                                      <a:solidFill>
                                        <a:schemeClr val="accent6">
                                          <a:lumMod val="75000"/>
                                        </a:schemeClr>
                                      </a:solidFill>
                                      <a:latin typeface="Cambria Math"/>
                                    </a:rPr>
                                    <m:t>−1</m:t>
                                  </m:r>
                                </m:e>
                              </m:d>
                              <m:r>
                                <a:rPr lang="en-US" i="1">
                                  <a:latin typeface="Cambria Math"/>
                                </a:rPr>
                                <m:t>+</m:t>
                              </m:r>
                              <m:nary>
                                <m:naryPr>
                                  <m:chr m:val="∑"/>
                                  <m:supHide m:val="on"/>
                                  <m:ctrlPr>
                                    <a:rPr lang="en-US" i="1" smtClean="0">
                                      <a:solidFill>
                                        <a:srgbClr val="00B0F0"/>
                                      </a:solidFill>
                                      <a:latin typeface="Cambria Math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brk m:alnAt="7"/>
                                    </m:rPr>
                                    <a:rPr lang="en-US" i="1">
                                      <a:solidFill>
                                        <a:srgbClr val="00B0F0"/>
                                      </a:solidFill>
                                      <a:latin typeface="Cambria Math"/>
                                    </a:rPr>
                                    <m:t>𝑗</m:t>
                                  </m:r>
                                  <m:r>
                                    <a:rPr lang="en-US" i="1">
                                      <a:solidFill>
                                        <a:srgbClr val="00B0F0"/>
                                      </a:solidFill>
                                      <a:latin typeface="Cambria Math"/>
                                    </a:rPr>
                                    <m:t>+1≤</m:t>
                                  </m:r>
                                  <m:r>
                                    <a:rPr lang="en-US" i="1">
                                      <a:solidFill>
                                        <a:srgbClr val="00B0F0"/>
                                      </a:solidFill>
                                      <a:latin typeface="Cambria Math"/>
                                    </a:rPr>
                                    <m:t>𝑡</m:t>
                                  </m:r>
                                  <m:r>
                                    <a:rPr lang="en-US" i="1">
                                      <a:solidFill>
                                        <a:srgbClr val="00B0F0"/>
                                      </a:solidFill>
                                      <a:latin typeface="Cambria Math"/>
                                    </a:rPr>
                                    <m:t>≤</m:t>
                                  </m:r>
                                  <m:r>
                                    <a:rPr lang="en-US" i="1">
                                      <a:solidFill>
                                        <a:srgbClr val="00B0F0"/>
                                      </a:solidFill>
                                      <a:latin typeface="Cambria Math"/>
                                    </a:rPr>
                                    <m:t>𝑛</m:t>
                                  </m:r>
                                </m:sub>
                                <m:sup/>
                                <m:e>
                                  <m:sSup>
                                    <m:sSupPr>
                                      <m:ctrlPr>
                                        <a:rPr lang="en-US" i="1">
                                          <a:solidFill>
                                            <a:srgbClr val="00B0F0"/>
                                          </a:solidFill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lang="en-US" i="1">
                                              <a:solidFill>
                                                <a:srgbClr val="00B0F0"/>
                                              </a:solidFill>
                                              <a:latin typeface="Cambria Math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i="1">
                                              <a:solidFill>
                                                <a:srgbClr val="00B0F0"/>
                                              </a:solidFill>
                                              <a:latin typeface="Cambria Math"/>
                                            </a:rPr>
                                            <m:t>𝑡</m:t>
                                          </m:r>
                                          <m:r>
                                            <a:rPr lang="en-US" i="1">
                                              <a:solidFill>
                                                <a:srgbClr val="00B0F0"/>
                                              </a:solidFill>
                                              <a:latin typeface="Cambria Math"/>
                                            </a:rPr>
                                            <m:t>−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i="1">
                                                  <a:solidFill>
                                                    <a:srgbClr val="00B0F0"/>
                                                  </a:solidFill>
                                                  <a:latin typeface="Cambria Math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i="1">
                                                  <a:solidFill>
                                                    <a:srgbClr val="00B0F0"/>
                                                  </a:solidFill>
                                                  <a:latin typeface="Cambria Math"/>
                                                </a:rPr>
                                                <m:t>𝜇</m:t>
                                              </m:r>
                                            </m:e>
                                            <m:sub>
                                              <m:d>
                                                <m:dPr>
                                                  <m:begChr m:val="["/>
                                                  <m:endChr m:val="]"/>
                                                  <m:ctrlPr>
                                                    <a:rPr lang="en-US" i="1">
                                                      <a:solidFill>
                                                        <a:srgbClr val="00B0F0"/>
                                                      </a:solidFill>
                                                      <a:latin typeface="Cambria Math"/>
                                                    </a:rPr>
                                                  </m:ctrlPr>
                                                </m:dPr>
                                                <m:e>
                                                  <m:r>
                                                    <a:rPr lang="en-US" i="1">
                                                      <a:solidFill>
                                                        <a:srgbClr val="00B0F0"/>
                                                      </a:solidFill>
                                                      <a:latin typeface="Cambria Math"/>
                                                    </a:rPr>
                                                    <m:t>𝑗</m:t>
                                                  </m:r>
                                                  <m:r>
                                                    <a:rPr lang="en-US" i="1">
                                                      <a:solidFill>
                                                        <a:srgbClr val="00B0F0"/>
                                                      </a:solidFill>
                                                      <a:latin typeface="Cambria Math"/>
                                                    </a:rPr>
                                                    <m:t>+1,</m:t>
                                                  </m:r>
                                                  <m:r>
                                                    <a:rPr lang="en-US" i="1">
                                                      <a:solidFill>
                                                        <a:srgbClr val="00B0F0"/>
                                                      </a:solidFill>
                                                      <a:latin typeface="Cambria Math"/>
                                                    </a:rPr>
                                                    <m:t>𝑛</m:t>
                                                  </m:r>
                                                </m:e>
                                              </m:d>
                                            </m:sub>
                                          </m:sSub>
                                        </m:e>
                                      </m:d>
                                    </m:e>
                                    <m:sup>
                                      <m:r>
                                        <a:rPr lang="en-US" i="1">
                                          <a:solidFill>
                                            <a:srgbClr val="00B0F0"/>
                                          </a:solidFill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nary>
                            </m:e>
                          </m:d>
                        </m:e>
                      </m:func>
                    </m:oMath>
                  </m:oMathPara>
                </a14:m>
                <a:endParaRPr lang="en-US" b="0" dirty="0" smtClean="0"/>
              </a:p>
              <a:p>
                <a:endParaRPr lang="en-US" dirty="0" smtClean="0"/>
              </a:p>
              <a:p>
                <a:pPr marL="274320" lvl="1" indent="0">
                  <a:buNone/>
                </a:pPr>
                <a:endParaRPr lang="en-US" dirty="0" smtClean="0">
                  <a:solidFill>
                    <a:srgbClr val="00B0F0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28600" y="1600200"/>
                <a:ext cx="8763000" cy="3886200"/>
              </a:xfrm>
              <a:blipFill rotWithShape="1">
                <a:blip r:embed="rId2"/>
                <a:stretch>
                  <a:fillRect l="-626" t="-29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Left Brace 3"/>
          <p:cNvSpPr/>
          <p:nvPr/>
        </p:nvSpPr>
        <p:spPr>
          <a:xfrm rot="16200000">
            <a:off x="6934200" y="3738031"/>
            <a:ext cx="533400" cy="3124200"/>
          </a:xfrm>
          <a:prstGeom prst="lef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791200" y="5715000"/>
            <a:ext cx="2971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Error of k-</a:t>
            </a:r>
            <a:r>
              <a:rPr lang="en-US" dirty="0" err="1" smtClean="0"/>
              <a:t>th</a:t>
            </a:r>
            <a:r>
              <a:rPr lang="en-US" dirty="0" smtClean="0"/>
              <a:t> </a:t>
            </a:r>
            <a:r>
              <a:rPr lang="en-US" dirty="0"/>
              <a:t>(last) </a:t>
            </a:r>
            <a:r>
              <a:rPr lang="en-US" dirty="0" smtClean="0"/>
              <a:t>segment when the last segment is [</a:t>
            </a:r>
            <a:r>
              <a:rPr lang="en-US" dirty="0" err="1" smtClean="0"/>
              <a:t>j+1,n</a:t>
            </a:r>
            <a:r>
              <a:rPr lang="en-US" dirty="0" smtClean="0"/>
              <a:t>]</a:t>
            </a:r>
            <a:endParaRPr lang="en-US" dirty="0"/>
          </a:p>
        </p:txBody>
      </p:sp>
      <p:sp>
        <p:nvSpPr>
          <p:cNvPr id="6" name="Left Brace 5"/>
          <p:cNvSpPr/>
          <p:nvPr/>
        </p:nvSpPr>
        <p:spPr>
          <a:xfrm rot="16200000">
            <a:off x="4161366" y="4203697"/>
            <a:ext cx="533400" cy="2192867"/>
          </a:xfrm>
          <a:prstGeom prst="leftBrac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331633" y="5715000"/>
            <a:ext cx="2192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Error of optimal segmentation S[</a:t>
            </a:r>
            <a:r>
              <a:rPr lang="en-US" dirty="0" err="1" smtClean="0"/>
              <a:t>1,j</a:t>
            </a:r>
            <a:r>
              <a:rPr lang="en-US" dirty="0" smtClean="0"/>
              <a:t>] with k-1 segments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389467" y="5728857"/>
                <a:ext cx="2857500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Minimum over all possible placements of the last boundary point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𝑘</m:t>
                        </m:r>
                        <m:r>
                          <a:rPr lang="en-US" b="0" i="1" smtClean="0">
                            <a:latin typeface="Cambria Math"/>
                          </a:rPr>
                          <m:t>−1</m:t>
                        </m:r>
                      </m:sub>
                    </m:sSub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9467" y="5728857"/>
                <a:ext cx="2857500" cy="923330"/>
              </a:xfrm>
              <a:prstGeom prst="rect">
                <a:avLst/>
              </a:prstGeom>
              <a:blipFill rotWithShape="1">
                <a:blip r:embed="rId3"/>
                <a:stretch>
                  <a:fillRect l="-1919" t="-3311" r="-2345" b="-99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Left Brace 8"/>
          <p:cNvSpPr/>
          <p:nvPr/>
        </p:nvSpPr>
        <p:spPr>
          <a:xfrm rot="16200000">
            <a:off x="2019300" y="4465216"/>
            <a:ext cx="533400" cy="1676400"/>
          </a:xfrm>
          <a:prstGeom prst="leftBrac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705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4042146" y="3531481"/>
            <a:ext cx="1523998" cy="40146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4055692" y="2735271"/>
            <a:ext cx="3796454" cy="793876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458200" cy="5105400"/>
              </a:xfrm>
            </p:spPr>
            <p:txBody>
              <a:bodyPr>
                <a:normAutofit fontScale="92500"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dirty="0" smtClean="0"/>
                      <m:t>Two</m:t>
                    </m:r>
                    <m:r>
                      <m:rPr>
                        <m:nor/>
                      </m:rPr>
                      <a:rPr lang="en-US" dirty="0" smtClean="0"/>
                      <m:t>−</m:t>
                    </m:r>
                    <m:r>
                      <m:rPr>
                        <m:nor/>
                      </m:rPr>
                      <a:rPr lang="en-US" dirty="0" smtClean="0"/>
                      <m:t>dimensional</m:t>
                    </m:r>
                    <m:r>
                      <m:rPr>
                        <m:nor/>
                      </m:rPr>
                      <a:rPr lang="en-US" dirty="0" smtClean="0"/>
                      <m:t> </m:t>
                    </m:r>
                    <m:r>
                      <m:rPr>
                        <m:nor/>
                      </m:rPr>
                      <a:rPr lang="en-US" dirty="0" smtClean="0"/>
                      <m:t>table</m:t>
                    </m:r>
                    <m:r>
                      <m:rPr>
                        <m:nor/>
                      </m:rPr>
                      <a:rPr lang="en-US" dirty="0" smtClean="0"/>
                      <m:t> </m:t>
                    </m:r>
                    <m:r>
                      <a:rPr lang="en-US" i="1" dirty="0">
                        <a:solidFill>
                          <a:srgbClr val="00B0F0"/>
                        </a:solidFill>
                        <a:latin typeface="Cambria Math"/>
                      </a:rPr>
                      <m:t>𝐴</m:t>
                    </m:r>
                    <m:r>
                      <a:rPr lang="en-US" i="1" dirty="0">
                        <a:solidFill>
                          <a:srgbClr val="00B0F0"/>
                        </a:solidFill>
                        <a:latin typeface="Cambria Math"/>
                      </a:rPr>
                      <m:t>[1…</m:t>
                    </m:r>
                    <m:r>
                      <a:rPr lang="en-US" i="1" dirty="0">
                        <a:solidFill>
                          <a:srgbClr val="00B0F0"/>
                        </a:solidFill>
                        <a:latin typeface="Cambria Math"/>
                      </a:rPr>
                      <m:t>𝐾</m:t>
                    </m:r>
                    <m:r>
                      <a:rPr lang="en-US" i="1" dirty="0">
                        <a:solidFill>
                          <a:srgbClr val="00B0F0"/>
                        </a:solidFill>
                        <a:latin typeface="Cambria Math"/>
                      </a:rPr>
                      <m:t>, 1…</m:t>
                    </m:r>
                    <m:r>
                      <a:rPr lang="en-US" i="1" dirty="0">
                        <a:solidFill>
                          <a:srgbClr val="00B0F0"/>
                        </a:solidFill>
                        <a:latin typeface="Cambria Math"/>
                      </a:rPr>
                      <m:t>𝑁</m:t>
                    </m:r>
                    <m:r>
                      <a:rPr lang="en-US" i="1" dirty="0">
                        <a:solidFill>
                          <a:srgbClr val="00B0F0"/>
                        </a:solidFill>
                        <a:latin typeface="Cambria Math"/>
                      </a:rPr>
                      <m:t>]</m:t>
                    </m:r>
                  </m:oMath>
                </a14:m>
                <a:endParaRPr lang="en-US" dirty="0">
                  <a:solidFill>
                    <a:srgbClr val="00B0F0"/>
                  </a:solidFill>
                </a:endParaRPr>
              </a:p>
              <a:p>
                <a:pPr marL="274320" lvl="1" indent="0">
                  <a:buNone/>
                </a:pPr>
                <a:endParaRPr lang="en-US" i="1" dirty="0" smtClean="0">
                  <a:latin typeface="Cambria Math"/>
                </a:endParaRPr>
              </a:p>
              <a:p>
                <a:pPr marL="274320" lvl="1" indent="0">
                  <a:buNone/>
                </a:pPr>
                <a:endParaRPr lang="en-US" i="1" dirty="0" smtClean="0">
                  <a:latin typeface="Cambria Math"/>
                </a:endParaRPr>
              </a:p>
              <a:p>
                <a:pPr marL="274320" lvl="1" indent="0">
                  <a:buNone/>
                </a:pPr>
                <a:endParaRPr lang="en-US" i="1" dirty="0" smtClean="0">
                  <a:latin typeface="Cambria Math"/>
                </a:endParaRPr>
              </a:p>
              <a:p>
                <a:pPr marL="274320" lvl="1" indent="0">
                  <a:buNone/>
                </a:pPr>
                <a:endParaRPr lang="en-US" i="1" dirty="0" smtClean="0">
                  <a:latin typeface="Cambria Math"/>
                </a:endParaRPr>
              </a:p>
              <a:p>
                <a:pPr marL="274320" lvl="1" indent="0">
                  <a:buNone/>
                </a:pPr>
                <a:endParaRPr lang="en-US" i="1" dirty="0" smtClean="0">
                  <a:latin typeface="Cambria Math"/>
                </a:endParaRPr>
              </a:p>
              <a:p>
                <a:pPr marL="274320" lvl="1" indent="0">
                  <a:buNone/>
                </a:pPr>
                <a:endParaRPr lang="en-US" i="1" dirty="0" smtClean="0">
                  <a:latin typeface="Cambria Math"/>
                </a:endParaRPr>
              </a:p>
              <a:p>
                <a:pPr marL="274320" lvl="1" indent="0">
                  <a:buNone/>
                </a:pPr>
                <a:endParaRPr lang="en-US" i="1" dirty="0" smtClean="0">
                  <a:latin typeface="Cambria Math"/>
                </a:endParaRPr>
              </a:p>
              <a:p>
                <a:pPr marL="27432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𝐸</m:t>
                      </m:r>
                      <m:d>
                        <m:dPr>
                          <m:ctrlPr>
                            <a:rPr lang="en-US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</a:rPr>
                            <m:t>𝑆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1,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𝑛</m:t>
                              </m:r>
                            </m:e>
                          </m:d>
                          <m:r>
                            <a:rPr lang="en-US" i="1">
                              <a:latin typeface="Cambria Math"/>
                            </a:rPr>
                            <m:t>,</m:t>
                          </m:r>
                          <m:r>
                            <a:rPr lang="en-US" i="1">
                              <a:latin typeface="Cambria Math"/>
                            </a:rPr>
                            <m:t>𝑘</m:t>
                          </m:r>
                        </m:e>
                      </m:d>
                      <m:r>
                        <a:rPr lang="en-US" i="1"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i="1">
                              <a:latin typeface="Cambria Math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min</m:t>
                              </m:r>
                            </m:e>
                            <m:lim>
                              <m:r>
                                <a:rPr lang="en-US" b="0" i="1" smtClean="0">
                                  <a:latin typeface="Cambria Math"/>
                                </a:rPr>
                                <m:t>𝑘</m:t>
                              </m:r>
                              <m:r>
                                <a:rPr lang="en-US" i="1">
                                  <a:latin typeface="Cambria Math"/>
                                  <a:ea typeface="Cambria Math"/>
                                </a:rPr>
                                <m:t>≤</m:t>
                              </m:r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j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≤</m:t>
                              </m:r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  <a:ea typeface="Cambria Math"/>
                                </a:rPr>
                                <m:t>n</m:t>
                              </m:r>
                              <m:r>
                                <a:rPr lang="en-US" b="0" i="0" smtClean="0">
                                  <a:latin typeface="Cambria Math"/>
                                  <a:ea typeface="Cambria Math"/>
                                </a:rPr>
                                <m:t>−1</m:t>
                              </m:r>
                            </m:lim>
                          </m:limLow>
                        </m:fName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𝐸</m:t>
                              </m:r>
                              <m:d>
                                <m:d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𝑆</m:t>
                                  </m:r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US" i="1">
                                          <a:latin typeface="Cambria Math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1,</m:t>
                                      </m:r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𝑗</m:t>
                                      </m:r>
                                    </m:e>
                                  </m:d>
                                  <m:r>
                                    <a:rPr lang="en-US" i="1">
                                      <a:latin typeface="Cambria Math"/>
                                    </a:rPr>
                                    <m:t>,</m:t>
                                  </m:r>
                                  <m:r>
                                    <a:rPr lang="en-US" i="1">
                                      <a:latin typeface="Cambria Math"/>
                                    </a:rPr>
                                    <m:t>𝑘</m:t>
                                  </m:r>
                                  <m:r>
                                    <a:rPr lang="en-US" i="1">
                                      <a:latin typeface="Cambria Math"/>
                                    </a:rPr>
                                    <m:t>−1</m:t>
                                  </m:r>
                                </m:e>
                              </m:d>
                              <m:r>
                                <a:rPr lang="en-US" i="1">
                                  <a:latin typeface="Cambria Math"/>
                                </a:rPr>
                                <m:t>+</m:t>
                              </m:r>
                              <m:nary>
                                <m:naryPr>
                                  <m:chr m:val="∑"/>
                                  <m:supHide m:val="on"/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brk m:alnAt="7"/>
                                    </m:rPr>
                                    <a:rPr lang="en-US" i="1">
                                      <a:latin typeface="Cambria Math"/>
                                    </a:rPr>
                                    <m:t>𝑗</m:t>
                                  </m:r>
                                  <m:r>
                                    <a:rPr lang="en-US" i="1">
                                      <a:latin typeface="Cambria Math"/>
                                    </a:rPr>
                                    <m:t>+1≤</m:t>
                                  </m:r>
                                  <m:r>
                                    <a:rPr lang="en-US" i="1">
                                      <a:latin typeface="Cambria Math"/>
                                    </a:rPr>
                                    <m:t>𝑡</m:t>
                                  </m:r>
                                  <m:r>
                                    <a:rPr lang="en-US" i="1">
                                      <a:latin typeface="Cambria Math"/>
                                    </a:rPr>
                                    <m:t>≤</m:t>
                                  </m:r>
                                  <m:r>
                                    <a:rPr lang="en-US" i="1">
                                      <a:latin typeface="Cambria Math"/>
                                    </a:rPr>
                                    <m:t>𝑛</m:t>
                                  </m:r>
                                </m:sub>
                                <m:sup/>
                                <m:e>
                                  <m:sSup>
                                    <m:sSupPr>
                                      <m:ctrlPr>
                                        <a:rPr lang="en-US" i="1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lang="en-US" i="1">
                                              <a:latin typeface="Cambria Math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i="1">
                                              <a:latin typeface="Cambria Math"/>
                                            </a:rPr>
                                            <m:t>𝑡</m:t>
                                          </m:r>
                                          <m:r>
                                            <a:rPr lang="en-US" i="1">
                                              <a:latin typeface="Cambria Math"/>
                                            </a:rPr>
                                            <m:t>−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i="1">
                                                  <a:latin typeface="Cambria Math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i="1">
                                                  <a:latin typeface="Cambria Math"/>
                                                </a:rPr>
                                                <m:t>𝜇</m:t>
                                              </m:r>
                                            </m:e>
                                            <m:sub>
                                              <m:d>
                                                <m:dPr>
                                                  <m:begChr m:val="["/>
                                                  <m:endChr m:val="]"/>
                                                  <m:ctrlPr>
                                                    <a:rPr lang="en-US" i="1">
                                                      <a:latin typeface="Cambria Math"/>
                                                    </a:rPr>
                                                  </m:ctrlPr>
                                                </m:dPr>
                                                <m:e>
                                                  <m:r>
                                                    <a:rPr lang="en-US" i="1">
                                                      <a:latin typeface="Cambria Math"/>
                                                    </a:rPr>
                                                    <m:t>𝑗</m:t>
                                                  </m:r>
                                                  <m:r>
                                                    <a:rPr lang="en-US" i="1">
                                                      <a:latin typeface="Cambria Math"/>
                                                    </a:rPr>
                                                    <m:t>+1,</m:t>
                                                  </m:r>
                                                  <m:r>
                                                    <a:rPr lang="en-US" i="1">
                                                      <a:latin typeface="Cambria Math"/>
                                                    </a:rPr>
                                                    <m:t>𝑛</m:t>
                                                  </m:r>
                                                </m:e>
                                              </m:d>
                                            </m:sub>
                                          </m:sSub>
                                        </m:e>
                                      </m:d>
                                    </m:e>
                                    <m:sup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nary>
                            </m:e>
                          </m:d>
                        </m:e>
                      </m:func>
                    </m:oMath>
                  </m:oMathPara>
                </a14:m>
                <a:endParaRPr lang="en-US" dirty="0" smtClean="0"/>
              </a:p>
              <a:p>
                <a:r>
                  <a:rPr lang="en-US" dirty="0" smtClean="0"/>
                  <a:t>Fill the table top to bottom, left to right.</a:t>
                </a:r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458200" cy="5105400"/>
              </a:xfrm>
              <a:blipFill rotWithShape="1">
                <a:blip r:embed="rId2"/>
                <a:stretch>
                  <a:fillRect l="-7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oup 3"/>
          <p:cNvGrpSpPr/>
          <p:nvPr/>
        </p:nvGrpSpPr>
        <p:grpSpPr>
          <a:xfrm>
            <a:off x="3669249" y="2349290"/>
            <a:ext cx="4182897" cy="2393591"/>
            <a:chOff x="6253262" y="5045736"/>
            <a:chExt cx="2509738" cy="1355064"/>
          </a:xfrm>
        </p:grpSpPr>
        <p:sp>
          <p:nvSpPr>
            <p:cNvPr id="5" name="Rectangle 4"/>
            <p:cNvSpPr/>
            <p:nvPr/>
          </p:nvSpPr>
          <p:spPr>
            <a:xfrm>
              <a:off x="6477000" y="5257800"/>
              <a:ext cx="2286000" cy="11430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" name="Straight Connector 5"/>
            <p:cNvCxnSpPr/>
            <p:nvPr/>
          </p:nvCxnSpPr>
          <p:spPr>
            <a:xfrm>
              <a:off x="6477000" y="5486400"/>
              <a:ext cx="2286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6477000" y="5943600"/>
              <a:ext cx="2286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6477000" y="5715000"/>
              <a:ext cx="2286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6477000" y="6172200"/>
              <a:ext cx="2286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6705600" y="5257800"/>
              <a:ext cx="0" cy="1143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6934200" y="5257800"/>
              <a:ext cx="0" cy="1143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7162800" y="5257800"/>
              <a:ext cx="0" cy="1143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7391400" y="5257800"/>
              <a:ext cx="0" cy="1143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7620000" y="5257800"/>
              <a:ext cx="0" cy="1143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7848600" y="5257800"/>
              <a:ext cx="0" cy="1143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8077200" y="5257800"/>
              <a:ext cx="0" cy="1143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8305800" y="5257800"/>
              <a:ext cx="0" cy="1143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8534400" y="5257800"/>
              <a:ext cx="0" cy="1143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/>
            <p:cNvSpPr txBox="1"/>
            <p:nvPr/>
          </p:nvSpPr>
          <p:spPr>
            <a:xfrm>
              <a:off x="8534400" y="5045736"/>
              <a:ext cx="228600" cy="2090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N</a:t>
              </a:r>
              <a:endParaRPr lang="en-US" b="1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6477000" y="5049362"/>
              <a:ext cx="228600" cy="2090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1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253262" y="5264248"/>
              <a:ext cx="228600" cy="2090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1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256528" y="6191627"/>
              <a:ext cx="228600" cy="2090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K</a:t>
              </a:r>
              <a:endParaRPr lang="en-US" b="1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Dynamic programming table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5566144" y="3529147"/>
            <a:ext cx="381001" cy="403799"/>
          </a:xfrm>
          <a:prstGeom prst="rect">
            <a:avLst/>
          </a:prstGeom>
          <a:solidFill>
            <a:srgbClr val="EF851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3680255" y="3565948"/>
            <a:ext cx="3972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EF8511"/>
                </a:solidFill>
              </a:rPr>
              <a:t>k</a:t>
            </a:r>
            <a:endParaRPr lang="en-US" b="1" dirty="0">
              <a:solidFill>
                <a:srgbClr val="EF851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571587" y="2349288"/>
            <a:ext cx="411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EF8511"/>
                </a:solidFill>
              </a:rPr>
              <a:t>n</a:t>
            </a:r>
            <a:endParaRPr lang="en-US" b="1" dirty="0">
              <a:solidFill>
                <a:srgbClr val="EF851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185146" y="3132209"/>
            <a:ext cx="380998" cy="39693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4804145" y="3132209"/>
            <a:ext cx="381001" cy="39693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4423146" y="3132209"/>
            <a:ext cx="380999" cy="39693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4055692" y="3132209"/>
            <a:ext cx="367454" cy="39693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442732" y="2425584"/>
                <a:ext cx="321081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dirty="0" smtClean="0">
                          <a:solidFill>
                            <a:srgbClr val="C00000"/>
                          </a:solidFill>
                          <a:latin typeface="Cambria Math"/>
                        </a:rPr>
                        <m:t>𝐴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i="1" dirty="0" err="1">
                              <a:solidFill>
                                <a:srgbClr val="C000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400" i="1" dirty="0" err="1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𝑘</m:t>
                          </m:r>
                          <m:r>
                            <a:rPr lang="en-US" sz="2400" i="1" dirty="0" err="1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en-US" sz="2400" i="1" dirty="0" err="1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sz="2400" i="1" dirty="0">
                          <a:solidFill>
                            <a:srgbClr val="C00000"/>
                          </a:solidFill>
                          <a:latin typeface="Cambria Math"/>
                        </a:rPr>
                        <m:t>= </m:t>
                      </m:r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/>
                        </a:rPr>
                        <m:t>𝐸</m:t>
                      </m:r>
                      <m:d>
                        <m:dPr>
                          <m:ctrlPr>
                            <a:rPr lang="en-US" sz="2400" i="1">
                              <a:solidFill>
                                <a:srgbClr val="C000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400" i="1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𝑆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solidFill>
                                    <a:srgbClr val="C00000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solidFill>
                                    <a:srgbClr val="C00000"/>
                                  </a:solidFill>
                                  <a:latin typeface="Cambria Math"/>
                                </a:rPr>
                                <m:t>1,</m:t>
                              </m:r>
                              <m:r>
                                <a:rPr lang="en-US" sz="2400" i="1">
                                  <a:solidFill>
                                    <a:srgbClr val="C00000"/>
                                  </a:solidFill>
                                  <a:latin typeface="Cambria Math"/>
                                </a:rPr>
                                <m:t>𝑛</m:t>
                              </m:r>
                            </m:e>
                          </m:d>
                          <m:r>
                            <a:rPr lang="en-US" sz="2400" i="1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en-US" sz="2400" i="1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𝑘</m:t>
                          </m:r>
                        </m:e>
                      </m:d>
                    </m:oMath>
                  </m:oMathPara>
                </a14:m>
                <a:endParaRPr lang="en-US" sz="2400" i="1" dirty="0">
                  <a:solidFill>
                    <a:srgbClr val="C00000"/>
                  </a:solidFill>
                  <a:latin typeface="Cambria Math"/>
                </a:endParaRP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732" y="2425584"/>
                <a:ext cx="3210815" cy="46166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1" name="Straight Arrow Connector 30"/>
          <p:cNvCxnSpPr>
            <a:stCxn id="27" idx="3"/>
          </p:cNvCxnSpPr>
          <p:nvPr/>
        </p:nvCxnSpPr>
        <p:spPr>
          <a:xfrm>
            <a:off x="3653547" y="2656417"/>
            <a:ext cx="2103097" cy="1074629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/>
          <p:cNvSpPr/>
          <p:nvPr/>
        </p:nvSpPr>
        <p:spPr>
          <a:xfrm>
            <a:off x="7471145" y="4338930"/>
            <a:ext cx="381001" cy="40379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7" name="Straight Arrow Connector 36"/>
          <p:cNvCxnSpPr/>
          <p:nvPr/>
        </p:nvCxnSpPr>
        <p:spPr>
          <a:xfrm flipV="1">
            <a:off x="7661646" y="4742881"/>
            <a:ext cx="0" cy="1581719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5702032" y="6324600"/>
            <a:ext cx="3441968" cy="369332"/>
          </a:xfrm>
          <a:prstGeom prst="rect">
            <a:avLst/>
          </a:prstGeom>
          <a:solidFill>
            <a:srgbClr val="FF3B3B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Error of optimal K-segmentation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4878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26" grpId="0" animBg="1"/>
      <p:bldP spid="23" grpId="0" animBg="1"/>
      <p:bldP spid="24" grpId="0"/>
      <p:bldP spid="25" grpId="0"/>
      <p:bldP spid="30" grpId="0" animBg="1"/>
      <p:bldP spid="32" grpId="0" animBg="1"/>
      <p:bldP spid="33" grpId="0" animBg="1"/>
      <p:bldP spid="34" grpId="0" animBg="1"/>
      <p:bldP spid="27" grpId="0"/>
      <p:bldP spid="35" grpId="0" animBg="1"/>
      <p:bldP spid="3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Rectangle 160"/>
          <p:cNvSpPr/>
          <p:nvPr/>
        </p:nvSpPr>
        <p:spPr>
          <a:xfrm>
            <a:off x="5722143" y="4867366"/>
            <a:ext cx="3221959" cy="68298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Rectangle 161"/>
          <p:cNvSpPr/>
          <p:nvPr/>
        </p:nvSpPr>
        <p:spPr>
          <a:xfrm>
            <a:off x="5722143" y="5564928"/>
            <a:ext cx="1923378" cy="326919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681830" y="1822449"/>
            <a:ext cx="7561263" cy="2232025"/>
            <a:chOff x="755650" y="1557338"/>
            <a:chExt cx="7561263" cy="2232025"/>
          </a:xfrm>
        </p:grpSpPr>
        <p:grpSp>
          <p:nvGrpSpPr>
            <p:cNvPr id="5" name="Group 247"/>
            <p:cNvGrpSpPr>
              <a:grpSpLocks/>
            </p:cNvGrpSpPr>
            <p:nvPr/>
          </p:nvGrpSpPr>
          <p:grpSpPr bwMode="auto">
            <a:xfrm>
              <a:off x="1116013" y="3573463"/>
              <a:ext cx="358775" cy="215900"/>
              <a:chOff x="431" y="1752"/>
              <a:chExt cx="226" cy="136"/>
            </a:xfrm>
          </p:grpSpPr>
          <p:sp>
            <p:nvSpPr>
              <p:cNvPr id="107" name="Line 248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" name="Line 249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6" name="Group 250"/>
            <p:cNvGrpSpPr>
              <a:grpSpLocks/>
            </p:cNvGrpSpPr>
            <p:nvPr/>
          </p:nvGrpSpPr>
          <p:grpSpPr bwMode="auto">
            <a:xfrm>
              <a:off x="1474788" y="3573463"/>
              <a:ext cx="358775" cy="215900"/>
              <a:chOff x="431" y="1752"/>
              <a:chExt cx="226" cy="136"/>
            </a:xfrm>
          </p:grpSpPr>
          <p:sp>
            <p:nvSpPr>
              <p:cNvPr id="105" name="Line 251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" name="Line 252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" name="Group 253"/>
            <p:cNvGrpSpPr>
              <a:grpSpLocks/>
            </p:cNvGrpSpPr>
            <p:nvPr/>
          </p:nvGrpSpPr>
          <p:grpSpPr bwMode="auto">
            <a:xfrm>
              <a:off x="1835150" y="3573463"/>
              <a:ext cx="358775" cy="215900"/>
              <a:chOff x="431" y="1752"/>
              <a:chExt cx="226" cy="136"/>
            </a:xfrm>
          </p:grpSpPr>
          <p:sp>
            <p:nvSpPr>
              <p:cNvPr id="103" name="Line 254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" name="Line 255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" name="Group 256"/>
            <p:cNvGrpSpPr>
              <a:grpSpLocks/>
            </p:cNvGrpSpPr>
            <p:nvPr/>
          </p:nvGrpSpPr>
          <p:grpSpPr bwMode="auto">
            <a:xfrm>
              <a:off x="2195513" y="3573463"/>
              <a:ext cx="358775" cy="215900"/>
              <a:chOff x="431" y="1752"/>
              <a:chExt cx="226" cy="136"/>
            </a:xfrm>
          </p:grpSpPr>
          <p:sp>
            <p:nvSpPr>
              <p:cNvPr id="101" name="Line 257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" name="Line 258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9" name="Group 259"/>
            <p:cNvGrpSpPr>
              <a:grpSpLocks/>
            </p:cNvGrpSpPr>
            <p:nvPr/>
          </p:nvGrpSpPr>
          <p:grpSpPr bwMode="auto">
            <a:xfrm>
              <a:off x="2555875" y="3573463"/>
              <a:ext cx="358775" cy="215900"/>
              <a:chOff x="431" y="1752"/>
              <a:chExt cx="226" cy="136"/>
            </a:xfrm>
          </p:grpSpPr>
          <p:sp>
            <p:nvSpPr>
              <p:cNvPr id="99" name="Line 260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0" name="Line 261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" name="Group 262"/>
            <p:cNvGrpSpPr>
              <a:grpSpLocks/>
            </p:cNvGrpSpPr>
            <p:nvPr/>
          </p:nvGrpSpPr>
          <p:grpSpPr bwMode="auto">
            <a:xfrm>
              <a:off x="2916238" y="3573463"/>
              <a:ext cx="358775" cy="215900"/>
              <a:chOff x="431" y="1752"/>
              <a:chExt cx="226" cy="136"/>
            </a:xfrm>
          </p:grpSpPr>
          <p:sp>
            <p:nvSpPr>
              <p:cNvPr id="97" name="Line 263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8" name="Line 264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1" name="Group 265"/>
            <p:cNvGrpSpPr>
              <a:grpSpLocks/>
            </p:cNvGrpSpPr>
            <p:nvPr/>
          </p:nvGrpSpPr>
          <p:grpSpPr bwMode="auto">
            <a:xfrm>
              <a:off x="3275013" y="3573463"/>
              <a:ext cx="358775" cy="215900"/>
              <a:chOff x="431" y="1752"/>
              <a:chExt cx="226" cy="136"/>
            </a:xfrm>
          </p:grpSpPr>
          <p:sp>
            <p:nvSpPr>
              <p:cNvPr id="95" name="Line 266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6" name="Line 267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2" name="Group 268"/>
            <p:cNvGrpSpPr>
              <a:grpSpLocks/>
            </p:cNvGrpSpPr>
            <p:nvPr/>
          </p:nvGrpSpPr>
          <p:grpSpPr bwMode="auto">
            <a:xfrm>
              <a:off x="3635375" y="3573463"/>
              <a:ext cx="358775" cy="215900"/>
              <a:chOff x="431" y="1752"/>
              <a:chExt cx="226" cy="136"/>
            </a:xfrm>
          </p:grpSpPr>
          <p:sp>
            <p:nvSpPr>
              <p:cNvPr id="93" name="Line 269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4" name="Line 270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3" name="Group 271"/>
            <p:cNvGrpSpPr>
              <a:grpSpLocks/>
            </p:cNvGrpSpPr>
            <p:nvPr/>
          </p:nvGrpSpPr>
          <p:grpSpPr bwMode="auto">
            <a:xfrm>
              <a:off x="3995738" y="3573463"/>
              <a:ext cx="358775" cy="215900"/>
              <a:chOff x="431" y="1752"/>
              <a:chExt cx="226" cy="136"/>
            </a:xfrm>
          </p:grpSpPr>
          <p:sp>
            <p:nvSpPr>
              <p:cNvPr id="91" name="Line 272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" name="Line 273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4" name="Group 274"/>
            <p:cNvGrpSpPr>
              <a:grpSpLocks/>
            </p:cNvGrpSpPr>
            <p:nvPr/>
          </p:nvGrpSpPr>
          <p:grpSpPr bwMode="auto">
            <a:xfrm>
              <a:off x="4356100" y="3573463"/>
              <a:ext cx="358775" cy="215900"/>
              <a:chOff x="431" y="1752"/>
              <a:chExt cx="226" cy="136"/>
            </a:xfrm>
          </p:grpSpPr>
          <p:sp>
            <p:nvSpPr>
              <p:cNvPr id="89" name="Line 275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0" name="Line 276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5" name="Group 277"/>
            <p:cNvGrpSpPr>
              <a:grpSpLocks/>
            </p:cNvGrpSpPr>
            <p:nvPr/>
          </p:nvGrpSpPr>
          <p:grpSpPr bwMode="auto">
            <a:xfrm>
              <a:off x="4716463" y="3573463"/>
              <a:ext cx="358775" cy="215900"/>
              <a:chOff x="431" y="1752"/>
              <a:chExt cx="226" cy="136"/>
            </a:xfrm>
          </p:grpSpPr>
          <p:sp>
            <p:nvSpPr>
              <p:cNvPr id="87" name="Line 278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8" name="Line 279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6" name="Group 280"/>
            <p:cNvGrpSpPr>
              <a:grpSpLocks/>
            </p:cNvGrpSpPr>
            <p:nvPr/>
          </p:nvGrpSpPr>
          <p:grpSpPr bwMode="auto">
            <a:xfrm>
              <a:off x="5075238" y="3573463"/>
              <a:ext cx="358775" cy="215900"/>
              <a:chOff x="431" y="1752"/>
              <a:chExt cx="226" cy="136"/>
            </a:xfrm>
          </p:grpSpPr>
          <p:sp>
            <p:nvSpPr>
              <p:cNvPr id="85" name="Line 281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" name="Line 282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7" name="Group 283"/>
            <p:cNvGrpSpPr>
              <a:grpSpLocks/>
            </p:cNvGrpSpPr>
            <p:nvPr/>
          </p:nvGrpSpPr>
          <p:grpSpPr bwMode="auto">
            <a:xfrm>
              <a:off x="5435600" y="3573463"/>
              <a:ext cx="358775" cy="215900"/>
              <a:chOff x="431" y="1752"/>
              <a:chExt cx="226" cy="136"/>
            </a:xfrm>
          </p:grpSpPr>
          <p:sp>
            <p:nvSpPr>
              <p:cNvPr id="83" name="Line 284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" name="Line 285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8" name="Group 286"/>
            <p:cNvGrpSpPr>
              <a:grpSpLocks/>
            </p:cNvGrpSpPr>
            <p:nvPr/>
          </p:nvGrpSpPr>
          <p:grpSpPr bwMode="auto">
            <a:xfrm>
              <a:off x="5795963" y="3573463"/>
              <a:ext cx="358775" cy="215900"/>
              <a:chOff x="431" y="1752"/>
              <a:chExt cx="226" cy="136"/>
            </a:xfrm>
          </p:grpSpPr>
          <p:sp>
            <p:nvSpPr>
              <p:cNvPr id="81" name="Line 287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" name="Line 288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9" name="Group 289"/>
            <p:cNvGrpSpPr>
              <a:grpSpLocks/>
            </p:cNvGrpSpPr>
            <p:nvPr/>
          </p:nvGrpSpPr>
          <p:grpSpPr bwMode="auto">
            <a:xfrm>
              <a:off x="6156325" y="3573463"/>
              <a:ext cx="358775" cy="215900"/>
              <a:chOff x="431" y="1752"/>
              <a:chExt cx="226" cy="136"/>
            </a:xfrm>
          </p:grpSpPr>
          <p:sp>
            <p:nvSpPr>
              <p:cNvPr id="79" name="Line 290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0" name="Line 291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0" name="Group 292"/>
            <p:cNvGrpSpPr>
              <a:grpSpLocks/>
            </p:cNvGrpSpPr>
            <p:nvPr/>
          </p:nvGrpSpPr>
          <p:grpSpPr bwMode="auto">
            <a:xfrm>
              <a:off x="6516688" y="3573463"/>
              <a:ext cx="358775" cy="215900"/>
              <a:chOff x="431" y="1752"/>
              <a:chExt cx="226" cy="136"/>
            </a:xfrm>
          </p:grpSpPr>
          <p:sp>
            <p:nvSpPr>
              <p:cNvPr id="77" name="Line 293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8" name="Line 294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1" name="Group 295"/>
            <p:cNvGrpSpPr>
              <a:grpSpLocks/>
            </p:cNvGrpSpPr>
            <p:nvPr/>
          </p:nvGrpSpPr>
          <p:grpSpPr bwMode="auto">
            <a:xfrm>
              <a:off x="6875463" y="3573463"/>
              <a:ext cx="358775" cy="215900"/>
              <a:chOff x="431" y="1752"/>
              <a:chExt cx="226" cy="136"/>
            </a:xfrm>
          </p:grpSpPr>
          <p:sp>
            <p:nvSpPr>
              <p:cNvPr id="75" name="Line 296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6" name="Line 297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2" name="Group 298"/>
            <p:cNvGrpSpPr>
              <a:grpSpLocks/>
            </p:cNvGrpSpPr>
            <p:nvPr/>
          </p:nvGrpSpPr>
          <p:grpSpPr bwMode="auto">
            <a:xfrm>
              <a:off x="7235825" y="3573463"/>
              <a:ext cx="358775" cy="215900"/>
              <a:chOff x="431" y="1752"/>
              <a:chExt cx="226" cy="136"/>
            </a:xfrm>
          </p:grpSpPr>
          <p:sp>
            <p:nvSpPr>
              <p:cNvPr id="73" name="Line 299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" name="Line 300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3" name="Group 301"/>
            <p:cNvGrpSpPr>
              <a:grpSpLocks/>
            </p:cNvGrpSpPr>
            <p:nvPr/>
          </p:nvGrpSpPr>
          <p:grpSpPr bwMode="auto">
            <a:xfrm>
              <a:off x="7596188" y="3573463"/>
              <a:ext cx="358775" cy="215900"/>
              <a:chOff x="431" y="1752"/>
              <a:chExt cx="226" cy="136"/>
            </a:xfrm>
          </p:grpSpPr>
          <p:sp>
            <p:nvSpPr>
              <p:cNvPr id="71" name="Line 302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" name="Line 303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4" name="Line 304"/>
            <p:cNvSpPr>
              <a:spLocks noChangeShapeType="1"/>
            </p:cNvSpPr>
            <p:nvPr/>
          </p:nvSpPr>
          <p:spPr bwMode="auto">
            <a:xfrm>
              <a:off x="7956550" y="3716338"/>
              <a:ext cx="3603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Line 305"/>
            <p:cNvSpPr>
              <a:spLocks noChangeShapeType="1"/>
            </p:cNvSpPr>
            <p:nvPr/>
          </p:nvSpPr>
          <p:spPr bwMode="auto">
            <a:xfrm flipV="1">
              <a:off x="1116013" y="3262313"/>
              <a:ext cx="0" cy="4794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Line 306"/>
            <p:cNvSpPr>
              <a:spLocks noChangeShapeType="1"/>
            </p:cNvSpPr>
            <p:nvPr/>
          </p:nvSpPr>
          <p:spPr bwMode="auto">
            <a:xfrm>
              <a:off x="1116013" y="3262313"/>
              <a:ext cx="7143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Line 307"/>
            <p:cNvSpPr>
              <a:spLocks noChangeShapeType="1"/>
            </p:cNvSpPr>
            <p:nvPr/>
          </p:nvSpPr>
          <p:spPr bwMode="auto">
            <a:xfrm flipV="1">
              <a:off x="1116013" y="2828925"/>
              <a:ext cx="0" cy="431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Line 308"/>
            <p:cNvSpPr>
              <a:spLocks noChangeShapeType="1"/>
            </p:cNvSpPr>
            <p:nvPr/>
          </p:nvSpPr>
          <p:spPr bwMode="auto">
            <a:xfrm>
              <a:off x="1116013" y="2854325"/>
              <a:ext cx="7143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Line 309"/>
            <p:cNvSpPr>
              <a:spLocks noChangeShapeType="1"/>
            </p:cNvSpPr>
            <p:nvPr/>
          </p:nvSpPr>
          <p:spPr bwMode="auto">
            <a:xfrm flipV="1">
              <a:off x="1116013" y="2397125"/>
              <a:ext cx="0" cy="431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Line 310"/>
            <p:cNvSpPr>
              <a:spLocks noChangeShapeType="1"/>
            </p:cNvSpPr>
            <p:nvPr/>
          </p:nvSpPr>
          <p:spPr bwMode="auto">
            <a:xfrm>
              <a:off x="1116013" y="2422525"/>
              <a:ext cx="7143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Line 311"/>
            <p:cNvSpPr>
              <a:spLocks noChangeShapeType="1"/>
            </p:cNvSpPr>
            <p:nvPr/>
          </p:nvSpPr>
          <p:spPr bwMode="auto">
            <a:xfrm flipV="1">
              <a:off x="1116013" y="1989138"/>
              <a:ext cx="0" cy="431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Line 312"/>
            <p:cNvSpPr>
              <a:spLocks noChangeShapeType="1"/>
            </p:cNvSpPr>
            <p:nvPr/>
          </p:nvSpPr>
          <p:spPr bwMode="auto">
            <a:xfrm>
              <a:off x="1116013" y="1989138"/>
              <a:ext cx="7143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Line 313"/>
            <p:cNvSpPr>
              <a:spLocks noChangeShapeType="1"/>
            </p:cNvSpPr>
            <p:nvPr/>
          </p:nvSpPr>
          <p:spPr bwMode="auto">
            <a:xfrm flipV="1">
              <a:off x="1116013" y="1557338"/>
              <a:ext cx="0" cy="431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Oval 314"/>
            <p:cNvSpPr>
              <a:spLocks noChangeArrowheads="1"/>
            </p:cNvSpPr>
            <p:nvPr/>
          </p:nvSpPr>
          <p:spPr bwMode="auto">
            <a:xfrm>
              <a:off x="1258888" y="3044825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35" name="Oval 315"/>
            <p:cNvSpPr>
              <a:spLocks noChangeArrowheads="1"/>
            </p:cNvSpPr>
            <p:nvPr/>
          </p:nvSpPr>
          <p:spPr bwMode="auto">
            <a:xfrm>
              <a:off x="1403350" y="2613025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36" name="Oval 316"/>
            <p:cNvSpPr>
              <a:spLocks noChangeArrowheads="1"/>
            </p:cNvSpPr>
            <p:nvPr/>
          </p:nvSpPr>
          <p:spPr bwMode="auto">
            <a:xfrm>
              <a:off x="1546225" y="3044825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37" name="Oval 317"/>
            <p:cNvSpPr>
              <a:spLocks noChangeArrowheads="1"/>
            </p:cNvSpPr>
            <p:nvPr/>
          </p:nvSpPr>
          <p:spPr bwMode="auto">
            <a:xfrm>
              <a:off x="1690688" y="2924175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38" name="Oval 318"/>
            <p:cNvSpPr>
              <a:spLocks noChangeArrowheads="1"/>
            </p:cNvSpPr>
            <p:nvPr/>
          </p:nvSpPr>
          <p:spPr bwMode="auto">
            <a:xfrm>
              <a:off x="1906588" y="3068638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39" name="Oval 319"/>
            <p:cNvSpPr>
              <a:spLocks noChangeArrowheads="1"/>
            </p:cNvSpPr>
            <p:nvPr/>
          </p:nvSpPr>
          <p:spPr bwMode="auto">
            <a:xfrm>
              <a:off x="2051050" y="2493963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40" name="Oval 320"/>
            <p:cNvSpPr>
              <a:spLocks noChangeArrowheads="1"/>
            </p:cNvSpPr>
            <p:nvPr/>
          </p:nvSpPr>
          <p:spPr bwMode="auto">
            <a:xfrm>
              <a:off x="2195513" y="2925763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41" name="Oval 321"/>
            <p:cNvSpPr>
              <a:spLocks noChangeArrowheads="1"/>
            </p:cNvSpPr>
            <p:nvPr/>
          </p:nvSpPr>
          <p:spPr bwMode="auto">
            <a:xfrm>
              <a:off x="2409825" y="3116263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42" name="Oval 322"/>
            <p:cNvSpPr>
              <a:spLocks noChangeArrowheads="1"/>
            </p:cNvSpPr>
            <p:nvPr/>
          </p:nvSpPr>
          <p:spPr bwMode="auto">
            <a:xfrm>
              <a:off x="2627313" y="2901950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43" name="Oval 323"/>
            <p:cNvSpPr>
              <a:spLocks noChangeArrowheads="1"/>
            </p:cNvSpPr>
            <p:nvPr/>
          </p:nvSpPr>
          <p:spPr bwMode="auto">
            <a:xfrm>
              <a:off x="2770188" y="3116263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44" name="Oval 324"/>
            <p:cNvSpPr>
              <a:spLocks noChangeArrowheads="1"/>
            </p:cNvSpPr>
            <p:nvPr/>
          </p:nvSpPr>
          <p:spPr bwMode="auto">
            <a:xfrm>
              <a:off x="2986088" y="2901950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45" name="Oval 325"/>
            <p:cNvSpPr>
              <a:spLocks noChangeArrowheads="1"/>
            </p:cNvSpPr>
            <p:nvPr/>
          </p:nvSpPr>
          <p:spPr bwMode="auto">
            <a:xfrm>
              <a:off x="3130550" y="3116263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46" name="Oval 326"/>
            <p:cNvSpPr>
              <a:spLocks noChangeArrowheads="1"/>
            </p:cNvSpPr>
            <p:nvPr/>
          </p:nvSpPr>
          <p:spPr bwMode="auto">
            <a:xfrm>
              <a:off x="3346450" y="2901950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47" name="Oval 327"/>
            <p:cNvSpPr>
              <a:spLocks noChangeArrowheads="1"/>
            </p:cNvSpPr>
            <p:nvPr/>
          </p:nvSpPr>
          <p:spPr bwMode="auto">
            <a:xfrm>
              <a:off x="3490913" y="3116263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48" name="Oval 328"/>
            <p:cNvSpPr>
              <a:spLocks noChangeArrowheads="1"/>
            </p:cNvSpPr>
            <p:nvPr/>
          </p:nvSpPr>
          <p:spPr bwMode="auto">
            <a:xfrm>
              <a:off x="3706813" y="3189288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49" name="Oval 329"/>
            <p:cNvSpPr>
              <a:spLocks noChangeArrowheads="1"/>
            </p:cNvSpPr>
            <p:nvPr/>
          </p:nvSpPr>
          <p:spPr bwMode="auto">
            <a:xfrm>
              <a:off x="3851275" y="3405188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50" name="Oval 330"/>
            <p:cNvSpPr>
              <a:spLocks noChangeArrowheads="1"/>
            </p:cNvSpPr>
            <p:nvPr/>
          </p:nvSpPr>
          <p:spPr bwMode="auto">
            <a:xfrm>
              <a:off x="4067175" y="3189288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51" name="Oval 331"/>
            <p:cNvSpPr>
              <a:spLocks noChangeArrowheads="1"/>
            </p:cNvSpPr>
            <p:nvPr/>
          </p:nvSpPr>
          <p:spPr bwMode="auto">
            <a:xfrm>
              <a:off x="4210050" y="3405188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52" name="Oval 332"/>
            <p:cNvSpPr>
              <a:spLocks noChangeArrowheads="1"/>
            </p:cNvSpPr>
            <p:nvPr/>
          </p:nvSpPr>
          <p:spPr bwMode="auto">
            <a:xfrm>
              <a:off x="4425950" y="3189288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53" name="Oval 333"/>
            <p:cNvSpPr>
              <a:spLocks noChangeArrowheads="1"/>
            </p:cNvSpPr>
            <p:nvPr/>
          </p:nvSpPr>
          <p:spPr bwMode="auto">
            <a:xfrm>
              <a:off x="4570413" y="3405188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54" name="Oval 334"/>
            <p:cNvSpPr>
              <a:spLocks noChangeArrowheads="1"/>
            </p:cNvSpPr>
            <p:nvPr/>
          </p:nvSpPr>
          <p:spPr bwMode="auto">
            <a:xfrm>
              <a:off x="4786313" y="3189288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55" name="Oval 335"/>
            <p:cNvSpPr>
              <a:spLocks noChangeArrowheads="1"/>
            </p:cNvSpPr>
            <p:nvPr/>
          </p:nvSpPr>
          <p:spPr bwMode="auto">
            <a:xfrm>
              <a:off x="4932363" y="3405188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56" name="Oval 336"/>
            <p:cNvSpPr>
              <a:spLocks noChangeArrowheads="1"/>
            </p:cNvSpPr>
            <p:nvPr/>
          </p:nvSpPr>
          <p:spPr bwMode="auto">
            <a:xfrm>
              <a:off x="5148263" y="3189288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57" name="Oval 337"/>
            <p:cNvSpPr>
              <a:spLocks noChangeArrowheads="1"/>
            </p:cNvSpPr>
            <p:nvPr/>
          </p:nvSpPr>
          <p:spPr bwMode="auto">
            <a:xfrm>
              <a:off x="5291138" y="3405188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58" name="Oval 338"/>
            <p:cNvSpPr>
              <a:spLocks noChangeArrowheads="1"/>
            </p:cNvSpPr>
            <p:nvPr/>
          </p:nvSpPr>
          <p:spPr bwMode="auto">
            <a:xfrm>
              <a:off x="5507038" y="1965325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59" name="Oval 339"/>
            <p:cNvSpPr>
              <a:spLocks noChangeArrowheads="1"/>
            </p:cNvSpPr>
            <p:nvPr/>
          </p:nvSpPr>
          <p:spPr bwMode="auto">
            <a:xfrm>
              <a:off x="5651500" y="2179638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60" name="Oval 340"/>
            <p:cNvSpPr>
              <a:spLocks noChangeArrowheads="1"/>
            </p:cNvSpPr>
            <p:nvPr/>
          </p:nvSpPr>
          <p:spPr bwMode="auto">
            <a:xfrm>
              <a:off x="5867400" y="1965325"/>
              <a:ext cx="73025" cy="73025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61" name="Oval 341"/>
            <p:cNvSpPr>
              <a:spLocks noChangeArrowheads="1"/>
            </p:cNvSpPr>
            <p:nvPr/>
          </p:nvSpPr>
          <p:spPr bwMode="auto">
            <a:xfrm>
              <a:off x="6011863" y="2179638"/>
              <a:ext cx="73025" cy="7302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62" name="Oval 342"/>
            <p:cNvSpPr>
              <a:spLocks noChangeArrowheads="1"/>
            </p:cNvSpPr>
            <p:nvPr/>
          </p:nvSpPr>
          <p:spPr bwMode="auto">
            <a:xfrm>
              <a:off x="6226175" y="1965325"/>
              <a:ext cx="73025" cy="7302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63" name="Oval 343"/>
            <p:cNvSpPr>
              <a:spLocks noChangeArrowheads="1"/>
            </p:cNvSpPr>
            <p:nvPr/>
          </p:nvSpPr>
          <p:spPr bwMode="auto">
            <a:xfrm>
              <a:off x="6372225" y="2179638"/>
              <a:ext cx="73025" cy="7302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64" name="Oval 344"/>
            <p:cNvSpPr>
              <a:spLocks noChangeArrowheads="1"/>
            </p:cNvSpPr>
            <p:nvPr/>
          </p:nvSpPr>
          <p:spPr bwMode="auto">
            <a:xfrm>
              <a:off x="6586538" y="1965325"/>
              <a:ext cx="73025" cy="7302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65" name="Oval 345"/>
            <p:cNvSpPr>
              <a:spLocks noChangeArrowheads="1"/>
            </p:cNvSpPr>
            <p:nvPr/>
          </p:nvSpPr>
          <p:spPr bwMode="auto">
            <a:xfrm>
              <a:off x="6732588" y="2181225"/>
              <a:ext cx="73025" cy="7302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66" name="Oval 346"/>
            <p:cNvSpPr>
              <a:spLocks noChangeArrowheads="1"/>
            </p:cNvSpPr>
            <p:nvPr/>
          </p:nvSpPr>
          <p:spPr bwMode="auto">
            <a:xfrm>
              <a:off x="6948488" y="1965325"/>
              <a:ext cx="73025" cy="7302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67" name="Oval 347"/>
            <p:cNvSpPr>
              <a:spLocks noChangeArrowheads="1"/>
            </p:cNvSpPr>
            <p:nvPr/>
          </p:nvSpPr>
          <p:spPr bwMode="auto">
            <a:xfrm>
              <a:off x="7091363" y="2179638"/>
              <a:ext cx="73025" cy="7302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68" name="Oval 348"/>
            <p:cNvSpPr>
              <a:spLocks noChangeArrowheads="1"/>
            </p:cNvSpPr>
            <p:nvPr/>
          </p:nvSpPr>
          <p:spPr bwMode="auto">
            <a:xfrm>
              <a:off x="7307263" y="1965325"/>
              <a:ext cx="73025" cy="7302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69" name="Oval 349"/>
            <p:cNvSpPr>
              <a:spLocks noChangeArrowheads="1"/>
            </p:cNvSpPr>
            <p:nvPr/>
          </p:nvSpPr>
          <p:spPr bwMode="auto">
            <a:xfrm>
              <a:off x="7451725" y="2179638"/>
              <a:ext cx="73025" cy="7302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70" name="Text Box 351"/>
            <p:cNvSpPr txBox="1">
              <a:spLocks noChangeArrowheads="1"/>
            </p:cNvSpPr>
            <p:nvPr/>
          </p:nvSpPr>
          <p:spPr bwMode="auto">
            <a:xfrm>
              <a:off x="755650" y="1557338"/>
              <a:ext cx="503238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>
                  <a:latin typeface="Comic Sans MS" pitchFamily="66" charset="0"/>
                </a:rPr>
                <a:t>R</a:t>
              </a:r>
            </a:p>
          </p:txBody>
        </p:sp>
      </p:grpSp>
      <p:sp>
        <p:nvSpPr>
          <p:cNvPr id="110" name="Rectangle 109"/>
          <p:cNvSpPr/>
          <p:nvPr/>
        </p:nvSpPr>
        <p:spPr>
          <a:xfrm>
            <a:off x="5761831" y="2158999"/>
            <a:ext cx="181769" cy="21589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TextBox 110"/>
          <p:cNvSpPr txBox="1"/>
          <p:nvPr/>
        </p:nvSpPr>
        <p:spPr>
          <a:xfrm>
            <a:off x="6371430" y="1295400"/>
            <a:ext cx="1146468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n-</a:t>
            </a:r>
            <a:r>
              <a:rPr lang="en-US" dirty="0" err="1" smtClean="0"/>
              <a:t>th</a:t>
            </a:r>
            <a:r>
              <a:rPr lang="en-US" dirty="0" smtClean="0"/>
              <a:t> point</a:t>
            </a:r>
            <a:endParaRPr lang="en-US" dirty="0"/>
          </a:p>
        </p:txBody>
      </p:sp>
      <p:cxnSp>
        <p:nvCxnSpPr>
          <p:cNvPr id="113" name="Straight Arrow Connector 112"/>
          <p:cNvCxnSpPr>
            <a:stCxn id="111" idx="1"/>
            <a:endCxn id="110" idx="0"/>
          </p:cNvCxnSpPr>
          <p:nvPr/>
        </p:nvCxnSpPr>
        <p:spPr>
          <a:xfrm flipH="1">
            <a:off x="5852716" y="1480066"/>
            <a:ext cx="518714" cy="67893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TextBox 113"/>
          <p:cNvSpPr txBox="1"/>
          <p:nvPr/>
        </p:nvSpPr>
        <p:spPr>
          <a:xfrm>
            <a:off x="6371430" y="899067"/>
            <a:ext cx="691215" cy="36933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k = 3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5" name="TextBox 114"/>
              <p:cNvSpPr txBox="1"/>
              <p:nvPr/>
            </p:nvSpPr>
            <p:spPr>
              <a:xfrm>
                <a:off x="565580" y="6261179"/>
                <a:ext cx="4508863" cy="400110"/>
              </a:xfrm>
              <a:prstGeom prst="rect">
                <a:avLst/>
              </a:prstGeom>
              <a:solidFill>
                <a:srgbClr val="92D050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/>
                  <a:t>Where should we place boundary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000" i="1" dirty="0" smtClean="0"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en-US" sz="2000" i="1" dirty="0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sz="2000" i="1" dirty="0" smtClean="0">
                        <a:latin typeface="Cambria Math"/>
                      </a:rPr>
                      <m:t> </m:t>
                    </m:r>
                  </m:oMath>
                </a14:m>
                <a:r>
                  <a:rPr lang="en-US" sz="2000" dirty="0" smtClean="0"/>
                  <a:t>?</a:t>
                </a:r>
                <a:endParaRPr lang="en-US" sz="2000" dirty="0"/>
              </a:p>
            </p:txBody>
          </p:sp>
        </mc:Choice>
        <mc:Fallback xmlns="">
          <p:sp>
            <p:nvSpPr>
              <p:cNvPr id="115" name="TextBox 1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580" y="6261179"/>
                <a:ext cx="4508863" cy="400110"/>
              </a:xfrm>
              <a:prstGeom prst="rect">
                <a:avLst/>
              </a:prstGeom>
              <a:blipFill rotWithShape="1">
                <a:blip r:embed="rId2"/>
                <a:stretch>
                  <a:fillRect l="-1488" t="-6061" r="-541" b="-272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7" name="Rectangle 116"/>
          <p:cNvSpPr/>
          <p:nvPr/>
        </p:nvSpPr>
        <p:spPr>
          <a:xfrm>
            <a:off x="5697649" y="4867366"/>
            <a:ext cx="3246453" cy="136597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8" name="Straight Connector 117"/>
          <p:cNvCxnSpPr/>
          <p:nvPr/>
        </p:nvCxnSpPr>
        <p:spPr>
          <a:xfrm>
            <a:off x="5697649" y="5208860"/>
            <a:ext cx="324645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>
            <a:off x="5697649" y="5891847"/>
            <a:ext cx="324645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>
            <a:off x="5697649" y="5550353"/>
            <a:ext cx="324645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/>
          <p:nvPr/>
        </p:nvCxnSpPr>
        <p:spPr>
          <a:xfrm>
            <a:off x="5697649" y="6233340"/>
            <a:ext cx="324645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>
            <a:off x="6022294" y="4867366"/>
            <a:ext cx="0" cy="13659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/>
          <p:cNvCxnSpPr/>
          <p:nvPr/>
        </p:nvCxnSpPr>
        <p:spPr>
          <a:xfrm flipH="1">
            <a:off x="6334917" y="4867366"/>
            <a:ext cx="12022" cy="13659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/>
          <p:cNvCxnSpPr/>
          <p:nvPr/>
        </p:nvCxnSpPr>
        <p:spPr>
          <a:xfrm>
            <a:off x="6671585" y="4867366"/>
            <a:ext cx="0" cy="13659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/>
          <p:nvPr/>
        </p:nvCxnSpPr>
        <p:spPr>
          <a:xfrm>
            <a:off x="6996230" y="4867366"/>
            <a:ext cx="0" cy="13659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/>
          <p:cNvCxnSpPr>
            <a:endCxn id="117" idx="2"/>
          </p:cNvCxnSpPr>
          <p:nvPr/>
        </p:nvCxnSpPr>
        <p:spPr>
          <a:xfrm>
            <a:off x="7320875" y="4867366"/>
            <a:ext cx="1" cy="13659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/>
          <p:nvPr/>
        </p:nvCxnSpPr>
        <p:spPr>
          <a:xfrm>
            <a:off x="7645521" y="4867366"/>
            <a:ext cx="0" cy="13659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/>
          <p:cNvCxnSpPr/>
          <p:nvPr/>
        </p:nvCxnSpPr>
        <p:spPr>
          <a:xfrm>
            <a:off x="7970166" y="4867366"/>
            <a:ext cx="0" cy="13659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/>
          <p:cNvCxnSpPr/>
          <p:nvPr/>
        </p:nvCxnSpPr>
        <p:spPr>
          <a:xfrm>
            <a:off x="8294811" y="4867366"/>
            <a:ext cx="0" cy="13659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/>
          <p:cNvCxnSpPr/>
          <p:nvPr/>
        </p:nvCxnSpPr>
        <p:spPr>
          <a:xfrm>
            <a:off x="8619457" y="4867366"/>
            <a:ext cx="0" cy="13659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TextBox 130"/>
          <p:cNvSpPr txBox="1"/>
          <p:nvPr/>
        </p:nvSpPr>
        <p:spPr>
          <a:xfrm>
            <a:off x="8619457" y="4550575"/>
            <a:ext cx="324645" cy="3123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N</a:t>
            </a:r>
            <a:endParaRPr lang="en-US" b="1" dirty="0"/>
          </a:p>
        </p:txBody>
      </p:sp>
      <p:sp>
        <p:nvSpPr>
          <p:cNvPr id="132" name="TextBox 131"/>
          <p:cNvSpPr txBox="1"/>
          <p:nvPr/>
        </p:nvSpPr>
        <p:spPr>
          <a:xfrm>
            <a:off x="5697649" y="4555992"/>
            <a:ext cx="324645" cy="3123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1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5379908" y="4876999"/>
            <a:ext cx="324645" cy="3123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1</a:t>
            </a:r>
          </a:p>
        </p:txBody>
      </p:sp>
      <p:sp>
        <p:nvSpPr>
          <p:cNvPr id="135" name="Rectangle 134"/>
          <p:cNvSpPr/>
          <p:nvPr/>
        </p:nvSpPr>
        <p:spPr>
          <a:xfrm>
            <a:off x="7647901" y="5550354"/>
            <a:ext cx="322265" cy="341493"/>
          </a:xfrm>
          <a:prstGeom prst="rect">
            <a:avLst/>
          </a:prstGeom>
          <a:solidFill>
            <a:srgbClr val="EF851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7" name="TextBox 156"/>
          <p:cNvSpPr txBox="1"/>
          <p:nvPr/>
        </p:nvSpPr>
        <p:spPr>
          <a:xfrm>
            <a:off x="5374966" y="5238010"/>
            <a:ext cx="3246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2</a:t>
            </a:r>
            <a:endParaRPr lang="en-US" b="1" dirty="0"/>
          </a:p>
        </p:txBody>
      </p:sp>
      <p:sp>
        <p:nvSpPr>
          <p:cNvPr id="158" name="TextBox 157"/>
          <p:cNvSpPr txBox="1"/>
          <p:nvPr/>
        </p:nvSpPr>
        <p:spPr>
          <a:xfrm>
            <a:off x="5379908" y="5564928"/>
            <a:ext cx="3246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3</a:t>
            </a:r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59" name="TextBox 158"/>
          <p:cNvSpPr txBox="1"/>
          <p:nvPr/>
        </p:nvSpPr>
        <p:spPr>
          <a:xfrm>
            <a:off x="5384546" y="5891847"/>
            <a:ext cx="3246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4</a:t>
            </a:r>
            <a:endParaRPr lang="en-US" b="1" dirty="0"/>
          </a:p>
        </p:txBody>
      </p:sp>
      <p:sp>
        <p:nvSpPr>
          <p:cNvPr id="163" name="TextBox 162"/>
          <p:cNvSpPr txBox="1"/>
          <p:nvPr/>
        </p:nvSpPr>
        <p:spPr>
          <a:xfrm>
            <a:off x="7603469" y="4480296"/>
            <a:ext cx="411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EF8511"/>
                </a:solidFill>
              </a:rPr>
              <a:t>n</a:t>
            </a:r>
            <a:endParaRPr lang="en-US" b="1" dirty="0">
              <a:solidFill>
                <a:srgbClr val="EF851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7" name="TextBox 166"/>
              <p:cNvSpPr txBox="1"/>
              <p:nvPr/>
            </p:nvSpPr>
            <p:spPr>
              <a:xfrm>
                <a:off x="121048" y="4218770"/>
                <a:ext cx="5059757" cy="20788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lv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/>
                        </a:rPr>
                        <m:t>𝐸</m:t>
                      </m:r>
                      <m:d>
                        <m:dPr>
                          <m:ctrlPr>
                            <a:rPr lang="en-US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</a:rPr>
                            <m:t>𝑆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1,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𝑛</m:t>
                              </m:r>
                            </m:e>
                          </m:d>
                          <m:r>
                            <a:rPr lang="en-US" i="1">
                              <a:latin typeface="Cambria Math"/>
                            </a:rPr>
                            <m:t>,</m:t>
                          </m:r>
                          <m:r>
                            <a:rPr lang="en-US" i="1">
                              <a:latin typeface="Cambria Math"/>
                            </a:rPr>
                            <m:t>𝑘</m:t>
                          </m:r>
                        </m:e>
                      </m:d>
                      <m:r>
                        <a:rPr lang="en-US" i="1"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i="1">
                              <a:latin typeface="Cambria Math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min</m:t>
                              </m:r>
                            </m:e>
                            <m:lim>
                              <m:r>
                                <a:rPr lang="en-US" i="1">
                                  <a:latin typeface="Cambria Math"/>
                                </a:rPr>
                                <m:t>𝑘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≤</m:t>
                              </m:r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j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≤</m:t>
                              </m:r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  <a:ea typeface="Cambria Math"/>
                                </a:rPr>
                                <m:t>n</m:t>
                              </m:r>
                              <m:r>
                                <a:rPr lang="en-US">
                                  <a:latin typeface="Cambria Math"/>
                                  <a:ea typeface="Cambria Math"/>
                                </a:rPr>
                                <m:t>−1</m:t>
                              </m:r>
                            </m:lim>
                          </m:limLow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 </m:t>
                          </m:r>
                        </m:fName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𝐸</m:t>
                              </m:r>
                              <m:d>
                                <m:d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𝑆</m:t>
                                  </m:r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US" i="1">
                                          <a:latin typeface="Cambria Math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1,</m:t>
                                      </m:r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𝑗</m:t>
                                      </m:r>
                                    </m:e>
                                  </m:d>
                                  <m:r>
                                    <a:rPr lang="en-US" i="1">
                                      <a:latin typeface="Cambria Math"/>
                                    </a:rPr>
                                    <m:t>,</m:t>
                                  </m:r>
                                  <m:r>
                                    <a:rPr lang="en-US" i="1">
                                      <a:latin typeface="Cambria Math"/>
                                    </a:rPr>
                                    <m:t>𝑘</m:t>
                                  </m:r>
                                  <m:r>
                                    <a:rPr lang="en-US" i="1">
                                      <a:latin typeface="Cambria Math"/>
                                    </a:rPr>
                                    <m:t>−1</m:t>
                                  </m:r>
                                </m:e>
                              </m:d>
                              <m:r>
                                <a:rPr lang="en-US" i="1">
                                  <a:latin typeface="Cambria Math"/>
                                </a:rPr>
                                <m:t>+</m:t>
                              </m:r>
                              <m:nary>
                                <m:naryPr>
                                  <m:chr m:val="∑"/>
                                  <m:supHide m:val="on"/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brk m:alnAt="7"/>
                                    </m:rPr>
                                    <a:rPr lang="en-US" i="1">
                                      <a:latin typeface="Cambria Math"/>
                                    </a:rPr>
                                    <m:t>𝑗</m:t>
                                  </m:r>
                                  <m:r>
                                    <a:rPr lang="en-US" i="1">
                                      <a:latin typeface="Cambria Math"/>
                                    </a:rPr>
                                    <m:t>+1≤</m:t>
                                  </m:r>
                                  <m:r>
                                    <a:rPr lang="en-US" i="1">
                                      <a:latin typeface="Cambria Math"/>
                                    </a:rPr>
                                    <m:t>𝑡</m:t>
                                  </m:r>
                                  <m:r>
                                    <a:rPr lang="en-US" i="1">
                                      <a:latin typeface="Cambria Math"/>
                                    </a:rPr>
                                    <m:t>≤</m:t>
                                  </m:r>
                                  <m:r>
                                    <a:rPr lang="en-US" i="1">
                                      <a:latin typeface="Cambria Math"/>
                                    </a:rPr>
                                    <m:t>𝑛</m:t>
                                  </m:r>
                                </m:sub>
                                <m:sup/>
                                <m:e>
                                  <m:sSup>
                                    <m:sSupPr>
                                      <m:ctrlPr>
                                        <a:rPr lang="en-US" i="1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lang="en-US" i="1">
                                              <a:latin typeface="Cambria Math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i="1">
                                              <a:latin typeface="Cambria Math"/>
                                            </a:rPr>
                                            <m:t>𝑡</m:t>
                                          </m:r>
                                          <m:r>
                                            <a:rPr lang="en-US" i="1">
                                              <a:latin typeface="Cambria Math"/>
                                            </a:rPr>
                                            <m:t>−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i="1">
                                                  <a:latin typeface="Cambria Math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i="1">
                                                  <a:latin typeface="Cambria Math"/>
                                                </a:rPr>
                                                <m:t>𝜇</m:t>
                                              </m:r>
                                            </m:e>
                                            <m:sub>
                                              <m:d>
                                                <m:dPr>
                                                  <m:begChr m:val="["/>
                                                  <m:endChr m:val="]"/>
                                                  <m:ctrlPr>
                                                    <a:rPr lang="en-US" i="1">
                                                      <a:latin typeface="Cambria Math"/>
                                                    </a:rPr>
                                                  </m:ctrlPr>
                                                </m:dPr>
                                                <m:e>
                                                  <m:r>
                                                    <a:rPr lang="en-US" i="1">
                                                      <a:latin typeface="Cambria Math"/>
                                                    </a:rPr>
                                                    <m:t>𝑗</m:t>
                                                  </m:r>
                                                  <m:r>
                                                    <a:rPr lang="en-US" i="1">
                                                      <a:latin typeface="Cambria Math"/>
                                                    </a:rPr>
                                                    <m:t>+1,</m:t>
                                                  </m:r>
                                                  <m:r>
                                                    <a:rPr lang="en-US" i="1">
                                                      <a:latin typeface="Cambria Math"/>
                                                    </a:rPr>
                                                    <m:t>𝑛</m:t>
                                                  </m:r>
                                                </m:e>
                                              </m:d>
                                            </m:sub>
                                          </m:sSub>
                                        </m:e>
                                      </m:d>
                                    </m:e>
                                    <m:sup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nary>
                            </m:e>
                          </m:d>
                        </m:e>
                      </m:func>
                    </m:oMath>
                  </m:oMathPara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167" name="TextBox 1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048" y="4218770"/>
                <a:ext cx="5059757" cy="2078839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70" name="Group 169"/>
          <p:cNvGrpSpPr/>
          <p:nvPr/>
        </p:nvGrpSpPr>
        <p:grpSpPr>
          <a:xfrm>
            <a:off x="5500707" y="1664732"/>
            <a:ext cx="473848" cy="2389742"/>
            <a:chOff x="5500707" y="1664732"/>
            <a:chExt cx="473848" cy="2389742"/>
          </a:xfrm>
        </p:grpSpPr>
        <p:cxnSp>
          <p:nvCxnSpPr>
            <p:cNvPr id="165" name="Straight Connector 164"/>
            <p:cNvCxnSpPr/>
            <p:nvPr/>
          </p:nvCxnSpPr>
          <p:spPr>
            <a:xfrm>
              <a:off x="5722143" y="2038349"/>
              <a:ext cx="0" cy="2016125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9" name="TextBox 168"/>
                <p:cNvSpPr txBox="1"/>
                <p:nvPr/>
              </p:nvSpPr>
              <p:spPr>
                <a:xfrm>
                  <a:off x="5500707" y="1664732"/>
                  <a:ext cx="47384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dirty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𝑏</m:t>
                            </m:r>
                          </m:e>
                          <m:sub>
                            <m:r>
                              <a:rPr lang="en-US" i="1" dirty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69" name="TextBox 16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00707" y="1664732"/>
                  <a:ext cx="473848" cy="36933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72" name="Group 171"/>
          <p:cNvGrpSpPr/>
          <p:nvPr/>
        </p:nvGrpSpPr>
        <p:grpSpPr>
          <a:xfrm>
            <a:off x="5140654" y="1659138"/>
            <a:ext cx="473848" cy="2409622"/>
            <a:chOff x="5140654" y="1659138"/>
            <a:chExt cx="473848" cy="2409622"/>
          </a:xfrm>
        </p:grpSpPr>
        <p:cxnSp>
          <p:nvCxnSpPr>
            <p:cNvPr id="168" name="Straight Connector 167"/>
            <p:cNvCxnSpPr/>
            <p:nvPr/>
          </p:nvCxnSpPr>
          <p:spPr>
            <a:xfrm>
              <a:off x="5377578" y="2052635"/>
              <a:ext cx="0" cy="2016125"/>
            </a:xfrm>
            <a:prstGeom prst="line">
              <a:avLst/>
            </a:pr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1" name="TextBox 170"/>
                <p:cNvSpPr txBox="1"/>
                <p:nvPr/>
              </p:nvSpPr>
              <p:spPr>
                <a:xfrm>
                  <a:off x="5140654" y="1659138"/>
                  <a:ext cx="47384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dirty="0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  <m:t>𝑏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71" name="TextBox 17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40654" y="1659138"/>
                  <a:ext cx="473848" cy="369332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73" name="Rectangle 172"/>
          <p:cNvSpPr/>
          <p:nvPr/>
        </p:nvSpPr>
        <p:spPr>
          <a:xfrm>
            <a:off x="7333122" y="5223435"/>
            <a:ext cx="322265" cy="34149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1" name="Straight Connector 180"/>
          <p:cNvCxnSpPr/>
          <p:nvPr/>
        </p:nvCxnSpPr>
        <p:spPr>
          <a:xfrm>
            <a:off x="1077911" y="3225798"/>
            <a:ext cx="4283869" cy="14288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Straight Connector 181"/>
          <p:cNvCxnSpPr/>
          <p:nvPr/>
        </p:nvCxnSpPr>
        <p:spPr>
          <a:xfrm>
            <a:off x="5384546" y="2383839"/>
            <a:ext cx="315065" cy="0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Connector 186"/>
          <p:cNvCxnSpPr/>
          <p:nvPr/>
        </p:nvCxnSpPr>
        <p:spPr>
          <a:xfrm>
            <a:off x="1051904" y="2000423"/>
            <a:ext cx="0" cy="2016125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Connector 187"/>
          <p:cNvCxnSpPr/>
          <p:nvPr/>
        </p:nvCxnSpPr>
        <p:spPr>
          <a:xfrm>
            <a:off x="5934436" y="2022475"/>
            <a:ext cx="0" cy="2016125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1573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1" grpId="0" animBg="1"/>
      <p:bldP spid="162" grpId="0" animBg="1"/>
      <p:bldP spid="115" grpId="0" animBg="1"/>
      <p:bldP spid="17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Rectangle 160"/>
          <p:cNvSpPr/>
          <p:nvPr/>
        </p:nvSpPr>
        <p:spPr>
          <a:xfrm>
            <a:off x="5722143" y="4867366"/>
            <a:ext cx="3221959" cy="68298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Rectangle 161"/>
          <p:cNvSpPr/>
          <p:nvPr/>
        </p:nvSpPr>
        <p:spPr>
          <a:xfrm>
            <a:off x="5722143" y="5564928"/>
            <a:ext cx="1923378" cy="326919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681830" y="1822449"/>
            <a:ext cx="7561263" cy="2232025"/>
            <a:chOff x="755650" y="1557338"/>
            <a:chExt cx="7561263" cy="2232025"/>
          </a:xfrm>
        </p:grpSpPr>
        <p:grpSp>
          <p:nvGrpSpPr>
            <p:cNvPr id="5" name="Group 247"/>
            <p:cNvGrpSpPr>
              <a:grpSpLocks/>
            </p:cNvGrpSpPr>
            <p:nvPr/>
          </p:nvGrpSpPr>
          <p:grpSpPr bwMode="auto">
            <a:xfrm>
              <a:off x="1116013" y="3573463"/>
              <a:ext cx="358775" cy="215900"/>
              <a:chOff x="431" y="1752"/>
              <a:chExt cx="226" cy="136"/>
            </a:xfrm>
          </p:grpSpPr>
          <p:sp>
            <p:nvSpPr>
              <p:cNvPr id="107" name="Line 248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" name="Line 249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6" name="Group 250"/>
            <p:cNvGrpSpPr>
              <a:grpSpLocks/>
            </p:cNvGrpSpPr>
            <p:nvPr/>
          </p:nvGrpSpPr>
          <p:grpSpPr bwMode="auto">
            <a:xfrm>
              <a:off x="1474788" y="3573463"/>
              <a:ext cx="358775" cy="215900"/>
              <a:chOff x="431" y="1752"/>
              <a:chExt cx="226" cy="136"/>
            </a:xfrm>
          </p:grpSpPr>
          <p:sp>
            <p:nvSpPr>
              <p:cNvPr id="105" name="Line 251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" name="Line 252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" name="Group 253"/>
            <p:cNvGrpSpPr>
              <a:grpSpLocks/>
            </p:cNvGrpSpPr>
            <p:nvPr/>
          </p:nvGrpSpPr>
          <p:grpSpPr bwMode="auto">
            <a:xfrm>
              <a:off x="1835150" y="3573463"/>
              <a:ext cx="358775" cy="215900"/>
              <a:chOff x="431" y="1752"/>
              <a:chExt cx="226" cy="136"/>
            </a:xfrm>
          </p:grpSpPr>
          <p:sp>
            <p:nvSpPr>
              <p:cNvPr id="103" name="Line 254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" name="Line 255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" name="Group 256"/>
            <p:cNvGrpSpPr>
              <a:grpSpLocks/>
            </p:cNvGrpSpPr>
            <p:nvPr/>
          </p:nvGrpSpPr>
          <p:grpSpPr bwMode="auto">
            <a:xfrm>
              <a:off x="2195513" y="3573463"/>
              <a:ext cx="358775" cy="215900"/>
              <a:chOff x="431" y="1752"/>
              <a:chExt cx="226" cy="136"/>
            </a:xfrm>
          </p:grpSpPr>
          <p:sp>
            <p:nvSpPr>
              <p:cNvPr id="101" name="Line 257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" name="Line 258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9" name="Group 259"/>
            <p:cNvGrpSpPr>
              <a:grpSpLocks/>
            </p:cNvGrpSpPr>
            <p:nvPr/>
          </p:nvGrpSpPr>
          <p:grpSpPr bwMode="auto">
            <a:xfrm>
              <a:off x="2555875" y="3573463"/>
              <a:ext cx="358775" cy="215900"/>
              <a:chOff x="431" y="1752"/>
              <a:chExt cx="226" cy="136"/>
            </a:xfrm>
          </p:grpSpPr>
          <p:sp>
            <p:nvSpPr>
              <p:cNvPr id="99" name="Line 260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0" name="Line 261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" name="Group 262"/>
            <p:cNvGrpSpPr>
              <a:grpSpLocks/>
            </p:cNvGrpSpPr>
            <p:nvPr/>
          </p:nvGrpSpPr>
          <p:grpSpPr bwMode="auto">
            <a:xfrm>
              <a:off x="2916238" y="3573463"/>
              <a:ext cx="358775" cy="215900"/>
              <a:chOff x="431" y="1752"/>
              <a:chExt cx="226" cy="136"/>
            </a:xfrm>
          </p:grpSpPr>
          <p:sp>
            <p:nvSpPr>
              <p:cNvPr id="97" name="Line 263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8" name="Line 264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1" name="Group 265"/>
            <p:cNvGrpSpPr>
              <a:grpSpLocks/>
            </p:cNvGrpSpPr>
            <p:nvPr/>
          </p:nvGrpSpPr>
          <p:grpSpPr bwMode="auto">
            <a:xfrm>
              <a:off x="3275013" y="3573463"/>
              <a:ext cx="358775" cy="215900"/>
              <a:chOff x="431" y="1752"/>
              <a:chExt cx="226" cy="136"/>
            </a:xfrm>
          </p:grpSpPr>
          <p:sp>
            <p:nvSpPr>
              <p:cNvPr id="95" name="Line 266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6" name="Line 267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2" name="Group 268"/>
            <p:cNvGrpSpPr>
              <a:grpSpLocks/>
            </p:cNvGrpSpPr>
            <p:nvPr/>
          </p:nvGrpSpPr>
          <p:grpSpPr bwMode="auto">
            <a:xfrm>
              <a:off x="3635375" y="3573463"/>
              <a:ext cx="358775" cy="215900"/>
              <a:chOff x="431" y="1752"/>
              <a:chExt cx="226" cy="136"/>
            </a:xfrm>
          </p:grpSpPr>
          <p:sp>
            <p:nvSpPr>
              <p:cNvPr id="93" name="Line 269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4" name="Line 270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3" name="Group 271"/>
            <p:cNvGrpSpPr>
              <a:grpSpLocks/>
            </p:cNvGrpSpPr>
            <p:nvPr/>
          </p:nvGrpSpPr>
          <p:grpSpPr bwMode="auto">
            <a:xfrm>
              <a:off x="3995738" y="3573463"/>
              <a:ext cx="358775" cy="215900"/>
              <a:chOff x="431" y="1752"/>
              <a:chExt cx="226" cy="136"/>
            </a:xfrm>
          </p:grpSpPr>
          <p:sp>
            <p:nvSpPr>
              <p:cNvPr id="91" name="Line 272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" name="Line 273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4" name="Group 274"/>
            <p:cNvGrpSpPr>
              <a:grpSpLocks/>
            </p:cNvGrpSpPr>
            <p:nvPr/>
          </p:nvGrpSpPr>
          <p:grpSpPr bwMode="auto">
            <a:xfrm>
              <a:off x="4356100" y="3573463"/>
              <a:ext cx="358775" cy="215900"/>
              <a:chOff x="431" y="1752"/>
              <a:chExt cx="226" cy="136"/>
            </a:xfrm>
          </p:grpSpPr>
          <p:sp>
            <p:nvSpPr>
              <p:cNvPr id="89" name="Line 275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0" name="Line 276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5" name="Group 277"/>
            <p:cNvGrpSpPr>
              <a:grpSpLocks/>
            </p:cNvGrpSpPr>
            <p:nvPr/>
          </p:nvGrpSpPr>
          <p:grpSpPr bwMode="auto">
            <a:xfrm>
              <a:off x="4716463" y="3573463"/>
              <a:ext cx="358775" cy="215900"/>
              <a:chOff x="431" y="1752"/>
              <a:chExt cx="226" cy="136"/>
            </a:xfrm>
          </p:grpSpPr>
          <p:sp>
            <p:nvSpPr>
              <p:cNvPr id="87" name="Line 278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8" name="Line 279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6" name="Group 280"/>
            <p:cNvGrpSpPr>
              <a:grpSpLocks/>
            </p:cNvGrpSpPr>
            <p:nvPr/>
          </p:nvGrpSpPr>
          <p:grpSpPr bwMode="auto">
            <a:xfrm>
              <a:off x="5075238" y="3573463"/>
              <a:ext cx="358775" cy="215900"/>
              <a:chOff x="431" y="1752"/>
              <a:chExt cx="226" cy="136"/>
            </a:xfrm>
          </p:grpSpPr>
          <p:sp>
            <p:nvSpPr>
              <p:cNvPr id="85" name="Line 281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" name="Line 282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7" name="Group 283"/>
            <p:cNvGrpSpPr>
              <a:grpSpLocks/>
            </p:cNvGrpSpPr>
            <p:nvPr/>
          </p:nvGrpSpPr>
          <p:grpSpPr bwMode="auto">
            <a:xfrm>
              <a:off x="5435600" y="3573463"/>
              <a:ext cx="358775" cy="215900"/>
              <a:chOff x="431" y="1752"/>
              <a:chExt cx="226" cy="136"/>
            </a:xfrm>
          </p:grpSpPr>
          <p:sp>
            <p:nvSpPr>
              <p:cNvPr id="83" name="Line 284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" name="Line 285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8" name="Group 286"/>
            <p:cNvGrpSpPr>
              <a:grpSpLocks/>
            </p:cNvGrpSpPr>
            <p:nvPr/>
          </p:nvGrpSpPr>
          <p:grpSpPr bwMode="auto">
            <a:xfrm>
              <a:off x="5795963" y="3573463"/>
              <a:ext cx="358775" cy="215900"/>
              <a:chOff x="431" y="1752"/>
              <a:chExt cx="226" cy="136"/>
            </a:xfrm>
          </p:grpSpPr>
          <p:sp>
            <p:nvSpPr>
              <p:cNvPr id="81" name="Line 287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" name="Line 288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9" name="Group 289"/>
            <p:cNvGrpSpPr>
              <a:grpSpLocks/>
            </p:cNvGrpSpPr>
            <p:nvPr/>
          </p:nvGrpSpPr>
          <p:grpSpPr bwMode="auto">
            <a:xfrm>
              <a:off x="6156325" y="3573463"/>
              <a:ext cx="358775" cy="215900"/>
              <a:chOff x="431" y="1752"/>
              <a:chExt cx="226" cy="136"/>
            </a:xfrm>
          </p:grpSpPr>
          <p:sp>
            <p:nvSpPr>
              <p:cNvPr id="79" name="Line 290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0" name="Line 291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0" name="Group 292"/>
            <p:cNvGrpSpPr>
              <a:grpSpLocks/>
            </p:cNvGrpSpPr>
            <p:nvPr/>
          </p:nvGrpSpPr>
          <p:grpSpPr bwMode="auto">
            <a:xfrm>
              <a:off x="6516688" y="3573463"/>
              <a:ext cx="358775" cy="215900"/>
              <a:chOff x="431" y="1752"/>
              <a:chExt cx="226" cy="136"/>
            </a:xfrm>
          </p:grpSpPr>
          <p:sp>
            <p:nvSpPr>
              <p:cNvPr id="77" name="Line 293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8" name="Line 294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1" name="Group 295"/>
            <p:cNvGrpSpPr>
              <a:grpSpLocks/>
            </p:cNvGrpSpPr>
            <p:nvPr/>
          </p:nvGrpSpPr>
          <p:grpSpPr bwMode="auto">
            <a:xfrm>
              <a:off x="6875463" y="3573463"/>
              <a:ext cx="358775" cy="215900"/>
              <a:chOff x="431" y="1752"/>
              <a:chExt cx="226" cy="136"/>
            </a:xfrm>
          </p:grpSpPr>
          <p:sp>
            <p:nvSpPr>
              <p:cNvPr id="75" name="Line 296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6" name="Line 297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2" name="Group 298"/>
            <p:cNvGrpSpPr>
              <a:grpSpLocks/>
            </p:cNvGrpSpPr>
            <p:nvPr/>
          </p:nvGrpSpPr>
          <p:grpSpPr bwMode="auto">
            <a:xfrm>
              <a:off x="7235825" y="3573463"/>
              <a:ext cx="358775" cy="215900"/>
              <a:chOff x="431" y="1752"/>
              <a:chExt cx="226" cy="136"/>
            </a:xfrm>
          </p:grpSpPr>
          <p:sp>
            <p:nvSpPr>
              <p:cNvPr id="73" name="Line 299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" name="Line 300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3" name="Group 301"/>
            <p:cNvGrpSpPr>
              <a:grpSpLocks/>
            </p:cNvGrpSpPr>
            <p:nvPr/>
          </p:nvGrpSpPr>
          <p:grpSpPr bwMode="auto">
            <a:xfrm>
              <a:off x="7596188" y="3573463"/>
              <a:ext cx="358775" cy="215900"/>
              <a:chOff x="431" y="1752"/>
              <a:chExt cx="226" cy="136"/>
            </a:xfrm>
          </p:grpSpPr>
          <p:sp>
            <p:nvSpPr>
              <p:cNvPr id="71" name="Line 302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" name="Line 303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4" name="Line 304"/>
            <p:cNvSpPr>
              <a:spLocks noChangeShapeType="1"/>
            </p:cNvSpPr>
            <p:nvPr/>
          </p:nvSpPr>
          <p:spPr bwMode="auto">
            <a:xfrm>
              <a:off x="7956550" y="3716338"/>
              <a:ext cx="3603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Line 305"/>
            <p:cNvSpPr>
              <a:spLocks noChangeShapeType="1"/>
            </p:cNvSpPr>
            <p:nvPr/>
          </p:nvSpPr>
          <p:spPr bwMode="auto">
            <a:xfrm flipV="1">
              <a:off x="1116013" y="3262313"/>
              <a:ext cx="0" cy="4794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Line 306"/>
            <p:cNvSpPr>
              <a:spLocks noChangeShapeType="1"/>
            </p:cNvSpPr>
            <p:nvPr/>
          </p:nvSpPr>
          <p:spPr bwMode="auto">
            <a:xfrm>
              <a:off x="1116013" y="3262313"/>
              <a:ext cx="7143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Line 307"/>
            <p:cNvSpPr>
              <a:spLocks noChangeShapeType="1"/>
            </p:cNvSpPr>
            <p:nvPr/>
          </p:nvSpPr>
          <p:spPr bwMode="auto">
            <a:xfrm flipV="1">
              <a:off x="1116013" y="2828925"/>
              <a:ext cx="0" cy="431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Line 308"/>
            <p:cNvSpPr>
              <a:spLocks noChangeShapeType="1"/>
            </p:cNvSpPr>
            <p:nvPr/>
          </p:nvSpPr>
          <p:spPr bwMode="auto">
            <a:xfrm>
              <a:off x="1116013" y="2854325"/>
              <a:ext cx="7143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Line 309"/>
            <p:cNvSpPr>
              <a:spLocks noChangeShapeType="1"/>
            </p:cNvSpPr>
            <p:nvPr/>
          </p:nvSpPr>
          <p:spPr bwMode="auto">
            <a:xfrm flipV="1">
              <a:off x="1116013" y="2397125"/>
              <a:ext cx="0" cy="431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Line 310"/>
            <p:cNvSpPr>
              <a:spLocks noChangeShapeType="1"/>
            </p:cNvSpPr>
            <p:nvPr/>
          </p:nvSpPr>
          <p:spPr bwMode="auto">
            <a:xfrm>
              <a:off x="1116013" y="2422525"/>
              <a:ext cx="7143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Line 311"/>
            <p:cNvSpPr>
              <a:spLocks noChangeShapeType="1"/>
            </p:cNvSpPr>
            <p:nvPr/>
          </p:nvSpPr>
          <p:spPr bwMode="auto">
            <a:xfrm flipV="1">
              <a:off x="1116013" y="1989138"/>
              <a:ext cx="0" cy="431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Line 312"/>
            <p:cNvSpPr>
              <a:spLocks noChangeShapeType="1"/>
            </p:cNvSpPr>
            <p:nvPr/>
          </p:nvSpPr>
          <p:spPr bwMode="auto">
            <a:xfrm>
              <a:off x="1116013" y="1989138"/>
              <a:ext cx="7143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Line 313"/>
            <p:cNvSpPr>
              <a:spLocks noChangeShapeType="1"/>
            </p:cNvSpPr>
            <p:nvPr/>
          </p:nvSpPr>
          <p:spPr bwMode="auto">
            <a:xfrm flipV="1">
              <a:off x="1116013" y="1557338"/>
              <a:ext cx="0" cy="431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Oval 314"/>
            <p:cNvSpPr>
              <a:spLocks noChangeArrowheads="1"/>
            </p:cNvSpPr>
            <p:nvPr/>
          </p:nvSpPr>
          <p:spPr bwMode="auto">
            <a:xfrm>
              <a:off x="1258888" y="3044825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35" name="Oval 315"/>
            <p:cNvSpPr>
              <a:spLocks noChangeArrowheads="1"/>
            </p:cNvSpPr>
            <p:nvPr/>
          </p:nvSpPr>
          <p:spPr bwMode="auto">
            <a:xfrm>
              <a:off x="1403350" y="2613025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36" name="Oval 316"/>
            <p:cNvSpPr>
              <a:spLocks noChangeArrowheads="1"/>
            </p:cNvSpPr>
            <p:nvPr/>
          </p:nvSpPr>
          <p:spPr bwMode="auto">
            <a:xfrm>
              <a:off x="1546225" y="3044825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37" name="Oval 317"/>
            <p:cNvSpPr>
              <a:spLocks noChangeArrowheads="1"/>
            </p:cNvSpPr>
            <p:nvPr/>
          </p:nvSpPr>
          <p:spPr bwMode="auto">
            <a:xfrm>
              <a:off x="1690688" y="2924175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38" name="Oval 318"/>
            <p:cNvSpPr>
              <a:spLocks noChangeArrowheads="1"/>
            </p:cNvSpPr>
            <p:nvPr/>
          </p:nvSpPr>
          <p:spPr bwMode="auto">
            <a:xfrm>
              <a:off x="1906588" y="3068638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39" name="Oval 319"/>
            <p:cNvSpPr>
              <a:spLocks noChangeArrowheads="1"/>
            </p:cNvSpPr>
            <p:nvPr/>
          </p:nvSpPr>
          <p:spPr bwMode="auto">
            <a:xfrm>
              <a:off x="2051050" y="2493963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40" name="Oval 320"/>
            <p:cNvSpPr>
              <a:spLocks noChangeArrowheads="1"/>
            </p:cNvSpPr>
            <p:nvPr/>
          </p:nvSpPr>
          <p:spPr bwMode="auto">
            <a:xfrm>
              <a:off x="2195513" y="2925763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41" name="Oval 321"/>
            <p:cNvSpPr>
              <a:spLocks noChangeArrowheads="1"/>
            </p:cNvSpPr>
            <p:nvPr/>
          </p:nvSpPr>
          <p:spPr bwMode="auto">
            <a:xfrm>
              <a:off x="2409825" y="3116263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42" name="Oval 322"/>
            <p:cNvSpPr>
              <a:spLocks noChangeArrowheads="1"/>
            </p:cNvSpPr>
            <p:nvPr/>
          </p:nvSpPr>
          <p:spPr bwMode="auto">
            <a:xfrm>
              <a:off x="2627313" y="2901950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43" name="Oval 323"/>
            <p:cNvSpPr>
              <a:spLocks noChangeArrowheads="1"/>
            </p:cNvSpPr>
            <p:nvPr/>
          </p:nvSpPr>
          <p:spPr bwMode="auto">
            <a:xfrm>
              <a:off x="2770188" y="3116263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44" name="Oval 324"/>
            <p:cNvSpPr>
              <a:spLocks noChangeArrowheads="1"/>
            </p:cNvSpPr>
            <p:nvPr/>
          </p:nvSpPr>
          <p:spPr bwMode="auto">
            <a:xfrm>
              <a:off x="2986088" y="2901950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45" name="Oval 325"/>
            <p:cNvSpPr>
              <a:spLocks noChangeArrowheads="1"/>
            </p:cNvSpPr>
            <p:nvPr/>
          </p:nvSpPr>
          <p:spPr bwMode="auto">
            <a:xfrm>
              <a:off x="3130550" y="3116263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46" name="Oval 326"/>
            <p:cNvSpPr>
              <a:spLocks noChangeArrowheads="1"/>
            </p:cNvSpPr>
            <p:nvPr/>
          </p:nvSpPr>
          <p:spPr bwMode="auto">
            <a:xfrm>
              <a:off x="3346450" y="2901950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47" name="Oval 327"/>
            <p:cNvSpPr>
              <a:spLocks noChangeArrowheads="1"/>
            </p:cNvSpPr>
            <p:nvPr/>
          </p:nvSpPr>
          <p:spPr bwMode="auto">
            <a:xfrm>
              <a:off x="3490913" y="3116263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48" name="Oval 328"/>
            <p:cNvSpPr>
              <a:spLocks noChangeArrowheads="1"/>
            </p:cNvSpPr>
            <p:nvPr/>
          </p:nvSpPr>
          <p:spPr bwMode="auto">
            <a:xfrm>
              <a:off x="3706813" y="3189288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49" name="Oval 329"/>
            <p:cNvSpPr>
              <a:spLocks noChangeArrowheads="1"/>
            </p:cNvSpPr>
            <p:nvPr/>
          </p:nvSpPr>
          <p:spPr bwMode="auto">
            <a:xfrm>
              <a:off x="3851275" y="3405188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50" name="Oval 330"/>
            <p:cNvSpPr>
              <a:spLocks noChangeArrowheads="1"/>
            </p:cNvSpPr>
            <p:nvPr/>
          </p:nvSpPr>
          <p:spPr bwMode="auto">
            <a:xfrm>
              <a:off x="4067175" y="3189288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51" name="Oval 331"/>
            <p:cNvSpPr>
              <a:spLocks noChangeArrowheads="1"/>
            </p:cNvSpPr>
            <p:nvPr/>
          </p:nvSpPr>
          <p:spPr bwMode="auto">
            <a:xfrm>
              <a:off x="4210050" y="3405188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52" name="Oval 332"/>
            <p:cNvSpPr>
              <a:spLocks noChangeArrowheads="1"/>
            </p:cNvSpPr>
            <p:nvPr/>
          </p:nvSpPr>
          <p:spPr bwMode="auto">
            <a:xfrm>
              <a:off x="4425950" y="3189288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53" name="Oval 333"/>
            <p:cNvSpPr>
              <a:spLocks noChangeArrowheads="1"/>
            </p:cNvSpPr>
            <p:nvPr/>
          </p:nvSpPr>
          <p:spPr bwMode="auto">
            <a:xfrm>
              <a:off x="4570413" y="3405188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54" name="Oval 334"/>
            <p:cNvSpPr>
              <a:spLocks noChangeArrowheads="1"/>
            </p:cNvSpPr>
            <p:nvPr/>
          </p:nvSpPr>
          <p:spPr bwMode="auto">
            <a:xfrm>
              <a:off x="4786313" y="3189288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55" name="Oval 335"/>
            <p:cNvSpPr>
              <a:spLocks noChangeArrowheads="1"/>
            </p:cNvSpPr>
            <p:nvPr/>
          </p:nvSpPr>
          <p:spPr bwMode="auto">
            <a:xfrm>
              <a:off x="4932363" y="3405188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56" name="Oval 336"/>
            <p:cNvSpPr>
              <a:spLocks noChangeArrowheads="1"/>
            </p:cNvSpPr>
            <p:nvPr/>
          </p:nvSpPr>
          <p:spPr bwMode="auto">
            <a:xfrm>
              <a:off x="5148263" y="3189288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57" name="Oval 337"/>
            <p:cNvSpPr>
              <a:spLocks noChangeArrowheads="1"/>
            </p:cNvSpPr>
            <p:nvPr/>
          </p:nvSpPr>
          <p:spPr bwMode="auto">
            <a:xfrm>
              <a:off x="5291138" y="3405188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58" name="Oval 338"/>
            <p:cNvSpPr>
              <a:spLocks noChangeArrowheads="1"/>
            </p:cNvSpPr>
            <p:nvPr/>
          </p:nvSpPr>
          <p:spPr bwMode="auto">
            <a:xfrm>
              <a:off x="5507038" y="1965325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59" name="Oval 339"/>
            <p:cNvSpPr>
              <a:spLocks noChangeArrowheads="1"/>
            </p:cNvSpPr>
            <p:nvPr/>
          </p:nvSpPr>
          <p:spPr bwMode="auto">
            <a:xfrm>
              <a:off x="5651500" y="2179638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60" name="Oval 340"/>
            <p:cNvSpPr>
              <a:spLocks noChangeArrowheads="1"/>
            </p:cNvSpPr>
            <p:nvPr/>
          </p:nvSpPr>
          <p:spPr bwMode="auto">
            <a:xfrm>
              <a:off x="5867400" y="1965325"/>
              <a:ext cx="73025" cy="73025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61" name="Oval 341"/>
            <p:cNvSpPr>
              <a:spLocks noChangeArrowheads="1"/>
            </p:cNvSpPr>
            <p:nvPr/>
          </p:nvSpPr>
          <p:spPr bwMode="auto">
            <a:xfrm>
              <a:off x="6011863" y="2179638"/>
              <a:ext cx="73025" cy="7302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62" name="Oval 342"/>
            <p:cNvSpPr>
              <a:spLocks noChangeArrowheads="1"/>
            </p:cNvSpPr>
            <p:nvPr/>
          </p:nvSpPr>
          <p:spPr bwMode="auto">
            <a:xfrm>
              <a:off x="6226175" y="1965325"/>
              <a:ext cx="73025" cy="7302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63" name="Oval 343"/>
            <p:cNvSpPr>
              <a:spLocks noChangeArrowheads="1"/>
            </p:cNvSpPr>
            <p:nvPr/>
          </p:nvSpPr>
          <p:spPr bwMode="auto">
            <a:xfrm>
              <a:off x="6372225" y="2179638"/>
              <a:ext cx="73025" cy="7302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64" name="Oval 344"/>
            <p:cNvSpPr>
              <a:spLocks noChangeArrowheads="1"/>
            </p:cNvSpPr>
            <p:nvPr/>
          </p:nvSpPr>
          <p:spPr bwMode="auto">
            <a:xfrm>
              <a:off x="6586538" y="1965325"/>
              <a:ext cx="73025" cy="7302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65" name="Oval 345"/>
            <p:cNvSpPr>
              <a:spLocks noChangeArrowheads="1"/>
            </p:cNvSpPr>
            <p:nvPr/>
          </p:nvSpPr>
          <p:spPr bwMode="auto">
            <a:xfrm>
              <a:off x="6732588" y="2181225"/>
              <a:ext cx="73025" cy="7302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66" name="Oval 346"/>
            <p:cNvSpPr>
              <a:spLocks noChangeArrowheads="1"/>
            </p:cNvSpPr>
            <p:nvPr/>
          </p:nvSpPr>
          <p:spPr bwMode="auto">
            <a:xfrm>
              <a:off x="6948488" y="1965325"/>
              <a:ext cx="73025" cy="7302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67" name="Oval 347"/>
            <p:cNvSpPr>
              <a:spLocks noChangeArrowheads="1"/>
            </p:cNvSpPr>
            <p:nvPr/>
          </p:nvSpPr>
          <p:spPr bwMode="auto">
            <a:xfrm>
              <a:off x="7091363" y="2179638"/>
              <a:ext cx="73025" cy="7302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68" name="Oval 348"/>
            <p:cNvSpPr>
              <a:spLocks noChangeArrowheads="1"/>
            </p:cNvSpPr>
            <p:nvPr/>
          </p:nvSpPr>
          <p:spPr bwMode="auto">
            <a:xfrm>
              <a:off x="7307263" y="1965325"/>
              <a:ext cx="73025" cy="7302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69" name="Oval 349"/>
            <p:cNvSpPr>
              <a:spLocks noChangeArrowheads="1"/>
            </p:cNvSpPr>
            <p:nvPr/>
          </p:nvSpPr>
          <p:spPr bwMode="auto">
            <a:xfrm>
              <a:off x="7451725" y="2179638"/>
              <a:ext cx="73025" cy="7302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70" name="Text Box 351"/>
            <p:cNvSpPr txBox="1">
              <a:spLocks noChangeArrowheads="1"/>
            </p:cNvSpPr>
            <p:nvPr/>
          </p:nvSpPr>
          <p:spPr bwMode="auto">
            <a:xfrm>
              <a:off x="755650" y="1557338"/>
              <a:ext cx="503238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>
                  <a:latin typeface="Comic Sans MS" pitchFamily="66" charset="0"/>
                </a:rPr>
                <a:t>R</a:t>
              </a:r>
            </a:p>
          </p:txBody>
        </p:sp>
      </p:grpSp>
      <p:sp>
        <p:nvSpPr>
          <p:cNvPr id="110" name="Rectangle 109"/>
          <p:cNvSpPr/>
          <p:nvPr/>
        </p:nvSpPr>
        <p:spPr>
          <a:xfrm>
            <a:off x="5761831" y="2158999"/>
            <a:ext cx="181769" cy="21589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TextBox 110"/>
          <p:cNvSpPr txBox="1"/>
          <p:nvPr/>
        </p:nvSpPr>
        <p:spPr>
          <a:xfrm>
            <a:off x="6371430" y="1295400"/>
            <a:ext cx="1146468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n-</a:t>
            </a:r>
            <a:r>
              <a:rPr lang="en-US" dirty="0" err="1" smtClean="0"/>
              <a:t>th</a:t>
            </a:r>
            <a:r>
              <a:rPr lang="en-US" dirty="0" smtClean="0"/>
              <a:t> point</a:t>
            </a:r>
            <a:endParaRPr lang="en-US" dirty="0"/>
          </a:p>
        </p:txBody>
      </p:sp>
      <p:cxnSp>
        <p:nvCxnSpPr>
          <p:cNvPr id="113" name="Straight Arrow Connector 112"/>
          <p:cNvCxnSpPr>
            <a:stCxn id="111" idx="1"/>
            <a:endCxn id="110" idx="0"/>
          </p:cNvCxnSpPr>
          <p:nvPr/>
        </p:nvCxnSpPr>
        <p:spPr>
          <a:xfrm flipH="1">
            <a:off x="5852716" y="1480066"/>
            <a:ext cx="518714" cy="67893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TextBox 113"/>
          <p:cNvSpPr txBox="1"/>
          <p:nvPr/>
        </p:nvSpPr>
        <p:spPr>
          <a:xfrm>
            <a:off x="6371430" y="899067"/>
            <a:ext cx="691215" cy="36933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k = 3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5" name="TextBox 114"/>
              <p:cNvSpPr txBox="1"/>
              <p:nvPr/>
            </p:nvSpPr>
            <p:spPr>
              <a:xfrm>
                <a:off x="565580" y="6261179"/>
                <a:ext cx="4508863" cy="400110"/>
              </a:xfrm>
              <a:prstGeom prst="rect">
                <a:avLst/>
              </a:prstGeom>
              <a:solidFill>
                <a:srgbClr val="92D050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/>
                  <a:t>Where should we place boundary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000" i="1" dirty="0" smtClean="0"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en-US" sz="2000" i="1" dirty="0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sz="2000" i="1" dirty="0" smtClean="0">
                        <a:latin typeface="Cambria Math"/>
                      </a:rPr>
                      <m:t> </m:t>
                    </m:r>
                  </m:oMath>
                </a14:m>
                <a:r>
                  <a:rPr lang="en-US" sz="2000" dirty="0" smtClean="0"/>
                  <a:t>?</a:t>
                </a:r>
                <a:endParaRPr lang="en-US" sz="2000" dirty="0"/>
              </a:p>
            </p:txBody>
          </p:sp>
        </mc:Choice>
        <mc:Fallback xmlns="">
          <p:sp>
            <p:nvSpPr>
              <p:cNvPr id="115" name="TextBox 1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580" y="6261179"/>
                <a:ext cx="4508863" cy="400110"/>
              </a:xfrm>
              <a:prstGeom prst="rect">
                <a:avLst/>
              </a:prstGeom>
              <a:blipFill rotWithShape="1">
                <a:blip r:embed="rId2"/>
                <a:stretch>
                  <a:fillRect l="-1488" t="-6061" r="-541" b="-272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7" name="Rectangle 116"/>
          <p:cNvSpPr/>
          <p:nvPr/>
        </p:nvSpPr>
        <p:spPr>
          <a:xfrm>
            <a:off x="5697649" y="4867366"/>
            <a:ext cx="3246453" cy="136597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8" name="Straight Connector 117"/>
          <p:cNvCxnSpPr/>
          <p:nvPr/>
        </p:nvCxnSpPr>
        <p:spPr>
          <a:xfrm>
            <a:off x="5697649" y="5208860"/>
            <a:ext cx="324645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>
            <a:off x="5697649" y="5891847"/>
            <a:ext cx="324645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>
            <a:off x="5697649" y="5550353"/>
            <a:ext cx="324645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/>
          <p:nvPr/>
        </p:nvCxnSpPr>
        <p:spPr>
          <a:xfrm>
            <a:off x="5697649" y="6233340"/>
            <a:ext cx="324645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>
            <a:off x="6022294" y="4867366"/>
            <a:ext cx="0" cy="13659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/>
          <p:cNvCxnSpPr/>
          <p:nvPr/>
        </p:nvCxnSpPr>
        <p:spPr>
          <a:xfrm flipH="1">
            <a:off x="6334917" y="4867366"/>
            <a:ext cx="12022" cy="13659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/>
          <p:cNvCxnSpPr/>
          <p:nvPr/>
        </p:nvCxnSpPr>
        <p:spPr>
          <a:xfrm>
            <a:off x="6671585" y="4867366"/>
            <a:ext cx="0" cy="13659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/>
          <p:nvPr/>
        </p:nvCxnSpPr>
        <p:spPr>
          <a:xfrm>
            <a:off x="6996230" y="4867366"/>
            <a:ext cx="0" cy="13659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/>
          <p:cNvCxnSpPr>
            <a:endCxn id="117" idx="2"/>
          </p:cNvCxnSpPr>
          <p:nvPr/>
        </p:nvCxnSpPr>
        <p:spPr>
          <a:xfrm>
            <a:off x="7320875" y="4867366"/>
            <a:ext cx="1" cy="13659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/>
          <p:nvPr/>
        </p:nvCxnSpPr>
        <p:spPr>
          <a:xfrm>
            <a:off x="7645521" y="4867366"/>
            <a:ext cx="0" cy="13659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/>
          <p:cNvCxnSpPr/>
          <p:nvPr/>
        </p:nvCxnSpPr>
        <p:spPr>
          <a:xfrm>
            <a:off x="7970166" y="4867366"/>
            <a:ext cx="0" cy="13659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/>
          <p:cNvCxnSpPr/>
          <p:nvPr/>
        </p:nvCxnSpPr>
        <p:spPr>
          <a:xfrm>
            <a:off x="8294811" y="4867366"/>
            <a:ext cx="0" cy="13659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/>
          <p:cNvCxnSpPr/>
          <p:nvPr/>
        </p:nvCxnSpPr>
        <p:spPr>
          <a:xfrm>
            <a:off x="8619457" y="4867366"/>
            <a:ext cx="0" cy="13659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TextBox 130"/>
          <p:cNvSpPr txBox="1"/>
          <p:nvPr/>
        </p:nvSpPr>
        <p:spPr>
          <a:xfrm>
            <a:off x="8619457" y="4550575"/>
            <a:ext cx="324645" cy="3123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N</a:t>
            </a:r>
            <a:endParaRPr lang="en-US" b="1" dirty="0"/>
          </a:p>
        </p:txBody>
      </p:sp>
      <p:sp>
        <p:nvSpPr>
          <p:cNvPr id="132" name="TextBox 131"/>
          <p:cNvSpPr txBox="1"/>
          <p:nvPr/>
        </p:nvSpPr>
        <p:spPr>
          <a:xfrm>
            <a:off x="5697649" y="4555992"/>
            <a:ext cx="324645" cy="3123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1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5379908" y="4876999"/>
            <a:ext cx="324645" cy="3123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1</a:t>
            </a:r>
          </a:p>
        </p:txBody>
      </p:sp>
      <p:sp>
        <p:nvSpPr>
          <p:cNvPr id="135" name="Rectangle 134"/>
          <p:cNvSpPr/>
          <p:nvPr/>
        </p:nvSpPr>
        <p:spPr>
          <a:xfrm>
            <a:off x="7647901" y="5550354"/>
            <a:ext cx="322265" cy="341493"/>
          </a:xfrm>
          <a:prstGeom prst="rect">
            <a:avLst/>
          </a:prstGeom>
          <a:solidFill>
            <a:srgbClr val="EF851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7" name="TextBox 156"/>
          <p:cNvSpPr txBox="1"/>
          <p:nvPr/>
        </p:nvSpPr>
        <p:spPr>
          <a:xfrm>
            <a:off x="5374966" y="5238010"/>
            <a:ext cx="3246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2</a:t>
            </a:r>
            <a:endParaRPr lang="en-US" b="1" dirty="0"/>
          </a:p>
        </p:txBody>
      </p:sp>
      <p:sp>
        <p:nvSpPr>
          <p:cNvPr id="158" name="TextBox 157"/>
          <p:cNvSpPr txBox="1"/>
          <p:nvPr/>
        </p:nvSpPr>
        <p:spPr>
          <a:xfrm>
            <a:off x="5379908" y="5564928"/>
            <a:ext cx="3246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3</a:t>
            </a:r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59" name="TextBox 158"/>
          <p:cNvSpPr txBox="1"/>
          <p:nvPr/>
        </p:nvSpPr>
        <p:spPr>
          <a:xfrm>
            <a:off x="5384546" y="5891847"/>
            <a:ext cx="3246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4</a:t>
            </a:r>
            <a:endParaRPr lang="en-US" b="1" dirty="0"/>
          </a:p>
        </p:txBody>
      </p:sp>
      <p:sp>
        <p:nvSpPr>
          <p:cNvPr id="163" name="TextBox 162"/>
          <p:cNvSpPr txBox="1"/>
          <p:nvPr/>
        </p:nvSpPr>
        <p:spPr>
          <a:xfrm>
            <a:off x="7603469" y="4480296"/>
            <a:ext cx="411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EF8511"/>
                </a:solidFill>
              </a:rPr>
              <a:t>n</a:t>
            </a:r>
            <a:endParaRPr lang="en-US" b="1" dirty="0">
              <a:solidFill>
                <a:srgbClr val="EF851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7" name="TextBox 166"/>
              <p:cNvSpPr txBox="1"/>
              <p:nvPr/>
            </p:nvSpPr>
            <p:spPr>
              <a:xfrm>
                <a:off x="121048" y="4218770"/>
                <a:ext cx="5059757" cy="20788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lv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/>
                        </a:rPr>
                        <m:t>𝐸</m:t>
                      </m:r>
                      <m:d>
                        <m:dPr>
                          <m:ctrlPr>
                            <a:rPr lang="en-US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</a:rPr>
                            <m:t>𝑆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1,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𝑛</m:t>
                              </m:r>
                            </m:e>
                          </m:d>
                          <m:r>
                            <a:rPr lang="en-US" i="1">
                              <a:latin typeface="Cambria Math"/>
                            </a:rPr>
                            <m:t>,</m:t>
                          </m:r>
                          <m:r>
                            <a:rPr lang="en-US" i="1">
                              <a:latin typeface="Cambria Math"/>
                            </a:rPr>
                            <m:t>𝑘</m:t>
                          </m:r>
                        </m:e>
                      </m:d>
                      <m:r>
                        <a:rPr lang="en-US" i="1"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i="1">
                              <a:latin typeface="Cambria Math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min</m:t>
                              </m:r>
                            </m:e>
                            <m:lim>
                              <m:r>
                                <a:rPr lang="en-US" i="1">
                                  <a:latin typeface="Cambria Math"/>
                                </a:rPr>
                                <m:t>𝑘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≤</m:t>
                              </m:r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j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≤</m:t>
                              </m:r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  <a:ea typeface="Cambria Math"/>
                                </a:rPr>
                                <m:t>n</m:t>
                              </m:r>
                              <m:r>
                                <a:rPr lang="en-US">
                                  <a:latin typeface="Cambria Math"/>
                                  <a:ea typeface="Cambria Math"/>
                                </a:rPr>
                                <m:t>−1</m:t>
                              </m:r>
                            </m:lim>
                          </m:limLow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 </m:t>
                          </m:r>
                        </m:fName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𝐸</m:t>
                              </m:r>
                              <m:d>
                                <m:d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𝑆</m:t>
                                  </m:r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US" i="1">
                                          <a:latin typeface="Cambria Math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1,</m:t>
                                      </m:r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𝑗</m:t>
                                      </m:r>
                                    </m:e>
                                  </m:d>
                                  <m:r>
                                    <a:rPr lang="en-US" i="1">
                                      <a:latin typeface="Cambria Math"/>
                                    </a:rPr>
                                    <m:t>,</m:t>
                                  </m:r>
                                  <m:r>
                                    <a:rPr lang="en-US" i="1">
                                      <a:latin typeface="Cambria Math"/>
                                    </a:rPr>
                                    <m:t>𝑘</m:t>
                                  </m:r>
                                  <m:r>
                                    <a:rPr lang="en-US" i="1">
                                      <a:latin typeface="Cambria Math"/>
                                    </a:rPr>
                                    <m:t>−1</m:t>
                                  </m:r>
                                </m:e>
                              </m:d>
                              <m:r>
                                <a:rPr lang="en-US" i="1">
                                  <a:latin typeface="Cambria Math"/>
                                </a:rPr>
                                <m:t>+</m:t>
                              </m:r>
                              <m:nary>
                                <m:naryPr>
                                  <m:chr m:val="∑"/>
                                  <m:supHide m:val="on"/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brk m:alnAt="7"/>
                                    </m:rPr>
                                    <a:rPr lang="en-US" i="1">
                                      <a:latin typeface="Cambria Math"/>
                                    </a:rPr>
                                    <m:t>𝑗</m:t>
                                  </m:r>
                                  <m:r>
                                    <a:rPr lang="en-US" i="1">
                                      <a:latin typeface="Cambria Math"/>
                                    </a:rPr>
                                    <m:t>+1≤</m:t>
                                  </m:r>
                                  <m:r>
                                    <a:rPr lang="en-US" i="1">
                                      <a:latin typeface="Cambria Math"/>
                                    </a:rPr>
                                    <m:t>𝑡</m:t>
                                  </m:r>
                                  <m:r>
                                    <a:rPr lang="en-US" i="1">
                                      <a:latin typeface="Cambria Math"/>
                                    </a:rPr>
                                    <m:t>≤</m:t>
                                  </m:r>
                                  <m:r>
                                    <a:rPr lang="en-US" i="1">
                                      <a:latin typeface="Cambria Math"/>
                                    </a:rPr>
                                    <m:t>𝑛</m:t>
                                  </m:r>
                                </m:sub>
                                <m:sup/>
                                <m:e>
                                  <m:sSup>
                                    <m:sSupPr>
                                      <m:ctrlPr>
                                        <a:rPr lang="en-US" i="1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lang="en-US" i="1">
                                              <a:latin typeface="Cambria Math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i="1">
                                              <a:latin typeface="Cambria Math"/>
                                            </a:rPr>
                                            <m:t>𝑡</m:t>
                                          </m:r>
                                          <m:r>
                                            <a:rPr lang="en-US" i="1">
                                              <a:latin typeface="Cambria Math"/>
                                            </a:rPr>
                                            <m:t>−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i="1">
                                                  <a:latin typeface="Cambria Math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i="1">
                                                  <a:latin typeface="Cambria Math"/>
                                                </a:rPr>
                                                <m:t>𝜇</m:t>
                                              </m:r>
                                            </m:e>
                                            <m:sub>
                                              <m:d>
                                                <m:dPr>
                                                  <m:begChr m:val="["/>
                                                  <m:endChr m:val="]"/>
                                                  <m:ctrlPr>
                                                    <a:rPr lang="en-US" i="1">
                                                      <a:latin typeface="Cambria Math"/>
                                                    </a:rPr>
                                                  </m:ctrlPr>
                                                </m:dPr>
                                                <m:e>
                                                  <m:r>
                                                    <a:rPr lang="en-US" i="1">
                                                      <a:latin typeface="Cambria Math"/>
                                                    </a:rPr>
                                                    <m:t>𝑗</m:t>
                                                  </m:r>
                                                  <m:r>
                                                    <a:rPr lang="en-US" i="1">
                                                      <a:latin typeface="Cambria Math"/>
                                                    </a:rPr>
                                                    <m:t>+1,</m:t>
                                                  </m:r>
                                                  <m:r>
                                                    <a:rPr lang="en-US" i="1">
                                                      <a:latin typeface="Cambria Math"/>
                                                    </a:rPr>
                                                    <m:t>𝑛</m:t>
                                                  </m:r>
                                                </m:e>
                                              </m:d>
                                            </m:sub>
                                          </m:sSub>
                                        </m:e>
                                      </m:d>
                                    </m:e>
                                    <m:sup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nary>
                            </m:e>
                          </m:d>
                        </m:e>
                      </m:func>
                    </m:oMath>
                  </m:oMathPara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167" name="TextBox 1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048" y="4218770"/>
                <a:ext cx="5059757" cy="2078839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70" name="Group 169"/>
          <p:cNvGrpSpPr/>
          <p:nvPr/>
        </p:nvGrpSpPr>
        <p:grpSpPr>
          <a:xfrm>
            <a:off x="5356244" y="1654198"/>
            <a:ext cx="473848" cy="2394442"/>
            <a:chOff x="5537054" y="1660032"/>
            <a:chExt cx="473848" cy="2394442"/>
          </a:xfrm>
        </p:grpSpPr>
        <p:cxnSp>
          <p:nvCxnSpPr>
            <p:cNvPr id="165" name="Straight Connector 164"/>
            <p:cNvCxnSpPr/>
            <p:nvPr/>
          </p:nvCxnSpPr>
          <p:spPr>
            <a:xfrm>
              <a:off x="5722143" y="2038349"/>
              <a:ext cx="0" cy="2016125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9" name="TextBox 168"/>
                <p:cNvSpPr txBox="1"/>
                <p:nvPr/>
              </p:nvSpPr>
              <p:spPr>
                <a:xfrm>
                  <a:off x="5537054" y="1660032"/>
                  <a:ext cx="47384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dirty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𝑏</m:t>
                            </m:r>
                          </m:e>
                          <m:sub>
                            <m:r>
                              <a:rPr lang="en-US" i="1" dirty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69" name="TextBox 16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37054" y="1660032"/>
                  <a:ext cx="473848" cy="36933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72" name="Group 171"/>
          <p:cNvGrpSpPr/>
          <p:nvPr/>
        </p:nvGrpSpPr>
        <p:grpSpPr>
          <a:xfrm>
            <a:off x="5140654" y="1659138"/>
            <a:ext cx="473848" cy="2409622"/>
            <a:chOff x="5140654" y="1659138"/>
            <a:chExt cx="473848" cy="2409622"/>
          </a:xfrm>
        </p:grpSpPr>
        <p:cxnSp>
          <p:nvCxnSpPr>
            <p:cNvPr id="168" name="Straight Connector 167"/>
            <p:cNvCxnSpPr/>
            <p:nvPr/>
          </p:nvCxnSpPr>
          <p:spPr>
            <a:xfrm>
              <a:off x="5377578" y="2052635"/>
              <a:ext cx="0" cy="2016125"/>
            </a:xfrm>
            <a:prstGeom prst="line">
              <a:avLst/>
            </a:pr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1" name="TextBox 170"/>
                <p:cNvSpPr txBox="1"/>
                <p:nvPr/>
              </p:nvSpPr>
              <p:spPr>
                <a:xfrm>
                  <a:off x="5140654" y="1659138"/>
                  <a:ext cx="47384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dirty="0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  <m:t>𝑏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71" name="TextBox 17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40654" y="1659138"/>
                  <a:ext cx="473848" cy="369332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73" name="Rectangle 172"/>
          <p:cNvSpPr/>
          <p:nvPr/>
        </p:nvSpPr>
        <p:spPr>
          <a:xfrm>
            <a:off x="7009289" y="5208861"/>
            <a:ext cx="322265" cy="34149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1" name="Straight Connector 180"/>
          <p:cNvCxnSpPr/>
          <p:nvPr/>
        </p:nvCxnSpPr>
        <p:spPr>
          <a:xfrm>
            <a:off x="1077911" y="3225798"/>
            <a:ext cx="4283869" cy="14288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Connector 146"/>
          <p:cNvCxnSpPr/>
          <p:nvPr/>
        </p:nvCxnSpPr>
        <p:spPr>
          <a:xfrm>
            <a:off x="5601545" y="2374899"/>
            <a:ext cx="479373" cy="0"/>
          </a:xfrm>
          <a:prstGeom prst="line">
            <a:avLst/>
          </a:prstGeom>
          <a:ln w="190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Connector 148"/>
          <p:cNvCxnSpPr/>
          <p:nvPr/>
        </p:nvCxnSpPr>
        <p:spPr>
          <a:xfrm>
            <a:off x="1051904" y="2000423"/>
            <a:ext cx="0" cy="2016125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/>
          <p:cNvCxnSpPr/>
          <p:nvPr/>
        </p:nvCxnSpPr>
        <p:spPr>
          <a:xfrm>
            <a:off x="5957101" y="1990724"/>
            <a:ext cx="0" cy="2016125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9696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Rectangle 160"/>
          <p:cNvSpPr/>
          <p:nvPr/>
        </p:nvSpPr>
        <p:spPr>
          <a:xfrm>
            <a:off x="5722143" y="4867366"/>
            <a:ext cx="3221959" cy="68298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Rectangle 161"/>
          <p:cNvSpPr/>
          <p:nvPr/>
        </p:nvSpPr>
        <p:spPr>
          <a:xfrm>
            <a:off x="5722143" y="5564928"/>
            <a:ext cx="1923378" cy="326919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681830" y="1822449"/>
            <a:ext cx="7561263" cy="2232025"/>
            <a:chOff x="755650" y="1557338"/>
            <a:chExt cx="7561263" cy="2232025"/>
          </a:xfrm>
        </p:grpSpPr>
        <p:grpSp>
          <p:nvGrpSpPr>
            <p:cNvPr id="5" name="Group 247"/>
            <p:cNvGrpSpPr>
              <a:grpSpLocks/>
            </p:cNvGrpSpPr>
            <p:nvPr/>
          </p:nvGrpSpPr>
          <p:grpSpPr bwMode="auto">
            <a:xfrm>
              <a:off x="1116013" y="3573463"/>
              <a:ext cx="358775" cy="215900"/>
              <a:chOff x="431" y="1752"/>
              <a:chExt cx="226" cy="136"/>
            </a:xfrm>
          </p:grpSpPr>
          <p:sp>
            <p:nvSpPr>
              <p:cNvPr id="107" name="Line 248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" name="Line 249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6" name="Group 250"/>
            <p:cNvGrpSpPr>
              <a:grpSpLocks/>
            </p:cNvGrpSpPr>
            <p:nvPr/>
          </p:nvGrpSpPr>
          <p:grpSpPr bwMode="auto">
            <a:xfrm>
              <a:off x="1474788" y="3573463"/>
              <a:ext cx="358775" cy="215900"/>
              <a:chOff x="431" y="1752"/>
              <a:chExt cx="226" cy="136"/>
            </a:xfrm>
          </p:grpSpPr>
          <p:sp>
            <p:nvSpPr>
              <p:cNvPr id="105" name="Line 251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" name="Line 252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" name="Group 253"/>
            <p:cNvGrpSpPr>
              <a:grpSpLocks/>
            </p:cNvGrpSpPr>
            <p:nvPr/>
          </p:nvGrpSpPr>
          <p:grpSpPr bwMode="auto">
            <a:xfrm>
              <a:off x="1835150" y="3573463"/>
              <a:ext cx="358775" cy="215900"/>
              <a:chOff x="431" y="1752"/>
              <a:chExt cx="226" cy="136"/>
            </a:xfrm>
          </p:grpSpPr>
          <p:sp>
            <p:nvSpPr>
              <p:cNvPr id="103" name="Line 254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" name="Line 255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" name="Group 256"/>
            <p:cNvGrpSpPr>
              <a:grpSpLocks/>
            </p:cNvGrpSpPr>
            <p:nvPr/>
          </p:nvGrpSpPr>
          <p:grpSpPr bwMode="auto">
            <a:xfrm>
              <a:off x="2195513" y="3573463"/>
              <a:ext cx="358775" cy="215900"/>
              <a:chOff x="431" y="1752"/>
              <a:chExt cx="226" cy="136"/>
            </a:xfrm>
          </p:grpSpPr>
          <p:sp>
            <p:nvSpPr>
              <p:cNvPr id="101" name="Line 257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" name="Line 258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9" name="Group 259"/>
            <p:cNvGrpSpPr>
              <a:grpSpLocks/>
            </p:cNvGrpSpPr>
            <p:nvPr/>
          </p:nvGrpSpPr>
          <p:grpSpPr bwMode="auto">
            <a:xfrm>
              <a:off x="2555875" y="3573463"/>
              <a:ext cx="358775" cy="215900"/>
              <a:chOff x="431" y="1752"/>
              <a:chExt cx="226" cy="136"/>
            </a:xfrm>
          </p:grpSpPr>
          <p:sp>
            <p:nvSpPr>
              <p:cNvPr id="99" name="Line 260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0" name="Line 261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" name="Group 262"/>
            <p:cNvGrpSpPr>
              <a:grpSpLocks/>
            </p:cNvGrpSpPr>
            <p:nvPr/>
          </p:nvGrpSpPr>
          <p:grpSpPr bwMode="auto">
            <a:xfrm>
              <a:off x="2916238" y="3573463"/>
              <a:ext cx="358775" cy="215900"/>
              <a:chOff x="431" y="1752"/>
              <a:chExt cx="226" cy="136"/>
            </a:xfrm>
          </p:grpSpPr>
          <p:sp>
            <p:nvSpPr>
              <p:cNvPr id="97" name="Line 263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8" name="Line 264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1" name="Group 265"/>
            <p:cNvGrpSpPr>
              <a:grpSpLocks/>
            </p:cNvGrpSpPr>
            <p:nvPr/>
          </p:nvGrpSpPr>
          <p:grpSpPr bwMode="auto">
            <a:xfrm>
              <a:off x="3275013" y="3573463"/>
              <a:ext cx="358775" cy="215900"/>
              <a:chOff x="431" y="1752"/>
              <a:chExt cx="226" cy="136"/>
            </a:xfrm>
          </p:grpSpPr>
          <p:sp>
            <p:nvSpPr>
              <p:cNvPr id="95" name="Line 266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6" name="Line 267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2" name="Group 268"/>
            <p:cNvGrpSpPr>
              <a:grpSpLocks/>
            </p:cNvGrpSpPr>
            <p:nvPr/>
          </p:nvGrpSpPr>
          <p:grpSpPr bwMode="auto">
            <a:xfrm>
              <a:off x="3635375" y="3573463"/>
              <a:ext cx="358775" cy="215900"/>
              <a:chOff x="431" y="1752"/>
              <a:chExt cx="226" cy="136"/>
            </a:xfrm>
          </p:grpSpPr>
          <p:sp>
            <p:nvSpPr>
              <p:cNvPr id="93" name="Line 269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4" name="Line 270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3" name="Group 271"/>
            <p:cNvGrpSpPr>
              <a:grpSpLocks/>
            </p:cNvGrpSpPr>
            <p:nvPr/>
          </p:nvGrpSpPr>
          <p:grpSpPr bwMode="auto">
            <a:xfrm>
              <a:off x="3995738" y="3573463"/>
              <a:ext cx="358775" cy="215900"/>
              <a:chOff x="431" y="1752"/>
              <a:chExt cx="226" cy="136"/>
            </a:xfrm>
          </p:grpSpPr>
          <p:sp>
            <p:nvSpPr>
              <p:cNvPr id="91" name="Line 272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" name="Line 273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4" name="Group 274"/>
            <p:cNvGrpSpPr>
              <a:grpSpLocks/>
            </p:cNvGrpSpPr>
            <p:nvPr/>
          </p:nvGrpSpPr>
          <p:grpSpPr bwMode="auto">
            <a:xfrm>
              <a:off x="4356100" y="3573463"/>
              <a:ext cx="358775" cy="215900"/>
              <a:chOff x="431" y="1752"/>
              <a:chExt cx="226" cy="136"/>
            </a:xfrm>
          </p:grpSpPr>
          <p:sp>
            <p:nvSpPr>
              <p:cNvPr id="89" name="Line 275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0" name="Line 276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5" name="Group 277"/>
            <p:cNvGrpSpPr>
              <a:grpSpLocks/>
            </p:cNvGrpSpPr>
            <p:nvPr/>
          </p:nvGrpSpPr>
          <p:grpSpPr bwMode="auto">
            <a:xfrm>
              <a:off x="4716463" y="3573463"/>
              <a:ext cx="358775" cy="215900"/>
              <a:chOff x="431" y="1752"/>
              <a:chExt cx="226" cy="136"/>
            </a:xfrm>
          </p:grpSpPr>
          <p:sp>
            <p:nvSpPr>
              <p:cNvPr id="87" name="Line 278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8" name="Line 279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6" name="Group 280"/>
            <p:cNvGrpSpPr>
              <a:grpSpLocks/>
            </p:cNvGrpSpPr>
            <p:nvPr/>
          </p:nvGrpSpPr>
          <p:grpSpPr bwMode="auto">
            <a:xfrm>
              <a:off x="5075238" y="3573463"/>
              <a:ext cx="358775" cy="215900"/>
              <a:chOff x="431" y="1752"/>
              <a:chExt cx="226" cy="136"/>
            </a:xfrm>
          </p:grpSpPr>
          <p:sp>
            <p:nvSpPr>
              <p:cNvPr id="85" name="Line 281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" name="Line 282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7" name="Group 283"/>
            <p:cNvGrpSpPr>
              <a:grpSpLocks/>
            </p:cNvGrpSpPr>
            <p:nvPr/>
          </p:nvGrpSpPr>
          <p:grpSpPr bwMode="auto">
            <a:xfrm>
              <a:off x="5435600" y="3573463"/>
              <a:ext cx="358775" cy="215900"/>
              <a:chOff x="431" y="1752"/>
              <a:chExt cx="226" cy="136"/>
            </a:xfrm>
          </p:grpSpPr>
          <p:sp>
            <p:nvSpPr>
              <p:cNvPr id="83" name="Line 284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" name="Line 285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8" name="Group 286"/>
            <p:cNvGrpSpPr>
              <a:grpSpLocks/>
            </p:cNvGrpSpPr>
            <p:nvPr/>
          </p:nvGrpSpPr>
          <p:grpSpPr bwMode="auto">
            <a:xfrm>
              <a:off x="5795963" y="3573463"/>
              <a:ext cx="358775" cy="215900"/>
              <a:chOff x="431" y="1752"/>
              <a:chExt cx="226" cy="136"/>
            </a:xfrm>
          </p:grpSpPr>
          <p:sp>
            <p:nvSpPr>
              <p:cNvPr id="81" name="Line 287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" name="Line 288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9" name="Group 289"/>
            <p:cNvGrpSpPr>
              <a:grpSpLocks/>
            </p:cNvGrpSpPr>
            <p:nvPr/>
          </p:nvGrpSpPr>
          <p:grpSpPr bwMode="auto">
            <a:xfrm>
              <a:off x="6156325" y="3573463"/>
              <a:ext cx="358775" cy="215900"/>
              <a:chOff x="431" y="1752"/>
              <a:chExt cx="226" cy="136"/>
            </a:xfrm>
          </p:grpSpPr>
          <p:sp>
            <p:nvSpPr>
              <p:cNvPr id="79" name="Line 290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0" name="Line 291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0" name="Group 292"/>
            <p:cNvGrpSpPr>
              <a:grpSpLocks/>
            </p:cNvGrpSpPr>
            <p:nvPr/>
          </p:nvGrpSpPr>
          <p:grpSpPr bwMode="auto">
            <a:xfrm>
              <a:off x="6516688" y="3573463"/>
              <a:ext cx="358775" cy="215900"/>
              <a:chOff x="431" y="1752"/>
              <a:chExt cx="226" cy="136"/>
            </a:xfrm>
          </p:grpSpPr>
          <p:sp>
            <p:nvSpPr>
              <p:cNvPr id="77" name="Line 293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8" name="Line 294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1" name="Group 295"/>
            <p:cNvGrpSpPr>
              <a:grpSpLocks/>
            </p:cNvGrpSpPr>
            <p:nvPr/>
          </p:nvGrpSpPr>
          <p:grpSpPr bwMode="auto">
            <a:xfrm>
              <a:off x="6875463" y="3573463"/>
              <a:ext cx="358775" cy="215900"/>
              <a:chOff x="431" y="1752"/>
              <a:chExt cx="226" cy="136"/>
            </a:xfrm>
          </p:grpSpPr>
          <p:sp>
            <p:nvSpPr>
              <p:cNvPr id="75" name="Line 296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6" name="Line 297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2" name="Group 298"/>
            <p:cNvGrpSpPr>
              <a:grpSpLocks/>
            </p:cNvGrpSpPr>
            <p:nvPr/>
          </p:nvGrpSpPr>
          <p:grpSpPr bwMode="auto">
            <a:xfrm>
              <a:off x="7235825" y="3573463"/>
              <a:ext cx="358775" cy="215900"/>
              <a:chOff x="431" y="1752"/>
              <a:chExt cx="226" cy="136"/>
            </a:xfrm>
          </p:grpSpPr>
          <p:sp>
            <p:nvSpPr>
              <p:cNvPr id="73" name="Line 299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" name="Line 300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3" name="Group 301"/>
            <p:cNvGrpSpPr>
              <a:grpSpLocks/>
            </p:cNvGrpSpPr>
            <p:nvPr/>
          </p:nvGrpSpPr>
          <p:grpSpPr bwMode="auto">
            <a:xfrm>
              <a:off x="7596188" y="3573463"/>
              <a:ext cx="358775" cy="215900"/>
              <a:chOff x="431" y="1752"/>
              <a:chExt cx="226" cy="136"/>
            </a:xfrm>
          </p:grpSpPr>
          <p:sp>
            <p:nvSpPr>
              <p:cNvPr id="71" name="Line 302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" name="Line 303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4" name="Line 304"/>
            <p:cNvSpPr>
              <a:spLocks noChangeShapeType="1"/>
            </p:cNvSpPr>
            <p:nvPr/>
          </p:nvSpPr>
          <p:spPr bwMode="auto">
            <a:xfrm>
              <a:off x="7956550" y="3716338"/>
              <a:ext cx="3603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Line 305"/>
            <p:cNvSpPr>
              <a:spLocks noChangeShapeType="1"/>
            </p:cNvSpPr>
            <p:nvPr/>
          </p:nvSpPr>
          <p:spPr bwMode="auto">
            <a:xfrm flipV="1">
              <a:off x="1116013" y="3262313"/>
              <a:ext cx="0" cy="4794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Line 306"/>
            <p:cNvSpPr>
              <a:spLocks noChangeShapeType="1"/>
            </p:cNvSpPr>
            <p:nvPr/>
          </p:nvSpPr>
          <p:spPr bwMode="auto">
            <a:xfrm>
              <a:off x="1116013" y="3262313"/>
              <a:ext cx="7143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Line 307"/>
            <p:cNvSpPr>
              <a:spLocks noChangeShapeType="1"/>
            </p:cNvSpPr>
            <p:nvPr/>
          </p:nvSpPr>
          <p:spPr bwMode="auto">
            <a:xfrm flipV="1">
              <a:off x="1116013" y="2828925"/>
              <a:ext cx="0" cy="431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Line 308"/>
            <p:cNvSpPr>
              <a:spLocks noChangeShapeType="1"/>
            </p:cNvSpPr>
            <p:nvPr/>
          </p:nvSpPr>
          <p:spPr bwMode="auto">
            <a:xfrm>
              <a:off x="1116013" y="2854325"/>
              <a:ext cx="7143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Line 309"/>
            <p:cNvSpPr>
              <a:spLocks noChangeShapeType="1"/>
            </p:cNvSpPr>
            <p:nvPr/>
          </p:nvSpPr>
          <p:spPr bwMode="auto">
            <a:xfrm flipV="1">
              <a:off x="1116013" y="2397125"/>
              <a:ext cx="0" cy="431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Line 310"/>
            <p:cNvSpPr>
              <a:spLocks noChangeShapeType="1"/>
            </p:cNvSpPr>
            <p:nvPr/>
          </p:nvSpPr>
          <p:spPr bwMode="auto">
            <a:xfrm>
              <a:off x="1116013" y="2422525"/>
              <a:ext cx="7143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Line 311"/>
            <p:cNvSpPr>
              <a:spLocks noChangeShapeType="1"/>
            </p:cNvSpPr>
            <p:nvPr/>
          </p:nvSpPr>
          <p:spPr bwMode="auto">
            <a:xfrm flipV="1">
              <a:off x="1116013" y="1989138"/>
              <a:ext cx="0" cy="431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Line 312"/>
            <p:cNvSpPr>
              <a:spLocks noChangeShapeType="1"/>
            </p:cNvSpPr>
            <p:nvPr/>
          </p:nvSpPr>
          <p:spPr bwMode="auto">
            <a:xfrm>
              <a:off x="1116013" y="1989138"/>
              <a:ext cx="7143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Line 313"/>
            <p:cNvSpPr>
              <a:spLocks noChangeShapeType="1"/>
            </p:cNvSpPr>
            <p:nvPr/>
          </p:nvSpPr>
          <p:spPr bwMode="auto">
            <a:xfrm flipV="1">
              <a:off x="1116013" y="1557338"/>
              <a:ext cx="0" cy="431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Oval 314"/>
            <p:cNvSpPr>
              <a:spLocks noChangeArrowheads="1"/>
            </p:cNvSpPr>
            <p:nvPr/>
          </p:nvSpPr>
          <p:spPr bwMode="auto">
            <a:xfrm>
              <a:off x="1258888" y="3044825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35" name="Oval 315"/>
            <p:cNvSpPr>
              <a:spLocks noChangeArrowheads="1"/>
            </p:cNvSpPr>
            <p:nvPr/>
          </p:nvSpPr>
          <p:spPr bwMode="auto">
            <a:xfrm>
              <a:off x="1403350" y="2613025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36" name="Oval 316"/>
            <p:cNvSpPr>
              <a:spLocks noChangeArrowheads="1"/>
            </p:cNvSpPr>
            <p:nvPr/>
          </p:nvSpPr>
          <p:spPr bwMode="auto">
            <a:xfrm>
              <a:off x="1546225" y="3044825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37" name="Oval 317"/>
            <p:cNvSpPr>
              <a:spLocks noChangeArrowheads="1"/>
            </p:cNvSpPr>
            <p:nvPr/>
          </p:nvSpPr>
          <p:spPr bwMode="auto">
            <a:xfrm>
              <a:off x="1690688" y="2924175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38" name="Oval 318"/>
            <p:cNvSpPr>
              <a:spLocks noChangeArrowheads="1"/>
            </p:cNvSpPr>
            <p:nvPr/>
          </p:nvSpPr>
          <p:spPr bwMode="auto">
            <a:xfrm>
              <a:off x="1906588" y="3068638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39" name="Oval 319"/>
            <p:cNvSpPr>
              <a:spLocks noChangeArrowheads="1"/>
            </p:cNvSpPr>
            <p:nvPr/>
          </p:nvSpPr>
          <p:spPr bwMode="auto">
            <a:xfrm>
              <a:off x="2051050" y="2493963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40" name="Oval 320"/>
            <p:cNvSpPr>
              <a:spLocks noChangeArrowheads="1"/>
            </p:cNvSpPr>
            <p:nvPr/>
          </p:nvSpPr>
          <p:spPr bwMode="auto">
            <a:xfrm>
              <a:off x="2195513" y="2925763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41" name="Oval 321"/>
            <p:cNvSpPr>
              <a:spLocks noChangeArrowheads="1"/>
            </p:cNvSpPr>
            <p:nvPr/>
          </p:nvSpPr>
          <p:spPr bwMode="auto">
            <a:xfrm>
              <a:off x="2409825" y="3116263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42" name="Oval 322"/>
            <p:cNvSpPr>
              <a:spLocks noChangeArrowheads="1"/>
            </p:cNvSpPr>
            <p:nvPr/>
          </p:nvSpPr>
          <p:spPr bwMode="auto">
            <a:xfrm>
              <a:off x="2627313" y="2901950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43" name="Oval 323"/>
            <p:cNvSpPr>
              <a:spLocks noChangeArrowheads="1"/>
            </p:cNvSpPr>
            <p:nvPr/>
          </p:nvSpPr>
          <p:spPr bwMode="auto">
            <a:xfrm>
              <a:off x="2770188" y="3116263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44" name="Oval 324"/>
            <p:cNvSpPr>
              <a:spLocks noChangeArrowheads="1"/>
            </p:cNvSpPr>
            <p:nvPr/>
          </p:nvSpPr>
          <p:spPr bwMode="auto">
            <a:xfrm>
              <a:off x="2986088" y="2901950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45" name="Oval 325"/>
            <p:cNvSpPr>
              <a:spLocks noChangeArrowheads="1"/>
            </p:cNvSpPr>
            <p:nvPr/>
          </p:nvSpPr>
          <p:spPr bwMode="auto">
            <a:xfrm>
              <a:off x="3130550" y="3116263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46" name="Oval 326"/>
            <p:cNvSpPr>
              <a:spLocks noChangeArrowheads="1"/>
            </p:cNvSpPr>
            <p:nvPr/>
          </p:nvSpPr>
          <p:spPr bwMode="auto">
            <a:xfrm>
              <a:off x="3346450" y="2901950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47" name="Oval 327"/>
            <p:cNvSpPr>
              <a:spLocks noChangeArrowheads="1"/>
            </p:cNvSpPr>
            <p:nvPr/>
          </p:nvSpPr>
          <p:spPr bwMode="auto">
            <a:xfrm>
              <a:off x="3490913" y="3116263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48" name="Oval 328"/>
            <p:cNvSpPr>
              <a:spLocks noChangeArrowheads="1"/>
            </p:cNvSpPr>
            <p:nvPr/>
          </p:nvSpPr>
          <p:spPr bwMode="auto">
            <a:xfrm>
              <a:off x="3706813" y="3189288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49" name="Oval 329"/>
            <p:cNvSpPr>
              <a:spLocks noChangeArrowheads="1"/>
            </p:cNvSpPr>
            <p:nvPr/>
          </p:nvSpPr>
          <p:spPr bwMode="auto">
            <a:xfrm>
              <a:off x="3851275" y="3405188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50" name="Oval 330"/>
            <p:cNvSpPr>
              <a:spLocks noChangeArrowheads="1"/>
            </p:cNvSpPr>
            <p:nvPr/>
          </p:nvSpPr>
          <p:spPr bwMode="auto">
            <a:xfrm>
              <a:off x="4067175" y="3189288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51" name="Oval 331"/>
            <p:cNvSpPr>
              <a:spLocks noChangeArrowheads="1"/>
            </p:cNvSpPr>
            <p:nvPr/>
          </p:nvSpPr>
          <p:spPr bwMode="auto">
            <a:xfrm>
              <a:off x="4210050" y="3405188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52" name="Oval 332"/>
            <p:cNvSpPr>
              <a:spLocks noChangeArrowheads="1"/>
            </p:cNvSpPr>
            <p:nvPr/>
          </p:nvSpPr>
          <p:spPr bwMode="auto">
            <a:xfrm>
              <a:off x="4425950" y="3189288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53" name="Oval 333"/>
            <p:cNvSpPr>
              <a:spLocks noChangeArrowheads="1"/>
            </p:cNvSpPr>
            <p:nvPr/>
          </p:nvSpPr>
          <p:spPr bwMode="auto">
            <a:xfrm>
              <a:off x="4570413" y="3405188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54" name="Oval 334"/>
            <p:cNvSpPr>
              <a:spLocks noChangeArrowheads="1"/>
            </p:cNvSpPr>
            <p:nvPr/>
          </p:nvSpPr>
          <p:spPr bwMode="auto">
            <a:xfrm>
              <a:off x="4786313" y="3189288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55" name="Oval 335"/>
            <p:cNvSpPr>
              <a:spLocks noChangeArrowheads="1"/>
            </p:cNvSpPr>
            <p:nvPr/>
          </p:nvSpPr>
          <p:spPr bwMode="auto">
            <a:xfrm>
              <a:off x="4932363" y="3405188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56" name="Oval 336"/>
            <p:cNvSpPr>
              <a:spLocks noChangeArrowheads="1"/>
            </p:cNvSpPr>
            <p:nvPr/>
          </p:nvSpPr>
          <p:spPr bwMode="auto">
            <a:xfrm>
              <a:off x="5148263" y="3189288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57" name="Oval 337"/>
            <p:cNvSpPr>
              <a:spLocks noChangeArrowheads="1"/>
            </p:cNvSpPr>
            <p:nvPr/>
          </p:nvSpPr>
          <p:spPr bwMode="auto">
            <a:xfrm>
              <a:off x="5291138" y="3405188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58" name="Oval 338"/>
            <p:cNvSpPr>
              <a:spLocks noChangeArrowheads="1"/>
            </p:cNvSpPr>
            <p:nvPr/>
          </p:nvSpPr>
          <p:spPr bwMode="auto">
            <a:xfrm>
              <a:off x="5507038" y="1965325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59" name="Oval 339"/>
            <p:cNvSpPr>
              <a:spLocks noChangeArrowheads="1"/>
            </p:cNvSpPr>
            <p:nvPr/>
          </p:nvSpPr>
          <p:spPr bwMode="auto">
            <a:xfrm>
              <a:off x="5651500" y="2179638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60" name="Oval 340"/>
            <p:cNvSpPr>
              <a:spLocks noChangeArrowheads="1"/>
            </p:cNvSpPr>
            <p:nvPr/>
          </p:nvSpPr>
          <p:spPr bwMode="auto">
            <a:xfrm>
              <a:off x="5867400" y="1965325"/>
              <a:ext cx="73025" cy="73025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61" name="Oval 341"/>
            <p:cNvSpPr>
              <a:spLocks noChangeArrowheads="1"/>
            </p:cNvSpPr>
            <p:nvPr/>
          </p:nvSpPr>
          <p:spPr bwMode="auto">
            <a:xfrm>
              <a:off x="6011863" y="2179638"/>
              <a:ext cx="73025" cy="7302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62" name="Oval 342"/>
            <p:cNvSpPr>
              <a:spLocks noChangeArrowheads="1"/>
            </p:cNvSpPr>
            <p:nvPr/>
          </p:nvSpPr>
          <p:spPr bwMode="auto">
            <a:xfrm>
              <a:off x="6226175" y="1965325"/>
              <a:ext cx="73025" cy="7302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63" name="Oval 343"/>
            <p:cNvSpPr>
              <a:spLocks noChangeArrowheads="1"/>
            </p:cNvSpPr>
            <p:nvPr/>
          </p:nvSpPr>
          <p:spPr bwMode="auto">
            <a:xfrm>
              <a:off x="6372225" y="2179638"/>
              <a:ext cx="73025" cy="7302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64" name="Oval 344"/>
            <p:cNvSpPr>
              <a:spLocks noChangeArrowheads="1"/>
            </p:cNvSpPr>
            <p:nvPr/>
          </p:nvSpPr>
          <p:spPr bwMode="auto">
            <a:xfrm>
              <a:off x="6586538" y="1965325"/>
              <a:ext cx="73025" cy="7302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65" name="Oval 345"/>
            <p:cNvSpPr>
              <a:spLocks noChangeArrowheads="1"/>
            </p:cNvSpPr>
            <p:nvPr/>
          </p:nvSpPr>
          <p:spPr bwMode="auto">
            <a:xfrm>
              <a:off x="6732588" y="2181225"/>
              <a:ext cx="73025" cy="7302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66" name="Oval 346"/>
            <p:cNvSpPr>
              <a:spLocks noChangeArrowheads="1"/>
            </p:cNvSpPr>
            <p:nvPr/>
          </p:nvSpPr>
          <p:spPr bwMode="auto">
            <a:xfrm>
              <a:off x="6948488" y="1965325"/>
              <a:ext cx="73025" cy="7302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67" name="Oval 347"/>
            <p:cNvSpPr>
              <a:spLocks noChangeArrowheads="1"/>
            </p:cNvSpPr>
            <p:nvPr/>
          </p:nvSpPr>
          <p:spPr bwMode="auto">
            <a:xfrm>
              <a:off x="7091363" y="2179638"/>
              <a:ext cx="73025" cy="7302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68" name="Oval 348"/>
            <p:cNvSpPr>
              <a:spLocks noChangeArrowheads="1"/>
            </p:cNvSpPr>
            <p:nvPr/>
          </p:nvSpPr>
          <p:spPr bwMode="auto">
            <a:xfrm>
              <a:off x="7307263" y="1965325"/>
              <a:ext cx="73025" cy="7302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69" name="Oval 349"/>
            <p:cNvSpPr>
              <a:spLocks noChangeArrowheads="1"/>
            </p:cNvSpPr>
            <p:nvPr/>
          </p:nvSpPr>
          <p:spPr bwMode="auto">
            <a:xfrm>
              <a:off x="7451725" y="2179638"/>
              <a:ext cx="73025" cy="7302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70" name="Text Box 351"/>
            <p:cNvSpPr txBox="1">
              <a:spLocks noChangeArrowheads="1"/>
            </p:cNvSpPr>
            <p:nvPr/>
          </p:nvSpPr>
          <p:spPr bwMode="auto">
            <a:xfrm>
              <a:off x="755650" y="1557338"/>
              <a:ext cx="503238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>
                  <a:latin typeface="Comic Sans MS" pitchFamily="66" charset="0"/>
                </a:rPr>
                <a:t>R</a:t>
              </a:r>
            </a:p>
          </p:txBody>
        </p:sp>
      </p:grpSp>
      <p:sp>
        <p:nvSpPr>
          <p:cNvPr id="110" name="Rectangle 109"/>
          <p:cNvSpPr/>
          <p:nvPr/>
        </p:nvSpPr>
        <p:spPr>
          <a:xfrm>
            <a:off x="5761831" y="2158999"/>
            <a:ext cx="181769" cy="21589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TextBox 110"/>
          <p:cNvSpPr txBox="1"/>
          <p:nvPr/>
        </p:nvSpPr>
        <p:spPr>
          <a:xfrm>
            <a:off x="6371430" y="1295400"/>
            <a:ext cx="1146468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n-</a:t>
            </a:r>
            <a:r>
              <a:rPr lang="en-US" dirty="0" err="1" smtClean="0"/>
              <a:t>th</a:t>
            </a:r>
            <a:r>
              <a:rPr lang="en-US" dirty="0" smtClean="0"/>
              <a:t> point</a:t>
            </a:r>
            <a:endParaRPr lang="en-US" dirty="0"/>
          </a:p>
        </p:txBody>
      </p:sp>
      <p:cxnSp>
        <p:nvCxnSpPr>
          <p:cNvPr id="113" name="Straight Arrow Connector 112"/>
          <p:cNvCxnSpPr>
            <a:stCxn id="111" idx="1"/>
            <a:endCxn id="110" idx="0"/>
          </p:cNvCxnSpPr>
          <p:nvPr/>
        </p:nvCxnSpPr>
        <p:spPr>
          <a:xfrm flipH="1">
            <a:off x="5852716" y="1480066"/>
            <a:ext cx="518714" cy="67893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TextBox 113"/>
          <p:cNvSpPr txBox="1"/>
          <p:nvPr/>
        </p:nvSpPr>
        <p:spPr>
          <a:xfrm>
            <a:off x="6371430" y="899067"/>
            <a:ext cx="691215" cy="36933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k = 3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5" name="TextBox 114"/>
              <p:cNvSpPr txBox="1"/>
              <p:nvPr/>
            </p:nvSpPr>
            <p:spPr>
              <a:xfrm>
                <a:off x="565580" y="6261179"/>
                <a:ext cx="4508863" cy="400110"/>
              </a:xfrm>
              <a:prstGeom prst="rect">
                <a:avLst/>
              </a:prstGeom>
              <a:solidFill>
                <a:srgbClr val="92D050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/>
                  <a:t>Where should we place boundary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000" i="1" dirty="0" smtClean="0"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en-US" sz="2000" i="1" dirty="0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sz="2000" i="1" dirty="0" smtClean="0">
                        <a:latin typeface="Cambria Math"/>
                      </a:rPr>
                      <m:t> </m:t>
                    </m:r>
                  </m:oMath>
                </a14:m>
                <a:r>
                  <a:rPr lang="en-US" sz="2000" dirty="0" smtClean="0"/>
                  <a:t>?</a:t>
                </a:r>
                <a:endParaRPr lang="en-US" sz="2000" dirty="0"/>
              </a:p>
            </p:txBody>
          </p:sp>
        </mc:Choice>
        <mc:Fallback xmlns="">
          <p:sp>
            <p:nvSpPr>
              <p:cNvPr id="115" name="TextBox 1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580" y="6261179"/>
                <a:ext cx="4508863" cy="400110"/>
              </a:xfrm>
              <a:prstGeom prst="rect">
                <a:avLst/>
              </a:prstGeom>
              <a:blipFill rotWithShape="1">
                <a:blip r:embed="rId2"/>
                <a:stretch>
                  <a:fillRect l="-1488" t="-6061" r="-541" b="-272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7" name="Rectangle 116"/>
          <p:cNvSpPr/>
          <p:nvPr/>
        </p:nvSpPr>
        <p:spPr>
          <a:xfrm>
            <a:off x="5697649" y="4867366"/>
            <a:ext cx="3246453" cy="136597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8" name="Straight Connector 117"/>
          <p:cNvCxnSpPr/>
          <p:nvPr/>
        </p:nvCxnSpPr>
        <p:spPr>
          <a:xfrm>
            <a:off x="5697649" y="5208860"/>
            <a:ext cx="324645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>
            <a:off x="5697649" y="5891847"/>
            <a:ext cx="324645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>
            <a:off x="5697649" y="5550353"/>
            <a:ext cx="324645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/>
          <p:nvPr/>
        </p:nvCxnSpPr>
        <p:spPr>
          <a:xfrm>
            <a:off x="5697649" y="6233340"/>
            <a:ext cx="324645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>
            <a:off x="6022294" y="4867366"/>
            <a:ext cx="0" cy="13659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/>
          <p:cNvCxnSpPr/>
          <p:nvPr/>
        </p:nvCxnSpPr>
        <p:spPr>
          <a:xfrm flipH="1">
            <a:off x="6334917" y="4867366"/>
            <a:ext cx="12022" cy="13659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/>
          <p:cNvCxnSpPr/>
          <p:nvPr/>
        </p:nvCxnSpPr>
        <p:spPr>
          <a:xfrm>
            <a:off x="6671585" y="4867366"/>
            <a:ext cx="0" cy="13659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/>
          <p:nvPr/>
        </p:nvCxnSpPr>
        <p:spPr>
          <a:xfrm>
            <a:off x="6996230" y="4867366"/>
            <a:ext cx="0" cy="13659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/>
          <p:cNvCxnSpPr>
            <a:endCxn id="117" idx="2"/>
          </p:cNvCxnSpPr>
          <p:nvPr/>
        </p:nvCxnSpPr>
        <p:spPr>
          <a:xfrm>
            <a:off x="7320875" y="4867366"/>
            <a:ext cx="1" cy="13659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/>
          <p:nvPr/>
        </p:nvCxnSpPr>
        <p:spPr>
          <a:xfrm>
            <a:off x="7645521" y="4867366"/>
            <a:ext cx="0" cy="13659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/>
          <p:cNvCxnSpPr/>
          <p:nvPr/>
        </p:nvCxnSpPr>
        <p:spPr>
          <a:xfrm>
            <a:off x="7970166" y="4867366"/>
            <a:ext cx="0" cy="13659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/>
          <p:cNvCxnSpPr/>
          <p:nvPr/>
        </p:nvCxnSpPr>
        <p:spPr>
          <a:xfrm>
            <a:off x="8294811" y="4867366"/>
            <a:ext cx="0" cy="13659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/>
          <p:cNvCxnSpPr/>
          <p:nvPr/>
        </p:nvCxnSpPr>
        <p:spPr>
          <a:xfrm>
            <a:off x="8619457" y="4867366"/>
            <a:ext cx="0" cy="13659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TextBox 130"/>
          <p:cNvSpPr txBox="1"/>
          <p:nvPr/>
        </p:nvSpPr>
        <p:spPr>
          <a:xfrm>
            <a:off x="8619457" y="4550575"/>
            <a:ext cx="324645" cy="3123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N</a:t>
            </a:r>
            <a:endParaRPr lang="en-US" b="1" dirty="0"/>
          </a:p>
        </p:txBody>
      </p:sp>
      <p:sp>
        <p:nvSpPr>
          <p:cNvPr id="132" name="TextBox 131"/>
          <p:cNvSpPr txBox="1"/>
          <p:nvPr/>
        </p:nvSpPr>
        <p:spPr>
          <a:xfrm>
            <a:off x="5697649" y="4555992"/>
            <a:ext cx="324645" cy="3123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1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5379908" y="4876999"/>
            <a:ext cx="324645" cy="3123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1</a:t>
            </a:r>
          </a:p>
        </p:txBody>
      </p:sp>
      <p:sp>
        <p:nvSpPr>
          <p:cNvPr id="135" name="Rectangle 134"/>
          <p:cNvSpPr/>
          <p:nvPr/>
        </p:nvSpPr>
        <p:spPr>
          <a:xfrm>
            <a:off x="7647901" y="5550354"/>
            <a:ext cx="322265" cy="341493"/>
          </a:xfrm>
          <a:prstGeom prst="rect">
            <a:avLst/>
          </a:prstGeom>
          <a:solidFill>
            <a:srgbClr val="EF851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7" name="TextBox 156"/>
          <p:cNvSpPr txBox="1"/>
          <p:nvPr/>
        </p:nvSpPr>
        <p:spPr>
          <a:xfrm>
            <a:off x="5374966" y="5238010"/>
            <a:ext cx="3246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2</a:t>
            </a:r>
            <a:endParaRPr lang="en-US" b="1" dirty="0"/>
          </a:p>
        </p:txBody>
      </p:sp>
      <p:sp>
        <p:nvSpPr>
          <p:cNvPr id="158" name="TextBox 157"/>
          <p:cNvSpPr txBox="1"/>
          <p:nvPr/>
        </p:nvSpPr>
        <p:spPr>
          <a:xfrm>
            <a:off x="5379908" y="5564928"/>
            <a:ext cx="3246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3</a:t>
            </a:r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59" name="TextBox 158"/>
          <p:cNvSpPr txBox="1"/>
          <p:nvPr/>
        </p:nvSpPr>
        <p:spPr>
          <a:xfrm>
            <a:off x="5384546" y="5891847"/>
            <a:ext cx="3246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4</a:t>
            </a:r>
            <a:endParaRPr lang="en-US" b="1" dirty="0"/>
          </a:p>
        </p:txBody>
      </p:sp>
      <p:sp>
        <p:nvSpPr>
          <p:cNvPr id="163" name="TextBox 162"/>
          <p:cNvSpPr txBox="1"/>
          <p:nvPr/>
        </p:nvSpPr>
        <p:spPr>
          <a:xfrm>
            <a:off x="7603469" y="4480296"/>
            <a:ext cx="411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EF8511"/>
                </a:solidFill>
              </a:rPr>
              <a:t>n</a:t>
            </a:r>
            <a:endParaRPr lang="en-US" b="1" dirty="0">
              <a:solidFill>
                <a:srgbClr val="EF851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7" name="TextBox 166"/>
              <p:cNvSpPr txBox="1"/>
              <p:nvPr/>
            </p:nvSpPr>
            <p:spPr>
              <a:xfrm>
                <a:off x="121048" y="4218770"/>
                <a:ext cx="5059757" cy="20788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lv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/>
                        </a:rPr>
                        <m:t>𝐸</m:t>
                      </m:r>
                      <m:d>
                        <m:dPr>
                          <m:ctrlPr>
                            <a:rPr lang="en-US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</a:rPr>
                            <m:t>𝑆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1,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𝑛</m:t>
                              </m:r>
                            </m:e>
                          </m:d>
                          <m:r>
                            <a:rPr lang="en-US" i="1">
                              <a:latin typeface="Cambria Math"/>
                            </a:rPr>
                            <m:t>,</m:t>
                          </m:r>
                          <m:r>
                            <a:rPr lang="en-US" i="1">
                              <a:latin typeface="Cambria Math"/>
                            </a:rPr>
                            <m:t>𝑘</m:t>
                          </m:r>
                        </m:e>
                      </m:d>
                      <m:r>
                        <a:rPr lang="en-US" i="1"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i="1">
                              <a:latin typeface="Cambria Math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min</m:t>
                              </m:r>
                            </m:e>
                            <m:lim>
                              <m:r>
                                <a:rPr lang="en-US" i="1">
                                  <a:latin typeface="Cambria Math"/>
                                </a:rPr>
                                <m:t>𝑘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≤</m:t>
                              </m:r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j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≤</m:t>
                              </m:r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  <a:ea typeface="Cambria Math"/>
                                </a:rPr>
                                <m:t>n</m:t>
                              </m:r>
                              <m:r>
                                <a:rPr lang="en-US">
                                  <a:latin typeface="Cambria Math"/>
                                  <a:ea typeface="Cambria Math"/>
                                </a:rPr>
                                <m:t>−1</m:t>
                              </m:r>
                            </m:lim>
                          </m:limLow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 </m:t>
                          </m:r>
                        </m:fName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𝐸</m:t>
                              </m:r>
                              <m:d>
                                <m:d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𝑆</m:t>
                                  </m:r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US" i="1">
                                          <a:latin typeface="Cambria Math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1,</m:t>
                                      </m:r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𝑗</m:t>
                                      </m:r>
                                    </m:e>
                                  </m:d>
                                  <m:r>
                                    <a:rPr lang="en-US" i="1">
                                      <a:latin typeface="Cambria Math"/>
                                    </a:rPr>
                                    <m:t>,</m:t>
                                  </m:r>
                                  <m:r>
                                    <a:rPr lang="en-US" i="1">
                                      <a:latin typeface="Cambria Math"/>
                                    </a:rPr>
                                    <m:t>𝑘</m:t>
                                  </m:r>
                                  <m:r>
                                    <a:rPr lang="en-US" i="1">
                                      <a:latin typeface="Cambria Math"/>
                                    </a:rPr>
                                    <m:t>−1</m:t>
                                  </m:r>
                                </m:e>
                              </m:d>
                              <m:r>
                                <a:rPr lang="en-US" i="1">
                                  <a:latin typeface="Cambria Math"/>
                                </a:rPr>
                                <m:t>+</m:t>
                              </m:r>
                              <m:nary>
                                <m:naryPr>
                                  <m:chr m:val="∑"/>
                                  <m:supHide m:val="on"/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brk m:alnAt="7"/>
                                    </m:rPr>
                                    <a:rPr lang="en-US" i="1">
                                      <a:latin typeface="Cambria Math"/>
                                    </a:rPr>
                                    <m:t>𝑗</m:t>
                                  </m:r>
                                  <m:r>
                                    <a:rPr lang="en-US" i="1">
                                      <a:latin typeface="Cambria Math"/>
                                    </a:rPr>
                                    <m:t>+1≤</m:t>
                                  </m:r>
                                  <m:r>
                                    <a:rPr lang="en-US" i="1">
                                      <a:latin typeface="Cambria Math"/>
                                    </a:rPr>
                                    <m:t>𝑡</m:t>
                                  </m:r>
                                  <m:r>
                                    <a:rPr lang="en-US" i="1">
                                      <a:latin typeface="Cambria Math"/>
                                    </a:rPr>
                                    <m:t>≤</m:t>
                                  </m:r>
                                  <m:r>
                                    <a:rPr lang="en-US" i="1">
                                      <a:latin typeface="Cambria Math"/>
                                    </a:rPr>
                                    <m:t>𝑛</m:t>
                                  </m:r>
                                </m:sub>
                                <m:sup/>
                                <m:e>
                                  <m:sSup>
                                    <m:sSupPr>
                                      <m:ctrlPr>
                                        <a:rPr lang="en-US" i="1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lang="en-US" i="1">
                                              <a:latin typeface="Cambria Math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i="1">
                                              <a:latin typeface="Cambria Math"/>
                                            </a:rPr>
                                            <m:t>𝑡</m:t>
                                          </m:r>
                                          <m:r>
                                            <a:rPr lang="en-US" i="1">
                                              <a:latin typeface="Cambria Math"/>
                                            </a:rPr>
                                            <m:t>−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i="1">
                                                  <a:latin typeface="Cambria Math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i="1">
                                                  <a:latin typeface="Cambria Math"/>
                                                </a:rPr>
                                                <m:t>𝜇</m:t>
                                              </m:r>
                                            </m:e>
                                            <m:sub>
                                              <m:d>
                                                <m:dPr>
                                                  <m:begChr m:val="["/>
                                                  <m:endChr m:val="]"/>
                                                  <m:ctrlPr>
                                                    <a:rPr lang="en-US" i="1">
                                                      <a:latin typeface="Cambria Math"/>
                                                    </a:rPr>
                                                  </m:ctrlPr>
                                                </m:dPr>
                                                <m:e>
                                                  <m:r>
                                                    <a:rPr lang="en-US" i="1">
                                                      <a:latin typeface="Cambria Math"/>
                                                    </a:rPr>
                                                    <m:t>𝑗</m:t>
                                                  </m:r>
                                                  <m:r>
                                                    <a:rPr lang="en-US" i="1">
                                                      <a:latin typeface="Cambria Math"/>
                                                    </a:rPr>
                                                    <m:t>+1,</m:t>
                                                  </m:r>
                                                  <m:r>
                                                    <a:rPr lang="en-US" i="1">
                                                      <a:latin typeface="Cambria Math"/>
                                                    </a:rPr>
                                                    <m:t>𝑛</m:t>
                                                  </m:r>
                                                </m:e>
                                              </m:d>
                                            </m:sub>
                                          </m:sSub>
                                        </m:e>
                                      </m:d>
                                    </m:e>
                                    <m:sup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nary>
                            </m:e>
                          </m:d>
                        </m:e>
                      </m:func>
                    </m:oMath>
                  </m:oMathPara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167" name="TextBox 1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048" y="4218770"/>
                <a:ext cx="5059757" cy="2078839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70" name="Group 169"/>
          <p:cNvGrpSpPr/>
          <p:nvPr/>
        </p:nvGrpSpPr>
        <p:grpSpPr>
          <a:xfrm>
            <a:off x="5180805" y="1664732"/>
            <a:ext cx="473848" cy="2394442"/>
            <a:chOff x="5537054" y="1660032"/>
            <a:chExt cx="473848" cy="2394442"/>
          </a:xfrm>
        </p:grpSpPr>
        <p:cxnSp>
          <p:nvCxnSpPr>
            <p:cNvPr id="165" name="Straight Connector 164"/>
            <p:cNvCxnSpPr/>
            <p:nvPr/>
          </p:nvCxnSpPr>
          <p:spPr>
            <a:xfrm>
              <a:off x="5722143" y="2038349"/>
              <a:ext cx="0" cy="2016125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9" name="TextBox 168"/>
                <p:cNvSpPr txBox="1"/>
                <p:nvPr/>
              </p:nvSpPr>
              <p:spPr>
                <a:xfrm>
                  <a:off x="5537054" y="1660032"/>
                  <a:ext cx="47384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dirty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𝑏</m:t>
                            </m:r>
                          </m:e>
                          <m:sub>
                            <m:r>
                              <a:rPr lang="en-US" i="1" dirty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69" name="TextBox 16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37054" y="1660032"/>
                  <a:ext cx="473848" cy="36933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72" name="Group 171"/>
          <p:cNvGrpSpPr/>
          <p:nvPr/>
        </p:nvGrpSpPr>
        <p:grpSpPr>
          <a:xfrm>
            <a:off x="3159145" y="1639018"/>
            <a:ext cx="473848" cy="2409622"/>
            <a:chOff x="5140654" y="1659138"/>
            <a:chExt cx="473848" cy="2409622"/>
          </a:xfrm>
        </p:grpSpPr>
        <p:cxnSp>
          <p:nvCxnSpPr>
            <p:cNvPr id="168" name="Straight Connector 167"/>
            <p:cNvCxnSpPr/>
            <p:nvPr/>
          </p:nvCxnSpPr>
          <p:spPr>
            <a:xfrm>
              <a:off x="5377578" y="2052635"/>
              <a:ext cx="0" cy="2016125"/>
            </a:xfrm>
            <a:prstGeom prst="line">
              <a:avLst/>
            </a:pr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1" name="TextBox 170"/>
                <p:cNvSpPr txBox="1"/>
                <p:nvPr/>
              </p:nvSpPr>
              <p:spPr>
                <a:xfrm>
                  <a:off x="5140654" y="1659138"/>
                  <a:ext cx="47384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dirty="0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  <m:t>𝑏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71" name="TextBox 17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40654" y="1659138"/>
                  <a:ext cx="473848" cy="369332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b="-1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73" name="Rectangle 172"/>
          <p:cNvSpPr/>
          <p:nvPr/>
        </p:nvSpPr>
        <p:spPr>
          <a:xfrm>
            <a:off x="6692545" y="5223435"/>
            <a:ext cx="322265" cy="34149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1" name="Straight Connector 180"/>
          <p:cNvCxnSpPr/>
          <p:nvPr/>
        </p:nvCxnSpPr>
        <p:spPr>
          <a:xfrm>
            <a:off x="1077911" y="3225798"/>
            <a:ext cx="2339182" cy="0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Connector 145"/>
          <p:cNvCxnSpPr/>
          <p:nvPr/>
        </p:nvCxnSpPr>
        <p:spPr>
          <a:xfrm>
            <a:off x="1065926" y="2000424"/>
            <a:ext cx="0" cy="2016125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Connector 146"/>
          <p:cNvCxnSpPr/>
          <p:nvPr/>
        </p:nvCxnSpPr>
        <p:spPr>
          <a:xfrm>
            <a:off x="5951191" y="1992485"/>
            <a:ext cx="0" cy="2016125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Connector 147"/>
          <p:cNvCxnSpPr/>
          <p:nvPr/>
        </p:nvCxnSpPr>
        <p:spPr>
          <a:xfrm>
            <a:off x="5374966" y="2374898"/>
            <a:ext cx="705952" cy="1"/>
          </a:xfrm>
          <a:prstGeom prst="line">
            <a:avLst/>
          </a:prstGeom>
          <a:ln w="190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Connector 151"/>
          <p:cNvCxnSpPr/>
          <p:nvPr/>
        </p:nvCxnSpPr>
        <p:spPr>
          <a:xfrm>
            <a:off x="3396069" y="3581400"/>
            <a:ext cx="1964124" cy="0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9856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Rectangle 160"/>
          <p:cNvSpPr/>
          <p:nvPr/>
        </p:nvSpPr>
        <p:spPr>
          <a:xfrm>
            <a:off x="5722143" y="4867366"/>
            <a:ext cx="3221959" cy="68298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Rectangle 161"/>
          <p:cNvSpPr/>
          <p:nvPr/>
        </p:nvSpPr>
        <p:spPr>
          <a:xfrm>
            <a:off x="5722143" y="5564928"/>
            <a:ext cx="1923378" cy="326919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681830" y="1822449"/>
            <a:ext cx="7561263" cy="2232025"/>
            <a:chOff x="755650" y="1557338"/>
            <a:chExt cx="7561263" cy="2232025"/>
          </a:xfrm>
        </p:grpSpPr>
        <p:grpSp>
          <p:nvGrpSpPr>
            <p:cNvPr id="5" name="Group 247"/>
            <p:cNvGrpSpPr>
              <a:grpSpLocks/>
            </p:cNvGrpSpPr>
            <p:nvPr/>
          </p:nvGrpSpPr>
          <p:grpSpPr bwMode="auto">
            <a:xfrm>
              <a:off x="1116013" y="3573463"/>
              <a:ext cx="358775" cy="215900"/>
              <a:chOff x="431" y="1752"/>
              <a:chExt cx="226" cy="136"/>
            </a:xfrm>
          </p:grpSpPr>
          <p:sp>
            <p:nvSpPr>
              <p:cNvPr id="107" name="Line 248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" name="Line 249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6" name="Group 250"/>
            <p:cNvGrpSpPr>
              <a:grpSpLocks/>
            </p:cNvGrpSpPr>
            <p:nvPr/>
          </p:nvGrpSpPr>
          <p:grpSpPr bwMode="auto">
            <a:xfrm>
              <a:off x="1474788" y="3573463"/>
              <a:ext cx="358775" cy="215900"/>
              <a:chOff x="431" y="1752"/>
              <a:chExt cx="226" cy="136"/>
            </a:xfrm>
          </p:grpSpPr>
          <p:sp>
            <p:nvSpPr>
              <p:cNvPr id="105" name="Line 251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" name="Line 252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" name="Group 253"/>
            <p:cNvGrpSpPr>
              <a:grpSpLocks/>
            </p:cNvGrpSpPr>
            <p:nvPr/>
          </p:nvGrpSpPr>
          <p:grpSpPr bwMode="auto">
            <a:xfrm>
              <a:off x="1835150" y="3573463"/>
              <a:ext cx="358775" cy="215900"/>
              <a:chOff x="431" y="1752"/>
              <a:chExt cx="226" cy="136"/>
            </a:xfrm>
          </p:grpSpPr>
          <p:sp>
            <p:nvSpPr>
              <p:cNvPr id="103" name="Line 254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" name="Line 255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" name="Group 256"/>
            <p:cNvGrpSpPr>
              <a:grpSpLocks/>
            </p:cNvGrpSpPr>
            <p:nvPr/>
          </p:nvGrpSpPr>
          <p:grpSpPr bwMode="auto">
            <a:xfrm>
              <a:off x="2195513" y="3573463"/>
              <a:ext cx="358775" cy="215900"/>
              <a:chOff x="431" y="1752"/>
              <a:chExt cx="226" cy="136"/>
            </a:xfrm>
          </p:grpSpPr>
          <p:sp>
            <p:nvSpPr>
              <p:cNvPr id="101" name="Line 257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" name="Line 258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9" name="Group 259"/>
            <p:cNvGrpSpPr>
              <a:grpSpLocks/>
            </p:cNvGrpSpPr>
            <p:nvPr/>
          </p:nvGrpSpPr>
          <p:grpSpPr bwMode="auto">
            <a:xfrm>
              <a:off x="2555875" y="3573463"/>
              <a:ext cx="358775" cy="215900"/>
              <a:chOff x="431" y="1752"/>
              <a:chExt cx="226" cy="136"/>
            </a:xfrm>
          </p:grpSpPr>
          <p:sp>
            <p:nvSpPr>
              <p:cNvPr id="99" name="Line 260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0" name="Line 261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" name="Group 262"/>
            <p:cNvGrpSpPr>
              <a:grpSpLocks/>
            </p:cNvGrpSpPr>
            <p:nvPr/>
          </p:nvGrpSpPr>
          <p:grpSpPr bwMode="auto">
            <a:xfrm>
              <a:off x="2916238" y="3573463"/>
              <a:ext cx="358775" cy="215900"/>
              <a:chOff x="431" y="1752"/>
              <a:chExt cx="226" cy="136"/>
            </a:xfrm>
          </p:grpSpPr>
          <p:sp>
            <p:nvSpPr>
              <p:cNvPr id="97" name="Line 263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8" name="Line 264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1" name="Group 265"/>
            <p:cNvGrpSpPr>
              <a:grpSpLocks/>
            </p:cNvGrpSpPr>
            <p:nvPr/>
          </p:nvGrpSpPr>
          <p:grpSpPr bwMode="auto">
            <a:xfrm>
              <a:off x="3275013" y="3573463"/>
              <a:ext cx="358775" cy="215900"/>
              <a:chOff x="431" y="1752"/>
              <a:chExt cx="226" cy="136"/>
            </a:xfrm>
          </p:grpSpPr>
          <p:sp>
            <p:nvSpPr>
              <p:cNvPr id="95" name="Line 266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6" name="Line 267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2" name="Group 268"/>
            <p:cNvGrpSpPr>
              <a:grpSpLocks/>
            </p:cNvGrpSpPr>
            <p:nvPr/>
          </p:nvGrpSpPr>
          <p:grpSpPr bwMode="auto">
            <a:xfrm>
              <a:off x="3635375" y="3573463"/>
              <a:ext cx="358775" cy="215900"/>
              <a:chOff x="431" y="1752"/>
              <a:chExt cx="226" cy="136"/>
            </a:xfrm>
          </p:grpSpPr>
          <p:sp>
            <p:nvSpPr>
              <p:cNvPr id="93" name="Line 269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4" name="Line 270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3" name="Group 271"/>
            <p:cNvGrpSpPr>
              <a:grpSpLocks/>
            </p:cNvGrpSpPr>
            <p:nvPr/>
          </p:nvGrpSpPr>
          <p:grpSpPr bwMode="auto">
            <a:xfrm>
              <a:off x="3995738" y="3573463"/>
              <a:ext cx="358775" cy="215900"/>
              <a:chOff x="431" y="1752"/>
              <a:chExt cx="226" cy="136"/>
            </a:xfrm>
          </p:grpSpPr>
          <p:sp>
            <p:nvSpPr>
              <p:cNvPr id="91" name="Line 272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" name="Line 273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4" name="Group 274"/>
            <p:cNvGrpSpPr>
              <a:grpSpLocks/>
            </p:cNvGrpSpPr>
            <p:nvPr/>
          </p:nvGrpSpPr>
          <p:grpSpPr bwMode="auto">
            <a:xfrm>
              <a:off x="4356100" y="3573463"/>
              <a:ext cx="358775" cy="215900"/>
              <a:chOff x="431" y="1752"/>
              <a:chExt cx="226" cy="136"/>
            </a:xfrm>
          </p:grpSpPr>
          <p:sp>
            <p:nvSpPr>
              <p:cNvPr id="89" name="Line 275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0" name="Line 276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5" name="Group 277"/>
            <p:cNvGrpSpPr>
              <a:grpSpLocks/>
            </p:cNvGrpSpPr>
            <p:nvPr/>
          </p:nvGrpSpPr>
          <p:grpSpPr bwMode="auto">
            <a:xfrm>
              <a:off x="4716463" y="3573463"/>
              <a:ext cx="358775" cy="215900"/>
              <a:chOff x="431" y="1752"/>
              <a:chExt cx="226" cy="136"/>
            </a:xfrm>
          </p:grpSpPr>
          <p:sp>
            <p:nvSpPr>
              <p:cNvPr id="87" name="Line 278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8" name="Line 279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6" name="Group 280"/>
            <p:cNvGrpSpPr>
              <a:grpSpLocks/>
            </p:cNvGrpSpPr>
            <p:nvPr/>
          </p:nvGrpSpPr>
          <p:grpSpPr bwMode="auto">
            <a:xfrm>
              <a:off x="5075238" y="3573463"/>
              <a:ext cx="358775" cy="215900"/>
              <a:chOff x="431" y="1752"/>
              <a:chExt cx="226" cy="136"/>
            </a:xfrm>
          </p:grpSpPr>
          <p:sp>
            <p:nvSpPr>
              <p:cNvPr id="85" name="Line 281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" name="Line 282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7" name="Group 283"/>
            <p:cNvGrpSpPr>
              <a:grpSpLocks/>
            </p:cNvGrpSpPr>
            <p:nvPr/>
          </p:nvGrpSpPr>
          <p:grpSpPr bwMode="auto">
            <a:xfrm>
              <a:off x="5435600" y="3573463"/>
              <a:ext cx="358775" cy="215900"/>
              <a:chOff x="431" y="1752"/>
              <a:chExt cx="226" cy="136"/>
            </a:xfrm>
          </p:grpSpPr>
          <p:sp>
            <p:nvSpPr>
              <p:cNvPr id="83" name="Line 284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" name="Line 285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8" name="Group 286"/>
            <p:cNvGrpSpPr>
              <a:grpSpLocks/>
            </p:cNvGrpSpPr>
            <p:nvPr/>
          </p:nvGrpSpPr>
          <p:grpSpPr bwMode="auto">
            <a:xfrm>
              <a:off x="5795963" y="3573463"/>
              <a:ext cx="358775" cy="215900"/>
              <a:chOff x="431" y="1752"/>
              <a:chExt cx="226" cy="136"/>
            </a:xfrm>
          </p:grpSpPr>
          <p:sp>
            <p:nvSpPr>
              <p:cNvPr id="81" name="Line 287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" name="Line 288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9" name="Group 289"/>
            <p:cNvGrpSpPr>
              <a:grpSpLocks/>
            </p:cNvGrpSpPr>
            <p:nvPr/>
          </p:nvGrpSpPr>
          <p:grpSpPr bwMode="auto">
            <a:xfrm>
              <a:off x="6156325" y="3573463"/>
              <a:ext cx="358775" cy="215900"/>
              <a:chOff x="431" y="1752"/>
              <a:chExt cx="226" cy="136"/>
            </a:xfrm>
          </p:grpSpPr>
          <p:sp>
            <p:nvSpPr>
              <p:cNvPr id="79" name="Line 290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0" name="Line 291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0" name="Group 292"/>
            <p:cNvGrpSpPr>
              <a:grpSpLocks/>
            </p:cNvGrpSpPr>
            <p:nvPr/>
          </p:nvGrpSpPr>
          <p:grpSpPr bwMode="auto">
            <a:xfrm>
              <a:off x="6516688" y="3573463"/>
              <a:ext cx="358775" cy="215900"/>
              <a:chOff x="431" y="1752"/>
              <a:chExt cx="226" cy="136"/>
            </a:xfrm>
          </p:grpSpPr>
          <p:sp>
            <p:nvSpPr>
              <p:cNvPr id="77" name="Line 293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8" name="Line 294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1" name="Group 295"/>
            <p:cNvGrpSpPr>
              <a:grpSpLocks/>
            </p:cNvGrpSpPr>
            <p:nvPr/>
          </p:nvGrpSpPr>
          <p:grpSpPr bwMode="auto">
            <a:xfrm>
              <a:off x="6875463" y="3573463"/>
              <a:ext cx="358775" cy="215900"/>
              <a:chOff x="431" y="1752"/>
              <a:chExt cx="226" cy="136"/>
            </a:xfrm>
          </p:grpSpPr>
          <p:sp>
            <p:nvSpPr>
              <p:cNvPr id="75" name="Line 296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6" name="Line 297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2" name="Group 298"/>
            <p:cNvGrpSpPr>
              <a:grpSpLocks/>
            </p:cNvGrpSpPr>
            <p:nvPr/>
          </p:nvGrpSpPr>
          <p:grpSpPr bwMode="auto">
            <a:xfrm>
              <a:off x="7235825" y="3573463"/>
              <a:ext cx="358775" cy="215900"/>
              <a:chOff x="431" y="1752"/>
              <a:chExt cx="226" cy="136"/>
            </a:xfrm>
          </p:grpSpPr>
          <p:sp>
            <p:nvSpPr>
              <p:cNvPr id="73" name="Line 299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" name="Line 300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3" name="Group 301"/>
            <p:cNvGrpSpPr>
              <a:grpSpLocks/>
            </p:cNvGrpSpPr>
            <p:nvPr/>
          </p:nvGrpSpPr>
          <p:grpSpPr bwMode="auto">
            <a:xfrm>
              <a:off x="7596188" y="3573463"/>
              <a:ext cx="358775" cy="215900"/>
              <a:chOff x="431" y="1752"/>
              <a:chExt cx="226" cy="136"/>
            </a:xfrm>
          </p:grpSpPr>
          <p:sp>
            <p:nvSpPr>
              <p:cNvPr id="71" name="Line 302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" name="Line 303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4" name="Line 304"/>
            <p:cNvSpPr>
              <a:spLocks noChangeShapeType="1"/>
            </p:cNvSpPr>
            <p:nvPr/>
          </p:nvSpPr>
          <p:spPr bwMode="auto">
            <a:xfrm>
              <a:off x="7956550" y="3716338"/>
              <a:ext cx="3603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Line 305"/>
            <p:cNvSpPr>
              <a:spLocks noChangeShapeType="1"/>
            </p:cNvSpPr>
            <p:nvPr/>
          </p:nvSpPr>
          <p:spPr bwMode="auto">
            <a:xfrm flipV="1">
              <a:off x="1116013" y="3262313"/>
              <a:ext cx="0" cy="4794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Line 306"/>
            <p:cNvSpPr>
              <a:spLocks noChangeShapeType="1"/>
            </p:cNvSpPr>
            <p:nvPr/>
          </p:nvSpPr>
          <p:spPr bwMode="auto">
            <a:xfrm>
              <a:off x="1116013" y="3262313"/>
              <a:ext cx="7143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Line 307"/>
            <p:cNvSpPr>
              <a:spLocks noChangeShapeType="1"/>
            </p:cNvSpPr>
            <p:nvPr/>
          </p:nvSpPr>
          <p:spPr bwMode="auto">
            <a:xfrm flipV="1">
              <a:off x="1116013" y="2828925"/>
              <a:ext cx="0" cy="431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Line 308"/>
            <p:cNvSpPr>
              <a:spLocks noChangeShapeType="1"/>
            </p:cNvSpPr>
            <p:nvPr/>
          </p:nvSpPr>
          <p:spPr bwMode="auto">
            <a:xfrm>
              <a:off x="1116013" y="2854325"/>
              <a:ext cx="7143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Line 309"/>
            <p:cNvSpPr>
              <a:spLocks noChangeShapeType="1"/>
            </p:cNvSpPr>
            <p:nvPr/>
          </p:nvSpPr>
          <p:spPr bwMode="auto">
            <a:xfrm flipV="1">
              <a:off x="1116013" y="2397125"/>
              <a:ext cx="0" cy="431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Line 310"/>
            <p:cNvSpPr>
              <a:spLocks noChangeShapeType="1"/>
            </p:cNvSpPr>
            <p:nvPr/>
          </p:nvSpPr>
          <p:spPr bwMode="auto">
            <a:xfrm>
              <a:off x="1116013" y="2422525"/>
              <a:ext cx="7143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Line 311"/>
            <p:cNvSpPr>
              <a:spLocks noChangeShapeType="1"/>
            </p:cNvSpPr>
            <p:nvPr/>
          </p:nvSpPr>
          <p:spPr bwMode="auto">
            <a:xfrm flipV="1">
              <a:off x="1116013" y="1989138"/>
              <a:ext cx="0" cy="431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Line 312"/>
            <p:cNvSpPr>
              <a:spLocks noChangeShapeType="1"/>
            </p:cNvSpPr>
            <p:nvPr/>
          </p:nvSpPr>
          <p:spPr bwMode="auto">
            <a:xfrm>
              <a:off x="1116013" y="1989138"/>
              <a:ext cx="7143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Line 313"/>
            <p:cNvSpPr>
              <a:spLocks noChangeShapeType="1"/>
            </p:cNvSpPr>
            <p:nvPr/>
          </p:nvSpPr>
          <p:spPr bwMode="auto">
            <a:xfrm flipV="1">
              <a:off x="1116013" y="1557338"/>
              <a:ext cx="0" cy="431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Oval 314"/>
            <p:cNvSpPr>
              <a:spLocks noChangeArrowheads="1"/>
            </p:cNvSpPr>
            <p:nvPr/>
          </p:nvSpPr>
          <p:spPr bwMode="auto">
            <a:xfrm>
              <a:off x="1258888" y="3044825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35" name="Oval 315"/>
            <p:cNvSpPr>
              <a:spLocks noChangeArrowheads="1"/>
            </p:cNvSpPr>
            <p:nvPr/>
          </p:nvSpPr>
          <p:spPr bwMode="auto">
            <a:xfrm>
              <a:off x="1403350" y="2613025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36" name="Oval 316"/>
            <p:cNvSpPr>
              <a:spLocks noChangeArrowheads="1"/>
            </p:cNvSpPr>
            <p:nvPr/>
          </p:nvSpPr>
          <p:spPr bwMode="auto">
            <a:xfrm>
              <a:off x="1546225" y="3044825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37" name="Oval 317"/>
            <p:cNvSpPr>
              <a:spLocks noChangeArrowheads="1"/>
            </p:cNvSpPr>
            <p:nvPr/>
          </p:nvSpPr>
          <p:spPr bwMode="auto">
            <a:xfrm>
              <a:off x="1690688" y="2924175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38" name="Oval 318"/>
            <p:cNvSpPr>
              <a:spLocks noChangeArrowheads="1"/>
            </p:cNvSpPr>
            <p:nvPr/>
          </p:nvSpPr>
          <p:spPr bwMode="auto">
            <a:xfrm>
              <a:off x="1906588" y="3068638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39" name="Oval 319"/>
            <p:cNvSpPr>
              <a:spLocks noChangeArrowheads="1"/>
            </p:cNvSpPr>
            <p:nvPr/>
          </p:nvSpPr>
          <p:spPr bwMode="auto">
            <a:xfrm>
              <a:off x="2051050" y="2493963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40" name="Oval 320"/>
            <p:cNvSpPr>
              <a:spLocks noChangeArrowheads="1"/>
            </p:cNvSpPr>
            <p:nvPr/>
          </p:nvSpPr>
          <p:spPr bwMode="auto">
            <a:xfrm>
              <a:off x="2195513" y="2925763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41" name="Oval 321"/>
            <p:cNvSpPr>
              <a:spLocks noChangeArrowheads="1"/>
            </p:cNvSpPr>
            <p:nvPr/>
          </p:nvSpPr>
          <p:spPr bwMode="auto">
            <a:xfrm>
              <a:off x="2409825" y="3116263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42" name="Oval 322"/>
            <p:cNvSpPr>
              <a:spLocks noChangeArrowheads="1"/>
            </p:cNvSpPr>
            <p:nvPr/>
          </p:nvSpPr>
          <p:spPr bwMode="auto">
            <a:xfrm>
              <a:off x="2627313" y="2901950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43" name="Oval 323"/>
            <p:cNvSpPr>
              <a:spLocks noChangeArrowheads="1"/>
            </p:cNvSpPr>
            <p:nvPr/>
          </p:nvSpPr>
          <p:spPr bwMode="auto">
            <a:xfrm>
              <a:off x="2770188" y="3116263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44" name="Oval 324"/>
            <p:cNvSpPr>
              <a:spLocks noChangeArrowheads="1"/>
            </p:cNvSpPr>
            <p:nvPr/>
          </p:nvSpPr>
          <p:spPr bwMode="auto">
            <a:xfrm>
              <a:off x="2986088" y="2901950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45" name="Oval 325"/>
            <p:cNvSpPr>
              <a:spLocks noChangeArrowheads="1"/>
            </p:cNvSpPr>
            <p:nvPr/>
          </p:nvSpPr>
          <p:spPr bwMode="auto">
            <a:xfrm>
              <a:off x="3130550" y="3116263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46" name="Oval 326"/>
            <p:cNvSpPr>
              <a:spLocks noChangeArrowheads="1"/>
            </p:cNvSpPr>
            <p:nvPr/>
          </p:nvSpPr>
          <p:spPr bwMode="auto">
            <a:xfrm>
              <a:off x="3346450" y="2901950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47" name="Oval 327"/>
            <p:cNvSpPr>
              <a:spLocks noChangeArrowheads="1"/>
            </p:cNvSpPr>
            <p:nvPr/>
          </p:nvSpPr>
          <p:spPr bwMode="auto">
            <a:xfrm>
              <a:off x="3490913" y="3116263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48" name="Oval 328"/>
            <p:cNvSpPr>
              <a:spLocks noChangeArrowheads="1"/>
            </p:cNvSpPr>
            <p:nvPr/>
          </p:nvSpPr>
          <p:spPr bwMode="auto">
            <a:xfrm>
              <a:off x="3706813" y="3189288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49" name="Oval 329"/>
            <p:cNvSpPr>
              <a:spLocks noChangeArrowheads="1"/>
            </p:cNvSpPr>
            <p:nvPr/>
          </p:nvSpPr>
          <p:spPr bwMode="auto">
            <a:xfrm>
              <a:off x="3851275" y="3405188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50" name="Oval 330"/>
            <p:cNvSpPr>
              <a:spLocks noChangeArrowheads="1"/>
            </p:cNvSpPr>
            <p:nvPr/>
          </p:nvSpPr>
          <p:spPr bwMode="auto">
            <a:xfrm>
              <a:off x="4067175" y="3189288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51" name="Oval 331"/>
            <p:cNvSpPr>
              <a:spLocks noChangeArrowheads="1"/>
            </p:cNvSpPr>
            <p:nvPr/>
          </p:nvSpPr>
          <p:spPr bwMode="auto">
            <a:xfrm>
              <a:off x="4210050" y="3405188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52" name="Oval 332"/>
            <p:cNvSpPr>
              <a:spLocks noChangeArrowheads="1"/>
            </p:cNvSpPr>
            <p:nvPr/>
          </p:nvSpPr>
          <p:spPr bwMode="auto">
            <a:xfrm>
              <a:off x="4425950" y="3189288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53" name="Oval 333"/>
            <p:cNvSpPr>
              <a:spLocks noChangeArrowheads="1"/>
            </p:cNvSpPr>
            <p:nvPr/>
          </p:nvSpPr>
          <p:spPr bwMode="auto">
            <a:xfrm>
              <a:off x="4570413" y="3405188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54" name="Oval 334"/>
            <p:cNvSpPr>
              <a:spLocks noChangeArrowheads="1"/>
            </p:cNvSpPr>
            <p:nvPr/>
          </p:nvSpPr>
          <p:spPr bwMode="auto">
            <a:xfrm>
              <a:off x="4786313" y="3189288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55" name="Oval 335"/>
            <p:cNvSpPr>
              <a:spLocks noChangeArrowheads="1"/>
            </p:cNvSpPr>
            <p:nvPr/>
          </p:nvSpPr>
          <p:spPr bwMode="auto">
            <a:xfrm>
              <a:off x="4932363" y="3405188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56" name="Oval 336"/>
            <p:cNvSpPr>
              <a:spLocks noChangeArrowheads="1"/>
            </p:cNvSpPr>
            <p:nvPr/>
          </p:nvSpPr>
          <p:spPr bwMode="auto">
            <a:xfrm>
              <a:off x="5148263" y="3189288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57" name="Oval 337"/>
            <p:cNvSpPr>
              <a:spLocks noChangeArrowheads="1"/>
            </p:cNvSpPr>
            <p:nvPr/>
          </p:nvSpPr>
          <p:spPr bwMode="auto">
            <a:xfrm>
              <a:off x="5291138" y="3405188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58" name="Oval 338"/>
            <p:cNvSpPr>
              <a:spLocks noChangeArrowheads="1"/>
            </p:cNvSpPr>
            <p:nvPr/>
          </p:nvSpPr>
          <p:spPr bwMode="auto">
            <a:xfrm>
              <a:off x="5507038" y="1965325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59" name="Oval 339"/>
            <p:cNvSpPr>
              <a:spLocks noChangeArrowheads="1"/>
            </p:cNvSpPr>
            <p:nvPr/>
          </p:nvSpPr>
          <p:spPr bwMode="auto">
            <a:xfrm>
              <a:off x="5651500" y="2179638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60" name="Oval 340"/>
            <p:cNvSpPr>
              <a:spLocks noChangeArrowheads="1"/>
            </p:cNvSpPr>
            <p:nvPr/>
          </p:nvSpPr>
          <p:spPr bwMode="auto">
            <a:xfrm>
              <a:off x="5867400" y="1965325"/>
              <a:ext cx="73025" cy="73025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61" name="Oval 341"/>
            <p:cNvSpPr>
              <a:spLocks noChangeArrowheads="1"/>
            </p:cNvSpPr>
            <p:nvPr/>
          </p:nvSpPr>
          <p:spPr bwMode="auto">
            <a:xfrm>
              <a:off x="6011863" y="2179638"/>
              <a:ext cx="73025" cy="7302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62" name="Oval 342"/>
            <p:cNvSpPr>
              <a:spLocks noChangeArrowheads="1"/>
            </p:cNvSpPr>
            <p:nvPr/>
          </p:nvSpPr>
          <p:spPr bwMode="auto">
            <a:xfrm>
              <a:off x="6226175" y="1965325"/>
              <a:ext cx="73025" cy="7302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63" name="Oval 343"/>
            <p:cNvSpPr>
              <a:spLocks noChangeArrowheads="1"/>
            </p:cNvSpPr>
            <p:nvPr/>
          </p:nvSpPr>
          <p:spPr bwMode="auto">
            <a:xfrm>
              <a:off x="6372225" y="2179638"/>
              <a:ext cx="73025" cy="7302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64" name="Oval 344"/>
            <p:cNvSpPr>
              <a:spLocks noChangeArrowheads="1"/>
            </p:cNvSpPr>
            <p:nvPr/>
          </p:nvSpPr>
          <p:spPr bwMode="auto">
            <a:xfrm>
              <a:off x="6586538" y="1965325"/>
              <a:ext cx="73025" cy="7302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65" name="Oval 345"/>
            <p:cNvSpPr>
              <a:spLocks noChangeArrowheads="1"/>
            </p:cNvSpPr>
            <p:nvPr/>
          </p:nvSpPr>
          <p:spPr bwMode="auto">
            <a:xfrm>
              <a:off x="6732588" y="2181225"/>
              <a:ext cx="73025" cy="7302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66" name="Oval 346"/>
            <p:cNvSpPr>
              <a:spLocks noChangeArrowheads="1"/>
            </p:cNvSpPr>
            <p:nvPr/>
          </p:nvSpPr>
          <p:spPr bwMode="auto">
            <a:xfrm>
              <a:off x="6948488" y="1965325"/>
              <a:ext cx="73025" cy="7302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67" name="Oval 347"/>
            <p:cNvSpPr>
              <a:spLocks noChangeArrowheads="1"/>
            </p:cNvSpPr>
            <p:nvPr/>
          </p:nvSpPr>
          <p:spPr bwMode="auto">
            <a:xfrm>
              <a:off x="7091363" y="2179638"/>
              <a:ext cx="73025" cy="7302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68" name="Oval 348"/>
            <p:cNvSpPr>
              <a:spLocks noChangeArrowheads="1"/>
            </p:cNvSpPr>
            <p:nvPr/>
          </p:nvSpPr>
          <p:spPr bwMode="auto">
            <a:xfrm>
              <a:off x="7307263" y="1965325"/>
              <a:ext cx="73025" cy="7302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69" name="Oval 349"/>
            <p:cNvSpPr>
              <a:spLocks noChangeArrowheads="1"/>
            </p:cNvSpPr>
            <p:nvPr/>
          </p:nvSpPr>
          <p:spPr bwMode="auto">
            <a:xfrm>
              <a:off x="7451725" y="2179638"/>
              <a:ext cx="73025" cy="7302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70" name="Text Box 351"/>
            <p:cNvSpPr txBox="1">
              <a:spLocks noChangeArrowheads="1"/>
            </p:cNvSpPr>
            <p:nvPr/>
          </p:nvSpPr>
          <p:spPr bwMode="auto">
            <a:xfrm>
              <a:off x="755650" y="1557338"/>
              <a:ext cx="503238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>
                  <a:latin typeface="Comic Sans MS" pitchFamily="66" charset="0"/>
                </a:rPr>
                <a:t>R</a:t>
              </a:r>
            </a:p>
          </p:txBody>
        </p:sp>
      </p:grpSp>
      <p:sp>
        <p:nvSpPr>
          <p:cNvPr id="110" name="Rectangle 109"/>
          <p:cNvSpPr/>
          <p:nvPr/>
        </p:nvSpPr>
        <p:spPr>
          <a:xfrm>
            <a:off x="5761831" y="2158999"/>
            <a:ext cx="181769" cy="21589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TextBox 110"/>
          <p:cNvSpPr txBox="1"/>
          <p:nvPr/>
        </p:nvSpPr>
        <p:spPr>
          <a:xfrm>
            <a:off x="6371430" y="1295400"/>
            <a:ext cx="1146468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n-</a:t>
            </a:r>
            <a:r>
              <a:rPr lang="en-US" dirty="0" err="1" smtClean="0"/>
              <a:t>th</a:t>
            </a:r>
            <a:r>
              <a:rPr lang="en-US" dirty="0" smtClean="0"/>
              <a:t> point</a:t>
            </a:r>
            <a:endParaRPr lang="en-US" dirty="0"/>
          </a:p>
        </p:txBody>
      </p:sp>
      <p:cxnSp>
        <p:nvCxnSpPr>
          <p:cNvPr id="113" name="Straight Arrow Connector 112"/>
          <p:cNvCxnSpPr>
            <a:stCxn id="111" idx="1"/>
            <a:endCxn id="110" idx="0"/>
          </p:cNvCxnSpPr>
          <p:nvPr/>
        </p:nvCxnSpPr>
        <p:spPr>
          <a:xfrm flipH="1">
            <a:off x="5852716" y="1480066"/>
            <a:ext cx="518714" cy="67893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TextBox 113"/>
          <p:cNvSpPr txBox="1"/>
          <p:nvPr/>
        </p:nvSpPr>
        <p:spPr>
          <a:xfrm>
            <a:off x="6371430" y="899067"/>
            <a:ext cx="691215" cy="36933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k = 3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5" name="TextBox 114"/>
              <p:cNvSpPr txBox="1"/>
              <p:nvPr/>
            </p:nvSpPr>
            <p:spPr>
              <a:xfrm>
                <a:off x="565580" y="6261179"/>
                <a:ext cx="4508863" cy="400110"/>
              </a:xfrm>
              <a:prstGeom prst="rect">
                <a:avLst/>
              </a:prstGeom>
              <a:solidFill>
                <a:srgbClr val="92D050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/>
                  <a:t>Where should we place boundary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000" i="1" dirty="0" smtClean="0"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en-US" sz="2000" i="1" dirty="0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sz="2000" i="1" dirty="0" smtClean="0">
                        <a:latin typeface="Cambria Math"/>
                      </a:rPr>
                      <m:t> </m:t>
                    </m:r>
                  </m:oMath>
                </a14:m>
                <a:r>
                  <a:rPr lang="en-US" sz="2000" dirty="0" smtClean="0"/>
                  <a:t>?</a:t>
                </a:r>
                <a:endParaRPr lang="en-US" sz="2000" dirty="0"/>
              </a:p>
            </p:txBody>
          </p:sp>
        </mc:Choice>
        <mc:Fallback xmlns="">
          <p:sp>
            <p:nvSpPr>
              <p:cNvPr id="115" name="TextBox 1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580" y="6261179"/>
                <a:ext cx="4508863" cy="400110"/>
              </a:xfrm>
              <a:prstGeom prst="rect">
                <a:avLst/>
              </a:prstGeom>
              <a:blipFill rotWithShape="1">
                <a:blip r:embed="rId2"/>
                <a:stretch>
                  <a:fillRect l="-1488" t="-6061" r="-541" b="-272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7" name="Rectangle 116"/>
          <p:cNvSpPr/>
          <p:nvPr/>
        </p:nvSpPr>
        <p:spPr>
          <a:xfrm>
            <a:off x="5697649" y="4867366"/>
            <a:ext cx="3246453" cy="136597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8" name="Straight Connector 117"/>
          <p:cNvCxnSpPr/>
          <p:nvPr/>
        </p:nvCxnSpPr>
        <p:spPr>
          <a:xfrm>
            <a:off x="5697649" y="5208860"/>
            <a:ext cx="324645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>
            <a:off x="5697649" y="5891847"/>
            <a:ext cx="324645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>
            <a:off x="5697649" y="5550353"/>
            <a:ext cx="324645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/>
          <p:nvPr/>
        </p:nvCxnSpPr>
        <p:spPr>
          <a:xfrm>
            <a:off x="5697649" y="6233340"/>
            <a:ext cx="324645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>
            <a:off x="6022294" y="4867366"/>
            <a:ext cx="0" cy="13659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/>
          <p:cNvCxnSpPr/>
          <p:nvPr/>
        </p:nvCxnSpPr>
        <p:spPr>
          <a:xfrm flipH="1">
            <a:off x="6334917" y="4867366"/>
            <a:ext cx="12022" cy="13659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/>
          <p:cNvCxnSpPr/>
          <p:nvPr/>
        </p:nvCxnSpPr>
        <p:spPr>
          <a:xfrm>
            <a:off x="6671585" y="4867366"/>
            <a:ext cx="0" cy="13659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/>
          <p:nvPr/>
        </p:nvCxnSpPr>
        <p:spPr>
          <a:xfrm>
            <a:off x="6996230" y="4867366"/>
            <a:ext cx="0" cy="13659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/>
          <p:cNvCxnSpPr>
            <a:endCxn id="117" idx="2"/>
          </p:cNvCxnSpPr>
          <p:nvPr/>
        </p:nvCxnSpPr>
        <p:spPr>
          <a:xfrm>
            <a:off x="7320875" y="4867366"/>
            <a:ext cx="1" cy="13659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/>
          <p:nvPr/>
        </p:nvCxnSpPr>
        <p:spPr>
          <a:xfrm>
            <a:off x="7645521" y="4867366"/>
            <a:ext cx="0" cy="13659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/>
          <p:cNvCxnSpPr/>
          <p:nvPr/>
        </p:nvCxnSpPr>
        <p:spPr>
          <a:xfrm>
            <a:off x="7970166" y="4867366"/>
            <a:ext cx="0" cy="13659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/>
          <p:cNvCxnSpPr/>
          <p:nvPr/>
        </p:nvCxnSpPr>
        <p:spPr>
          <a:xfrm>
            <a:off x="8294811" y="4867366"/>
            <a:ext cx="0" cy="13659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/>
          <p:cNvCxnSpPr/>
          <p:nvPr/>
        </p:nvCxnSpPr>
        <p:spPr>
          <a:xfrm>
            <a:off x="8619457" y="4867366"/>
            <a:ext cx="0" cy="13659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TextBox 130"/>
          <p:cNvSpPr txBox="1"/>
          <p:nvPr/>
        </p:nvSpPr>
        <p:spPr>
          <a:xfrm>
            <a:off x="8619457" y="4550575"/>
            <a:ext cx="324645" cy="3123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N</a:t>
            </a:r>
            <a:endParaRPr lang="en-US" b="1" dirty="0"/>
          </a:p>
        </p:txBody>
      </p:sp>
      <p:sp>
        <p:nvSpPr>
          <p:cNvPr id="132" name="TextBox 131"/>
          <p:cNvSpPr txBox="1"/>
          <p:nvPr/>
        </p:nvSpPr>
        <p:spPr>
          <a:xfrm>
            <a:off x="5697649" y="4555992"/>
            <a:ext cx="324645" cy="3123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1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5379908" y="4876999"/>
            <a:ext cx="324645" cy="3123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1</a:t>
            </a:r>
          </a:p>
        </p:txBody>
      </p:sp>
      <p:sp>
        <p:nvSpPr>
          <p:cNvPr id="135" name="Rectangle 134"/>
          <p:cNvSpPr/>
          <p:nvPr/>
        </p:nvSpPr>
        <p:spPr>
          <a:xfrm>
            <a:off x="7647901" y="5550354"/>
            <a:ext cx="322265" cy="341493"/>
          </a:xfrm>
          <a:prstGeom prst="rect">
            <a:avLst/>
          </a:prstGeom>
          <a:solidFill>
            <a:srgbClr val="EF851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7" name="TextBox 156"/>
          <p:cNvSpPr txBox="1"/>
          <p:nvPr/>
        </p:nvSpPr>
        <p:spPr>
          <a:xfrm>
            <a:off x="5374966" y="5238010"/>
            <a:ext cx="3246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2</a:t>
            </a:r>
            <a:endParaRPr lang="en-US" b="1" dirty="0"/>
          </a:p>
        </p:txBody>
      </p:sp>
      <p:sp>
        <p:nvSpPr>
          <p:cNvPr id="158" name="TextBox 157"/>
          <p:cNvSpPr txBox="1"/>
          <p:nvPr/>
        </p:nvSpPr>
        <p:spPr>
          <a:xfrm>
            <a:off x="5379908" y="5564928"/>
            <a:ext cx="3246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3</a:t>
            </a:r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59" name="TextBox 158"/>
          <p:cNvSpPr txBox="1"/>
          <p:nvPr/>
        </p:nvSpPr>
        <p:spPr>
          <a:xfrm>
            <a:off x="5384546" y="5891847"/>
            <a:ext cx="3246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4</a:t>
            </a:r>
            <a:endParaRPr lang="en-US" b="1" dirty="0"/>
          </a:p>
        </p:txBody>
      </p:sp>
      <p:sp>
        <p:nvSpPr>
          <p:cNvPr id="163" name="TextBox 162"/>
          <p:cNvSpPr txBox="1"/>
          <p:nvPr/>
        </p:nvSpPr>
        <p:spPr>
          <a:xfrm>
            <a:off x="7603469" y="4480296"/>
            <a:ext cx="411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EF8511"/>
                </a:solidFill>
              </a:rPr>
              <a:t>n</a:t>
            </a:r>
            <a:endParaRPr lang="en-US" b="1" dirty="0">
              <a:solidFill>
                <a:srgbClr val="EF851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7" name="TextBox 166"/>
              <p:cNvSpPr txBox="1"/>
              <p:nvPr/>
            </p:nvSpPr>
            <p:spPr>
              <a:xfrm>
                <a:off x="121048" y="4218770"/>
                <a:ext cx="5059757" cy="20788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lv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/>
                        </a:rPr>
                        <m:t>𝐸</m:t>
                      </m:r>
                      <m:d>
                        <m:dPr>
                          <m:ctrlPr>
                            <a:rPr lang="en-US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</a:rPr>
                            <m:t>𝑆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1,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𝑛</m:t>
                              </m:r>
                            </m:e>
                          </m:d>
                          <m:r>
                            <a:rPr lang="en-US" i="1">
                              <a:latin typeface="Cambria Math"/>
                            </a:rPr>
                            <m:t>,</m:t>
                          </m:r>
                          <m:r>
                            <a:rPr lang="en-US" i="1">
                              <a:latin typeface="Cambria Math"/>
                            </a:rPr>
                            <m:t>𝑘</m:t>
                          </m:r>
                        </m:e>
                      </m:d>
                      <m:r>
                        <a:rPr lang="en-US" i="1"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i="1">
                              <a:latin typeface="Cambria Math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min</m:t>
                              </m:r>
                            </m:e>
                            <m:lim>
                              <m:r>
                                <a:rPr lang="en-US" i="1">
                                  <a:latin typeface="Cambria Math"/>
                                </a:rPr>
                                <m:t>𝑘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≤</m:t>
                              </m:r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j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≤</m:t>
                              </m:r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  <a:ea typeface="Cambria Math"/>
                                </a:rPr>
                                <m:t>n</m:t>
                              </m:r>
                              <m:r>
                                <a:rPr lang="en-US">
                                  <a:latin typeface="Cambria Math"/>
                                  <a:ea typeface="Cambria Math"/>
                                </a:rPr>
                                <m:t>−1</m:t>
                              </m:r>
                            </m:lim>
                          </m:limLow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 </m:t>
                          </m:r>
                        </m:fName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𝐸</m:t>
                              </m:r>
                              <m:d>
                                <m:d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𝑆</m:t>
                                  </m:r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US" i="1">
                                          <a:latin typeface="Cambria Math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1,</m:t>
                                      </m:r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𝑗</m:t>
                                      </m:r>
                                    </m:e>
                                  </m:d>
                                  <m:r>
                                    <a:rPr lang="en-US" i="1">
                                      <a:latin typeface="Cambria Math"/>
                                    </a:rPr>
                                    <m:t>,</m:t>
                                  </m:r>
                                  <m:r>
                                    <a:rPr lang="en-US" i="1">
                                      <a:latin typeface="Cambria Math"/>
                                    </a:rPr>
                                    <m:t>𝑘</m:t>
                                  </m:r>
                                  <m:r>
                                    <a:rPr lang="en-US" i="1">
                                      <a:latin typeface="Cambria Math"/>
                                    </a:rPr>
                                    <m:t>−1</m:t>
                                  </m:r>
                                </m:e>
                              </m:d>
                              <m:r>
                                <a:rPr lang="en-US" i="1">
                                  <a:latin typeface="Cambria Math"/>
                                </a:rPr>
                                <m:t>+</m:t>
                              </m:r>
                              <m:nary>
                                <m:naryPr>
                                  <m:chr m:val="∑"/>
                                  <m:supHide m:val="on"/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brk m:alnAt="7"/>
                                    </m:rPr>
                                    <a:rPr lang="en-US" i="1">
                                      <a:latin typeface="Cambria Math"/>
                                    </a:rPr>
                                    <m:t>𝑗</m:t>
                                  </m:r>
                                  <m:r>
                                    <a:rPr lang="en-US" i="1">
                                      <a:latin typeface="Cambria Math"/>
                                    </a:rPr>
                                    <m:t>+1≤</m:t>
                                  </m:r>
                                  <m:r>
                                    <a:rPr lang="en-US" i="1">
                                      <a:latin typeface="Cambria Math"/>
                                    </a:rPr>
                                    <m:t>𝑡</m:t>
                                  </m:r>
                                  <m:r>
                                    <a:rPr lang="en-US" i="1">
                                      <a:latin typeface="Cambria Math"/>
                                    </a:rPr>
                                    <m:t>≤</m:t>
                                  </m:r>
                                  <m:r>
                                    <a:rPr lang="en-US" i="1">
                                      <a:latin typeface="Cambria Math"/>
                                    </a:rPr>
                                    <m:t>𝑛</m:t>
                                  </m:r>
                                </m:sub>
                                <m:sup/>
                                <m:e>
                                  <m:sSup>
                                    <m:sSupPr>
                                      <m:ctrlPr>
                                        <a:rPr lang="en-US" i="1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lang="en-US" i="1">
                                              <a:latin typeface="Cambria Math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i="1">
                                              <a:latin typeface="Cambria Math"/>
                                            </a:rPr>
                                            <m:t>𝑡</m:t>
                                          </m:r>
                                          <m:r>
                                            <a:rPr lang="en-US" i="1">
                                              <a:latin typeface="Cambria Math"/>
                                            </a:rPr>
                                            <m:t>−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i="1">
                                                  <a:latin typeface="Cambria Math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i="1">
                                                  <a:latin typeface="Cambria Math"/>
                                                </a:rPr>
                                                <m:t>𝜇</m:t>
                                              </m:r>
                                            </m:e>
                                            <m:sub>
                                              <m:d>
                                                <m:dPr>
                                                  <m:begChr m:val="["/>
                                                  <m:endChr m:val="]"/>
                                                  <m:ctrlPr>
                                                    <a:rPr lang="en-US" i="1">
                                                      <a:latin typeface="Cambria Math"/>
                                                    </a:rPr>
                                                  </m:ctrlPr>
                                                </m:dPr>
                                                <m:e>
                                                  <m:r>
                                                    <a:rPr lang="en-US" i="1">
                                                      <a:latin typeface="Cambria Math"/>
                                                    </a:rPr>
                                                    <m:t>𝑗</m:t>
                                                  </m:r>
                                                  <m:r>
                                                    <a:rPr lang="en-US" i="1">
                                                      <a:latin typeface="Cambria Math"/>
                                                    </a:rPr>
                                                    <m:t>+1,</m:t>
                                                  </m:r>
                                                  <m:r>
                                                    <a:rPr lang="en-US" i="1">
                                                      <a:latin typeface="Cambria Math"/>
                                                    </a:rPr>
                                                    <m:t>𝑛</m:t>
                                                  </m:r>
                                                </m:e>
                                              </m:d>
                                            </m:sub>
                                          </m:sSub>
                                        </m:e>
                                      </m:d>
                                    </m:e>
                                    <m:sup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nary>
                            </m:e>
                          </m:d>
                        </m:e>
                      </m:func>
                    </m:oMath>
                  </m:oMathPara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167" name="TextBox 1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048" y="4218770"/>
                <a:ext cx="5059757" cy="2078839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70" name="Group 169"/>
          <p:cNvGrpSpPr/>
          <p:nvPr/>
        </p:nvGrpSpPr>
        <p:grpSpPr>
          <a:xfrm>
            <a:off x="4995440" y="1664732"/>
            <a:ext cx="473848" cy="2394442"/>
            <a:chOff x="5537054" y="1660032"/>
            <a:chExt cx="473848" cy="2394442"/>
          </a:xfrm>
        </p:grpSpPr>
        <p:cxnSp>
          <p:nvCxnSpPr>
            <p:cNvPr id="165" name="Straight Connector 164"/>
            <p:cNvCxnSpPr/>
            <p:nvPr/>
          </p:nvCxnSpPr>
          <p:spPr>
            <a:xfrm>
              <a:off x="5722143" y="2038349"/>
              <a:ext cx="0" cy="2016125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9" name="TextBox 168"/>
                <p:cNvSpPr txBox="1"/>
                <p:nvPr/>
              </p:nvSpPr>
              <p:spPr>
                <a:xfrm>
                  <a:off x="5537054" y="1660032"/>
                  <a:ext cx="47384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dirty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𝑏</m:t>
                            </m:r>
                          </m:e>
                          <m:sub>
                            <m:r>
                              <a:rPr lang="en-US" i="1" dirty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69" name="TextBox 16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37054" y="1660032"/>
                  <a:ext cx="473848" cy="36933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72" name="Group 171"/>
          <p:cNvGrpSpPr/>
          <p:nvPr/>
        </p:nvGrpSpPr>
        <p:grpSpPr>
          <a:xfrm>
            <a:off x="3159145" y="1639018"/>
            <a:ext cx="473848" cy="2409622"/>
            <a:chOff x="5140654" y="1659138"/>
            <a:chExt cx="473848" cy="2409622"/>
          </a:xfrm>
        </p:grpSpPr>
        <p:cxnSp>
          <p:nvCxnSpPr>
            <p:cNvPr id="168" name="Straight Connector 167"/>
            <p:cNvCxnSpPr/>
            <p:nvPr/>
          </p:nvCxnSpPr>
          <p:spPr>
            <a:xfrm>
              <a:off x="5377578" y="2052635"/>
              <a:ext cx="0" cy="2016125"/>
            </a:xfrm>
            <a:prstGeom prst="line">
              <a:avLst/>
            </a:pr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1" name="TextBox 170"/>
                <p:cNvSpPr txBox="1"/>
                <p:nvPr/>
              </p:nvSpPr>
              <p:spPr>
                <a:xfrm>
                  <a:off x="5140654" y="1659138"/>
                  <a:ext cx="47384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dirty="0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  <m:t>𝑏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71" name="TextBox 17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40654" y="1659138"/>
                  <a:ext cx="473848" cy="369332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b="-1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73" name="Rectangle 172"/>
          <p:cNvSpPr/>
          <p:nvPr/>
        </p:nvSpPr>
        <p:spPr>
          <a:xfrm>
            <a:off x="6349320" y="5214248"/>
            <a:ext cx="322265" cy="34149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1" name="Straight Connector 180"/>
          <p:cNvCxnSpPr/>
          <p:nvPr/>
        </p:nvCxnSpPr>
        <p:spPr>
          <a:xfrm>
            <a:off x="1077911" y="3225798"/>
            <a:ext cx="2339182" cy="0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Connector 145"/>
          <p:cNvCxnSpPr/>
          <p:nvPr/>
        </p:nvCxnSpPr>
        <p:spPr>
          <a:xfrm>
            <a:off x="1065926" y="2000424"/>
            <a:ext cx="0" cy="2016125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Connector 146"/>
          <p:cNvCxnSpPr/>
          <p:nvPr/>
        </p:nvCxnSpPr>
        <p:spPr>
          <a:xfrm>
            <a:off x="5951191" y="1992485"/>
            <a:ext cx="0" cy="2016125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Connector 147"/>
          <p:cNvCxnSpPr/>
          <p:nvPr/>
        </p:nvCxnSpPr>
        <p:spPr>
          <a:xfrm>
            <a:off x="5180805" y="3040577"/>
            <a:ext cx="786363" cy="1"/>
          </a:xfrm>
          <a:prstGeom prst="line">
            <a:avLst/>
          </a:prstGeom>
          <a:ln w="190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Connector 151"/>
          <p:cNvCxnSpPr/>
          <p:nvPr/>
        </p:nvCxnSpPr>
        <p:spPr>
          <a:xfrm>
            <a:off x="3396069" y="3581400"/>
            <a:ext cx="1784736" cy="0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4202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Rectangle 160"/>
          <p:cNvSpPr/>
          <p:nvPr/>
        </p:nvSpPr>
        <p:spPr>
          <a:xfrm>
            <a:off x="5722143" y="4867366"/>
            <a:ext cx="3221959" cy="68298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Rectangle 161"/>
          <p:cNvSpPr/>
          <p:nvPr/>
        </p:nvSpPr>
        <p:spPr>
          <a:xfrm>
            <a:off x="5722143" y="5564928"/>
            <a:ext cx="1923378" cy="326919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681830" y="1822449"/>
            <a:ext cx="7561263" cy="2232025"/>
            <a:chOff x="755650" y="1557338"/>
            <a:chExt cx="7561263" cy="2232025"/>
          </a:xfrm>
        </p:grpSpPr>
        <p:grpSp>
          <p:nvGrpSpPr>
            <p:cNvPr id="5" name="Group 247"/>
            <p:cNvGrpSpPr>
              <a:grpSpLocks/>
            </p:cNvGrpSpPr>
            <p:nvPr/>
          </p:nvGrpSpPr>
          <p:grpSpPr bwMode="auto">
            <a:xfrm>
              <a:off x="1116013" y="3573463"/>
              <a:ext cx="358775" cy="215900"/>
              <a:chOff x="431" y="1752"/>
              <a:chExt cx="226" cy="136"/>
            </a:xfrm>
          </p:grpSpPr>
          <p:sp>
            <p:nvSpPr>
              <p:cNvPr id="107" name="Line 248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" name="Line 249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6" name="Group 250"/>
            <p:cNvGrpSpPr>
              <a:grpSpLocks/>
            </p:cNvGrpSpPr>
            <p:nvPr/>
          </p:nvGrpSpPr>
          <p:grpSpPr bwMode="auto">
            <a:xfrm>
              <a:off x="1474788" y="3573463"/>
              <a:ext cx="358775" cy="215900"/>
              <a:chOff x="431" y="1752"/>
              <a:chExt cx="226" cy="136"/>
            </a:xfrm>
          </p:grpSpPr>
          <p:sp>
            <p:nvSpPr>
              <p:cNvPr id="105" name="Line 251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" name="Line 252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" name="Group 253"/>
            <p:cNvGrpSpPr>
              <a:grpSpLocks/>
            </p:cNvGrpSpPr>
            <p:nvPr/>
          </p:nvGrpSpPr>
          <p:grpSpPr bwMode="auto">
            <a:xfrm>
              <a:off x="1835150" y="3573463"/>
              <a:ext cx="358775" cy="215900"/>
              <a:chOff x="431" y="1752"/>
              <a:chExt cx="226" cy="136"/>
            </a:xfrm>
          </p:grpSpPr>
          <p:sp>
            <p:nvSpPr>
              <p:cNvPr id="103" name="Line 254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" name="Line 255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" name="Group 256"/>
            <p:cNvGrpSpPr>
              <a:grpSpLocks/>
            </p:cNvGrpSpPr>
            <p:nvPr/>
          </p:nvGrpSpPr>
          <p:grpSpPr bwMode="auto">
            <a:xfrm>
              <a:off x="2195513" y="3573463"/>
              <a:ext cx="358775" cy="215900"/>
              <a:chOff x="431" y="1752"/>
              <a:chExt cx="226" cy="136"/>
            </a:xfrm>
          </p:grpSpPr>
          <p:sp>
            <p:nvSpPr>
              <p:cNvPr id="101" name="Line 257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" name="Line 258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9" name="Group 259"/>
            <p:cNvGrpSpPr>
              <a:grpSpLocks/>
            </p:cNvGrpSpPr>
            <p:nvPr/>
          </p:nvGrpSpPr>
          <p:grpSpPr bwMode="auto">
            <a:xfrm>
              <a:off x="2555875" y="3573463"/>
              <a:ext cx="358775" cy="215900"/>
              <a:chOff x="431" y="1752"/>
              <a:chExt cx="226" cy="136"/>
            </a:xfrm>
          </p:grpSpPr>
          <p:sp>
            <p:nvSpPr>
              <p:cNvPr id="99" name="Line 260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0" name="Line 261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" name="Group 262"/>
            <p:cNvGrpSpPr>
              <a:grpSpLocks/>
            </p:cNvGrpSpPr>
            <p:nvPr/>
          </p:nvGrpSpPr>
          <p:grpSpPr bwMode="auto">
            <a:xfrm>
              <a:off x="2916238" y="3573463"/>
              <a:ext cx="358775" cy="215900"/>
              <a:chOff x="431" y="1752"/>
              <a:chExt cx="226" cy="136"/>
            </a:xfrm>
          </p:grpSpPr>
          <p:sp>
            <p:nvSpPr>
              <p:cNvPr id="97" name="Line 263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8" name="Line 264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1" name="Group 265"/>
            <p:cNvGrpSpPr>
              <a:grpSpLocks/>
            </p:cNvGrpSpPr>
            <p:nvPr/>
          </p:nvGrpSpPr>
          <p:grpSpPr bwMode="auto">
            <a:xfrm>
              <a:off x="3275013" y="3573463"/>
              <a:ext cx="358775" cy="215900"/>
              <a:chOff x="431" y="1752"/>
              <a:chExt cx="226" cy="136"/>
            </a:xfrm>
          </p:grpSpPr>
          <p:sp>
            <p:nvSpPr>
              <p:cNvPr id="95" name="Line 266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6" name="Line 267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2" name="Group 268"/>
            <p:cNvGrpSpPr>
              <a:grpSpLocks/>
            </p:cNvGrpSpPr>
            <p:nvPr/>
          </p:nvGrpSpPr>
          <p:grpSpPr bwMode="auto">
            <a:xfrm>
              <a:off x="3635375" y="3573463"/>
              <a:ext cx="358775" cy="215900"/>
              <a:chOff x="431" y="1752"/>
              <a:chExt cx="226" cy="136"/>
            </a:xfrm>
          </p:grpSpPr>
          <p:sp>
            <p:nvSpPr>
              <p:cNvPr id="93" name="Line 269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4" name="Line 270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3" name="Group 271"/>
            <p:cNvGrpSpPr>
              <a:grpSpLocks/>
            </p:cNvGrpSpPr>
            <p:nvPr/>
          </p:nvGrpSpPr>
          <p:grpSpPr bwMode="auto">
            <a:xfrm>
              <a:off x="3995738" y="3573463"/>
              <a:ext cx="358775" cy="215900"/>
              <a:chOff x="431" y="1752"/>
              <a:chExt cx="226" cy="136"/>
            </a:xfrm>
          </p:grpSpPr>
          <p:sp>
            <p:nvSpPr>
              <p:cNvPr id="91" name="Line 272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" name="Line 273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4" name="Group 274"/>
            <p:cNvGrpSpPr>
              <a:grpSpLocks/>
            </p:cNvGrpSpPr>
            <p:nvPr/>
          </p:nvGrpSpPr>
          <p:grpSpPr bwMode="auto">
            <a:xfrm>
              <a:off x="4356100" y="3573463"/>
              <a:ext cx="358775" cy="215900"/>
              <a:chOff x="431" y="1752"/>
              <a:chExt cx="226" cy="136"/>
            </a:xfrm>
          </p:grpSpPr>
          <p:sp>
            <p:nvSpPr>
              <p:cNvPr id="89" name="Line 275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0" name="Line 276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5" name="Group 277"/>
            <p:cNvGrpSpPr>
              <a:grpSpLocks/>
            </p:cNvGrpSpPr>
            <p:nvPr/>
          </p:nvGrpSpPr>
          <p:grpSpPr bwMode="auto">
            <a:xfrm>
              <a:off x="4716463" y="3573463"/>
              <a:ext cx="358775" cy="215900"/>
              <a:chOff x="431" y="1752"/>
              <a:chExt cx="226" cy="136"/>
            </a:xfrm>
          </p:grpSpPr>
          <p:sp>
            <p:nvSpPr>
              <p:cNvPr id="87" name="Line 278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8" name="Line 279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6" name="Group 280"/>
            <p:cNvGrpSpPr>
              <a:grpSpLocks/>
            </p:cNvGrpSpPr>
            <p:nvPr/>
          </p:nvGrpSpPr>
          <p:grpSpPr bwMode="auto">
            <a:xfrm>
              <a:off x="5075238" y="3573463"/>
              <a:ext cx="358775" cy="215900"/>
              <a:chOff x="431" y="1752"/>
              <a:chExt cx="226" cy="136"/>
            </a:xfrm>
          </p:grpSpPr>
          <p:sp>
            <p:nvSpPr>
              <p:cNvPr id="85" name="Line 281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" name="Line 282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7" name="Group 283"/>
            <p:cNvGrpSpPr>
              <a:grpSpLocks/>
            </p:cNvGrpSpPr>
            <p:nvPr/>
          </p:nvGrpSpPr>
          <p:grpSpPr bwMode="auto">
            <a:xfrm>
              <a:off x="5435600" y="3573463"/>
              <a:ext cx="358775" cy="215900"/>
              <a:chOff x="431" y="1752"/>
              <a:chExt cx="226" cy="136"/>
            </a:xfrm>
          </p:grpSpPr>
          <p:sp>
            <p:nvSpPr>
              <p:cNvPr id="83" name="Line 284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" name="Line 285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8" name="Group 286"/>
            <p:cNvGrpSpPr>
              <a:grpSpLocks/>
            </p:cNvGrpSpPr>
            <p:nvPr/>
          </p:nvGrpSpPr>
          <p:grpSpPr bwMode="auto">
            <a:xfrm>
              <a:off x="5795963" y="3573463"/>
              <a:ext cx="358775" cy="215900"/>
              <a:chOff x="431" y="1752"/>
              <a:chExt cx="226" cy="136"/>
            </a:xfrm>
          </p:grpSpPr>
          <p:sp>
            <p:nvSpPr>
              <p:cNvPr id="81" name="Line 287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" name="Line 288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9" name="Group 289"/>
            <p:cNvGrpSpPr>
              <a:grpSpLocks/>
            </p:cNvGrpSpPr>
            <p:nvPr/>
          </p:nvGrpSpPr>
          <p:grpSpPr bwMode="auto">
            <a:xfrm>
              <a:off x="6156325" y="3573463"/>
              <a:ext cx="358775" cy="215900"/>
              <a:chOff x="431" y="1752"/>
              <a:chExt cx="226" cy="136"/>
            </a:xfrm>
          </p:grpSpPr>
          <p:sp>
            <p:nvSpPr>
              <p:cNvPr id="79" name="Line 290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0" name="Line 291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0" name="Group 292"/>
            <p:cNvGrpSpPr>
              <a:grpSpLocks/>
            </p:cNvGrpSpPr>
            <p:nvPr/>
          </p:nvGrpSpPr>
          <p:grpSpPr bwMode="auto">
            <a:xfrm>
              <a:off x="6516688" y="3573463"/>
              <a:ext cx="358775" cy="215900"/>
              <a:chOff x="431" y="1752"/>
              <a:chExt cx="226" cy="136"/>
            </a:xfrm>
          </p:grpSpPr>
          <p:sp>
            <p:nvSpPr>
              <p:cNvPr id="77" name="Line 293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8" name="Line 294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1" name="Group 295"/>
            <p:cNvGrpSpPr>
              <a:grpSpLocks/>
            </p:cNvGrpSpPr>
            <p:nvPr/>
          </p:nvGrpSpPr>
          <p:grpSpPr bwMode="auto">
            <a:xfrm>
              <a:off x="6875463" y="3573463"/>
              <a:ext cx="358775" cy="215900"/>
              <a:chOff x="431" y="1752"/>
              <a:chExt cx="226" cy="136"/>
            </a:xfrm>
          </p:grpSpPr>
          <p:sp>
            <p:nvSpPr>
              <p:cNvPr id="75" name="Line 296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6" name="Line 297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2" name="Group 298"/>
            <p:cNvGrpSpPr>
              <a:grpSpLocks/>
            </p:cNvGrpSpPr>
            <p:nvPr/>
          </p:nvGrpSpPr>
          <p:grpSpPr bwMode="auto">
            <a:xfrm>
              <a:off x="7235825" y="3573463"/>
              <a:ext cx="358775" cy="215900"/>
              <a:chOff x="431" y="1752"/>
              <a:chExt cx="226" cy="136"/>
            </a:xfrm>
          </p:grpSpPr>
          <p:sp>
            <p:nvSpPr>
              <p:cNvPr id="73" name="Line 299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" name="Line 300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3" name="Group 301"/>
            <p:cNvGrpSpPr>
              <a:grpSpLocks/>
            </p:cNvGrpSpPr>
            <p:nvPr/>
          </p:nvGrpSpPr>
          <p:grpSpPr bwMode="auto">
            <a:xfrm>
              <a:off x="7596188" y="3573463"/>
              <a:ext cx="358775" cy="215900"/>
              <a:chOff x="431" y="1752"/>
              <a:chExt cx="226" cy="136"/>
            </a:xfrm>
          </p:grpSpPr>
          <p:sp>
            <p:nvSpPr>
              <p:cNvPr id="71" name="Line 302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" name="Line 303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4" name="Line 304"/>
            <p:cNvSpPr>
              <a:spLocks noChangeShapeType="1"/>
            </p:cNvSpPr>
            <p:nvPr/>
          </p:nvSpPr>
          <p:spPr bwMode="auto">
            <a:xfrm>
              <a:off x="7956550" y="3716338"/>
              <a:ext cx="3603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Line 305"/>
            <p:cNvSpPr>
              <a:spLocks noChangeShapeType="1"/>
            </p:cNvSpPr>
            <p:nvPr/>
          </p:nvSpPr>
          <p:spPr bwMode="auto">
            <a:xfrm flipV="1">
              <a:off x="1116013" y="3262313"/>
              <a:ext cx="0" cy="4794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Line 306"/>
            <p:cNvSpPr>
              <a:spLocks noChangeShapeType="1"/>
            </p:cNvSpPr>
            <p:nvPr/>
          </p:nvSpPr>
          <p:spPr bwMode="auto">
            <a:xfrm>
              <a:off x="1116013" y="3262313"/>
              <a:ext cx="7143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Line 307"/>
            <p:cNvSpPr>
              <a:spLocks noChangeShapeType="1"/>
            </p:cNvSpPr>
            <p:nvPr/>
          </p:nvSpPr>
          <p:spPr bwMode="auto">
            <a:xfrm flipV="1">
              <a:off x="1116013" y="2828925"/>
              <a:ext cx="0" cy="431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Line 308"/>
            <p:cNvSpPr>
              <a:spLocks noChangeShapeType="1"/>
            </p:cNvSpPr>
            <p:nvPr/>
          </p:nvSpPr>
          <p:spPr bwMode="auto">
            <a:xfrm>
              <a:off x="1116013" y="2854325"/>
              <a:ext cx="7143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Line 309"/>
            <p:cNvSpPr>
              <a:spLocks noChangeShapeType="1"/>
            </p:cNvSpPr>
            <p:nvPr/>
          </p:nvSpPr>
          <p:spPr bwMode="auto">
            <a:xfrm flipV="1">
              <a:off x="1116013" y="2397125"/>
              <a:ext cx="0" cy="431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Line 310"/>
            <p:cNvSpPr>
              <a:spLocks noChangeShapeType="1"/>
            </p:cNvSpPr>
            <p:nvPr/>
          </p:nvSpPr>
          <p:spPr bwMode="auto">
            <a:xfrm>
              <a:off x="1116013" y="2422525"/>
              <a:ext cx="7143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Line 311"/>
            <p:cNvSpPr>
              <a:spLocks noChangeShapeType="1"/>
            </p:cNvSpPr>
            <p:nvPr/>
          </p:nvSpPr>
          <p:spPr bwMode="auto">
            <a:xfrm flipV="1">
              <a:off x="1116013" y="1989138"/>
              <a:ext cx="0" cy="431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Line 312"/>
            <p:cNvSpPr>
              <a:spLocks noChangeShapeType="1"/>
            </p:cNvSpPr>
            <p:nvPr/>
          </p:nvSpPr>
          <p:spPr bwMode="auto">
            <a:xfrm>
              <a:off x="1116013" y="1989138"/>
              <a:ext cx="7143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Line 313"/>
            <p:cNvSpPr>
              <a:spLocks noChangeShapeType="1"/>
            </p:cNvSpPr>
            <p:nvPr/>
          </p:nvSpPr>
          <p:spPr bwMode="auto">
            <a:xfrm flipV="1">
              <a:off x="1116013" y="1557338"/>
              <a:ext cx="0" cy="431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Oval 314"/>
            <p:cNvSpPr>
              <a:spLocks noChangeArrowheads="1"/>
            </p:cNvSpPr>
            <p:nvPr/>
          </p:nvSpPr>
          <p:spPr bwMode="auto">
            <a:xfrm>
              <a:off x="1258888" y="3044825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35" name="Oval 315"/>
            <p:cNvSpPr>
              <a:spLocks noChangeArrowheads="1"/>
            </p:cNvSpPr>
            <p:nvPr/>
          </p:nvSpPr>
          <p:spPr bwMode="auto">
            <a:xfrm>
              <a:off x="1403350" y="2613025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36" name="Oval 316"/>
            <p:cNvSpPr>
              <a:spLocks noChangeArrowheads="1"/>
            </p:cNvSpPr>
            <p:nvPr/>
          </p:nvSpPr>
          <p:spPr bwMode="auto">
            <a:xfrm>
              <a:off x="1546225" y="3044825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37" name="Oval 317"/>
            <p:cNvSpPr>
              <a:spLocks noChangeArrowheads="1"/>
            </p:cNvSpPr>
            <p:nvPr/>
          </p:nvSpPr>
          <p:spPr bwMode="auto">
            <a:xfrm>
              <a:off x="1690688" y="2924175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38" name="Oval 318"/>
            <p:cNvSpPr>
              <a:spLocks noChangeArrowheads="1"/>
            </p:cNvSpPr>
            <p:nvPr/>
          </p:nvSpPr>
          <p:spPr bwMode="auto">
            <a:xfrm>
              <a:off x="1906588" y="3068638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39" name="Oval 319"/>
            <p:cNvSpPr>
              <a:spLocks noChangeArrowheads="1"/>
            </p:cNvSpPr>
            <p:nvPr/>
          </p:nvSpPr>
          <p:spPr bwMode="auto">
            <a:xfrm>
              <a:off x="2051050" y="2493963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40" name="Oval 320"/>
            <p:cNvSpPr>
              <a:spLocks noChangeArrowheads="1"/>
            </p:cNvSpPr>
            <p:nvPr/>
          </p:nvSpPr>
          <p:spPr bwMode="auto">
            <a:xfrm>
              <a:off x="2195513" y="2925763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41" name="Oval 321"/>
            <p:cNvSpPr>
              <a:spLocks noChangeArrowheads="1"/>
            </p:cNvSpPr>
            <p:nvPr/>
          </p:nvSpPr>
          <p:spPr bwMode="auto">
            <a:xfrm>
              <a:off x="2409825" y="3116263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42" name="Oval 322"/>
            <p:cNvSpPr>
              <a:spLocks noChangeArrowheads="1"/>
            </p:cNvSpPr>
            <p:nvPr/>
          </p:nvSpPr>
          <p:spPr bwMode="auto">
            <a:xfrm>
              <a:off x="2627313" y="2901950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43" name="Oval 323"/>
            <p:cNvSpPr>
              <a:spLocks noChangeArrowheads="1"/>
            </p:cNvSpPr>
            <p:nvPr/>
          </p:nvSpPr>
          <p:spPr bwMode="auto">
            <a:xfrm>
              <a:off x="2770188" y="3116263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44" name="Oval 324"/>
            <p:cNvSpPr>
              <a:spLocks noChangeArrowheads="1"/>
            </p:cNvSpPr>
            <p:nvPr/>
          </p:nvSpPr>
          <p:spPr bwMode="auto">
            <a:xfrm>
              <a:off x="2986088" y="2901950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45" name="Oval 325"/>
            <p:cNvSpPr>
              <a:spLocks noChangeArrowheads="1"/>
            </p:cNvSpPr>
            <p:nvPr/>
          </p:nvSpPr>
          <p:spPr bwMode="auto">
            <a:xfrm>
              <a:off x="3130550" y="3116263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46" name="Oval 326"/>
            <p:cNvSpPr>
              <a:spLocks noChangeArrowheads="1"/>
            </p:cNvSpPr>
            <p:nvPr/>
          </p:nvSpPr>
          <p:spPr bwMode="auto">
            <a:xfrm>
              <a:off x="3346450" y="2901950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47" name="Oval 327"/>
            <p:cNvSpPr>
              <a:spLocks noChangeArrowheads="1"/>
            </p:cNvSpPr>
            <p:nvPr/>
          </p:nvSpPr>
          <p:spPr bwMode="auto">
            <a:xfrm>
              <a:off x="3490913" y="3116263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48" name="Oval 328"/>
            <p:cNvSpPr>
              <a:spLocks noChangeArrowheads="1"/>
            </p:cNvSpPr>
            <p:nvPr/>
          </p:nvSpPr>
          <p:spPr bwMode="auto">
            <a:xfrm>
              <a:off x="3706813" y="3189288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49" name="Oval 329"/>
            <p:cNvSpPr>
              <a:spLocks noChangeArrowheads="1"/>
            </p:cNvSpPr>
            <p:nvPr/>
          </p:nvSpPr>
          <p:spPr bwMode="auto">
            <a:xfrm>
              <a:off x="3851275" y="3405188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50" name="Oval 330"/>
            <p:cNvSpPr>
              <a:spLocks noChangeArrowheads="1"/>
            </p:cNvSpPr>
            <p:nvPr/>
          </p:nvSpPr>
          <p:spPr bwMode="auto">
            <a:xfrm>
              <a:off x="4067175" y="3189288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51" name="Oval 331"/>
            <p:cNvSpPr>
              <a:spLocks noChangeArrowheads="1"/>
            </p:cNvSpPr>
            <p:nvPr/>
          </p:nvSpPr>
          <p:spPr bwMode="auto">
            <a:xfrm>
              <a:off x="4210050" y="3405188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52" name="Oval 332"/>
            <p:cNvSpPr>
              <a:spLocks noChangeArrowheads="1"/>
            </p:cNvSpPr>
            <p:nvPr/>
          </p:nvSpPr>
          <p:spPr bwMode="auto">
            <a:xfrm>
              <a:off x="4425950" y="3189288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53" name="Oval 333"/>
            <p:cNvSpPr>
              <a:spLocks noChangeArrowheads="1"/>
            </p:cNvSpPr>
            <p:nvPr/>
          </p:nvSpPr>
          <p:spPr bwMode="auto">
            <a:xfrm>
              <a:off x="4570413" y="3405188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54" name="Oval 334"/>
            <p:cNvSpPr>
              <a:spLocks noChangeArrowheads="1"/>
            </p:cNvSpPr>
            <p:nvPr/>
          </p:nvSpPr>
          <p:spPr bwMode="auto">
            <a:xfrm>
              <a:off x="4786313" y="3189288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55" name="Oval 335"/>
            <p:cNvSpPr>
              <a:spLocks noChangeArrowheads="1"/>
            </p:cNvSpPr>
            <p:nvPr/>
          </p:nvSpPr>
          <p:spPr bwMode="auto">
            <a:xfrm>
              <a:off x="4932363" y="3405188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56" name="Oval 336"/>
            <p:cNvSpPr>
              <a:spLocks noChangeArrowheads="1"/>
            </p:cNvSpPr>
            <p:nvPr/>
          </p:nvSpPr>
          <p:spPr bwMode="auto">
            <a:xfrm>
              <a:off x="5148263" y="3189288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57" name="Oval 337"/>
            <p:cNvSpPr>
              <a:spLocks noChangeArrowheads="1"/>
            </p:cNvSpPr>
            <p:nvPr/>
          </p:nvSpPr>
          <p:spPr bwMode="auto">
            <a:xfrm>
              <a:off x="5291138" y="3405188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58" name="Oval 338"/>
            <p:cNvSpPr>
              <a:spLocks noChangeArrowheads="1"/>
            </p:cNvSpPr>
            <p:nvPr/>
          </p:nvSpPr>
          <p:spPr bwMode="auto">
            <a:xfrm>
              <a:off x="5507038" y="1965325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59" name="Oval 339"/>
            <p:cNvSpPr>
              <a:spLocks noChangeArrowheads="1"/>
            </p:cNvSpPr>
            <p:nvPr/>
          </p:nvSpPr>
          <p:spPr bwMode="auto">
            <a:xfrm>
              <a:off x="5651500" y="2179638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60" name="Oval 340"/>
            <p:cNvSpPr>
              <a:spLocks noChangeArrowheads="1"/>
            </p:cNvSpPr>
            <p:nvPr/>
          </p:nvSpPr>
          <p:spPr bwMode="auto">
            <a:xfrm>
              <a:off x="5867400" y="1965325"/>
              <a:ext cx="73025" cy="73025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61" name="Oval 341"/>
            <p:cNvSpPr>
              <a:spLocks noChangeArrowheads="1"/>
            </p:cNvSpPr>
            <p:nvPr/>
          </p:nvSpPr>
          <p:spPr bwMode="auto">
            <a:xfrm>
              <a:off x="6011863" y="2179638"/>
              <a:ext cx="73025" cy="7302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62" name="Oval 342"/>
            <p:cNvSpPr>
              <a:spLocks noChangeArrowheads="1"/>
            </p:cNvSpPr>
            <p:nvPr/>
          </p:nvSpPr>
          <p:spPr bwMode="auto">
            <a:xfrm>
              <a:off x="6226175" y="1965325"/>
              <a:ext cx="73025" cy="7302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63" name="Oval 343"/>
            <p:cNvSpPr>
              <a:spLocks noChangeArrowheads="1"/>
            </p:cNvSpPr>
            <p:nvPr/>
          </p:nvSpPr>
          <p:spPr bwMode="auto">
            <a:xfrm>
              <a:off x="6372225" y="2179638"/>
              <a:ext cx="73025" cy="7302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64" name="Oval 344"/>
            <p:cNvSpPr>
              <a:spLocks noChangeArrowheads="1"/>
            </p:cNvSpPr>
            <p:nvPr/>
          </p:nvSpPr>
          <p:spPr bwMode="auto">
            <a:xfrm>
              <a:off x="6586538" y="1965325"/>
              <a:ext cx="73025" cy="7302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65" name="Oval 345"/>
            <p:cNvSpPr>
              <a:spLocks noChangeArrowheads="1"/>
            </p:cNvSpPr>
            <p:nvPr/>
          </p:nvSpPr>
          <p:spPr bwMode="auto">
            <a:xfrm>
              <a:off x="6732588" y="2181225"/>
              <a:ext cx="73025" cy="7302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66" name="Oval 346"/>
            <p:cNvSpPr>
              <a:spLocks noChangeArrowheads="1"/>
            </p:cNvSpPr>
            <p:nvPr/>
          </p:nvSpPr>
          <p:spPr bwMode="auto">
            <a:xfrm>
              <a:off x="6948488" y="1965325"/>
              <a:ext cx="73025" cy="7302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67" name="Oval 347"/>
            <p:cNvSpPr>
              <a:spLocks noChangeArrowheads="1"/>
            </p:cNvSpPr>
            <p:nvPr/>
          </p:nvSpPr>
          <p:spPr bwMode="auto">
            <a:xfrm>
              <a:off x="7091363" y="2179638"/>
              <a:ext cx="73025" cy="7302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68" name="Oval 348"/>
            <p:cNvSpPr>
              <a:spLocks noChangeArrowheads="1"/>
            </p:cNvSpPr>
            <p:nvPr/>
          </p:nvSpPr>
          <p:spPr bwMode="auto">
            <a:xfrm>
              <a:off x="7307263" y="1965325"/>
              <a:ext cx="73025" cy="7302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69" name="Oval 349"/>
            <p:cNvSpPr>
              <a:spLocks noChangeArrowheads="1"/>
            </p:cNvSpPr>
            <p:nvPr/>
          </p:nvSpPr>
          <p:spPr bwMode="auto">
            <a:xfrm>
              <a:off x="7451725" y="2179638"/>
              <a:ext cx="73025" cy="7302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70" name="Text Box 351"/>
            <p:cNvSpPr txBox="1">
              <a:spLocks noChangeArrowheads="1"/>
            </p:cNvSpPr>
            <p:nvPr/>
          </p:nvSpPr>
          <p:spPr bwMode="auto">
            <a:xfrm>
              <a:off x="755650" y="1557338"/>
              <a:ext cx="503238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>
                  <a:latin typeface="Comic Sans MS" pitchFamily="66" charset="0"/>
                </a:rPr>
                <a:t>R</a:t>
              </a:r>
            </a:p>
          </p:txBody>
        </p:sp>
      </p:grpSp>
      <p:sp>
        <p:nvSpPr>
          <p:cNvPr id="110" name="Rectangle 109"/>
          <p:cNvSpPr/>
          <p:nvPr/>
        </p:nvSpPr>
        <p:spPr>
          <a:xfrm>
            <a:off x="5761831" y="2158999"/>
            <a:ext cx="181769" cy="21589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TextBox 110"/>
          <p:cNvSpPr txBox="1"/>
          <p:nvPr/>
        </p:nvSpPr>
        <p:spPr>
          <a:xfrm>
            <a:off x="6371430" y="1295400"/>
            <a:ext cx="1146468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n-</a:t>
            </a:r>
            <a:r>
              <a:rPr lang="en-US" dirty="0" err="1" smtClean="0"/>
              <a:t>th</a:t>
            </a:r>
            <a:r>
              <a:rPr lang="en-US" dirty="0" smtClean="0"/>
              <a:t> point</a:t>
            </a:r>
            <a:endParaRPr lang="en-US" dirty="0"/>
          </a:p>
        </p:txBody>
      </p:sp>
      <p:cxnSp>
        <p:nvCxnSpPr>
          <p:cNvPr id="113" name="Straight Arrow Connector 112"/>
          <p:cNvCxnSpPr>
            <a:stCxn id="111" idx="1"/>
            <a:endCxn id="110" idx="0"/>
          </p:cNvCxnSpPr>
          <p:nvPr/>
        </p:nvCxnSpPr>
        <p:spPr>
          <a:xfrm flipH="1">
            <a:off x="5852716" y="1480066"/>
            <a:ext cx="518714" cy="67893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TextBox 113"/>
          <p:cNvSpPr txBox="1"/>
          <p:nvPr/>
        </p:nvSpPr>
        <p:spPr>
          <a:xfrm>
            <a:off x="6371430" y="899067"/>
            <a:ext cx="691215" cy="36933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k = 3</a:t>
            </a:r>
            <a:endParaRPr lang="en-US" dirty="0"/>
          </a:p>
        </p:txBody>
      </p:sp>
      <p:sp>
        <p:nvSpPr>
          <p:cNvPr id="115" name="TextBox 114"/>
          <p:cNvSpPr txBox="1"/>
          <p:nvPr/>
        </p:nvSpPr>
        <p:spPr>
          <a:xfrm>
            <a:off x="19032" y="4301520"/>
            <a:ext cx="3416320" cy="400110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n-US" sz="2000" dirty="0" smtClean="0"/>
              <a:t>Optimal segmentation S[</a:t>
            </a:r>
            <a:r>
              <a:rPr lang="en-US" sz="2000" dirty="0" err="1" smtClean="0"/>
              <a:t>1:n</a:t>
            </a:r>
            <a:r>
              <a:rPr lang="en-US" sz="2000" dirty="0" smtClean="0"/>
              <a:t>]</a:t>
            </a:r>
            <a:endParaRPr lang="en-US" sz="2000" dirty="0"/>
          </a:p>
        </p:txBody>
      </p:sp>
      <p:sp>
        <p:nvSpPr>
          <p:cNvPr id="117" name="Rectangle 116"/>
          <p:cNvSpPr/>
          <p:nvPr/>
        </p:nvSpPr>
        <p:spPr>
          <a:xfrm>
            <a:off x="5697649" y="4867366"/>
            <a:ext cx="3246453" cy="136597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8" name="Straight Connector 117"/>
          <p:cNvCxnSpPr/>
          <p:nvPr/>
        </p:nvCxnSpPr>
        <p:spPr>
          <a:xfrm>
            <a:off x="5697649" y="5208860"/>
            <a:ext cx="324645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>
            <a:off x="5697649" y="5891847"/>
            <a:ext cx="324645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>
            <a:off x="5697649" y="5550353"/>
            <a:ext cx="324645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/>
          <p:nvPr/>
        </p:nvCxnSpPr>
        <p:spPr>
          <a:xfrm>
            <a:off x="5697649" y="6233340"/>
            <a:ext cx="324645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>
            <a:off x="6022294" y="4867366"/>
            <a:ext cx="0" cy="13659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/>
          <p:cNvCxnSpPr/>
          <p:nvPr/>
        </p:nvCxnSpPr>
        <p:spPr>
          <a:xfrm flipH="1">
            <a:off x="6334917" y="4867366"/>
            <a:ext cx="12022" cy="13659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/>
          <p:cNvCxnSpPr/>
          <p:nvPr/>
        </p:nvCxnSpPr>
        <p:spPr>
          <a:xfrm>
            <a:off x="6671585" y="4867366"/>
            <a:ext cx="0" cy="13659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/>
          <p:nvPr/>
        </p:nvCxnSpPr>
        <p:spPr>
          <a:xfrm>
            <a:off x="6996230" y="4867366"/>
            <a:ext cx="0" cy="13659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/>
          <p:cNvCxnSpPr>
            <a:endCxn id="117" idx="2"/>
          </p:cNvCxnSpPr>
          <p:nvPr/>
        </p:nvCxnSpPr>
        <p:spPr>
          <a:xfrm>
            <a:off x="7320875" y="4867366"/>
            <a:ext cx="1" cy="13659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/>
          <p:nvPr/>
        </p:nvCxnSpPr>
        <p:spPr>
          <a:xfrm>
            <a:off x="7645521" y="4867366"/>
            <a:ext cx="0" cy="13659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/>
          <p:cNvCxnSpPr/>
          <p:nvPr/>
        </p:nvCxnSpPr>
        <p:spPr>
          <a:xfrm>
            <a:off x="7970166" y="4867366"/>
            <a:ext cx="0" cy="13659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/>
          <p:cNvCxnSpPr/>
          <p:nvPr/>
        </p:nvCxnSpPr>
        <p:spPr>
          <a:xfrm>
            <a:off x="8294811" y="4867366"/>
            <a:ext cx="0" cy="13659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/>
          <p:cNvCxnSpPr/>
          <p:nvPr/>
        </p:nvCxnSpPr>
        <p:spPr>
          <a:xfrm>
            <a:off x="8619457" y="4867366"/>
            <a:ext cx="0" cy="13659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TextBox 130"/>
          <p:cNvSpPr txBox="1"/>
          <p:nvPr/>
        </p:nvSpPr>
        <p:spPr>
          <a:xfrm>
            <a:off x="8619457" y="4550575"/>
            <a:ext cx="324645" cy="3123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N</a:t>
            </a:r>
            <a:endParaRPr lang="en-US" b="1" dirty="0"/>
          </a:p>
        </p:txBody>
      </p:sp>
      <p:sp>
        <p:nvSpPr>
          <p:cNvPr id="132" name="TextBox 131"/>
          <p:cNvSpPr txBox="1"/>
          <p:nvPr/>
        </p:nvSpPr>
        <p:spPr>
          <a:xfrm>
            <a:off x="5697649" y="4555992"/>
            <a:ext cx="324645" cy="3123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1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5379908" y="4876999"/>
            <a:ext cx="324645" cy="3123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1</a:t>
            </a:r>
          </a:p>
        </p:txBody>
      </p:sp>
      <p:sp>
        <p:nvSpPr>
          <p:cNvPr id="135" name="Rectangle 134"/>
          <p:cNvSpPr/>
          <p:nvPr/>
        </p:nvSpPr>
        <p:spPr>
          <a:xfrm>
            <a:off x="7647901" y="5550354"/>
            <a:ext cx="322265" cy="341493"/>
          </a:xfrm>
          <a:prstGeom prst="rect">
            <a:avLst/>
          </a:prstGeom>
          <a:solidFill>
            <a:srgbClr val="EF851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7" name="TextBox 156"/>
          <p:cNvSpPr txBox="1"/>
          <p:nvPr/>
        </p:nvSpPr>
        <p:spPr>
          <a:xfrm>
            <a:off x="5374966" y="5238010"/>
            <a:ext cx="3246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2</a:t>
            </a:r>
            <a:endParaRPr lang="en-US" b="1" dirty="0"/>
          </a:p>
        </p:txBody>
      </p:sp>
      <p:sp>
        <p:nvSpPr>
          <p:cNvPr id="158" name="TextBox 157"/>
          <p:cNvSpPr txBox="1"/>
          <p:nvPr/>
        </p:nvSpPr>
        <p:spPr>
          <a:xfrm>
            <a:off x="5379908" y="5564928"/>
            <a:ext cx="3246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3</a:t>
            </a:r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59" name="TextBox 158"/>
          <p:cNvSpPr txBox="1"/>
          <p:nvPr/>
        </p:nvSpPr>
        <p:spPr>
          <a:xfrm>
            <a:off x="5384546" y="5891847"/>
            <a:ext cx="3246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4</a:t>
            </a:r>
            <a:endParaRPr lang="en-US" b="1" dirty="0"/>
          </a:p>
        </p:txBody>
      </p:sp>
      <p:sp>
        <p:nvSpPr>
          <p:cNvPr id="163" name="TextBox 162"/>
          <p:cNvSpPr txBox="1"/>
          <p:nvPr/>
        </p:nvSpPr>
        <p:spPr>
          <a:xfrm>
            <a:off x="7625676" y="4527498"/>
            <a:ext cx="411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EF8511"/>
                </a:solidFill>
              </a:rPr>
              <a:t>n</a:t>
            </a:r>
            <a:endParaRPr lang="en-US" b="1" dirty="0">
              <a:solidFill>
                <a:srgbClr val="EF8511"/>
              </a:solidFill>
            </a:endParaRPr>
          </a:p>
        </p:txBody>
      </p:sp>
      <p:grpSp>
        <p:nvGrpSpPr>
          <p:cNvPr id="170" name="Group 169"/>
          <p:cNvGrpSpPr/>
          <p:nvPr/>
        </p:nvGrpSpPr>
        <p:grpSpPr>
          <a:xfrm>
            <a:off x="5180805" y="1664732"/>
            <a:ext cx="473848" cy="2394442"/>
            <a:chOff x="5537054" y="1660032"/>
            <a:chExt cx="473848" cy="2394442"/>
          </a:xfrm>
        </p:grpSpPr>
        <p:cxnSp>
          <p:nvCxnSpPr>
            <p:cNvPr id="165" name="Straight Connector 164"/>
            <p:cNvCxnSpPr/>
            <p:nvPr/>
          </p:nvCxnSpPr>
          <p:spPr>
            <a:xfrm>
              <a:off x="5722143" y="2038349"/>
              <a:ext cx="0" cy="2016125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9" name="TextBox 168"/>
                <p:cNvSpPr txBox="1"/>
                <p:nvPr/>
              </p:nvSpPr>
              <p:spPr>
                <a:xfrm>
                  <a:off x="5537054" y="1660032"/>
                  <a:ext cx="47384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dirty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𝑏</m:t>
                            </m:r>
                          </m:e>
                          <m:sub>
                            <m:r>
                              <a:rPr lang="en-US" i="1" dirty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69" name="TextBox 16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37054" y="1660032"/>
                  <a:ext cx="473848" cy="369332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72" name="Group 171"/>
          <p:cNvGrpSpPr/>
          <p:nvPr/>
        </p:nvGrpSpPr>
        <p:grpSpPr>
          <a:xfrm>
            <a:off x="3159145" y="1639018"/>
            <a:ext cx="473848" cy="2409622"/>
            <a:chOff x="5140654" y="1659138"/>
            <a:chExt cx="473848" cy="2409622"/>
          </a:xfrm>
        </p:grpSpPr>
        <p:cxnSp>
          <p:nvCxnSpPr>
            <p:cNvPr id="168" name="Straight Connector 167"/>
            <p:cNvCxnSpPr/>
            <p:nvPr/>
          </p:nvCxnSpPr>
          <p:spPr>
            <a:xfrm>
              <a:off x="5377578" y="2052635"/>
              <a:ext cx="0" cy="2016125"/>
            </a:xfrm>
            <a:prstGeom prst="line">
              <a:avLst/>
            </a:pr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1" name="TextBox 170"/>
                <p:cNvSpPr txBox="1"/>
                <p:nvPr/>
              </p:nvSpPr>
              <p:spPr>
                <a:xfrm>
                  <a:off x="5140654" y="1659138"/>
                  <a:ext cx="47384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dirty="0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  <m:t>𝑏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71" name="TextBox 17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40654" y="1659138"/>
                  <a:ext cx="473848" cy="369332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b="-1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73" name="Rectangle 172"/>
          <p:cNvSpPr/>
          <p:nvPr/>
        </p:nvSpPr>
        <p:spPr>
          <a:xfrm>
            <a:off x="6692545" y="5223435"/>
            <a:ext cx="322265" cy="34149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1" name="Straight Connector 180"/>
          <p:cNvCxnSpPr/>
          <p:nvPr/>
        </p:nvCxnSpPr>
        <p:spPr>
          <a:xfrm>
            <a:off x="1077911" y="3225798"/>
            <a:ext cx="2339182" cy="0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Connector 145"/>
          <p:cNvCxnSpPr/>
          <p:nvPr/>
        </p:nvCxnSpPr>
        <p:spPr>
          <a:xfrm>
            <a:off x="1065926" y="2000424"/>
            <a:ext cx="0" cy="2016125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Connector 146"/>
          <p:cNvCxnSpPr/>
          <p:nvPr/>
        </p:nvCxnSpPr>
        <p:spPr>
          <a:xfrm>
            <a:off x="5951191" y="1992485"/>
            <a:ext cx="0" cy="2016125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Connector 147"/>
          <p:cNvCxnSpPr/>
          <p:nvPr/>
        </p:nvCxnSpPr>
        <p:spPr>
          <a:xfrm>
            <a:off x="5374966" y="2374898"/>
            <a:ext cx="705952" cy="1"/>
          </a:xfrm>
          <a:prstGeom prst="line">
            <a:avLst/>
          </a:prstGeom>
          <a:ln w="190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Connector 151"/>
          <p:cNvCxnSpPr/>
          <p:nvPr/>
        </p:nvCxnSpPr>
        <p:spPr>
          <a:xfrm>
            <a:off x="3396069" y="3581400"/>
            <a:ext cx="1964124" cy="0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Elbow Connector 108"/>
          <p:cNvCxnSpPr>
            <a:stCxn id="135" idx="1"/>
            <a:endCxn id="173" idx="3"/>
          </p:cNvCxnSpPr>
          <p:nvPr/>
        </p:nvCxnSpPr>
        <p:spPr>
          <a:xfrm rot="10800000">
            <a:off x="7014811" y="5394183"/>
            <a:ext cx="633091" cy="326919"/>
          </a:xfrm>
          <a:prstGeom prst="bentConnector3">
            <a:avLst>
              <a:gd name="adj1" fmla="val 50000"/>
            </a:avLst>
          </a:prstGeom>
          <a:ln w="28575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TextBox 115"/>
          <p:cNvSpPr txBox="1"/>
          <p:nvPr/>
        </p:nvSpPr>
        <p:spPr>
          <a:xfrm>
            <a:off x="329844" y="4876999"/>
            <a:ext cx="45702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cell A[</a:t>
            </a:r>
            <a:r>
              <a:rPr lang="en-US" dirty="0" err="1" smtClean="0"/>
              <a:t>3,n</a:t>
            </a:r>
            <a:r>
              <a:rPr lang="en-US" dirty="0" smtClean="0"/>
              <a:t>] stores the error of the optimal solution 3-segmentation of T[</a:t>
            </a:r>
            <a:r>
              <a:rPr lang="en-US" dirty="0" err="1" smtClean="0"/>
              <a:t>1,n</a:t>
            </a:r>
            <a:r>
              <a:rPr lang="en-US" dirty="0" smtClean="0"/>
              <a:t>]</a:t>
            </a:r>
            <a:endParaRPr lang="en-US" dirty="0"/>
          </a:p>
        </p:txBody>
      </p:sp>
      <p:sp>
        <p:nvSpPr>
          <p:cNvPr id="154" name="TextBox 153"/>
          <p:cNvSpPr txBox="1"/>
          <p:nvPr/>
        </p:nvSpPr>
        <p:spPr>
          <a:xfrm>
            <a:off x="341399" y="5721100"/>
            <a:ext cx="45702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 the cell (or in a different table) we also store the position n-3 of the boundary so we can trace back the segmentation</a:t>
            </a:r>
            <a:endParaRPr lang="en-US" dirty="0"/>
          </a:p>
        </p:txBody>
      </p:sp>
      <p:sp>
        <p:nvSpPr>
          <p:cNvPr id="155" name="TextBox 154"/>
          <p:cNvSpPr txBox="1"/>
          <p:nvPr/>
        </p:nvSpPr>
        <p:spPr>
          <a:xfrm>
            <a:off x="6603682" y="4527498"/>
            <a:ext cx="556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EF8511"/>
                </a:solidFill>
              </a:rPr>
              <a:t>n-3</a:t>
            </a:r>
            <a:endParaRPr lang="en-US" b="1" dirty="0">
              <a:solidFill>
                <a:srgbClr val="EF851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9433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Sequential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Sequential data </a:t>
            </a:r>
            <a:r>
              <a:rPr lang="en-US" dirty="0" smtClean="0"/>
              <a:t>(or </a:t>
            </a:r>
            <a:r>
              <a:rPr lang="en-US" dirty="0" smtClean="0">
                <a:solidFill>
                  <a:srgbClr val="0070C0"/>
                </a:solidFill>
              </a:rPr>
              <a:t>time series</a:t>
            </a:r>
            <a:r>
              <a:rPr lang="en-US" dirty="0" smtClean="0"/>
              <a:t>) refers to data that appear in a specific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order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The order defines a </a:t>
            </a:r>
            <a:r>
              <a:rPr lang="en-US" dirty="0" smtClean="0">
                <a:solidFill>
                  <a:srgbClr val="0070C0"/>
                </a:solidFill>
              </a:rPr>
              <a:t>time axis</a:t>
            </a:r>
            <a:r>
              <a:rPr lang="en-US" dirty="0" smtClean="0"/>
              <a:t>, that differentiates this data from other cases we have seen so far</a:t>
            </a:r>
          </a:p>
          <a:p>
            <a:r>
              <a:rPr lang="en-US" dirty="0" smtClean="0"/>
              <a:t>Examples</a:t>
            </a:r>
          </a:p>
          <a:p>
            <a:pPr lvl="1"/>
            <a:r>
              <a:rPr lang="en-US" dirty="0" smtClean="0"/>
              <a:t>The price of a stock (or of many stocks) over time</a:t>
            </a:r>
          </a:p>
          <a:p>
            <a:pPr lvl="1"/>
            <a:r>
              <a:rPr lang="en-US" dirty="0" smtClean="0"/>
              <a:t>Environmental data (pressure, temperature, precipitation </a:t>
            </a:r>
            <a:r>
              <a:rPr lang="en-US" dirty="0" err="1" smtClean="0"/>
              <a:t>etc</a:t>
            </a:r>
            <a:r>
              <a:rPr lang="en-US" dirty="0" smtClean="0"/>
              <a:t>) over time</a:t>
            </a:r>
          </a:p>
          <a:p>
            <a:pPr lvl="1"/>
            <a:r>
              <a:rPr lang="en-US" dirty="0" smtClean="0"/>
              <a:t>The sequence of queries in a search engine, or the frequency of a query over time</a:t>
            </a:r>
          </a:p>
          <a:p>
            <a:pPr lvl="1"/>
            <a:r>
              <a:rPr lang="en-US" dirty="0" smtClean="0"/>
              <a:t>The words in a document as they appear in order</a:t>
            </a:r>
          </a:p>
          <a:p>
            <a:pPr lvl="1"/>
            <a:r>
              <a:rPr lang="en-US" dirty="0" smtClean="0"/>
              <a:t>A DNA sequence of nucleotides</a:t>
            </a:r>
          </a:p>
          <a:p>
            <a:pPr lvl="1"/>
            <a:r>
              <a:rPr lang="en-US" dirty="0" smtClean="0"/>
              <a:t>Event occurrences in a log over time</a:t>
            </a:r>
          </a:p>
          <a:p>
            <a:pPr lvl="1"/>
            <a:r>
              <a:rPr lang="en-US" dirty="0" smtClean="0"/>
              <a:t>Etc…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Time series</a:t>
            </a:r>
            <a:r>
              <a:rPr lang="en-US" dirty="0" smtClean="0"/>
              <a:t>: usually we assume that we have a vector of numeric values that change over time.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07784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Dynamic-programming algorithm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876800"/>
          </a:xfrm>
        </p:spPr>
        <p:txBody>
          <a:bodyPr rtlCol="0">
            <a:normAutofit fontScale="850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solidFill>
                  <a:srgbClr val="FF0000"/>
                </a:solidFill>
              </a:rPr>
              <a:t>Input</a:t>
            </a:r>
            <a:r>
              <a:rPr lang="en-US" dirty="0" smtClean="0"/>
              <a:t>: Sequence </a:t>
            </a:r>
            <a:r>
              <a:rPr lang="en-US" b="1" dirty="0" smtClean="0">
                <a:solidFill>
                  <a:schemeClr val="accent1"/>
                </a:solidFill>
              </a:rPr>
              <a:t>T</a:t>
            </a:r>
            <a:r>
              <a:rPr lang="en-US" dirty="0" smtClean="0"/>
              <a:t>, length </a:t>
            </a:r>
            <a:r>
              <a:rPr lang="en-US" b="1" dirty="0" smtClean="0">
                <a:solidFill>
                  <a:schemeClr val="accent1"/>
                </a:solidFill>
              </a:rPr>
              <a:t>N</a:t>
            </a:r>
            <a:r>
              <a:rPr lang="en-US" dirty="0" smtClean="0"/>
              <a:t>, </a:t>
            </a:r>
            <a:r>
              <a:rPr lang="en-US" b="1" dirty="0" smtClean="0">
                <a:solidFill>
                  <a:schemeClr val="accent1"/>
                </a:solidFill>
              </a:rPr>
              <a:t>K</a:t>
            </a:r>
            <a:r>
              <a:rPr lang="en-US" dirty="0" smtClean="0"/>
              <a:t> segments, error function </a:t>
            </a:r>
            <a:r>
              <a:rPr lang="en-US" b="1" dirty="0" smtClean="0">
                <a:solidFill>
                  <a:schemeClr val="accent1"/>
                </a:solidFill>
              </a:rPr>
              <a:t>E()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b="1" dirty="0" smtClean="0">
              <a:solidFill>
                <a:schemeClr val="accent1"/>
              </a:solidFill>
            </a:endParaRPr>
          </a:p>
          <a:p>
            <a:pPr lvl="1">
              <a:defRPr/>
            </a:pPr>
            <a:r>
              <a:rPr lang="en-US" dirty="0" smtClean="0"/>
              <a:t>For </a:t>
            </a:r>
            <a:r>
              <a:rPr lang="en-US" b="1" dirty="0" smtClean="0">
                <a:solidFill>
                  <a:schemeClr val="accent1"/>
                </a:solidFill>
              </a:rPr>
              <a:t>i=1</a:t>
            </a:r>
            <a:r>
              <a:rPr lang="en-US" dirty="0" smtClean="0"/>
              <a:t> to </a:t>
            </a:r>
            <a:r>
              <a:rPr lang="en-US" b="1" dirty="0" smtClean="0">
                <a:solidFill>
                  <a:schemeClr val="accent1"/>
                </a:solidFill>
              </a:rPr>
              <a:t>N </a:t>
            </a:r>
            <a:r>
              <a:rPr lang="en-US" dirty="0"/>
              <a:t>//Initialize first </a:t>
            </a:r>
            <a:r>
              <a:rPr lang="en-US" dirty="0" smtClean="0"/>
              <a:t>row</a:t>
            </a:r>
            <a:endParaRPr lang="en-US" b="1" dirty="0" smtClean="0">
              <a:solidFill>
                <a:schemeClr val="accent1"/>
              </a:solidFill>
            </a:endParaRPr>
          </a:p>
          <a:p>
            <a:pPr lvl="2">
              <a:buFont typeface="Arial" pitchFamily="34" charset="0"/>
              <a:buChar char="–"/>
              <a:defRPr/>
            </a:pPr>
            <a:r>
              <a:rPr lang="en-US" b="1" dirty="0" smtClean="0">
                <a:solidFill>
                  <a:schemeClr val="accent1"/>
                </a:solidFill>
              </a:rPr>
              <a:t>A[</a:t>
            </a:r>
            <a:r>
              <a:rPr lang="en-US" b="1" dirty="0" err="1" smtClean="0">
                <a:solidFill>
                  <a:schemeClr val="accent1"/>
                </a:solidFill>
              </a:rPr>
              <a:t>1,i</a:t>
            </a:r>
            <a:r>
              <a:rPr lang="en-US" b="1" dirty="0" smtClean="0">
                <a:solidFill>
                  <a:schemeClr val="accent1"/>
                </a:solidFill>
              </a:rPr>
              <a:t>]=E(T[1…i])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smtClean="0"/>
              <a:t>//Error when everything is in one cluster</a:t>
            </a:r>
          </a:p>
          <a:p>
            <a:pPr lvl="1">
              <a:defRPr/>
            </a:pPr>
            <a:endParaRPr lang="en-US" dirty="0" smtClean="0"/>
          </a:p>
          <a:p>
            <a:pPr lvl="1">
              <a:defRPr/>
            </a:pPr>
            <a:r>
              <a:rPr lang="en-US" dirty="0" smtClean="0"/>
              <a:t>For </a:t>
            </a:r>
            <a:r>
              <a:rPr lang="en-US" b="1" dirty="0">
                <a:solidFill>
                  <a:schemeClr val="accent1"/>
                </a:solidFill>
              </a:rPr>
              <a:t>k</a:t>
            </a:r>
            <a:r>
              <a:rPr lang="en-US" b="1" dirty="0" smtClean="0">
                <a:solidFill>
                  <a:schemeClr val="accent1"/>
                </a:solidFill>
              </a:rPr>
              <a:t>=1</a:t>
            </a:r>
            <a:r>
              <a:rPr lang="en-US" dirty="0" smtClean="0"/>
              <a:t> to </a:t>
            </a:r>
            <a:r>
              <a:rPr lang="en-US" b="1" dirty="0" smtClean="0">
                <a:solidFill>
                  <a:schemeClr val="accent1"/>
                </a:solidFill>
              </a:rPr>
              <a:t>K </a:t>
            </a:r>
            <a:r>
              <a:rPr lang="en-US" dirty="0"/>
              <a:t>// Initialize </a:t>
            </a:r>
            <a:r>
              <a:rPr lang="en-US" dirty="0" smtClean="0"/>
              <a:t>diagonal</a:t>
            </a:r>
            <a:endParaRPr lang="en-US" b="1" dirty="0" smtClean="0">
              <a:solidFill>
                <a:schemeClr val="accent1"/>
              </a:solidFill>
            </a:endParaRPr>
          </a:p>
          <a:p>
            <a:pPr lvl="2">
              <a:buFont typeface="Arial" pitchFamily="34" charset="0"/>
              <a:buChar char="–"/>
              <a:defRPr/>
            </a:pPr>
            <a:r>
              <a:rPr lang="en-US" b="1" dirty="0" smtClean="0">
                <a:solidFill>
                  <a:schemeClr val="accent1"/>
                </a:solidFill>
              </a:rPr>
              <a:t>A[</a:t>
            </a:r>
            <a:r>
              <a:rPr lang="en-US" b="1" dirty="0" err="1" smtClean="0">
                <a:solidFill>
                  <a:schemeClr val="accent1"/>
                </a:solidFill>
              </a:rPr>
              <a:t>k,k</a:t>
            </a:r>
            <a:r>
              <a:rPr lang="en-US" b="1" dirty="0" smtClean="0">
                <a:solidFill>
                  <a:schemeClr val="accent1"/>
                </a:solidFill>
              </a:rPr>
              <a:t>] = 0 </a:t>
            </a:r>
            <a:r>
              <a:rPr lang="en-US" dirty="0" smtClean="0"/>
              <a:t>// Error when each point in its own cluster</a:t>
            </a:r>
          </a:p>
          <a:p>
            <a:pPr lvl="1">
              <a:defRPr/>
            </a:pPr>
            <a:endParaRPr lang="en-US" dirty="0" smtClean="0"/>
          </a:p>
          <a:p>
            <a:pPr lvl="1">
              <a:defRPr/>
            </a:pPr>
            <a:r>
              <a:rPr lang="en-US" dirty="0" smtClean="0"/>
              <a:t>For </a:t>
            </a:r>
            <a:r>
              <a:rPr lang="en-US" b="1" dirty="0">
                <a:solidFill>
                  <a:schemeClr val="accent1"/>
                </a:solidFill>
              </a:rPr>
              <a:t>k</a:t>
            </a:r>
            <a:r>
              <a:rPr lang="en-US" b="1" dirty="0" smtClean="0">
                <a:solidFill>
                  <a:schemeClr val="accent1"/>
                </a:solidFill>
              </a:rPr>
              <a:t>=2</a:t>
            </a:r>
            <a:r>
              <a:rPr lang="en-US" dirty="0" smtClean="0"/>
              <a:t> to </a:t>
            </a:r>
            <a:r>
              <a:rPr lang="en-US" b="1" dirty="0" smtClean="0">
                <a:solidFill>
                  <a:schemeClr val="accent1"/>
                </a:solidFill>
              </a:rPr>
              <a:t>K</a:t>
            </a:r>
          </a:p>
          <a:p>
            <a:pPr lvl="2">
              <a:buFont typeface="Arial" pitchFamily="34" charset="0"/>
              <a:buChar char="–"/>
              <a:defRPr/>
            </a:pPr>
            <a:r>
              <a:rPr lang="en-US" sz="2400" dirty="0" smtClean="0"/>
              <a:t>For </a:t>
            </a:r>
            <a:r>
              <a:rPr lang="en-US" sz="2400" b="1" dirty="0" smtClean="0">
                <a:solidFill>
                  <a:schemeClr val="accent1"/>
                </a:solidFill>
              </a:rPr>
              <a:t>i=</a:t>
            </a:r>
            <a:r>
              <a:rPr lang="en-US" sz="2400" b="1" dirty="0" err="1" smtClean="0">
                <a:solidFill>
                  <a:schemeClr val="accent1"/>
                </a:solidFill>
              </a:rPr>
              <a:t>k+1</a:t>
            </a:r>
            <a:r>
              <a:rPr lang="en-US" sz="2400" dirty="0" smtClean="0"/>
              <a:t> to </a:t>
            </a:r>
            <a:r>
              <a:rPr lang="en-US" sz="2400" b="1" dirty="0">
                <a:solidFill>
                  <a:schemeClr val="accent1"/>
                </a:solidFill>
              </a:rPr>
              <a:t>N</a:t>
            </a:r>
            <a:endParaRPr lang="en-US" sz="2400" b="1" dirty="0" smtClean="0">
              <a:solidFill>
                <a:schemeClr val="accent1"/>
              </a:solidFill>
            </a:endParaRPr>
          </a:p>
          <a:p>
            <a:pPr lvl="3">
              <a:defRPr/>
            </a:pPr>
            <a:r>
              <a:rPr lang="en-US" sz="2400" b="1" dirty="0" smtClean="0">
                <a:solidFill>
                  <a:schemeClr val="accent1"/>
                </a:solidFill>
              </a:rPr>
              <a:t>A[</a:t>
            </a:r>
            <a:r>
              <a:rPr lang="en-US" sz="2400" b="1" dirty="0" err="1" smtClean="0">
                <a:solidFill>
                  <a:schemeClr val="accent1"/>
                </a:solidFill>
              </a:rPr>
              <a:t>k,i</a:t>
            </a:r>
            <a:r>
              <a:rPr lang="en-US" sz="2400" b="1" dirty="0" smtClean="0">
                <a:solidFill>
                  <a:schemeClr val="accent1"/>
                </a:solidFill>
              </a:rPr>
              <a:t>] = </a:t>
            </a:r>
            <a:r>
              <a:rPr lang="en-US" sz="2400" b="1" dirty="0" err="1" smtClean="0">
                <a:solidFill>
                  <a:schemeClr val="accent1"/>
                </a:solidFill>
              </a:rPr>
              <a:t>min</a:t>
            </a:r>
            <a:r>
              <a:rPr lang="en-US" sz="2400" b="1" baseline="-25000" dirty="0" err="1" smtClean="0">
                <a:solidFill>
                  <a:schemeClr val="accent1"/>
                </a:solidFill>
              </a:rPr>
              <a:t>j</a:t>
            </a:r>
            <a:r>
              <a:rPr lang="en-US" sz="2400" b="1" baseline="-25000" dirty="0" smtClean="0">
                <a:solidFill>
                  <a:schemeClr val="accent1"/>
                </a:solidFill>
              </a:rPr>
              <a:t>&lt;i</a:t>
            </a:r>
            <a:r>
              <a:rPr lang="en-US" sz="2400" b="1" dirty="0" smtClean="0">
                <a:solidFill>
                  <a:schemeClr val="accent1"/>
                </a:solidFill>
              </a:rPr>
              <a:t>{A[k-</a:t>
            </a:r>
            <a:r>
              <a:rPr lang="en-US" sz="2400" b="1" dirty="0" err="1" smtClean="0">
                <a:solidFill>
                  <a:schemeClr val="accent1"/>
                </a:solidFill>
              </a:rPr>
              <a:t>1,j</a:t>
            </a:r>
            <a:r>
              <a:rPr lang="en-US" sz="2400" b="1" dirty="0" smtClean="0">
                <a:solidFill>
                  <a:schemeClr val="accent1"/>
                </a:solidFill>
              </a:rPr>
              <a:t>]+E(T[</a:t>
            </a:r>
            <a:r>
              <a:rPr lang="en-US" sz="2400" b="1" dirty="0" err="1">
                <a:solidFill>
                  <a:schemeClr val="accent1"/>
                </a:solidFill>
              </a:rPr>
              <a:t>j</a:t>
            </a:r>
            <a:r>
              <a:rPr lang="en-US" sz="2400" b="1" dirty="0" err="1" smtClean="0">
                <a:solidFill>
                  <a:schemeClr val="accent1"/>
                </a:solidFill>
              </a:rPr>
              <a:t>+1</a:t>
            </a:r>
            <a:r>
              <a:rPr lang="en-US" sz="2400" b="1" dirty="0" smtClean="0">
                <a:solidFill>
                  <a:schemeClr val="accent1"/>
                </a:solidFill>
              </a:rPr>
              <a:t>…i])}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To recover the actual segmentation (not just the optimal cost) store also the minimizing values </a:t>
            </a:r>
            <a:r>
              <a:rPr lang="en-US" b="1" dirty="0">
                <a:solidFill>
                  <a:schemeClr val="accent1"/>
                </a:solidFill>
              </a:rPr>
              <a:t>j</a:t>
            </a:r>
            <a:endParaRPr lang="en-US" b="1" dirty="0" smtClean="0">
              <a:solidFill>
                <a:schemeClr val="accent1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09600" y="2286000"/>
            <a:ext cx="7620000" cy="3200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601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Algorithm Complexity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62500" lnSpcReduction="20000"/>
              </a:bodyPr>
              <a:lstStyle/>
              <a:p>
                <a:r>
                  <a:rPr lang="en-US" dirty="0" smtClean="0"/>
                  <a:t>What is the complexity?</a:t>
                </a:r>
              </a:p>
              <a:p>
                <a:r>
                  <a:rPr lang="en-US" dirty="0" smtClean="0">
                    <a:solidFill>
                      <a:srgbClr val="00B0F0"/>
                    </a:solidFill>
                  </a:rPr>
                  <a:t>NK</a:t>
                </a:r>
                <a:r>
                  <a:rPr lang="en-US" dirty="0" smtClean="0"/>
                  <a:t> cells to fill</a:t>
                </a:r>
              </a:p>
              <a:p>
                <a:r>
                  <a:rPr lang="en-US" dirty="0" smtClean="0"/>
                  <a:t>Computation per cell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𝐸</m:t>
                    </m:r>
                    <m:d>
                      <m:dPr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𝑆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/>
                              </a:rPr>
                              <m:t>1,</m:t>
                            </m:r>
                            <m:r>
                              <a:rPr lang="en-US" i="1">
                                <a:latin typeface="Cambria Math"/>
                              </a:rPr>
                              <m:t>𝑛</m:t>
                            </m:r>
                          </m:e>
                        </m:d>
                        <m:r>
                          <a:rPr lang="en-US" i="1">
                            <a:latin typeface="Cambria Math"/>
                          </a:rPr>
                          <m:t>,</m:t>
                        </m:r>
                        <m:r>
                          <a:rPr lang="en-US" i="1">
                            <a:latin typeface="Cambria Math"/>
                          </a:rPr>
                          <m:t>𝑘</m:t>
                        </m:r>
                      </m:e>
                    </m:d>
                    <m:r>
                      <a:rPr lang="en-US" i="1">
                        <a:latin typeface="Cambria Math"/>
                      </a:rPr>
                      <m:t>=</m:t>
                    </m:r>
                    <m:func>
                      <m:funcPr>
                        <m:ctrlPr>
                          <a:rPr lang="en-US" i="1">
                            <a:latin typeface="Cambria Math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i="1">
                                <a:latin typeface="Cambria Math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/>
                              </a:rPr>
                              <m:t>min</m:t>
                            </m:r>
                          </m:e>
                          <m:lim>
                            <m:r>
                              <a:rPr lang="en-US" b="0" i="1" smtClean="0">
                                <a:latin typeface="Cambria Math"/>
                              </a:rPr>
                              <m:t>𝑘</m:t>
                            </m:r>
                            <m:r>
                              <a:rPr lang="en-US" i="1" smtClean="0">
                                <a:latin typeface="Cambria Math"/>
                                <a:ea typeface="Cambria Math"/>
                              </a:rPr>
                              <m:t>≤</m:t>
                            </m:r>
                            <m:r>
                              <m:rPr>
                                <m:sty m:val="p"/>
                              </m:rPr>
                              <a:rPr lang="en-US">
                                <a:latin typeface="Cambria Math"/>
                              </a:rPr>
                              <m:t>j</m:t>
                            </m:r>
                            <m:r>
                              <a:rPr lang="en-US" i="1">
                                <a:latin typeface="Cambria Math"/>
                                <a:ea typeface="Cambria Math"/>
                              </a:rPr>
                              <m:t>&lt;</m:t>
                            </m:r>
                            <m:r>
                              <m:rPr>
                                <m:sty m:val="p"/>
                              </m:rPr>
                              <a:rPr lang="en-US">
                                <a:latin typeface="Cambria Math"/>
                                <a:ea typeface="Cambria Math"/>
                              </a:rPr>
                              <m:t>n</m:t>
                            </m:r>
                          </m:lim>
                        </m:limLow>
                      </m:fName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/>
                              </a:rPr>
                              <m:t>𝐸</m:t>
                            </m:r>
                            <m:d>
                              <m:dPr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𝑆</m:t>
                                </m:r>
                                <m:d>
                                  <m:dPr>
                                    <m:begChr m:val="["/>
                                    <m:endChr m:val="]"/>
                                    <m:ctrlPr>
                                      <a:rPr lang="en-US" i="1"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i="1">
                                        <a:latin typeface="Cambria Math"/>
                                      </a:rPr>
                                      <m:t>1,</m:t>
                                    </m:r>
                                    <m:r>
                                      <a:rPr lang="en-US" i="1">
                                        <a:latin typeface="Cambria Math"/>
                                      </a:rPr>
                                      <m:t>𝑗</m:t>
                                    </m:r>
                                  </m:e>
                                </m:d>
                                <m:r>
                                  <a:rPr lang="en-US" i="1">
                                    <a:latin typeface="Cambria Math"/>
                                  </a:rPr>
                                  <m:t>,</m:t>
                                </m:r>
                                <m:r>
                                  <a:rPr lang="en-US" i="1">
                                    <a:latin typeface="Cambria Math"/>
                                  </a:rPr>
                                  <m:t>𝑘</m:t>
                                </m:r>
                                <m:r>
                                  <a:rPr lang="en-US" i="1">
                                    <a:latin typeface="Cambria Math"/>
                                  </a:rPr>
                                  <m:t>−1</m:t>
                                </m:r>
                              </m:e>
                            </m:d>
                            <m:r>
                              <a:rPr lang="en-US" i="1">
                                <a:latin typeface="Cambria Math"/>
                              </a:rPr>
                              <m:t>+</m:t>
                            </m:r>
                            <m:nary>
                              <m:naryPr>
                                <m:chr m:val="∑"/>
                                <m:supHide m:val="on"/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naryPr>
                              <m:sub>
                                <m:r>
                                  <m:rPr>
                                    <m:brk m:alnAt="7"/>
                                  </m:rPr>
                                  <a:rPr lang="en-US" i="1">
                                    <a:latin typeface="Cambria Math"/>
                                  </a:rPr>
                                  <m:t>𝑗</m:t>
                                </m:r>
                                <m:r>
                                  <a:rPr lang="en-US" i="1">
                                    <a:latin typeface="Cambria Math"/>
                                  </a:rPr>
                                  <m:t>+1≤</m:t>
                                </m:r>
                                <m:r>
                                  <a:rPr lang="en-US" i="1">
                                    <a:latin typeface="Cambria Math"/>
                                  </a:rPr>
                                  <m:t>𝑡</m:t>
                                </m:r>
                                <m:r>
                                  <a:rPr lang="en-US" i="1">
                                    <a:latin typeface="Cambria Math"/>
                                  </a:rPr>
                                  <m:t>≤</m:t>
                                </m:r>
                                <m:r>
                                  <a:rPr lang="en-US" i="1">
                                    <a:latin typeface="Cambria Math"/>
                                  </a:rPr>
                                  <m:t>𝑛</m:t>
                                </m:r>
                              </m:sub>
                              <m:sup/>
                              <m:e>
                                <m:sSup>
                                  <m:sSupPr>
                                    <m:ctrlPr>
                                      <a:rPr lang="en-US" i="1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US" i="1">
                                            <a:latin typeface="Cambria Math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i="1">
                                            <a:latin typeface="Cambria Math"/>
                                          </a:rPr>
                                          <m:t>𝑡</m:t>
                                        </m:r>
                                        <m:r>
                                          <a:rPr lang="en-US" i="1">
                                            <a:latin typeface="Cambria Math"/>
                                          </a:rPr>
                                          <m:t>−</m:t>
                                        </m:r>
                                        <m:sSub>
                                          <m:sSubPr>
                                            <m:ctrlPr>
                                              <a:rPr lang="en-US" i="1">
                                                <a:latin typeface="Cambria Math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i="1">
                                                <a:latin typeface="Cambria Math"/>
                                              </a:rPr>
                                              <m:t>𝜇</m:t>
                                            </m:r>
                                          </m:e>
                                          <m:sub>
                                            <m:d>
                                              <m:dPr>
                                                <m:begChr m:val="["/>
                                                <m:endChr m:val="]"/>
                                                <m:ctrlPr>
                                                  <a:rPr lang="en-US" i="1">
                                                    <a:latin typeface="Cambria Math"/>
                                                  </a:rPr>
                                                </m:ctrlPr>
                                              </m:dPr>
                                              <m:e>
                                                <m:r>
                                                  <a:rPr lang="en-US" i="1">
                                                    <a:latin typeface="Cambria Math"/>
                                                  </a:rPr>
                                                  <m:t>𝑗</m:t>
                                                </m:r>
                                                <m:r>
                                                  <a:rPr lang="en-US" i="1">
                                                    <a:latin typeface="Cambria Math"/>
                                                  </a:rPr>
                                                  <m:t>+1,</m:t>
                                                </m:r>
                                                <m:r>
                                                  <a:rPr lang="en-US" i="1">
                                                    <a:latin typeface="Cambria Math"/>
                                                  </a:rPr>
                                                  <m:t>𝑛</m:t>
                                                </m:r>
                                              </m:e>
                                            </m:d>
                                          </m:sub>
                                        </m:sSub>
                                      </m:e>
                                    </m:d>
                                  </m:e>
                                  <m:sup>
                                    <m:r>
                                      <a:rPr lang="en-US" i="1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</m:nary>
                          </m:e>
                        </m:d>
                      </m:e>
                    </m:func>
                  </m:oMath>
                </a14:m>
                <a:endParaRPr lang="en-US" dirty="0" smtClean="0"/>
              </a:p>
              <a:p>
                <a:pPr lvl="1"/>
                <a:r>
                  <a:rPr lang="en-US" dirty="0" smtClean="0">
                    <a:solidFill>
                      <a:srgbClr val="00B0F0"/>
                    </a:solidFill>
                  </a:rPr>
                  <a:t>O(N)</a:t>
                </a:r>
                <a:r>
                  <a:rPr lang="en-US" dirty="0" smtClean="0"/>
                  <a:t> boundaries to check per cell</a:t>
                </a:r>
              </a:p>
              <a:p>
                <a:pPr lvl="2"/>
                <a:r>
                  <a:rPr lang="en-US" dirty="0" smtClean="0">
                    <a:solidFill>
                      <a:srgbClr val="00B0F0"/>
                    </a:solidFill>
                  </a:rPr>
                  <a:t>O(N)</a:t>
                </a:r>
                <a:r>
                  <a:rPr lang="en-US" dirty="0" smtClean="0"/>
                  <a:t> to compute the second term per checked boundary</a:t>
                </a:r>
              </a:p>
              <a:p>
                <a:r>
                  <a:rPr lang="en-US" dirty="0" smtClean="0">
                    <a:solidFill>
                      <a:srgbClr val="00B0F0"/>
                    </a:solidFill>
                  </a:rPr>
                  <a:t>O(N</a:t>
                </a:r>
                <a:r>
                  <a:rPr lang="en-US" baseline="30000" dirty="0" smtClean="0">
                    <a:solidFill>
                      <a:srgbClr val="00B0F0"/>
                    </a:solidFill>
                  </a:rPr>
                  <a:t>3</a:t>
                </a:r>
                <a:r>
                  <a:rPr lang="en-US" dirty="0" smtClean="0">
                    <a:solidFill>
                      <a:srgbClr val="00B0F0"/>
                    </a:solidFill>
                  </a:rPr>
                  <a:t>K)</a:t>
                </a:r>
                <a:r>
                  <a:rPr lang="en-US" dirty="0" smtClean="0"/>
                  <a:t> in the naïve computation</a:t>
                </a:r>
                <a:endParaRPr lang="en-US" i="1" dirty="0">
                  <a:latin typeface="Cambria Math"/>
                </a:endParaRPr>
              </a:p>
              <a:p>
                <a:endParaRPr lang="en-US" dirty="0" smtClean="0"/>
              </a:p>
              <a:p>
                <a:r>
                  <a:rPr lang="en-US" dirty="0" smtClean="0"/>
                  <a:t>We can avoid the last </a:t>
                </a:r>
                <a:r>
                  <a:rPr lang="en-US" dirty="0" smtClean="0">
                    <a:solidFill>
                      <a:srgbClr val="00B0F0"/>
                    </a:solidFill>
                  </a:rPr>
                  <a:t>O(N)</a:t>
                </a:r>
                <a:r>
                  <a:rPr lang="en-US" dirty="0" smtClean="0"/>
                  <a:t> factor by observing that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pHide m:val="on"/>
                          <m:ctrlPr>
                            <a:rPr lang="en-US" i="1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i="1">
                              <a:latin typeface="Cambria Math"/>
                            </a:rPr>
                            <m:t>𝑗</m:t>
                          </m:r>
                          <m:r>
                            <a:rPr lang="en-US" i="1">
                              <a:latin typeface="Cambria Math"/>
                            </a:rPr>
                            <m:t>+1≤</m:t>
                          </m:r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  <m:r>
                            <a:rPr lang="en-US" i="1">
                              <a:latin typeface="Cambria Math"/>
                            </a:rPr>
                            <m:t>≤</m:t>
                          </m:r>
                          <m:r>
                            <a:rPr lang="en-US" i="1">
                              <a:latin typeface="Cambria Math"/>
                            </a:rPr>
                            <m:t>𝑛</m:t>
                          </m:r>
                        </m:sub>
                        <m:sup/>
                        <m:e>
                          <m:sSup>
                            <m:sSup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𝑡</m:t>
                                  </m:r>
                                  <m:r>
                                    <a:rPr lang="en-US" i="1">
                                      <a:latin typeface="Cambria Math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𝜇</m:t>
                                      </m:r>
                                    </m:e>
                                    <m:sub>
                                      <m:d>
                                        <m:dPr>
                                          <m:begChr m:val="["/>
                                          <m:endChr m:val="]"/>
                                          <m:ctrlPr>
                                            <a:rPr lang="en-US" i="1">
                                              <a:latin typeface="Cambria Math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i="1">
                                              <a:latin typeface="Cambria Math"/>
                                            </a:rPr>
                                            <m:t>𝑗</m:t>
                                          </m:r>
                                          <m:r>
                                            <a:rPr lang="en-US" i="1">
                                              <a:latin typeface="Cambria Math"/>
                                            </a:rPr>
                                            <m:t>+1,</m:t>
                                          </m:r>
                                          <m:r>
                                            <a:rPr lang="en-US" i="1">
                                              <a:latin typeface="Cambria Math"/>
                                            </a:rPr>
                                            <m:t>𝑛</m:t>
                                          </m:r>
                                        </m:e>
                                      </m:d>
                                    </m:sub>
                                  </m:sSub>
                                </m:e>
                              </m:d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i="1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i="1">
                              <a:latin typeface="Cambria Math"/>
                            </a:rPr>
                            <m:t>𝑗</m:t>
                          </m:r>
                          <m:r>
                            <a:rPr lang="en-US" i="1">
                              <a:latin typeface="Cambria Math"/>
                            </a:rPr>
                            <m:t>+1≤</m:t>
                          </m:r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  <m:r>
                            <a:rPr lang="en-US" i="1">
                              <a:latin typeface="Cambria Math"/>
                            </a:rPr>
                            <m:t>≤</m:t>
                          </m:r>
                          <m:r>
                            <a:rPr lang="en-US" i="1">
                              <a:latin typeface="Cambria Math"/>
                            </a:rPr>
                            <m:t>𝑛</m:t>
                          </m:r>
                        </m:sub>
                        <m:sup/>
                        <m:e>
                          <m:sSup>
                            <m:sSup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𝑡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b="0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𝑗</m:t>
                          </m:r>
                        </m:den>
                      </m:f>
                      <m:sSup>
                        <m:sSup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nary>
                                <m:naryPr>
                                  <m:chr m:val="∑"/>
                                  <m:supHide m:val="on"/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brk m:alnAt="7"/>
                                    </m:rPr>
                                    <a:rPr lang="en-US" i="1">
                                      <a:latin typeface="Cambria Math"/>
                                    </a:rPr>
                                    <m:t>𝑗</m:t>
                                  </m:r>
                                  <m:r>
                                    <a:rPr lang="en-US" i="1">
                                      <a:latin typeface="Cambria Math"/>
                                    </a:rPr>
                                    <m:t>+1≤</m:t>
                                  </m:r>
                                  <m:r>
                                    <a:rPr lang="en-US" i="1">
                                      <a:latin typeface="Cambria Math"/>
                                    </a:rPr>
                                    <m:t>𝑡</m:t>
                                  </m:r>
                                  <m:r>
                                    <a:rPr lang="en-US" i="1">
                                      <a:latin typeface="Cambria Math"/>
                                    </a:rPr>
                                    <m:t>≤</m:t>
                                  </m:r>
                                  <m:r>
                                    <a:rPr lang="en-US" i="1">
                                      <a:latin typeface="Cambria Math"/>
                                    </a:rPr>
                                    <m:t>𝑛</m:t>
                                  </m:r>
                                </m:sub>
                                <m:sup/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𝑡</m:t>
                                  </m:r>
                                </m:e>
                              </m:nary>
                            </m:e>
                          </m:d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 smtClean="0"/>
              </a:p>
              <a:p>
                <a:endParaRPr lang="en-US" smtClean="0"/>
              </a:p>
              <a:p>
                <a:r>
                  <a:rPr lang="en-US" smtClean="0"/>
                  <a:t>We </a:t>
                </a:r>
                <a:r>
                  <a:rPr lang="en-US" dirty="0" smtClean="0"/>
                  <a:t>can compute in constant time by </a:t>
                </a:r>
                <a:r>
                  <a:rPr lang="en-US" dirty="0" err="1" smtClean="0"/>
                  <a:t>precomputing</a:t>
                </a:r>
                <a:r>
                  <a:rPr lang="en-US" dirty="0" smtClean="0"/>
                  <a:t> </a:t>
                </a:r>
                <a:r>
                  <a:rPr lang="en-US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partial sums</a:t>
                </a:r>
              </a:p>
              <a:p>
                <a:pPr lvl="1"/>
                <a:r>
                  <a:rPr lang="en-US" dirty="0" err="1" smtClean="0"/>
                  <a:t>Precompute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pHide m:val="on"/>
                        <m:ctrlPr>
                          <a:rPr lang="en-US" i="1">
                            <a:latin typeface="Cambria Math"/>
                          </a:rPr>
                        </m:ctrlPr>
                      </m:naryPr>
                      <m:sub>
                        <m:r>
                          <a:rPr lang="en-US" i="1">
                            <a:latin typeface="Cambria Math"/>
                          </a:rPr>
                          <m:t>1≤</m:t>
                        </m:r>
                        <m:r>
                          <a:rPr lang="en-US" i="1">
                            <a:latin typeface="Cambria Math"/>
                          </a:rPr>
                          <m:t>𝑡</m:t>
                        </m:r>
                        <m:r>
                          <a:rPr lang="en-US" i="1">
                            <a:latin typeface="Cambria Math"/>
                          </a:rPr>
                          <m:t>≤</m:t>
                        </m:r>
                        <m:r>
                          <a:rPr lang="en-US" i="1">
                            <a:latin typeface="Cambria Math"/>
                          </a:rPr>
                          <m:t>𝑛</m:t>
                        </m:r>
                      </m:sub>
                      <m:sup/>
                      <m:e>
                        <m:r>
                          <a:rPr lang="en-US" i="1">
                            <a:latin typeface="Cambria Math"/>
                          </a:rPr>
                          <m:t>𝑡</m:t>
                        </m:r>
                      </m:e>
                    </m:nary>
                  </m:oMath>
                </a14:m>
                <a:r>
                  <a:rPr lang="en-US" dirty="0" smtClean="0"/>
                  <a:t> and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pHide m:val="on"/>
                        <m:ctrlPr>
                          <a:rPr lang="en-US" i="1">
                            <a:latin typeface="Cambria Math"/>
                          </a:rPr>
                        </m:ctrlPr>
                      </m:naryPr>
                      <m:sub>
                        <m:r>
                          <a:rPr lang="en-US" i="1">
                            <a:latin typeface="Cambria Math"/>
                          </a:rPr>
                          <m:t>1≤</m:t>
                        </m:r>
                        <m:r>
                          <a:rPr lang="en-US" i="1">
                            <a:latin typeface="Cambria Math"/>
                          </a:rPr>
                          <m:t>𝑡</m:t>
                        </m:r>
                        <m:r>
                          <a:rPr lang="en-US" i="1">
                            <a:latin typeface="Cambria Math"/>
                          </a:rPr>
                          <m:t>≤</m:t>
                        </m:r>
                        <m:r>
                          <a:rPr lang="en-US" i="1">
                            <a:latin typeface="Cambria Math"/>
                          </a:rPr>
                          <m:t>𝑛</m:t>
                        </m:r>
                      </m:sub>
                      <m:sup/>
                      <m:e>
                        <m:sSup>
                          <m:sSupPr>
                            <m:ctrlPr>
                              <a:rPr lang="en-US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</a:rPr>
                              <m:t>𝑡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nary>
                  </m:oMath>
                </a14:m>
                <a:r>
                  <a:rPr lang="en-US" dirty="0" smtClean="0"/>
                  <a:t> for all </a:t>
                </a:r>
                <a:r>
                  <a:rPr lang="en-US" dirty="0" smtClean="0">
                    <a:solidFill>
                      <a:srgbClr val="00B0F0"/>
                    </a:solidFill>
                  </a:rPr>
                  <a:t>n = </a:t>
                </a:r>
                <a:r>
                  <a:rPr lang="en-US" dirty="0" err="1" smtClean="0">
                    <a:solidFill>
                      <a:srgbClr val="00B0F0"/>
                    </a:solidFill>
                  </a:rPr>
                  <a:t>1..N</a:t>
                </a:r>
                <a:endParaRPr lang="en-US" dirty="0">
                  <a:solidFill>
                    <a:srgbClr val="00B0F0"/>
                  </a:solidFill>
                </a:endParaRPr>
              </a:p>
              <a:p>
                <a:endParaRPr lang="en-US" dirty="0" smtClean="0"/>
              </a:p>
              <a:p>
                <a:r>
                  <a:rPr lang="en-US" dirty="0" smtClean="0"/>
                  <a:t>Algorithm Complexity</a:t>
                </a:r>
                <a:r>
                  <a:rPr lang="en-US" dirty="0" smtClean="0"/>
                  <a:t>: </a:t>
                </a:r>
                <a:r>
                  <a:rPr lang="en-US" dirty="0" smtClean="0">
                    <a:solidFill>
                      <a:srgbClr val="0070C0"/>
                    </a:solidFill>
                  </a:rPr>
                  <a:t>O(N</a:t>
                </a:r>
                <a:r>
                  <a:rPr lang="en-US" baseline="30000" dirty="0" smtClean="0">
                    <a:solidFill>
                      <a:srgbClr val="0070C0"/>
                    </a:solidFill>
                  </a:rPr>
                  <a:t>2</a:t>
                </a:r>
                <a:r>
                  <a:rPr lang="en-US" dirty="0" smtClean="0">
                    <a:solidFill>
                      <a:srgbClr val="0070C0"/>
                    </a:solidFill>
                  </a:rPr>
                  <a:t>K)</a:t>
                </a:r>
                <a:endParaRPr lang="en-US" dirty="0">
                  <a:solidFill>
                    <a:srgbClr val="0070C0"/>
                  </a:solidFill>
                </a:endParaRPr>
              </a:p>
              <a:p>
                <a:pPr marL="274320" lvl="1" indent="0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222" t="-17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44183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Heuristics</a:t>
            </a:r>
            <a:endParaRPr lang="en-US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i-FI" dirty="0">
                <a:solidFill>
                  <a:schemeClr val="accent6">
                    <a:lumMod val="75000"/>
                  </a:schemeClr>
                </a:solidFill>
              </a:rPr>
              <a:t>Top-down greedy </a:t>
            </a:r>
            <a:r>
              <a:rPr lang="fi-FI" dirty="0"/>
              <a:t>(TD): </a:t>
            </a:r>
            <a:r>
              <a:rPr lang="fi-FI" dirty="0">
                <a:solidFill>
                  <a:srgbClr val="0066FF"/>
                </a:solidFill>
              </a:rPr>
              <a:t>O(NK)</a:t>
            </a:r>
          </a:p>
          <a:p>
            <a:pPr lvl="1">
              <a:lnSpc>
                <a:spcPct val="90000"/>
              </a:lnSpc>
            </a:pPr>
            <a:r>
              <a:rPr lang="fi-FI" dirty="0"/>
              <a:t>Introduce </a:t>
            </a:r>
            <a:r>
              <a:rPr lang="fi-FI" dirty="0" smtClean="0"/>
              <a:t>boundaries one at the time so </a:t>
            </a:r>
            <a:r>
              <a:rPr lang="fi-FI" dirty="0"/>
              <a:t>that you get the largest decrease in error, until K segments are created.</a:t>
            </a:r>
          </a:p>
          <a:p>
            <a:pPr>
              <a:lnSpc>
                <a:spcPct val="90000"/>
              </a:lnSpc>
            </a:pPr>
            <a:endParaRPr lang="fi-FI" dirty="0" smtClean="0"/>
          </a:p>
          <a:p>
            <a:pPr>
              <a:lnSpc>
                <a:spcPct val="90000"/>
              </a:lnSpc>
            </a:pPr>
            <a:r>
              <a:rPr lang="fi-FI" dirty="0" smtClean="0">
                <a:solidFill>
                  <a:schemeClr val="accent6">
                    <a:lumMod val="75000"/>
                  </a:schemeClr>
                </a:solidFill>
              </a:rPr>
              <a:t>Bottom-up greedy </a:t>
            </a:r>
            <a:r>
              <a:rPr lang="fi-FI" dirty="0" smtClean="0"/>
              <a:t>(BU): </a:t>
            </a:r>
            <a:r>
              <a:rPr lang="fi-FI" dirty="0" smtClean="0">
                <a:solidFill>
                  <a:srgbClr val="0066FF"/>
                </a:solidFill>
              </a:rPr>
              <a:t>O(NlogN)</a:t>
            </a:r>
          </a:p>
          <a:p>
            <a:pPr lvl="1">
              <a:lnSpc>
                <a:spcPct val="90000"/>
              </a:lnSpc>
            </a:pPr>
            <a:r>
              <a:rPr lang="fi-FI" dirty="0"/>
              <a:t>Merge adjacent points each time selecting the two points that cause the smallest increase in the error until K segments</a:t>
            </a:r>
          </a:p>
          <a:p>
            <a:pPr lvl="1">
              <a:lnSpc>
                <a:spcPct val="90000"/>
              </a:lnSpc>
            </a:pPr>
            <a:endParaRPr lang="fi-FI" dirty="0" smtClean="0"/>
          </a:p>
          <a:p>
            <a:pPr>
              <a:lnSpc>
                <a:spcPct val="90000"/>
              </a:lnSpc>
            </a:pPr>
            <a:r>
              <a:rPr lang="fi-FI" dirty="0" smtClean="0">
                <a:solidFill>
                  <a:schemeClr val="accent6">
                    <a:lumMod val="75000"/>
                  </a:schemeClr>
                </a:solidFill>
              </a:rPr>
              <a:t>Local Search </a:t>
            </a:r>
            <a:r>
              <a:rPr lang="fi-FI" dirty="0" smtClean="0"/>
              <a:t>Heuristics: </a:t>
            </a:r>
            <a:r>
              <a:rPr lang="fi-FI" dirty="0" smtClean="0">
                <a:solidFill>
                  <a:srgbClr val="0066FF"/>
                </a:solidFill>
              </a:rPr>
              <a:t>O(NKI)</a:t>
            </a:r>
          </a:p>
          <a:p>
            <a:pPr lvl="1">
              <a:lnSpc>
                <a:spcPct val="90000"/>
              </a:lnSpc>
            </a:pPr>
            <a:r>
              <a:rPr lang="fi-FI" dirty="0" smtClean="0"/>
              <a:t>Assign the breakpoints randomly and then move them so that you reduce the error</a:t>
            </a:r>
          </a:p>
        </p:txBody>
      </p:sp>
    </p:spTree>
    <p:extLst>
      <p:ext uri="{BB962C8B-B14F-4D97-AF65-F5344CB8AC3E}">
        <p14:creationId xmlns:p14="http://schemas.microsoft.com/office/powerpoint/2010/main" val="3548233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time series analysis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Using signal processing techniques is common for defining similarity between series</a:t>
            </a:r>
          </a:p>
          <a:p>
            <a:pPr lvl="1"/>
            <a:r>
              <a:rPr lang="en-US" dirty="0" smtClean="0"/>
              <a:t>Fast Fourier Transform</a:t>
            </a:r>
          </a:p>
          <a:p>
            <a:pPr lvl="1"/>
            <a:r>
              <a:rPr lang="en-US" dirty="0" smtClean="0"/>
              <a:t>Wavelets</a:t>
            </a:r>
          </a:p>
          <a:p>
            <a:pPr lvl="1"/>
            <a:endParaRPr lang="en-US" dirty="0"/>
          </a:p>
          <a:p>
            <a:r>
              <a:rPr lang="en-US" dirty="0" smtClean="0"/>
              <a:t>Rich literature in the field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88587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1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Time-series data</a:t>
            </a:r>
            <a:endParaRPr lang="en-US" smtClean="0"/>
          </a:p>
        </p:txBody>
      </p:sp>
      <p:graphicFrame>
        <p:nvGraphicFramePr>
          <p:cNvPr id="1026" name="Object 2"/>
          <p:cNvGraphicFramePr>
            <a:graphicFrameLocks noGrp="1" noChangeAspect="1"/>
          </p:cNvGraphicFramePr>
          <p:nvPr>
            <p:ph sz="half" idx="1"/>
          </p:nvPr>
        </p:nvGraphicFramePr>
        <p:xfrm>
          <a:off x="457200" y="1749425"/>
          <a:ext cx="4038600" cy="413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name="Bitmap Image" r:id="rId4" imgW="5687219" imgH="5334745" progId="Paint.Picture">
                  <p:embed/>
                </p:oleObj>
              </mc:Choice>
              <mc:Fallback>
                <p:oleObj name="Bitmap Image" r:id="rId4" imgW="5687219" imgH="5334745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749425"/>
                        <a:ext cx="4038600" cy="4132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8" name="Picture 16"/>
          <p:cNvPicPr>
            <a:picLocks noGrp="1" noChangeAspect="1" noChangeArrowheads="1"/>
          </p:cNvPicPr>
          <p:nvPr>
            <p:ph sz="half" idx="2"/>
          </p:nvPr>
        </p:nvPicPr>
        <p:blipFill>
          <a:blip r:embed="rId6" cstate="print"/>
          <a:srcRect/>
          <a:stretch>
            <a:fillRect/>
          </a:stretch>
        </p:blipFill>
        <p:spPr>
          <a:xfrm>
            <a:off x="4427538" y="1557338"/>
            <a:ext cx="4537075" cy="4248150"/>
          </a:xfrm>
          <a:noFill/>
        </p:spPr>
      </p:pic>
      <p:sp>
        <p:nvSpPr>
          <p:cNvPr id="1029" name="Rectangle 19"/>
          <p:cNvSpPr>
            <a:spLocks noChangeArrowheads="1"/>
          </p:cNvSpPr>
          <p:nvPr/>
        </p:nvSpPr>
        <p:spPr bwMode="auto">
          <a:xfrm>
            <a:off x="457200" y="5983288"/>
            <a:ext cx="721042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fi-FI" sz="2400" dirty="0">
                <a:latin typeface="Calibri" pitchFamily="34" charset="0"/>
              </a:rPr>
              <a:t>Financial time series, process monitoring…</a:t>
            </a:r>
            <a:endParaRPr lang="en-US" sz="24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1564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Why deal with sequential data?</a:t>
            </a:r>
            <a:endParaRPr lang="en-US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i-FI" dirty="0" smtClean="0"/>
              <a:t>Because all data is sequential </a:t>
            </a:r>
            <a:r>
              <a:rPr lang="fi-FI" dirty="0" smtClean="0">
                <a:sym typeface="Wingdings" pitchFamily="2" charset="2"/>
              </a:rPr>
              <a:t></a:t>
            </a:r>
            <a:endParaRPr lang="fi-FI" dirty="0" smtClean="0"/>
          </a:p>
          <a:p>
            <a:pPr lvl="1">
              <a:lnSpc>
                <a:spcPct val="90000"/>
              </a:lnSpc>
            </a:pPr>
            <a:r>
              <a:rPr lang="fi-FI" dirty="0" smtClean="0"/>
              <a:t>All data items arrive in the data store in some order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fi-FI" sz="2400" dirty="0" smtClean="0"/>
          </a:p>
          <a:p>
            <a:pPr>
              <a:lnSpc>
                <a:spcPct val="90000"/>
              </a:lnSpc>
            </a:pPr>
            <a:r>
              <a:rPr lang="fi-FI" dirty="0" smtClean="0"/>
              <a:t>In some (many) cases the order does not matter</a:t>
            </a:r>
          </a:p>
          <a:p>
            <a:pPr lvl="1">
              <a:lnSpc>
                <a:spcPct val="90000"/>
              </a:lnSpc>
            </a:pPr>
            <a:r>
              <a:rPr lang="fi-FI" dirty="0" smtClean="0"/>
              <a:t>E.g., we can assume a </a:t>
            </a:r>
            <a:r>
              <a:rPr lang="fi-FI" dirty="0" smtClean="0">
                <a:solidFill>
                  <a:srgbClr val="0070C0"/>
                </a:solidFill>
              </a:rPr>
              <a:t>bag of words </a:t>
            </a:r>
            <a:r>
              <a:rPr lang="fi-FI" dirty="0" smtClean="0"/>
              <a:t>model for a document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fi-FI" dirty="0" smtClean="0"/>
          </a:p>
          <a:p>
            <a:pPr>
              <a:lnSpc>
                <a:spcPct val="90000"/>
              </a:lnSpc>
            </a:pPr>
            <a:r>
              <a:rPr lang="fi-FI" dirty="0" smtClean="0"/>
              <a:t>In many cases the order is of interest</a:t>
            </a:r>
          </a:p>
          <a:p>
            <a:pPr lvl="1">
              <a:lnSpc>
                <a:spcPct val="90000"/>
              </a:lnSpc>
            </a:pPr>
            <a:r>
              <a:rPr lang="fi-FI" dirty="0" smtClean="0"/>
              <a:t>E.g., stock prices do not make sense without the time information.</a:t>
            </a:r>
          </a:p>
        </p:txBody>
      </p:sp>
    </p:spTree>
    <p:extLst>
      <p:ext uri="{BB962C8B-B14F-4D97-AF65-F5344CB8AC3E}">
        <p14:creationId xmlns:p14="http://schemas.microsoft.com/office/powerpoint/2010/main" val="3029263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 series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addition of the time axis defines new sets of problems</a:t>
            </a:r>
          </a:p>
          <a:p>
            <a:pPr lvl="1"/>
            <a:r>
              <a:rPr lang="en-US" dirty="0" smtClean="0"/>
              <a:t>Discovering periodic patterns in time series</a:t>
            </a:r>
          </a:p>
          <a:p>
            <a:pPr lvl="1"/>
            <a:r>
              <a:rPr lang="en-US" dirty="0" smtClean="0"/>
              <a:t>Defining similarity between time series</a:t>
            </a:r>
          </a:p>
          <a:p>
            <a:pPr lvl="1"/>
            <a:r>
              <a:rPr lang="en-US" dirty="0"/>
              <a:t>Finding bursts, or </a:t>
            </a:r>
            <a:r>
              <a:rPr lang="en-US" dirty="0" smtClean="0"/>
              <a:t>outliers</a:t>
            </a:r>
          </a:p>
          <a:p>
            <a:pPr lvl="1"/>
            <a:endParaRPr lang="en-US" dirty="0"/>
          </a:p>
          <a:p>
            <a:r>
              <a:rPr lang="en-US" dirty="0" smtClean="0"/>
              <a:t>Also, some existing problems need to be revisited taking sequential order into account</a:t>
            </a:r>
          </a:p>
          <a:p>
            <a:pPr lvl="1"/>
            <a:r>
              <a:rPr lang="en-US" dirty="0" smtClean="0"/>
              <a:t>Association rules and Frequent </a:t>
            </a:r>
            <a:r>
              <a:rPr lang="en-US" dirty="0" err="1" smtClean="0"/>
              <a:t>Itemsets</a:t>
            </a:r>
            <a:r>
              <a:rPr lang="en-US" dirty="0" smtClean="0"/>
              <a:t> in sequential data</a:t>
            </a:r>
          </a:p>
          <a:p>
            <a:pPr lvl="1"/>
            <a:r>
              <a:rPr lang="en-US" dirty="0" smtClean="0"/>
              <a:t>Summarization and Clustering: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Sequence Segmentation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5534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Sequence Segmentation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Goal: discover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structure </a:t>
            </a:r>
            <a:r>
              <a:rPr lang="en-US" dirty="0" smtClean="0"/>
              <a:t>in the sequence and provide a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concise summary</a:t>
            </a:r>
          </a:p>
          <a:p>
            <a:endParaRPr lang="en-US" dirty="0"/>
          </a:p>
          <a:p>
            <a:r>
              <a:rPr lang="en-US" dirty="0" smtClean="0"/>
              <a:t>Given a sequence </a:t>
            </a:r>
            <a:r>
              <a:rPr lang="en-US" dirty="0" smtClean="0">
                <a:solidFill>
                  <a:srgbClr val="00B0F0"/>
                </a:solidFill>
              </a:rPr>
              <a:t>T</a:t>
            </a:r>
            <a:r>
              <a:rPr lang="en-US" dirty="0" smtClean="0"/>
              <a:t>,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segment</a:t>
            </a:r>
            <a:r>
              <a:rPr lang="en-US" dirty="0" smtClean="0"/>
              <a:t> it into </a:t>
            </a:r>
            <a:r>
              <a:rPr lang="en-US" dirty="0" smtClean="0">
                <a:solidFill>
                  <a:srgbClr val="00B0F0"/>
                </a:solidFill>
              </a:rPr>
              <a:t>K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contiguous</a:t>
            </a:r>
            <a:r>
              <a:rPr lang="en-US" dirty="0" smtClean="0"/>
              <a:t> segments that are as </a:t>
            </a:r>
            <a:r>
              <a:rPr lang="en-US" dirty="0" smtClean="0">
                <a:solidFill>
                  <a:srgbClr val="FF0000"/>
                </a:solidFill>
              </a:rPr>
              <a:t>homogeneous</a:t>
            </a:r>
            <a:r>
              <a:rPr lang="en-US" dirty="0" smtClean="0"/>
              <a:t> as possible</a:t>
            </a:r>
          </a:p>
          <a:p>
            <a:endParaRPr lang="en-US" dirty="0"/>
          </a:p>
          <a:p>
            <a:r>
              <a:rPr lang="en-US" dirty="0" smtClean="0"/>
              <a:t>Similar to </a:t>
            </a:r>
            <a:r>
              <a:rPr lang="en-US" dirty="0" smtClean="0">
                <a:solidFill>
                  <a:srgbClr val="0070C0"/>
                </a:solidFill>
              </a:rPr>
              <a:t>clustering</a:t>
            </a:r>
            <a:r>
              <a:rPr lang="en-US" dirty="0" smtClean="0"/>
              <a:t> but now we require the  points in the cluster to be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contiguous</a:t>
            </a:r>
          </a:p>
          <a:p>
            <a:endParaRPr lang="en-US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dirty="0" smtClean="0"/>
              <a:t>Commonly used for summarization of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histograms</a:t>
            </a:r>
            <a:r>
              <a:rPr lang="en-US" dirty="0" smtClean="0"/>
              <a:t> in </a:t>
            </a:r>
            <a:r>
              <a:rPr lang="en-US" dirty="0" smtClean="0">
                <a:solidFill>
                  <a:srgbClr val="0070C0"/>
                </a:solidFill>
              </a:rPr>
              <a:t>databases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7853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</a:t>
            </a:r>
          </a:p>
        </p:txBody>
      </p:sp>
      <p:sp>
        <p:nvSpPr>
          <p:cNvPr id="19459" name="Line 188"/>
          <p:cNvSpPr>
            <a:spLocks noChangeShapeType="1"/>
          </p:cNvSpPr>
          <p:nvPr/>
        </p:nvSpPr>
        <p:spPr bwMode="auto">
          <a:xfrm>
            <a:off x="1116013" y="5326063"/>
            <a:ext cx="714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" name="Group 360"/>
          <p:cNvGrpSpPr>
            <a:grpSpLocks/>
          </p:cNvGrpSpPr>
          <p:nvPr/>
        </p:nvGrpSpPr>
        <p:grpSpPr bwMode="auto">
          <a:xfrm>
            <a:off x="755650" y="4029075"/>
            <a:ext cx="7704138" cy="2424113"/>
            <a:chOff x="476" y="2538"/>
            <a:chExt cx="4853" cy="1527"/>
          </a:xfrm>
        </p:grpSpPr>
        <p:grpSp>
          <p:nvGrpSpPr>
            <p:cNvPr id="19572" name="Group 127"/>
            <p:cNvGrpSpPr>
              <a:grpSpLocks/>
            </p:cNvGrpSpPr>
            <p:nvPr/>
          </p:nvGrpSpPr>
          <p:grpSpPr bwMode="auto">
            <a:xfrm>
              <a:off x="703" y="3808"/>
              <a:ext cx="226" cy="136"/>
              <a:chOff x="431" y="1752"/>
              <a:chExt cx="226" cy="136"/>
            </a:xfrm>
          </p:grpSpPr>
          <p:sp>
            <p:nvSpPr>
              <p:cNvPr id="19677" name="Line 128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678" name="Line 129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9573" name="Group 130"/>
            <p:cNvGrpSpPr>
              <a:grpSpLocks/>
            </p:cNvGrpSpPr>
            <p:nvPr/>
          </p:nvGrpSpPr>
          <p:grpSpPr bwMode="auto">
            <a:xfrm>
              <a:off x="929" y="3808"/>
              <a:ext cx="226" cy="136"/>
              <a:chOff x="431" y="1752"/>
              <a:chExt cx="226" cy="136"/>
            </a:xfrm>
          </p:grpSpPr>
          <p:sp>
            <p:nvSpPr>
              <p:cNvPr id="19675" name="Line 131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676" name="Line 132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9574" name="Group 133"/>
            <p:cNvGrpSpPr>
              <a:grpSpLocks/>
            </p:cNvGrpSpPr>
            <p:nvPr/>
          </p:nvGrpSpPr>
          <p:grpSpPr bwMode="auto">
            <a:xfrm>
              <a:off x="1156" y="3808"/>
              <a:ext cx="226" cy="136"/>
              <a:chOff x="431" y="1752"/>
              <a:chExt cx="226" cy="136"/>
            </a:xfrm>
          </p:grpSpPr>
          <p:sp>
            <p:nvSpPr>
              <p:cNvPr id="19673" name="Line 134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674" name="Line 135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9575" name="Group 136"/>
            <p:cNvGrpSpPr>
              <a:grpSpLocks/>
            </p:cNvGrpSpPr>
            <p:nvPr/>
          </p:nvGrpSpPr>
          <p:grpSpPr bwMode="auto">
            <a:xfrm>
              <a:off x="1383" y="3808"/>
              <a:ext cx="226" cy="136"/>
              <a:chOff x="431" y="1752"/>
              <a:chExt cx="226" cy="136"/>
            </a:xfrm>
          </p:grpSpPr>
          <p:sp>
            <p:nvSpPr>
              <p:cNvPr id="19671" name="Line 137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672" name="Line 138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9576" name="Group 139"/>
            <p:cNvGrpSpPr>
              <a:grpSpLocks/>
            </p:cNvGrpSpPr>
            <p:nvPr/>
          </p:nvGrpSpPr>
          <p:grpSpPr bwMode="auto">
            <a:xfrm>
              <a:off x="1610" y="3808"/>
              <a:ext cx="226" cy="136"/>
              <a:chOff x="431" y="1752"/>
              <a:chExt cx="226" cy="136"/>
            </a:xfrm>
          </p:grpSpPr>
          <p:sp>
            <p:nvSpPr>
              <p:cNvPr id="19669" name="Line 140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670" name="Line 141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9577" name="Group 142"/>
            <p:cNvGrpSpPr>
              <a:grpSpLocks/>
            </p:cNvGrpSpPr>
            <p:nvPr/>
          </p:nvGrpSpPr>
          <p:grpSpPr bwMode="auto">
            <a:xfrm>
              <a:off x="1837" y="3808"/>
              <a:ext cx="226" cy="136"/>
              <a:chOff x="431" y="1752"/>
              <a:chExt cx="226" cy="136"/>
            </a:xfrm>
          </p:grpSpPr>
          <p:sp>
            <p:nvSpPr>
              <p:cNvPr id="19667" name="Line 143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668" name="Line 144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9578" name="Group 145"/>
            <p:cNvGrpSpPr>
              <a:grpSpLocks/>
            </p:cNvGrpSpPr>
            <p:nvPr/>
          </p:nvGrpSpPr>
          <p:grpSpPr bwMode="auto">
            <a:xfrm>
              <a:off x="2063" y="3808"/>
              <a:ext cx="226" cy="136"/>
              <a:chOff x="431" y="1752"/>
              <a:chExt cx="226" cy="136"/>
            </a:xfrm>
          </p:grpSpPr>
          <p:sp>
            <p:nvSpPr>
              <p:cNvPr id="19665" name="Line 146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666" name="Line 147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9579" name="Group 148"/>
            <p:cNvGrpSpPr>
              <a:grpSpLocks/>
            </p:cNvGrpSpPr>
            <p:nvPr/>
          </p:nvGrpSpPr>
          <p:grpSpPr bwMode="auto">
            <a:xfrm>
              <a:off x="2290" y="3808"/>
              <a:ext cx="226" cy="136"/>
              <a:chOff x="431" y="1752"/>
              <a:chExt cx="226" cy="136"/>
            </a:xfrm>
          </p:grpSpPr>
          <p:sp>
            <p:nvSpPr>
              <p:cNvPr id="19663" name="Line 149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664" name="Line 150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9580" name="Group 151"/>
            <p:cNvGrpSpPr>
              <a:grpSpLocks/>
            </p:cNvGrpSpPr>
            <p:nvPr/>
          </p:nvGrpSpPr>
          <p:grpSpPr bwMode="auto">
            <a:xfrm>
              <a:off x="2517" y="3808"/>
              <a:ext cx="226" cy="136"/>
              <a:chOff x="431" y="1752"/>
              <a:chExt cx="226" cy="136"/>
            </a:xfrm>
          </p:grpSpPr>
          <p:sp>
            <p:nvSpPr>
              <p:cNvPr id="19661" name="Line 152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662" name="Line 153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9581" name="Group 154"/>
            <p:cNvGrpSpPr>
              <a:grpSpLocks/>
            </p:cNvGrpSpPr>
            <p:nvPr/>
          </p:nvGrpSpPr>
          <p:grpSpPr bwMode="auto">
            <a:xfrm>
              <a:off x="2744" y="3808"/>
              <a:ext cx="226" cy="136"/>
              <a:chOff x="431" y="1752"/>
              <a:chExt cx="226" cy="136"/>
            </a:xfrm>
          </p:grpSpPr>
          <p:sp>
            <p:nvSpPr>
              <p:cNvPr id="19659" name="Line 155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660" name="Line 156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9582" name="Group 157"/>
            <p:cNvGrpSpPr>
              <a:grpSpLocks/>
            </p:cNvGrpSpPr>
            <p:nvPr/>
          </p:nvGrpSpPr>
          <p:grpSpPr bwMode="auto">
            <a:xfrm>
              <a:off x="2971" y="3808"/>
              <a:ext cx="226" cy="136"/>
              <a:chOff x="431" y="1752"/>
              <a:chExt cx="226" cy="136"/>
            </a:xfrm>
          </p:grpSpPr>
          <p:sp>
            <p:nvSpPr>
              <p:cNvPr id="19657" name="Line 158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658" name="Line 159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9583" name="Group 160"/>
            <p:cNvGrpSpPr>
              <a:grpSpLocks/>
            </p:cNvGrpSpPr>
            <p:nvPr/>
          </p:nvGrpSpPr>
          <p:grpSpPr bwMode="auto">
            <a:xfrm>
              <a:off x="3197" y="3808"/>
              <a:ext cx="226" cy="136"/>
              <a:chOff x="431" y="1752"/>
              <a:chExt cx="226" cy="136"/>
            </a:xfrm>
          </p:grpSpPr>
          <p:sp>
            <p:nvSpPr>
              <p:cNvPr id="19655" name="Line 161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656" name="Line 162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9584" name="Group 163"/>
            <p:cNvGrpSpPr>
              <a:grpSpLocks/>
            </p:cNvGrpSpPr>
            <p:nvPr/>
          </p:nvGrpSpPr>
          <p:grpSpPr bwMode="auto">
            <a:xfrm>
              <a:off x="3424" y="3808"/>
              <a:ext cx="226" cy="136"/>
              <a:chOff x="431" y="1752"/>
              <a:chExt cx="226" cy="136"/>
            </a:xfrm>
          </p:grpSpPr>
          <p:sp>
            <p:nvSpPr>
              <p:cNvPr id="19653" name="Line 164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654" name="Line 165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9585" name="Group 166"/>
            <p:cNvGrpSpPr>
              <a:grpSpLocks/>
            </p:cNvGrpSpPr>
            <p:nvPr/>
          </p:nvGrpSpPr>
          <p:grpSpPr bwMode="auto">
            <a:xfrm>
              <a:off x="3651" y="3808"/>
              <a:ext cx="226" cy="136"/>
              <a:chOff x="431" y="1752"/>
              <a:chExt cx="226" cy="136"/>
            </a:xfrm>
          </p:grpSpPr>
          <p:sp>
            <p:nvSpPr>
              <p:cNvPr id="19651" name="Line 167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652" name="Line 168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9586" name="Group 169"/>
            <p:cNvGrpSpPr>
              <a:grpSpLocks/>
            </p:cNvGrpSpPr>
            <p:nvPr/>
          </p:nvGrpSpPr>
          <p:grpSpPr bwMode="auto">
            <a:xfrm>
              <a:off x="3878" y="3808"/>
              <a:ext cx="226" cy="136"/>
              <a:chOff x="431" y="1752"/>
              <a:chExt cx="226" cy="136"/>
            </a:xfrm>
          </p:grpSpPr>
          <p:sp>
            <p:nvSpPr>
              <p:cNvPr id="19649" name="Line 170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650" name="Line 171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9587" name="Group 172"/>
            <p:cNvGrpSpPr>
              <a:grpSpLocks/>
            </p:cNvGrpSpPr>
            <p:nvPr/>
          </p:nvGrpSpPr>
          <p:grpSpPr bwMode="auto">
            <a:xfrm>
              <a:off x="4105" y="3808"/>
              <a:ext cx="226" cy="136"/>
              <a:chOff x="431" y="1752"/>
              <a:chExt cx="226" cy="136"/>
            </a:xfrm>
          </p:grpSpPr>
          <p:sp>
            <p:nvSpPr>
              <p:cNvPr id="19647" name="Line 173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648" name="Line 174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9588" name="Group 175"/>
            <p:cNvGrpSpPr>
              <a:grpSpLocks/>
            </p:cNvGrpSpPr>
            <p:nvPr/>
          </p:nvGrpSpPr>
          <p:grpSpPr bwMode="auto">
            <a:xfrm>
              <a:off x="4331" y="3808"/>
              <a:ext cx="226" cy="136"/>
              <a:chOff x="431" y="1752"/>
              <a:chExt cx="226" cy="136"/>
            </a:xfrm>
          </p:grpSpPr>
          <p:sp>
            <p:nvSpPr>
              <p:cNvPr id="19645" name="Line 176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646" name="Line 177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9589" name="Group 178"/>
            <p:cNvGrpSpPr>
              <a:grpSpLocks/>
            </p:cNvGrpSpPr>
            <p:nvPr/>
          </p:nvGrpSpPr>
          <p:grpSpPr bwMode="auto">
            <a:xfrm>
              <a:off x="4558" y="3808"/>
              <a:ext cx="226" cy="136"/>
              <a:chOff x="431" y="1752"/>
              <a:chExt cx="226" cy="136"/>
            </a:xfrm>
          </p:grpSpPr>
          <p:sp>
            <p:nvSpPr>
              <p:cNvPr id="19643" name="Line 179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644" name="Line 180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9590" name="Group 181"/>
            <p:cNvGrpSpPr>
              <a:grpSpLocks/>
            </p:cNvGrpSpPr>
            <p:nvPr/>
          </p:nvGrpSpPr>
          <p:grpSpPr bwMode="auto">
            <a:xfrm>
              <a:off x="4785" y="3808"/>
              <a:ext cx="226" cy="136"/>
              <a:chOff x="431" y="1752"/>
              <a:chExt cx="226" cy="136"/>
            </a:xfrm>
          </p:grpSpPr>
          <p:sp>
            <p:nvSpPr>
              <p:cNvPr id="19641" name="Line 182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642" name="Line 183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9591" name="Line 184"/>
            <p:cNvSpPr>
              <a:spLocks noChangeShapeType="1"/>
            </p:cNvSpPr>
            <p:nvPr/>
          </p:nvSpPr>
          <p:spPr bwMode="auto">
            <a:xfrm>
              <a:off x="5012" y="3898"/>
              <a:ext cx="22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592" name="Line 185"/>
            <p:cNvSpPr>
              <a:spLocks noChangeShapeType="1"/>
            </p:cNvSpPr>
            <p:nvPr/>
          </p:nvSpPr>
          <p:spPr bwMode="auto">
            <a:xfrm flipV="1">
              <a:off x="703" y="3612"/>
              <a:ext cx="0" cy="30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593" name="Line 186"/>
            <p:cNvSpPr>
              <a:spLocks noChangeShapeType="1"/>
            </p:cNvSpPr>
            <p:nvPr/>
          </p:nvSpPr>
          <p:spPr bwMode="auto">
            <a:xfrm>
              <a:off x="703" y="3612"/>
              <a:ext cx="4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594" name="Line 187"/>
            <p:cNvSpPr>
              <a:spLocks noChangeShapeType="1"/>
            </p:cNvSpPr>
            <p:nvPr/>
          </p:nvSpPr>
          <p:spPr bwMode="auto">
            <a:xfrm flipV="1">
              <a:off x="703" y="3339"/>
              <a:ext cx="0" cy="2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595" name="Line 189"/>
            <p:cNvSpPr>
              <a:spLocks noChangeShapeType="1"/>
            </p:cNvSpPr>
            <p:nvPr/>
          </p:nvSpPr>
          <p:spPr bwMode="auto">
            <a:xfrm flipV="1">
              <a:off x="703" y="3067"/>
              <a:ext cx="0" cy="2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596" name="Line 190"/>
            <p:cNvSpPr>
              <a:spLocks noChangeShapeType="1"/>
            </p:cNvSpPr>
            <p:nvPr/>
          </p:nvSpPr>
          <p:spPr bwMode="auto">
            <a:xfrm>
              <a:off x="703" y="3083"/>
              <a:ext cx="4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597" name="Line 191"/>
            <p:cNvSpPr>
              <a:spLocks noChangeShapeType="1"/>
            </p:cNvSpPr>
            <p:nvPr/>
          </p:nvSpPr>
          <p:spPr bwMode="auto">
            <a:xfrm flipV="1">
              <a:off x="703" y="2810"/>
              <a:ext cx="0" cy="2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598" name="Line 192"/>
            <p:cNvSpPr>
              <a:spLocks noChangeShapeType="1"/>
            </p:cNvSpPr>
            <p:nvPr/>
          </p:nvSpPr>
          <p:spPr bwMode="auto">
            <a:xfrm>
              <a:off x="703" y="2810"/>
              <a:ext cx="4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599" name="Line 193"/>
            <p:cNvSpPr>
              <a:spLocks noChangeShapeType="1"/>
            </p:cNvSpPr>
            <p:nvPr/>
          </p:nvSpPr>
          <p:spPr bwMode="auto">
            <a:xfrm flipV="1">
              <a:off x="703" y="2538"/>
              <a:ext cx="0" cy="2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600" name="Oval 194"/>
            <p:cNvSpPr>
              <a:spLocks noChangeArrowheads="1"/>
            </p:cNvSpPr>
            <p:nvPr/>
          </p:nvSpPr>
          <p:spPr bwMode="auto">
            <a:xfrm>
              <a:off x="793" y="3475"/>
              <a:ext cx="46" cy="4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9601" name="Oval 195"/>
            <p:cNvSpPr>
              <a:spLocks noChangeArrowheads="1"/>
            </p:cNvSpPr>
            <p:nvPr/>
          </p:nvSpPr>
          <p:spPr bwMode="auto">
            <a:xfrm>
              <a:off x="884" y="3203"/>
              <a:ext cx="46" cy="4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9602" name="Oval 196"/>
            <p:cNvSpPr>
              <a:spLocks noChangeArrowheads="1"/>
            </p:cNvSpPr>
            <p:nvPr/>
          </p:nvSpPr>
          <p:spPr bwMode="auto">
            <a:xfrm>
              <a:off x="974" y="3475"/>
              <a:ext cx="46" cy="4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9603" name="Oval 197"/>
            <p:cNvSpPr>
              <a:spLocks noChangeArrowheads="1"/>
            </p:cNvSpPr>
            <p:nvPr/>
          </p:nvSpPr>
          <p:spPr bwMode="auto">
            <a:xfrm>
              <a:off x="1065" y="3399"/>
              <a:ext cx="46" cy="4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9604" name="Oval 198"/>
            <p:cNvSpPr>
              <a:spLocks noChangeArrowheads="1"/>
            </p:cNvSpPr>
            <p:nvPr/>
          </p:nvSpPr>
          <p:spPr bwMode="auto">
            <a:xfrm>
              <a:off x="1201" y="3490"/>
              <a:ext cx="46" cy="4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9605" name="Oval 199"/>
            <p:cNvSpPr>
              <a:spLocks noChangeArrowheads="1"/>
            </p:cNvSpPr>
            <p:nvPr/>
          </p:nvSpPr>
          <p:spPr bwMode="auto">
            <a:xfrm>
              <a:off x="1292" y="3128"/>
              <a:ext cx="46" cy="4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9606" name="Oval 200"/>
            <p:cNvSpPr>
              <a:spLocks noChangeArrowheads="1"/>
            </p:cNvSpPr>
            <p:nvPr/>
          </p:nvSpPr>
          <p:spPr bwMode="auto">
            <a:xfrm>
              <a:off x="1383" y="3400"/>
              <a:ext cx="46" cy="4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9607" name="Oval 201"/>
            <p:cNvSpPr>
              <a:spLocks noChangeArrowheads="1"/>
            </p:cNvSpPr>
            <p:nvPr/>
          </p:nvSpPr>
          <p:spPr bwMode="auto">
            <a:xfrm>
              <a:off x="1518" y="3520"/>
              <a:ext cx="46" cy="4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9608" name="Oval 202"/>
            <p:cNvSpPr>
              <a:spLocks noChangeArrowheads="1"/>
            </p:cNvSpPr>
            <p:nvPr/>
          </p:nvSpPr>
          <p:spPr bwMode="auto">
            <a:xfrm>
              <a:off x="1655" y="3385"/>
              <a:ext cx="46" cy="4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9609" name="Oval 203"/>
            <p:cNvSpPr>
              <a:spLocks noChangeArrowheads="1"/>
            </p:cNvSpPr>
            <p:nvPr/>
          </p:nvSpPr>
          <p:spPr bwMode="auto">
            <a:xfrm>
              <a:off x="1745" y="3520"/>
              <a:ext cx="46" cy="4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9610" name="Oval 204"/>
            <p:cNvSpPr>
              <a:spLocks noChangeArrowheads="1"/>
            </p:cNvSpPr>
            <p:nvPr/>
          </p:nvSpPr>
          <p:spPr bwMode="auto">
            <a:xfrm>
              <a:off x="1881" y="3385"/>
              <a:ext cx="46" cy="4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9611" name="Oval 205"/>
            <p:cNvSpPr>
              <a:spLocks noChangeArrowheads="1"/>
            </p:cNvSpPr>
            <p:nvPr/>
          </p:nvSpPr>
          <p:spPr bwMode="auto">
            <a:xfrm>
              <a:off x="1972" y="3520"/>
              <a:ext cx="46" cy="4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9612" name="Oval 206"/>
            <p:cNvSpPr>
              <a:spLocks noChangeArrowheads="1"/>
            </p:cNvSpPr>
            <p:nvPr/>
          </p:nvSpPr>
          <p:spPr bwMode="auto">
            <a:xfrm>
              <a:off x="2108" y="3385"/>
              <a:ext cx="46" cy="4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9613" name="Oval 207"/>
            <p:cNvSpPr>
              <a:spLocks noChangeArrowheads="1"/>
            </p:cNvSpPr>
            <p:nvPr/>
          </p:nvSpPr>
          <p:spPr bwMode="auto">
            <a:xfrm>
              <a:off x="2199" y="3520"/>
              <a:ext cx="46" cy="4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9614" name="Oval 208"/>
            <p:cNvSpPr>
              <a:spLocks noChangeArrowheads="1"/>
            </p:cNvSpPr>
            <p:nvPr/>
          </p:nvSpPr>
          <p:spPr bwMode="auto">
            <a:xfrm>
              <a:off x="2335" y="3566"/>
              <a:ext cx="46" cy="4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9615" name="Oval 209"/>
            <p:cNvSpPr>
              <a:spLocks noChangeArrowheads="1"/>
            </p:cNvSpPr>
            <p:nvPr/>
          </p:nvSpPr>
          <p:spPr bwMode="auto">
            <a:xfrm>
              <a:off x="2426" y="3702"/>
              <a:ext cx="46" cy="4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9616" name="Oval 210"/>
            <p:cNvSpPr>
              <a:spLocks noChangeArrowheads="1"/>
            </p:cNvSpPr>
            <p:nvPr/>
          </p:nvSpPr>
          <p:spPr bwMode="auto">
            <a:xfrm>
              <a:off x="2562" y="3566"/>
              <a:ext cx="46" cy="4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9617" name="Oval 211"/>
            <p:cNvSpPr>
              <a:spLocks noChangeArrowheads="1"/>
            </p:cNvSpPr>
            <p:nvPr/>
          </p:nvSpPr>
          <p:spPr bwMode="auto">
            <a:xfrm>
              <a:off x="2652" y="3702"/>
              <a:ext cx="46" cy="4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9618" name="Oval 212"/>
            <p:cNvSpPr>
              <a:spLocks noChangeArrowheads="1"/>
            </p:cNvSpPr>
            <p:nvPr/>
          </p:nvSpPr>
          <p:spPr bwMode="auto">
            <a:xfrm>
              <a:off x="2788" y="3566"/>
              <a:ext cx="46" cy="4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9619" name="Oval 213"/>
            <p:cNvSpPr>
              <a:spLocks noChangeArrowheads="1"/>
            </p:cNvSpPr>
            <p:nvPr/>
          </p:nvSpPr>
          <p:spPr bwMode="auto">
            <a:xfrm>
              <a:off x="2879" y="3702"/>
              <a:ext cx="46" cy="4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9620" name="Oval 214"/>
            <p:cNvSpPr>
              <a:spLocks noChangeArrowheads="1"/>
            </p:cNvSpPr>
            <p:nvPr/>
          </p:nvSpPr>
          <p:spPr bwMode="auto">
            <a:xfrm>
              <a:off x="3015" y="3566"/>
              <a:ext cx="46" cy="4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9621" name="Oval 215"/>
            <p:cNvSpPr>
              <a:spLocks noChangeArrowheads="1"/>
            </p:cNvSpPr>
            <p:nvPr/>
          </p:nvSpPr>
          <p:spPr bwMode="auto">
            <a:xfrm>
              <a:off x="3107" y="3702"/>
              <a:ext cx="46" cy="4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9622" name="Oval 216"/>
            <p:cNvSpPr>
              <a:spLocks noChangeArrowheads="1"/>
            </p:cNvSpPr>
            <p:nvPr/>
          </p:nvSpPr>
          <p:spPr bwMode="auto">
            <a:xfrm>
              <a:off x="3243" y="3566"/>
              <a:ext cx="46" cy="4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9623" name="Oval 217"/>
            <p:cNvSpPr>
              <a:spLocks noChangeArrowheads="1"/>
            </p:cNvSpPr>
            <p:nvPr/>
          </p:nvSpPr>
          <p:spPr bwMode="auto">
            <a:xfrm>
              <a:off x="3333" y="3702"/>
              <a:ext cx="46" cy="4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9624" name="Oval 218"/>
            <p:cNvSpPr>
              <a:spLocks noChangeArrowheads="1"/>
            </p:cNvSpPr>
            <p:nvPr/>
          </p:nvSpPr>
          <p:spPr bwMode="auto">
            <a:xfrm>
              <a:off x="3469" y="2795"/>
              <a:ext cx="46" cy="4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9625" name="Oval 219"/>
            <p:cNvSpPr>
              <a:spLocks noChangeArrowheads="1"/>
            </p:cNvSpPr>
            <p:nvPr/>
          </p:nvSpPr>
          <p:spPr bwMode="auto">
            <a:xfrm>
              <a:off x="3560" y="2930"/>
              <a:ext cx="46" cy="4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9626" name="Oval 220"/>
            <p:cNvSpPr>
              <a:spLocks noChangeArrowheads="1"/>
            </p:cNvSpPr>
            <p:nvPr/>
          </p:nvSpPr>
          <p:spPr bwMode="auto">
            <a:xfrm>
              <a:off x="3696" y="2795"/>
              <a:ext cx="46" cy="4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9627" name="Oval 221"/>
            <p:cNvSpPr>
              <a:spLocks noChangeArrowheads="1"/>
            </p:cNvSpPr>
            <p:nvPr/>
          </p:nvSpPr>
          <p:spPr bwMode="auto">
            <a:xfrm>
              <a:off x="3787" y="2930"/>
              <a:ext cx="46" cy="4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9628" name="Oval 222"/>
            <p:cNvSpPr>
              <a:spLocks noChangeArrowheads="1"/>
            </p:cNvSpPr>
            <p:nvPr/>
          </p:nvSpPr>
          <p:spPr bwMode="auto">
            <a:xfrm>
              <a:off x="3922" y="2795"/>
              <a:ext cx="46" cy="4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9629" name="Oval 223"/>
            <p:cNvSpPr>
              <a:spLocks noChangeArrowheads="1"/>
            </p:cNvSpPr>
            <p:nvPr/>
          </p:nvSpPr>
          <p:spPr bwMode="auto">
            <a:xfrm>
              <a:off x="4014" y="2930"/>
              <a:ext cx="46" cy="4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9630" name="Oval 224"/>
            <p:cNvSpPr>
              <a:spLocks noChangeArrowheads="1"/>
            </p:cNvSpPr>
            <p:nvPr/>
          </p:nvSpPr>
          <p:spPr bwMode="auto">
            <a:xfrm>
              <a:off x="4149" y="2795"/>
              <a:ext cx="46" cy="4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9631" name="Oval 225"/>
            <p:cNvSpPr>
              <a:spLocks noChangeArrowheads="1"/>
            </p:cNvSpPr>
            <p:nvPr/>
          </p:nvSpPr>
          <p:spPr bwMode="auto">
            <a:xfrm>
              <a:off x="4241" y="2931"/>
              <a:ext cx="46" cy="4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9632" name="Oval 226"/>
            <p:cNvSpPr>
              <a:spLocks noChangeArrowheads="1"/>
            </p:cNvSpPr>
            <p:nvPr/>
          </p:nvSpPr>
          <p:spPr bwMode="auto">
            <a:xfrm>
              <a:off x="4377" y="2795"/>
              <a:ext cx="46" cy="4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9633" name="Oval 227"/>
            <p:cNvSpPr>
              <a:spLocks noChangeArrowheads="1"/>
            </p:cNvSpPr>
            <p:nvPr/>
          </p:nvSpPr>
          <p:spPr bwMode="auto">
            <a:xfrm>
              <a:off x="4467" y="2930"/>
              <a:ext cx="46" cy="4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9634" name="Oval 228"/>
            <p:cNvSpPr>
              <a:spLocks noChangeArrowheads="1"/>
            </p:cNvSpPr>
            <p:nvPr/>
          </p:nvSpPr>
          <p:spPr bwMode="auto">
            <a:xfrm>
              <a:off x="4603" y="2795"/>
              <a:ext cx="46" cy="4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9635" name="Oval 229"/>
            <p:cNvSpPr>
              <a:spLocks noChangeArrowheads="1"/>
            </p:cNvSpPr>
            <p:nvPr/>
          </p:nvSpPr>
          <p:spPr bwMode="auto">
            <a:xfrm>
              <a:off x="4694" y="2930"/>
              <a:ext cx="46" cy="4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9636" name="Text Box 230"/>
            <p:cNvSpPr txBox="1">
              <a:spLocks noChangeArrowheads="1"/>
            </p:cNvSpPr>
            <p:nvPr/>
          </p:nvSpPr>
          <p:spPr bwMode="auto">
            <a:xfrm>
              <a:off x="5012" y="3853"/>
              <a:ext cx="317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>
                  <a:latin typeface="Comic Sans MS" pitchFamily="66" charset="0"/>
                </a:rPr>
                <a:t>t</a:t>
              </a:r>
            </a:p>
          </p:txBody>
        </p:sp>
        <p:sp>
          <p:nvSpPr>
            <p:cNvPr id="19637" name="Text Box 231"/>
            <p:cNvSpPr txBox="1">
              <a:spLocks noChangeArrowheads="1"/>
            </p:cNvSpPr>
            <p:nvPr/>
          </p:nvSpPr>
          <p:spPr bwMode="auto">
            <a:xfrm>
              <a:off x="476" y="2538"/>
              <a:ext cx="317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>
                  <a:latin typeface="Comic Sans MS" pitchFamily="66" charset="0"/>
                </a:rPr>
                <a:t>R</a:t>
              </a:r>
            </a:p>
          </p:txBody>
        </p:sp>
        <p:sp>
          <p:nvSpPr>
            <p:cNvPr id="19638" name="Line 232"/>
            <p:cNvSpPr>
              <a:spLocks noChangeShapeType="1"/>
            </p:cNvSpPr>
            <p:nvPr/>
          </p:nvSpPr>
          <p:spPr bwMode="auto">
            <a:xfrm>
              <a:off x="1474" y="2795"/>
              <a:ext cx="0" cy="1089"/>
            </a:xfrm>
            <a:prstGeom prst="line">
              <a:avLst/>
            </a:prstGeom>
            <a:noFill/>
            <a:ln w="25400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639" name="Line 233"/>
            <p:cNvSpPr>
              <a:spLocks noChangeShapeType="1"/>
            </p:cNvSpPr>
            <p:nvPr/>
          </p:nvSpPr>
          <p:spPr bwMode="auto">
            <a:xfrm>
              <a:off x="2290" y="2795"/>
              <a:ext cx="0" cy="1089"/>
            </a:xfrm>
            <a:prstGeom prst="line">
              <a:avLst/>
            </a:prstGeom>
            <a:noFill/>
            <a:ln w="25400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640" name="Line 234"/>
            <p:cNvSpPr>
              <a:spLocks noChangeShapeType="1"/>
            </p:cNvSpPr>
            <p:nvPr/>
          </p:nvSpPr>
          <p:spPr bwMode="auto">
            <a:xfrm>
              <a:off x="3424" y="2795"/>
              <a:ext cx="0" cy="1089"/>
            </a:xfrm>
            <a:prstGeom prst="line">
              <a:avLst/>
            </a:prstGeom>
            <a:noFill/>
            <a:ln w="25400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2" name="Group 361"/>
          <p:cNvGrpSpPr>
            <a:grpSpLocks/>
          </p:cNvGrpSpPr>
          <p:nvPr/>
        </p:nvGrpSpPr>
        <p:grpSpPr bwMode="auto">
          <a:xfrm>
            <a:off x="1116013" y="4581525"/>
            <a:ext cx="6551612" cy="1223963"/>
            <a:chOff x="703" y="2886"/>
            <a:chExt cx="4127" cy="771"/>
          </a:xfrm>
        </p:grpSpPr>
        <p:sp>
          <p:nvSpPr>
            <p:cNvPr id="19567" name="Line 235"/>
            <p:cNvSpPr>
              <a:spLocks noChangeShapeType="1"/>
            </p:cNvSpPr>
            <p:nvPr/>
          </p:nvSpPr>
          <p:spPr bwMode="auto">
            <a:xfrm>
              <a:off x="703" y="3385"/>
              <a:ext cx="771" cy="0"/>
            </a:xfrm>
            <a:prstGeom prst="line">
              <a:avLst/>
            </a:prstGeom>
            <a:noFill/>
            <a:ln w="25400">
              <a:solidFill>
                <a:srgbClr val="0066FF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568" name="Line 236"/>
            <p:cNvSpPr>
              <a:spLocks noChangeShapeType="1"/>
            </p:cNvSpPr>
            <p:nvPr/>
          </p:nvSpPr>
          <p:spPr bwMode="auto">
            <a:xfrm>
              <a:off x="1474" y="3475"/>
              <a:ext cx="816" cy="0"/>
            </a:xfrm>
            <a:prstGeom prst="line">
              <a:avLst/>
            </a:prstGeom>
            <a:noFill/>
            <a:ln w="25400">
              <a:solidFill>
                <a:srgbClr val="0066FF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569" name="Line 237"/>
            <p:cNvSpPr>
              <a:spLocks noChangeShapeType="1"/>
            </p:cNvSpPr>
            <p:nvPr/>
          </p:nvSpPr>
          <p:spPr bwMode="auto">
            <a:xfrm>
              <a:off x="2290" y="3657"/>
              <a:ext cx="1134" cy="0"/>
            </a:xfrm>
            <a:prstGeom prst="line">
              <a:avLst/>
            </a:prstGeom>
            <a:noFill/>
            <a:ln w="25400">
              <a:solidFill>
                <a:srgbClr val="0066FF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570" name="Line 238"/>
            <p:cNvSpPr>
              <a:spLocks noChangeShapeType="1"/>
            </p:cNvSpPr>
            <p:nvPr/>
          </p:nvSpPr>
          <p:spPr bwMode="auto">
            <a:xfrm>
              <a:off x="3424" y="2886"/>
              <a:ext cx="1406" cy="0"/>
            </a:xfrm>
            <a:prstGeom prst="line">
              <a:avLst/>
            </a:prstGeom>
            <a:noFill/>
            <a:ln w="25400">
              <a:solidFill>
                <a:srgbClr val="0066FF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571" name="Line 241"/>
            <p:cNvSpPr>
              <a:spLocks noChangeShapeType="1"/>
            </p:cNvSpPr>
            <p:nvPr/>
          </p:nvSpPr>
          <p:spPr bwMode="auto">
            <a:xfrm>
              <a:off x="1292" y="3158"/>
              <a:ext cx="0" cy="227"/>
            </a:xfrm>
            <a:prstGeom prst="line">
              <a:avLst/>
            </a:prstGeom>
            <a:noFill/>
            <a:ln w="34925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9527" name="Text Box 350"/>
          <p:cNvSpPr txBox="1">
            <a:spLocks noChangeArrowheads="1"/>
          </p:cNvSpPr>
          <p:nvPr/>
        </p:nvSpPr>
        <p:spPr bwMode="auto">
          <a:xfrm>
            <a:off x="7956550" y="3644900"/>
            <a:ext cx="5032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latin typeface="Comic Sans MS" pitchFamily="66" charset="0"/>
              </a:rPr>
              <a:t>t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755650" y="1557338"/>
            <a:ext cx="7561263" cy="2232025"/>
            <a:chOff x="755650" y="1557338"/>
            <a:chExt cx="7561263" cy="2232025"/>
          </a:xfrm>
        </p:grpSpPr>
        <p:grpSp>
          <p:nvGrpSpPr>
            <p:cNvPr id="19462" name="Group 247"/>
            <p:cNvGrpSpPr>
              <a:grpSpLocks/>
            </p:cNvGrpSpPr>
            <p:nvPr/>
          </p:nvGrpSpPr>
          <p:grpSpPr bwMode="auto">
            <a:xfrm>
              <a:off x="1116013" y="3573463"/>
              <a:ext cx="358775" cy="215900"/>
              <a:chOff x="431" y="1752"/>
              <a:chExt cx="226" cy="136"/>
            </a:xfrm>
          </p:grpSpPr>
          <p:sp>
            <p:nvSpPr>
              <p:cNvPr id="19565" name="Line 248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66" name="Line 249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9463" name="Group 250"/>
            <p:cNvGrpSpPr>
              <a:grpSpLocks/>
            </p:cNvGrpSpPr>
            <p:nvPr/>
          </p:nvGrpSpPr>
          <p:grpSpPr bwMode="auto">
            <a:xfrm>
              <a:off x="1474788" y="3573463"/>
              <a:ext cx="358775" cy="215900"/>
              <a:chOff x="431" y="1752"/>
              <a:chExt cx="226" cy="136"/>
            </a:xfrm>
          </p:grpSpPr>
          <p:sp>
            <p:nvSpPr>
              <p:cNvPr id="19563" name="Line 251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64" name="Line 252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9464" name="Group 253"/>
            <p:cNvGrpSpPr>
              <a:grpSpLocks/>
            </p:cNvGrpSpPr>
            <p:nvPr/>
          </p:nvGrpSpPr>
          <p:grpSpPr bwMode="auto">
            <a:xfrm>
              <a:off x="1835150" y="3573463"/>
              <a:ext cx="358775" cy="215900"/>
              <a:chOff x="431" y="1752"/>
              <a:chExt cx="226" cy="136"/>
            </a:xfrm>
          </p:grpSpPr>
          <p:sp>
            <p:nvSpPr>
              <p:cNvPr id="19561" name="Line 254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62" name="Line 255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9465" name="Group 256"/>
            <p:cNvGrpSpPr>
              <a:grpSpLocks/>
            </p:cNvGrpSpPr>
            <p:nvPr/>
          </p:nvGrpSpPr>
          <p:grpSpPr bwMode="auto">
            <a:xfrm>
              <a:off x="2195513" y="3573463"/>
              <a:ext cx="358775" cy="215900"/>
              <a:chOff x="431" y="1752"/>
              <a:chExt cx="226" cy="136"/>
            </a:xfrm>
          </p:grpSpPr>
          <p:sp>
            <p:nvSpPr>
              <p:cNvPr id="19559" name="Line 257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60" name="Line 258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9466" name="Group 259"/>
            <p:cNvGrpSpPr>
              <a:grpSpLocks/>
            </p:cNvGrpSpPr>
            <p:nvPr/>
          </p:nvGrpSpPr>
          <p:grpSpPr bwMode="auto">
            <a:xfrm>
              <a:off x="2555875" y="3573463"/>
              <a:ext cx="358775" cy="215900"/>
              <a:chOff x="431" y="1752"/>
              <a:chExt cx="226" cy="136"/>
            </a:xfrm>
          </p:grpSpPr>
          <p:sp>
            <p:nvSpPr>
              <p:cNvPr id="19557" name="Line 260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58" name="Line 261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9467" name="Group 262"/>
            <p:cNvGrpSpPr>
              <a:grpSpLocks/>
            </p:cNvGrpSpPr>
            <p:nvPr/>
          </p:nvGrpSpPr>
          <p:grpSpPr bwMode="auto">
            <a:xfrm>
              <a:off x="2916238" y="3573463"/>
              <a:ext cx="358775" cy="215900"/>
              <a:chOff x="431" y="1752"/>
              <a:chExt cx="226" cy="136"/>
            </a:xfrm>
          </p:grpSpPr>
          <p:sp>
            <p:nvSpPr>
              <p:cNvPr id="19555" name="Line 263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56" name="Line 264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9468" name="Group 265"/>
            <p:cNvGrpSpPr>
              <a:grpSpLocks/>
            </p:cNvGrpSpPr>
            <p:nvPr/>
          </p:nvGrpSpPr>
          <p:grpSpPr bwMode="auto">
            <a:xfrm>
              <a:off x="3275013" y="3573463"/>
              <a:ext cx="358775" cy="215900"/>
              <a:chOff x="431" y="1752"/>
              <a:chExt cx="226" cy="136"/>
            </a:xfrm>
          </p:grpSpPr>
          <p:sp>
            <p:nvSpPr>
              <p:cNvPr id="19553" name="Line 266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54" name="Line 267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9469" name="Group 268"/>
            <p:cNvGrpSpPr>
              <a:grpSpLocks/>
            </p:cNvGrpSpPr>
            <p:nvPr/>
          </p:nvGrpSpPr>
          <p:grpSpPr bwMode="auto">
            <a:xfrm>
              <a:off x="3635375" y="3573463"/>
              <a:ext cx="358775" cy="215900"/>
              <a:chOff x="431" y="1752"/>
              <a:chExt cx="226" cy="136"/>
            </a:xfrm>
          </p:grpSpPr>
          <p:sp>
            <p:nvSpPr>
              <p:cNvPr id="19551" name="Line 269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52" name="Line 270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9470" name="Group 271"/>
            <p:cNvGrpSpPr>
              <a:grpSpLocks/>
            </p:cNvGrpSpPr>
            <p:nvPr/>
          </p:nvGrpSpPr>
          <p:grpSpPr bwMode="auto">
            <a:xfrm>
              <a:off x="3995738" y="3573463"/>
              <a:ext cx="358775" cy="215900"/>
              <a:chOff x="431" y="1752"/>
              <a:chExt cx="226" cy="136"/>
            </a:xfrm>
          </p:grpSpPr>
          <p:sp>
            <p:nvSpPr>
              <p:cNvPr id="19549" name="Line 272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50" name="Line 273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9471" name="Group 274"/>
            <p:cNvGrpSpPr>
              <a:grpSpLocks/>
            </p:cNvGrpSpPr>
            <p:nvPr/>
          </p:nvGrpSpPr>
          <p:grpSpPr bwMode="auto">
            <a:xfrm>
              <a:off x="4356100" y="3573463"/>
              <a:ext cx="358775" cy="215900"/>
              <a:chOff x="431" y="1752"/>
              <a:chExt cx="226" cy="136"/>
            </a:xfrm>
          </p:grpSpPr>
          <p:sp>
            <p:nvSpPr>
              <p:cNvPr id="19547" name="Line 275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48" name="Line 276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9472" name="Group 277"/>
            <p:cNvGrpSpPr>
              <a:grpSpLocks/>
            </p:cNvGrpSpPr>
            <p:nvPr/>
          </p:nvGrpSpPr>
          <p:grpSpPr bwMode="auto">
            <a:xfrm>
              <a:off x="4716463" y="3573463"/>
              <a:ext cx="358775" cy="215900"/>
              <a:chOff x="431" y="1752"/>
              <a:chExt cx="226" cy="136"/>
            </a:xfrm>
          </p:grpSpPr>
          <p:sp>
            <p:nvSpPr>
              <p:cNvPr id="19545" name="Line 278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46" name="Line 279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9473" name="Group 280"/>
            <p:cNvGrpSpPr>
              <a:grpSpLocks/>
            </p:cNvGrpSpPr>
            <p:nvPr/>
          </p:nvGrpSpPr>
          <p:grpSpPr bwMode="auto">
            <a:xfrm>
              <a:off x="5075238" y="3573463"/>
              <a:ext cx="358775" cy="215900"/>
              <a:chOff x="431" y="1752"/>
              <a:chExt cx="226" cy="136"/>
            </a:xfrm>
          </p:grpSpPr>
          <p:sp>
            <p:nvSpPr>
              <p:cNvPr id="19543" name="Line 281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44" name="Line 282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9474" name="Group 283"/>
            <p:cNvGrpSpPr>
              <a:grpSpLocks/>
            </p:cNvGrpSpPr>
            <p:nvPr/>
          </p:nvGrpSpPr>
          <p:grpSpPr bwMode="auto">
            <a:xfrm>
              <a:off x="5435600" y="3573463"/>
              <a:ext cx="358775" cy="215900"/>
              <a:chOff x="431" y="1752"/>
              <a:chExt cx="226" cy="136"/>
            </a:xfrm>
          </p:grpSpPr>
          <p:sp>
            <p:nvSpPr>
              <p:cNvPr id="19541" name="Line 284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42" name="Line 285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9475" name="Group 286"/>
            <p:cNvGrpSpPr>
              <a:grpSpLocks/>
            </p:cNvGrpSpPr>
            <p:nvPr/>
          </p:nvGrpSpPr>
          <p:grpSpPr bwMode="auto">
            <a:xfrm>
              <a:off x="5795963" y="3573463"/>
              <a:ext cx="358775" cy="215900"/>
              <a:chOff x="431" y="1752"/>
              <a:chExt cx="226" cy="136"/>
            </a:xfrm>
          </p:grpSpPr>
          <p:sp>
            <p:nvSpPr>
              <p:cNvPr id="19539" name="Line 287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40" name="Line 288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9476" name="Group 289"/>
            <p:cNvGrpSpPr>
              <a:grpSpLocks/>
            </p:cNvGrpSpPr>
            <p:nvPr/>
          </p:nvGrpSpPr>
          <p:grpSpPr bwMode="auto">
            <a:xfrm>
              <a:off x="6156325" y="3573463"/>
              <a:ext cx="358775" cy="215900"/>
              <a:chOff x="431" y="1752"/>
              <a:chExt cx="226" cy="136"/>
            </a:xfrm>
          </p:grpSpPr>
          <p:sp>
            <p:nvSpPr>
              <p:cNvPr id="19537" name="Line 290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38" name="Line 291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9477" name="Group 292"/>
            <p:cNvGrpSpPr>
              <a:grpSpLocks/>
            </p:cNvGrpSpPr>
            <p:nvPr/>
          </p:nvGrpSpPr>
          <p:grpSpPr bwMode="auto">
            <a:xfrm>
              <a:off x="6516688" y="3573463"/>
              <a:ext cx="358775" cy="215900"/>
              <a:chOff x="431" y="1752"/>
              <a:chExt cx="226" cy="136"/>
            </a:xfrm>
          </p:grpSpPr>
          <p:sp>
            <p:nvSpPr>
              <p:cNvPr id="19535" name="Line 293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36" name="Line 294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9478" name="Group 295"/>
            <p:cNvGrpSpPr>
              <a:grpSpLocks/>
            </p:cNvGrpSpPr>
            <p:nvPr/>
          </p:nvGrpSpPr>
          <p:grpSpPr bwMode="auto">
            <a:xfrm>
              <a:off x="6875463" y="3573463"/>
              <a:ext cx="358775" cy="215900"/>
              <a:chOff x="431" y="1752"/>
              <a:chExt cx="226" cy="136"/>
            </a:xfrm>
          </p:grpSpPr>
          <p:sp>
            <p:nvSpPr>
              <p:cNvPr id="19533" name="Line 296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34" name="Line 297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9479" name="Group 298"/>
            <p:cNvGrpSpPr>
              <a:grpSpLocks/>
            </p:cNvGrpSpPr>
            <p:nvPr/>
          </p:nvGrpSpPr>
          <p:grpSpPr bwMode="auto">
            <a:xfrm>
              <a:off x="7235825" y="3573463"/>
              <a:ext cx="358775" cy="215900"/>
              <a:chOff x="431" y="1752"/>
              <a:chExt cx="226" cy="136"/>
            </a:xfrm>
          </p:grpSpPr>
          <p:sp>
            <p:nvSpPr>
              <p:cNvPr id="19531" name="Line 299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32" name="Line 300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9480" name="Group 301"/>
            <p:cNvGrpSpPr>
              <a:grpSpLocks/>
            </p:cNvGrpSpPr>
            <p:nvPr/>
          </p:nvGrpSpPr>
          <p:grpSpPr bwMode="auto">
            <a:xfrm>
              <a:off x="7596188" y="3573463"/>
              <a:ext cx="358775" cy="215900"/>
              <a:chOff x="431" y="1752"/>
              <a:chExt cx="226" cy="136"/>
            </a:xfrm>
          </p:grpSpPr>
          <p:sp>
            <p:nvSpPr>
              <p:cNvPr id="19529" name="Line 302"/>
              <p:cNvSpPr>
                <a:spLocks noChangeShapeType="1"/>
              </p:cNvSpPr>
              <p:nvPr/>
            </p:nvSpPr>
            <p:spPr bwMode="auto">
              <a:xfrm>
                <a:off x="431" y="1842"/>
                <a:ext cx="2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30" name="Line 303"/>
              <p:cNvSpPr>
                <a:spLocks noChangeShapeType="1"/>
              </p:cNvSpPr>
              <p:nvPr/>
            </p:nvSpPr>
            <p:spPr bwMode="auto">
              <a:xfrm>
                <a:off x="657" y="175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9481" name="Line 304"/>
            <p:cNvSpPr>
              <a:spLocks noChangeShapeType="1"/>
            </p:cNvSpPr>
            <p:nvPr/>
          </p:nvSpPr>
          <p:spPr bwMode="auto">
            <a:xfrm>
              <a:off x="7956550" y="3716338"/>
              <a:ext cx="3603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82" name="Line 305"/>
            <p:cNvSpPr>
              <a:spLocks noChangeShapeType="1"/>
            </p:cNvSpPr>
            <p:nvPr/>
          </p:nvSpPr>
          <p:spPr bwMode="auto">
            <a:xfrm flipV="1">
              <a:off x="1116013" y="3262313"/>
              <a:ext cx="0" cy="4794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83" name="Line 306"/>
            <p:cNvSpPr>
              <a:spLocks noChangeShapeType="1"/>
            </p:cNvSpPr>
            <p:nvPr/>
          </p:nvSpPr>
          <p:spPr bwMode="auto">
            <a:xfrm>
              <a:off x="1116013" y="3262313"/>
              <a:ext cx="7143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84" name="Line 307"/>
            <p:cNvSpPr>
              <a:spLocks noChangeShapeType="1"/>
            </p:cNvSpPr>
            <p:nvPr/>
          </p:nvSpPr>
          <p:spPr bwMode="auto">
            <a:xfrm flipV="1">
              <a:off x="1116013" y="2828925"/>
              <a:ext cx="0" cy="431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85" name="Line 308"/>
            <p:cNvSpPr>
              <a:spLocks noChangeShapeType="1"/>
            </p:cNvSpPr>
            <p:nvPr/>
          </p:nvSpPr>
          <p:spPr bwMode="auto">
            <a:xfrm>
              <a:off x="1116013" y="2854325"/>
              <a:ext cx="7143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86" name="Line 309"/>
            <p:cNvSpPr>
              <a:spLocks noChangeShapeType="1"/>
            </p:cNvSpPr>
            <p:nvPr/>
          </p:nvSpPr>
          <p:spPr bwMode="auto">
            <a:xfrm flipV="1">
              <a:off x="1116013" y="2397125"/>
              <a:ext cx="0" cy="431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87" name="Line 310"/>
            <p:cNvSpPr>
              <a:spLocks noChangeShapeType="1"/>
            </p:cNvSpPr>
            <p:nvPr/>
          </p:nvSpPr>
          <p:spPr bwMode="auto">
            <a:xfrm>
              <a:off x="1116013" y="2422525"/>
              <a:ext cx="7143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88" name="Line 311"/>
            <p:cNvSpPr>
              <a:spLocks noChangeShapeType="1"/>
            </p:cNvSpPr>
            <p:nvPr/>
          </p:nvSpPr>
          <p:spPr bwMode="auto">
            <a:xfrm flipV="1">
              <a:off x="1116013" y="1989138"/>
              <a:ext cx="0" cy="431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89" name="Line 312"/>
            <p:cNvSpPr>
              <a:spLocks noChangeShapeType="1"/>
            </p:cNvSpPr>
            <p:nvPr/>
          </p:nvSpPr>
          <p:spPr bwMode="auto">
            <a:xfrm>
              <a:off x="1116013" y="1989138"/>
              <a:ext cx="7143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90" name="Line 313"/>
            <p:cNvSpPr>
              <a:spLocks noChangeShapeType="1"/>
            </p:cNvSpPr>
            <p:nvPr/>
          </p:nvSpPr>
          <p:spPr bwMode="auto">
            <a:xfrm flipV="1">
              <a:off x="1116013" y="1557338"/>
              <a:ext cx="0" cy="431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91" name="Oval 314"/>
            <p:cNvSpPr>
              <a:spLocks noChangeArrowheads="1"/>
            </p:cNvSpPr>
            <p:nvPr/>
          </p:nvSpPr>
          <p:spPr bwMode="auto">
            <a:xfrm>
              <a:off x="1258888" y="3044825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9492" name="Oval 315"/>
            <p:cNvSpPr>
              <a:spLocks noChangeArrowheads="1"/>
            </p:cNvSpPr>
            <p:nvPr/>
          </p:nvSpPr>
          <p:spPr bwMode="auto">
            <a:xfrm>
              <a:off x="1403350" y="2613025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9493" name="Oval 316"/>
            <p:cNvSpPr>
              <a:spLocks noChangeArrowheads="1"/>
            </p:cNvSpPr>
            <p:nvPr/>
          </p:nvSpPr>
          <p:spPr bwMode="auto">
            <a:xfrm>
              <a:off x="1546225" y="3044825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9494" name="Oval 317"/>
            <p:cNvSpPr>
              <a:spLocks noChangeArrowheads="1"/>
            </p:cNvSpPr>
            <p:nvPr/>
          </p:nvSpPr>
          <p:spPr bwMode="auto">
            <a:xfrm>
              <a:off x="1690688" y="2924175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9495" name="Oval 318"/>
            <p:cNvSpPr>
              <a:spLocks noChangeArrowheads="1"/>
            </p:cNvSpPr>
            <p:nvPr/>
          </p:nvSpPr>
          <p:spPr bwMode="auto">
            <a:xfrm>
              <a:off x="1906588" y="3068638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9496" name="Oval 319"/>
            <p:cNvSpPr>
              <a:spLocks noChangeArrowheads="1"/>
            </p:cNvSpPr>
            <p:nvPr/>
          </p:nvSpPr>
          <p:spPr bwMode="auto">
            <a:xfrm>
              <a:off x="2051050" y="2493963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9497" name="Oval 320"/>
            <p:cNvSpPr>
              <a:spLocks noChangeArrowheads="1"/>
            </p:cNvSpPr>
            <p:nvPr/>
          </p:nvSpPr>
          <p:spPr bwMode="auto">
            <a:xfrm>
              <a:off x="2195513" y="2925763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9498" name="Oval 321"/>
            <p:cNvSpPr>
              <a:spLocks noChangeArrowheads="1"/>
            </p:cNvSpPr>
            <p:nvPr/>
          </p:nvSpPr>
          <p:spPr bwMode="auto">
            <a:xfrm>
              <a:off x="2409825" y="3116263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9499" name="Oval 322"/>
            <p:cNvSpPr>
              <a:spLocks noChangeArrowheads="1"/>
            </p:cNvSpPr>
            <p:nvPr/>
          </p:nvSpPr>
          <p:spPr bwMode="auto">
            <a:xfrm>
              <a:off x="2627313" y="2901950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9500" name="Oval 323"/>
            <p:cNvSpPr>
              <a:spLocks noChangeArrowheads="1"/>
            </p:cNvSpPr>
            <p:nvPr/>
          </p:nvSpPr>
          <p:spPr bwMode="auto">
            <a:xfrm>
              <a:off x="2770188" y="3116263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9501" name="Oval 324"/>
            <p:cNvSpPr>
              <a:spLocks noChangeArrowheads="1"/>
            </p:cNvSpPr>
            <p:nvPr/>
          </p:nvSpPr>
          <p:spPr bwMode="auto">
            <a:xfrm>
              <a:off x="2986088" y="2901950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9502" name="Oval 325"/>
            <p:cNvSpPr>
              <a:spLocks noChangeArrowheads="1"/>
            </p:cNvSpPr>
            <p:nvPr/>
          </p:nvSpPr>
          <p:spPr bwMode="auto">
            <a:xfrm>
              <a:off x="3130550" y="3116263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9503" name="Oval 326"/>
            <p:cNvSpPr>
              <a:spLocks noChangeArrowheads="1"/>
            </p:cNvSpPr>
            <p:nvPr/>
          </p:nvSpPr>
          <p:spPr bwMode="auto">
            <a:xfrm>
              <a:off x="3346450" y="2901950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9504" name="Oval 327"/>
            <p:cNvSpPr>
              <a:spLocks noChangeArrowheads="1"/>
            </p:cNvSpPr>
            <p:nvPr/>
          </p:nvSpPr>
          <p:spPr bwMode="auto">
            <a:xfrm>
              <a:off x="3490913" y="3116263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9505" name="Oval 328"/>
            <p:cNvSpPr>
              <a:spLocks noChangeArrowheads="1"/>
            </p:cNvSpPr>
            <p:nvPr/>
          </p:nvSpPr>
          <p:spPr bwMode="auto">
            <a:xfrm>
              <a:off x="3706813" y="3189288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9506" name="Oval 329"/>
            <p:cNvSpPr>
              <a:spLocks noChangeArrowheads="1"/>
            </p:cNvSpPr>
            <p:nvPr/>
          </p:nvSpPr>
          <p:spPr bwMode="auto">
            <a:xfrm>
              <a:off x="3851275" y="3405188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9507" name="Oval 330"/>
            <p:cNvSpPr>
              <a:spLocks noChangeArrowheads="1"/>
            </p:cNvSpPr>
            <p:nvPr/>
          </p:nvSpPr>
          <p:spPr bwMode="auto">
            <a:xfrm>
              <a:off x="4067175" y="3189288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9508" name="Oval 331"/>
            <p:cNvSpPr>
              <a:spLocks noChangeArrowheads="1"/>
            </p:cNvSpPr>
            <p:nvPr/>
          </p:nvSpPr>
          <p:spPr bwMode="auto">
            <a:xfrm>
              <a:off x="4210050" y="3405188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9509" name="Oval 332"/>
            <p:cNvSpPr>
              <a:spLocks noChangeArrowheads="1"/>
            </p:cNvSpPr>
            <p:nvPr/>
          </p:nvSpPr>
          <p:spPr bwMode="auto">
            <a:xfrm>
              <a:off x="4425950" y="3189288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9510" name="Oval 333"/>
            <p:cNvSpPr>
              <a:spLocks noChangeArrowheads="1"/>
            </p:cNvSpPr>
            <p:nvPr/>
          </p:nvSpPr>
          <p:spPr bwMode="auto">
            <a:xfrm>
              <a:off x="4570413" y="3405188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9511" name="Oval 334"/>
            <p:cNvSpPr>
              <a:spLocks noChangeArrowheads="1"/>
            </p:cNvSpPr>
            <p:nvPr/>
          </p:nvSpPr>
          <p:spPr bwMode="auto">
            <a:xfrm>
              <a:off x="4786313" y="3189288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9512" name="Oval 335"/>
            <p:cNvSpPr>
              <a:spLocks noChangeArrowheads="1"/>
            </p:cNvSpPr>
            <p:nvPr/>
          </p:nvSpPr>
          <p:spPr bwMode="auto">
            <a:xfrm>
              <a:off x="4932363" y="3405188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9513" name="Oval 336"/>
            <p:cNvSpPr>
              <a:spLocks noChangeArrowheads="1"/>
            </p:cNvSpPr>
            <p:nvPr/>
          </p:nvSpPr>
          <p:spPr bwMode="auto">
            <a:xfrm>
              <a:off x="5148263" y="3189288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9514" name="Oval 337"/>
            <p:cNvSpPr>
              <a:spLocks noChangeArrowheads="1"/>
            </p:cNvSpPr>
            <p:nvPr/>
          </p:nvSpPr>
          <p:spPr bwMode="auto">
            <a:xfrm>
              <a:off x="5291138" y="3405188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9515" name="Oval 338"/>
            <p:cNvSpPr>
              <a:spLocks noChangeArrowheads="1"/>
            </p:cNvSpPr>
            <p:nvPr/>
          </p:nvSpPr>
          <p:spPr bwMode="auto">
            <a:xfrm>
              <a:off x="5507038" y="1965325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9516" name="Oval 339"/>
            <p:cNvSpPr>
              <a:spLocks noChangeArrowheads="1"/>
            </p:cNvSpPr>
            <p:nvPr/>
          </p:nvSpPr>
          <p:spPr bwMode="auto">
            <a:xfrm>
              <a:off x="5651500" y="2179638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9517" name="Oval 340"/>
            <p:cNvSpPr>
              <a:spLocks noChangeArrowheads="1"/>
            </p:cNvSpPr>
            <p:nvPr/>
          </p:nvSpPr>
          <p:spPr bwMode="auto">
            <a:xfrm>
              <a:off x="5867400" y="1965325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9518" name="Oval 341"/>
            <p:cNvSpPr>
              <a:spLocks noChangeArrowheads="1"/>
            </p:cNvSpPr>
            <p:nvPr/>
          </p:nvSpPr>
          <p:spPr bwMode="auto">
            <a:xfrm>
              <a:off x="6011863" y="2179638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9519" name="Oval 342"/>
            <p:cNvSpPr>
              <a:spLocks noChangeArrowheads="1"/>
            </p:cNvSpPr>
            <p:nvPr/>
          </p:nvSpPr>
          <p:spPr bwMode="auto">
            <a:xfrm>
              <a:off x="6226175" y="1965325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9520" name="Oval 343"/>
            <p:cNvSpPr>
              <a:spLocks noChangeArrowheads="1"/>
            </p:cNvSpPr>
            <p:nvPr/>
          </p:nvSpPr>
          <p:spPr bwMode="auto">
            <a:xfrm>
              <a:off x="6372225" y="2179638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9521" name="Oval 344"/>
            <p:cNvSpPr>
              <a:spLocks noChangeArrowheads="1"/>
            </p:cNvSpPr>
            <p:nvPr/>
          </p:nvSpPr>
          <p:spPr bwMode="auto">
            <a:xfrm>
              <a:off x="6586538" y="1965325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9522" name="Oval 345"/>
            <p:cNvSpPr>
              <a:spLocks noChangeArrowheads="1"/>
            </p:cNvSpPr>
            <p:nvPr/>
          </p:nvSpPr>
          <p:spPr bwMode="auto">
            <a:xfrm>
              <a:off x="6732588" y="2181225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9523" name="Oval 346"/>
            <p:cNvSpPr>
              <a:spLocks noChangeArrowheads="1"/>
            </p:cNvSpPr>
            <p:nvPr/>
          </p:nvSpPr>
          <p:spPr bwMode="auto">
            <a:xfrm>
              <a:off x="6948488" y="1965325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9524" name="Oval 347"/>
            <p:cNvSpPr>
              <a:spLocks noChangeArrowheads="1"/>
            </p:cNvSpPr>
            <p:nvPr/>
          </p:nvSpPr>
          <p:spPr bwMode="auto">
            <a:xfrm>
              <a:off x="7091363" y="2179638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9525" name="Oval 348"/>
            <p:cNvSpPr>
              <a:spLocks noChangeArrowheads="1"/>
            </p:cNvSpPr>
            <p:nvPr/>
          </p:nvSpPr>
          <p:spPr bwMode="auto">
            <a:xfrm>
              <a:off x="7307263" y="1965325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9526" name="Oval 349"/>
            <p:cNvSpPr>
              <a:spLocks noChangeArrowheads="1"/>
            </p:cNvSpPr>
            <p:nvPr/>
          </p:nvSpPr>
          <p:spPr bwMode="auto">
            <a:xfrm>
              <a:off x="7451725" y="2179638"/>
              <a:ext cx="73025" cy="730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9528" name="Text Box 351"/>
            <p:cNvSpPr txBox="1">
              <a:spLocks noChangeArrowheads="1"/>
            </p:cNvSpPr>
            <p:nvPr/>
          </p:nvSpPr>
          <p:spPr bwMode="auto">
            <a:xfrm>
              <a:off x="755650" y="1557338"/>
              <a:ext cx="503238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>
                  <a:latin typeface="Comic Sans MS" pitchFamily="66" charset="0"/>
                </a:rPr>
                <a:t>R</a:t>
              </a: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5843096" y="3930134"/>
            <a:ext cx="3300904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Segmentation into 4 segments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380162" y="4948535"/>
            <a:ext cx="2763838" cy="92333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Homogeneity</a:t>
            </a:r>
            <a:r>
              <a:rPr lang="en-US" dirty="0" smtClean="0"/>
              <a:t>: points are close to the mean value (</a:t>
            </a:r>
            <a:r>
              <a:rPr lang="en-US" dirty="0" smtClean="0">
                <a:solidFill>
                  <a:srgbClr val="FF0000"/>
                </a:solidFill>
              </a:rPr>
              <a:t>small error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1502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Basic definitions</a:t>
            </a:r>
            <a:endParaRPr lang="en-US" dirty="0" smtClean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52" name="Rectangle 3"/>
              <p:cNvSpPr>
                <a:spLocks noGrp="1" noChangeArrowheads="1"/>
              </p:cNvSpPr>
              <p:nvPr>
                <p:ph idx="1"/>
              </p:nvPr>
            </p:nvSpPr>
            <p:spPr/>
            <p:txBody>
              <a:bodyPr>
                <a:normAutofit fontScale="70000" lnSpcReduction="20000"/>
              </a:bodyPr>
              <a:lstStyle/>
              <a:p>
                <a:r>
                  <a:rPr lang="fi-FI" dirty="0" smtClean="0"/>
                  <a:t>Sequence </a:t>
                </a:r>
                <a:r>
                  <a:rPr lang="fi-FI" dirty="0" smtClean="0">
                    <a:solidFill>
                      <a:srgbClr val="0066FF"/>
                    </a:solidFill>
                  </a:rPr>
                  <a:t>T = {t</a:t>
                </a:r>
                <a:r>
                  <a:rPr lang="fi-FI" baseline="-25000" dirty="0" smtClean="0">
                    <a:solidFill>
                      <a:srgbClr val="0066FF"/>
                    </a:solidFill>
                  </a:rPr>
                  <a:t>1</a:t>
                </a:r>
                <a:r>
                  <a:rPr lang="fi-FI" dirty="0" smtClean="0">
                    <a:solidFill>
                      <a:srgbClr val="0066FF"/>
                    </a:solidFill>
                  </a:rPr>
                  <a:t>,t</a:t>
                </a:r>
                <a:r>
                  <a:rPr lang="fi-FI" baseline="-25000" dirty="0" smtClean="0">
                    <a:solidFill>
                      <a:srgbClr val="0066FF"/>
                    </a:solidFill>
                  </a:rPr>
                  <a:t>2</a:t>
                </a:r>
                <a:r>
                  <a:rPr lang="fi-FI" dirty="0" smtClean="0">
                    <a:solidFill>
                      <a:srgbClr val="0066FF"/>
                    </a:solidFill>
                  </a:rPr>
                  <a:t>,…,t</a:t>
                </a:r>
                <a:r>
                  <a:rPr lang="fi-FI" baseline="-25000" dirty="0" smtClean="0">
                    <a:solidFill>
                      <a:srgbClr val="0066FF"/>
                    </a:solidFill>
                  </a:rPr>
                  <a:t>N</a:t>
                </a:r>
                <a:r>
                  <a:rPr lang="fi-FI" dirty="0" smtClean="0">
                    <a:solidFill>
                      <a:srgbClr val="0066FF"/>
                    </a:solidFill>
                  </a:rPr>
                  <a:t>}</a:t>
                </a:r>
                <a:r>
                  <a:rPr lang="fi-FI" dirty="0" smtClean="0"/>
                  <a:t>: an ordered set of </a:t>
                </a:r>
                <a:r>
                  <a:rPr lang="fi-FI" dirty="0" smtClean="0">
                    <a:solidFill>
                      <a:srgbClr val="0066FF"/>
                    </a:solidFill>
                  </a:rPr>
                  <a:t>N d</a:t>
                </a:r>
                <a:r>
                  <a:rPr lang="fi-FI" dirty="0" smtClean="0"/>
                  <a:t>-dimensional real points </a:t>
                </a:r>
                <a:r>
                  <a:rPr lang="fi-FI" dirty="0" smtClean="0">
                    <a:solidFill>
                      <a:srgbClr val="0066FF"/>
                    </a:solidFill>
                  </a:rPr>
                  <a:t>t</a:t>
                </a:r>
                <a:r>
                  <a:rPr lang="fi-FI" baseline="-25000" dirty="0" smtClean="0">
                    <a:solidFill>
                      <a:srgbClr val="0066FF"/>
                    </a:solidFill>
                  </a:rPr>
                  <a:t>i</a:t>
                </a:r>
                <a:r>
                  <a:rPr lang="ru-RU" sz="2000" dirty="0" smtClean="0">
                    <a:solidFill>
                      <a:srgbClr val="0066FF"/>
                    </a:solidFill>
                  </a:rPr>
                  <a:t>Є</a:t>
                </a:r>
                <a:r>
                  <a:rPr lang="fi-FI" dirty="0" smtClean="0">
                    <a:solidFill>
                      <a:srgbClr val="0066FF"/>
                    </a:solidFill>
                  </a:rPr>
                  <a:t>R</a:t>
                </a:r>
                <a:r>
                  <a:rPr lang="fi-FI" baseline="30000" dirty="0" smtClean="0">
                    <a:solidFill>
                      <a:srgbClr val="0066FF"/>
                    </a:solidFill>
                  </a:rPr>
                  <a:t>d</a:t>
                </a:r>
              </a:p>
              <a:p>
                <a:pPr marL="0" indent="0">
                  <a:buNone/>
                </a:pPr>
                <a:endParaRPr lang="fi-FI" dirty="0" smtClean="0"/>
              </a:p>
              <a:p>
                <a:r>
                  <a:rPr lang="fi-FI" dirty="0" smtClean="0"/>
                  <a:t>A </a:t>
                </a:r>
                <a:r>
                  <a:rPr lang="fi-FI" dirty="0">
                    <a:solidFill>
                      <a:srgbClr val="0066FF"/>
                    </a:solidFill>
                  </a:rPr>
                  <a:t>K</a:t>
                </a:r>
                <a:r>
                  <a:rPr lang="fi-FI" dirty="0" smtClean="0"/>
                  <a:t>-segmentation </a:t>
                </a:r>
                <a:r>
                  <a:rPr lang="fi-FI" dirty="0" smtClean="0">
                    <a:solidFill>
                      <a:srgbClr val="0066FF"/>
                    </a:solidFill>
                  </a:rPr>
                  <a:t>S</a:t>
                </a:r>
                <a:r>
                  <a:rPr lang="fi-FI" dirty="0" smtClean="0"/>
                  <a:t>: a partition of </a:t>
                </a:r>
                <a:r>
                  <a:rPr lang="fi-FI" dirty="0" smtClean="0">
                    <a:solidFill>
                      <a:srgbClr val="0066FF"/>
                    </a:solidFill>
                  </a:rPr>
                  <a:t>T</a:t>
                </a:r>
                <a:r>
                  <a:rPr lang="fi-FI" dirty="0" smtClean="0"/>
                  <a:t> into </a:t>
                </a:r>
                <a:r>
                  <a:rPr lang="fi-FI" dirty="0" smtClean="0">
                    <a:solidFill>
                      <a:srgbClr val="0066FF"/>
                    </a:solidFill>
                  </a:rPr>
                  <a:t>K</a:t>
                </a:r>
                <a:r>
                  <a:rPr lang="fi-FI" dirty="0" smtClean="0"/>
                  <a:t> contiguous segments </a:t>
                </a:r>
                <a:r>
                  <a:rPr lang="fi-FI" dirty="0" smtClean="0">
                    <a:solidFill>
                      <a:srgbClr val="0066FF"/>
                    </a:solidFill>
                  </a:rPr>
                  <a:t>{s</a:t>
                </a:r>
                <a:r>
                  <a:rPr lang="fi-FI" baseline="-25000" dirty="0" smtClean="0">
                    <a:solidFill>
                      <a:srgbClr val="0066FF"/>
                    </a:solidFill>
                  </a:rPr>
                  <a:t>1</a:t>
                </a:r>
                <a:r>
                  <a:rPr lang="fi-FI" dirty="0" smtClean="0">
                    <a:solidFill>
                      <a:srgbClr val="0066FF"/>
                    </a:solidFill>
                  </a:rPr>
                  <a:t>,s</a:t>
                </a:r>
                <a:r>
                  <a:rPr lang="fi-FI" baseline="-25000" dirty="0" smtClean="0">
                    <a:solidFill>
                      <a:srgbClr val="0066FF"/>
                    </a:solidFill>
                  </a:rPr>
                  <a:t>2</a:t>
                </a:r>
                <a:r>
                  <a:rPr lang="fi-FI" dirty="0" smtClean="0">
                    <a:solidFill>
                      <a:srgbClr val="0066FF"/>
                    </a:solidFill>
                  </a:rPr>
                  <a:t>,…,s</a:t>
                </a:r>
                <a:r>
                  <a:rPr lang="fi-FI" baseline="-25000" dirty="0">
                    <a:solidFill>
                      <a:srgbClr val="0066FF"/>
                    </a:solidFill>
                  </a:rPr>
                  <a:t>K</a:t>
                </a:r>
                <a:r>
                  <a:rPr lang="fi-FI" dirty="0" smtClean="0">
                    <a:solidFill>
                      <a:srgbClr val="0066FF"/>
                    </a:solidFill>
                  </a:rPr>
                  <a:t>}. </a:t>
                </a:r>
              </a:p>
              <a:p>
                <a:pPr lvl="1"/>
                <a:r>
                  <a:rPr lang="fi-FI" dirty="0" smtClean="0"/>
                  <a:t>Each segment </a:t>
                </a:r>
                <a:r>
                  <a:rPr lang="fi-FI" dirty="0" smtClean="0">
                    <a:solidFill>
                      <a:srgbClr val="0066FF"/>
                    </a:solidFill>
                  </a:rPr>
                  <a:t>s</a:t>
                </a:r>
                <a:r>
                  <a:rPr lang="ru-RU" sz="1400" dirty="0" smtClean="0">
                    <a:solidFill>
                      <a:srgbClr val="0066FF"/>
                    </a:solidFill>
                  </a:rPr>
                  <a:t>Є</a:t>
                </a:r>
                <a:r>
                  <a:rPr lang="fi-FI" dirty="0" smtClean="0">
                    <a:solidFill>
                      <a:srgbClr val="0066FF"/>
                    </a:solidFill>
                  </a:rPr>
                  <a:t>S</a:t>
                </a:r>
                <a:r>
                  <a:rPr lang="fi-FI" dirty="0" smtClean="0"/>
                  <a:t> is represented by a single vector </a:t>
                </a:r>
                <a:r>
                  <a:rPr lang="el-GR" dirty="0" smtClean="0">
                    <a:solidFill>
                      <a:srgbClr val="0066FF"/>
                    </a:solidFill>
                  </a:rPr>
                  <a:t>μ</a:t>
                </a:r>
                <a:r>
                  <a:rPr lang="en-US" baseline="-25000" dirty="0" smtClean="0">
                    <a:solidFill>
                      <a:srgbClr val="0066FF"/>
                    </a:solidFill>
                  </a:rPr>
                  <a:t>s</a:t>
                </a:r>
                <a:r>
                  <a:rPr lang="ru-RU" sz="1400" dirty="0" smtClean="0">
                    <a:solidFill>
                      <a:srgbClr val="0066FF"/>
                    </a:solidFill>
                  </a:rPr>
                  <a:t>Є</a:t>
                </a:r>
                <a:r>
                  <a:rPr lang="fi-FI" dirty="0" smtClean="0">
                    <a:solidFill>
                      <a:srgbClr val="0066FF"/>
                    </a:solidFill>
                  </a:rPr>
                  <a:t>R</a:t>
                </a:r>
                <a:r>
                  <a:rPr lang="fi-FI" baseline="30000" dirty="0" smtClean="0">
                    <a:solidFill>
                      <a:srgbClr val="0066FF"/>
                    </a:solidFill>
                  </a:rPr>
                  <a:t>d</a:t>
                </a:r>
                <a:r>
                  <a:rPr lang="fi-FI" baseline="30000" dirty="0" smtClean="0"/>
                  <a:t> </a:t>
                </a:r>
                <a:r>
                  <a:rPr lang="fi-FI" dirty="0" smtClean="0"/>
                  <a:t>(the </a:t>
                </a:r>
                <a:r>
                  <a:rPr lang="fi-FI" dirty="0" smtClean="0">
                    <a:solidFill>
                      <a:srgbClr val="FF0000"/>
                    </a:solidFill>
                  </a:rPr>
                  <a:t>representative </a:t>
                </a:r>
                <a:r>
                  <a:rPr lang="fi-FI" dirty="0" smtClean="0"/>
                  <a:t>of the segment -- same as the </a:t>
                </a:r>
                <a:r>
                  <a:rPr lang="fi-FI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centroid</a:t>
                </a:r>
                <a:r>
                  <a:rPr lang="fi-FI" dirty="0" smtClean="0"/>
                  <a:t> of a cluster)</a:t>
                </a:r>
                <a:endParaRPr lang="fi-FI" sz="2800" dirty="0"/>
              </a:p>
              <a:p>
                <a:endParaRPr lang="fi-FI" sz="2800" dirty="0" smtClean="0">
                  <a:solidFill>
                    <a:srgbClr val="FF0000"/>
                  </a:solidFill>
                </a:endParaRPr>
              </a:p>
              <a:p>
                <a:r>
                  <a:rPr lang="fi-FI" sz="2800" dirty="0" smtClean="0">
                    <a:solidFill>
                      <a:srgbClr val="FF0000"/>
                    </a:solidFill>
                  </a:rPr>
                  <a:t>Error</a:t>
                </a:r>
                <a:r>
                  <a:rPr lang="fi-FI" sz="2800" dirty="0" smtClean="0"/>
                  <a:t> </a:t>
                </a:r>
                <a:r>
                  <a:rPr lang="fi-FI" sz="2800" dirty="0" smtClean="0">
                    <a:solidFill>
                      <a:srgbClr val="0066FF"/>
                    </a:solidFill>
                  </a:rPr>
                  <a:t>E(S)</a:t>
                </a:r>
                <a:r>
                  <a:rPr lang="fi-FI" sz="2800" dirty="0" smtClean="0"/>
                  <a:t>: The error of replacing individual points with representatives</a:t>
                </a:r>
              </a:p>
              <a:p>
                <a:pPr lvl="1"/>
                <a:r>
                  <a:rPr lang="fi-FI" sz="2400" dirty="0" smtClean="0"/>
                  <a:t>Different error functions, define different representatives.</a:t>
                </a:r>
              </a:p>
              <a:p>
                <a:endParaRPr lang="fi-FI" sz="2800" dirty="0" smtClean="0"/>
              </a:p>
              <a:p>
                <a:r>
                  <a:rPr lang="fi-FI" sz="2800" dirty="0" smtClean="0"/>
                  <a:t>Sum of Squares Error (SSE):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B0F0"/>
                          </a:solidFill>
                          <a:latin typeface="Cambria Math"/>
                        </a:rPr>
                        <m:t>𝐸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rgbClr val="00B0F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B0F0"/>
                              </a:solidFill>
                              <a:latin typeface="Cambria Math"/>
                            </a:rPr>
                            <m:t>𝑆</m:t>
                          </m:r>
                        </m:e>
                      </m:d>
                      <m:r>
                        <a:rPr lang="en-US" b="0" i="1" smtClean="0">
                          <a:solidFill>
                            <a:srgbClr val="00B0F0"/>
                          </a:solidFill>
                          <a:latin typeface="Cambria Math"/>
                        </a:rPr>
                        <m:t>= 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b="0" i="1" smtClean="0">
                              <a:solidFill>
                                <a:srgbClr val="00B0F0"/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b="0" i="1" smtClean="0">
                              <a:solidFill>
                                <a:srgbClr val="00B0F0"/>
                              </a:solidFill>
                              <a:latin typeface="Cambria Math"/>
                            </a:rPr>
                            <m:t>𝑠</m:t>
                          </m:r>
                          <m:r>
                            <a:rPr lang="en-US" b="0" i="1" smtClean="0">
                              <a:solidFill>
                                <a:srgbClr val="00B0F0"/>
                              </a:solidFill>
                              <a:latin typeface="Cambria Math"/>
                            </a:rPr>
                            <m:t>∈</m:t>
                          </m:r>
                          <m:r>
                            <a:rPr lang="en-US" b="0" i="1" smtClean="0">
                              <a:solidFill>
                                <a:srgbClr val="00B0F0"/>
                              </a:solidFill>
                              <a:latin typeface="Cambria Math"/>
                            </a:rPr>
                            <m:t>𝑆</m:t>
                          </m:r>
                        </m:sub>
                        <m:sup/>
                        <m:e>
                          <m:nary>
                            <m:naryPr>
                              <m:chr m:val="∑"/>
                              <m:supHide m:val="on"/>
                              <m:ctrlPr>
                                <a:rPr lang="en-US" b="0" i="1" smtClean="0">
                                  <a:solidFill>
                                    <a:srgbClr val="00B0F0"/>
                                  </a:solidFill>
                                  <a:latin typeface="Cambria Math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7"/>
                                </m:rPr>
                                <a:rPr lang="en-US" b="0" i="1" smtClean="0">
                                  <a:solidFill>
                                    <a:srgbClr val="00B0F0"/>
                                  </a:solidFill>
                                  <a:latin typeface="Cambria Math"/>
                                </a:rPr>
                                <m:t>𝑡</m:t>
                              </m:r>
                              <m:r>
                                <a:rPr lang="en-US" b="0" i="1" smtClean="0">
                                  <a:solidFill>
                                    <a:srgbClr val="00B0F0"/>
                                  </a:solidFill>
                                  <a:latin typeface="Cambria Math"/>
                                </a:rPr>
                                <m:t>∈</m:t>
                              </m:r>
                              <m:r>
                                <a:rPr lang="en-US" b="0" i="1" smtClean="0">
                                  <a:solidFill>
                                    <a:srgbClr val="00B0F0"/>
                                  </a:solidFill>
                                  <a:latin typeface="Cambria Math"/>
                                </a:rPr>
                                <m:t>𝑠</m:t>
                              </m:r>
                            </m:sub>
                            <m:sup/>
                            <m:e>
                              <m:sSup>
                                <m:sSupPr>
                                  <m:ctrlPr>
                                    <a:rPr lang="en-US" b="0" i="1" smtClean="0">
                                      <a:solidFill>
                                        <a:srgbClr val="00B0F0"/>
                                      </a:solidFill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b="0" i="1" smtClean="0">
                                          <a:solidFill>
                                            <a:srgbClr val="00B0F0"/>
                                          </a:solidFill>
                                          <a:latin typeface="Cambria Math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b="0" i="1" smtClean="0">
                                          <a:solidFill>
                                            <a:srgbClr val="00B0F0"/>
                                          </a:solidFill>
                                          <a:latin typeface="Cambria Math"/>
                                        </a:rPr>
                                        <m:t>𝑡</m:t>
                                      </m:r>
                                      <m:r>
                                        <a:rPr lang="en-US" b="0" i="1" smtClean="0">
                                          <a:solidFill>
                                            <a:srgbClr val="00B0F0"/>
                                          </a:solidFill>
                                          <a:latin typeface="Cambria Math"/>
                                        </a:rPr>
                                        <m:t>−</m:t>
                                      </m:r>
                                      <m:sSub>
                                        <m:sSubPr>
                                          <m:ctrlPr>
                                            <a:rPr lang="en-US" b="0" i="1" smtClean="0">
                                              <a:solidFill>
                                                <a:srgbClr val="00B0F0"/>
                                              </a:solidFill>
                                              <a:latin typeface="Cambria Math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b="0" i="1" smtClean="0">
                                              <a:solidFill>
                                                <a:srgbClr val="00B0F0"/>
                                              </a:solidFill>
                                              <a:latin typeface="Cambria Math"/>
                                            </a:rPr>
                                            <m:t>𝜇</m:t>
                                          </m:r>
                                        </m:e>
                                        <m:sub>
                                          <m:r>
                                            <a:rPr lang="en-US" b="0" i="1" smtClean="0">
                                              <a:solidFill>
                                                <a:srgbClr val="00B0F0"/>
                                              </a:solidFill>
                                              <a:latin typeface="Cambria Math"/>
                                            </a:rPr>
                                            <m:t>𝑠</m:t>
                                          </m:r>
                                        </m:sub>
                                      </m:sSub>
                                    </m:e>
                                  </m:d>
                                </m:e>
                                <m:sup>
                                  <m:r>
                                    <a:rPr lang="en-US" b="0" i="1" smtClean="0">
                                      <a:solidFill>
                                        <a:srgbClr val="00B0F0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nary>
                        </m:e>
                      </m:nary>
                    </m:oMath>
                  </m:oMathPara>
                </a14:m>
                <a:endParaRPr lang="fi-FI" dirty="0" smtClean="0"/>
              </a:p>
              <a:p>
                <a:r>
                  <a:rPr lang="fi-FI" dirty="0" smtClean="0"/>
                  <a:t>Representative of segment </a:t>
                </a:r>
                <a:r>
                  <a:rPr lang="fi-FI" dirty="0" smtClean="0">
                    <a:solidFill>
                      <a:srgbClr val="00B0F0"/>
                    </a:solidFill>
                  </a:rPr>
                  <a:t>s </a:t>
                </a:r>
                <a:r>
                  <a:rPr lang="fi-FI" dirty="0" smtClean="0"/>
                  <a:t>with SSE: </a:t>
                </a:r>
                <a:r>
                  <a:rPr lang="fi-FI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mean</a:t>
                </a:r>
                <a:r>
                  <a:rPr lang="fi-FI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00B0F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00B0F0"/>
                            </a:solidFill>
                            <a:latin typeface="Cambria Math"/>
                          </a:rPr>
                          <m:t>𝜇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00B0F0"/>
                            </a:solidFill>
                            <a:latin typeface="Cambria Math"/>
                          </a:rPr>
                          <m:t>𝑠</m:t>
                        </m:r>
                      </m:sub>
                    </m:sSub>
                    <m:r>
                      <a:rPr lang="en-US" b="0" i="1" smtClean="0">
                        <a:solidFill>
                          <a:srgbClr val="00B0F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solidFill>
                              <a:srgbClr val="00B0F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00B0F0"/>
                            </a:solidFill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00B0F0"/>
                            </a:solidFill>
                            <a:latin typeface="Cambria Math"/>
                          </a:rPr>
                          <m:t>|</m:t>
                        </m:r>
                        <m:r>
                          <a:rPr lang="en-US" b="0" i="1" smtClean="0">
                            <a:solidFill>
                              <a:srgbClr val="00B0F0"/>
                            </a:solidFill>
                            <a:latin typeface="Cambria Math"/>
                          </a:rPr>
                          <m:t>𝑠</m:t>
                        </m:r>
                        <m:r>
                          <a:rPr lang="en-US" b="0" i="1" smtClean="0">
                            <a:solidFill>
                              <a:srgbClr val="00B0F0"/>
                            </a:solidFill>
                            <a:latin typeface="Cambria Math"/>
                          </a:rPr>
                          <m:t>|</m:t>
                        </m:r>
                      </m:den>
                    </m:f>
                    <m:nary>
                      <m:naryPr>
                        <m:chr m:val="∑"/>
                        <m:supHide m:val="on"/>
                        <m:ctrlPr>
                          <a:rPr lang="en-US" b="0" i="1" smtClean="0">
                            <a:solidFill>
                              <a:srgbClr val="00B0F0"/>
                            </a:solidFill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US" b="0" i="1" smtClean="0">
                            <a:solidFill>
                              <a:srgbClr val="00B0F0"/>
                            </a:solidFill>
                            <a:latin typeface="Cambria Math"/>
                          </a:rPr>
                          <m:t>𝑡</m:t>
                        </m:r>
                        <m:r>
                          <a:rPr lang="en-US" b="0" i="1" smtClean="0">
                            <a:solidFill>
                              <a:srgbClr val="00B0F0"/>
                            </a:solidFill>
                            <a:latin typeface="Cambria Math"/>
                          </a:rPr>
                          <m:t>∈</m:t>
                        </m:r>
                        <m:r>
                          <a:rPr lang="en-US" b="0" i="1" smtClean="0">
                            <a:solidFill>
                              <a:srgbClr val="00B0F0"/>
                            </a:solidFill>
                            <a:latin typeface="Cambria Math"/>
                          </a:rPr>
                          <m:t>𝑠</m:t>
                        </m:r>
                      </m:sub>
                      <m:sup/>
                      <m:e>
                        <m:r>
                          <a:rPr lang="en-US" b="0" i="1" smtClean="0">
                            <a:solidFill>
                              <a:srgbClr val="00B0F0"/>
                            </a:solidFill>
                            <a:latin typeface="Cambria Math"/>
                          </a:rPr>
                          <m:t>𝑡</m:t>
                        </m:r>
                      </m:e>
                    </m:nary>
                  </m:oMath>
                </a14:m>
                <a:endParaRPr lang="fi-FI" sz="2800" dirty="0" smtClean="0"/>
              </a:p>
              <a:p>
                <a:endParaRPr lang="fi-FI" sz="2200" dirty="0" smtClean="0"/>
              </a:p>
            </p:txBody>
          </p:sp>
        </mc:Choice>
        <mc:Fallback xmlns="">
          <p:sp>
            <p:nvSpPr>
              <p:cNvPr id="2052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296" t="-1750" b="-125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02771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Definitions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lang="en-US" dirty="0" smtClean="0"/>
                  <a:t>Observation: a K-segmentation S is defined by </a:t>
                </a:r>
                <a:r>
                  <a:rPr lang="en-US" dirty="0" err="1" smtClean="0"/>
                  <a:t>K+1</a:t>
                </a:r>
                <a:r>
                  <a:rPr lang="en-US" dirty="0" smtClean="0"/>
                  <a:t> boundary points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solidFill>
                              <a:srgbClr val="00B0F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i="1" dirty="0" smtClean="0">
                            <a:solidFill>
                              <a:srgbClr val="00B0F0"/>
                            </a:solidFill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en-US" i="1" dirty="0" smtClean="0">
                            <a:solidFill>
                              <a:srgbClr val="00B0F0"/>
                            </a:solidFill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en-US" i="1" dirty="0" smtClean="0">
                        <a:solidFill>
                          <a:srgbClr val="00B0F0"/>
                        </a:solidFill>
                        <a:latin typeface="Cambria Math"/>
                      </a:rPr>
                      <m:t>,</m:t>
                    </m:r>
                    <m:sSub>
                      <m:sSubPr>
                        <m:ctrlPr>
                          <a:rPr lang="en-US" i="1" dirty="0" smtClean="0">
                            <a:solidFill>
                              <a:srgbClr val="00B0F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i="1" dirty="0" smtClean="0">
                            <a:solidFill>
                              <a:srgbClr val="00B0F0"/>
                            </a:solidFill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en-US" i="1" dirty="0" smtClean="0">
                            <a:solidFill>
                              <a:srgbClr val="00B0F0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i="1" dirty="0" smtClean="0">
                        <a:solidFill>
                          <a:srgbClr val="00B0F0"/>
                        </a:solidFill>
                        <a:latin typeface="Cambria Math"/>
                      </a:rPr>
                      <m:t>,…,</m:t>
                    </m:r>
                    <m:sSub>
                      <m:sSubPr>
                        <m:ctrlPr>
                          <a:rPr lang="en-US" i="1" dirty="0" smtClean="0">
                            <a:solidFill>
                              <a:srgbClr val="00B0F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i="1" dirty="0" smtClean="0">
                            <a:solidFill>
                              <a:srgbClr val="00B0F0"/>
                            </a:solidFill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rgbClr val="00B0F0"/>
                            </a:solidFill>
                            <a:latin typeface="Cambria Math"/>
                          </a:rPr>
                          <m:t>𝐾</m:t>
                        </m:r>
                        <m:r>
                          <a:rPr lang="en-US" b="0" i="1" dirty="0" smtClean="0">
                            <a:solidFill>
                              <a:srgbClr val="00B0F0"/>
                            </a:solidFill>
                            <a:latin typeface="Cambria Math"/>
                          </a:rPr>
                          <m:t>−1</m:t>
                        </m:r>
                      </m:sub>
                    </m:sSub>
                    <m:r>
                      <a:rPr lang="en-US" b="0" i="1" dirty="0" smtClean="0">
                        <a:solidFill>
                          <a:srgbClr val="00B0F0"/>
                        </a:solidFill>
                        <a:latin typeface="Cambria Math"/>
                      </a:rPr>
                      <m:t>,</m:t>
                    </m:r>
                    <m:sSub>
                      <m:sSubPr>
                        <m:ctrlPr>
                          <a:rPr lang="en-US" b="0" i="1" dirty="0" smtClean="0">
                            <a:solidFill>
                              <a:srgbClr val="00B0F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rgbClr val="00B0F0"/>
                            </a:solidFill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rgbClr val="00B0F0"/>
                            </a:solidFill>
                            <a:latin typeface="Cambria Math"/>
                          </a:rPr>
                          <m:t>𝐾</m:t>
                        </m:r>
                      </m:sub>
                    </m:sSub>
                  </m:oMath>
                </a14:m>
                <a:r>
                  <a:rPr lang="en-US" dirty="0" smtClean="0"/>
                  <a:t>.</a:t>
                </a:r>
              </a:p>
              <a:p>
                <a:endParaRPr lang="en-US" dirty="0"/>
              </a:p>
              <a:p>
                <a:endParaRPr lang="en-US" dirty="0" smtClean="0"/>
              </a:p>
              <a:p>
                <a:endParaRPr lang="en-US" dirty="0"/>
              </a:p>
              <a:p>
                <a:endParaRPr lang="en-US" dirty="0" smtClean="0"/>
              </a:p>
              <a:p>
                <a:endParaRPr lang="en-US" dirty="0"/>
              </a:p>
              <a:p>
                <a:endParaRPr lang="en-US" dirty="0" smtClean="0"/>
              </a:p>
              <a:p>
                <a:endParaRPr lang="en-US" i="1" dirty="0" smtClean="0">
                  <a:latin typeface="Cambria Math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solidFill>
                              <a:srgbClr val="00B0F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i="1" dirty="0">
                            <a:solidFill>
                              <a:srgbClr val="00B0F0"/>
                            </a:solidFill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en-US" i="1" dirty="0">
                            <a:solidFill>
                              <a:srgbClr val="00B0F0"/>
                            </a:solidFill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en-US" b="0" i="0" dirty="0" smtClean="0">
                        <a:solidFill>
                          <a:srgbClr val="00B0F0"/>
                        </a:solidFill>
                        <a:latin typeface="Cambria Math"/>
                      </a:rPr>
                      <m:t>=0, </m:t>
                    </m:r>
                    <m:sSub>
                      <m:sSubPr>
                        <m:ctrlPr>
                          <a:rPr lang="en-US" b="0" i="1" dirty="0" smtClean="0">
                            <a:solidFill>
                              <a:srgbClr val="00B0F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rgbClr val="00B0F0"/>
                            </a:solidFill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rgbClr val="00B0F0"/>
                            </a:solidFill>
                            <a:latin typeface="Cambria Math"/>
                          </a:rPr>
                          <m:t>𝑘</m:t>
                        </m:r>
                      </m:sub>
                    </m:sSub>
                    <m:r>
                      <a:rPr lang="en-US" b="0" i="1" dirty="0" smtClean="0">
                        <a:solidFill>
                          <a:srgbClr val="00B0F0"/>
                        </a:solidFill>
                        <a:latin typeface="Cambria Math"/>
                      </a:rPr>
                      <m:t>=</m:t>
                    </m:r>
                    <m:r>
                      <a:rPr lang="en-US" b="0" i="1" dirty="0" smtClean="0">
                        <a:solidFill>
                          <a:srgbClr val="00B0F0"/>
                        </a:solidFill>
                        <a:latin typeface="Cambria Math"/>
                      </a:rPr>
                      <m:t>𝑁</m:t>
                    </m:r>
                    <m:r>
                      <a:rPr lang="en-US" b="0" i="1" dirty="0" smtClean="0">
                        <a:solidFill>
                          <a:srgbClr val="00B0F0"/>
                        </a:solidFill>
                        <a:latin typeface="Cambria Math"/>
                      </a:rPr>
                      <m:t>+1</m:t>
                    </m:r>
                  </m:oMath>
                </a14:m>
                <a:r>
                  <a:rPr lang="en-US" dirty="0" smtClean="0">
                    <a:solidFill>
                      <a:srgbClr val="00B0F0"/>
                    </a:solidFill>
                  </a:rPr>
                  <a:t> </a:t>
                </a:r>
                <a:r>
                  <a:rPr lang="en-US" dirty="0" smtClean="0"/>
                  <a:t>always. </a:t>
                </a:r>
              </a:p>
              <a:p>
                <a:pPr lvl="1"/>
                <a:r>
                  <a:rPr lang="en-US" dirty="0" smtClean="0"/>
                  <a:t>We only need to specify</a:t>
                </a:r>
                <a14:m>
                  <m:oMath xmlns:m="http://schemas.openxmlformats.org/officeDocument/2006/math">
                    <m:r>
                      <a:rPr lang="en-US" b="0" i="0" dirty="0" smtClean="0">
                        <a:latin typeface="Cambria Math"/>
                      </a:rPr>
                      <m:t> </m:t>
                    </m:r>
                    <m:sSub>
                      <m:sSubPr>
                        <m:ctrlPr>
                          <a:rPr lang="en-US" i="1" dirty="0" smtClean="0">
                            <a:solidFill>
                              <a:srgbClr val="00B0F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i="1" dirty="0">
                            <a:solidFill>
                              <a:srgbClr val="00B0F0"/>
                            </a:solidFill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en-US" i="1" dirty="0">
                            <a:solidFill>
                              <a:srgbClr val="00B0F0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i="1" dirty="0">
                        <a:solidFill>
                          <a:srgbClr val="00B0F0"/>
                        </a:solidFill>
                        <a:latin typeface="Cambria Math"/>
                      </a:rPr>
                      <m:t>,…,</m:t>
                    </m:r>
                    <m:sSub>
                      <m:sSubPr>
                        <m:ctrlPr>
                          <a:rPr lang="en-US" i="1" dirty="0">
                            <a:solidFill>
                              <a:srgbClr val="00B0F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i="1" dirty="0">
                            <a:solidFill>
                              <a:srgbClr val="00B0F0"/>
                            </a:solidFill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en-US" i="1" dirty="0">
                            <a:solidFill>
                              <a:srgbClr val="00B0F0"/>
                            </a:solidFill>
                            <a:latin typeface="Cambria Math"/>
                          </a:rPr>
                          <m:t>𝐾</m:t>
                        </m:r>
                        <m:r>
                          <a:rPr lang="en-US" i="1" dirty="0">
                            <a:solidFill>
                              <a:srgbClr val="00B0F0"/>
                            </a:solidFill>
                            <a:latin typeface="Cambria Math"/>
                          </a:rPr>
                          <m:t>−1</m:t>
                        </m:r>
                      </m:sub>
                    </m:sSub>
                  </m:oMath>
                </a14:m>
                <a:endParaRPr lang="en-US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815" t="-2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28" name="Group 127"/>
          <p:cNvGrpSpPr/>
          <p:nvPr/>
        </p:nvGrpSpPr>
        <p:grpSpPr>
          <a:xfrm>
            <a:off x="759266" y="2628985"/>
            <a:ext cx="7704138" cy="2691667"/>
            <a:chOff x="723547" y="3059905"/>
            <a:chExt cx="7704138" cy="2691667"/>
          </a:xfrm>
        </p:grpSpPr>
        <p:sp>
          <p:nvSpPr>
            <p:cNvPr id="4" name="Line 188"/>
            <p:cNvSpPr>
              <a:spLocks noChangeShapeType="1"/>
            </p:cNvSpPr>
            <p:nvPr/>
          </p:nvSpPr>
          <p:spPr bwMode="auto">
            <a:xfrm>
              <a:off x="1116013" y="4344988"/>
              <a:ext cx="7143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5" name="Group 360"/>
            <p:cNvGrpSpPr>
              <a:grpSpLocks/>
            </p:cNvGrpSpPr>
            <p:nvPr/>
          </p:nvGrpSpPr>
          <p:grpSpPr bwMode="auto">
            <a:xfrm>
              <a:off x="723547" y="3059905"/>
              <a:ext cx="7704138" cy="2424113"/>
              <a:chOff x="476" y="2538"/>
              <a:chExt cx="4853" cy="1527"/>
            </a:xfrm>
          </p:grpSpPr>
          <p:grpSp>
            <p:nvGrpSpPr>
              <p:cNvPr id="6" name="Group 127"/>
              <p:cNvGrpSpPr>
                <a:grpSpLocks/>
              </p:cNvGrpSpPr>
              <p:nvPr/>
            </p:nvGrpSpPr>
            <p:grpSpPr bwMode="auto">
              <a:xfrm>
                <a:off x="703" y="3808"/>
                <a:ext cx="226" cy="136"/>
                <a:chOff x="431" y="1752"/>
                <a:chExt cx="226" cy="136"/>
              </a:xfrm>
            </p:grpSpPr>
            <p:sp>
              <p:nvSpPr>
                <p:cNvPr id="111" name="Line 128"/>
                <p:cNvSpPr>
                  <a:spLocks noChangeShapeType="1"/>
                </p:cNvSpPr>
                <p:nvPr/>
              </p:nvSpPr>
              <p:spPr bwMode="auto">
                <a:xfrm>
                  <a:off x="431" y="1842"/>
                  <a:ext cx="22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2" name="Line 129"/>
                <p:cNvSpPr>
                  <a:spLocks noChangeShapeType="1"/>
                </p:cNvSpPr>
                <p:nvPr/>
              </p:nvSpPr>
              <p:spPr bwMode="auto">
                <a:xfrm>
                  <a:off x="657" y="1752"/>
                  <a:ext cx="0" cy="13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7" name="Group 130"/>
              <p:cNvGrpSpPr>
                <a:grpSpLocks/>
              </p:cNvGrpSpPr>
              <p:nvPr/>
            </p:nvGrpSpPr>
            <p:grpSpPr bwMode="auto">
              <a:xfrm>
                <a:off x="929" y="3808"/>
                <a:ext cx="226" cy="136"/>
                <a:chOff x="431" y="1752"/>
                <a:chExt cx="226" cy="136"/>
              </a:xfrm>
            </p:grpSpPr>
            <p:sp>
              <p:nvSpPr>
                <p:cNvPr id="109" name="Line 131"/>
                <p:cNvSpPr>
                  <a:spLocks noChangeShapeType="1"/>
                </p:cNvSpPr>
                <p:nvPr/>
              </p:nvSpPr>
              <p:spPr bwMode="auto">
                <a:xfrm>
                  <a:off x="431" y="1842"/>
                  <a:ext cx="22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0" name="Line 132"/>
                <p:cNvSpPr>
                  <a:spLocks noChangeShapeType="1"/>
                </p:cNvSpPr>
                <p:nvPr/>
              </p:nvSpPr>
              <p:spPr bwMode="auto">
                <a:xfrm>
                  <a:off x="657" y="1752"/>
                  <a:ext cx="0" cy="13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" name="Group 133"/>
              <p:cNvGrpSpPr>
                <a:grpSpLocks/>
              </p:cNvGrpSpPr>
              <p:nvPr/>
            </p:nvGrpSpPr>
            <p:grpSpPr bwMode="auto">
              <a:xfrm>
                <a:off x="1156" y="3808"/>
                <a:ext cx="226" cy="136"/>
                <a:chOff x="431" y="1752"/>
                <a:chExt cx="226" cy="136"/>
              </a:xfrm>
            </p:grpSpPr>
            <p:sp>
              <p:nvSpPr>
                <p:cNvPr id="107" name="Line 134"/>
                <p:cNvSpPr>
                  <a:spLocks noChangeShapeType="1"/>
                </p:cNvSpPr>
                <p:nvPr/>
              </p:nvSpPr>
              <p:spPr bwMode="auto">
                <a:xfrm>
                  <a:off x="431" y="1842"/>
                  <a:ext cx="22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" name="Line 135"/>
                <p:cNvSpPr>
                  <a:spLocks noChangeShapeType="1"/>
                </p:cNvSpPr>
                <p:nvPr/>
              </p:nvSpPr>
              <p:spPr bwMode="auto">
                <a:xfrm>
                  <a:off x="657" y="1752"/>
                  <a:ext cx="0" cy="13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" name="Group 136"/>
              <p:cNvGrpSpPr>
                <a:grpSpLocks/>
              </p:cNvGrpSpPr>
              <p:nvPr/>
            </p:nvGrpSpPr>
            <p:grpSpPr bwMode="auto">
              <a:xfrm>
                <a:off x="1383" y="3808"/>
                <a:ext cx="226" cy="136"/>
                <a:chOff x="431" y="1752"/>
                <a:chExt cx="226" cy="136"/>
              </a:xfrm>
            </p:grpSpPr>
            <p:sp>
              <p:nvSpPr>
                <p:cNvPr id="105" name="Line 137"/>
                <p:cNvSpPr>
                  <a:spLocks noChangeShapeType="1"/>
                </p:cNvSpPr>
                <p:nvPr/>
              </p:nvSpPr>
              <p:spPr bwMode="auto">
                <a:xfrm>
                  <a:off x="431" y="1842"/>
                  <a:ext cx="22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6" name="Line 138"/>
                <p:cNvSpPr>
                  <a:spLocks noChangeShapeType="1"/>
                </p:cNvSpPr>
                <p:nvPr/>
              </p:nvSpPr>
              <p:spPr bwMode="auto">
                <a:xfrm>
                  <a:off x="657" y="1752"/>
                  <a:ext cx="0" cy="13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" name="Group 139"/>
              <p:cNvGrpSpPr>
                <a:grpSpLocks/>
              </p:cNvGrpSpPr>
              <p:nvPr/>
            </p:nvGrpSpPr>
            <p:grpSpPr bwMode="auto">
              <a:xfrm>
                <a:off x="1610" y="3808"/>
                <a:ext cx="226" cy="136"/>
                <a:chOff x="431" y="1752"/>
                <a:chExt cx="226" cy="136"/>
              </a:xfrm>
            </p:grpSpPr>
            <p:sp>
              <p:nvSpPr>
                <p:cNvPr id="103" name="Line 140"/>
                <p:cNvSpPr>
                  <a:spLocks noChangeShapeType="1"/>
                </p:cNvSpPr>
                <p:nvPr/>
              </p:nvSpPr>
              <p:spPr bwMode="auto">
                <a:xfrm>
                  <a:off x="431" y="1842"/>
                  <a:ext cx="22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" name="Line 141"/>
                <p:cNvSpPr>
                  <a:spLocks noChangeShapeType="1"/>
                </p:cNvSpPr>
                <p:nvPr/>
              </p:nvSpPr>
              <p:spPr bwMode="auto">
                <a:xfrm>
                  <a:off x="657" y="1752"/>
                  <a:ext cx="0" cy="13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1" name="Group 142"/>
              <p:cNvGrpSpPr>
                <a:grpSpLocks/>
              </p:cNvGrpSpPr>
              <p:nvPr/>
            </p:nvGrpSpPr>
            <p:grpSpPr bwMode="auto">
              <a:xfrm>
                <a:off x="1837" y="3808"/>
                <a:ext cx="226" cy="136"/>
                <a:chOff x="431" y="1752"/>
                <a:chExt cx="226" cy="136"/>
              </a:xfrm>
            </p:grpSpPr>
            <p:sp>
              <p:nvSpPr>
                <p:cNvPr id="101" name="Line 143"/>
                <p:cNvSpPr>
                  <a:spLocks noChangeShapeType="1"/>
                </p:cNvSpPr>
                <p:nvPr/>
              </p:nvSpPr>
              <p:spPr bwMode="auto">
                <a:xfrm>
                  <a:off x="431" y="1842"/>
                  <a:ext cx="22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2" name="Line 144"/>
                <p:cNvSpPr>
                  <a:spLocks noChangeShapeType="1"/>
                </p:cNvSpPr>
                <p:nvPr/>
              </p:nvSpPr>
              <p:spPr bwMode="auto">
                <a:xfrm>
                  <a:off x="657" y="1752"/>
                  <a:ext cx="0" cy="13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2" name="Group 145"/>
              <p:cNvGrpSpPr>
                <a:grpSpLocks/>
              </p:cNvGrpSpPr>
              <p:nvPr/>
            </p:nvGrpSpPr>
            <p:grpSpPr bwMode="auto">
              <a:xfrm>
                <a:off x="2063" y="3808"/>
                <a:ext cx="226" cy="136"/>
                <a:chOff x="431" y="1752"/>
                <a:chExt cx="226" cy="136"/>
              </a:xfrm>
            </p:grpSpPr>
            <p:sp>
              <p:nvSpPr>
                <p:cNvPr id="99" name="Line 146"/>
                <p:cNvSpPr>
                  <a:spLocks noChangeShapeType="1"/>
                </p:cNvSpPr>
                <p:nvPr/>
              </p:nvSpPr>
              <p:spPr bwMode="auto">
                <a:xfrm>
                  <a:off x="431" y="1842"/>
                  <a:ext cx="22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0" name="Line 147"/>
                <p:cNvSpPr>
                  <a:spLocks noChangeShapeType="1"/>
                </p:cNvSpPr>
                <p:nvPr/>
              </p:nvSpPr>
              <p:spPr bwMode="auto">
                <a:xfrm>
                  <a:off x="657" y="1752"/>
                  <a:ext cx="0" cy="13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3" name="Group 148"/>
              <p:cNvGrpSpPr>
                <a:grpSpLocks/>
              </p:cNvGrpSpPr>
              <p:nvPr/>
            </p:nvGrpSpPr>
            <p:grpSpPr bwMode="auto">
              <a:xfrm>
                <a:off x="2290" y="3808"/>
                <a:ext cx="226" cy="136"/>
                <a:chOff x="431" y="1752"/>
                <a:chExt cx="226" cy="136"/>
              </a:xfrm>
            </p:grpSpPr>
            <p:sp>
              <p:nvSpPr>
                <p:cNvPr id="97" name="Line 149"/>
                <p:cNvSpPr>
                  <a:spLocks noChangeShapeType="1"/>
                </p:cNvSpPr>
                <p:nvPr/>
              </p:nvSpPr>
              <p:spPr bwMode="auto">
                <a:xfrm>
                  <a:off x="431" y="1842"/>
                  <a:ext cx="22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8" name="Line 150"/>
                <p:cNvSpPr>
                  <a:spLocks noChangeShapeType="1"/>
                </p:cNvSpPr>
                <p:nvPr/>
              </p:nvSpPr>
              <p:spPr bwMode="auto">
                <a:xfrm>
                  <a:off x="657" y="1752"/>
                  <a:ext cx="0" cy="13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4" name="Group 151"/>
              <p:cNvGrpSpPr>
                <a:grpSpLocks/>
              </p:cNvGrpSpPr>
              <p:nvPr/>
            </p:nvGrpSpPr>
            <p:grpSpPr bwMode="auto">
              <a:xfrm>
                <a:off x="2517" y="3808"/>
                <a:ext cx="226" cy="136"/>
                <a:chOff x="431" y="1752"/>
                <a:chExt cx="226" cy="136"/>
              </a:xfrm>
            </p:grpSpPr>
            <p:sp>
              <p:nvSpPr>
                <p:cNvPr id="95" name="Line 152"/>
                <p:cNvSpPr>
                  <a:spLocks noChangeShapeType="1"/>
                </p:cNvSpPr>
                <p:nvPr/>
              </p:nvSpPr>
              <p:spPr bwMode="auto">
                <a:xfrm>
                  <a:off x="431" y="1842"/>
                  <a:ext cx="22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6" name="Line 153"/>
                <p:cNvSpPr>
                  <a:spLocks noChangeShapeType="1"/>
                </p:cNvSpPr>
                <p:nvPr/>
              </p:nvSpPr>
              <p:spPr bwMode="auto">
                <a:xfrm>
                  <a:off x="657" y="1752"/>
                  <a:ext cx="0" cy="13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5" name="Group 154"/>
              <p:cNvGrpSpPr>
                <a:grpSpLocks/>
              </p:cNvGrpSpPr>
              <p:nvPr/>
            </p:nvGrpSpPr>
            <p:grpSpPr bwMode="auto">
              <a:xfrm>
                <a:off x="2744" y="3808"/>
                <a:ext cx="226" cy="136"/>
                <a:chOff x="431" y="1752"/>
                <a:chExt cx="226" cy="136"/>
              </a:xfrm>
            </p:grpSpPr>
            <p:sp>
              <p:nvSpPr>
                <p:cNvPr id="93" name="Line 155"/>
                <p:cNvSpPr>
                  <a:spLocks noChangeShapeType="1"/>
                </p:cNvSpPr>
                <p:nvPr/>
              </p:nvSpPr>
              <p:spPr bwMode="auto">
                <a:xfrm>
                  <a:off x="431" y="1842"/>
                  <a:ext cx="22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4" name="Line 156"/>
                <p:cNvSpPr>
                  <a:spLocks noChangeShapeType="1"/>
                </p:cNvSpPr>
                <p:nvPr/>
              </p:nvSpPr>
              <p:spPr bwMode="auto">
                <a:xfrm>
                  <a:off x="657" y="1752"/>
                  <a:ext cx="0" cy="13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6" name="Group 157"/>
              <p:cNvGrpSpPr>
                <a:grpSpLocks/>
              </p:cNvGrpSpPr>
              <p:nvPr/>
            </p:nvGrpSpPr>
            <p:grpSpPr bwMode="auto">
              <a:xfrm>
                <a:off x="2971" y="3808"/>
                <a:ext cx="226" cy="136"/>
                <a:chOff x="431" y="1752"/>
                <a:chExt cx="226" cy="136"/>
              </a:xfrm>
            </p:grpSpPr>
            <p:sp>
              <p:nvSpPr>
                <p:cNvPr id="91" name="Line 158"/>
                <p:cNvSpPr>
                  <a:spLocks noChangeShapeType="1"/>
                </p:cNvSpPr>
                <p:nvPr/>
              </p:nvSpPr>
              <p:spPr bwMode="auto">
                <a:xfrm>
                  <a:off x="431" y="1842"/>
                  <a:ext cx="22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" name="Line 159"/>
                <p:cNvSpPr>
                  <a:spLocks noChangeShapeType="1"/>
                </p:cNvSpPr>
                <p:nvPr/>
              </p:nvSpPr>
              <p:spPr bwMode="auto">
                <a:xfrm>
                  <a:off x="657" y="1752"/>
                  <a:ext cx="0" cy="13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7" name="Group 160"/>
              <p:cNvGrpSpPr>
                <a:grpSpLocks/>
              </p:cNvGrpSpPr>
              <p:nvPr/>
            </p:nvGrpSpPr>
            <p:grpSpPr bwMode="auto">
              <a:xfrm>
                <a:off x="3197" y="3808"/>
                <a:ext cx="226" cy="136"/>
                <a:chOff x="431" y="1752"/>
                <a:chExt cx="226" cy="136"/>
              </a:xfrm>
            </p:grpSpPr>
            <p:sp>
              <p:nvSpPr>
                <p:cNvPr id="89" name="Line 161"/>
                <p:cNvSpPr>
                  <a:spLocks noChangeShapeType="1"/>
                </p:cNvSpPr>
                <p:nvPr/>
              </p:nvSpPr>
              <p:spPr bwMode="auto">
                <a:xfrm>
                  <a:off x="431" y="1842"/>
                  <a:ext cx="22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0" name="Line 162"/>
                <p:cNvSpPr>
                  <a:spLocks noChangeShapeType="1"/>
                </p:cNvSpPr>
                <p:nvPr/>
              </p:nvSpPr>
              <p:spPr bwMode="auto">
                <a:xfrm>
                  <a:off x="657" y="1752"/>
                  <a:ext cx="0" cy="13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8" name="Group 163"/>
              <p:cNvGrpSpPr>
                <a:grpSpLocks/>
              </p:cNvGrpSpPr>
              <p:nvPr/>
            </p:nvGrpSpPr>
            <p:grpSpPr bwMode="auto">
              <a:xfrm>
                <a:off x="3424" y="3808"/>
                <a:ext cx="226" cy="136"/>
                <a:chOff x="431" y="1752"/>
                <a:chExt cx="226" cy="136"/>
              </a:xfrm>
            </p:grpSpPr>
            <p:sp>
              <p:nvSpPr>
                <p:cNvPr id="87" name="Line 164"/>
                <p:cNvSpPr>
                  <a:spLocks noChangeShapeType="1"/>
                </p:cNvSpPr>
                <p:nvPr/>
              </p:nvSpPr>
              <p:spPr bwMode="auto">
                <a:xfrm>
                  <a:off x="431" y="1842"/>
                  <a:ext cx="22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8" name="Line 165"/>
                <p:cNvSpPr>
                  <a:spLocks noChangeShapeType="1"/>
                </p:cNvSpPr>
                <p:nvPr/>
              </p:nvSpPr>
              <p:spPr bwMode="auto">
                <a:xfrm>
                  <a:off x="657" y="1752"/>
                  <a:ext cx="0" cy="13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9" name="Group 166"/>
              <p:cNvGrpSpPr>
                <a:grpSpLocks/>
              </p:cNvGrpSpPr>
              <p:nvPr/>
            </p:nvGrpSpPr>
            <p:grpSpPr bwMode="auto">
              <a:xfrm>
                <a:off x="3651" y="3808"/>
                <a:ext cx="226" cy="136"/>
                <a:chOff x="431" y="1752"/>
                <a:chExt cx="226" cy="136"/>
              </a:xfrm>
            </p:grpSpPr>
            <p:sp>
              <p:nvSpPr>
                <p:cNvPr id="85" name="Line 167"/>
                <p:cNvSpPr>
                  <a:spLocks noChangeShapeType="1"/>
                </p:cNvSpPr>
                <p:nvPr/>
              </p:nvSpPr>
              <p:spPr bwMode="auto">
                <a:xfrm>
                  <a:off x="431" y="1842"/>
                  <a:ext cx="22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6" name="Line 168"/>
                <p:cNvSpPr>
                  <a:spLocks noChangeShapeType="1"/>
                </p:cNvSpPr>
                <p:nvPr/>
              </p:nvSpPr>
              <p:spPr bwMode="auto">
                <a:xfrm>
                  <a:off x="657" y="1752"/>
                  <a:ext cx="0" cy="13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0" name="Group 169"/>
              <p:cNvGrpSpPr>
                <a:grpSpLocks/>
              </p:cNvGrpSpPr>
              <p:nvPr/>
            </p:nvGrpSpPr>
            <p:grpSpPr bwMode="auto">
              <a:xfrm>
                <a:off x="3878" y="3808"/>
                <a:ext cx="226" cy="136"/>
                <a:chOff x="431" y="1752"/>
                <a:chExt cx="226" cy="136"/>
              </a:xfrm>
            </p:grpSpPr>
            <p:sp>
              <p:nvSpPr>
                <p:cNvPr id="83" name="Line 170"/>
                <p:cNvSpPr>
                  <a:spLocks noChangeShapeType="1"/>
                </p:cNvSpPr>
                <p:nvPr/>
              </p:nvSpPr>
              <p:spPr bwMode="auto">
                <a:xfrm>
                  <a:off x="431" y="1842"/>
                  <a:ext cx="22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4" name="Line 171"/>
                <p:cNvSpPr>
                  <a:spLocks noChangeShapeType="1"/>
                </p:cNvSpPr>
                <p:nvPr/>
              </p:nvSpPr>
              <p:spPr bwMode="auto">
                <a:xfrm>
                  <a:off x="657" y="1752"/>
                  <a:ext cx="0" cy="13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1" name="Group 172"/>
              <p:cNvGrpSpPr>
                <a:grpSpLocks/>
              </p:cNvGrpSpPr>
              <p:nvPr/>
            </p:nvGrpSpPr>
            <p:grpSpPr bwMode="auto">
              <a:xfrm>
                <a:off x="4105" y="3808"/>
                <a:ext cx="226" cy="136"/>
                <a:chOff x="431" y="1752"/>
                <a:chExt cx="226" cy="136"/>
              </a:xfrm>
            </p:grpSpPr>
            <p:sp>
              <p:nvSpPr>
                <p:cNvPr id="81" name="Line 173"/>
                <p:cNvSpPr>
                  <a:spLocks noChangeShapeType="1"/>
                </p:cNvSpPr>
                <p:nvPr/>
              </p:nvSpPr>
              <p:spPr bwMode="auto">
                <a:xfrm>
                  <a:off x="431" y="1842"/>
                  <a:ext cx="22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" name="Line 174"/>
                <p:cNvSpPr>
                  <a:spLocks noChangeShapeType="1"/>
                </p:cNvSpPr>
                <p:nvPr/>
              </p:nvSpPr>
              <p:spPr bwMode="auto">
                <a:xfrm>
                  <a:off x="657" y="1752"/>
                  <a:ext cx="0" cy="13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2" name="Group 175"/>
              <p:cNvGrpSpPr>
                <a:grpSpLocks/>
              </p:cNvGrpSpPr>
              <p:nvPr/>
            </p:nvGrpSpPr>
            <p:grpSpPr bwMode="auto">
              <a:xfrm>
                <a:off x="4331" y="3808"/>
                <a:ext cx="226" cy="136"/>
                <a:chOff x="431" y="1752"/>
                <a:chExt cx="226" cy="136"/>
              </a:xfrm>
            </p:grpSpPr>
            <p:sp>
              <p:nvSpPr>
                <p:cNvPr id="79" name="Line 176"/>
                <p:cNvSpPr>
                  <a:spLocks noChangeShapeType="1"/>
                </p:cNvSpPr>
                <p:nvPr/>
              </p:nvSpPr>
              <p:spPr bwMode="auto">
                <a:xfrm>
                  <a:off x="431" y="1842"/>
                  <a:ext cx="22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0" name="Line 177"/>
                <p:cNvSpPr>
                  <a:spLocks noChangeShapeType="1"/>
                </p:cNvSpPr>
                <p:nvPr/>
              </p:nvSpPr>
              <p:spPr bwMode="auto">
                <a:xfrm>
                  <a:off x="657" y="1752"/>
                  <a:ext cx="0" cy="13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3" name="Group 178"/>
              <p:cNvGrpSpPr>
                <a:grpSpLocks/>
              </p:cNvGrpSpPr>
              <p:nvPr/>
            </p:nvGrpSpPr>
            <p:grpSpPr bwMode="auto">
              <a:xfrm>
                <a:off x="4558" y="3808"/>
                <a:ext cx="226" cy="136"/>
                <a:chOff x="431" y="1752"/>
                <a:chExt cx="226" cy="136"/>
              </a:xfrm>
            </p:grpSpPr>
            <p:sp>
              <p:nvSpPr>
                <p:cNvPr id="77" name="Line 179"/>
                <p:cNvSpPr>
                  <a:spLocks noChangeShapeType="1"/>
                </p:cNvSpPr>
                <p:nvPr/>
              </p:nvSpPr>
              <p:spPr bwMode="auto">
                <a:xfrm>
                  <a:off x="431" y="1842"/>
                  <a:ext cx="22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8" name="Line 180"/>
                <p:cNvSpPr>
                  <a:spLocks noChangeShapeType="1"/>
                </p:cNvSpPr>
                <p:nvPr/>
              </p:nvSpPr>
              <p:spPr bwMode="auto">
                <a:xfrm>
                  <a:off x="657" y="1752"/>
                  <a:ext cx="0" cy="13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4" name="Group 181"/>
              <p:cNvGrpSpPr>
                <a:grpSpLocks/>
              </p:cNvGrpSpPr>
              <p:nvPr/>
            </p:nvGrpSpPr>
            <p:grpSpPr bwMode="auto">
              <a:xfrm>
                <a:off x="4785" y="3808"/>
                <a:ext cx="226" cy="136"/>
                <a:chOff x="431" y="1752"/>
                <a:chExt cx="226" cy="136"/>
              </a:xfrm>
            </p:grpSpPr>
            <p:sp>
              <p:nvSpPr>
                <p:cNvPr id="75" name="Line 182"/>
                <p:cNvSpPr>
                  <a:spLocks noChangeShapeType="1"/>
                </p:cNvSpPr>
                <p:nvPr/>
              </p:nvSpPr>
              <p:spPr bwMode="auto">
                <a:xfrm>
                  <a:off x="431" y="1842"/>
                  <a:ext cx="22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6" name="Line 183"/>
                <p:cNvSpPr>
                  <a:spLocks noChangeShapeType="1"/>
                </p:cNvSpPr>
                <p:nvPr/>
              </p:nvSpPr>
              <p:spPr bwMode="auto">
                <a:xfrm>
                  <a:off x="657" y="1752"/>
                  <a:ext cx="0" cy="13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5" name="Line 184"/>
              <p:cNvSpPr>
                <a:spLocks noChangeShapeType="1"/>
              </p:cNvSpPr>
              <p:nvPr/>
            </p:nvSpPr>
            <p:spPr bwMode="auto">
              <a:xfrm>
                <a:off x="5012" y="3898"/>
                <a:ext cx="22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stealth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" name="Line 185"/>
              <p:cNvSpPr>
                <a:spLocks noChangeShapeType="1"/>
              </p:cNvSpPr>
              <p:nvPr/>
            </p:nvSpPr>
            <p:spPr bwMode="auto">
              <a:xfrm flipV="1">
                <a:off x="703" y="3612"/>
                <a:ext cx="0" cy="30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" name="Line 186"/>
              <p:cNvSpPr>
                <a:spLocks noChangeShapeType="1"/>
              </p:cNvSpPr>
              <p:nvPr/>
            </p:nvSpPr>
            <p:spPr bwMode="auto">
              <a:xfrm>
                <a:off x="703" y="3612"/>
                <a:ext cx="4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" name="Line 187"/>
              <p:cNvSpPr>
                <a:spLocks noChangeShapeType="1"/>
              </p:cNvSpPr>
              <p:nvPr/>
            </p:nvSpPr>
            <p:spPr bwMode="auto">
              <a:xfrm flipV="1">
                <a:off x="703" y="3339"/>
                <a:ext cx="0" cy="2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" name="Line 189"/>
              <p:cNvSpPr>
                <a:spLocks noChangeShapeType="1"/>
              </p:cNvSpPr>
              <p:nvPr/>
            </p:nvSpPr>
            <p:spPr bwMode="auto">
              <a:xfrm flipV="1">
                <a:off x="703" y="3067"/>
                <a:ext cx="0" cy="2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" name="Line 190"/>
              <p:cNvSpPr>
                <a:spLocks noChangeShapeType="1"/>
              </p:cNvSpPr>
              <p:nvPr/>
            </p:nvSpPr>
            <p:spPr bwMode="auto">
              <a:xfrm>
                <a:off x="703" y="3083"/>
                <a:ext cx="4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" name="Line 191"/>
              <p:cNvSpPr>
                <a:spLocks noChangeShapeType="1"/>
              </p:cNvSpPr>
              <p:nvPr/>
            </p:nvSpPr>
            <p:spPr bwMode="auto">
              <a:xfrm flipV="1">
                <a:off x="703" y="2810"/>
                <a:ext cx="0" cy="2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" name="Line 192"/>
              <p:cNvSpPr>
                <a:spLocks noChangeShapeType="1"/>
              </p:cNvSpPr>
              <p:nvPr/>
            </p:nvSpPr>
            <p:spPr bwMode="auto">
              <a:xfrm>
                <a:off x="703" y="2810"/>
                <a:ext cx="4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" name="Line 193"/>
              <p:cNvSpPr>
                <a:spLocks noChangeShapeType="1"/>
              </p:cNvSpPr>
              <p:nvPr/>
            </p:nvSpPr>
            <p:spPr bwMode="auto">
              <a:xfrm flipV="1">
                <a:off x="703" y="2538"/>
                <a:ext cx="0" cy="2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stealth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" name="Oval 194"/>
              <p:cNvSpPr>
                <a:spLocks noChangeArrowheads="1"/>
              </p:cNvSpPr>
              <p:nvPr/>
            </p:nvSpPr>
            <p:spPr bwMode="auto">
              <a:xfrm>
                <a:off x="793" y="3475"/>
                <a:ext cx="46" cy="4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35" name="Oval 195"/>
              <p:cNvSpPr>
                <a:spLocks noChangeArrowheads="1"/>
              </p:cNvSpPr>
              <p:nvPr/>
            </p:nvSpPr>
            <p:spPr bwMode="auto">
              <a:xfrm>
                <a:off x="884" y="3203"/>
                <a:ext cx="46" cy="4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36" name="Oval 196"/>
              <p:cNvSpPr>
                <a:spLocks noChangeArrowheads="1"/>
              </p:cNvSpPr>
              <p:nvPr/>
            </p:nvSpPr>
            <p:spPr bwMode="auto">
              <a:xfrm>
                <a:off x="974" y="3475"/>
                <a:ext cx="46" cy="4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37" name="Oval 197"/>
              <p:cNvSpPr>
                <a:spLocks noChangeArrowheads="1"/>
              </p:cNvSpPr>
              <p:nvPr/>
            </p:nvSpPr>
            <p:spPr bwMode="auto">
              <a:xfrm>
                <a:off x="1065" y="3399"/>
                <a:ext cx="46" cy="4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38" name="Oval 198"/>
              <p:cNvSpPr>
                <a:spLocks noChangeArrowheads="1"/>
              </p:cNvSpPr>
              <p:nvPr/>
            </p:nvSpPr>
            <p:spPr bwMode="auto">
              <a:xfrm>
                <a:off x="1201" y="3490"/>
                <a:ext cx="46" cy="4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39" name="Oval 199"/>
              <p:cNvSpPr>
                <a:spLocks noChangeArrowheads="1"/>
              </p:cNvSpPr>
              <p:nvPr/>
            </p:nvSpPr>
            <p:spPr bwMode="auto">
              <a:xfrm>
                <a:off x="1292" y="3128"/>
                <a:ext cx="46" cy="4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40" name="Oval 200"/>
              <p:cNvSpPr>
                <a:spLocks noChangeArrowheads="1"/>
              </p:cNvSpPr>
              <p:nvPr/>
            </p:nvSpPr>
            <p:spPr bwMode="auto">
              <a:xfrm>
                <a:off x="1383" y="3400"/>
                <a:ext cx="46" cy="4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41" name="Oval 201"/>
              <p:cNvSpPr>
                <a:spLocks noChangeArrowheads="1"/>
              </p:cNvSpPr>
              <p:nvPr/>
            </p:nvSpPr>
            <p:spPr bwMode="auto">
              <a:xfrm>
                <a:off x="1518" y="3520"/>
                <a:ext cx="46" cy="4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42" name="Oval 202"/>
              <p:cNvSpPr>
                <a:spLocks noChangeArrowheads="1"/>
              </p:cNvSpPr>
              <p:nvPr/>
            </p:nvSpPr>
            <p:spPr bwMode="auto">
              <a:xfrm>
                <a:off x="1655" y="3385"/>
                <a:ext cx="46" cy="4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43" name="Oval 203"/>
              <p:cNvSpPr>
                <a:spLocks noChangeArrowheads="1"/>
              </p:cNvSpPr>
              <p:nvPr/>
            </p:nvSpPr>
            <p:spPr bwMode="auto">
              <a:xfrm>
                <a:off x="1745" y="3520"/>
                <a:ext cx="46" cy="4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44" name="Oval 204"/>
              <p:cNvSpPr>
                <a:spLocks noChangeArrowheads="1"/>
              </p:cNvSpPr>
              <p:nvPr/>
            </p:nvSpPr>
            <p:spPr bwMode="auto">
              <a:xfrm>
                <a:off x="1881" y="3385"/>
                <a:ext cx="46" cy="4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45" name="Oval 205"/>
              <p:cNvSpPr>
                <a:spLocks noChangeArrowheads="1"/>
              </p:cNvSpPr>
              <p:nvPr/>
            </p:nvSpPr>
            <p:spPr bwMode="auto">
              <a:xfrm>
                <a:off x="1972" y="3520"/>
                <a:ext cx="46" cy="4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46" name="Oval 206"/>
              <p:cNvSpPr>
                <a:spLocks noChangeArrowheads="1"/>
              </p:cNvSpPr>
              <p:nvPr/>
            </p:nvSpPr>
            <p:spPr bwMode="auto">
              <a:xfrm>
                <a:off x="2108" y="3385"/>
                <a:ext cx="46" cy="4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47" name="Oval 207"/>
              <p:cNvSpPr>
                <a:spLocks noChangeArrowheads="1"/>
              </p:cNvSpPr>
              <p:nvPr/>
            </p:nvSpPr>
            <p:spPr bwMode="auto">
              <a:xfrm>
                <a:off x="2199" y="3520"/>
                <a:ext cx="46" cy="4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48" name="Oval 208"/>
              <p:cNvSpPr>
                <a:spLocks noChangeArrowheads="1"/>
              </p:cNvSpPr>
              <p:nvPr/>
            </p:nvSpPr>
            <p:spPr bwMode="auto">
              <a:xfrm>
                <a:off x="2335" y="3566"/>
                <a:ext cx="46" cy="4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49" name="Oval 209"/>
              <p:cNvSpPr>
                <a:spLocks noChangeArrowheads="1"/>
              </p:cNvSpPr>
              <p:nvPr/>
            </p:nvSpPr>
            <p:spPr bwMode="auto">
              <a:xfrm>
                <a:off x="2426" y="3702"/>
                <a:ext cx="46" cy="4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50" name="Oval 210"/>
              <p:cNvSpPr>
                <a:spLocks noChangeArrowheads="1"/>
              </p:cNvSpPr>
              <p:nvPr/>
            </p:nvSpPr>
            <p:spPr bwMode="auto">
              <a:xfrm>
                <a:off x="2562" y="3566"/>
                <a:ext cx="46" cy="4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51" name="Oval 211"/>
              <p:cNvSpPr>
                <a:spLocks noChangeArrowheads="1"/>
              </p:cNvSpPr>
              <p:nvPr/>
            </p:nvSpPr>
            <p:spPr bwMode="auto">
              <a:xfrm>
                <a:off x="2652" y="3702"/>
                <a:ext cx="46" cy="4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52" name="Oval 212"/>
              <p:cNvSpPr>
                <a:spLocks noChangeArrowheads="1"/>
              </p:cNvSpPr>
              <p:nvPr/>
            </p:nvSpPr>
            <p:spPr bwMode="auto">
              <a:xfrm>
                <a:off x="2788" y="3566"/>
                <a:ext cx="46" cy="4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53" name="Oval 213"/>
              <p:cNvSpPr>
                <a:spLocks noChangeArrowheads="1"/>
              </p:cNvSpPr>
              <p:nvPr/>
            </p:nvSpPr>
            <p:spPr bwMode="auto">
              <a:xfrm>
                <a:off x="2879" y="3702"/>
                <a:ext cx="46" cy="4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54" name="Oval 214"/>
              <p:cNvSpPr>
                <a:spLocks noChangeArrowheads="1"/>
              </p:cNvSpPr>
              <p:nvPr/>
            </p:nvSpPr>
            <p:spPr bwMode="auto">
              <a:xfrm>
                <a:off x="3015" y="3566"/>
                <a:ext cx="46" cy="4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55" name="Oval 215"/>
              <p:cNvSpPr>
                <a:spLocks noChangeArrowheads="1"/>
              </p:cNvSpPr>
              <p:nvPr/>
            </p:nvSpPr>
            <p:spPr bwMode="auto">
              <a:xfrm>
                <a:off x="3107" y="3702"/>
                <a:ext cx="46" cy="4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56" name="Oval 216"/>
              <p:cNvSpPr>
                <a:spLocks noChangeArrowheads="1"/>
              </p:cNvSpPr>
              <p:nvPr/>
            </p:nvSpPr>
            <p:spPr bwMode="auto">
              <a:xfrm>
                <a:off x="3243" y="3566"/>
                <a:ext cx="46" cy="4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57" name="Oval 217"/>
              <p:cNvSpPr>
                <a:spLocks noChangeArrowheads="1"/>
              </p:cNvSpPr>
              <p:nvPr/>
            </p:nvSpPr>
            <p:spPr bwMode="auto">
              <a:xfrm>
                <a:off x="3333" y="3702"/>
                <a:ext cx="46" cy="4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58" name="Oval 218"/>
              <p:cNvSpPr>
                <a:spLocks noChangeArrowheads="1"/>
              </p:cNvSpPr>
              <p:nvPr/>
            </p:nvSpPr>
            <p:spPr bwMode="auto">
              <a:xfrm>
                <a:off x="3469" y="2795"/>
                <a:ext cx="46" cy="4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59" name="Oval 219"/>
              <p:cNvSpPr>
                <a:spLocks noChangeArrowheads="1"/>
              </p:cNvSpPr>
              <p:nvPr/>
            </p:nvSpPr>
            <p:spPr bwMode="auto">
              <a:xfrm>
                <a:off x="3560" y="2930"/>
                <a:ext cx="46" cy="4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60" name="Oval 220"/>
              <p:cNvSpPr>
                <a:spLocks noChangeArrowheads="1"/>
              </p:cNvSpPr>
              <p:nvPr/>
            </p:nvSpPr>
            <p:spPr bwMode="auto">
              <a:xfrm>
                <a:off x="3696" y="2795"/>
                <a:ext cx="46" cy="4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61" name="Oval 221"/>
              <p:cNvSpPr>
                <a:spLocks noChangeArrowheads="1"/>
              </p:cNvSpPr>
              <p:nvPr/>
            </p:nvSpPr>
            <p:spPr bwMode="auto">
              <a:xfrm>
                <a:off x="3787" y="2930"/>
                <a:ext cx="46" cy="4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62" name="Oval 222"/>
              <p:cNvSpPr>
                <a:spLocks noChangeArrowheads="1"/>
              </p:cNvSpPr>
              <p:nvPr/>
            </p:nvSpPr>
            <p:spPr bwMode="auto">
              <a:xfrm>
                <a:off x="3922" y="2795"/>
                <a:ext cx="46" cy="4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63" name="Oval 223"/>
              <p:cNvSpPr>
                <a:spLocks noChangeArrowheads="1"/>
              </p:cNvSpPr>
              <p:nvPr/>
            </p:nvSpPr>
            <p:spPr bwMode="auto">
              <a:xfrm>
                <a:off x="4014" y="2930"/>
                <a:ext cx="46" cy="4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64" name="Oval 224"/>
              <p:cNvSpPr>
                <a:spLocks noChangeArrowheads="1"/>
              </p:cNvSpPr>
              <p:nvPr/>
            </p:nvSpPr>
            <p:spPr bwMode="auto">
              <a:xfrm>
                <a:off x="4149" y="2795"/>
                <a:ext cx="46" cy="4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65" name="Oval 225"/>
              <p:cNvSpPr>
                <a:spLocks noChangeArrowheads="1"/>
              </p:cNvSpPr>
              <p:nvPr/>
            </p:nvSpPr>
            <p:spPr bwMode="auto">
              <a:xfrm>
                <a:off x="4241" y="2931"/>
                <a:ext cx="46" cy="4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66" name="Oval 226"/>
              <p:cNvSpPr>
                <a:spLocks noChangeArrowheads="1"/>
              </p:cNvSpPr>
              <p:nvPr/>
            </p:nvSpPr>
            <p:spPr bwMode="auto">
              <a:xfrm>
                <a:off x="4377" y="2795"/>
                <a:ext cx="46" cy="4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67" name="Oval 227"/>
              <p:cNvSpPr>
                <a:spLocks noChangeArrowheads="1"/>
              </p:cNvSpPr>
              <p:nvPr/>
            </p:nvSpPr>
            <p:spPr bwMode="auto">
              <a:xfrm>
                <a:off x="4467" y="2930"/>
                <a:ext cx="46" cy="4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68" name="Oval 228"/>
              <p:cNvSpPr>
                <a:spLocks noChangeArrowheads="1"/>
              </p:cNvSpPr>
              <p:nvPr/>
            </p:nvSpPr>
            <p:spPr bwMode="auto">
              <a:xfrm>
                <a:off x="4603" y="2795"/>
                <a:ext cx="46" cy="4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69" name="Oval 229"/>
              <p:cNvSpPr>
                <a:spLocks noChangeArrowheads="1"/>
              </p:cNvSpPr>
              <p:nvPr/>
            </p:nvSpPr>
            <p:spPr bwMode="auto">
              <a:xfrm>
                <a:off x="4694" y="2930"/>
                <a:ext cx="46" cy="4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70" name="Text Box 230"/>
              <p:cNvSpPr txBox="1">
                <a:spLocks noChangeArrowheads="1"/>
              </p:cNvSpPr>
              <p:nvPr/>
            </p:nvSpPr>
            <p:spPr bwMode="auto">
              <a:xfrm>
                <a:off x="5012" y="3853"/>
                <a:ext cx="317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>
                    <a:latin typeface="Comic Sans MS" pitchFamily="66" charset="0"/>
                  </a:rPr>
                  <a:t>t</a:t>
                </a:r>
              </a:p>
            </p:txBody>
          </p:sp>
          <p:sp>
            <p:nvSpPr>
              <p:cNvPr id="71" name="Text Box 231"/>
              <p:cNvSpPr txBox="1">
                <a:spLocks noChangeArrowheads="1"/>
              </p:cNvSpPr>
              <p:nvPr/>
            </p:nvSpPr>
            <p:spPr bwMode="auto">
              <a:xfrm>
                <a:off x="476" y="2538"/>
                <a:ext cx="317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latin typeface="Comic Sans MS" pitchFamily="66" charset="0"/>
                  </a:rPr>
                  <a:t>R</a:t>
                </a:r>
              </a:p>
            </p:txBody>
          </p:sp>
          <p:sp>
            <p:nvSpPr>
              <p:cNvPr id="72" name="Line 232"/>
              <p:cNvSpPr>
                <a:spLocks noChangeShapeType="1"/>
              </p:cNvSpPr>
              <p:nvPr/>
            </p:nvSpPr>
            <p:spPr bwMode="auto">
              <a:xfrm>
                <a:off x="1474" y="2809"/>
                <a:ext cx="0" cy="1089"/>
              </a:xfrm>
              <a:prstGeom prst="line">
                <a:avLst/>
              </a:prstGeom>
              <a:noFill/>
              <a:ln w="254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" name="Line 233"/>
              <p:cNvSpPr>
                <a:spLocks noChangeShapeType="1"/>
              </p:cNvSpPr>
              <p:nvPr/>
            </p:nvSpPr>
            <p:spPr bwMode="auto">
              <a:xfrm>
                <a:off x="2290" y="2795"/>
                <a:ext cx="0" cy="1089"/>
              </a:xfrm>
              <a:prstGeom prst="line">
                <a:avLst/>
              </a:prstGeom>
              <a:noFill/>
              <a:ln w="254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" name="Line 234"/>
              <p:cNvSpPr>
                <a:spLocks noChangeShapeType="1"/>
              </p:cNvSpPr>
              <p:nvPr/>
            </p:nvSpPr>
            <p:spPr bwMode="auto">
              <a:xfrm>
                <a:off x="3424" y="2795"/>
                <a:ext cx="0" cy="1089"/>
              </a:xfrm>
              <a:prstGeom prst="line">
                <a:avLst/>
              </a:prstGeom>
              <a:noFill/>
              <a:ln w="254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13" name="Group 361"/>
            <p:cNvGrpSpPr>
              <a:grpSpLocks/>
            </p:cNvGrpSpPr>
            <p:nvPr/>
          </p:nvGrpSpPr>
          <p:grpSpPr bwMode="auto">
            <a:xfrm>
              <a:off x="1116013" y="3600450"/>
              <a:ext cx="6551612" cy="1223963"/>
              <a:chOff x="703" y="2886"/>
              <a:chExt cx="4127" cy="771"/>
            </a:xfrm>
          </p:grpSpPr>
          <p:sp>
            <p:nvSpPr>
              <p:cNvPr id="114" name="Line 235"/>
              <p:cNvSpPr>
                <a:spLocks noChangeShapeType="1"/>
              </p:cNvSpPr>
              <p:nvPr/>
            </p:nvSpPr>
            <p:spPr bwMode="auto">
              <a:xfrm>
                <a:off x="703" y="3385"/>
                <a:ext cx="771" cy="0"/>
              </a:xfrm>
              <a:prstGeom prst="line">
                <a:avLst/>
              </a:prstGeom>
              <a:noFill/>
              <a:ln w="25400">
                <a:solidFill>
                  <a:srgbClr val="0066FF"/>
                </a:solidFill>
                <a:prstDash val="dash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5" name="Line 236"/>
              <p:cNvSpPr>
                <a:spLocks noChangeShapeType="1"/>
              </p:cNvSpPr>
              <p:nvPr/>
            </p:nvSpPr>
            <p:spPr bwMode="auto">
              <a:xfrm>
                <a:off x="1474" y="3475"/>
                <a:ext cx="816" cy="0"/>
              </a:xfrm>
              <a:prstGeom prst="line">
                <a:avLst/>
              </a:prstGeom>
              <a:noFill/>
              <a:ln w="25400">
                <a:solidFill>
                  <a:srgbClr val="0066FF"/>
                </a:solidFill>
                <a:prstDash val="dash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" name="Line 237"/>
              <p:cNvSpPr>
                <a:spLocks noChangeShapeType="1"/>
              </p:cNvSpPr>
              <p:nvPr/>
            </p:nvSpPr>
            <p:spPr bwMode="auto">
              <a:xfrm>
                <a:off x="2290" y="3657"/>
                <a:ext cx="1134" cy="0"/>
              </a:xfrm>
              <a:prstGeom prst="line">
                <a:avLst/>
              </a:prstGeom>
              <a:noFill/>
              <a:ln w="25400">
                <a:solidFill>
                  <a:srgbClr val="0066FF"/>
                </a:solidFill>
                <a:prstDash val="dash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" name="Line 238"/>
              <p:cNvSpPr>
                <a:spLocks noChangeShapeType="1"/>
              </p:cNvSpPr>
              <p:nvPr/>
            </p:nvSpPr>
            <p:spPr bwMode="auto">
              <a:xfrm>
                <a:off x="3424" y="2886"/>
                <a:ext cx="1406" cy="0"/>
              </a:xfrm>
              <a:prstGeom prst="line">
                <a:avLst/>
              </a:prstGeom>
              <a:noFill/>
              <a:ln w="25400">
                <a:solidFill>
                  <a:srgbClr val="0066FF"/>
                </a:solidFill>
                <a:prstDash val="dash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8" name="Line 241"/>
              <p:cNvSpPr>
                <a:spLocks noChangeShapeType="1"/>
              </p:cNvSpPr>
              <p:nvPr/>
            </p:nvSpPr>
            <p:spPr bwMode="auto">
              <a:xfrm>
                <a:off x="1292" y="3158"/>
                <a:ext cx="0" cy="227"/>
              </a:xfrm>
              <a:prstGeom prst="line">
                <a:avLst/>
              </a:prstGeom>
              <a:noFill/>
              <a:ln w="34925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21" name="Line 232"/>
            <p:cNvSpPr>
              <a:spLocks noChangeShapeType="1"/>
            </p:cNvSpPr>
            <p:nvPr/>
          </p:nvSpPr>
          <p:spPr bwMode="auto">
            <a:xfrm>
              <a:off x="1066800" y="3525836"/>
              <a:ext cx="0" cy="1728788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2" name="Line 234"/>
            <p:cNvSpPr>
              <a:spLocks noChangeShapeType="1"/>
            </p:cNvSpPr>
            <p:nvPr/>
          </p:nvSpPr>
          <p:spPr bwMode="auto">
            <a:xfrm>
              <a:off x="7566907" y="3492500"/>
              <a:ext cx="0" cy="1728788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3" name="TextBox 122"/>
                <p:cNvSpPr txBox="1"/>
                <p:nvPr/>
              </p:nvSpPr>
              <p:spPr>
                <a:xfrm>
                  <a:off x="863732" y="5335071"/>
                  <a:ext cx="504561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i="1" dirty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i="1" dirty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𝑏</m:t>
                            </m:r>
                          </m:e>
                          <m:sub>
                            <m:r>
                              <a:rPr lang="en-US" sz="2000" i="1" dirty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0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23" name="TextBox 1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63732" y="5335071"/>
                  <a:ext cx="504561" cy="400110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b="-303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4" name="TextBox 123"/>
                <p:cNvSpPr txBox="1"/>
                <p:nvPr/>
              </p:nvSpPr>
              <p:spPr>
                <a:xfrm>
                  <a:off x="2087694" y="5351462"/>
                  <a:ext cx="504561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i="1" dirty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i="1" dirty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𝑏</m:t>
                            </m:r>
                          </m:e>
                          <m:sub>
                            <m:r>
                              <a:rPr lang="en-US" sz="2000" b="0" i="1" dirty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24" name="TextBox 12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87694" y="5351462"/>
                  <a:ext cx="504561" cy="400110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b="-151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5" name="TextBox 124"/>
                <p:cNvSpPr txBox="1"/>
                <p:nvPr/>
              </p:nvSpPr>
              <p:spPr>
                <a:xfrm>
                  <a:off x="3380713" y="5334954"/>
                  <a:ext cx="504561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i="1" dirty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i="1" dirty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𝑏</m:t>
                            </m:r>
                          </m:e>
                          <m:sub>
                            <m:r>
                              <a:rPr lang="en-US" sz="2000" b="0" i="1" dirty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25" name="TextBox 12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80713" y="5334954"/>
                  <a:ext cx="504561" cy="400110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b="-303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6" name="TextBox 125"/>
                <p:cNvSpPr txBox="1"/>
                <p:nvPr/>
              </p:nvSpPr>
              <p:spPr>
                <a:xfrm>
                  <a:off x="5180938" y="5351462"/>
                  <a:ext cx="504561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i="1" dirty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i="1" dirty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𝑏</m:t>
                            </m:r>
                          </m:e>
                          <m:sub>
                            <m:r>
                              <a:rPr lang="en-US" sz="2000" b="0" i="1" dirty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3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26" name="TextBox 1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80938" y="5351462"/>
                  <a:ext cx="504561" cy="400110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 b="-303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7" name="TextBox 126"/>
                <p:cNvSpPr txBox="1"/>
                <p:nvPr/>
              </p:nvSpPr>
              <p:spPr>
                <a:xfrm>
                  <a:off x="7342981" y="5351462"/>
                  <a:ext cx="504561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i="1" dirty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i="1" dirty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𝑏</m:t>
                            </m:r>
                          </m:e>
                          <m:sub>
                            <m:r>
                              <a:rPr lang="en-US" sz="2000" b="0" i="1" dirty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4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27" name="TextBox 12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42981" y="5351462"/>
                  <a:ext cx="504561" cy="400110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 b="-151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1985291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17568</TotalTime>
  <Words>1810</Words>
  <Application>Microsoft Office PowerPoint</Application>
  <PresentationFormat>On-screen Show (4:3)</PresentationFormat>
  <Paragraphs>253</Paragraphs>
  <Slides>23</Slides>
  <Notes>7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5" baseType="lpstr">
      <vt:lpstr>Clarity</vt:lpstr>
      <vt:lpstr>Bitmap Image</vt:lpstr>
      <vt:lpstr>DATA MINING LECTURE 8b</vt:lpstr>
      <vt:lpstr>Sequential data</vt:lpstr>
      <vt:lpstr>Time-series data</vt:lpstr>
      <vt:lpstr>Why deal with sequential data?</vt:lpstr>
      <vt:lpstr>Time series analysis</vt:lpstr>
      <vt:lpstr>Sequence Segmentation</vt:lpstr>
      <vt:lpstr>Example</vt:lpstr>
      <vt:lpstr>Basic definitions</vt:lpstr>
      <vt:lpstr>Basic Definitions</vt:lpstr>
      <vt:lpstr>The K-segmentation problem</vt:lpstr>
      <vt:lpstr>Optimal solution for the k-segmentation problem</vt:lpstr>
      <vt:lpstr>Rule of thumb</vt:lpstr>
      <vt:lpstr>Dynamic Programming Recursion</vt:lpstr>
      <vt:lpstr>Dynamic programming table</vt:lpstr>
      <vt:lpstr>Example</vt:lpstr>
      <vt:lpstr>Example</vt:lpstr>
      <vt:lpstr>Example</vt:lpstr>
      <vt:lpstr>Example</vt:lpstr>
      <vt:lpstr>Example</vt:lpstr>
      <vt:lpstr>Dynamic-programming algorithm</vt:lpstr>
      <vt:lpstr>Algorithm Complexity</vt:lpstr>
      <vt:lpstr>Heuristics</vt:lpstr>
      <vt:lpstr>Other time series analysis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tsap</dc:creator>
  <cp:lastModifiedBy>tsap</cp:lastModifiedBy>
  <cp:revision>485</cp:revision>
  <dcterms:created xsi:type="dcterms:W3CDTF">2011-10-17T19:46:53Z</dcterms:created>
  <dcterms:modified xsi:type="dcterms:W3CDTF">2012-11-26T17:21:31Z</dcterms:modified>
</cp:coreProperties>
</file>