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5"/>
  </p:notesMasterIdLst>
  <p:sldIdLst>
    <p:sldId id="369" r:id="rId2"/>
    <p:sldId id="550" r:id="rId3"/>
    <p:sldId id="551" r:id="rId4"/>
    <p:sldId id="566" r:id="rId5"/>
    <p:sldId id="640" r:id="rId6"/>
    <p:sldId id="588" r:id="rId7"/>
    <p:sldId id="625" r:id="rId8"/>
    <p:sldId id="626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627" r:id="rId20"/>
    <p:sldId id="600" r:id="rId21"/>
    <p:sldId id="601" r:id="rId22"/>
    <p:sldId id="602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641" r:id="rId34"/>
    <p:sldId id="628" r:id="rId35"/>
    <p:sldId id="629" r:id="rId36"/>
    <p:sldId id="630" r:id="rId37"/>
    <p:sldId id="631" r:id="rId38"/>
    <p:sldId id="632" r:id="rId39"/>
    <p:sldId id="633" r:id="rId40"/>
    <p:sldId id="634" r:id="rId41"/>
    <p:sldId id="635" r:id="rId42"/>
    <p:sldId id="636" r:id="rId43"/>
    <p:sldId id="637" r:id="rId44"/>
    <p:sldId id="638" r:id="rId45"/>
    <p:sldId id="642" r:id="rId46"/>
    <p:sldId id="643" r:id="rId47"/>
    <p:sldId id="644" r:id="rId48"/>
    <p:sldId id="645" r:id="rId49"/>
    <p:sldId id="646" r:id="rId50"/>
    <p:sldId id="647" r:id="rId51"/>
    <p:sldId id="648" r:id="rId52"/>
    <p:sldId id="690" r:id="rId53"/>
    <p:sldId id="649" r:id="rId54"/>
    <p:sldId id="650" r:id="rId55"/>
    <p:sldId id="651" r:id="rId56"/>
    <p:sldId id="652" r:id="rId57"/>
    <p:sldId id="653" r:id="rId58"/>
    <p:sldId id="654" r:id="rId59"/>
    <p:sldId id="655" r:id="rId60"/>
    <p:sldId id="656" r:id="rId61"/>
    <p:sldId id="657" r:id="rId62"/>
    <p:sldId id="658" r:id="rId63"/>
    <p:sldId id="65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2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/>
          <a:lstStyle/>
          <a:p>
            <a:r>
              <a:rPr lang="en-US" dirty="0" smtClean="0"/>
              <a:t>Hierarchical Clustering, DBSCAN</a:t>
            </a:r>
          </a:p>
          <a:p>
            <a:r>
              <a:rPr lang="en-US" dirty="0" smtClean="0"/>
              <a:t>The EM 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721"/>
            <a:ext cx="8229600" cy="4876800"/>
          </a:xfrm>
        </p:spPr>
        <p:txBody>
          <a:bodyPr/>
          <a:lstStyle/>
          <a:p>
            <a:r>
              <a:rPr lang="en-US"/>
              <a:t>Start with clusters of individual points and a proximity matrix</a:t>
            </a:r>
          </a:p>
          <a:p>
            <a:pPr lvl="1"/>
            <a:endParaRPr lang="en-US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5257800" y="2265436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5791200" y="471805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9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685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3428999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2743199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1752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5486400" y="1812915"/>
            <a:ext cx="2895600" cy="2212975"/>
            <a:chOff x="3456" y="1440"/>
            <a:chExt cx="1872" cy="1503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5856654" y="406161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433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609600" y="4249737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-5400000">
            <a:off x="1600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-10800000">
            <a:off x="3352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1295400" y="5316537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-10800000">
            <a:off x="2590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5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3428999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1524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2743199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1752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5486400" y="2039937"/>
            <a:ext cx="2971800" cy="2193925"/>
            <a:chOff x="3456" y="1094"/>
            <a:chExt cx="1920" cy="1503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990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5791200" y="42338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6535063"/>
              </p:ext>
            </p:extLst>
          </p:nvPr>
        </p:nvGraphicFramePr>
        <p:xfrm>
          <a:off x="4648200" y="4859337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59337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8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609600" y="41910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-5400000">
            <a:off x="1600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-10800000">
            <a:off x="3314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1295400" y="5257800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3429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1905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5994400" y="3021231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?      ?       ?      ?    </a:t>
            </a:r>
            <a:r>
              <a:rPr lang="en-US" dirty="0"/>
              <a:t>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6651625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6651625" y="3505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6651625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6575425" y="1727200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6019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5715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5638800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5638800" y="3458527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5638800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5029200" y="30098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70866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7620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5715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5715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5715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5715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6553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7010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5791200" y="4267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98314255"/>
              </p:ext>
            </p:extLst>
          </p:nvPr>
        </p:nvGraphicFramePr>
        <p:xfrm>
          <a:off x="4648200" y="47402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402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8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57199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5562600" y="15240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286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286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4572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389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752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14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1979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29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4953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592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14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60198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  <p:extLst>
      <p:ext uri="{BB962C8B-B14F-4D97-AF65-F5344CB8AC3E}">
        <p14:creationId xmlns:p14="http://schemas.microsoft.com/office/powerpoint/2010/main" val="31393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5486400" y="15240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8630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9543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5486400" y="16764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8994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953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8100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2447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399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6495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5486400" y="13716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5946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64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505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448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8232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8781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5486400" y="16002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876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733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7236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Link – Complete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view the processing of the hierarchical algorithm is that we create links between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 smtClean="0"/>
              <a:t> in order of </a:t>
            </a:r>
            <a:r>
              <a:rPr lang="en-US" dirty="0" smtClean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 smtClean="0"/>
              <a:t>The MIN – Single Link, will merge two clusters when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 smtClean="0"/>
              <a:t>of elements is linked</a:t>
            </a:r>
          </a:p>
          <a:p>
            <a:pPr lvl="1"/>
            <a:r>
              <a:rPr lang="en-US" dirty="0" smtClean="0"/>
              <a:t>The MAX – Complete Linkage will merge two clusters when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</a:t>
            </a:r>
            <a:r>
              <a:rPr lang="en-US" dirty="0" smtClean="0"/>
              <a:t>been linked.</a:t>
            </a:r>
          </a:p>
        </p:txBody>
      </p:sp>
    </p:spTree>
    <p:extLst>
      <p:ext uri="{BB962C8B-B14F-4D97-AF65-F5344CB8AC3E}">
        <p14:creationId xmlns:p14="http://schemas.microsoft.com/office/powerpoint/2010/main" val="19156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914400" y="60340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3486151" y="6034087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747713" y="2092325"/>
            <a:ext cx="3175000" cy="2790825"/>
            <a:chOff x="471" y="1117"/>
            <a:chExt cx="2000" cy="1758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808287"/>
            <a:ext cx="1735138" cy="1158875"/>
            <a:chOff x="332" y="1568"/>
            <a:chExt cx="1093" cy="730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390775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2270125"/>
            <a:ext cx="3795712" cy="2924175"/>
            <a:chOff x="241" y="1229"/>
            <a:chExt cx="2391" cy="1842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97641"/>
              </p:ext>
            </p:extLst>
          </p:nvPr>
        </p:nvGraphicFramePr>
        <p:xfrm>
          <a:off x="5410200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1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5320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5774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0538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1098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3467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792163" y="2128838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513138"/>
            <a:ext cx="1401762" cy="890587"/>
            <a:chOff x="1465" y="2309"/>
            <a:chExt cx="883" cy="561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887538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3287713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2025650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75499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11984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3095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/>
              <a:t>Cluster Similarity: Group Average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75"/>
            <a:ext cx="8318500" cy="3505200"/>
          </a:xfrm>
        </p:spPr>
        <p:txBody>
          <a:bodyPr/>
          <a:lstStyle/>
          <a:p>
            <a:r>
              <a:rPr lang="en-US" sz="2200" dirty="0"/>
              <a:t>Proximity of two clusters is the average of pairwise proximity between points in the two clusters.</a:t>
            </a:r>
          </a:p>
          <a:p>
            <a:endParaRPr lang="en-US" sz="2200" dirty="0"/>
          </a:p>
          <a:p>
            <a:endParaRPr lang="en-US" sz="2200" dirty="0"/>
          </a:p>
          <a:p>
            <a:pPr lvl="4"/>
            <a:endParaRPr lang="en-US" sz="1800" dirty="0"/>
          </a:p>
          <a:p>
            <a:r>
              <a:rPr lang="en-US" sz="2200" dirty="0"/>
              <a:t>Need to use average connectivity for scalability since total proximity favors large clusters</a:t>
            </a:r>
          </a:p>
          <a:p>
            <a:endParaRPr lang="en-US" sz="2200" dirty="0"/>
          </a:p>
        </p:txBody>
      </p:sp>
      <p:graphicFrame>
        <p:nvGraphicFramePr>
          <p:cNvPr id="1640452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41793"/>
              </p:ext>
            </p:extLst>
          </p:nvPr>
        </p:nvGraphicFramePr>
        <p:xfrm>
          <a:off x="838200" y="41148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3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01625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914400" y="58054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3267076" y="580548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808038" y="2230437"/>
            <a:ext cx="2901950" cy="2544763"/>
            <a:chOff x="509" y="1252"/>
            <a:chExt cx="1828" cy="1603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516312"/>
            <a:ext cx="1301750" cy="889000"/>
            <a:chOff x="1515" y="2062"/>
            <a:chExt cx="820" cy="560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625725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344862"/>
            <a:ext cx="1800225" cy="1720850"/>
            <a:chOff x="1217" y="1954"/>
            <a:chExt cx="1134" cy="1084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62578"/>
              </p:ext>
            </p:extLst>
          </p:nvPr>
        </p:nvGraphicFramePr>
        <p:xfrm>
          <a:off x="5460999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5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16545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</a:t>
            </a:r>
            <a:r>
              <a:rPr lang="en-US" dirty="0" smtClean="0">
                <a:solidFill>
                  <a:srgbClr val="00B0F0"/>
                </a:solidFill>
              </a:rPr>
              <a:t>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distance squared</a:t>
            </a:r>
          </a:p>
          <a:p>
            <a:pPr lvl="4"/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clusters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</p:txBody>
      </p:sp>
    </p:spTree>
    <p:extLst>
      <p:ext uri="{BB962C8B-B14F-4D97-AF65-F5344CB8AC3E}">
        <p14:creationId xmlns:p14="http://schemas.microsoft.com/office/powerpoint/2010/main" val="4103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25003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4530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6270625" y="4589463"/>
            <a:ext cx="1858963" cy="1693862"/>
            <a:chOff x="509" y="1253"/>
            <a:chExt cx="1776" cy="1618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5437188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849813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4348163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5322888"/>
            <a:ext cx="1187450" cy="1141412"/>
            <a:chOff x="1217" y="1954"/>
            <a:chExt cx="1134" cy="1090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546600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3387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5292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954088" y="4502150"/>
            <a:ext cx="1978025" cy="1795463"/>
            <a:chOff x="438" y="1309"/>
            <a:chExt cx="1937" cy="1757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5408613"/>
            <a:ext cx="917575" cy="617537"/>
            <a:chOff x="1537" y="2197"/>
            <a:chExt cx="898" cy="604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625975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6157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817813"/>
            <a:ext cx="919162" cy="617537"/>
            <a:chOff x="1465" y="2309"/>
            <a:chExt cx="883" cy="594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751013"/>
            <a:ext cx="2582862" cy="2287587"/>
            <a:chOff x="111" y="1285"/>
            <a:chExt cx="2481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1009650" y="1819275"/>
            <a:ext cx="1990725" cy="1806575"/>
            <a:chOff x="471" y="1117"/>
            <a:chExt cx="1935" cy="1755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2282825"/>
            <a:ext cx="1125537" cy="742950"/>
            <a:chOff x="332" y="1568"/>
            <a:chExt cx="1093" cy="721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935163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673225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9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 complexity in time and space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0473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DBSCAN: Density-Based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DBSCAN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 smtClean="0"/>
              <a:t>algorithm</a:t>
            </a:r>
          </a:p>
          <a:p>
            <a:endParaRPr lang="en-US" dirty="0" smtClean="0"/>
          </a:p>
          <a:p>
            <a:r>
              <a:rPr lang="en-US" dirty="0" smtClean="0"/>
              <a:t>Reminder: In density 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 smtClean="0"/>
              <a:t>Important Questions:</a:t>
            </a:r>
          </a:p>
          <a:p>
            <a:pPr lvl="1"/>
            <a:r>
              <a:rPr lang="en-US" dirty="0" smtClean="0"/>
              <a:t>How do we measure density?</a:t>
            </a:r>
          </a:p>
          <a:p>
            <a:pPr lvl="1"/>
            <a:r>
              <a:rPr lang="en-US" dirty="0" smtClean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 smtClean="0"/>
              <a:t>DBSCAN: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: number of points within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 smtClean="0"/>
              <a:t>: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contains at least 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Characterization of points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 point is a </a:t>
            </a:r>
            <a:r>
              <a:rPr lang="en-US" dirty="0" smtClean="0">
                <a:solidFill>
                  <a:srgbClr val="FF0000"/>
                </a:solidFill>
              </a:rPr>
              <a:t>core point</a:t>
            </a:r>
            <a:r>
              <a:rPr lang="en-US" dirty="0" smtClean="0"/>
              <a:t> if it has more than a specified number of points (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/>
              <a:t>) within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These points belong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dirty="0" smtClean="0"/>
              <a:t>and are </a:t>
            </a:r>
            <a:r>
              <a:rPr lang="en-US" dirty="0"/>
              <a:t>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dirty="0"/>
              <a:t> of a </a:t>
            </a:r>
            <a:r>
              <a:rPr lang="en-US" dirty="0" smtClean="0"/>
              <a:t>cluster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border point</a:t>
            </a:r>
            <a:r>
              <a:rPr lang="en-US" dirty="0"/>
              <a:t> has fewer than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within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/>
              <a:t>, but is in the neighborhood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dirty="0"/>
              <a:t> </a:t>
            </a:r>
            <a:r>
              <a:rPr lang="en-US" dirty="0" smtClean="0"/>
              <a:t>point.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noise point</a:t>
            </a:r>
            <a:r>
              <a:rPr lang="en-US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09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1998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3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1558131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990600" y="5355992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5257800" y="5218674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Point types: </a:t>
            </a:r>
            <a:r>
              <a:rPr lang="en-US" sz="1800" dirty="0">
                <a:solidFill>
                  <a:srgbClr val="92D050"/>
                </a:solidFill>
              </a:rPr>
              <a:t>core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99"/>
                </a:solidFill>
              </a:rPr>
              <a:t>border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07" y="1564249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2739483" y="5953474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Eps</a:t>
            </a:r>
            <a:r>
              <a:rPr lang="en-US" sz="1800" dirty="0"/>
              <a:t> = 10, </a:t>
            </a:r>
            <a:r>
              <a:rPr lang="en-US" sz="1800" dirty="0" err="1"/>
              <a:t>MinPts</a:t>
            </a:r>
            <a:r>
              <a:rPr lang="en-US" sz="18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41595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0990" y="457200"/>
            <a:ext cx="8426450" cy="8382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Density-Connected points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6388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</a:rPr>
              <a:t>We place an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dirty="0" smtClean="0">
                <a:ea typeface="宋体" pitchFamily="2" charset="-122"/>
              </a:rPr>
              <a:t> between two core points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dirty="0" smtClean="0">
                <a:ea typeface="宋体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dirty="0" smtClean="0">
                <a:ea typeface="宋体" pitchFamily="2" charset="-122"/>
              </a:rPr>
              <a:t> if they are within distance </a:t>
            </a:r>
            <a:r>
              <a:rPr lang="en-US" altLang="zh-CN" dirty="0" err="1" smtClean="0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>
                <a:ea typeface="宋体" pitchFamily="2" charset="-122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400" dirty="0">
                <a:ea typeface="宋体" pitchFamily="2" charset="-122"/>
              </a:rPr>
              <a:t> to 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400" dirty="0" smtClean="0">
                <a:ea typeface="宋体" pitchFamily="2" charset="-122"/>
              </a:rPr>
              <a:t>if there is 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400" dirty="0" smtClean="0">
                <a:ea typeface="宋体" pitchFamily="2" charset="-122"/>
              </a:rPr>
              <a:t>from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 smtClean="0">
                <a:ea typeface="宋体" pitchFamily="2" charset="-122"/>
              </a:rPr>
              <a:t> to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endParaRPr lang="en-US" altLang="zh-CN" sz="2400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7019925" y="2459038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7356475" y="2570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73564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6908800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7132638" y="2682875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7132638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7467600" y="3017838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7467600" y="20113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8137525" y="2682875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79152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7356475" y="27940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7578725" y="25701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7802563" y="2905125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8361363" y="3017838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7086600" y="2438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6370638" y="2311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7969250" y="2051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6597650" y="2736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7315200" y="1752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7359650" y="2508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7435850" y="2355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5867400" y="43434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6934200" y="2667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points as </a:t>
            </a:r>
            <a:r>
              <a:rPr lang="en-US" dirty="0">
                <a:solidFill>
                  <a:srgbClr val="92D050"/>
                </a:solidFill>
              </a:rPr>
              <a:t>core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border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points</a:t>
            </a:r>
          </a:p>
          <a:p>
            <a:r>
              <a:rPr lang="en-US" dirty="0" smtClean="0"/>
              <a:t>For every </a:t>
            </a:r>
            <a:r>
              <a:rPr lang="en-US" dirty="0" smtClean="0">
                <a:solidFill>
                  <a:srgbClr val="92D050"/>
                </a:solidFill>
              </a:rPr>
              <a:t>core</a:t>
            </a:r>
            <a:r>
              <a:rPr lang="en-US" dirty="0" smtClean="0"/>
              <a:t> point 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 that has not been assigned to a cluster</a:t>
            </a:r>
          </a:p>
          <a:p>
            <a:pPr lvl="1"/>
            <a:r>
              <a:rPr lang="en-US" sz="2800" dirty="0" smtClean="0"/>
              <a:t>Create a new cluster with the point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 and all the points that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Assign </a:t>
            </a:r>
            <a:r>
              <a:rPr lang="en-US" dirty="0" smtClean="0">
                <a:solidFill>
                  <a:srgbClr val="0070C0"/>
                </a:solidFill>
              </a:rPr>
              <a:t>border</a:t>
            </a:r>
            <a:r>
              <a:rPr lang="en-US" dirty="0" smtClean="0"/>
              <a:t> points to </a:t>
            </a:r>
            <a:r>
              <a:rPr lang="en-US" dirty="0"/>
              <a:t>the cluster of </a:t>
            </a:r>
            <a:r>
              <a:rPr lang="en-US" dirty="0" smtClean="0"/>
              <a:t> the closest </a:t>
            </a:r>
            <a:r>
              <a:rPr lang="en-US" dirty="0"/>
              <a:t>core </a:t>
            </a:r>
            <a:r>
              <a:rPr lang="en-US" dirty="0" smtClean="0"/>
              <a:t>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Determining </a:t>
            </a:r>
            <a:r>
              <a:rPr lang="en-US" dirty="0" err="1" smtClean="0"/>
              <a:t>Eps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209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Idea is that for points in a cluster, their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Noise points have the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plot sorted distance of every point to its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</a:t>
            </a:r>
            <a:r>
              <a:rPr lang="en-US" sz="2400" dirty="0" smtClean="0"/>
              <a:t>neighbor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the distance 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 where there is a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2400" dirty="0" smtClean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olidFill>
                  <a:srgbClr val="0070C0"/>
                </a:solidFill>
              </a:rPr>
              <a:t>Eps</a:t>
            </a:r>
            <a:r>
              <a:rPr lang="en-US" sz="2000" dirty="0" smtClean="0">
                <a:solidFill>
                  <a:srgbClr val="0070C0"/>
                </a:solidFill>
              </a:rPr>
              <a:t> = d, </a:t>
            </a:r>
            <a:r>
              <a:rPr lang="en-US" sz="2000" dirty="0" err="1" smtClean="0">
                <a:solidFill>
                  <a:srgbClr val="0070C0"/>
                </a:solidFill>
              </a:rPr>
              <a:t>MinPts</a:t>
            </a:r>
            <a:r>
              <a:rPr lang="en-US" sz="2000" dirty="0" smtClean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78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56387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Eps</a:t>
            </a:r>
            <a:r>
              <a:rPr lang="en-US" dirty="0" smtClean="0"/>
              <a:t> ~ 7-10</a:t>
            </a:r>
          </a:p>
          <a:p>
            <a:r>
              <a:rPr lang="en-US" dirty="0" err="1" smtClean="0"/>
              <a:t>MinPts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500760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72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979449" y="4768329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2" y="1446485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7741" y="5638800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28845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1116013" y="416022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595678"/>
              </p:ext>
            </p:extLst>
          </p:nvPr>
        </p:nvGraphicFramePr>
        <p:xfrm>
          <a:off x="4648200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4800600" y="3702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sz="900" b="0">
                <a:latin typeface="Times New Roman" pitchFamily="18" charset="0"/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35300"/>
              </p:ext>
            </p:extLst>
          </p:nvPr>
        </p:nvGraphicFramePr>
        <p:xfrm>
          <a:off x="4724400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4724400" y="6369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22653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92124"/>
            <a:ext cx="7437437" cy="7270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 smtClean="0"/>
              <a:t>: Solutions for the </a:t>
            </a:r>
            <a:r>
              <a:rPr lang="en-US" dirty="0" smtClean="0">
                <a:solidFill>
                  <a:srgbClr val="0070C0"/>
                </a:solidFill>
              </a:rPr>
              <a:t>k-</a:t>
            </a:r>
            <a:r>
              <a:rPr lang="en-US" dirty="0" err="1" smtClean="0">
                <a:solidFill>
                  <a:srgbClr val="0070C0"/>
                </a:solidFill>
              </a:rPr>
              <a:t>medoids</a:t>
            </a:r>
            <a:r>
              <a:rPr lang="en-US" dirty="0" smtClean="0"/>
              <a:t> problem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 smtClean="0"/>
              <a:t>: Constructs a </a:t>
            </a:r>
            <a:r>
              <a:rPr lang="en-US" dirty="0" smtClean="0">
                <a:solidFill>
                  <a:srgbClr val="0070C0"/>
                </a:solidFill>
              </a:rPr>
              <a:t>hierarchical tree </a:t>
            </a:r>
            <a:r>
              <a:rPr lang="en-US" dirty="0" smtClean="0"/>
              <a:t>that acts a summary of the data, and then clusters the leaves.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 smtClean="0"/>
              <a:t>: Clustering using the </a:t>
            </a:r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 smtClean="0"/>
              <a:t>: Clustering </a:t>
            </a:r>
            <a:r>
              <a:rPr lang="en-US" dirty="0" smtClean="0">
                <a:solidFill>
                  <a:srgbClr val="0070C0"/>
                </a:solidFill>
              </a:rPr>
              <a:t>categorical data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0070C0"/>
                </a:solidFill>
              </a:rPr>
              <a:t>information theoretic</a:t>
            </a:r>
            <a:r>
              <a:rPr lang="en-US" dirty="0" smtClean="0"/>
              <a:t> tools.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different representation of the cluster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</a:t>
            </a:r>
            <a:r>
              <a:rPr lang="en-US" dirty="0" smtClean="0">
                <a:solidFill>
                  <a:srgbClr val="0070C0"/>
                </a:solidFill>
              </a:rPr>
              <a:t>closeness and interconnectivity</a:t>
            </a:r>
            <a:r>
              <a:rPr lang="en-US" dirty="0" smtClean="0"/>
              <a:t> for merging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 and the EM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understand our data, we will assume that there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 smtClean="0"/>
              <a:t>(a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) that creates/describes the data, and we will try to find the model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 smtClean="0"/>
              <a:t>the data.</a:t>
            </a:r>
          </a:p>
          <a:p>
            <a:pPr lvl="1"/>
            <a:r>
              <a:rPr lang="en-US" dirty="0" smtClean="0"/>
              <a:t>Models of different complexity can be defined, but we will assume that our model is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from which data points are sampled</a:t>
            </a:r>
          </a:p>
          <a:p>
            <a:pPr lvl="1"/>
            <a:r>
              <a:rPr lang="en-US" dirty="0" smtClean="0"/>
              <a:t>Example: the data is the height of all people in Greece</a:t>
            </a:r>
          </a:p>
          <a:p>
            <a:endParaRPr lang="en-US" dirty="0" smtClean="0"/>
          </a:p>
          <a:p>
            <a:r>
              <a:rPr lang="en-US" dirty="0" smtClean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 smtClean="0"/>
              <a:t>Example: the data is the height of all people in Greece and China</a:t>
            </a:r>
          </a:p>
          <a:p>
            <a:pPr lvl="1"/>
            <a:r>
              <a:rPr lang="en-US" dirty="0" smtClean="0"/>
              <a:t>We need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 smtClean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771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the data </a:t>
                </a:r>
                <a:r>
                  <a:rPr lang="en-US" dirty="0"/>
                  <a:t>is the height </a:t>
                </a:r>
                <a:r>
                  <a:rPr lang="en-US" dirty="0" smtClean="0"/>
                  <a:t>of all </a:t>
                </a:r>
                <a:r>
                  <a:rPr lang="en-US" dirty="0"/>
                  <a:t>people in Greece</a:t>
                </a:r>
              </a:p>
              <a:p>
                <a:pPr lvl="1"/>
                <a:r>
                  <a:rPr lang="en-US" dirty="0"/>
                  <a:t>Experience has shown that this data follows a Gaussian (Normal) distribution</a:t>
                </a:r>
              </a:p>
              <a:p>
                <a:pPr lvl="1"/>
                <a:r>
                  <a:rPr lang="en-US" dirty="0"/>
                  <a:t>Reminder: Normal distribution</a:t>
                </a:r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mean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963" t="-127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a model?</a:t>
                </a:r>
              </a:p>
              <a:p>
                <a:pPr lvl="1"/>
                <a:r>
                  <a:rPr lang="en-US" dirty="0" smtClean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general principle: a model is defined 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But what does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 smtClean="0"/>
                  <a:t>mean?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Suppose that we have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of values</a:t>
                </a:r>
              </a:p>
              <a:p>
                <a:r>
                  <a:rPr lang="en-US" dirty="0" smtClean="0"/>
                  <a:t>And 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fit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model to the data</a:t>
                </a:r>
              </a:p>
              <a:p>
                <a:r>
                  <a:rPr lang="en-US" dirty="0" smtClean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of observing all points (assume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2819400"/>
                <a:ext cx="3276600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819400"/>
                <a:ext cx="3276600" cy="777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41148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1148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called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It is usually easier to work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 smtClean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  <a:blipFill rotWithShape="1">
                <a:blip r:embed="rId2"/>
                <a:stretch>
                  <a:fillRect l="-815" t="-228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6152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9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Note: these are also the most likely parameters given the data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If we have no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prior</a:t>
                </a:r>
                <a:r>
                  <a:rPr lang="en-US" dirty="0" smtClean="0"/>
                  <a:t> information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or X, then maximizing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is the same as maximizing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6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you have the heights of people from Greece and China and the distribution looks like the figure below (dramatization)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3406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the data is the result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 smtClean="0"/>
              <a:t> of two Gaussians </a:t>
            </a:r>
          </a:p>
          <a:p>
            <a:pPr lvl="1"/>
            <a:r>
              <a:rPr lang="en-US" dirty="0" smtClean="0"/>
              <a:t>One for Greek people, and one for Chinese people</a:t>
            </a:r>
          </a:p>
          <a:p>
            <a:pPr lvl="1"/>
            <a:r>
              <a:rPr lang="en-US" dirty="0" smtClean="0"/>
              <a:t>Identifying for each value which </a:t>
            </a:r>
            <a:r>
              <a:rPr lang="en-US" dirty="0"/>
              <a:t>G</a:t>
            </a:r>
            <a:r>
              <a:rPr lang="en-US" dirty="0" smtClean="0"/>
              <a:t>aussian is most likely to have generated it will give us a clustering.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generated according to the following process:</a:t>
                </a:r>
              </a:p>
              <a:p>
                <a:pPr lvl="1"/>
                <a:r>
                  <a:rPr lang="en-US" dirty="0" smtClean="0"/>
                  <a:t>First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select the nationality</a:t>
                </a:r>
              </a:p>
              <a:p>
                <a:pPr lvl="2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select Greek,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= 1)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Given the nationality,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generate the point </a:t>
                </a:r>
                <a:r>
                  <a:rPr lang="en-US" dirty="0" smtClean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:r>
                  <a:rPr lang="en-US" dirty="0" smtClean="0"/>
                  <a:t>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6197" y="3505200"/>
            <a:ext cx="508780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can also thing of this as a </a:t>
            </a:r>
            <a:r>
              <a:rPr lang="en-US" dirty="0" smtClean="0">
                <a:solidFill>
                  <a:srgbClr val="FF0000"/>
                </a:solidFill>
              </a:rPr>
              <a:t>Hidden Variable </a:t>
            </a:r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r>
                  <a:rPr lang="en-US" dirty="0" smtClean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we can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estimate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 smtClean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belongs to the Greek or the Chinese population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2"/>
                <a:stretch>
                  <a:fillRect l="-945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(Expectation Maximization)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some random values</a:t>
                </a:r>
              </a:p>
              <a:p>
                <a:r>
                  <a:rPr lang="en-US" dirty="0" smtClean="0"/>
                  <a:t>Repeat until convergence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E-Step</a:t>
                </a:r>
                <a:r>
                  <a:rPr lang="en-US" dirty="0" smtClean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estimate</a:t>
                </a:r>
                <a:r>
                  <a:rPr lang="en-US" dirty="0" smtClean="0"/>
                  <a:t>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 smtClean="0"/>
                  <a:t>: Compute the parameter values that (in expectation)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 </a:t>
                </a:r>
                <a:r>
                  <a:rPr lang="en-US" dirty="0" smtClean="0"/>
                  <a:t>the data likelihood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  <a:blipFill rotWithShape="1">
                <a:blip r:embed="rId2"/>
                <a:stretch>
                  <a:fillRect l="-815" t="-3661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4194" y="5093994"/>
                <a:ext cx="218309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5093994"/>
                <a:ext cx="2183098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9342" y="4300117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42" y="4300117"/>
                <a:ext cx="2084097" cy="8485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4194" y="4245428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4245428"/>
                <a:ext cx="2100127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9" y="5169935"/>
                <a:ext cx="2199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169935"/>
                <a:ext cx="2199127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4194" y="5942560"/>
                <a:ext cx="3013261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5942560"/>
                <a:ext cx="3013261" cy="8485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999" y="5942040"/>
                <a:ext cx="3058786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942040"/>
                <a:ext cx="3058786" cy="8485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36570" y="5369452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MLE Estimates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’s were fixed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570" y="5369452"/>
                <a:ext cx="178363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712" t="-3704" r="-1356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31771" y="4419600"/>
            <a:ext cx="2012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population in G,C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Two main types of hierarchical clustering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Agglomerative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the points as individual clusters</a:t>
            </a:r>
          </a:p>
          <a:p>
            <a:pPr lvl="2"/>
            <a:r>
              <a:rPr lang="en-US" sz="1800" dirty="0"/>
              <a:t> At each step, merge the closest pair of clusters until only one cluster (or k clusters) left</a:t>
            </a:r>
          </a:p>
          <a:p>
            <a:pPr lvl="4"/>
            <a:endParaRPr lang="en-US" sz="1800" dirty="0"/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one, all-inclusive cluster </a:t>
            </a:r>
          </a:p>
          <a:p>
            <a:pPr lvl="2"/>
            <a:r>
              <a:rPr lang="en-US" sz="1800" dirty="0"/>
              <a:t> At each step, split a cluster until each cluster contains a point (or there are k clusters)</a:t>
            </a:r>
          </a:p>
          <a:p>
            <a:pPr lvl="4"/>
            <a:endParaRPr lang="en-US" sz="1800" dirty="0"/>
          </a:p>
          <a:p>
            <a:r>
              <a:rPr lang="en-US" sz="2400" dirty="0"/>
              <a:t>Traditional hierarchical algorithms use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sz="2000" dirty="0"/>
              <a:t>Merge or split one cluster at a time</a:t>
            </a:r>
          </a:p>
          <a:p>
            <a:pPr lvl="4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241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E-Step: Assignment of points to clusters </a:t>
            </a:r>
          </a:p>
          <a:p>
            <a:pPr lvl="1"/>
            <a:r>
              <a:rPr lang="en-US" dirty="0" smtClean="0"/>
              <a:t>K-means: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 smtClean="0"/>
              <a:t> assignment, EM: </a:t>
            </a:r>
            <a:r>
              <a:rPr lang="en-US" dirty="0" smtClean="0">
                <a:solidFill>
                  <a:srgbClr val="00B0F0"/>
                </a:solidFill>
              </a:rPr>
              <a:t>soft </a:t>
            </a:r>
            <a:r>
              <a:rPr lang="en-US" dirty="0" smtClean="0"/>
              <a:t>assignment</a:t>
            </a:r>
          </a:p>
          <a:p>
            <a:r>
              <a:rPr lang="en-US" dirty="0" smtClean="0"/>
              <a:t>M-Step: Computation of centroids</a:t>
            </a:r>
          </a:p>
          <a:p>
            <a:pPr lvl="1"/>
            <a:r>
              <a:rPr lang="en-US" dirty="0" smtClean="0"/>
              <a:t>K-means assumes common fixed variance (spherical clusters)</a:t>
            </a:r>
          </a:p>
          <a:p>
            <a:pPr lvl="1"/>
            <a:r>
              <a:rPr lang="en-US" dirty="0" smtClean="0"/>
              <a:t>EM: can change the variance for different clusters or different dimensions (</a:t>
            </a:r>
            <a:r>
              <a:rPr lang="en-US" dirty="0" err="1" smtClean="0"/>
              <a:t>elipsoid</a:t>
            </a:r>
            <a:r>
              <a:rPr lang="en-US" dirty="0" smtClean="0"/>
              <a:t> clusters)</a:t>
            </a:r>
          </a:p>
          <a:p>
            <a:r>
              <a:rPr lang="en-US" dirty="0" smtClean="0"/>
              <a:t>If the variance is fixed then both minimize the same 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92138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9263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Produces a set of nested clusters organized as a hierarchical tree</a:t>
            </a:r>
          </a:p>
          <a:p>
            <a:r>
              <a:rPr lang="en-US"/>
              <a:t>Can be visualized as a dendrogram</a:t>
            </a:r>
          </a:p>
          <a:p>
            <a:pPr lvl="1"/>
            <a:r>
              <a:rPr lang="en-US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78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942546"/>
              </p:ext>
            </p:extLst>
          </p:nvPr>
        </p:nvGraphicFramePr>
        <p:xfrm>
          <a:off x="5257800" y="38576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576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4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24620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Different approaches to defining the distance between clusters distinguish the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32465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9392</TotalTime>
  <Words>3417</Words>
  <Application>Microsoft Office PowerPoint</Application>
  <PresentationFormat>On-screen Show (4:3)</PresentationFormat>
  <Paragraphs>775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Clarity</vt:lpstr>
      <vt:lpstr>VISIO</vt:lpstr>
      <vt:lpstr>Visio</vt:lpstr>
      <vt:lpstr>Equation</vt:lpstr>
      <vt:lpstr>MSPhotoEd.3</vt:lpstr>
      <vt:lpstr>DATA MINING LECTURE 7</vt:lpstr>
      <vt:lpstr>CLUSTERING</vt:lpstr>
      <vt:lpstr>What is a Clustering?</vt:lpstr>
      <vt:lpstr>Clustering Algorithms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 Time and Space requirements</vt:lpstr>
      <vt:lpstr>Hierarchical Clustering: 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When DBSCAN Does NOT Work Well</vt:lpstr>
      <vt:lpstr>DBSCAN: Sensitive to Parameters</vt:lpstr>
      <vt:lpstr>Other algorithms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MLE</vt:lpstr>
      <vt:lpstr>PowerPoint Presentation</vt:lpstr>
      <vt:lpstr>Mixture of Gaussians</vt:lpstr>
      <vt:lpstr>Mixture of Gaussians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352</cp:revision>
  <dcterms:created xsi:type="dcterms:W3CDTF">2011-10-17T19:46:53Z</dcterms:created>
  <dcterms:modified xsi:type="dcterms:W3CDTF">2012-11-19T08:18:49Z</dcterms:modified>
</cp:coreProperties>
</file>