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9"/>
  </p:notesMasterIdLst>
  <p:sldIdLst>
    <p:sldId id="369" r:id="rId2"/>
    <p:sldId id="419" r:id="rId3"/>
    <p:sldId id="420" r:id="rId4"/>
    <p:sldId id="421" r:id="rId5"/>
    <p:sldId id="423" r:id="rId6"/>
    <p:sldId id="504" r:id="rId7"/>
    <p:sldId id="430" r:id="rId8"/>
    <p:sldId id="505" r:id="rId9"/>
    <p:sldId id="506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49" r:id="rId24"/>
    <p:sldId id="523" r:id="rId25"/>
    <p:sldId id="548" r:id="rId26"/>
    <p:sldId id="524" r:id="rId27"/>
    <p:sldId id="449" r:id="rId28"/>
    <p:sldId id="525" r:id="rId29"/>
    <p:sldId id="526" r:id="rId30"/>
    <p:sldId id="538" r:id="rId31"/>
    <p:sldId id="528" r:id="rId32"/>
    <p:sldId id="527" r:id="rId33"/>
    <p:sldId id="539" r:id="rId34"/>
    <p:sldId id="529" r:id="rId35"/>
    <p:sldId id="540" r:id="rId36"/>
    <p:sldId id="542" r:id="rId37"/>
    <p:sldId id="543" r:id="rId38"/>
    <p:sldId id="544" r:id="rId39"/>
    <p:sldId id="545" r:id="rId40"/>
    <p:sldId id="530" r:id="rId41"/>
    <p:sldId id="531" r:id="rId42"/>
    <p:sldId id="547" r:id="rId43"/>
    <p:sldId id="537" r:id="rId44"/>
    <p:sldId id="614" r:id="rId45"/>
    <p:sldId id="615" r:id="rId46"/>
    <p:sldId id="616" r:id="rId47"/>
    <p:sldId id="617" r:id="rId48"/>
    <p:sldId id="618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642" r:id="rId57"/>
    <p:sldId id="619" r:id="rId58"/>
    <p:sldId id="560" r:id="rId59"/>
    <p:sldId id="561" r:id="rId60"/>
    <p:sldId id="562" r:id="rId61"/>
    <p:sldId id="563" r:id="rId62"/>
    <p:sldId id="564" r:id="rId63"/>
    <p:sldId id="565" r:id="rId64"/>
    <p:sldId id="566" r:id="rId65"/>
    <p:sldId id="639" r:id="rId66"/>
    <p:sldId id="567" r:id="rId67"/>
    <p:sldId id="568" r:id="rId68"/>
    <p:sldId id="620" r:id="rId69"/>
    <p:sldId id="569" r:id="rId70"/>
    <p:sldId id="570" r:id="rId71"/>
    <p:sldId id="571" r:id="rId72"/>
    <p:sldId id="572" r:id="rId73"/>
    <p:sldId id="573" r:id="rId74"/>
    <p:sldId id="574" r:id="rId75"/>
    <p:sldId id="575" r:id="rId76"/>
    <p:sldId id="576" r:id="rId77"/>
    <p:sldId id="577" r:id="rId78"/>
    <p:sldId id="622" r:id="rId79"/>
    <p:sldId id="623" r:id="rId80"/>
    <p:sldId id="578" r:id="rId81"/>
    <p:sldId id="579" r:id="rId82"/>
    <p:sldId id="580" r:id="rId83"/>
    <p:sldId id="581" r:id="rId84"/>
    <p:sldId id="582" r:id="rId85"/>
    <p:sldId id="583" r:id="rId86"/>
    <p:sldId id="584" r:id="rId87"/>
    <p:sldId id="58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Min-Hashing, Locality Sensitive Hashing</a:t>
            </a:r>
          </a:p>
          <a:p>
            <a:r>
              <a:rPr lang="en-US" dirty="0" smtClean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09-4CE6-4193-95F1-CD06F119D867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Minhashing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permutation </a:t>
            </a:r>
            <a:r>
              <a:rPr lang="en-US" dirty="0" smtClean="0"/>
              <a:t>of the rows (the universe U).</a:t>
            </a:r>
            <a:endParaRPr lang="en-US" dirty="0"/>
          </a:p>
          <a:p>
            <a:r>
              <a:rPr lang="en-US" dirty="0"/>
              <a:t>Define “</a:t>
            </a:r>
            <a:r>
              <a:rPr lang="en-US" dirty="0">
                <a:solidFill>
                  <a:srgbClr val="FF0000"/>
                </a:solidFill>
              </a:rPr>
              <a:t>hash</a:t>
            </a:r>
            <a:r>
              <a:rPr lang="en-US" dirty="0"/>
              <a:t>” function </a:t>
            </a:r>
            <a:r>
              <a:rPr lang="en-US" dirty="0" smtClean="0"/>
              <a:t>for 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h(S) </a:t>
            </a:r>
            <a:r>
              <a:rPr lang="en-US" dirty="0"/>
              <a:t>= the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index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row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the permuted order</a:t>
            </a:r>
            <a:r>
              <a:rPr lang="en-US" dirty="0"/>
              <a:t>) in which </a:t>
            </a:r>
            <a:r>
              <a:rPr lang="en-US" dirty="0" smtClean="0"/>
              <a:t>column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h(S) </a:t>
            </a:r>
            <a:r>
              <a:rPr lang="en-US" dirty="0"/>
              <a:t>= the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index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permuted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70C0"/>
                </a:solidFill>
              </a:rPr>
              <a:t>k </a:t>
            </a:r>
            <a:r>
              <a:rPr lang="en-US" dirty="0" smtClean="0"/>
              <a:t>(e.g</a:t>
            </a:r>
            <a:r>
              <a:rPr lang="en-US" dirty="0"/>
              <a:t>., </a:t>
            </a:r>
            <a:r>
              <a:rPr lang="en-US" dirty="0" smtClean="0"/>
              <a:t>k = 100</a:t>
            </a:r>
            <a:r>
              <a:rPr lang="en-US" dirty="0"/>
              <a:t>) independent </a:t>
            </a:r>
            <a:r>
              <a:rPr lang="en-US" dirty="0" smtClean="0"/>
              <a:t>random permutations to </a:t>
            </a:r>
            <a:r>
              <a:rPr lang="en-US" dirty="0"/>
              <a:t>create a signature.</a:t>
            </a:r>
          </a:p>
        </p:txBody>
      </p:sp>
    </p:spTree>
    <p:extLst>
      <p:ext uri="{BB962C8B-B14F-4D97-AF65-F5344CB8AC3E}">
        <p14:creationId xmlns:p14="http://schemas.microsoft.com/office/powerpoint/2010/main" val="15957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33105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80920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82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83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08115"/>
              </p:ext>
            </p:extLst>
          </p:nvPr>
        </p:nvGraphicFramePr>
        <p:xfrm>
          <a:off x="5257798" y="2286000"/>
          <a:ext cx="2667002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487"/>
                <a:gridCol w="432487"/>
                <a:gridCol w="432487"/>
                <a:gridCol w="432487"/>
                <a:gridCol w="432487"/>
                <a:gridCol w="5045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82811"/>
              </p:ext>
            </p:extLst>
          </p:nvPr>
        </p:nvGraphicFramePr>
        <p:xfrm>
          <a:off x="6096000" y="533400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92692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62554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206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207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04357"/>
              </p:ext>
            </p:extLst>
          </p:nvPr>
        </p:nvGraphicFramePr>
        <p:xfrm>
          <a:off x="5410200" y="2286000"/>
          <a:ext cx="2666998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486"/>
                <a:gridCol w="432486"/>
                <a:gridCol w="432486"/>
                <a:gridCol w="455142"/>
                <a:gridCol w="457200"/>
                <a:gridCol w="4571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32427"/>
              </p:ext>
            </p:extLst>
          </p:nvPr>
        </p:nvGraphicFramePr>
        <p:xfrm>
          <a:off x="6248400" y="533400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41032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23116"/>
              </p:ext>
            </p:extLst>
          </p:nvPr>
        </p:nvGraphicFramePr>
        <p:xfrm>
          <a:off x="3962400" y="2514600"/>
          <a:ext cx="457200" cy="27432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30" name="Right Arrow 8"/>
          <p:cNvSpPr>
            <a:spLocks noChangeArrowheads="1"/>
          </p:cNvSpPr>
          <p:nvPr/>
        </p:nvSpPr>
        <p:spPr bwMode="auto">
          <a:xfrm>
            <a:off x="32766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231" name="Right Arrow 9"/>
          <p:cNvSpPr>
            <a:spLocks noChangeArrowheads="1"/>
          </p:cNvSpPr>
          <p:nvPr/>
        </p:nvSpPr>
        <p:spPr bwMode="auto">
          <a:xfrm>
            <a:off x="4572000" y="3581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86783"/>
              </p:ext>
            </p:extLst>
          </p:nvPr>
        </p:nvGraphicFramePr>
        <p:xfrm>
          <a:off x="5410200" y="2286000"/>
          <a:ext cx="2666998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486"/>
                <a:gridCol w="432486"/>
                <a:gridCol w="432486"/>
                <a:gridCol w="455142"/>
                <a:gridCol w="457200"/>
                <a:gridCol w="4571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76060"/>
              </p:ext>
            </p:extLst>
          </p:nvPr>
        </p:nvGraphicFramePr>
        <p:xfrm>
          <a:off x="6248400" y="5344160"/>
          <a:ext cx="18288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minhash signatures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42018"/>
              </p:ext>
            </p:extLst>
          </p:nvPr>
        </p:nvGraphicFramePr>
        <p:xfrm>
          <a:off x="762000" y="2286000"/>
          <a:ext cx="23622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28886"/>
              </p:ext>
            </p:extLst>
          </p:nvPr>
        </p:nvGraphicFramePr>
        <p:xfrm>
          <a:off x="3886196" y="2920682"/>
          <a:ext cx="243840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4"/>
                <a:gridCol w="486695"/>
                <a:gridCol w="471949"/>
                <a:gridCol w="471949"/>
                <a:gridCol w="550606"/>
              </a:tblGrid>
              <a:tr h="37084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95600" y="3200400"/>
            <a:ext cx="99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2D2DB9"/>
                </a:solidFill>
              </a:rPr>
              <a:t>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4057" y="4656147"/>
            <a:ext cx="5304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Sig(S) </a:t>
            </a:r>
            <a:r>
              <a:rPr lang="en-US" sz="2400" dirty="0" smtClean="0"/>
              <a:t>= vector of hash values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e.g.,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Sig(S</a:t>
            </a:r>
            <a:r>
              <a:rPr lang="en-US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= [2,1,1]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Sig(</a:t>
            </a:r>
            <a:r>
              <a:rPr lang="en-US" sz="2400" dirty="0" err="1" smtClean="0">
                <a:solidFill>
                  <a:srgbClr val="0070C0"/>
                </a:solidFill>
              </a:rPr>
              <a:t>S,i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 = value of the i-</a:t>
            </a:r>
            <a:r>
              <a:rPr lang="en-US" sz="2400" dirty="0" err="1" smtClean="0"/>
              <a:t>th</a:t>
            </a:r>
            <a:r>
              <a:rPr lang="en-US" sz="2400" dirty="0" smtClean="0"/>
              <a:t> hash function for set 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E.g.,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,3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= 1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3500" y="2283767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Signature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7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EA28-8777-47BB-A7A8-90CEC05016F2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Hash function </a:t>
            </a:r>
            <a:r>
              <a:rPr lang="en-US" dirty="0"/>
              <a:t>Property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000" dirty="0" err="1" smtClean="0">
                <a:solidFill>
                  <a:srgbClr val="0070C0"/>
                </a:solidFill>
              </a:rPr>
              <a:t>Pr</a:t>
            </a:r>
            <a:r>
              <a:rPr lang="en-US" sz="3000" dirty="0" smtClean="0">
                <a:solidFill>
                  <a:srgbClr val="0070C0"/>
                </a:solidFill>
              </a:rPr>
              <a:t>(h(S</a:t>
            </a:r>
            <a:r>
              <a:rPr lang="en-US" sz="3000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dirty="0" smtClean="0">
                <a:solidFill>
                  <a:srgbClr val="0070C0"/>
                </a:solidFill>
              </a:rPr>
              <a:t>) = h(S</a:t>
            </a:r>
            <a:r>
              <a:rPr lang="en-US" sz="3000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dirty="0" smtClean="0">
                <a:solidFill>
                  <a:srgbClr val="0070C0"/>
                </a:solidFill>
              </a:rPr>
              <a:t>)) = </a:t>
            </a:r>
            <a:r>
              <a:rPr lang="en-US" sz="3000" dirty="0" err="1" smtClean="0">
                <a:solidFill>
                  <a:srgbClr val="0070C0"/>
                </a:solidFill>
              </a:rPr>
              <a:t>Sim</a:t>
            </a:r>
            <a:r>
              <a:rPr lang="en-US" sz="3000" dirty="0" smtClean="0">
                <a:solidFill>
                  <a:srgbClr val="0070C0"/>
                </a:solidFill>
              </a:rPr>
              <a:t>(S</a:t>
            </a:r>
            <a:r>
              <a:rPr lang="en-US" sz="3000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dirty="0" smtClean="0">
                <a:solidFill>
                  <a:srgbClr val="0070C0"/>
                </a:solidFill>
              </a:rPr>
              <a:t>,S</a:t>
            </a:r>
            <a:r>
              <a:rPr lang="en-US" sz="3000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dirty="0" smtClean="0">
                <a:solidFill>
                  <a:srgbClr val="0070C0"/>
                </a:solidFill>
              </a:rPr>
              <a:t>)</a:t>
            </a:r>
          </a:p>
          <a:p>
            <a:endParaRPr lang="en-US" sz="3000" dirty="0" smtClean="0"/>
          </a:p>
          <a:p>
            <a:r>
              <a:rPr lang="en-US" dirty="0"/>
              <a:t>w</a:t>
            </a:r>
            <a:r>
              <a:rPr lang="en-US" dirty="0" smtClean="0"/>
              <a:t>here the probability is over all choices of  permutations. </a:t>
            </a:r>
          </a:p>
          <a:p>
            <a:endParaRPr lang="en-US" dirty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Why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first row where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 of the two sets has value 1</a:t>
            </a:r>
            <a:r>
              <a:rPr lang="en-US" dirty="0" smtClean="0"/>
              <a:t> belongs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Recall that union contains rows with at least one 1.</a:t>
            </a:r>
          </a:p>
          <a:p>
            <a:pPr lvl="1"/>
            <a:r>
              <a:rPr lang="en-US" dirty="0" smtClean="0"/>
              <a:t>We have equality if </a:t>
            </a:r>
            <a:r>
              <a:rPr lang="en-US" dirty="0" smtClean="0">
                <a:solidFill>
                  <a:srgbClr val="0070C0"/>
                </a:solidFill>
              </a:rPr>
              <a:t>both sets have value 1</a:t>
            </a:r>
            <a:r>
              <a:rPr lang="en-US" dirty="0" smtClean="0"/>
              <a:t>, and this row belongs to the </a:t>
            </a:r>
            <a:r>
              <a:rPr lang="en-US" dirty="0" smtClean="0">
                <a:solidFill>
                  <a:srgbClr val="0070C0"/>
                </a:solidFill>
              </a:rPr>
              <a:t>intersection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51145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6813"/>
              </p:ext>
            </p:extLst>
          </p:nvPr>
        </p:nvGraphicFramePr>
        <p:xfrm>
          <a:off x="5715000" y="3835399"/>
          <a:ext cx="457200" cy="2743202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96940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Rows C,D could be anywhere they do not affect the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CC00"/>
                </a:solidFill>
              </a:rPr>
              <a:t>Union =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CC00"/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575812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90493"/>
              </p:ext>
            </p:extLst>
          </p:nvPr>
        </p:nvGraphicFramePr>
        <p:xfrm>
          <a:off x="5715000" y="3835399"/>
          <a:ext cx="457200" cy="2743202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56030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* rows belong to the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CC00"/>
                </a:solidFill>
              </a:rPr>
              <a:t>Union =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00"/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28246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79850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41890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 is what is the value of the </a:t>
            </a:r>
            <a:r>
              <a:rPr lang="en-US" b="1" dirty="0" smtClean="0">
                <a:solidFill>
                  <a:srgbClr val="EF8511"/>
                </a:solidFill>
              </a:rPr>
              <a:t>first * </a:t>
            </a:r>
            <a:r>
              <a:rPr lang="en-US" dirty="0" smtClean="0"/>
              <a:t>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CC00"/>
                </a:solidFill>
              </a:rPr>
              <a:t>Union =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CC00"/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24153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20900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26923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3662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it belongs to the intersection then </a:t>
            </a:r>
            <a:r>
              <a:rPr lang="en-US" dirty="0" smtClean="0">
                <a:solidFill>
                  <a:srgbClr val="0070C0"/>
                </a:solidFill>
              </a:rPr>
              <a:t>h(X) = h(Y)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MIN-HASHING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  <a:p>
            <a:r>
              <a:rPr lang="en-US" dirty="0" err="1" smtClean="0"/>
              <a:t>Evimaria</a:t>
            </a:r>
            <a:r>
              <a:rPr lang="en-US" dirty="0" smtClean="0"/>
              <a:t> Terzi, slides for Data Mining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Universe: </a:t>
            </a:r>
            <a:r>
              <a:rPr lang="en-US" b="1" dirty="0">
                <a:solidFill>
                  <a:srgbClr val="92D050"/>
                </a:solidFill>
              </a:rPr>
              <a:t>U = {A,B,C,D,E,F,G</a:t>
            </a:r>
            <a:r>
              <a:rPr lang="en-US" b="1" dirty="0" smtClean="0">
                <a:solidFill>
                  <a:srgbClr val="92D050"/>
                </a:solidFill>
              </a:rPr>
              <a:t>}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 = {A,B,F,G}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 = {A,E,F,G}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CC00"/>
                </a:solidFill>
              </a:rPr>
              <a:t>Union =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CC00"/>
                </a:solidFill>
              </a:rPr>
              <a:t>      {A,B,E,F,G}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Intersection =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{A,F,G}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16541"/>
              </p:ext>
            </p:extLst>
          </p:nvPr>
        </p:nvGraphicFramePr>
        <p:xfrm>
          <a:off x="33274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19757"/>
              </p:ext>
            </p:extLst>
          </p:nvPr>
        </p:nvGraphicFramePr>
        <p:xfrm>
          <a:off x="5715000" y="3835399"/>
          <a:ext cx="457200" cy="2747556"/>
        </p:xfrm>
        <a:graphic>
          <a:graphicData uri="http://schemas.openxmlformats.org/drawingml/2006/table">
            <a:tbl>
              <a:tblPr firstRow="1" bandRow="1"/>
              <a:tblGrid>
                <a:gridCol w="457200"/>
              </a:tblGrid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EF8511"/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rgbClr val="EF851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9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0292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6477000" y="482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93032"/>
              </p:ext>
            </p:extLst>
          </p:nvPr>
        </p:nvGraphicFramePr>
        <p:xfrm>
          <a:off x="7239000" y="3467100"/>
          <a:ext cx="152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</a:tblGrid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2133600"/>
                <a:ext cx="4724400" cy="143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Every element of the union is equally likely to be the </a:t>
                </a:r>
                <a:r>
                  <a:rPr lang="en-US" b="1" dirty="0" smtClean="0">
                    <a:solidFill>
                      <a:srgbClr val="EF8511"/>
                    </a:solidFill>
                  </a:rPr>
                  <a:t>* </a:t>
                </a:r>
                <a:r>
                  <a:rPr lang="en-US" dirty="0" smtClean="0"/>
                  <a:t>element</a:t>
                </a:r>
              </a:p>
              <a:p>
                <a:pPr algn="r"/>
                <a:r>
                  <a:rPr lang="en-US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(h(X) </a:t>
                </a:r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G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G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err="1" smtClean="0">
                    <a:solidFill>
                      <a:srgbClr val="0070C0"/>
                    </a:solidFill>
                  </a:rPr>
                  <a:t>Sim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(X,Y)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4724400" cy="1431354"/>
              </a:xfrm>
              <a:prstGeom prst="rect">
                <a:avLst/>
              </a:prstGeom>
              <a:blipFill rotWithShape="1">
                <a:blip r:embed="rId2"/>
                <a:stretch>
                  <a:fillRect l="-1161" t="-2128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1054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 similarity is preserved</a:t>
            </a:r>
          </a:p>
          <a:p>
            <a:r>
              <a:rPr lang="en-US" dirty="0" smtClean="0"/>
              <a:t>High similarity is well approximated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42C6-9F93-4CF8-92DD-ECD2B448469D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for Signatures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similarity of signatures 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fraction of the hash functions </a:t>
            </a:r>
            <a:r>
              <a:rPr lang="en-US" dirty="0" smtClean="0"/>
              <a:t>in which they agree.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multiple signatures we get a good approximation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21147"/>
              </p:ext>
            </p:extLst>
          </p:nvPr>
        </p:nvGraphicFramePr>
        <p:xfrm>
          <a:off x="762000" y="2667000"/>
          <a:ext cx="2362200" cy="2966720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65981"/>
              </p:ext>
            </p:extLst>
          </p:nvPr>
        </p:nvGraphicFramePr>
        <p:xfrm>
          <a:off x="3733800" y="3241675"/>
          <a:ext cx="1905000" cy="1483360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457200"/>
                <a:gridCol w="457200"/>
                <a:gridCol w="533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51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5600" y="3581400"/>
            <a:ext cx="99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</a:rPr>
              <a:t>≈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87379"/>
              </p:ext>
            </p:extLst>
          </p:nvPr>
        </p:nvGraphicFramePr>
        <p:xfrm>
          <a:off x="6096000" y="2745422"/>
          <a:ext cx="2819401" cy="2595880"/>
        </p:xfrm>
        <a:graphic>
          <a:graphicData uri="http://schemas.openxmlformats.org/drawingml/2006/table">
            <a:tbl>
              <a:tblPr firstRow="1" bandRow="1"/>
              <a:tblGrid>
                <a:gridCol w="1057275"/>
                <a:gridCol w="923925"/>
                <a:gridCol w="838201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Sig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3/5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1/7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3/4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DejaVu LGC Sans"/>
                          <a:cs typeface="DejaVu LGC Sans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400" y="2745432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Signature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6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it now feasible?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Assume a billion rows</a:t>
            </a:r>
          </a:p>
          <a:p>
            <a:pPr eaLnBrk="1" hangingPunct="1"/>
            <a:r>
              <a:rPr lang="en-US" dirty="0" smtClean="0"/>
              <a:t>Hard to pick a random permutation of 1…billion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Even representing a random permutation requires 1 billion entries!!!</a:t>
            </a:r>
          </a:p>
          <a:p>
            <a:pPr eaLnBrk="1" hangingPunct="1"/>
            <a:r>
              <a:rPr lang="en-US" dirty="0" smtClean="0"/>
              <a:t>How about accessing rows in permuted order?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4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more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Instead of permuting the rows we will apply a </a:t>
            </a:r>
            <a:r>
              <a:rPr lang="en-US" dirty="0" smtClean="0">
                <a:solidFill>
                  <a:srgbClr val="0070C0"/>
                </a:solidFill>
              </a:rPr>
              <a:t>hash function</a:t>
            </a:r>
            <a:r>
              <a:rPr lang="en-US" dirty="0" smtClean="0"/>
              <a:t> that maps the rows to a new (possibly larger) space</a:t>
            </a:r>
          </a:p>
          <a:p>
            <a:pPr lvl="1"/>
            <a:r>
              <a:rPr lang="en-US" dirty="0" smtClean="0"/>
              <a:t>The value of the hash function is the position of the row in the new order (permutation).</a:t>
            </a:r>
          </a:p>
          <a:p>
            <a:pPr lvl="1"/>
            <a:r>
              <a:rPr lang="en-US" dirty="0" smtClean="0"/>
              <a:t>Each set is represented by the smallest hash value among the elements in the set</a:t>
            </a:r>
          </a:p>
          <a:p>
            <a:pPr lvl="1"/>
            <a:endParaRPr lang="en-US" dirty="0"/>
          </a:p>
          <a:p>
            <a:r>
              <a:rPr lang="en-US" dirty="0" smtClean="0"/>
              <a:t>The space of the hash functions should be such that if we select one at random each element (row) has equal probability to have the smallest value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Min-wise independent </a:t>
            </a:r>
            <a:r>
              <a:rPr lang="en-US" dirty="0" smtClean="0"/>
              <a:t>hash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Algorithm – One set, one hash function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554701"/>
            <a:ext cx="82296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Computing </a:t>
            </a:r>
            <a:r>
              <a:rPr lang="en-US" b="1" dirty="0" smtClean="0">
                <a:solidFill>
                  <a:srgbClr val="FF0000"/>
                </a:solidFill>
              </a:rPr>
              <a:t>Sig(</a:t>
            </a:r>
            <a:r>
              <a:rPr lang="en-US" b="1" dirty="0" err="1" smtClean="0">
                <a:solidFill>
                  <a:srgbClr val="FF0000"/>
                </a:solidFill>
              </a:rPr>
              <a:t>S,i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for a single column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 and single hash function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 smtClean="0"/>
              <a:t>for</a:t>
            </a:r>
            <a:r>
              <a:rPr lang="en-US" dirty="0" smtClean="0"/>
              <a:t> each row 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 smtClean="0"/>
              <a:t>     compute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)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if </a:t>
            </a:r>
            <a:r>
              <a:rPr lang="en-US" dirty="0" smtClean="0"/>
              <a:t>column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i="1" dirty="0" smtClean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 smtClean="0"/>
              <a:t>has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in row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) </a:t>
            </a:r>
            <a:r>
              <a:rPr lang="en-US" dirty="0" smtClean="0"/>
              <a:t>is a smaller value than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then</a:t>
            </a:r>
          </a:p>
          <a:p>
            <a:pPr marL="990600" lvl="1" indent="-533400">
              <a:buFont typeface="Monotype Sort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= 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0DDEE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Sig(</a:t>
            </a:r>
            <a:r>
              <a:rPr lang="en-US" sz="2400" b="1" dirty="0" err="1" smtClean="0">
                <a:solidFill>
                  <a:srgbClr val="C00000"/>
                </a:solidFill>
              </a:rPr>
              <a:t>S,i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dirty="0"/>
              <a:t>will become the smallest value of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</a:rPr>
              <a:t>i</a:t>
            </a:r>
            <a:r>
              <a:rPr lang="en-US" sz="2400" b="1" dirty="0">
                <a:solidFill>
                  <a:srgbClr val="C00000"/>
                </a:solidFill>
              </a:rPr>
              <a:t>(r)</a:t>
            </a:r>
            <a:r>
              <a:rPr lang="en-US" sz="2400" dirty="0"/>
              <a:t> </a:t>
            </a:r>
            <a:r>
              <a:rPr lang="en-US" sz="2400" dirty="0" smtClean="0"/>
              <a:t>among all rows (shingles) for </a:t>
            </a:r>
            <a:r>
              <a:rPr lang="en-US" sz="2400" dirty="0"/>
              <a:t>which column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has </a:t>
            </a:r>
            <a:r>
              <a:rPr lang="en-US" sz="2400" dirty="0" smtClean="0"/>
              <a:t>value </a:t>
            </a:r>
            <a:r>
              <a:rPr lang="en-US" sz="2400" b="1" dirty="0" smtClean="0">
                <a:solidFill>
                  <a:srgbClr val="C00000"/>
                </a:solidFill>
              </a:rPr>
              <a:t>1 </a:t>
            </a:r>
            <a:r>
              <a:rPr lang="en-US" sz="2400" dirty="0"/>
              <a:t>(shingle belongs in S)</a:t>
            </a:r>
            <a:r>
              <a:rPr lang="en-US" sz="2400" i="1" dirty="0" smtClean="0"/>
              <a:t>; </a:t>
            </a:r>
            <a:r>
              <a:rPr lang="en-US" sz="2400" i="1" dirty="0"/>
              <a:t>i</a:t>
            </a:r>
            <a:r>
              <a:rPr lang="en-US" sz="2400" dirty="0"/>
              <a:t>.e.,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</a:rPr>
              <a:t>i </a:t>
            </a:r>
            <a:r>
              <a:rPr lang="en-US" sz="2400" b="1" dirty="0">
                <a:solidFill>
                  <a:srgbClr val="C00000"/>
                </a:solidFill>
              </a:rPr>
              <a:t>(r)</a:t>
            </a:r>
            <a:r>
              <a:rPr lang="en-US" sz="2400" dirty="0"/>
              <a:t> gives </a:t>
            </a:r>
            <a:r>
              <a:rPr lang="en-US" sz="2400" dirty="0" smtClean="0"/>
              <a:t>the min index for the</a:t>
            </a:r>
            <a:r>
              <a:rPr lang="en-US" sz="2400" i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i-</a:t>
            </a:r>
            <a:r>
              <a:rPr lang="en-US" sz="2400" dirty="0" err="1"/>
              <a:t>th</a:t>
            </a:r>
            <a:r>
              <a:rPr lang="en-US" sz="2400" dirty="0"/>
              <a:t> permutation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685365"/>
            <a:ext cx="38861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only the rows (shingles) that appear in the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1857" y="3569732"/>
            <a:ext cx="419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= index of </a:t>
            </a:r>
            <a:r>
              <a:rPr lang="en-US" dirty="0" smtClean="0"/>
              <a:t>row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permutation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8757" y="4138068"/>
            <a:ext cx="221524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contains row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1857" y="5105400"/>
            <a:ext cx="4114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 the row </a:t>
            </a:r>
            <a:r>
              <a:rPr lang="en-US" dirty="0" smtClean="0">
                <a:solidFill>
                  <a:srgbClr val="0070C0"/>
                </a:solidFill>
              </a:rPr>
              <a:t>r </a:t>
            </a:r>
            <a:r>
              <a:rPr lang="en-US" dirty="0" smtClean="0"/>
              <a:t>with minimum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14800"/>
            <a:ext cx="6858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048000"/>
            <a:ext cx="5007429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Algorithm – All sets,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/>
              <a:t> hash functions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554701"/>
            <a:ext cx="82296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Pick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k=100</a:t>
            </a:r>
            <a:r>
              <a:rPr lang="en-US" dirty="0" smtClean="0"/>
              <a:t> hash functions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,…,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09600" indent="-609600">
              <a:buFont typeface="Monotype Sorts" pitchFamily="2" charset="2"/>
              <a:buNone/>
              <a:defRPr/>
            </a:pPr>
            <a:endParaRPr lang="en-US" b="1" dirty="0" smtClean="0"/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 smtClean="0"/>
              <a:t>for</a:t>
            </a:r>
            <a:r>
              <a:rPr lang="en-US" dirty="0" smtClean="0"/>
              <a:t> each row 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endParaRPr lang="en-US" dirty="0" smtClean="0"/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for</a:t>
            </a:r>
            <a:r>
              <a:rPr lang="en-US" dirty="0" smtClean="0"/>
              <a:t> </a:t>
            </a:r>
            <a:r>
              <a:rPr lang="en-US" dirty="0"/>
              <a:t>each hash function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/>
              <a:t> </a:t>
            </a:r>
            <a:endParaRPr lang="en-US" b="1" dirty="0" smtClean="0"/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compute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)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for</a:t>
            </a:r>
            <a:r>
              <a:rPr lang="en-US" dirty="0" smtClean="0"/>
              <a:t> each column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i="1" dirty="0" smtClean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 smtClean="0"/>
              <a:t>has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in row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) </a:t>
            </a:r>
            <a:r>
              <a:rPr lang="en-US" dirty="0" smtClean="0"/>
              <a:t>is a smaller value than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then</a:t>
            </a:r>
          </a:p>
          <a:p>
            <a:pPr marL="990600" lvl="1" indent="-533400">
              <a:buFont typeface="Monotype Sort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Sig(</a:t>
            </a:r>
            <a:r>
              <a:rPr lang="en-US" b="1" dirty="0" err="1" smtClean="0">
                <a:solidFill>
                  <a:srgbClr val="0070C0"/>
                </a:solidFill>
              </a:rPr>
              <a:t>S,i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= 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57800" y="2049920"/>
            <a:ext cx="388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this means selecting the hash function parameters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745468"/>
            <a:ext cx="39188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Compute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only once for all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A98-771A-4BB5-9CCA-D28A2BEE536A}" type="slidenum">
              <a:rPr lang="en-US"/>
              <a:pPr/>
              <a:t>26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5814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97168" y="1600200"/>
            <a:ext cx="24080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Row	</a:t>
            </a:r>
            <a:r>
              <a:rPr lang="en-US" sz="2400" dirty="0">
                <a:solidFill>
                  <a:srgbClr val="FF9900"/>
                </a:solidFill>
              </a:rPr>
              <a:t>S</a:t>
            </a:r>
            <a:r>
              <a:rPr lang="en-US" sz="2400" dirty="0" smtClean="0">
                <a:solidFill>
                  <a:srgbClr val="FF9900"/>
                </a:solidFill>
              </a:rPr>
              <a:t>1</a:t>
            </a:r>
            <a:r>
              <a:rPr lang="en-US" sz="2400" dirty="0">
                <a:solidFill>
                  <a:srgbClr val="FF9900"/>
                </a:solidFill>
              </a:rPr>
              <a:t>	S</a:t>
            </a:r>
            <a:r>
              <a:rPr lang="en-US" sz="2400" dirty="0" smtClean="0">
                <a:solidFill>
                  <a:srgbClr val="FF9900"/>
                </a:solidFill>
              </a:rPr>
              <a:t>2</a:t>
            </a:r>
            <a:endParaRPr lang="en-US" sz="2400" dirty="0">
              <a:solidFill>
                <a:srgbClr val="FF9900"/>
              </a:solidFill>
            </a:endParaRPr>
          </a:p>
          <a:p>
            <a:r>
              <a:rPr lang="en-US" sz="2400" dirty="0"/>
              <a:t>  </a:t>
            </a:r>
            <a:r>
              <a:rPr lang="en-US" sz="2400" dirty="0" smtClean="0"/>
              <a:t>A</a:t>
            </a:r>
            <a:r>
              <a:rPr lang="en-US" sz="2400" dirty="0"/>
              <a:t>	 1	 0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B</a:t>
            </a:r>
            <a:r>
              <a:rPr lang="en-US" sz="2400" dirty="0"/>
              <a:t>	 0	 1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C</a:t>
            </a:r>
            <a:r>
              <a:rPr lang="en-US" sz="2400" dirty="0"/>
              <a:t>	 1	 1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D</a:t>
            </a:r>
            <a:r>
              <a:rPr lang="en-US" sz="2400" dirty="0"/>
              <a:t>	 1	 0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E</a:t>
            </a:r>
            <a:r>
              <a:rPr lang="en-US" sz="2400" dirty="0"/>
              <a:t>	 0	 1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51243" y="2024062"/>
            <a:ext cx="1371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81527" y="4267200"/>
            <a:ext cx="2056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 smtClean="0"/>
              <a:t>x+1</a:t>
            </a:r>
            <a:r>
              <a:rPr lang="en-US" dirty="0" smtClean="0"/>
              <a:t> </a:t>
            </a:r>
            <a:r>
              <a:rPr lang="en-US" dirty="0"/>
              <a:t>mod 5</a:t>
            </a:r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dirty="0" smtClean="0"/>
              <a:t>+3 </a:t>
            </a:r>
            <a:r>
              <a:rPr lang="en-US" dirty="0"/>
              <a:t>mod 5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657850" y="1287463"/>
            <a:ext cx="3031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(0) </a:t>
            </a:r>
            <a:r>
              <a:rPr lang="en-US" dirty="0"/>
              <a:t>= 1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1</a:t>
            </a:r>
            <a:r>
              <a:rPr lang="en-US" dirty="0"/>
              <a:t>	-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(0) </a:t>
            </a:r>
            <a:r>
              <a:rPr lang="en-US" dirty="0"/>
              <a:t>= 3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3</a:t>
            </a:r>
            <a:r>
              <a:rPr lang="en-US" dirty="0"/>
              <a:t>	-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657850" y="21256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(1) </a:t>
            </a:r>
            <a:r>
              <a:rPr lang="en-US" dirty="0"/>
              <a:t>= 2	</a:t>
            </a:r>
            <a:r>
              <a:rPr lang="en-US" dirty="0" smtClean="0"/>
              <a:t>	1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(1) </a:t>
            </a:r>
            <a:r>
              <a:rPr lang="en-US" dirty="0"/>
              <a:t>= 0	</a:t>
            </a:r>
            <a:r>
              <a:rPr lang="en-US" dirty="0" smtClean="0"/>
              <a:t>	3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57850" y="31162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(2) </a:t>
            </a:r>
            <a:r>
              <a:rPr lang="en-US" dirty="0"/>
              <a:t>= 3	</a:t>
            </a:r>
            <a:r>
              <a:rPr lang="en-US" dirty="0" smtClean="0"/>
              <a:t>	1</a:t>
            </a:r>
            <a:r>
              <a:rPr lang="en-US" dirty="0"/>
              <a:t>	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(2) </a:t>
            </a:r>
            <a:r>
              <a:rPr lang="en-US" dirty="0"/>
              <a:t>= 2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66"/>
                </a:solidFill>
              </a:rPr>
              <a:t>2</a:t>
            </a:r>
            <a:r>
              <a:rPr lang="en-US" dirty="0"/>
              <a:t>	0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657850" y="40306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(3) </a:t>
            </a:r>
            <a:r>
              <a:rPr lang="en-US" dirty="0"/>
              <a:t>= 4	</a:t>
            </a:r>
            <a:r>
              <a:rPr lang="en-US" dirty="0" smtClean="0"/>
              <a:t>	1</a:t>
            </a:r>
            <a:r>
              <a:rPr lang="en-US" dirty="0"/>
              <a:t>	2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(3) </a:t>
            </a:r>
            <a:r>
              <a:rPr lang="en-US" dirty="0"/>
              <a:t>= 4	</a:t>
            </a:r>
            <a:r>
              <a:rPr lang="en-US" dirty="0" smtClean="0"/>
              <a:t>	2</a:t>
            </a:r>
            <a:r>
              <a:rPr lang="en-US" dirty="0"/>
              <a:t>	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657850" y="4945063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(4) </a:t>
            </a:r>
            <a:r>
              <a:rPr lang="en-US" dirty="0"/>
              <a:t>= 0	</a:t>
            </a:r>
            <a:r>
              <a:rPr lang="en-US" dirty="0" smtClean="0"/>
              <a:t>	1</a:t>
            </a:r>
            <a:r>
              <a:rPr lang="en-US" dirty="0"/>
              <a:t>	</a:t>
            </a:r>
            <a:r>
              <a:rPr lang="en-US" dirty="0">
                <a:solidFill>
                  <a:srgbClr val="FF0066"/>
                </a:solidFill>
              </a:rPr>
              <a:t>0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(4) </a:t>
            </a:r>
            <a:r>
              <a:rPr lang="en-US" dirty="0"/>
              <a:t>= 1	</a:t>
            </a:r>
            <a:r>
              <a:rPr lang="en-US" dirty="0" smtClean="0"/>
              <a:t>	2</a:t>
            </a:r>
            <a:r>
              <a:rPr lang="en-US" dirty="0"/>
              <a:t>	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242175" y="719138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</a:rPr>
              <a:t>Sig1	Sig2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43476" y="4962020"/>
            <a:ext cx="1390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Row </a:t>
            </a:r>
            <a:r>
              <a:rPr lang="en-US" dirty="0" smtClean="0">
                <a:solidFill>
                  <a:srgbClr val="FF9900"/>
                </a:solidFill>
              </a:rPr>
              <a:t>S1</a:t>
            </a:r>
            <a:r>
              <a:rPr lang="en-US" dirty="0">
                <a:solidFill>
                  <a:srgbClr val="FF9900"/>
                </a:solidFill>
              </a:rPr>
              <a:t>	S</a:t>
            </a:r>
            <a:r>
              <a:rPr lang="en-US" dirty="0" smtClean="0">
                <a:solidFill>
                  <a:srgbClr val="FF9900"/>
                </a:solidFill>
              </a:rPr>
              <a:t>2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E    </a:t>
            </a:r>
            <a:r>
              <a:rPr lang="en-US" dirty="0"/>
              <a:t>0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A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	 0</a:t>
            </a:r>
          </a:p>
          <a:p>
            <a:r>
              <a:rPr lang="en-US" dirty="0"/>
              <a:t>  B</a:t>
            </a:r>
            <a:r>
              <a:rPr lang="en-US" dirty="0" smtClean="0"/>
              <a:t>    </a:t>
            </a:r>
            <a:r>
              <a:rPr lang="en-US" dirty="0"/>
              <a:t>0	 1</a:t>
            </a:r>
          </a:p>
          <a:p>
            <a:r>
              <a:rPr lang="en-US" dirty="0"/>
              <a:t>  </a:t>
            </a:r>
            <a:r>
              <a:rPr lang="en-US" dirty="0" smtClean="0"/>
              <a:t>C    </a:t>
            </a:r>
            <a:r>
              <a:rPr lang="en-US" dirty="0"/>
              <a:t>1	 1</a:t>
            </a:r>
          </a:p>
          <a:p>
            <a:r>
              <a:rPr lang="en-US" dirty="0"/>
              <a:t>  </a:t>
            </a:r>
            <a:r>
              <a:rPr lang="en-US" dirty="0" smtClean="0"/>
              <a:t>D    </a:t>
            </a:r>
            <a:r>
              <a:rPr lang="en-US" dirty="0"/>
              <a:t>1	 0</a:t>
            </a:r>
          </a:p>
          <a:p>
            <a:r>
              <a:rPr lang="en-US" dirty="0"/>
              <a:t> 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41688" y="5295860"/>
            <a:ext cx="838200" cy="142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29476" y="4951544"/>
            <a:ext cx="1390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Row </a:t>
            </a:r>
            <a:r>
              <a:rPr lang="en-US" dirty="0" smtClean="0">
                <a:solidFill>
                  <a:srgbClr val="FF9900"/>
                </a:solidFill>
              </a:rPr>
              <a:t>S1</a:t>
            </a:r>
            <a:r>
              <a:rPr lang="en-US" dirty="0">
                <a:solidFill>
                  <a:srgbClr val="FF9900"/>
                </a:solidFill>
              </a:rPr>
              <a:t>	S</a:t>
            </a:r>
            <a:r>
              <a:rPr lang="en-US" dirty="0" smtClean="0">
                <a:solidFill>
                  <a:srgbClr val="FF9900"/>
                </a:solidFill>
              </a:rPr>
              <a:t>2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B    </a:t>
            </a:r>
            <a:r>
              <a:rPr lang="en-US" dirty="0"/>
              <a:t>0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E    </a:t>
            </a:r>
            <a:r>
              <a:rPr lang="en-US" dirty="0"/>
              <a:t>0	 1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C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/>
              <a:t>	 </a:t>
            </a:r>
            <a:r>
              <a:rPr lang="en-US" dirty="0" smtClean="0"/>
              <a:t>0</a:t>
            </a:r>
            <a:endParaRPr lang="en-US" dirty="0"/>
          </a:p>
          <a:p>
            <a:r>
              <a:rPr lang="en-US" dirty="0"/>
              <a:t>  A</a:t>
            </a:r>
            <a:r>
              <a:rPr lang="en-US" dirty="0" smtClean="0"/>
              <a:t>    </a:t>
            </a:r>
            <a:r>
              <a:rPr lang="en-US" dirty="0"/>
              <a:t>1	 1</a:t>
            </a:r>
          </a:p>
          <a:p>
            <a:r>
              <a:rPr lang="en-US" dirty="0"/>
              <a:t>  </a:t>
            </a:r>
            <a:r>
              <a:rPr lang="en-US" dirty="0" smtClean="0"/>
              <a:t>D   </a:t>
            </a:r>
            <a:r>
              <a:rPr lang="en-US" dirty="0"/>
              <a:t>1	 0</a:t>
            </a:r>
          </a:p>
          <a:p>
            <a:r>
              <a:rPr lang="en-US" dirty="0"/>
              <a:t> 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534573" y="5268228"/>
            <a:ext cx="838200" cy="142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720018" y="1610628"/>
            <a:ext cx="3561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</a:p>
          <a:p>
            <a:r>
              <a:rPr lang="en-US" sz="2400" dirty="0" smtClean="0"/>
              <a:t>0</a:t>
            </a:r>
            <a:endParaRPr lang="en-US" sz="2400" dirty="0"/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76200" y="4951544"/>
            <a:ext cx="974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h(Row)</a:t>
            </a:r>
          </a:p>
          <a:p>
            <a:pPr algn="ctr"/>
            <a:r>
              <a:rPr lang="en-US" dirty="0"/>
              <a:t>0</a:t>
            </a:r>
          </a:p>
          <a:p>
            <a:pPr algn="ctr"/>
            <a:r>
              <a:rPr lang="en-US" dirty="0"/>
              <a:t>1</a:t>
            </a:r>
            <a:endParaRPr lang="en-US" dirty="0" smtClean="0"/>
          </a:p>
          <a:p>
            <a:pPr algn="ctr"/>
            <a:r>
              <a:rPr lang="en-US" dirty="0"/>
              <a:t>2</a:t>
            </a:r>
            <a:endParaRPr lang="en-US" dirty="0" smtClean="0"/>
          </a:p>
          <a:p>
            <a:pPr algn="ctr"/>
            <a:r>
              <a:rPr lang="en-US" dirty="0"/>
              <a:t>3</a:t>
            </a:r>
            <a:endParaRPr lang="en-US" dirty="0" smtClean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6210" y="4970463"/>
            <a:ext cx="1041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g(Row)</a:t>
            </a:r>
          </a:p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1610628"/>
            <a:ext cx="76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h(x)</a:t>
            </a:r>
          </a:p>
          <a:p>
            <a:pPr algn="ctr"/>
            <a:r>
              <a:rPr lang="en-US" sz="2400" dirty="0" smtClean="0"/>
              <a:t>1</a:t>
            </a:r>
            <a:endParaRPr lang="en-US" sz="2400" dirty="0"/>
          </a:p>
          <a:p>
            <a:pPr algn="ctr"/>
            <a:r>
              <a:rPr lang="en-US" sz="2400" dirty="0"/>
              <a:t>2</a:t>
            </a:r>
            <a:endParaRPr lang="en-US" sz="2400" dirty="0" smtClean="0"/>
          </a:p>
          <a:p>
            <a:pPr algn="ctr"/>
            <a:r>
              <a:rPr lang="en-US" sz="2400" dirty="0"/>
              <a:t>3</a:t>
            </a:r>
            <a:endParaRPr lang="en-US" sz="2400" dirty="0" smtClean="0"/>
          </a:p>
          <a:p>
            <a:pPr algn="ctr"/>
            <a:r>
              <a:rPr lang="en-US" sz="2400" dirty="0"/>
              <a:t>4</a:t>
            </a:r>
            <a:endParaRPr lang="en-US" sz="2400" dirty="0" smtClean="0"/>
          </a:p>
          <a:p>
            <a:pPr algn="ctr"/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1600200"/>
            <a:ext cx="767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g(x)</a:t>
            </a:r>
          </a:p>
          <a:p>
            <a:pPr algn="ctr"/>
            <a:r>
              <a:rPr lang="en-US" sz="2400" dirty="0" smtClean="0"/>
              <a:t>3</a:t>
            </a:r>
            <a:endParaRPr lang="en-US" sz="2400" dirty="0"/>
          </a:p>
          <a:p>
            <a:pPr algn="ctr"/>
            <a:r>
              <a:rPr lang="en-US" sz="2400" dirty="0"/>
              <a:t>0</a:t>
            </a:r>
            <a:endParaRPr lang="en-US" sz="2400" dirty="0" smtClean="0"/>
          </a:p>
          <a:p>
            <a:pPr algn="ctr"/>
            <a:r>
              <a:rPr lang="en-US" sz="2400" dirty="0"/>
              <a:t>2</a:t>
            </a:r>
            <a:endParaRPr lang="en-US" sz="2400" dirty="0" smtClean="0"/>
          </a:p>
          <a:p>
            <a:pPr algn="ctr"/>
            <a:r>
              <a:rPr lang="en-US" sz="2400" dirty="0"/>
              <a:t>4</a:t>
            </a:r>
            <a:endParaRPr lang="en-US" sz="2400" dirty="0" smtClean="0"/>
          </a:p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14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utoUpdateAnimBg="0"/>
      <p:bldP spid="45064" grpId="0" autoUpdateAnimBg="0"/>
      <p:bldP spid="45065" grpId="0" autoUpdateAnimBg="0"/>
      <p:bldP spid="450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4FD-A41D-425B-9C66-0BC26C8D700D}" type="slidenum">
              <a:rPr lang="en-US"/>
              <a:pPr/>
              <a:t>27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Often, data is given by column, not row.</a:t>
            </a:r>
          </a:p>
          <a:p>
            <a:pPr lvl="1"/>
            <a:r>
              <a:rPr lang="en-US" dirty="0"/>
              <a:t>E.g., columns = documents, rows = shingles.</a:t>
            </a:r>
          </a:p>
          <a:p>
            <a:r>
              <a:rPr lang="en-US" dirty="0"/>
              <a:t>If so, sort matrix once so it is by row.</a:t>
            </a:r>
          </a:p>
          <a:p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 compute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i="1" baseline="-25000" dirty="0">
                <a:solidFill>
                  <a:srgbClr val="0070C0"/>
                </a:solidFill>
              </a:rPr>
              <a:t>i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i="1" dirty="0">
                <a:solidFill>
                  <a:srgbClr val="0070C0"/>
                </a:solidFill>
              </a:rPr>
              <a:t>r 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only once for each row.</a:t>
            </a:r>
          </a:p>
        </p:txBody>
      </p:sp>
    </p:spTree>
    <p:extLst>
      <p:ext uri="{BB962C8B-B14F-4D97-AF65-F5344CB8AC3E}">
        <p14:creationId xmlns:p14="http://schemas.microsoft.com/office/powerpoint/2010/main" val="3570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C762-B593-4031-AAEF-40E7267CA973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similar pairs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Find all pairs of documents with similarity at least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 = 0.8</a:t>
            </a:r>
          </a:p>
          <a:p>
            <a:r>
              <a:rPr lang="en-US" dirty="0" smtClean="0"/>
              <a:t>While </a:t>
            </a:r>
            <a:r>
              <a:rPr lang="en-US" dirty="0"/>
              <a:t>the signatures of all columns may fit in main memory, comparing the signatures of all pairs of columns is </a:t>
            </a:r>
            <a:r>
              <a:rPr lang="en-US" dirty="0">
                <a:solidFill>
                  <a:srgbClr val="FF0000"/>
                </a:solidFill>
              </a:rPr>
              <a:t>quadratic</a:t>
            </a:r>
            <a:r>
              <a:rPr lang="en-US" dirty="0"/>
              <a:t> in the number of columns.</a:t>
            </a:r>
          </a:p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10</a:t>
            </a:r>
            <a:r>
              <a:rPr lang="en-US" baseline="30000" dirty="0"/>
              <a:t>6</a:t>
            </a:r>
            <a:r>
              <a:rPr lang="en-US" dirty="0"/>
              <a:t> columns implies 5*10</a:t>
            </a:r>
            <a:r>
              <a:rPr lang="en-US" baseline="30000" dirty="0"/>
              <a:t>11</a:t>
            </a:r>
            <a:r>
              <a:rPr lang="en-US" dirty="0"/>
              <a:t> column-comparisons.</a:t>
            </a:r>
          </a:p>
          <a:p>
            <a:r>
              <a:rPr lang="en-US" dirty="0"/>
              <a:t>At 1 microsecond/comparison: 6 days.</a:t>
            </a:r>
          </a:p>
        </p:txBody>
      </p:sp>
    </p:spTree>
    <p:extLst>
      <p:ext uri="{BB962C8B-B14F-4D97-AF65-F5344CB8AC3E}">
        <p14:creationId xmlns:p14="http://schemas.microsoft.com/office/powerpoint/2010/main" val="23564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917-5D26-4744-B74A-4CB31276187A}" type="slidenum">
              <a:rPr lang="en-US"/>
              <a:pPr/>
              <a:t>29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Locality-Sensitive Hashing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we want</a:t>
            </a:r>
            <a:r>
              <a:rPr lang="en-US" dirty="0" smtClean="0"/>
              <a:t>: a </a:t>
            </a:r>
            <a:r>
              <a:rPr lang="en-US" dirty="0"/>
              <a:t>function </a:t>
            </a:r>
            <a:r>
              <a:rPr lang="en-US" dirty="0" smtClean="0">
                <a:solidFill>
                  <a:srgbClr val="0070C0"/>
                </a:solidFill>
              </a:rPr>
              <a:t>f(X,Y)</a:t>
            </a:r>
            <a:r>
              <a:rPr lang="en-US" dirty="0" smtClean="0"/>
              <a:t> </a:t>
            </a:r>
            <a:r>
              <a:rPr lang="en-US" dirty="0"/>
              <a:t>that tells whether or not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 smtClean="0"/>
              <a:t> 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candidate </a:t>
            </a:r>
            <a:r>
              <a:rPr lang="en-US" dirty="0" smtClean="0">
                <a:solidFill>
                  <a:srgbClr val="FF0000"/>
                </a:solidFill>
              </a:rPr>
              <a:t>pair</a:t>
            </a:r>
            <a:r>
              <a:rPr lang="en-US" dirty="0" smtClean="0"/>
              <a:t>: </a:t>
            </a:r>
            <a:r>
              <a:rPr lang="en-US" dirty="0"/>
              <a:t>a pair of elements whose similarity must be evaluated.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simple idea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are a candidate pair if they have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min-hash signature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Easy to test by </a:t>
            </a:r>
            <a:r>
              <a:rPr lang="en-US" dirty="0" smtClean="0">
                <a:solidFill>
                  <a:srgbClr val="0070C0"/>
                </a:solidFill>
              </a:rPr>
              <a:t>hashing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signatures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Similar sets </a:t>
            </a:r>
            <a:r>
              <a:rPr lang="en-US" dirty="0" smtClean="0"/>
              <a:t>are more </a:t>
            </a:r>
            <a:r>
              <a:rPr lang="en-US" dirty="0" smtClean="0">
                <a:solidFill>
                  <a:srgbClr val="00B0F0"/>
                </a:solidFill>
              </a:rPr>
              <a:t>likely</a:t>
            </a:r>
            <a:r>
              <a:rPr lang="en-US" dirty="0" smtClean="0"/>
              <a:t> to have the </a:t>
            </a:r>
            <a:r>
              <a:rPr lang="en-US" dirty="0" smtClean="0">
                <a:solidFill>
                  <a:srgbClr val="00B0F0"/>
                </a:solidFill>
              </a:rPr>
              <a:t>same signature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Likely to produce many </a:t>
            </a:r>
            <a:r>
              <a:rPr lang="en-US" dirty="0" smtClean="0">
                <a:solidFill>
                  <a:srgbClr val="FF0000"/>
                </a:solidFill>
              </a:rPr>
              <a:t>false negatives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Requiring full match of signature is strict, some similar sets will be lost.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r>
              <a:rPr lang="en-US" dirty="0" smtClean="0"/>
              <a:t>: Compute multiple signatures; candidate pairs should have </a:t>
            </a:r>
            <a:r>
              <a:rPr lang="en-US" dirty="0" smtClean="0">
                <a:solidFill>
                  <a:srgbClr val="FF0000"/>
                </a:solidFill>
              </a:rPr>
              <a:t>at least </a:t>
            </a:r>
            <a:r>
              <a:rPr lang="en-US" dirty="0" smtClean="0"/>
              <a:t>one common signature. </a:t>
            </a:r>
          </a:p>
          <a:p>
            <a:pPr lvl="1"/>
            <a:r>
              <a:rPr lang="en-US" dirty="0" smtClean="0"/>
              <a:t>Reduce the probability for false negatives.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582" y="3352800"/>
            <a:ext cx="299312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! Multiple levels of Hashing!</a:t>
            </a:r>
          </a:p>
        </p:txBody>
      </p:sp>
    </p:spTree>
    <p:extLst>
      <p:ext uri="{BB962C8B-B14F-4D97-AF65-F5344CB8AC3E}">
        <p14:creationId xmlns:p14="http://schemas.microsoft.com/office/powerpoint/2010/main" val="22517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duplicate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near-duplicate</a:t>
            </a:r>
            <a:r>
              <a:rPr lang="en-US" dirty="0" smtClean="0"/>
              <a:t> documents from a web crawl.</a:t>
            </a:r>
          </a:p>
          <a:p>
            <a:endParaRPr lang="en-US" dirty="0" smtClean="0"/>
          </a:p>
          <a:p>
            <a:r>
              <a:rPr lang="en-US" dirty="0" smtClean="0"/>
              <a:t>If we wanted exact duplicates we could do this by hashing</a:t>
            </a:r>
          </a:p>
          <a:p>
            <a:pPr lvl="1"/>
            <a:r>
              <a:rPr lang="en-US" dirty="0" smtClean="0"/>
              <a:t>We will see how to adapt this technique for </a:t>
            </a:r>
            <a:r>
              <a:rPr lang="en-US" dirty="0" smtClean="0">
                <a:solidFill>
                  <a:srgbClr val="0070C0"/>
                </a:solidFill>
              </a:rPr>
              <a:t>near duplicate </a:t>
            </a:r>
            <a:r>
              <a:rPr lang="en-US" dirty="0" smtClean="0"/>
              <a:t>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BCF-D9D6-48B7-96EE-52CD55EB6F1D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matrix reminder</a:t>
            </a:r>
            <a:endParaRPr lang="en-US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894138" y="6173788"/>
            <a:ext cx="134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Matrix </a:t>
            </a:r>
            <a:r>
              <a:rPr lang="en-US" i="1"/>
              <a:t>M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54315" y="3506788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hash functions</a:t>
            </a:r>
            <a:endParaRPr lang="en-US" dirty="0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087027" y="5058460"/>
            <a:ext cx="2056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/>
              <a:t>Sig(S):</a:t>
            </a:r>
          </a:p>
          <a:p>
            <a:r>
              <a:rPr lang="en-US" sz="1800" dirty="0" smtClean="0"/>
              <a:t>signature</a:t>
            </a:r>
            <a:r>
              <a:rPr lang="en-US" dirty="0" smtClean="0"/>
              <a:t> for set S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90800" y="2743200"/>
            <a:ext cx="4343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9" idx="1"/>
          </p:cNvCxnSpPr>
          <p:nvPr/>
        </p:nvCxnSpPr>
        <p:spPr>
          <a:xfrm flipH="1" flipV="1">
            <a:off x="5791201" y="2907291"/>
            <a:ext cx="129582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2960" idx="1"/>
          </p:cNvCxnSpPr>
          <p:nvPr/>
        </p:nvCxnSpPr>
        <p:spPr>
          <a:xfrm flipH="1" flipV="1">
            <a:off x="4762501" y="4800600"/>
            <a:ext cx="2324526" cy="581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7027" y="290729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 function 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95800" y="27432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30" idx="1"/>
          </p:cNvCxnSpPr>
          <p:nvPr/>
        </p:nvCxnSpPr>
        <p:spPr>
          <a:xfrm flipH="1">
            <a:off x="4724401" y="2089666"/>
            <a:ext cx="2362626" cy="65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7027" y="1905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Sig(</a:t>
            </a:r>
            <a:r>
              <a:rPr lang="en-US" dirty="0" err="1" smtClean="0"/>
              <a:t>S,i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3627439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77370" y="6096000"/>
            <a:ext cx="21324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/>
              <a:t>signature</a:t>
            </a:r>
            <a:r>
              <a:rPr lang="en-US" dirty="0" smtClean="0"/>
              <a:t> for set S’</a:t>
            </a:r>
            <a:endParaRPr lang="en-US" sz="1800" dirty="0" smtClean="0"/>
          </a:p>
        </p:txBody>
      </p:sp>
      <p:cxnSp>
        <p:nvCxnSpPr>
          <p:cNvPr id="19" name="Straight Arrow Connector 18"/>
          <p:cNvCxnSpPr>
            <a:stCxn id="34" idx="3"/>
          </p:cNvCxnSpPr>
          <p:nvPr/>
        </p:nvCxnSpPr>
        <p:spPr>
          <a:xfrm flipV="1">
            <a:off x="2209800" y="5021864"/>
            <a:ext cx="1417639" cy="1258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5215" y="208966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Sig(</a:t>
            </a:r>
            <a:r>
              <a:rPr lang="en-US" dirty="0" err="1" smtClean="0"/>
              <a:t>S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err="1" smtClean="0"/>
              <a:t>,i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0" idx="3"/>
          </p:cNvCxnSpPr>
          <p:nvPr/>
        </p:nvCxnSpPr>
        <p:spPr>
          <a:xfrm>
            <a:off x="1619780" y="2274332"/>
            <a:ext cx="2007659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27439" y="27432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5380" y="1415534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Prob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(Sig(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S,i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) == Sig(S’,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)) = 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sim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(S,S’)</a:t>
            </a:r>
            <a:endParaRPr lang="en-US" dirty="0"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  <p:bldP spid="82960" grpId="0"/>
      <p:bldP spid="2" grpId="0" animBg="1"/>
      <p:bldP spid="9" grpId="0"/>
      <p:bldP spid="12" grpId="0" animBg="1"/>
      <p:bldP spid="30" grpId="0"/>
      <p:bldP spid="33" grpId="0" animBg="1"/>
      <p:bldP spid="40" grpId="0"/>
      <p:bldP spid="25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5A8-499F-4D55-A82D-23AFF23BBC81}" type="slidenum">
              <a:rPr lang="en-US"/>
              <a:pPr/>
              <a:t>31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Partition into Bands –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/>
              <a:t>Divide </a:t>
            </a:r>
            <a:r>
              <a:rPr lang="en-US" dirty="0" smtClean="0"/>
              <a:t>the signature matrix Sig  </a:t>
            </a:r>
            <a:r>
              <a:rPr lang="en-US" dirty="0"/>
              <a:t>into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 bands of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rows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band is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mini-signature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hash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BCF-D9D6-48B7-96EE-52CD55EB6F1D}" type="slidenum">
              <a:rPr lang="en-US"/>
              <a:pPr/>
              <a:t>32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into bands</a:t>
            </a:r>
            <a:endParaRPr lang="en-US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590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590800" y="4419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5257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959562" y="6173788"/>
            <a:ext cx="12105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Matrix </a:t>
            </a:r>
            <a:r>
              <a:rPr lang="en-US" i="1" dirty="0" smtClean="0"/>
              <a:t>Sig</a:t>
            </a:r>
            <a:endParaRPr lang="en-US" i="1" dirty="0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319963" y="2744788"/>
            <a:ext cx="1384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/>
              <a:t>r </a:t>
            </a:r>
            <a:r>
              <a:rPr lang="en-US"/>
              <a:t> rows</a:t>
            </a:r>
          </a:p>
          <a:p>
            <a:pPr algn="ctr"/>
            <a:r>
              <a:rPr lang="en-US"/>
              <a:t>per band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7165975" y="274161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82613" y="350678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</a:t>
            </a:r>
            <a:r>
              <a:rPr lang="en-US" dirty="0"/>
              <a:t>  bands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4724400" y="3276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060950"/>
            <a:ext cx="1119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   One</a:t>
            </a:r>
          </a:p>
          <a:p>
            <a:r>
              <a:rPr lang="en-US" sz="1800"/>
              <a:t>signature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1723" y="1524000"/>
            <a:ext cx="258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n = b*r </a:t>
            </a:r>
            <a:r>
              <a:rPr lang="en-US" dirty="0" smtClean="0"/>
              <a:t>  hash functions</a:t>
            </a:r>
            <a:endParaRPr lang="en-US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723" y="3962400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mini-signatures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3582988"/>
            <a:ext cx="2286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0" y="4419600"/>
            <a:ext cx="2286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5800" y="1908176"/>
            <a:ext cx="2286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00" y="2730501"/>
            <a:ext cx="2286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259388"/>
            <a:ext cx="2286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>
          <a:xfrm flipV="1">
            <a:off x="2057400" y="2326482"/>
            <a:ext cx="2438400" cy="1820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57400" y="3236774"/>
            <a:ext cx="2438400" cy="910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147066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4147066"/>
            <a:ext cx="24384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4147066"/>
            <a:ext cx="2438400" cy="1644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5A8-499F-4D55-A82D-23AFF23BBC81}" type="slidenum">
              <a:rPr lang="en-US"/>
              <a:pPr/>
              <a:t>33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Partition into Bands –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/>
              <a:t>Divide </a:t>
            </a:r>
            <a:r>
              <a:rPr lang="en-US" dirty="0" smtClean="0"/>
              <a:t>the signature matrix Sig  </a:t>
            </a:r>
            <a:r>
              <a:rPr lang="en-US" dirty="0"/>
              <a:t>into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 bands of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rows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band is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mini-signature</a:t>
            </a:r>
            <a:r>
              <a:rPr lang="en-US" dirty="0" smtClean="0"/>
              <a:t> with r hash functions.</a:t>
            </a:r>
            <a:endParaRPr lang="en-US" dirty="0"/>
          </a:p>
          <a:p>
            <a:r>
              <a:rPr lang="en-US" dirty="0"/>
              <a:t>For each band, hash </a:t>
            </a:r>
            <a:r>
              <a:rPr lang="en-US" dirty="0" smtClean="0"/>
              <a:t>the mini-signature to </a:t>
            </a:r>
            <a:r>
              <a:rPr lang="en-US" dirty="0"/>
              <a:t>a hash table with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buckets.</a:t>
            </a:r>
          </a:p>
          <a:p>
            <a:pPr lvl="1"/>
            <a:r>
              <a:rPr lang="en-US" dirty="0"/>
              <a:t>Make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as large as </a:t>
            </a:r>
            <a:r>
              <a:rPr lang="en-US" dirty="0" smtClean="0"/>
              <a:t>possible so that mini-signatures that hash to the same bucket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almost certainly identical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B024-0B59-41AC-AFB7-E97527C085D8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447800" y="2895600"/>
            <a:ext cx="2819400" cy="33528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62200" y="220980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Matrix M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724400" y="4267200"/>
            <a:ext cx="88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r </a:t>
            </a:r>
            <a:r>
              <a:rPr lang="en-US" sz="1800"/>
              <a:t> rows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066800" y="3505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066800" y="4114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066800" y="4800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066800" y="5486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5105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5105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65532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65532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088063" y="4191000"/>
            <a:ext cx="105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b </a:t>
            </a:r>
            <a:r>
              <a:rPr lang="en-US" sz="1800"/>
              <a:t> bands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2286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905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524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048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414713" y="3505200"/>
            <a:ext cx="319087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667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3810000" y="3505200"/>
            <a:ext cx="3048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1371600" y="762000"/>
            <a:ext cx="25146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/>
              <a:t>Hash Table</a:t>
            </a:r>
            <a:endParaRPr lang="en-US" sz="1800" dirty="0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19812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25908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3200400" y="76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flipV="1">
            <a:off x="1676400" y="1295400"/>
            <a:ext cx="4572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2057400" y="1219200"/>
            <a:ext cx="14478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H="1" flipV="1">
            <a:off x="1524000" y="1066800"/>
            <a:ext cx="914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V="1">
            <a:off x="2819400" y="1295400"/>
            <a:ext cx="1524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 flipH="1" flipV="1">
            <a:off x="2362200" y="13716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3581400" y="1066800"/>
            <a:ext cx="152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H="1" flipV="1">
            <a:off x="2971800" y="914400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26" name="Group 34"/>
          <p:cNvGrpSpPr>
            <a:grpSpLocks/>
          </p:cNvGrpSpPr>
          <p:nvPr/>
        </p:nvGrpSpPr>
        <p:grpSpPr bwMode="auto">
          <a:xfrm>
            <a:off x="3581400" y="869950"/>
            <a:ext cx="4897442" cy="646113"/>
            <a:chOff x="2256" y="260"/>
            <a:chExt cx="3085" cy="407"/>
          </a:xfrm>
        </p:grpSpPr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3254" y="260"/>
              <a:ext cx="20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Columns 2 and 6</a:t>
              </a:r>
            </a:p>
            <a:p>
              <a:r>
                <a:rPr lang="en-US" sz="1800" dirty="0"/>
                <a:t>are </a:t>
              </a:r>
              <a:r>
                <a:rPr lang="en-US" sz="1800" dirty="0" smtClean="0"/>
                <a:t>(almost certainly) 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</a:rPr>
                <a:t>identical</a:t>
              </a:r>
              <a:r>
                <a:rPr lang="en-US" sz="1800" dirty="0"/>
                <a:t>.</a:t>
              </a:r>
            </a:p>
          </p:txBody>
        </p:sp>
        <p:sp>
          <p:nvSpPr>
            <p:cNvPr id="85025" name="Line 33"/>
            <p:cNvSpPr>
              <a:spLocks noChangeShapeType="1"/>
            </p:cNvSpPr>
            <p:nvPr/>
          </p:nvSpPr>
          <p:spPr bwMode="auto">
            <a:xfrm flipH="1">
              <a:off x="2256" y="480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29" name="Group 37"/>
          <p:cNvGrpSpPr>
            <a:grpSpLocks/>
          </p:cNvGrpSpPr>
          <p:nvPr/>
        </p:nvGrpSpPr>
        <p:grpSpPr bwMode="auto">
          <a:xfrm>
            <a:off x="3581400" y="1784350"/>
            <a:ext cx="3559175" cy="641350"/>
            <a:chOff x="2256" y="836"/>
            <a:chExt cx="2242" cy="404"/>
          </a:xfrm>
        </p:grpSpPr>
        <p:sp>
          <p:nvSpPr>
            <p:cNvPr id="85027" name="Text Box 35"/>
            <p:cNvSpPr txBox="1">
              <a:spLocks noChangeArrowheads="1"/>
            </p:cNvSpPr>
            <p:nvPr/>
          </p:nvSpPr>
          <p:spPr bwMode="auto">
            <a:xfrm>
              <a:off x="3062" y="836"/>
              <a:ext cx="14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Columns 6 and 7 are</a:t>
              </a:r>
            </a:p>
            <a:p>
              <a:r>
                <a:rPr lang="en-US" sz="1800"/>
                <a:t>surely different.</a:t>
              </a:r>
            </a:p>
          </p:txBody>
        </p:sp>
        <p:sp>
          <p:nvSpPr>
            <p:cNvPr id="85028" name="Line 36"/>
            <p:cNvSpPr>
              <a:spLocks noChangeShapeType="1"/>
            </p:cNvSpPr>
            <p:nvPr/>
          </p:nvSpPr>
          <p:spPr bwMode="auto">
            <a:xfrm flipH="1">
              <a:off x="2256" y="1056"/>
              <a:ext cx="81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8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5A8-499F-4D55-A82D-23AFF23BBC81}" type="slidenum">
              <a:rPr lang="en-US"/>
              <a:pPr/>
              <a:t>35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Partition into Bands –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Divide </a:t>
            </a:r>
            <a:r>
              <a:rPr lang="en-US" dirty="0" smtClean="0"/>
              <a:t>the signature matrix Sig  </a:t>
            </a:r>
            <a:r>
              <a:rPr lang="en-US" dirty="0"/>
              <a:t>into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 bands of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rows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band is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mini-signature</a:t>
            </a:r>
            <a:r>
              <a:rPr lang="en-US" dirty="0" smtClean="0"/>
              <a:t> with r hash functions.</a:t>
            </a:r>
            <a:endParaRPr lang="en-US" dirty="0"/>
          </a:p>
          <a:p>
            <a:r>
              <a:rPr lang="en-US" dirty="0"/>
              <a:t>For each band, hash </a:t>
            </a:r>
            <a:r>
              <a:rPr lang="en-US" dirty="0" smtClean="0"/>
              <a:t>the mini-signature to </a:t>
            </a:r>
            <a:r>
              <a:rPr lang="en-US" dirty="0"/>
              <a:t>a hash table with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buckets.</a:t>
            </a:r>
          </a:p>
          <a:p>
            <a:pPr lvl="1"/>
            <a:r>
              <a:rPr lang="en-US" dirty="0"/>
              <a:t>Make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dirty="0"/>
              <a:t>  as large as </a:t>
            </a:r>
            <a:r>
              <a:rPr lang="en-US" dirty="0" smtClean="0"/>
              <a:t>possible so that mini-signatures that hash to the same bucket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almost certainly identical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Candidate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column pairs are those that hash to the same bucket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70C0"/>
                </a:solidFill>
              </a:rPr>
              <a:t>at least </a:t>
            </a:r>
            <a:r>
              <a:rPr lang="en-US" dirty="0"/>
              <a:t>1 band.</a:t>
            </a:r>
          </a:p>
          <a:p>
            <a:r>
              <a:rPr lang="en-US" dirty="0"/>
              <a:t>Tune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/>
              <a:t>  to catch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pairs</a:t>
            </a:r>
            <a:r>
              <a:rPr lang="en-US" dirty="0"/>
              <a:t>, but </a:t>
            </a:r>
            <a:r>
              <a:rPr lang="en-US" dirty="0">
                <a:solidFill>
                  <a:srgbClr val="0070C0"/>
                </a:solidFill>
              </a:rPr>
              <a:t>few </a:t>
            </a:r>
            <a:r>
              <a:rPr lang="en-US" dirty="0" smtClean="0">
                <a:solidFill>
                  <a:srgbClr val="0070C0"/>
                </a:solidFill>
              </a:rPr>
              <a:t>non-similar </a:t>
            </a:r>
            <a:r>
              <a:rPr lang="en-US" dirty="0">
                <a:solidFill>
                  <a:srgbClr val="0070C0"/>
                </a:solidFill>
              </a:rPr>
              <a:t>pairs.</a:t>
            </a:r>
          </a:p>
        </p:txBody>
      </p:sp>
    </p:spTree>
    <p:extLst>
      <p:ext uri="{BB962C8B-B14F-4D97-AF65-F5344CB8AC3E}">
        <p14:creationId xmlns:p14="http://schemas.microsoft.com/office/powerpoint/2010/main" val="600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2ED3-0C51-41F7-9F85-8A4E45F9E4AD}" type="slidenum">
              <a:rPr lang="en-US"/>
              <a:pPr/>
              <a:t>36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Analysis of LSH – What We Want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179638" y="6096000"/>
            <a:ext cx="303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       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362200" y="54102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t</a:t>
            </a: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4495800" y="1828800"/>
            <a:ext cx="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4495800" y="18288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2667000" y="3581400"/>
            <a:ext cx="1236663" cy="1828800"/>
            <a:chOff x="1680" y="2256"/>
            <a:chExt cx="779" cy="1152"/>
          </a:xfrm>
        </p:grpSpPr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7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No chance</a:t>
              </a:r>
            </a:p>
            <a:p>
              <a:pPr algn="ctr"/>
              <a:r>
                <a:rPr lang="en-US" sz="1800"/>
                <a:t>if </a:t>
              </a:r>
              <a:r>
                <a:rPr lang="en-US" sz="1800" i="1"/>
                <a:t>s</a:t>
              </a:r>
              <a:r>
                <a:rPr lang="en-US" sz="1800"/>
                <a:t> &lt; </a:t>
              </a:r>
              <a:r>
                <a:rPr lang="en-US" sz="1800" i="1"/>
                <a:t>t</a:t>
              </a:r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2112" y="273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51" name="Group 15"/>
          <p:cNvGrpSpPr>
            <a:grpSpLocks/>
          </p:cNvGrpSpPr>
          <p:nvPr/>
        </p:nvGrpSpPr>
        <p:grpSpPr bwMode="auto">
          <a:xfrm>
            <a:off x="4953000" y="1828800"/>
            <a:ext cx="1303338" cy="1327150"/>
            <a:chOff x="3120" y="1152"/>
            <a:chExt cx="821" cy="836"/>
          </a:xfrm>
        </p:grpSpPr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3120" y="1584"/>
              <a:ext cx="8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Probability</a:t>
              </a:r>
            </a:p>
            <a:p>
              <a:pPr algn="ctr"/>
              <a:r>
                <a:rPr lang="en-US" sz="1800"/>
                <a:t>= 1 if </a:t>
              </a:r>
              <a:r>
                <a:rPr lang="en-US" sz="1800" i="1"/>
                <a:t>s</a:t>
              </a:r>
              <a:r>
                <a:rPr lang="en-US" sz="1800"/>
                <a:t> &gt; </a:t>
              </a:r>
              <a:r>
                <a:rPr lang="en-US" sz="1800" i="1"/>
                <a:t>t</a:t>
              </a:r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 flipV="1">
              <a:off x="3408" y="115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3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F76-95AF-441D-AEAB-B86A9C6C2C3E}" type="slidenum">
              <a:rPr lang="en-US"/>
              <a:pPr/>
              <a:t>37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Band </a:t>
            </a:r>
            <a:r>
              <a:rPr lang="en-US" dirty="0"/>
              <a:t>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Row </a:t>
            </a:r>
            <a:r>
              <a:rPr lang="en-US" dirty="0"/>
              <a:t>Gives You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684463" y="6096000"/>
            <a:ext cx="2532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2362200" y="1828800"/>
            <a:ext cx="426720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/>
              <a:t>t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572000" y="3505200"/>
            <a:ext cx="1998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Remember:</a:t>
            </a:r>
          </a:p>
          <a:p>
            <a:r>
              <a:rPr lang="en-US" sz="1800"/>
              <a:t>probability of</a:t>
            </a:r>
          </a:p>
          <a:p>
            <a:r>
              <a:rPr lang="en-US" sz="1800"/>
              <a:t>equal hash-values</a:t>
            </a:r>
          </a:p>
          <a:p>
            <a:r>
              <a:rPr lang="en-US" sz="1800"/>
              <a:t>= similarity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2558534"/>
            <a:ext cx="24032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Single hash signature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8855" y="5486400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Prob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(Sig(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S,i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) == Sig(S’,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)) = </a:t>
            </a:r>
            <a:r>
              <a:rPr lang="en-US" dirty="0" err="1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sim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(S,S’)</a:t>
            </a:r>
            <a:endParaRPr lang="en-US" dirty="0"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>
            <a:stCxn id="117763" idx="2"/>
            <a:endCxn id="117763" idx="0"/>
          </p:cNvCxnSpPr>
          <p:nvPr/>
        </p:nvCxnSpPr>
        <p:spPr>
          <a:xfrm flipV="1">
            <a:off x="4495800" y="1828800"/>
            <a:ext cx="0" cy="3581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autoUpdateAnimBg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324E-9A6F-46F4-9034-D5EA5FA0AA28}" type="slidenum">
              <a:rPr lang="en-US"/>
              <a:pPr/>
              <a:t>38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Bands </a:t>
            </a:r>
            <a:r>
              <a:rPr lang="en-US" dirty="0"/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Rows </a:t>
            </a:r>
            <a:r>
              <a:rPr lang="en-US" dirty="0"/>
              <a:t>Gives You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684463" y="6096000"/>
            <a:ext cx="2532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Similarity </a:t>
            </a:r>
            <a:r>
              <a:rPr lang="en-US" sz="1800" i="1"/>
              <a:t>s</a:t>
            </a:r>
            <a:r>
              <a:rPr lang="en-US" sz="1800"/>
              <a:t>  of two sets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Probability</a:t>
            </a:r>
          </a:p>
          <a:p>
            <a:pPr algn="ctr"/>
            <a:r>
              <a:rPr lang="en-US" sz="1800"/>
              <a:t>of sharing</a:t>
            </a:r>
          </a:p>
          <a:p>
            <a:pPr algn="ctr"/>
            <a:r>
              <a:rPr lang="en-US" sz="1800"/>
              <a:t>a bucket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5334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343400" y="5486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 dirty="0"/>
              <a:t>t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2362200" y="5334000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4419600" y="5105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4495800" y="2057400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4572000" y="1879600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V="1">
            <a:off x="4724400" y="1828800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798" name="Group 14"/>
          <p:cNvGrpSpPr>
            <a:grpSpLocks/>
          </p:cNvGrpSpPr>
          <p:nvPr/>
        </p:nvGrpSpPr>
        <p:grpSpPr bwMode="auto">
          <a:xfrm>
            <a:off x="7696200" y="3352800"/>
            <a:ext cx="1146175" cy="2438400"/>
            <a:chOff x="4838" y="2133"/>
            <a:chExt cx="722" cy="1536"/>
          </a:xfrm>
        </p:grpSpPr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4838" y="2133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</a:t>
              </a:r>
              <a:r>
                <a:rPr lang="en-US" i="1" baseline="30000" dirty="0"/>
                <a:t>r 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4838" y="3092"/>
              <a:ext cx="72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rows</a:t>
              </a:r>
            </a:p>
            <a:p>
              <a:r>
                <a:rPr lang="en-US" sz="1800"/>
                <a:t>of a band</a:t>
              </a:r>
            </a:p>
            <a:p>
              <a:r>
                <a:rPr lang="en-US" sz="1800"/>
                <a:t>are equal</a:t>
              </a:r>
            </a:p>
          </p:txBody>
        </p:sp>
        <p:sp>
          <p:nvSpPr>
            <p:cNvPr id="118801" name="Line 17"/>
            <p:cNvSpPr>
              <a:spLocks noChangeShapeType="1"/>
            </p:cNvSpPr>
            <p:nvPr/>
          </p:nvSpPr>
          <p:spPr bwMode="auto">
            <a:xfrm flipH="1" flipV="1">
              <a:off x="4992" y="244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2" name="Group 18"/>
          <p:cNvGrpSpPr>
            <a:grpSpLocks/>
          </p:cNvGrpSpPr>
          <p:nvPr/>
        </p:nvGrpSpPr>
        <p:grpSpPr bwMode="auto">
          <a:xfrm>
            <a:off x="6613525" y="3386138"/>
            <a:ext cx="1243013" cy="2438400"/>
            <a:chOff x="4166" y="2133"/>
            <a:chExt cx="783" cy="1536"/>
          </a:xfrm>
        </p:grpSpPr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4598" y="213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1 -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4166" y="3092"/>
              <a:ext cx="75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Some row</a:t>
              </a:r>
            </a:p>
            <a:p>
              <a:r>
                <a:rPr lang="en-US" sz="1800" dirty="0"/>
                <a:t>of a band</a:t>
              </a:r>
            </a:p>
            <a:p>
              <a:r>
                <a:rPr lang="en-US" sz="1800" dirty="0"/>
                <a:t>unequal</a:t>
              </a:r>
            </a:p>
          </p:txBody>
        </p:sp>
        <p:sp>
          <p:nvSpPr>
            <p:cNvPr id="118805" name="Line 21"/>
            <p:cNvSpPr>
              <a:spLocks noChangeShapeType="1"/>
            </p:cNvSpPr>
            <p:nvPr/>
          </p:nvSpPr>
          <p:spPr bwMode="auto">
            <a:xfrm flipV="1">
              <a:off x="4512" y="249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6" name="Group 22"/>
          <p:cNvGrpSpPr>
            <a:grpSpLocks/>
          </p:cNvGrpSpPr>
          <p:nvPr/>
        </p:nvGrpSpPr>
        <p:grpSpPr bwMode="auto">
          <a:xfrm>
            <a:off x="7223125" y="1752600"/>
            <a:ext cx="1812925" cy="2090738"/>
            <a:chOff x="4550" y="1104"/>
            <a:chExt cx="1142" cy="1317"/>
          </a:xfrm>
        </p:grpSpPr>
        <p:sp>
          <p:nvSpPr>
            <p:cNvPr id="118807" name="Text Box 23"/>
            <p:cNvSpPr txBox="1">
              <a:spLocks noChangeArrowheads="1"/>
            </p:cNvSpPr>
            <p:nvPr/>
          </p:nvSpPr>
          <p:spPr bwMode="auto">
            <a:xfrm>
              <a:off x="4550" y="2133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(</a:t>
              </a:r>
            </a:p>
          </p:txBody>
        </p:sp>
        <p:sp>
          <p:nvSpPr>
            <p:cNvPr id="118808" name="Text Box 24"/>
            <p:cNvSpPr txBox="1">
              <a:spLocks noChangeArrowheads="1"/>
            </p:cNvSpPr>
            <p:nvPr/>
          </p:nvSpPr>
          <p:spPr bwMode="auto">
            <a:xfrm>
              <a:off x="5078" y="2133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)</a:t>
              </a:r>
              <a:r>
                <a:rPr lang="en-US" i="1" baseline="30000"/>
                <a:t>b </a:t>
              </a:r>
            </a:p>
          </p:txBody>
        </p:sp>
        <p:sp>
          <p:nvSpPr>
            <p:cNvPr id="118809" name="Text Box 25"/>
            <p:cNvSpPr txBox="1">
              <a:spLocks noChangeArrowheads="1"/>
            </p:cNvSpPr>
            <p:nvPr/>
          </p:nvSpPr>
          <p:spPr bwMode="auto">
            <a:xfrm>
              <a:off x="4977" y="1104"/>
              <a:ext cx="71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800" dirty="0"/>
            </a:p>
            <a:p>
              <a:r>
                <a:rPr lang="en-US" sz="1800" dirty="0"/>
                <a:t>No bands</a:t>
              </a:r>
            </a:p>
            <a:p>
              <a:r>
                <a:rPr lang="en-US" sz="1800" dirty="0"/>
                <a:t>identical</a:t>
              </a:r>
            </a:p>
          </p:txBody>
        </p:sp>
        <p:sp>
          <p:nvSpPr>
            <p:cNvPr id="118810" name="Line 26"/>
            <p:cNvSpPr>
              <a:spLocks noChangeShapeType="1"/>
            </p:cNvSpPr>
            <p:nvPr/>
          </p:nvSpPr>
          <p:spPr bwMode="auto">
            <a:xfrm flipH="1">
              <a:off x="4848" y="168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1" name="Group 27"/>
          <p:cNvGrpSpPr>
            <a:grpSpLocks/>
          </p:cNvGrpSpPr>
          <p:nvPr/>
        </p:nvGrpSpPr>
        <p:grpSpPr bwMode="auto">
          <a:xfrm>
            <a:off x="6705600" y="1828800"/>
            <a:ext cx="1128713" cy="2025650"/>
            <a:chOff x="4214" y="1124"/>
            <a:chExt cx="711" cy="1276"/>
          </a:xfrm>
        </p:grpSpPr>
        <p:sp>
          <p:nvSpPr>
            <p:cNvPr id="118812" name="Text Box 28"/>
            <p:cNvSpPr txBox="1">
              <a:spLocks noChangeArrowheads="1"/>
            </p:cNvSpPr>
            <p:nvPr/>
          </p:nvSpPr>
          <p:spPr bwMode="auto">
            <a:xfrm>
              <a:off x="4272" y="211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1 -</a:t>
              </a:r>
            </a:p>
          </p:txBody>
        </p:sp>
        <p:sp>
          <p:nvSpPr>
            <p:cNvPr id="118813" name="Text Box 29"/>
            <p:cNvSpPr txBox="1">
              <a:spLocks noChangeArrowheads="1"/>
            </p:cNvSpPr>
            <p:nvPr/>
          </p:nvSpPr>
          <p:spPr bwMode="auto">
            <a:xfrm>
              <a:off x="4214" y="1124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At least</a:t>
              </a:r>
            </a:p>
            <a:p>
              <a:r>
                <a:rPr lang="en-US" sz="1800"/>
                <a:t>one band</a:t>
              </a:r>
            </a:p>
            <a:p>
              <a:r>
                <a:rPr lang="en-US" sz="1800"/>
                <a:t>identical</a:t>
              </a:r>
            </a:p>
          </p:txBody>
        </p:sp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>
              <a:off x="4560" y="172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5" name="Group 31"/>
          <p:cNvGrpSpPr>
            <a:grpSpLocks/>
          </p:cNvGrpSpPr>
          <p:nvPr/>
        </p:nvGrpSpPr>
        <p:grpSpPr bwMode="auto">
          <a:xfrm>
            <a:off x="4495800" y="3429000"/>
            <a:ext cx="2014538" cy="762000"/>
            <a:chOff x="2832" y="2160"/>
            <a:chExt cx="1269" cy="480"/>
          </a:xfrm>
        </p:grpSpPr>
        <p:sp>
          <p:nvSpPr>
            <p:cNvPr id="118816" name="Text Box 32"/>
            <p:cNvSpPr txBox="1">
              <a:spLocks noChangeArrowheads="1"/>
            </p:cNvSpPr>
            <p:nvPr/>
          </p:nvSpPr>
          <p:spPr bwMode="auto">
            <a:xfrm>
              <a:off x="3024" y="2160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 ~ (1/b)</a:t>
              </a:r>
              <a:r>
                <a:rPr lang="en-US" baseline="30000"/>
                <a:t>1/r </a:t>
              </a:r>
            </a:p>
          </p:txBody>
        </p:sp>
        <p:sp>
          <p:nvSpPr>
            <p:cNvPr id="118817" name="Line 33"/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4511675" y="1828800"/>
            <a:ext cx="22225" cy="3657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  <p:bldP spid="118793" grpId="0" animBg="1"/>
      <p:bldP spid="118794" grpId="0" animBg="1"/>
      <p:bldP spid="118795" grpId="0" animBg="1"/>
      <p:bldP spid="118796" grpId="0" animBg="1"/>
      <p:bldP spid="1187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43B7-2267-4D96-98B8-65A465CD7FD0}" type="slidenum">
              <a:rPr lang="en-US"/>
              <a:pPr/>
              <a:t>39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</a:t>
            </a:r>
            <a:r>
              <a:rPr lang="en-US" i="1"/>
              <a:t>b</a:t>
            </a:r>
            <a:r>
              <a:rPr lang="en-US"/>
              <a:t>  = 20; </a:t>
            </a:r>
            <a:r>
              <a:rPr lang="en-US" i="1"/>
              <a:t>r</a:t>
            </a:r>
            <a:r>
              <a:rPr lang="en-US"/>
              <a:t>  = 5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94127"/>
              </p:ext>
            </p:extLst>
          </p:nvPr>
        </p:nvGraphicFramePr>
        <p:xfrm>
          <a:off x="533400" y="1905000"/>
          <a:ext cx="3124200" cy="4145280"/>
        </p:xfrm>
        <a:graphic>
          <a:graphicData uri="http://schemas.openxmlformats.org/drawingml/2006/table">
            <a:tbl>
              <a:tblPr/>
              <a:tblGrid>
                <a:gridCol w="762000"/>
                <a:gridCol w="2362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1-(1-s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87286"/>
            <a:ext cx="493474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781800" y="1828800"/>
            <a:ext cx="0" cy="24384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8003" y="147035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right representation </a:t>
            </a:r>
            <a:r>
              <a:rPr lang="en-US" dirty="0" smtClean="0"/>
              <a:t>of the document when we check for similarity?</a:t>
            </a:r>
          </a:p>
          <a:p>
            <a:pPr lvl="1"/>
            <a:r>
              <a:rPr lang="en-US" dirty="0" smtClean="0"/>
              <a:t>E.g., representing a document as a set of characters will not do (why?)</a:t>
            </a:r>
          </a:p>
          <a:p>
            <a:r>
              <a:rPr lang="en-US" dirty="0" smtClean="0"/>
              <a:t>When we have billions of documents, keeping the full text in memory is not an option.</a:t>
            </a:r>
          </a:p>
          <a:p>
            <a:pPr lvl="1"/>
            <a:r>
              <a:rPr lang="en-US" dirty="0" smtClean="0"/>
              <a:t>We need to find a </a:t>
            </a:r>
            <a:r>
              <a:rPr lang="en-US" dirty="0" smtClean="0">
                <a:solidFill>
                  <a:srgbClr val="0070C0"/>
                </a:solidFill>
              </a:rPr>
              <a:t>shorter representation</a:t>
            </a:r>
          </a:p>
          <a:p>
            <a:r>
              <a:rPr lang="en-US" dirty="0" smtClean="0"/>
              <a:t>How do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pairwise comparisons </a:t>
            </a:r>
            <a:r>
              <a:rPr lang="en-US" dirty="0" smtClean="0"/>
              <a:t>of billions of documents?</a:t>
            </a:r>
          </a:p>
          <a:p>
            <a:pPr lvl="1"/>
            <a:r>
              <a:rPr lang="en-US" dirty="0" smtClean="0"/>
              <a:t>If exact match was the issue it would be ok, can we replicate this idea?</a:t>
            </a:r>
          </a:p>
        </p:txBody>
      </p:sp>
    </p:spTree>
    <p:extLst>
      <p:ext uri="{BB962C8B-B14F-4D97-AF65-F5344CB8AC3E}">
        <p14:creationId xmlns:p14="http://schemas.microsoft.com/office/powerpoint/2010/main" val="12338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34E-3D0A-44D6-9449-A335816C02B4}" type="slidenum">
              <a:rPr lang="en-US"/>
              <a:pPr/>
              <a:t>40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1143000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80% Similar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want </a:t>
            </a:r>
            <a:r>
              <a:rPr lang="en-US" dirty="0"/>
              <a:t>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80%-similar</a:t>
            </a:r>
            <a:r>
              <a:rPr lang="en-US" dirty="0"/>
              <a:t> pairs</a:t>
            </a:r>
            <a:r>
              <a:rPr lang="en-US" dirty="0" smtClean="0"/>
              <a:t>. Choose </a:t>
            </a:r>
            <a:r>
              <a:rPr lang="en-US" dirty="0">
                <a:solidFill>
                  <a:srgbClr val="0070C0"/>
                </a:solidFill>
              </a:rPr>
              <a:t>20</a:t>
            </a:r>
            <a:r>
              <a:rPr lang="en-US" dirty="0"/>
              <a:t> bands of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integers/band.</a:t>
            </a:r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in one particular band: </a:t>
            </a:r>
          </a:p>
          <a:p>
            <a:pPr marL="0" indent="0" algn="ctr">
              <a:buNone/>
            </a:pPr>
            <a:r>
              <a:rPr lang="en-US" dirty="0" smtClean="0"/>
              <a:t>(0.8)</a:t>
            </a:r>
            <a:r>
              <a:rPr lang="en-US" baseline="30000" dirty="0" smtClean="0"/>
              <a:t>5</a:t>
            </a:r>
            <a:r>
              <a:rPr lang="en-US" dirty="0" smtClean="0"/>
              <a:t> = 0.328.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not  </a:t>
            </a:r>
            <a:r>
              <a:rPr lang="en-US" dirty="0"/>
              <a:t>similar in 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 of the 20 bands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1-0.328)</a:t>
            </a:r>
            <a:r>
              <a:rPr lang="en-US" baseline="30000" dirty="0"/>
              <a:t>20</a:t>
            </a:r>
            <a:r>
              <a:rPr lang="en-US" dirty="0"/>
              <a:t> = </a:t>
            </a:r>
            <a:r>
              <a:rPr lang="en-US" dirty="0" smtClean="0"/>
              <a:t>0.00035 </a:t>
            </a:r>
          </a:p>
          <a:p>
            <a:pPr marL="0" lvl="1" indent="0">
              <a:buClr>
                <a:schemeClr val="accent6"/>
              </a:buClr>
              <a:buNone/>
            </a:pPr>
            <a:endParaRPr lang="en-US" dirty="0" smtClean="0"/>
          </a:p>
          <a:p>
            <a:pPr marL="617220" lvl="2" indent="-342900"/>
            <a:r>
              <a:rPr lang="en-US" dirty="0" smtClean="0"/>
              <a:t>i.e</a:t>
            </a:r>
            <a:r>
              <a:rPr lang="en-US" dirty="0"/>
              <a:t>., about 1/3000-th of the 80%-similar column pairs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Probability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S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are </a:t>
            </a:r>
            <a:r>
              <a:rPr lang="en-US" dirty="0" smtClean="0"/>
              <a:t>similar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at least </a:t>
            </a:r>
            <a:r>
              <a:rPr lang="en-US" dirty="0" smtClean="0"/>
              <a:t>one of </a:t>
            </a:r>
            <a:r>
              <a:rPr lang="en-US" dirty="0"/>
              <a:t>the 20 bands: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1-0.00035 = 0.999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9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F3A-FF8C-423F-A236-4B086DCE254D}" type="slidenum">
              <a:rPr lang="en-US"/>
              <a:pPr/>
              <a:t>41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9144000" cy="1143000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Only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40% Similar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848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in any one particular band: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/>
              <a:t>0.4)</a:t>
            </a:r>
            <a:r>
              <a:rPr lang="en-US" baseline="30000" dirty="0"/>
              <a:t>5</a:t>
            </a:r>
            <a:r>
              <a:rPr lang="en-US" dirty="0"/>
              <a:t>  = 0.01 .</a:t>
            </a:r>
          </a:p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identical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at least</a:t>
            </a:r>
            <a:r>
              <a:rPr lang="en-US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US" dirty="0"/>
              <a:t>1 of 20 bands: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Lucida Sans Unicode" pitchFamily="34" charset="0"/>
              </a:rPr>
              <a:t> </a:t>
            </a:r>
            <a:r>
              <a:rPr lang="en-US" dirty="0" smtClean="0">
                <a:latin typeface="Lucida Sans Unicode" pitchFamily="34" charset="0"/>
              </a:rPr>
              <a:t>		≤</a:t>
            </a:r>
            <a:r>
              <a:rPr lang="en-US" dirty="0" smtClean="0"/>
              <a:t> </a:t>
            </a:r>
            <a:r>
              <a:rPr lang="en-US" dirty="0"/>
              <a:t>20 * 0.01 = 0.2 .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false positives </a:t>
            </a:r>
            <a:r>
              <a:rPr lang="en-US" dirty="0"/>
              <a:t>much lower for similarities &lt;&lt;</a:t>
            </a:r>
            <a:r>
              <a:rPr lang="en-US" dirty="0">
                <a:latin typeface="Lucida Sans Unicode" pitchFamily="34" charset="0"/>
              </a:rPr>
              <a:t> </a:t>
            </a:r>
            <a:r>
              <a:rPr lang="en-US" dirty="0"/>
              <a:t>40%. </a:t>
            </a:r>
          </a:p>
        </p:txBody>
      </p:sp>
    </p:spTree>
    <p:extLst>
      <p:ext uri="{BB962C8B-B14F-4D97-AF65-F5344CB8AC3E}">
        <p14:creationId xmlns:p14="http://schemas.microsoft.com/office/powerpoint/2010/main" val="27211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9857-F378-43D5-89F2-B460D4C2FB95}" type="slidenum">
              <a:rPr lang="en-US"/>
              <a:pPr/>
              <a:t>42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LSH Summary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/>
              <a:t>Tune to get almost all pairs with similar signatures, but eliminate most pairs that do not have similar signatures.</a:t>
            </a:r>
          </a:p>
          <a:p>
            <a:r>
              <a:rPr lang="en-US"/>
              <a:t>Check in main memory that candidate pairs really do have similar signatures.</a:t>
            </a:r>
          </a:p>
          <a:p>
            <a:r>
              <a:rPr lang="en-US">
                <a:solidFill>
                  <a:srgbClr val="FF9900"/>
                </a:solidFill>
              </a:rPr>
              <a:t>Optional</a:t>
            </a:r>
            <a:r>
              <a:rPr lang="en-US"/>
              <a:t>: In another pass through data, check that the remaining candidate pairs really represent similar </a:t>
            </a:r>
            <a:r>
              <a:rPr lang="en-US" i="1"/>
              <a:t>sets</a:t>
            </a:r>
            <a:r>
              <a:rPr lang="en-US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976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Locality-sensitive hashing (LSH)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Big Picture</a:t>
            </a:r>
            <a:r>
              <a:rPr lang="en-US" dirty="0" smtClean="0"/>
              <a:t>: Construct hash functions </a:t>
            </a:r>
            <a:r>
              <a:rPr lang="en-US" b="1" dirty="0" smtClean="0">
                <a:solidFill>
                  <a:srgbClr val="0070C0"/>
                </a:solidFill>
              </a:rPr>
              <a:t>h: R</a:t>
            </a:r>
            <a:r>
              <a:rPr lang="en-US" b="1" baseline="30000" dirty="0" smtClean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U </a:t>
            </a:r>
            <a:r>
              <a:rPr lang="en-US" dirty="0" smtClean="0">
                <a:sym typeface="Wingdings" pitchFamily="2" charset="2"/>
              </a:rPr>
              <a:t>such that for any pair of points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dirty="0">
                <a:sym typeface="Wingdings" pitchFamily="2" charset="2"/>
              </a:rPr>
              <a:t>, for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distance</a:t>
            </a:r>
            <a:r>
              <a:rPr lang="en-US" dirty="0">
                <a:sym typeface="Wingdings" pitchFamily="2" charset="2"/>
              </a:rPr>
              <a:t> function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we have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D(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)≤r</a:t>
            </a:r>
            <a:r>
              <a:rPr lang="en-US" dirty="0" smtClean="0">
                <a:sym typeface="Wingdings" pitchFamily="2" charset="2"/>
              </a:rPr>
              <a:t>, then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Pr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[h(p)=h(q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)]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≥ </a:t>
            </a:r>
            <a:r>
              <a:rPr lang="el-GR" b="1" dirty="0" smtClean="0">
                <a:solidFill>
                  <a:srgbClr val="0070C0"/>
                </a:solidFill>
                <a:sym typeface="Wingdings" pitchFamily="2" charset="2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 </a:t>
            </a:r>
            <a:r>
              <a:rPr lang="en-US" dirty="0" smtClean="0">
                <a:sym typeface="Wingdings" pitchFamily="2" charset="2"/>
              </a:rPr>
              <a:t>is high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D(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p,q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)≥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cr</a:t>
            </a:r>
            <a:r>
              <a:rPr lang="en-US" dirty="0" smtClean="0">
                <a:sym typeface="Wingdings" pitchFamily="2" charset="2"/>
              </a:rPr>
              <a:t>, then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Pr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[h(p)=h(q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)]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≤ </a:t>
            </a:r>
            <a:r>
              <a:rPr lang="el-GR" b="1" dirty="0" smtClean="0">
                <a:solidFill>
                  <a:srgbClr val="0070C0"/>
                </a:solidFill>
                <a:sym typeface="Wingdings" pitchFamily="2" charset="2"/>
              </a:rPr>
              <a:t>β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 </a:t>
            </a:r>
            <a:r>
              <a:rPr lang="en-US" dirty="0" smtClean="0">
                <a:sym typeface="Wingdings" pitchFamily="2" charset="2"/>
              </a:rPr>
              <a:t>is small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Then, we can find close pairs by hashing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sym typeface="Wingdings" pitchFamily="2" charset="2"/>
              </a:rPr>
              <a:t>LSH is a general framework: for a given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distance</a:t>
            </a:r>
            <a:r>
              <a:rPr lang="en-US" dirty="0" smtClean="0">
                <a:sym typeface="Wingdings" pitchFamily="2" charset="2"/>
              </a:rPr>
              <a:t> function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 we need to find the right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h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h </a:t>
            </a:r>
            <a:r>
              <a:rPr lang="en-US" dirty="0">
                <a:sym typeface="Wingdings" pitchFamily="2" charset="2"/>
              </a:rPr>
              <a:t>is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r,cr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el-GR" b="1" dirty="0" smtClean="0">
                <a:solidFill>
                  <a:srgbClr val="0070C0"/>
                </a:solidFill>
                <a:sym typeface="Wingdings" pitchFamily="2" charset="2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el-GR" b="1" dirty="0" smtClean="0">
                <a:solidFill>
                  <a:srgbClr val="0070C0"/>
                </a:solidFill>
                <a:sym typeface="Wingdings" pitchFamily="2" charset="2"/>
              </a:rPr>
              <a:t>β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)-</a:t>
            </a:r>
            <a:r>
              <a:rPr lang="en-US" dirty="0">
                <a:sym typeface="Wingdings" pitchFamily="2" charset="2"/>
              </a:rPr>
              <a:t>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54C9-4BC7-4BD4-AE95-B2DD67890414}" type="slidenum">
              <a:rPr lang="en-US"/>
              <a:pPr/>
              <a:t>44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LSH for Cosine Distance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/>
              <a:t>For cosine distance, there is a technique analogous to </a:t>
            </a:r>
            <a:r>
              <a:rPr lang="en-US" dirty="0" err="1"/>
              <a:t>minhashing</a:t>
            </a:r>
            <a:r>
              <a:rPr lang="en-US" dirty="0"/>
              <a:t> for generating a </a:t>
            </a:r>
            <a:r>
              <a:rPr lang="en-US" sz="3600" dirty="0"/>
              <a:t>(</a:t>
            </a:r>
            <a:r>
              <a:rPr lang="en-US" dirty="0" err="1"/>
              <a:t>d</a:t>
            </a:r>
            <a:r>
              <a:rPr lang="en-US" baseline="-25000" dirty="0" err="1"/>
              <a:t>1</a:t>
            </a:r>
            <a:r>
              <a:rPr lang="en-US" dirty="0" err="1"/>
              <a:t>,d</a:t>
            </a:r>
            <a:r>
              <a:rPr lang="en-US" baseline="-25000" dirty="0" err="1"/>
              <a:t>2</a:t>
            </a:r>
            <a:r>
              <a:rPr lang="en-US" dirty="0"/>
              <a:t>,(1-</a:t>
            </a:r>
            <a:r>
              <a:rPr lang="en-US" dirty="0" err="1"/>
              <a:t>d</a:t>
            </a:r>
            <a:r>
              <a:rPr lang="en-US" baseline="-25000" dirty="0" err="1"/>
              <a:t>1</a:t>
            </a:r>
            <a:r>
              <a:rPr lang="en-US" dirty="0"/>
              <a:t>/180),(1-</a:t>
            </a:r>
            <a:r>
              <a:rPr lang="en-US" dirty="0" err="1"/>
              <a:t>d</a:t>
            </a:r>
            <a:r>
              <a:rPr lang="en-US" baseline="-25000" dirty="0" err="1"/>
              <a:t>2</a:t>
            </a:r>
            <a:r>
              <a:rPr lang="en-US" dirty="0"/>
              <a:t>/180)</a:t>
            </a:r>
            <a:r>
              <a:rPr lang="en-US" sz="3600" dirty="0"/>
              <a:t>)</a:t>
            </a:r>
            <a:r>
              <a:rPr lang="en-US" dirty="0"/>
              <a:t>- sensitive family for any </a:t>
            </a:r>
            <a:r>
              <a:rPr lang="en-US" dirty="0" err="1"/>
              <a:t>d</a:t>
            </a:r>
            <a:r>
              <a:rPr lang="en-US" baseline="-25000" dirty="0" err="1"/>
              <a:t>1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baseline="-25000" dirty="0" err="1"/>
              <a:t>2</a:t>
            </a:r>
            <a:r>
              <a:rPr lang="en-US" dirty="0"/>
              <a:t>.</a:t>
            </a:r>
          </a:p>
          <a:p>
            <a:r>
              <a:rPr lang="en-US" dirty="0"/>
              <a:t>Called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hyperplanes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4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02E4-563E-4005-9870-F577E5A66DEE}" type="slidenum">
              <a:rPr lang="en-US"/>
              <a:pPr/>
              <a:t>45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Hyperplanes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/>
              <a:t>Pick a random vector </a:t>
            </a:r>
            <a:r>
              <a:rPr lang="en-US" i="1"/>
              <a:t>v</a:t>
            </a:r>
            <a:r>
              <a:rPr lang="en-US"/>
              <a:t>, which determines a hash function </a:t>
            </a:r>
            <a:r>
              <a:rPr lang="en-US" i="1"/>
              <a:t>h</a:t>
            </a:r>
            <a:r>
              <a:rPr lang="en-US" i="1" baseline="-25000"/>
              <a:t>v</a:t>
            </a:r>
            <a:r>
              <a:rPr lang="en-US"/>
              <a:t>  with two buckets.</a:t>
            </a:r>
          </a:p>
          <a:p>
            <a:r>
              <a:rPr lang="en-US"/>
              <a:t>h</a:t>
            </a:r>
            <a:r>
              <a:rPr lang="en-US" baseline="-25000"/>
              <a:t>v</a:t>
            </a:r>
            <a:r>
              <a:rPr lang="en-US"/>
              <a:t>(x) = +1 if v.x &gt; 0; = -1 if v.x &lt; 0.</a:t>
            </a:r>
          </a:p>
          <a:p>
            <a:r>
              <a:rPr lang="en-US"/>
              <a:t>LS-family </a:t>
            </a:r>
            <a:r>
              <a:rPr lang="en-US" b="1"/>
              <a:t>H</a:t>
            </a:r>
            <a:r>
              <a:rPr lang="en-US"/>
              <a:t> = set of all functions derived from any vector.</a:t>
            </a:r>
          </a:p>
          <a:p>
            <a:r>
              <a:rPr lang="en-US">
                <a:solidFill>
                  <a:srgbClr val="CC3300"/>
                </a:solidFill>
              </a:rPr>
              <a:t>Claim</a:t>
            </a:r>
            <a:r>
              <a:rPr lang="en-US"/>
              <a:t>: Prob[h(x)=h(y)] = 1 – (angle between </a:t>
            </a:r>
            <a:r>
              <a:rPr lang="en-US" i="1"/>
              <a:t>x </a:t>
            </a:r>
            <a:r>
              <a:rPr lang="en-US"/>
              <a:t>  and</a:t>
            </a:r>
            <a:r>
              <a:rPr lang="en-US" i="1"/>
              <a:t> y</a:t>
            </a:r>
            <a:r>
              <a:rPr lang="en-US"/>
              <a:t>  divided by 180).</a:t>
            </a:r>
          </a:p>
        </p:txBody>
      </p:sp>
    </p:spTree>
    <p:extLst>
      <p:ext uri="{BB962C8B-B14F-4D97-AF65-F5344CB8AC3E}">
        <p14:creationId xmlns:p14="http://schemas.microsoft.com/office/powerpoint/2010/main" val="8291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4627-9844-4496-9AD5-1258BBEBE5F3}" type="slidenum">
              <a:rPr lang="en-US"/>
              <a:pPr/>
              <a:t>46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Proof</a:t>
            </a:r>
            <a:r>
              <a:rPr lang="en-US"/>
              <a:t> of Claim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3657600" y="2743200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3733800"/>
            <a:ext cx="2743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56325" y="2395538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384925" y="47577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y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974725" y="1938338"/>
            <a:ext cx="1681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Look in the</a:t>
            </a:r>
          </a:p>
          <a:p>
            <a:r>
              <a:rPr lang="en-US" sz="2400"/>
              <a:t>plane of </a:t>
            </a:r>
            <a:r>
              <a:rPr lang="en-US" sz="2400" i="1"/>
              <a:t>x</a:t>
            </a:r>
          </a:p>
          <a:p>
            <a:r>
              <a:rPr lang="en-US" sz="2400"/>
              <a:t>and </a:t>
            </a:r>
            <a:r>
              <a:rPr lang="en-US" sz="2400" i="1"/>
              <a:t>y</a:t>
            </a:r>
            <a:r>
              <a:rPr lang="en-US" sz="2400"/>
              <a:t>.</a:t>
            </a: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4114800" y="3581400"/>
            <a:ext cx="2759075" cy="2532063"/>
            <a:chOff x="2592" y="2256"/>
            <a:chExt cx="1738" cy="1595"/>
          </a:xfrm>
        </p:grpSpPr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918" y="3333"/>
              <a:ext cx="14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Prob[Red case]</a:t>
              </a:r>
            </a:p>
            <a:p>
              <a:r>
                <a:rPr lang="en-US" sz="2400"/>
                <a:t>= </a:t>
              </a:r>
              <a:r>
                <a:rPr lang="en-US" sz="2400">
                  <a:cs typeface="Tahoma" pitchFamily="34" charset="0"/>
                </a:rPr>
                <a:t>θ</a:t>
              </a:r>
              <a:r>
                <a:rPr lang="en-US" sz="2400"/>
                <a:t>/180</a:t>
              </a:r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2592" y="225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cs typeface="Tahoma" pitchFamily="34" charset="0"/>
                </a:rPr>
                <a:t>θ</a:t>
              </a:r>
            </a:p>
          </p:txBody>
        </p:sp>
      </p:grpSp>
      <p:grpSp>
        <p:nvGrpSpPr>
          <p:cNvPr id="45082" name="Group 26"/>
          <p:cNvGrpSpPr>
            <a:grpSpLocks/>
          </p:cNvGrpSpPr>
          <p:nvPr/>
        </p:nvGrpSpPr>
        <p:grpSpPr bwMode="auto">
          <a:xfrm>
            <a:off x="1066800" y="1682750"/>
            <a:ext cx="7397750" cy="3103563"/>
            <a:chOff x="672" y="1060"/>
            <a:chExt cx="4660" cy="1955"/>
          </a:xfrm>
        </p:grpSpPr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 flipH="1" flipV="1">
              <a:off x="672" y="2112"/>
              <a:ext cx="3264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4022" y="2037"/>
              <a:ext cx="131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Hyperplanes</a:t>
              </a:r>
            </a:p>
            <a:p>
              <a:r>
                <a:rPr lang="en-US" sz="2400"/>
                <a:t>(normal to </a:t>
              </a:r>
              <a:r>
                <a:rPr lang="en-US" sz="2400" i="1"/>
                <a:t>v</a:t>
              </a:r>
              <a:r>
                <a:rPr lang="en-US" sz="2400"/>
                <a:t> )</a:t>
              </a:r>
            </a:p>
            <a:p>
              <a:r>
                <a:rPr lang="en-US" sz="2400"/>
                <a:t>for which h(x)</a:t>
              </a:r>
            </a:p>
            <a:p>
              <a:r>
                <a:rPr lang="en-US" sz="2400"/>
                <a:t>&lt;&gt; h(y)</a:t>
              </a:r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V="1">
              <a:off x="2304" y="1152"/>
              <a:ext cx="144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2534" y="10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v</a:t>
              </a:r>
            </a:p>
          </p:txBody>
        </p:sp>
      </p:grpSp>
      <p:grpSp>
        <p:nvGrpSpPr>
          <p:cNvPr id="45083" name="Group 27"/>
          <p:cNvGrpSpPr>
            <a:grpSpLocks/>
          </p:cNvGrpSpPr>
          <p:nvPr/>
        </p:nvGrpSpPr>
        <p:grpSpPr bwMode="auto">
          <a:xfrm>
            <a:off x="2041525" y="2057400"/>
            <a:ext cx="5121275" cy="3811588"/>
            <a:chOff x="1286" y="1296"/>
            <a:chExt cx="3226" cy="2401"/>
          </a:xfrm>
        </p:grpSpPr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 flipH="1" flipV="1">
              <a:off x="2064" y="1296"/>
              <a:ext cx="528" cy="22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1286" y="2949"/>
              <a:ext cx="116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Hyperplanes</a:t>
              </a:r>
            </a:p>
            <a:p>
              <a:r>
                <a:rPr lang="en-US" sz="2400"/>
                <a:t>for which</a:t>
              </a:r>
            </a:p>
            <a:p>
              <a:r>
                <a:rPr lang="en-US" sz="2400"/>
                <a:t>h(x) = h(y)</a:t>
              </a:r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V="1">
              <a:off x="2304" y="1824"/>
              <a:ext cx="2208" cy="528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15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A8E-B645-4608-844D-A908340172FD}" type="slidenum">
              <a:rPr lang="en-US"/>
              <a:pPr/>
              <a:t>47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Signatures for Cosine Distance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419600"/>
          </a:xfrm>
        </p:spPr>
        <p:txBody>
          <a:bodyPr/>
          <a:lstStyle/>
          <a:p>
            <a:r>
              <a:rPr lang="en-US" dirty="0"/>
              <a:t>Pick some number of vectors, and hash your data for each vector.</a:t>
            </a:r>
          </a:p>
          <a:p>
            <a:r>
              <a:rPr lang="en-US" dirty="0"/>
              <a:t>The result is a signature (</a:t>
            </a:r>
            <a:r>
              <a:rPr lang="en-US" i="1" dirty="0">
                <a:solidFill>
                  <a:srgbClr val="0070C0"/>
                </a:solidFill>
              </a:rPr>
              <a:t>sketch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) of +1’s and –1’s that can be used for LSH like the </a:t>
            </a:r>
            <a:r>
              <a:rPr lang="en-US" dirty="0" err="1"/>
              <a:t>minhash</a:t>
            </a:r>
            <a:r>
              <a:rPr lang="en-US" dirty="0"/>
              <a:t> signatures for </a:t>
            </a:r>
            <a:r>
              <a:rPr lang="en-US" dirty="0" err="1"/>
              <a:t>Jaccard</a:t>
            </a:r>
            <a:r>
              <a:rPr lang="en-US" dirty="0"/>
              <a:t> distance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0DEF-4CAB-41AE-B23E-3179F4AF0C6D}" type="slidenum">
              <a:rPr lang="en-US"/>
              <a:pPr/>
              <a:t>48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not pick from among all possible vectors 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to form a component of a sketch.</a:t>
            </a:r>
          </a:p>
          <a:p>
            <a:r>
              <a:rPr lang="en-US" dirty="0"/>
              <a:t>It suffices to consider only vectors </a:t>
            </a:r>
            <a:r>
              <a:rPr lang="en-US" i="1" dirty="0"/>
              <a:t>v</a:t>
            </a:r>
            <a:r>
              <a:rPr lang="en-US" dirty="0"/>
              <a:t>  consisting of +1 and –1 components.</a:t>
            </a:r>
          </a:p>
        </p:txBody>
      </p:sp>
    </p:spTree>
    <p:extLst>
      <p:ext uri="{BB962C8B-B14F-4D97-AF65-F5344CB8AC3E}">
        <p14:creationId xmlns:p14="http://schemas.microsoft.com/office/powerpoint/2010/main" val="42315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E38-170A-42BE-8690-C21CE0E28940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-5394873">
            <a:off x="1257300" y="2552700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2400" y="2743200"/>
            <a:ext cx="77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31" name="Group 19"/>
          <p:cNvGrpSpPr>
            <a:grpSpLocks/>
          </p:cNvGrpSpPr>
          <p:nvPr/>
        </p:nvGrpSpPr>
        <p:grpSpPr bwMode="auto">
          <a:xfrm>
            <a:off x="2362200" y="3048000"/>
            <a:ext cx="1354138" cy="2578100"/>
            <a:chOff x="1488" y="1920"/>
            <a:chExt cx="853" cy="1624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The set</a:t>
              </a:r>
            </a:p>
            <a:p>
              <a:r>
                <a:rPr lang="en-US" sz="1800"/>
                <a:t>of strings</a:t>
              </a:r>
            </a:p>
            <a:p>
              <a:r>
                <a:rPr lang="en-US" sz="1800"/>
                <a:t>of length </a:t>
              </a:r>
              <a:r>
                <a:rPr lang="en-US" sz="1800" i="1"/>
                <a:t>k</a:t>
              </a:r>
            </a:p>
            <a:p>
              <a:r>
                <a:rPr lang="en-US" sz="1800"/>
                <a:t>that appear</a:t>
              </a:r>
            </a:p>
            <a:p>
              <a:r>
                <a:rPr lang="en-US" sz="1800"/>
                <a:t>in the doc-</a:t>
              </a:r>
            </a:p>
            <a:p>
              <a:r>
                <a:rPr lang="en-US" sz="1800"/>
                <a:t>ument</a:t>
              </a: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3581400" y="2362200"/>
            <a:ext cx="2376488" cy="3538538"/>
            <a:chOff x="2256" y="1488"/>
            <a:chExt cx="1497" cy="2229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/>
                <a:t>Minhash-</a:t>
              </a:r>
            </a:p>
            <a:p>
              <a:pPr algn="ctr"/>
              <a:r>
                <a:rPr lang="en-US" sz="1800"/>
                <a:t>ing</a:t>
              </a: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69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Signatures</a:t>
              </a:r>
              <a:r>
                <a:rPr lang="en-US" sz="1800" i="1" dirty="0">
                  <a:solidFill>
                    <a:srgbClr val="FF0000"/>
                  </a:solidFill>
                </a:rPr>
                <a:t> </a:t>
              </a:r>
              <a:r>
                <a:rPr lang="en-US" sz="1800" dirty="0"/>
                <a:t>:</a:t>
              </a:r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5715000" y="2165350"/>
            <a:ext cx="3402013" cy="2014538"/>
            <a:chOff x="3600" y="1364"/>
            <a:chExt cx="2143" cy="1269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Locality-</a:t>
              </a:r>
            </a:p>
            <a:p>
              <a:pPr algn="ctr"/>
              <a:r>
                <a:rPr lang="en-US" sz="1800"/>
                <a:t>sensitive</a:t>
              </a:r>
            </a:p>
            <a:p>
              <a:pPr algn="ctr"/>
              <a:r>
                <a:rPr lang="en-US" sz="1800"/>
                <a:t>Hashing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53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Candidate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pairs </a:t>
              </a:r>
              <a:r>
                <a:rPr lang="en-US" sz="1800" dirty="0"/>
                <a:t>:</a:t>
              </a:r>
            </a:p>
            <a:p>
              <a:r>
                <a:rPr lang="en-US" sz="1800" dirty="0"/>
                <a:t>those pairs</a:t>
              </a:r>
            </a:p>
            <a:p>
              <a:r>
                <a:rPr lang="en-US" sz="1800" dirty="0"/>
                <a:t>of signatures</a:t>
              </a:r>
            </a:p>
            <a:p>
              <a:r>
                <a:rPr lang="en-US" sz="1800" dirty="0"/>
                <a:t>that we need</a:t>
              </a:r>
            </a:p>
            <a:p>
              <a:r>
                <a:rPr lang="en-US" sz="1800" dirty="0"/>
                <a:t>to test for</a:t>
              </a:r>
            </a:p>
            <a:p>
              <a:r>
                <a:rPr lang="en-US" sz="1800" dirty="0"/>
                <a:t>similarity.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9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C000"/>
                </a:solidFill>
              </a:rPr>
              <a:t>Group related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rgbClr val="FFC000"/>
                </a:solidFill>
              </a:rPr>
              <a:t>group genes and proteins</a:t>
            </a:r>
            <a:r>
              <a:rPr lang="en-US" sz="2000" dirty="0"/>
              <a:t> that have similar functionality, or </a:t>
            </a:r>
            <a:r>
              <a:rPr lang="en-US" sz="2000" dirty="0">
                <a:solidFill>
                  <a:srgbClr val="FFC000"/>
                </a:solidFill>
              </a:rPr>
              <a:t>group stocks </a:t>
            </a:r>
            <a:r>
              <a:rPr lang="en-US" sz="2000" dirty="0"/>
              <a:t>with similar price fluctuations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41148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36576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3447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02884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167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2263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546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Types of Clusters: Well-Separated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Shingling</a:t>
            </a:r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Shingle: a sequence of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contiguous characters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320800" y="2790250"/>
            <a:ext cx="2028119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 smtClean="0">
                <a:solidFill>
                  <a:srgbClr val="F2493C"/>
                </a:solidFill>
                <a:latin typeface="CourierPS" pitchFamily="49" charset="0"/>
              </a:rPr>
              <a:t>a </a:t>
            </a:r>
            <a:r>
              <a:rPr lang="en-US" sz="2400" b="1" u="sng" dirty="0">
                <a:solidFill>
                  <a:srgbClr val="F2493C"/>
                </a:solidFill>
                <a:latin typeface="CourierPS" pitchFamily="49" charset="0"/>
              </a:rPr>
              <a:t>rose </a:t>
            </a:r>
            <a:r>
              <a:rPr lang="en-US" sz="2400" b="1" u="sng" dirty="0" smtClean="0">
                <a:solidFill>
                  <a:srgbClr val="F2493C"/>
                </a:solidFill>
                <a:latin typeface="CourierPS" pitchFamily="49" charset="0"/>
              </a:rPr>
              <a:t>is </a:t>
            </a:r>
            <a:endParaRPr lang="en-US" sz="2400" b="1" u="sng" dirty="0">
              <a:solidFill>
                <a:srgbClr val="F2493C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 rose </a:t>
            </a:r>
            <a:r>
              <a:rPr lang="en-US" sz="2400" b="1" u="sng" dirty="0">
                <a:solidFill>
                  <a:schemeClr val="accent2"/>
                </a:solidFill>
                <a:latin typeface="CourierPS" pitchFamily="49" charset="0"/>
              </a:rPr>
              <a:t>is </a:t>
            </a:r>
            <a:r>
              <a:rPr lang="en-US" sz="2400" b="1" u="sng" dirty="0" smtClean="0">
                <a:solidFill>
                  <a:schemeClr val="accent2"/>
                </a:solidFill>
                <a:latin typeface="CourierPS" pitchFamily="49" charset="0"/>
              </a:rPr>
              <a:t>a</a:t>
            </a:r>
          </a:p>
          <a:p>
            <a:pPr eaLnBrk="0" hangingPunct="0"/>
            <a:r>
              <a:rPr lang="en-US" sz="2400" b="1" u="sng" dirty="0" smtClean="0">
                <a:solidFill>
                  <a:srgbClr val="00B050"/>
                </a:solidFill>
                <a:latin typeface="CourierPS" pitchFamily="49" charset="0"/>
              </a:rPr>
              <a:t>rose is a </a:t>
            </a:r>
          </a:p>
          <a:p>
            <a:pPr eaLnBrk="0" hangingPunct="0"/>
            <a:r>
              <a:rPr lang="en-US" sz="2400" b="1" u="sng" dirty="0" err="1" smtClean="0">
                <a:solidFill>
                  <a:srgbClr val="00B0F0"/>
                </a:solidFill>
                <a:latin typeface="CourierPS" pitchFamily="49" charset="0"/>
              </a:rPr>
              <a:t>ose</a:t>
            </a:r>
            <a:r>
              <a:rPr lang="en-US" sz="2400" b="1" u="sng" dirty="0" smtClean="0">
                <a:solidFill>
                  <a:srgbClr val="00B0F0"/>
                </a:solidFill>
                <a:latin typeface="CourierPS" pitchFamily="49" charset="0"/>
              </a:rPr>
              <a:t> is a r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se is a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ro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rgbClr val="FFC000"/>
                </a:solidFill>
                <a:latin typeface="CourierPS" pitchFamily="49" charset="0"/>
              </a:rPr>
              <a:t>e is a </a:t>
            </a:r>
            <a:r>
              <a:rPr lang="en-US" sz="2400" b="1" u="sng" dirty="0" err="1" smtClean="0">
                <a:solidFill>
                  <a:srgbClr val="FFC000"/>
                </a:solidFill>
                <a:latin typeface="CourierPS" pitchFamily="49" charset="0"/>
              </a:rPr>
              <a:t>ros</a:t>
            </a:r>
            <a:endParaRPr lang="en-US" sz="2400" b="1" u="sng" dirty="0" smtClean="0">
              <a:solidFill>
                <a:srgbClr val="FFC000"/>
              </a:solidFill>
              <a:latin typeface="CourierPS" pitchFamily="49" charset="0"/>
            </a:endParaRPr>
          </a:p>
          <a:p>
            <a:pPr eaLnBrk="0" hangingPunct="0"/>
            <a:r>
              <a:rPr lang="en-US" sz="2400" b="1" u="sng" dirty="0" smtClean="0">
                <a:solidFill>
                  <a:srgbClr val="7030A0"/>
                </a:solidFill>
                <a:latin typeface="CourierPS" pitchFamily="49" charset="0"/>
              </a:rPr>
              <a:t> is a rose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is a rose </a:t>
            </a:r>
          </a:p>
          <a:p>
            <a:pPr eaLnBrk="0" hangingPunct="0"/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s a rose i</a:t>
            </a:r>
          </a:p>
          <a:p>
            <a:pPr eaLnBrk="0" hangingPunct="0"/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 a rose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2743200"/>
            <a:ext cx="922047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2493C"/>
                </a:solidFill>
                <a:latin typeface="CourierPS" pitchFamily="49" charset="0"/>
              </a:rPr>
              <a:t>1111</a:t>
            </a:r>
            <a:endParaRPr lang="en-US" sz="2400" b="1" dirty="0">
              <a:solidFill>
                <a:srgbClr val="F2493C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chemeClr val="accent2"/>
                </a:solidFill>
                <a:latin typeface="CourierPS" pitchFamily="49" charset="0"/>
              </a:rPr>
              <a:t>2222</a:t>
            </a:r>
            <a:endParaRPr lang="en-US" sz="2400" b="1" dirty="0">
              <a:solidFill>
                <a:schemeClr val="accent2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CourierPS" pitchFamily="49" charset="0"/>
              </a:rPr>
              <a:t>3333</a:t>
            </a:r>
            <a:endParaRPr lang="en-US" sz="2400" b="1" dirty="0">
              <a:solidFill>
                <a:srgbClr val="00B050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latin typeface="CourierPS" pitchFamily="49" charset="0"/>
              </a:rPr>
              <a:t>4444</a:t>
            </a:r>
            <a:endParaRPr lang="en-US" sz="2400" b="1" dirty="0">
              <a:solidFill>
                <a:srgbClr val="00B0F0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PS" pitchFamily="49" charset="0"/>
              </a:rPr>
              <a:t>5555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CourierPS" pitchFamily="49" charset="0"/>
              </a:rPr>
              <a:t>6666</a:t>
            </a:r>
            <a:endParaRPr lang="en-US" sz="2400" b="1" dirty="0">
              <a:solidFill>
                <a:srgbClr val="FFC000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CourierPS" pitchFamily="49" charset="0"/>
              </a:rPr>
              <a:t>7777</a:t>
            </a:r>
            <a:endParaRPr lang="en-US" sz="2400" b="1" dirty="0">
              <a:solidFill>
                <a:srgbClr val="7030A0"/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PS" pitchFamily="49" charset="0"/>
              </a:rPr>
              <a:t>8888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CourierPS" pitchFamily="49" charset="0"/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urierPS" pitchFamily="49" charset="0"/>
              </a:rPr>
              <a:t>9999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urierPS" pitchFamily="49" charset="0"/>
              </a:rPr>
              <a:t>0000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ourierP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784" y="2227302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of Shingles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227302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of 64-bit integers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400469"/>
            <a:ext cx="276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Hash function</a:t>
            </a:r>
          </a:p>
          <a:p>
            <a:pPr algn="ctr"/>
            <a:r>
              <a:rPr lang="en-US" sz="2000" b="1" dirty="0" smtClean="0"/>
              <a:t>(Rabin’s fingerprints)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3038396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3422492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81400" y="3733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81400" y="4876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1400" y="4495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71689" y="4114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81400" y="52578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81400" y="5562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81400" y="5943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81400" y="6324600"/>
            <a:ext cx="3505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Contiguity-Based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Types of Clusters: Conceptual Clusters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Enumerate all possible ways of dividing the points into clusters and evaluate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potential set of clusters by using the given objective function.  (NP Hard)</a:t>
            </a:r>
          </a:p>
          <a:p>
            <a:pPr lvl="1"/>
            <a:r>
              <a:rPr lang="en-US" dirty="0"/>
              <a:t> 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objective is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b="1" dirty="0" smtClean="0">
                <a:solidFill>
                  <a:schemeClr val="accent1"/>
                </a:solidFill>
              </a:rPr>
              <a:t>d&gt;=2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92C-A25F-48B5-A42A-A4D37A8B4691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Basic Data Model</a:t>
            </a:r>
            <a:r>
              <a:rPr lang="en-US"/>
              <a:t>: Sets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n-US" dirty="0" smtClean="0"/>
              <a:t>: A document is represented as a 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  <a:r>
              <a:rPr lang="en-US" dirty="0"/>
              <a:t> shingles </a:t>
            </a:r>
            <a:r>
              <a:rPr lang="en-US" dirty="0" smtClean="0"/>
              <a:t>(more accurately, hashes of shingles)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Document similarity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Jaccard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similarity of the sets of shingles.</a:t>
            </a:r>
          </a:p>
          <a:p>
            <a:pPr lvl="1"/>
            <a:r>
              <a:rPr lang="en-US" dirty="0" smtClean="0"/>
              <a:t>Common shingles over the union of shingles</a:t>
            </a:r>
          </a:p>
          <a:p>
            <a:pPr lvl="1"/>
            <a:r>
              <a:rPr lang="en-US" i="1" dirty="0" err="1">
                <a:solidFill>
                  <a:srgbClr val="0070C0"/>
                </a:solidFill>
              </a:rPr>
              <a:t>Sim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= |C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C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|/|C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C</a:t>
            </a:r>
            <a:r>
              <a:rPr lang="en-US" baseline="-25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|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Applicable to any kind of sets.</a:t>
            </a:r>
            <a:endParaRPr lang="en-US" dirty="0"/>
          </a:p>
          <a:p>
            <a:pPr marL="800100" lvl="1" indent="-342900"/>
            <a:r>
              <a:rPr lang="en-US" dirty="0" smtClean="0"/>
              <a:t>E.g., similar </a:t>
            </a:r>
            <a:r>
              <a:rPr lang="en-US" dirty="0"/>
              <a:t>customers or </a:t>
            </a:r>
            <a:r>
              <a:rPr lang="en-US" dirty="0" smtClean="0"/>
              <a:t>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Euclidean </a:t>
            </a:r>
            <a:r>
              <a:rPr lang="en-US" dirty="0" smtClean="0"/>
              <a:t>distance (SSE), </a:t>
            </a:r>
            <a:r>
              <a:rPr lang="en-US" dirty="0"/>
              <a:t>cosine similarity, correlation,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form multiple 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‘Until relatively few points change clusters’</a:t>
            </a:r>
          </a:p>
          <a:p>
            <a:r>
              <a:rPr lang="en-US" dirty="0"/>
              <a:t>Complexity is O( n * K * I * d )</a:t>
            </a:r>
          </a:p>
          <a:p>
            <a:pPr lvl="1"/>
            <a:r>
              <a:rPr lang="en-US" dirty="0"/>
              <a:t>n = number of points, K = number of clusters, </a:t>
            </a:r>
            <a:br>
              <a:rPr lang="en-US" dirty="0"/>
            </a:br>
            <a:r>
              <a:rPr lang="en-US" dirty="0"/>
              <a:t>I = number of iterations, d 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idea</a:t>
            </a:r>
            <a:r>
              <a:rPr lang="en-US" dirty="0"/>
              <a:t>: “hash” each </a:t>
            </a:r>
            <a:r>
              <a:rPr lang="en-US" dirty="0" smtClean="0"/>
              <a:t>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 </a:t>
            </a:r>
            <a:r>
              <a:rPr lang="en-US" dirty="0"/>
              <a:t>to a small </a:t>
            </a:r>
            <a:r>
              <a:rPr lang="en-US" dirty="0">
                <a:solidFill>
                  <a:srgbClr val="FF0000"/>
                </a:solidFill>
              </a:rPr>
              <a:t>signature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Sig </a:t>
            </a:r>
            <a:r>
              <a:rPr lang="en-US" dirty="0" smtClean="0">
                <a:solidFill>
                  <a:srgbClr val="0070C0"/>
                </a:solidFill>
              </a:rPr>
              <a:t>(S)</a:t>
            </a:r>
            <a:r>
              <a:rPr lang="en-US" dirty="0" smtClean="0"/>
              <a:t>, </a:t>
            </a:r>
            <a:r>
              <a:rPr lang="en-US" dirty="0"/>
              <a:t>such that</a:t>
            </a:r>
            <a:r>
              <a:rPr lang="en-US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Sig </a:t>
            </a:r>
            <a:r>
              <a:rPr lang="en-US" dirty="0">
                <a:solidFill>
                  <a:srgbClr val="0070C0"/>
                </a:solidFill>
              </a:rPr>
              <a:t>(S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/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enough </a:t>
            </a:r>
            <a:r>
              <a:rPr lang="en-US" dirty="0"/>
              <a:t>that we can fit a signature in main memory for each </a:t>
            </a:r>
            <a:r>
              <a:rPr lang="en-US" dirty="0" smtClean="0"/>
              <a:t>set.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Sim</a:t>
            </a:r>
            <a:r>
              <a:rPr lang="en-US" dirty="0" smtClean="0">
                <a:solidFill>
                  <a:srgbClr val="0070C0"/>
                </a:solidFill>
              </a:rPr>
              <a:t> (S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/>
              <a:t>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almost</a:t>
            </a:r>
            <a:r>
              <a:rPr lang="en-US" dirty="0"/>
              <a:t>)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n-US" dirty="0"/>
              <a:t> as the “similarity” of </a:t>
            </a:r>
            <a:r>
              <a:rPr lang="en-US" dirty="0">
                <a:solidFill>
                  <a:srgbClr val="0070C0"/>
                </a:solidFill>
              </a:rPr>
              <a:t>Sig (S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Sig (S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). </a:t>
            </a:r>
            <a:r>
              <a:rPr lang="en-US" dirty="0"/>
              <a:t>(signature </a:t>
            </a:r>
            <a:r>
              <a:rPr lang="en-US" dirty="0">
                <a:solidFill>
                  <a:srgbClr val="FF0000"/>
                </a:solidFill>
              </a:rPr>
              <a:t>preserves</a:t>
            </a:r>
            <a:r>
              <a:rPr lang="en-US" dirty="0"/>
              <a:t> similarity).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Warning</a:t>
            </a:r>
            <a:r>
              <a:rPr lang="en-US" dirty="0" smtClean="0"/>
              <a:t>: This method </a:t>
            </a:r>
            <a:r>
              <a:rPr lang="en-US" dirty="0"/>
              <a:t>can produce </a:t>
            </a:r>
            <a:r>
              <a:rPr lang="en-US" dirty="0">
                <a:solidFill>
                  <a:srgbClr val="FF0000"/>
                </a:solidFill>
              </a:rPr>
              <a:t>false negatives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false </a:t>
            </a:r>
            <a:r>
              <a:rPr lang="en-US" dirty="0">
                <a:solidFill>
                  <a:srgbClr val="00B050"/>
                </a:solidFill>
              </a:rPr>
              <a:t>positives </a:t>
            </a:r>
            <a:r>
              <a:rPr lang="en-US" dirty="0"/>
              <a:t>(if </a:t>
            </a:r>
            <a:r>
              <a:rPr lang="en-US" dirty="0" smtClean="0"/>
              <a:t>an additional check </a:t>
            </a:r>
            <a:r>
              <a:rPr lang="en-US" dirty="0"/>
              <a:t>is not made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False negatives</a:t>
            </a:r>
            <a:r>
              <a:rPr lang="en-US" dirty="0" smtClean="0"/>
              <a:t>: Similar items deemed as non-similar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 positives</a:t>
            </a:r>
            <a:r>
              <a:rPr lang="en-US" dirty="0" smtClean="0"/>
              <a:t>: Non-similar items deemed as similar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 </a:t>
            </a:r>
            <a:endParaRPr lang="en-US" dirty="0"/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clusters (diameter of a cluster is maximum distance between any two points in the cluster).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C3-EE67-4B07-B222-A972DE8BFCAE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Sets to Boolean Matrices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/>
              <a:t>Represent the data as a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smtClean="0"/>
              <a:t>matrix 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33CC33"/>
                </a:solidFill>
              </a:rPr>
              <a:t>Rows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the universe of all possible set elements </a:t>
            </a:r>
          </a:p>
          <a:p>
            <a:pPr lvl="2"/>
            <a:r>
              <a:rPr lang="en-US" dirty="0" smtClean="0"/>
              <a:t>In our case, shingle fingerprints take values in [0…2</a:t>
            </a:r>
            <a:r>
              <a:rPr lang="en-US" baseline="30000" dirty="0" smtClean="0"/>
              <a:t>64</a:t>
            </a:r>
            <a:r>
              <a:rPr lang="en-US" dirty="0" smtClean="0"/>
              <a:t>-1]</a:t>
            </a:r>
            <a:endParaRPr lang="en-US" dirty="0"/>
          </a:p>
          <a:p>
            <a:pPr lvl="1"/>
            <a:r>
              <a:rPr lang="en-US" dirty="0">
                <a:solidFill>
                  <a:srgbClr val="33CC33"/>
                </a:solidFill>
              </a:rPr>
              <a:t>Columns</a:t>
            </a:r>
            <a:r>
              <a:rPr lang="en-US" dirty="0"/>
              <a:t> = </a:t>
            </a:r>
            <a:r>
              <a:rPr lang="en-US" dirty="0" smtClean="0"/>
              <a:t>the sets </a:t>
            </a:r>
          </a:p>
          <a:p>
            <a:pPr lvl="2"/>
            <a:r>
              <a:rPr lang="en-US" dirty="0" smtClean="0"/>
              <a:t>In our case, documents, sets of shingle fingerprints</a:t>
            </a:r>
          </a:p>
          <a:p>
            <a:pPr lvl="1"/>
            <a:r>
              <a:rPr lang="en-US" dirty="0" smtClean="0">
                <a:solidFill>
                  <a:srgbClr val="33CC33"/>
                </a:solidFill>
              </a:rPr>
              <a:t>M(</a:t>
            </a:r>
            <a:r>
              <a:rPr lang="en-US" dirty="0" err="1">
                <a:solidFill>
                  <a:srgbClr val="33CC33"/>
                </a:solidFill>
              </a:rPr>
              <a:t>r</a:t>
            </a:r>
            <a:r>
              <a:rPr lang="en-US" dirty="0" err="1" smtClean="0">
                <a:solidFill>
                  <a:srgbClr val="33CC33"/>
                </a:solidFill>
              </a:rPr>
              <a:t>,S</a:t>
            </a:r>
            <a:r>
              <a:rPr lang="en-US" dirty="0">
                <a:solidFill>
                  <a:srgbClr val="33CC33"/>
                </a:solidFill>
              </a:rPr>
              <a:t>) = 1 </a:t>
            </a:r>
            <a:r>
              <a:rPr lang="en-US" dirty="0"/>
              <a:t>in row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 </a:t>
            </a:r>
            <a:r>
              <a:rPr lang="en-US" dirty="0"/>
              <a:t>and column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 if and only if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 </a:t>
            </a:r>
            <a:r>
              <a:rPr lang="en-US" dirty="0"/>
              <a:t>is a member of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rgbClr val="FF9900"/>
              </a:solidFill>
            </a:endParaRPr>
          </a:p>
          <a:p>
            <a:r>
              <a:rPr lang="en-US" dirty="0" smtClean="0">
                <a:solidFill>
                  <a:srgbClr val="FF9900"/>
                </a:solidFill>
              </a:rPr>
              <a:t>Typical </a:t>
            </a:r>
            <a:r>
              <a:rPr lang="en-US" dirty="0">
                <a:solidFill>
                  <a:srgbClr val="FF9900"/>
                </a:solidFill>
              </a:rPr>
              <a:t>matrix is sparse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do not really materialize the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9142</TotalTime>
  <Words>4605</Words>
  <Application>Microsoft Office PowerPoint</Application>
  <PresentationFormat>On-screen Show (4:3)</PresentationFormat>
  <Paragraphs>1338</Paragraphs>
  <Slides>87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Clarity</vt:lpstr>
      <vt:lpstr>Document</vt:lpstr>
      <vt:lpstr>VISIO</vt:lpstr>
      <vt:lpstr>Bitmap Image</vt:lpstr>
      <vt:lpstr>DATA MINING LECTURE 6</vt:lpstr>
      <vt:lpstr>MIN-HASHING AND  LOCALITY SENSITIVE HASHING</vt:lpstr>
      <vt:lpstr>Motivating problem</vt:lpstr>
      <vt:lpstr>Main issues</vt:lpstr>
      <vt:lpstr>The Big Picture</vt:lpstr>
      <vt:lpstr>Shingling</vt:lpstr>
      <vt:lpstr>Basic Data Model: Sets</vt:lpstr>
      <vt:lpstr>Signatures </vt:lpstr>
      <vt:lpstr>From Sets to Boolean Matrices</vt:lpstr>
      <vt:lpstr>Minhashing</vt:lpstr>
      <vt:lpstr>Example of minhash signatures</vt:lpstr>
      <vt:lpstr>Example of minhash signatures</vt:lpstr>
      <vt:lpstr>Example of minhash signatures</vt:lpstr>
      <vt:lpstr>Example of minhash signatures</vt:lpstr>
      <vt:lpstr>Hash function Property</vt:lpstr>
      <vt:lpstr>Example</vt:lpstr>
      <vt:lpstr>Example</vt:lpstr>
      <vt:lpstr>Example</vt:lpstr>
      <vt:lpstr>Example</vt:lpstr>
      <vt:lpstr>Example</vt:lpstr>
      <vt:lpstr>Similarity for Signatures</vt:lpstr>
      <vt:lpstr>Is it now feasible?</vt:lpstr>
      <vt:lpstr>Being more practical</vt:lpstr>
      <vt:lpstr>Algorithm – One set, one hash function</vt:lpstr>
      <vt:lpstr>Algorithm – All sets, k hash functions</vt:lpstr>
      <vt:lpstr>Example</vt:lpstr>
      <vt:lpstr>Implementation</vt:lpstr>
      <vt:lpstr>Finding similar pairs</vt:lpstr>
      <vt:lpstr>Locality-Sensitive Hashing</vt:lpstr>
      <vt:lpstr>Signature matrix reminder</vt:lpstr>
      <vt:lpstr>Partition into Bands – (1)</vt:lpstr>
      <vt:lpstr>Partitioning into bands</vt:lpstr>
      <vt:lpstr>Partition into Bands – (2)</vt:lpstr>
      <vt:lpstr>PowerPoint Presentation</vt:lpstr>
      <vt:lpstr>Partition into Bands – (3)</vt:lpstr>
      <vt:lpstr>Analysis of LSH – What We Want</vt:lpstr>
      <vt:lpstr>What One Band of One Row Gives You</vt:lpstr>
      <vt:lpstr>What b  Bands of r  Rows Gives You</vt:lpstr>
      <vt:lpstr>Example: b  = 20; r  = 5</vt:lpstr>
      <vt:lpstr>Suppose S1, S2 are 80% Similar</vt:lpstr>
      <vt:lpstr>Suppose S1, S2 Only 40% Similar</vt:lpstr>
      <vt:lpstr>LSH Summary</vt:lpstr>
      <vt:lpstr>Locality-sensitive hashing (LSH)</vt:lpstr>
      <vt:lpstr>LSH for Cosine Distance</vt:lpstr>
      <vt:lpstr>Random Hyperplanes</vt:lpstr>
      <vt:lpstr>Proof of Claim</vt:lpstr>
      <vt:lpstr>Signatures for Cosine Distance</vt:lpstr>
      <vt:lpstr>Simplification</vt:lpstr>
      <vt:lpstr>CLUSTERING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335</cp:revision>
  <dcterms:created xsi:type="dcterms:W3CDTF">2011-10-17T19:46:53Z</dcterms:created>
  <dcterms:modified xsi:type="dcterms:W3CDTF">2012-11-20T15:15:47Z</dcterms:modified>
</cp:coreProperties>
</file>