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2"/>
  </p:notesMasterIdLst>
  <p:sldIdLst>
    <p:sldId id="369" r:id="rId2"/>
    <p:sldId id="418" r:id="rId3"/>
    <p:sldId id="370" r:id="rId4"/>
    <p:sldId id="372" r:id="rId5"/>
    <p:sldId id="481" r:id="rId6"/>
    <p:sldId id="484" r:id="rId7"/>
    <p:sldId id="405" r:id="rId8"/>
    <p:sldId id="483" r:id="rId9"/>
    <p:sldId id="488" r:id="rId10"/>
    <p:sldId id="489" r:id="rId11"/>
    <p:sldId id="487" r:id="rId12"/>
    <p:sldId id="486" r:id="rId13"/>
    <p:sldId id="490" r:id="rId14"/>
    <p:sldId id="491" r:id="rId15"/>
    <p:sldId id="389" r:id="rId16"/>
    <p:sldId id="390" r:id="rId17"/>
    <p:sldId id="394" r:id="rId18"/>
    <p:sldId id="398" r:id="rId19"/>
    <p:sldId id="397" r:id="rId20"/>
    <p:sldId id="485" r:id="rId21"/>
    <p:sldId id="493" r:id="rId22"/>
    <p:sldId id="494" r:id="rId23"/>
    <p:sldId id="406" r:id="rId24"/>
    <p:sldId id="407" r:id="rId25"/>
    <p:sldId id="492" r:id="rId26"/>
    <p:sldId id="408" r:id="rId27"/>
    <p:sldId id="410" r:id="rId28"/>
    <p:sldId id="411" r:id="rId29"/>
    <p:sldId id="417" r:id="rId30"/>
    <p:sldId id="419" r:id="rId31"/>
    <p:sldId id="496" r:id="rId32"/>
    <p:sldId id="495" r:id="rId33"/>
    <p:sldId id="497" r:id="rId34"/>
    <p:sldId id="498" r:id="rId35"/>
    <p:sldId id="499" r:id="rId36"/>
    <p:sldId id="500" r:id="rId37"/>
    <p:sldId id="501" r:id="rId38"/>
    <p:sldId id="502" r:id="rId39"/>
    <p:sldId id="420" r:id="rId40"/>
    <p:sldId id="503" r:id="rId41"/>
    <p:sldId id="421" r:id="rId42"/>
    <p:sldId id="422" r:id="rId43"/>
    <p:sldId id="423" r:id="rId44"/>
    <p:sldId id="424" r:id="rId45"/>
    <p:sldId id="429" r:id="rId46"/>
    <p:sldId id="425" r:id="rId47"/>
    <p:sldId id="426" r:id="rId48"/>
    <p:sldId id="504" r:id="rId49"/>
    <p:sldId id="430" r:id="rId50"/>
    <p:sldId id="505" r:id="rId51"/>
    <p:sldId id="506" r:id="rId52"/>
    <p:sldId id="507" r:id="rId53"/>
    <p:sldId id="508" r:id="rId54"/>
    <p:sldId id="509" r:id="rId55"/>
    <p:sldId id="510" r:id="rId56"/>
    <p:sldId id="511" r:id="rId57"/>
    <p:sldId id="512" r:id="rId58"/>
    <p:sldId id="513" r:id="rId59"/>
    <p:sldId id="514" r:id="rId60"/>
    <p:sldId id="515" r:id="rId61"/>
    <p:sldId id="516" r:id="rId62"/>
    <p:sldId id="517" r:id="rId63"/>
    <p:sldId id="518" r:id="rId64"/>
    <p:sldId id="519" r:id="rId65"/>
    <p:sldId id="520" r:id="rId66"/>
    <p:sldId id="521" r:id="rId67"/>
    <p:sldId id="522" r:id="rId68"/>
    <p:sldId id="523" r:id="rId69"/>
    <p:sldId id="524" r:id="rId70"/>
    <p:sldId id="449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EE3"/>
    <a:srgbClr val="FFCC00"/>
    <a:srgbClr val="EF8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C9ACB-7A00-4B3F-979D-E4C6E26A417C}" type="slidenum">
              <a:rPr lang="en-US"/>
              <a:pPr/>
              <a:t>34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AC3B2-67C6-4685-8FDA-F7ADC9850F2F}" type="slidenum">
              <a:rPr lang="en-US"/>
              <a:pPr/>
              <a:t>35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C901B-536F-470A-97BE-E6E6F0CDDCBE}" type="slidenum">
              <a:rPr lang="en-US"/>
              <a:pPr/>
              <a:t>36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F70B4-225F-4DDC-807C-0B1DCDB3DB60}" type="slidenum">
              <a:rPr lang="en-US"/>
              <a:pPr/>
              <a:t>37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C1D49-22FC-43D1-9AEF-4D339032ED74}" type="slidenum">
              <a:rPr lang="en-US"/>
              <a:pPr/>
              <a:t>38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smtClean="0"/>
              <a:t>LECTURE 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</a:p>
          <a:p>
            <a:r>
              <a:rPr lang="en-US" dirty="0" smtClean="0"/>
              <a:t>Sketching, Locality Sensitive Hashing</a:t>
            </a:r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217035"/>
              </p:ext>
            </p:extLst>
          </p:nvPr>
        </p:nvGraphicFramePr>
        <p:xfrm>
          <a:off x="685800" y="22098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4267200"/>
            <a:ext cx="4878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 </a:t>
            </a:r>
            <a:r>
              <a:rPr lang="en-US" dirty="0" err="1" smtClean="0"/>
              <a:t>D1</a:t>
            </a:r>
            <a:r>
              <a:rPr lang="en-US" dirty="0" smtClean="0"/>
              <a:t>, </a:t>
            </a:r>
            <a:r>
              <a:rPr lang="en-US" dirty="0" err="1" smtClean="0"/>
              <a:t>D2</a:t>
            </a:r>
            <a:r>
              <a:rPr lang="en-US" dirty="0" smtClean="0"/>
              <a:t> are in the “same direction”</a:t>
            </a:r>
          </a:p>
          <a:p>
            <a:r>
              <a:rPr lang="en-US" dirty="0" smtClean="0"/>
              <a:t>Document </a:t>
            </a:r>
            <a:r>
              <a:rPr lang="en-US" dirty="0" err="1" smtClean="0"/>
              <a:t>D3</a:t>
            </a:r>
            <a:r>
              <a:rPr lang="en-US" dirty="0" smtClean="0"/>
              <a:t> is orthogonal to these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153400" cy="3124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Sim</a:t>
            </a:r>
            <a:r>
              <a:rPr lang="en-US" dirty="0" smtClean="0"/>
              <a:t>(X,Y) = </a:t>
            </a:r>
            <a:r>
              <a:rPr lang="en-US" dirty="0" err="1" smtClean="0"/>
              <a:t>cos</a:t>
            </a:r>
            <a:r>
              <a:rPr lang="en-US" dirty="0" smtClean="0"/>
              <a:t>(X,Y)</a:t>
            </a:r>
          </a:p>
          <a:p>
            <a:pPr lvl="1"/>
            <a:r>
              <a:rPr lang="en-US" sz="2600" dirty="0" smtClean="0"/>
              <a:t>The cosine of the angle between X and 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aligned (correlated) </a:t>
            </a:r>
            <a:r>
              <a:rPr lang="en-US" dirty="0" smtClean="0"/>
              <a:t>angle is </a:t>
            </a:r>
            <a:r>
              <a:rPr lang="en-US" dirty="0" smtClean="0">
                <a:solidFill>
                  <a:srgbClr val="0070C0"/>
                </a:solidFill>
              </a:rPr>
              <a:t>zero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(X,Y)=1</a:t>
            </a:r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orthogonal </a:t>
            </a:r>
            <a:r>
              <a:rPr lang="en-US" dirty="0" smtClean="0"/>
              <a:t>(no common coordinates) angle is </a:t>
            </a:r>
            <a:r>
              <a:rPr lang="en-US" dirty="0" smtClean="0">
                <a:solidFill>
                  <a:srgbClr val="0070C0"/>
                </a:solidFill>
              </a:rPr>
              <a:t>90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 = 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Cosine is commonly used for comparing </a:t>
            </a:r>
            <a:r>
              <a:rPr lang="en-US" dirty="0" smtClean="0">
                <a:solidFill>
                  <a:srgbClr val="0070C0"/>
                </a:solidFill>
              </a:rPr>
              <a:t>documents</a:t>
            </a:r>
            <a:r>
              <a:rPr lang="en-US" dirty="0" smtClean="0"/>
              <a:t>, where we assume that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normalized </a:t>
            </a:r>
            <a:r>
              <a:rPr lang="en-US" dirty="0" smtClean="0"/>
              <a:t>by the document length.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975" y="1219200"/>
            <a:ext cx="50260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3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80400" cy="914400"/>
          </a:xfrm>
        </p:spPr>
        <p:txBody>
          <a:bodyPr>
            <a:normAutofit/>
          </a:bodyPr>
          <a:lstStyle/>
          <a:p>
            <a:r>
              <a:rPr lang="en-US" dirty="0"/>
              <a:t>Cosine </a:t>
            </a:r>
            <a:r>
              <a:rPr lang="en-US" dirty="0" smtClean="0"/>
              <a:t>Similarity - math</a:t>
            </a:r>
            <a:endParaRPr lang="en-US" dirty="0"/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1674812"/>
            <a:ext cx="8001000" cy="472598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If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1</a:t>
            </a:r>
            <a:r>
              <a:rPr lang="en-US" sz="2000" dirty="0">
                <a:cs typeface="Times New Roman" pitchFamily="18" charset="0"/>
              </a:rPr>
              <a:t> and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2</a:t>
            </a:r>
            <a:r>
              <a:rPr lang="en-US" sz="2000" dirty="0">
                <a:cs typeface="Times New Roman" pitchFamily="18" charset="0"/>
              </a:rPr>
              <a:t> are two </a:t>
            </a:r>
            <a:r>
              <a:rPr lang="en-US" sz="2000" dirty="0" smtClean="0">
                <a:cs typeface="Times New Roman" pitchFamily="18" charset="0"/>
              </a:rPr>
              <a:t>vectors</a:t>
            </a:r>
            <a:r>
              <a:rPr lang="en-US" sz="2000" dirty="0">
                <a:cs typeface="Times New Roman" pitchFamily="18" charset="0"/>
              </a:rPr>
              <a:t>, then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cs typeface="Times New Roman" pitchFamily="18" charset="0"/>
              </a:rPr>
              <a:t>             </a:t>
            </a:r>
            <a:r>
              <a:rPr lang="en-US" sz="20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) =  (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) /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</a:t>
            </a:r>
            <a:r>
              <a:rPr lang="en-US" sz="2000" dirty="0">
                <a:cs typeface="Times New Roman" pitchFamily="18" charset="0"/>
              </a:rPr>
              <a:t>,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cs typeface="Times New Roman" pitchFamily="18" charset="0"/>
              </a:rPr>
              <a:t>   </a:t>
            </a:r>
            <a:r>
              <a:rPr lang="en-US" sz="1800" dirty="0">
                <a:cs typeface="Times New Roman" pitchFamily="18" charset="0"/>
              </a:rPr>
              <a:t>where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800" dirty="0">
                <a:cs typeface="Times New Roman" pitchFamily="18" charset="0"/>
              </a:rPr>
              <a:t> indicates vector dot product and || </a:t>
            </a:r>
            <a:r>
              <a:rPr lang="en-US" sz="1800" i="1" dirty="0">
                <a:cs typeface="Times New Roman" pitchFamily="18" charset="0"/>
              </a:rPr>
              <a:t>d </a:t>
            </a:r>
            <a:r>
              <a:rPr lang="en-US" sz="1800" dirty="0">
                <a:cs typeface="Times New Roman" pitchFamily="18" charset="0"/>
              </a:rPr>
              <a:t>|| is  the   length of vector </a:t>
            </a:r>
            <a:r>
              <a:rPr lang="en-US" sz="1800" i="1" dirty="0">
                <a:cs typeface="Times New Roman" pitchFamily="18" charset="0"/>
              </a:rPr>
              <a:t>d</a:t>
            </a:r>
            <a:r>
              <a:rPr lang="en-US" sz="1800" dirty="0">
                <a:cs typeface="Times New Roman" pitchFamily="18" charset="0"/>
              </a:rPr>
              <a:t>.</a:t>
            </a:r>
            <a:r>
              <a:rPr lang="en-US" sz="2400" dirty="0">
                <a:cs typeface="Times New Roman" pitchFamily="18" charset="0"/>
              </a:rPr>
              <a:t>  </a:t>
            </a:r>
          </a:p>
          <a:p>
            <a:pPr marL="2514600" lvl="4" indent="-342900" algn="just">
              <a:lnSpc>
                <a:spcPct val="90000"/>
              </a:lnSpc>
            </a:pPr>
            <a:endParaRPr lang="en-US" sz="1600" dirty="0"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Example: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0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i="1" dirty="0">
                <a:cs typeface="Times New Roman" pitchFamily="18" charset="0"/>
              </a:rPr>
              <a:t>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=  3 2 0 5 0 0 0 2 0 0 	</a:t>
            </a:r>
            <a:endParaRPr lang="en-US" sz="1800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=  1 0 0 0 0 0 0 1 0 2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i="1" dirty="0">
                <a:cs typeface="Times New Roman" pitchFamily="18" charset="0"/>
              </a:rPr>
              <a:t>   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 3*1 + 2*0 + 0*0 + 5*0 + 0*0 + 0*0 + 0*0 + 2*1 + 0*0 + 0*2 = 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  </a:t>
            </a:r>
            <a:endParaRPr lang="en-US" sz="20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(3*3+2*2+0*0+5*5+0*0+0*0+0*0+2*2+0*0+0*0)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 (42)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6.481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   </a:t>
            </a:r>
            <a:endParaRPr lang="en-US" sz="16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   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(1*1+0*0+0*0+0*0+0*0+0*0+0*0+1*1+0*0+2*2)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(6)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2.245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600" dirty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   	</a:t>
            </a:r>
            <a:r>
              <a:rPr lang="en-US" sz="18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) = .3150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0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between vectors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619065"/>
              </p:ext>
            </p:extLst>
          </p:nvPr>
        </p:nvGraphicFramePr>
        <p:xfrm>
          <a:off x="685800" y="25146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475946"/>
            <a:ext cx="48413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cos</a:t>
            </a:r>
            <a:r>
              <a:rPr lang="en-US" sz="2800" dirty="0" smtClean="0"/>
              <a:t>(D1,D2) = 1</a:t>
            </a:r>
          </a:p>
          <a:p>
            <a:r>
              <a:rPr lang="en-US" sz="2800" dirty="0" err="1" smtClean="0"/>
              <a:t>cos</a:t>
            </a:r>
            <a:r>
              <a:rPr lang="en-US" sz="2800" dirty="0" smtClean="0"/>
              <a:t>(D1,D3) = </a:t>
            </a:r>
            <a:r>
              <a:rPr lang="en-US" sz="2800" dirty="0" err="1" smtClean="0"/>
              <a:t>cos</a:t>
            </a:r>
            <a:r>
              <a:rPr lang="en-US" sz="2800" dirty="0" smtClean="0"/>
              <a:t>(D2,D3) = 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690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</a:t>
            </a:r>
            <a:endParaRPr lang="en-US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</a:t>
            </a:r>
            <a:r>
              <a:rPr lang="en-US" dirty="0"/>
              <a:t>measure of how </a:t>
            </a:r>
            <a:r>
              <a:rPr lang="en-US" dirty="0">
                <a:solidFill>
                  <a:srgbClr val="0070C0"/>
                </a:solidFill>
              </a:rPr>
              <a:t>different</a:t>
            </a:r>
            <a:r>
              <a:rPr lang="en-US" dirty="0"/>
              <a:t> </a:t>
            </a:r>
            <a:r>
              <a:rPr lang="en-US" dirty="0" smtClean="0"/>
              <a:t>two </a:t>
            </a:r>
            <a:r>
              <a:rPr lang="en-US" dirty="0"/>
              <a:t>data </a:t>
            </a:r>
            <a:r>
              <a:rPr lang="en-US" dirty="0" smtClean="0"/>
              <a:t>objects are</a:t>
            </a:r>
          </a:p>
          <a:p>
            <a:pPr lvl="1"/>
            <a:r>
              <a:rPr lang="en-US" dirty="0"/>
              <a:t>A function that maps pairs of objects to real </a:t>
            </a:r>
            <a:r>
              <a:rPr lang="en-US" dirty="0" smtClean="0"/>
              <a:t>values</a:t>
            </a:r>
            <a:endParaRPr lang="en-US" dirty="0"/>
          </a:p>
          <a:p>
            <a:pPr lvl="1"/>
            <a:r>
              <a:rPr lang="en-US" dirty="0"/>
              <a:t>Lower when objects are more alike</a:t>
            </a:r>
          </a:p>
          <a:p>
            <a:r>
              <a:rPr lang="en-US" dirty="0"/>
              <a:t>Minimum </a:t>
            </a:r>
            <a:r>
              <a:rPr lang="en-US" dirty="0" smtClean="0"/>
              <a:t>distance is 0, when comparing an object with itself.</a:t>
            </a:r>
            <a:endParaRPr lang="en-US" dirty="0"/>
          </a:p>
          <a:p>
            <a:r>
              <a:rPr lang="en-US" dirty="0"/>
              <a:t>Upper limit </a:t>
            </a:r>
            <a:r>
              <a:rPr lang="en-US" dirty="0" smtClean="0"/>
              <a:t>varies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Metric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distance function 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 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 smtClean="0">
                <a:solidFill>
                  <a:srgbClr val="FF0000"/>
                </a:solidFill>
              </a:rPr>
              <a:t>metric </a:t>
            </a:r>
            <a:r>
              <a:rPr lang="en-US" dirty="0" smtClean="0"/>
              <a:t>if </a:t>
            </a:r>
            <a:r>
              <a:rPr lang="en-US" dirty="0"/>
              <a:t>it is a function from pairs of </a:t>
            </a:r>
            <a:r>
              <a:rPr lang="en-US" dirty="0" smtClean="0"/>
              <a:t>objects to </a:t>
            </a:r>
            <a:r>
              <a:rPr lang="en-US" dirty="0"/>
              <a:t>real numbers such that: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&gt;</a:t>
            </a:r>
            <a:r>
              <a:rPr lang="en-US" dirty="0"/>
              <a:t> 0.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non-negativity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0 </a:t>
            </a:r>
            <a:r>
              <a:rPr lang="en-US" dirty="0" err="1"/>
              <a:t>iff</a:t>
            </a:r>
            <a:r>
              <a:rPr lang="en-US" dirty="0"/>
              <a:t> x = y</a:t>
            </a:r>
            <a:r>
              <a:rPr lang="en-US" dirty="0" smtClean="0"/>
              <a:t>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d(</a:t>
            </a:r>
            <a:r>
              <a:rPr lang="en-US" dirty="0" err="1"/>
              <a:t>y,x</a:t>
            </a:r>
            <a:r>
              <a:rPr lang="en-US" dirty="0" smtClean="0"/>
              <a:t>).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&lt;</a:t>
            </a:r>
            <a:r>
              <a:rPr lang="en-US" dirty="0"/>
              <a:t> d(</a:t>
            </a:r>
            <a:r>
              <a:rPr lang="en-US" dirty="0" err="1"/>
              <a:t>x,z</a:t>
            </a:r>
            <a:r>
              <a:rPr lang="en-US" dirty="0"/>
              <a:t>) + d(</a:t>
            </a:r>
            <a:r>
              <a:rPr lang="en-US" dirty="0" err="1"/>
              <a:t>z,y</a:t>
            </a:r>
            <a:r>
              <a:rPr lang="en-US" dirty="0"/>
              <a:t>)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triangle inequality 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868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 inequality guarantees that the distance function is well-behaved.</a:t>
            </a:r>
          </a:p>
          <a:p>
            <a:pPr lvl="1"/>
            <a:r>
              <a:rPr lang="en-US" dirty="0" smtClean="0"/>
              <a:t>The direct connection is the shortest distance</a:t>
            </a:r>
          </a:p>
          <a:p>
            <a:pPr lvl="1"/>
            <a:endParaRPr lang="en-US" dirty="0"/>
          </a:p>
          <a:p>
            <a:r>
              <a:rPr lang="en-US" dirty="0" smtClean="0"/>
              <a:t>It is useful also for proving properties about the data</a:t>
            </a:r>
          </a:p>
          <a:p>
            <a:pPr lvl="1"/>
            <a:r>
              <a:rPr lang="en-US" dirty="0" smtClean="0"/>
              <a:t>For example, suppose I want to find an object that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minimizes the sum of distances </a:t>
            </a:r>
            <a:r>
              <a:rPr lang="en-US" dirty="0" smtClean="0"/>
              <a:t>to all points in my dataset</a:t>
            </a:r>
          </a:p>
          <a:p>
            <a:pPr lvl="1"/>
            <a:r>
              <a:rPr lang="en-US" dirty="0" smtClean="0"/>
              <a:t>If I select the best point from my dataset, the sum of distances I get is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at most twice</a:t>
            </a:r>
            <a:r>
              <a:rPr lang="en-US" dirty="0" smtClean="0"/>
              <a:t> that of the optimal 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for real vectors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Vectors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p</a:t>
                </a:r>
                <a:r>
                  <a:rPr lang="en-US" dirty="0" smtClean="0"/>
                  <a:t> </a:t>
                </a:r>
                <a:r>
                  <a:rPr lang="en-US" dirty="0"/>
                  <a:t>norms or </a:t>
                </a:r>
                <a:r>
                  <a:rPr lang="en-US" dirty="0" err="1">
                    <a:solidFill>
                      <a:schemeClr val="accent6">
                        <a:lumMod val="75000"/>
                      </a:schemeClr>
                    </a:solidFill>
                  </a:rPr>
                  <a:t>Minkowski</a:t>
                </a:r>
                <a:r>
                  <a:rPr lang="en-US" i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/>
                  <a:t>distance</a:t>
                </a:r>
                <a:r>
                  <a:rPr lang="en-US" dirty="0" smtClean="0"/>
                  <a:t>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 ⋯+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2</a:t>
                </a:r>
                <a:r>
                  <a:rPr lang="en-US" dirty="0" smtClean="0"/>
                  <a:t> norm: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Euclidean </a:t>
                </a:r>
                <a:r>
                  <a:rPr lang="en-US" dirty="0" smtClean="0"/>
                  <a:t>distance: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 ⋯+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1</a:t>
                </a:r>
                <a:r>
                  <a:rPr lang="en-US" dirty="0" smtClean="0"/>
                  <a:t> </a:t>
                </a:r>
                <a:r>
                  <a:rPr lang="en-US" dirty="0"/>
                  <a:t>norm: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Manhattan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/>
                  <a:t>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⋯+|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b="1" baseline="-25000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/>
                  <a:t> norm: 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,…,|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|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The limit of </a:t>
                </a:r>
                <a:r>
                  <a:rPr lang="en-US" b="1" dirty="0" err="1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>
                    <a:solidFill>
                      <a:srgbClr val="FF0000"/>
                    </a:solidFill>
                  </a:rPr>
                  <a:t>p</a:t>
                </a:r>
                <a:r>
                  <a:rPr lang="en-US" dirty="0"/>
                  <a:t> as </a:t>
                </a:r>
                <a:r>
                  <a:rPr lang="en-US" dirty="0">
                    <a:solidFill>
                      <a:srgbClr val="0070C0"/>
                    </a:solidFill>
                  </a:rPr>
                  <a:t>p</a:t>
                </a:r>
                <a:r>
                  <a:rPr lang="en-US" dirty="0"/>
                  <a:t> goes to infinity.</a:t>
                </a:r>
              </a:p>
              <a:p>
                <a:pPr marL="0" indent="0">
                  <a:buNone/>
                </a:pPr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2000" b="-1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82465" y="5301734"/>
            <a:ext cx="458330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norms are known to be distance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6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05A-8A81-4511-B9EE-142060F86931}" type="slidenum">
              <a:rPr lang="en-US"/>
              <a:pPr/>
              <a:t>18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Distances</a:t>
            </a:r>
            <a:endParaRPr lang="en-US" dirty="0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 flipH="1">
            <a:off x="2667000" y="2286000"/>
            <a:ext cx="2746375" cy="22844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812925" y="4605338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= (5,5)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41925" y="1709738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y</a:t>
            </a:r>
            <a:r>
              <a:rPr lang="en-US" sz="2400" dirty="0" smtClean="0"/>
              <a:t> </a:t>
            </a:r>
            <a:r>
              <a:rPr lang="en-US" sz="2400" dirty="0"/>
              <a:t>= (9,8)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8" name="Text Box 6"/>
              <p:cNvSpPr txBox="1">
                <a:spLocks noChangeArrowheads="1"/>
              </p:cNvSpPr>
              <p:nvPr/>
            </p:nvSpPr>
            <p:spPr bwMode="auto">
              <a:xfrm>
                <a:off x="457200" y="1868488"/>
                <a:ext cx="3840163" cy="9089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CC3300"/>
                    </a:solidFill>
                  </a:rPr>
                  <a:t>L</a:t>
                </a:r>
                <a:r>
                  <a:rPr lang="en-US" sz="2400" baseline="-25000" dirty="0" err="1">
                    <a:solidFill>
                      <a:srgbClr val="CC3300"/>
                    </a:solidFill>
                  </a:rPr>
                  <a:t>2</a:t>
                </a:r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=</m:t>
                      </m:r>
                      <m:rad>
                        <m:radPr>
                          <m:degHide m:val="on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 dirty="0">
                              <a:latin typeface="Cambria Math"/>
                            </a:rPr>
                            <m:t>4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+3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i="1" dirty="0" smtClean="0">
                          <a:latin typeface="Cambria Math"/>
                        </a:rPr>
                        <m:t>= 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31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868488"/>
                <a:ext cx="3840163" cy="908903"/>
              </a:xfrm>
              <a:prstGeom prst="rect">
                <a:avLst/>
              </a:prstGeom>
              <a:blipFill rotWithShape="1">
                <a:blip r:embed="rId2"/>
                <a:stretch>
                  <a:fillRect l="-2381" t="-469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2590800" y="2209800"/>
            <a:ext cx="2667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0" name="AutoShape 8"/>
          <p:cNvCxnSpPr>
            <a:cxnSpLocks noChangeShapeType="1"/>
          </p:cNvCxnSpPr>
          <p:nvPr/>
        </p:nvCxnSpPr>
        <p:spPr bwMode="auto">
          <a:xfrm flipV="1">
            <a:off x="2895600" y="2362200"/>
            <a:ext cx="2590800" cy="2286000"/>
          </a:xfrm>
          <a:prstGeom prst="bentConnector3">
            <a:avLst>
              <a:gd name="adj1" fmla="val 100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21" name="Text Box 9"/>
              <p:cNvSpPr txBox="1">
                <a:spLocks noChangeArrowheads="1"/>
              </p:cNvSpPr>
              <p:nvPr/>
            </p:nvSpPr>
            <p:spPr bwMode="auto">
              <a:xfrm>
                <a:off x="5586257" y="3690938"/>
                <a:ext cx="3481543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CC3300"/>
                    </a:solidFill>
                  </a:rPr>
                  <a:t>L</a:t>
                </a:r>
                <a:r>
                  <a:rPr lang="en-US" sz="2400" baseline="-25000" dirty="0" err="1">
                    <a:solidFill>
                      <a:srgbClr val="CC3300"/>
                    </a:solidFill>
                  </a:rPr>
                  <a:t>1</a:t>
                </a:r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</m:t>
                      </m:r>
                      <m:r>
                        <a:rPr lang="en-US" sz="2400" i="1" dirty="0" smtClean="0">
                          <a:latin typeface="Cambria Math"/>
                        </a:rPr>
                        <m:t>=4+3 </m:t>
                      </m:r>
                      <m:r>
                        <a:rPr lang="en-US" sz="2400" i="1" dirty="0">
                          <a:latin typeface="Cambria Math"/>
                        </a:rPr>
                        <m:t>= 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32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6257" y="3690938"/>
                <a:ext cx="3481543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2622" t="-5109" b="-102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022725" y="4148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089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946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/>
              <p:cNvSpPr txBox="1">
                <a:spLocks noChangeArrowheads="1"/>
              </p:cNvSpPr>
              <p:nvPr/>
            </p:nvSpPr>
            <p:spPr bwMode="auto">
              <a:xfrm>
                <a:off x="2667000" y="5334000"/>
                <a:ext cx="3856037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rgbClr val="CC33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CC33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</m:t>
                      </m:r>
                      <m:r>
                        <a:rPr lang="en-US" sz="2400" i="1" dirty="0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latin typeface="Cambria Math"/>
                                </a:rPr>
                                <m:t>3,4</m:t>
                              </m:r>
                            </m:e>
                          </m:d>
                        </m:e>
                      </m:func>
                      <m:r>
                        <a:rPr lang="en-US" sz="2400" i="1" dirty="0" smtClean="0">
                          <a:latin typeface="Cambria Math"/>
                        </a:rPr>
                        <m:t>⁡= 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0" y="5334000"/>
                <a:ext cx="3856037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2532" t="-5147" b="-110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2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780241" y="1525417"/>
            <a:ext cx="2157501" cy="21656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8928193">
            <a:off x="5090356" y="1842092"/>
            <a:ext cx="1520611" cy="149832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83277" y="1525417"/>
            <a:ext cx="2154465" cy="21656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0"/>
            <a:endCxn id="10" idx="2"/>
          </p:cNvCxnSpPr>
          <p:nvPr/>
        </p:nvCxnSpPr>
        <p:spPr>
          <a:xfrm>
            <a:off x="5860510" y="1525417"/>
            <a:ext cx="0" cy="2165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83277" y="2591255"/>
            <a:ext cx="2134769" cy="1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824849" y="2591737"/>
            <a:ext cx="59129" cy="76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8" idx="1"/>
            <a:endCxn id="15" idx="5"/>
          </p:cNvCxnSpPr>
          <p:nvPr/>
        </p:nvCxnSpPr>
        <p:spPr>
          <a:xfrm flipH="1" flipV="1">
            <a:off x="5875319" y="2657189"/>
            <a:ext cx="1287481" cy="610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 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129649" y="220929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8200" y="4572000"/>
            <a:ext cx="736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B05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B050"/>
                </a:solidFill>
              </a:rPr>
              <a:t>1</a:t>
            </a: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dirty="0" err="1" smtClean="0">
                <a:solidFill>
                  <a:srgbClr val="00B050"/>
                </a:solidFill>
              </a:rPr>
              <a:t>x,y</a:t>
            </a:r>
            <a:r>
              <a:rPr lang="en-US" sz="2400" dirty="0" smtClean="0">
                <a:solidFill>
                  <a:srgbClr val="00B05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38200" y="5257800"/>
            <a:ext cx="7131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Blue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70C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(</a:t>
            </a:r>
            <a:r>
              <a:rPr lang="en-US" sz="2400" dirty="0" err="1" smtClean="0">
                <a:solidFill>
                  <a:srgbClr val="0070C0"/>
                </a:solidFill>
              </a:rPr>
              <a:t>x,y</a:t>
            </a:r>
            <a:r>
              <a:rPr lang="en-US" sz="2400" dirty="0" smtClean="0">
                <a:solidFill>
                  <a:srgbClr val="0070C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 smtClean="0"/>
                  <a:t>: All points y at distance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x,y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) = r </a:t>
                </a:r>
                <a:r>
                  <a:rPr lang="en-US" sz="2400" dirty="0" smtClean="0"/>
                  <a:t>from point x</a:t>
                </a:r>
                <a:endParaRPr lang="en-US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280" t="-9211" r="-256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3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Thanks to:</a:t>
            </a:r>
          </a:p>
          <a:p>
            <a:r>
              <a:rPr lang="en-US" dirty="0"/>
              <a:t>Tan, Steinbach, </a:t>
            </a:r>
            <a:r>
              <a:rPr lang="en-US" dirty="0" smtClean="0"/>
              <a:t>and Kumar, “Introduction to Data Mining”</a:t>
            </a:r>
          </a:p>
          <a:p>
            <a:r>
              <a:rPr lang="en-US" dirty="0" err="1" smtClean="0"/>
              <a:t>Rajaraman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Ullman, “Mining Massive Datasets”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for sets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US" dirty="0" smtClean="0"/>
              <a:t>We can apply all 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to the cases of sets of attributes, with or without counts, if we represent the sets as vectors</a:t>
            </a:r>
          </a:p>
          <a:p>
            <a:pPr lvl="1"/>
            <a:r>
              <a:rPr lang="en-US" dirty="0" smtClean="0"/>
              <a:t>E.g., a transaction is a 0/1 vector</a:t>
            </a:r>
          </a:p>
          <a:p>
            <a:pPr lvl="1"/>
            <a:r>
              <a:rPr lang="en-US" dirty="0" smtClean="0"/>
              <a:t>E.g., a document is a vector of counts.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 into distances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Jaccard distance: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𝐽</m:t>
                      </m:r>
                      <m:r>
                        <a:rPr lang="en-US" b="0" i="1" dirty="0" smtClean="0">
                          <a:latin typeface="Cambria Math"/>
                        </a:rPr>
                        <m:t>𝐷</m:t>
                      </m:r>
                      <m:r>
                        <a:rPr lang="en-US" i="1" dirty="0" smtClean="0">
                          <a:latin typeface="Cambria Math"/>
                        </a:rPr>
                        <m:t>𝑖𝑠𝑡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 = 1 – </m:t>
                      </m:r>
                      <m:r>
                        <a:rPr lang="en-US" i="1" dirty="0" err="1" smtClean="0">
                          <a:latin typeface="Cambria Math"/>
                        </a:rPr>
                        <m:t>𝐽𝑆𝑖𝑚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err="1" smtClean="0"/>
                  <a:t>Jaccard</a:t>
                </a:r>
                <a:r>
                  <a:rPr lang="en-US" dirty="0" smtClean="0"/>
                  <a:t> Distance is a metric</a:t>
                </a:r>
              </a:p>
              <a:p>
                <a:endParaRPr lang="en-US" dirty="0"/>
              </a:p>
              <a:p>
                <a:r>
                  <a:rPr lang="en-US" dirty="0" smtClean="0"/>
                  <a:t>Cosine 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𝐷𝑖𝑠𝑡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 = 1−</m:t>
                      </m:r>
                      <m:r>
                        <m:rPr>
                          <m:sty m:val="p"/>
                        </m:rPr>
                        <a:rPr lang="en-US" i="1" dirty="0" err="1" smtClean="0">
                          <a:latin typeface="Cambria Math"/>
                        </a:rPr>
                        <m:t>cos</m:t>
                      </m:r>
                      <m:r>
                        <a:rPr lang="en-US" i="1" dirty="0" smtClean="0">
                          <a:latin typeface="Cambria Math"/>
                        </a:rPr>
                        <m:t>⁡(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Cosine distance is a metric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82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3704-7849-4E0C-BCE2-8C7D6B79E35D}" type="slidenum">
              <a:rPr lang="en-US"/>
              <a:pPr/>
              <a:t>22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</a:t>
            </a:r>
            <a:r>
              <a:rPr lang="en-US" dirty="0" err="1" smtClean="0"/>
              <a:t>Jaccard</a:t>
            </a:r>
            <a:r>
              <a:rPr lang="en-US" dirty="0" smtClean="0"/>
              <a:t> Distance </a:t>
            </a:r>
            <a:r>
              <a:rPr lang="en-US" dirty="0"/>
              <a:t>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JDist</a:t>
            </a:r>
            <a:r>
              <a:rPr lang="en-US" dirty="0" smtClean="0"/>
              <a:t>(</a:t>
            </a:r>
            <a:r>
              <a:rPr lang="en-US" dirty="0" err="1" smtClean="0"/>
              <a:t>x,x</a:t>
            </a:r>
            <a:r>
              <a:rPr lang="en-US" dirty="0"/>
              <a:t>) = 0 </a:t>
            </a:r>
            <a:endParaRPr lang="en-US" dirty="0" smtClean="0"/>
          </a:p>
          <a:p>
            <a:pPr lvl="1"/>
            <a:r>
              <a:rPr lang="en-US" dirty="0" smtClean="0"/>
              <a:t>since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err="1" smtClean="0"/>
              <a:t>x,x</a:t>
            </a:r>
            <a:r>
              <a:rPr lang="en-US" dirty="0" smtClean="0"/>
              <a:t>) = 1</a:t>
            </a:r>
            <a:endParaRPr lang="en-US" dirty="0">
              <a:sym typeface="Symbol" pitchFamily="18" charset="2"/>
            </a:endParaRPr>
          </a:p>
          <a:p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</a:t>
            </a:r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</a:t>
            </a:r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by </a:t>
            </a:r>
            <a:r>
              <a:rPr lang="en-US" dirty="0">
                <a:sym typeface="Symbol" pitchFamily="18" charset="2"/>
              </a:rPr>
              <a:t>symmetry of </a:t>
            </a:r>
            <a:r>
              <a:rPr lang="en-US" dirty="0" smtClean="0">
                <a:sym typeface="Symbol" pitchFamily="18" charset="2"/>
              </a:rPr>
              <a:t>intersection</a:t>
            </a:r>
          </a:p>
          <a:p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</a:t>
            </a:r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since intersection of X,Y cannot be bigger than the union.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 smtClean="0">
                <a:sym typeface="Symbol" pitchFamily="18" charset="2"/>
              </a:rPr>
              <a:t>:</a:t>
            </a:r>
          </a:p>
          <a:p>
            <a:pPr lvl="1"/>
            <a:r>
              <a:rPr lang="en-US" dirty="0" smtClean="0">
                <a:sym typeface="Symbol" pitchFamily="18" charset="2"/>
              </a:rPr>
              <a:t>Follows from the fact that </a:t>
            </a:r>
            <a:r>
              <a:rPr lang="en-US" dirty="0" err="1" smtClean="0">
                <a:sym typeface="Symbol" pitchFamily="18" charset="2"/>
              </a:rPr>
              <a:t>JSim</a:t>
            </a:r>
            <a:r>
              <a:rPr lang="en-US" dirty="0" smtClean="0">
                <a:sym typeface="Symbol" pitchFamily="18" charset="2"/>
              </a:rPr>
              <a:t>(X,Y) is the probability of randomly selected element from the union of X and Y to belong to the intersection</a:t>
            </a:r>
          </a:p>
        </p:txBody>
      </p:sp>
    </p:spTree>
    <p:extLst>
      <p:ext uri="{BB962C8B-B14F-4D97-AF65-F5344CB8AC3E}">
        <p14:creationId xmlns:p14="http://schemas.microsoft.com/office/powerpoint/2010/main" val="212501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D48-1306-4584-BFBC-561347661645}" type="slidenum">
              <a:rPr lang="en-US"/>
              <a:pPr/>
              <a:t>23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467600" cy="1143000"/>
          </a:xfrm>
        </p:spPr>
        <p:txBody>
          <a:bodyPr/>
          <a:lstStyle/>
          <a:p>
            <a:r>
              <a:rPr lang="en-US" dirty="0"/>
              <a:t>Hamming Distance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Hamming distance  </a:t>
            </a:r>
            <a:r>
              <a:rPr lang="en-US" dirty="0"/>
              <a:t>is the number of positions in which bit-vectors differ.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 err="1"/>
              <a:t>p</a:t>
            </a:r>
            <a:r>
              <a:rPr lang="en-US" baseline="-25000" dirty="0" err="1"/>
              <a:t>1</a:t>
            </a:r>
            <a:r>
              <a:rPr lang="en-US" dirty="0"/>
              <a:t> = </a:t>
            </a:r>
            <a:r>
              <a:rPr lang="en-US" dirty="0" smtClean="0"/>
              <a:t>10101						         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 = 10011.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d(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1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) = 2 because the bit-vectors differ in the 3</a:t>
            </a:r>
            <a:r>
              <a:rPr lang="en-US" baseline="30000" dirty="0"/>
              <a:t>rd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positions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1</a:t>
            </a:r>
            <a:r>
              <a:rPr lang="en-US" dirty="0" smtClean="0"/>
              <a:t> norm for the binary vectors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Hamming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/>
              <a:t>between two </a:t>
            </a:r>
            <a:r>
              <a:rPr lang="en-US" dirty="0" smtClean="0"/>
              <a:t>vectors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categorical attributes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is the number of positions in which </a:t>
            </a:r>
            <a:r>
              <a:rPr lang="en-US" dirty="0" smtClean="0"/>
              <a:t>they differ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x = (married, low income, cheat),                    	          y = (single,    low income, not cheat)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d(</a:t>
            </a:r>
            <a:r>
              <a:rPr lang="en-US" dirty="0" err="1" smtClean="0"/>
              <a:t>x,y</a:t>
            </a:r>
            <a:r>
              <a:rPr lang="en-US" dirty="0" smtClean="0"/>
              <a:t>)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5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3704-7849-4E0C-BCE2-8C7D6B79E35D}" type="slidenum">
              <a:rPr lang="en-US"/>
              <a:pPr/>
              <a:t>24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Hamming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d(</a:t>
            </a:r>
            <a:r>
              <a:rPr lang="en-US" dirty="0" err="1"/>
              <a:t>x,x</a:t>
            </a:r>
            <a:r>
              <a:rPr lang="en-US" dirty="0"/>
              <a:t>) = 0 since no positions differ.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d(</a:t>
            </a:r>
            <a:r>
              <a:rPr lang="en-US" dirty="0" err="1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by symmetry of “different from.”</a:t>
            </a: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since strings cannot differ in a negative number of positions.</a:t>
            </a: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>
                <a:sym typeface="Symbol" pitchFamily="18" charset="2"/>
              </a:rPr>
              <a:t>: changing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and then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  is one way to change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For binary vectors if follows from the fact that </a:t>
            </a:r>
            <a:r>
              <a:rPr lang="en-US" dirty="0" err="1" smtClean="0">
                <a:sym typeface="Symbol" pitchFamily="18" charset="2"/>
              </a:rPr>
              <a:t>L</a:t>
            </a:r>
            <a:r>
              <a:rPr lang="en-US" baseline="-25000" dirty="0" err="1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norm is a metric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269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between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similarity between strings?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Important for recognizing and correcting typing errors and analyzing DNA sequences.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2667000"/>
            <a:ext cx="36776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weird 		</a:t>
            </a:r>
            <a:r>
              <a:rPr lang="en-US" sz="2400" dirty="0" err="1" smtClean="0">
                <a:solidFill>
                  <a:srgbClr val="0070C0"/>
                </a:solidFill>
              </a:rPr>
              <a:t>wierd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intelligent	unintelligent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Athena	</a:t>
            </a:r>
            <a:r>
              <a:rPr lang="en-US" sz="2400" dirty="0" err="1" smtClean="0">
                <a:solidFill>
                  <a:srgbClr val="0070C0"/>
                </a:solidFill>
              </a:rPr>
              <a:t>Athina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0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FF6F-C6D3-4E43-8286-5FA8EAD27972}" type="slidenum">
              <a:rPr lang="en-US"/>
              <a:pPr/>
              <a:t>26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Edit </a:t>
            </a:r>
            <a:r>
              <a:rPr lang="en-US" dirty="0" smtClean="0"/>
              <a:t>Distance for strings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edit distance  </a:t>
            </a:r>
            <a:r>
              <a:rPr lang="en-US" dirty="0"/>
              <a:t>of two strings is the number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inserts</a:t>
            </a:r>
            <a:r>
              <a:rPr lang="en-US" dirty="0"/>
              <a:t> 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deletes</a:t>
            </a:r>
            <a:r>
              <a:rPr lang="en-US" dirty="0"/>
              <a:t> of characters needed to turn one into the other. </a:t>
            </a:r>
            <a:endParaRPr lang="en-US" dirty="0" smtClean="0"/>
          </a:p>
          <a:p>
            <a:r>
              <a:rPr lang="en-US" dirty="0" smtClean="0"/>
              <a:t>Example: x </a:t>
            </a:r>
            <a:r>
              <a:rPr lang="en-US" dirty="0"/>
              <a:t>= </a:t>
            </a:r>
            <a:r>
              <a:rPr lang="en-US" dirty="0" err="1">
                <a:solidFill>
                  <a:srgbClr val="0070C0"/>
                </a:solidFill>
              </a:rPr>
              <a:t>abcde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; y = </a:t>
            </a:r>
            <a:r>
              <a:rPr lang="en-US" dirty="0" err="1">
                <a:solidFill>
                  <a:srgbClr val="0070C0"/>
                </a:solidFill>
              </a:rPr>
              <a:t>bcduve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Turn </a:t>
            </a:r>
            <a:r>
              <a:rPr lang="en-US" i="1" dirty="0"/>
              <a:t>x</a:t>
            </a:r>
            <a:r>
              <a:rPr lang="en-US" dirty="0"/>
              <a:t>  into </a:t>
            </a:r>
            <a:r>
              <a:rPr lang="en-US" i="1" dirty="0"/>
              <a:t>y</a:t>
            </a:r>
            <a:r>
              <a:rPr lang="en-US" dirty="0"/>
              <a:t>  by deleting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, then inserting </a:t>
            </a: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dirty="0"/>
              <a:t>  and </a:t>
            </a:r>
            <a:r>
              <a:rPr lang="en-US" dirty="0">
                <a:solidFill>
                  <a:srgbClr val="0070C0"/>
                </a:solidFill>
              </a:rPr>
              <a:t>v</a:t>
            </a:r>
            <a:r>
              <a:rPr lang="en-US" dirty="0"/>
              <a:t>  after </a:t>
            </a:r>
            <a:r>
              <a:rPr lang="en-US" dirty="0">
                <a:solidFill>
                  <a:srgbClr val="0070C0"/>
                </a:solidFill>
              </a:rPr>
              <a:t>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Edit distance = 3.</a:t>
            </a:r>
          </a:p>
          <a:p>
            <a:r>
              <a:rPr lang="en-US" dirty="0" smtClean="0"/>
              <a:t> Minimum number of operations can be computed using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dynamic programming</a:t>
            </a:r>
          </a:p>
          <a:p>
            <a:r>
              <a:rPr lang="en-US" dirty="0" smtClean="0"/>
              <a:t>Common distance measure for comparing DNA sequences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998-BB8C-4FA4-A228-70C1EA74A75D}" type="slidenum">
              <a:rPr lang="en-US"/>
              <a:pPr/>
              <a:t>27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Edit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dirty="0"/>
              <a:t>d(</a:t>
            </a:r>
            <a:r>
              <a:rPr lang="en-US" dirty="0" err="1"/>
              <a:t>x,x</a:t>
            </a:r>
            <a:r>
              <a:rPr lang="en-US" dirty="0"/>
              <a:t>) = 0 because 0 edits suffice.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d(</a:t>
            </a:r>
            <a:r>
              <a:rPr lang="en-US" dirty="0" err="1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because insert/delete are inverses of each other.</a:t>
            </a: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0: no notion of negative edits.</a:t>
            </a: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>
                <a:sym typeface="Symbol" pitchFamily="18" charset="2"/>
              </a:rPr>
              <a:t>: changing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and then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  is one way to change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. The minimum is no more than that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88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50F1-C0C3-4D05-B569-A0059615EC90}" type="slidenum">
              <a:rPr lang="en-US"/>
              <a:pPr/>
              <a:t>28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 Edit Distances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267200"/>
          </a:xfrm>
        </p:spPr>
        <p:txBody>
          <a:bodyPr/>
          <a:lstStyle/>
          <a:p>
            <a:r>
              <a:rPr lang="en-US" dirty="0"/>
              <a:t>Allow insert, delete, and </a:t>
            </a:r>
            <a:r>
              <a:rPr lang="en-US" dirty="0">
                <a:solidFill>
                  <a:srgbClr val="FF0000"/>
                </a:solidFill>
              </a:rPr>
              <a:t>mutate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Change one character into another.</a:t>
            </a:r>
          </a:p>
          <a:p>
            <a:r>
              <a:rPr lang="en-US" dirty="0"/>
              <a:t>Minimum number of inserts, deletes, and mutates also forms a distance measure.</a:t>
            </a:r>
          </a:p>
          <a:p>
            <a:endParaRPr lang="en-US" dirty="0" smtClean="0"/>
          </a:p>
          <a:p>
            <a:r>
              <a:rPr lang="en-US" dirty="0" smtClean="0"/>
              <a:t>Same for </a:t>
            </a:r>
            <a:r>
              <a:rPr lang="en-US" dirty="0"/>
              <a:t>any set of operations on strings.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substring reversal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transposition </a:t>
            </a:r>
            <a:r>
              <a:rPr lang="en-US" dirty="0" smtClean="0"/>
              <a:t>OK </a:t>
            </a:r>
            <a:r>
              <a:rPr lang="en-US" dirty="0"/>
              <a:t>for DNA </a:t>
            </a:r>
            <a:r>
              <a:rPr lang="en-US" dirty="0" smtClean="0"/>
              <a:t>sequences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character transposition </a:t>
            </a:r>
            <a:r>
              <a:rPr lang="en-US" dirty="0" smtClean="0"/>
              <a:t>is used for spelling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between distributions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We can view a document as a distribution over the words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KL-divergence (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Kullback-Leibler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US" dirty="0" smtClean="0"/>
                  <a:t> for distributions P,Q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</m:d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𝑞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KL-divergence is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asymmetric</a:t>
                </a:r>
                <a:r>
                  <a:rPr lang="en-US" dirty="0" smtClean="0"/>
                  <a:t>. We can make it symmetric by taking the average of both sides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JS-divergence (Jensen-Shannon) </a:t>
                </a:r>
              </a:p>
              <a:p>
                <a:pPr marL="0" indent="0">
                  <a:buNone/>
                </a:pPr>
                <a:r>
                  <a:rPr lang="en-US" b="0" dirty="0"/>
                  <a:t> </a:t>
                </a:r>
                <a:r>
                  <a:rPr lang="en-US" b="0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𝐽𝑆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𝑄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760152"/>
              </p:ext>
            </p:extLst>
          </p:nvPr>
        </p:nvGraphicFramePr>
        <p:xfrm>
          <a:off x="1066800" y="2057400"/>
          <a:ext cx="73914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document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Microsoft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Obama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Election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6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many different problems we need to quantify how </a:t>
            </a:r>
            <a:r>
              <a:rPr lang="en-US" dirty="0" smtClean="0">
                <a:solidFill>
                  <a:srgbClr val="FF0000"/>
                </a:solidFill>
              </a:rPr>
              <a:t>close</a:t>
            </a:r>
            <a:r>
              <a:rPr lang="en-US" dirty="0" smtClean="0"/>
              <a:t> two </a:t>
            </a:r>
            <a:r>
              <a:rPr lang="en-US" dirty="0" smtClean="0">
                <a:solidFill>
                  <a:srgbClr val="0070C0"/>
                </a:solidFill>
              </a:rPr>
              <a:t>objects</a:t>
            </a:r>
            <a:r>
              <a:rPr lang="en-US" dirty="0" smtClean="0"/>
              <a:t> are.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For an item bought by a customer, find other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items</a:t>
            </a:r>
          </a:p>
          <a:p>
            <a:pPr lvl="1"/>
            <a:r>
              <a:rPr lang="en-US" dirty="0"/>
              <a:t>Group together the </a:t>
            </a:r>
            <a:r>
              <a:rPr lang="en-US" dirty="0" smtClean="0"/>
              <a:t>customers of site so that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customers are shown the same ad.</a:t>
            </a:r>
          </a:p>
          <a:p>
            <a:pPr lvl="1"/>
            <a:r>
              <a:rPr lang="en-US" dirty="0" smtClean="0"/>
              <a:t>Group together web documents so that you can </a:t>
            </a:r>
            <a:r>
              <a:rPr lang="en-US" dirty="0" smtClean="0">
                <a:solidFill>
                  <a:srgbClr val="0070C0"/>
                </a:solidFill>
              </a:rPr>
              <a:t>separate</a:t>
            </a:r>
            <a:r>
              <a:rPr lang="en-US" dirty="0" smtClean="0"/>
              <a:t> the ones that talk about politics and the ones that talk about sports.</a:t>
            </a:r>
          </a:p>
          <a:p>
            <a:pPr lvl="1"/>
            <a:r>
              <a:rPr lang="en-US" dirty="0" smtClean="0"/>
              <a:t>Find all the </a:t>
            </a:r>
            <a:r>
              <a:rPr lang="en-US" dirty="0" smtClean="0">
                <a:solidFill>
                  <a:srgbClr val="0070C0"/>
                </a:solidFill>
              </a:rPr>
              <a:t>near-duplicate</a:t>
            </a:r>
            <a:r>
              <a:rPr lang="en-US" dirty="0" smtClean="0"/>
              <a:t> mirrored web documents.</a:t>
            </a:r>
            <a:endParaRPr lang="en-US" dirty="0"/>
          </a:p>
          <a:p>
            <a:pPr lvl="1"/>
            <a:r>
              <a:rPr lang="en-US" dirty="0" smtClean="0"/>
              <a:t>Find credit card transactions that are very </a:t>
            </a:r>
            <a:r>
              <a:rPr lang="en-US" dirty="0" smtClean="0">
                <a:solidFill>
                  <a:srgbClr val="0070C0"/>
                </a:solidFill>
              </a:rPr>
              <a:t>different</a:t>
            </a:r>
            <a:r>
              <a:rPr lang="en-US" dirty="0" smtClean="0"/>
              <a:t> from previous transactions.</a:t>
            </a:r>
          </a:p>
          <a:p>
            <a:r>
              <a:rPr lang="en-US" dirty="0" smtClean="0"/>
              <a:t>To solve these problems we need a definition of </a:t>
            </a:r>
            <a:r>
              <a:rPr lang="en-US" dirty="0" smtClean="0">
                <a:solidFill>
                  <a:srgbClr val="FF0000"/>
                </a:solidFill>
              </a:rPr>
              <a:t>similarity,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distance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definition depends on the </a:t>
            </a:r>
            <a:r>
              <a:rPr lang="en-US" dirty="0" smtClean="0">
                <a:solidFill>
                  <a:srgbClr val="0070C0"/>
                </a:solidFill>
              </a:rPr>
              <a:t>type of data </a:t>
            </a:r>
            <a:r>
              <a:rPr lang="en-US" dirty="0" smtClean="0"/>
              <a:t>that we have</a:t>
            </a:r>
          </a:p>
        </p:txBody>
      </p:sp>
    </p:spTree>
    <p:extLst>
      <p:ext uri="{BB962C8B-B14F-4D97-AF65-F5344CB8AC3E}">
        <p14:creationId xmlns:p14="http://schemas.microsoft.com/office/powerpoint/2010/main" val="21323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SKETCHING 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LOCALITY SENSITIVE HASHING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to:</a:t>
            </a:r>
          </a:p>
          <a:p>
            <a:r>
              <a:rPr lang="en-US" dirty="0" err="1"/>
              <a:t>Rajaraman</a:t>
            </a:r>
            <a:r>
              <a:rPr lang="en-US" dirty="0"/>
              <a:t> and Ullman, “Mining Massive Datasets”</a:t>
            </a:r>
          </a:p>
          <a:p>
            <a:r>
              <a:rPr lang="en-US" dirty="0" err="1" smtClean="0"/>
              <a:t>Evimaria</a:t>
            </a:r>
            <a:r>
              <a:rPr lang="en-US" dirty="0" smtClean="0"/>
              <a:t> Terzi, slides for Data Mining Course.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similarity important?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saw many definitions of similarity and distance</a:t>
            </a:r>
          </a:p>
          <a:p>
            <a:r>
              <a:rPr lang="en-US" dirty="0" smtClean="0"/>
              <a:t>How do we make use of similarity in practice?</a:t>
            </a:r>
          </a:p>
          <a:p>
            <a:r>
              <a:rPr lang="en-US" dirty="0" smtClean="0"/>
              <a:t>What issues do we have to deal with?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important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Recommendation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When a user buys an </a:t>
            </a:r>
            <a:r>
              <a:rPr lang="en-US" dirty="0" smtClean="0">
                <a:solidFill>
                  <a:srgbClr val="0070C0"/>
                </a:solidFill>
              </a:rPr>
              <a:t>item</a:t>
            </a:r>
            <a:r>
              <a:rPr lang="en-US" dirty="0" smtClean="0"/>
              <a:t> (initially books) we want to recommend other items that the user may like</a:t>
            </a:r>
          </a:p>
          <a:p>
            <a:pPr lvl="1"/>
            <a:r>
              <a:rPr lang="en-US" dirty="0" smtClean="0"/>
              <a:t>When a user rates a </a:t>
            </a:r>
            <a:r>
              <a:rPr lang="en-US" dirty="0" smtClean="0">
                <a:solidFill>
                  <a:srgbClr val="0070C0"/>
                </a:solidFill>
              </a:rPr>
              <a:t>movie</a:t>
            </a:r>
            <a:r>
              <a:rPr lang="en-US" dirty="0" smtClean="0"/>
              <a:t>, we want to recommend movies that the user may like</a:t>
            </a:r>
          </a:p>
          <a:p>
            <a:pPr lvl="1"/>
            <a:r>
              <a:rPr lang="en-US" dirty="0" smtClean="0"/>
              <a:t>When a user likes a </a:t>
            </a:r>
            <a:r>
              <a:rPr lang="en-US" dirty="0" smtClean="0">
                <a:solidFill>
                  <a:srgbClr val="0070C0"/>
                </a:solidFill>
              </a:rPr>
              <a:t>song</a:t>
            </a:r>
            <a:r>
              <a:rPr lang="en-US" dirty="0" smtClean="0"/>
              <a:t>, we want to recommend other songs that they may like</a:t>
            </a:r>
          </a:p>
          <a:p>
            <a:endParaRPr lang="en-US" dirty="0" smtClean="0"/>
          </a:p>
          <a:p>
            <a:r>
              <a:rPr lang="en-US" dirty="0" smtClean="0"/>
              <a:t>A big success of data mining</a:t>
            </a:r>
          </a:p>
          <a:p>
            <a:r>
              <a:rPr lang="en-US" dirty="0" smtClean="0"/>
              <a:t>Exploits the long tail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Content-based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Represent the items into a </a:t>
            </a:r>
            <a:r>
              <a:rPr lang="en-US" dirty="0" smtClean="0">
                <a:solidFill>
                  <a:srgbClr val="0070C0"/>
                </a:solidFill>
              </a:rPr>
              <a:t>feature space </a:t>
            </a:r>
            <a:r>
              <a:rPr lang="en-US" dirty="0"/>
              <a:t>and recommend items to customer 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dirty="0"/>
              <a:t> to previous items rated highly by </a:t>
            </a:r>
            <a:r>
              <a:rPr lang="en-US" dirty="0" smtClean="0"/>
              <a:t>C</a:t>
            </a:r>
          </a:p>
          <a:p>
            <a:pPr lvl="2"/>
            <a:r>
              <a:rPr lang="en-US" dirty="0"/>
              <a:t>Movie </a:t>
            </a:r>
            <a:r>
              <a:rPr lang="en-US" dirty="0" smtClean="0"/>
              <a:t>recommendations: recommend </a:t>
            </a:r>
            <a:r>
              <a:rPr lang="en-US" dirty="0"/>
              <a:t>movies with same actor(s), director, genre, …</a:t>
            </a:r>
          </a:p>
          <a:p>
            <a:pPr lvl="2"/>
            <a:r>
              <a:rPr lang="en-US" dirty="0"/>
              <a:t>Websites, blogs, </a:t>
            </a:r>
            <a:r>
              <a:rPr lang="en-US" dirty="0" smtClean="0"/>
              <a:t>news: recommend </a:t>
            </a:r>
            <a:r>
              <a:rPr lang="en-US" dirty="0"/>
              <a:t>other sites with “similar” content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1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 of action</a:t>
            </a:r>
          </a:p>
        </p:txBody>
      </p:sp>
      <p:pic>
        <p:nvPicPr>
          <p:cNvPr id="31748" name="Picture 4" descr="MCBS0170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1758950" cy="177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867400" y="21336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362200" y="4648200"/>
            <a:ext cx="533400" cy="533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362200" y="5410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524000" y="5410200"/>
            <a:ext cx="457200" cy="4572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6705600" y="2133600"/>
            <a:ext cx="685800" cy="533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1447800" y="4648200"/>
            <a:ext cx="685800" cy="5334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3810000" y="2286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810000" y="187642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likes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334000" y="1371600"/>
            <a:ext cx="25352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Item profiles</a:t>
            </a: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6553200" y="29718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5562600" y="1981200"/>
            <a:ext cx="2057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5562600" y="4648200"/>
            <a:ext cx="2209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Red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Circles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Triangles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486400" y="5791200"/>
            <a:ext cx="23923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User profile</a:t>
            </a:r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3733800" y="5105400"/>
            <a:ext cx="1219200" cy="3048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3862388" y="4724400"/>
            <a:ext cx="101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match</a:t>
            </a:r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>
            <a:off x="2057400" y="3276600"/>
            <a:ext cx="228600" cy="1066800"/>
          </a:xfrm>
          <a:prstGeom prst="up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365125" y="3544888"/>
            <a:ext cx="179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recommend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6842125" y="33242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build</a:t>
            </a:r>
          </a:p>
        </p:txBody>
      </p:sp>
    </p:spTree>
    <p:extLst>
      <p:ext uri="{BB962C8B-B14F-4D97-AF65-F5344CB8AC3E}">
        <p14:creationId xmlns:p14="http://schemas.microsoft.com/office/powerpoint/2010/main" val="236096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/>
      <p:bldP spid="31758" grpId="0"/>
      <p:bldP spid="31759" grpId="0" animBg="1"/>
      <p:bldP spid="31760" grpId="0" animBg="1"/>
      <p:bldP spid="31761" grpId="0" animBg="1"/>
      <p:bldP spid="31762" grpId="0"/>
      <p:bldP spid="31764" grpId="0" animBg="1"/>
      <p:bldP spid="31765" grpId="0"/>
      <p:bldP spid="31766" grpId="0" animBg="1"/>
      <p:bldP spid="31767" grpId="0"/>
      <p:bldP spid="3176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001000" cy="838200"/>
          </a:xfrm>
        </p:spPr>
        <p:txBody>
          <a:bodyPr/>
          <a:lstStyle/>
          <a:p>
            <a:r>
              <a:rPr lang="en-US" sz="3400" dirty="0"/>
              <a:t>Limitations of content-based approach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Finding the appropriate features</a:t>
            </a:r>
          </a:p>
          <a:p>
            <a:pPr lvl="1"/>
            <a:r>
              <a:rPr lang="en-US"/>
              <a:t>e.g., images, movies, music</a:t>
            </a:r>
          </a:p>
          <a:p>
            <a:r>
              <a:rPr lang="en-US"/>
              <a:t>Overspecialization</a:t>
            </a:r>
          </a:p>
          <a:p>
            <a:pPr lvl="1"/>
            <a:r>
              <a:rPr lang="en-US"/>
              <a:t>Never recommends items outside user’s content profile</a:t>
            </a:r>
          </a:p>
          <a:p>
            <a:pPr lvl="1"/>
            <a:r>
              <a:rPr lang="en-US"/>
              <a:t>People might have multiple interests</a:t>
            </a:r>
          </a:p>
          <a:p>
            <a:r>
              <a:rPr lang="en-US"/>
              <a:t>Recommendations for new users</a:t>
            </a:r>
          </a:p>
          <a:p>
            <a:pPr lvl="1"/>
            <a:r>
              <a:rPr lang="en-US"/>
              <a:t>How to build a profile?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Systems (II)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Collaborative </a:t>
            </a:r>
            <a:r>
              <a:rPr lang="en-US" sz="3200" dirty="0" smtClean="0">
                <a:solidFill>
                  <a:srgbClr val="FF0000"/>
                </a:solidFill>
              </a:rPr>
              <a:t>Filtering 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0070C0"/>
                </a:solidFill>
              </a:rPr>
              <a:t>user –user</a:t>
            </a:r>
            <a:r>
              <a:rPr lang="en-US" sz="3200" dirty="0" smtClean="0"/>
              <a:t>)</a:t>
            </a:r>
          </a:p>
          <a:p>
            <a:pPr lvl="1"/>
            <a:r>
              <a:rPr lang="en-US" sz="2800" dirty="0" smtClean="0"/>
              <a:t>Consider </a:t>
            </a:r>
            <a:r>
              <a:rPr lang="en-US" sz="2800" dirty="0"/>
              <a:t>user c</a:t>
            </a:r>
          </a:p>
          <a:p>
            <a:pPr lvl="1"/>
            <a:r>
              <a:rPr lang="en-US" sz="2800" dirty="0"/>
              <a:t>Find set D of other users whose ratings are “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sz="2800" dirty="0"/>
              <a:t>” to c’s ratings</a:t>
            </a:r>
          </a:p>
          <a:p>
            <a:pPr lvl="1"/>
            <a:r>
              <a:rPr lang="en-US" sz="2800" dirty="0"/>
              <a:t>Estimate user’s ratings based on ratings of users in 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Recommendation Systems (III)</a:t>
            </a:r>
            <a:endParaRPr lang="en-US" sz="34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Collaborative filtering 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0070C0"/>
                </a:solidFill>
              </a:rPr>
              <a:t>item-item</a:t>
            </a:r>
            <a:r>
              <a:rPr lang="en-US" sz="3200" dirty="0" smtClean="0"/>
              <a:t>)</a:t>
            </a:r>
            <a:endParaRPr lang="en-US" sz="3200" dirty="0"/>
          </a:p>
          <a:p>
            <a:pPr lvl="1"/>
            <a:r>
              <a:rPr lang="en-US" sz="2800" dirty="0" smtClean="0"/>
              <a:t>For </a:t>
            </a:r>
            <a:r>
              <a:rPr lang="en-US" sz="2800" dirty="0"/>
              <a:t>item s, find other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sz="2800" dirty="0"/>
              <a:t> items </a:t>
            </a:r>
          </a:p>
          <a:p>
            <a:pPr lvl="1"/>
            <a:r>
              <a:rPr lang="en-US" sz="2800" dirty="0"/>
              <a:t>Estimate rating for item based on ratings for similar items</a:t>
            </a:r>
          </a:p>
          <a:p>
            <a:pPr lvl="1"/>
            <a:r>
              <a:rPr lang="en-US" sz="2800" dirty="0"/>
              <a:t>Can use same similarity metrics and prediction functions as in user-user model</a:t>
            </a:r>
          </a:p>
          <a:p>
            <a:r>
              <a:rPr lang="en-US" sz="3200" dirty="0"/>
              <a:t>In practice, it has been observed that item-item often works better than user-user</a:t>
            </a:r>
          </a:p>
        </p:txBody>
      </p:sp>
    </p:spTree>
    <p:extLst>
      <p:ext uri="{BB962C8B-B14F-4D97-AF65-F5344CB8AC3E}">
        <p14:creationId xmlns:p14="http://schemas.microsoft.com/office/powerpoint/2010/main" val="59838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001000" cy="838200"/>
          </a:xfrm>
        </p:spPr>
        <p:txBody>
          <a:bodyPr/>
          <a:lstStyle/>
          <a:p>
            <a:r>
              <a:rPr lang="en-US" sz="3400" dirty="0"/>
              <a:t>Pros and cons of collaborative filtering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Works for any kind of item</a:t>
            </a:r>
          </a:p>
          <a:p>
            <a:pPr lvl="1"/>
            <a:r>
              <a:rPr lang="en-US" dirty="0"/>
              <a:t>No feature selection needed</a:t>
            </a:r>
          </a:p>
          <a:p>
            <a:r>
              <a:rPr lang="en-US" dirty="0"/>
              <a:t>New user problem</a:t>
            </a:r>
          </a:p>
          <a:p>
            <a:r>
              <a:rPr lang="en-US" dirty="0"/>
              <a:t>New item problem</a:t>
            </a:r>
          </a:p>
          <a:p>
            <a:r>
              <a:rPr lang="en-US" dirty="0" err="1"/>
              <a:t>Sparsity</a:t>
            </a:r>
            <a:r>
              <a:rPr lang="en-US" dirty="0"/>
              <a:t> of rating matrix</a:t>
            </a:r>
          </a:p>
          <a:p>
            <a:pPr lvl="1"/>
            <a:r>
              <a:rPr lang="en-US" dirty="0"/>
              <a:t>Cluster-based smoothing?</a:t>
            </a:r>
          </a:p>
        </p:txBody>
      </p:sp>
    </p:spTree>
    <p:extLst>
      <p:ext uri="{BB962C8B-B14F-4D97-AF65-F5344CB8AC3E}">
        <p14:creationId xmlns:p14="http://schemas.microsoft.com/office/powerpoint/2010/main" val="127780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important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duplicate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near-duplicate</a:t>
            </a:r>
            <a:r>
              <a:rPr lang="en-US" dirty="0" smtClean="0"/>
              <a:t> documents from a web crawl.</a:t>
            </a:r>
          </a:p>
          <a:p>
            <a:r>
              <a:rPr lang="en-US" dirty="0" smtClean="0"/>
              <a:t>Why is it important: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 smtClean="0">
                <a:solidFill>
                  <a:srgbClr val="0070C0"/>
                </a:solidFill>
              </a:rPr>
              <a:t>mirrored web pages</a:t>
            </a:r>
            <a:r>
              <a:rPr lang="en-US" dirty="0" smtClean="0"/>
              <a:t>, and avoid indexing them, or serving them multiple times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>
                <a:solidFill>
                  <a:srgbClr val="0070C0"/>
                </a:solidFill>
              </a:rPr>
              <a:t>replicated news stories </a:t>
            </a:r>
            <a:r>
              <a:rPr lang="en-US" dirty="0" smtClean="0"/>
              <a:t>and cluster them under a single story.</a:t>
            </a:r>
          </a:p>
          <a:p>
            <a:pPr lvl="1"/>
            <a:r>
              <a:rPr lang="en-US" dirty="0"/>
              <a:t>Identify </a:t>
            </a:r>
            <a:r>
              <a:rPr lang="en-US" dirty="0" smtClean="0"/>
              <a:t>plagiarism</a:t>
            </a:r>
          </a:p>
          <a:p>
            <a:endParaRPr lang="en-US" dirty="0" smtClean="0"/>
          </a:p>
          <a:p>
            <a:r>
              <a:rPr lang="en-US" dirty="0" smtClean="0"/>
              <a:t>What if we wanted exact duplicates?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</a:t>
            </a:r>
            <a:r>
              <a:rPr lang="en-US" dirty="0"/>
              <a:t>measure of how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alike</a:t>
            </a:r>
            <a:r>
              <a:rPr lang="en-US" dirty="0"/>
              <a:t> two data objects are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function that maps pairs of objects to real values</a:t>
            </a:r>
            <a:endParaRPr lang="en-US" dirty="0"/>
          </a:p>
          <a:p>
            <a:pPr lvl="1"/>
            <a:r>
              <a:rPr lang="en-US" dirty="0" smtClean="0"/>
              <a:t>Higher </a:t>
            </a:r>
            <a:r>
              <a:rPr lang="en-US" dirty="0"/>
              <a:t>when objects are more alike.</a:t>
            </a:r>
          </a:p>
          <a:p>
            <a:r>
              <a:rPr lang="en-US" dirty="0"/>
              <a:t>Often falls in the range [0,1</a:t>
            </a:r>
            <a:r>
              <a:rPr lang="en-US" dirty="0" smtClean="0"/>
              <a:t>], sometimes in [-1,1]</a:t>
            </a:r>
          </a:p>
          <a:p>
            <a:pPr lvl="1"/>
            <a:endParaRPr lang="en-US" dirty="0"/>
          </a:p>
          <a:p>
            <a:r>
              <a:rPr lang="en-US" dirty="0"/>
              <a:t>Desirable properties for similarity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1 (or maximum similarity) only if p = q. 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/>
              <a:t>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s(q, p)   for all p and q.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10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similar items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Both the problems we described have a common component</a:t>
            </a:r>
          </a:p>
          <a:p>
            <a:pPr lvl="1"/>
            <a:r>
              <a:rPr lang="en-US" dirty="0" smtClean="0"/>
              <a:t>We need a quick way to 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highly similar </a:t>
            </a:r>
            <a:r>
              <a:rPr lang="en-US" dirty="0" smtClean="0"/>
              <a:t>items to a </a:t>
            </a:r>
            <a:r>
              <a:rPr lang="en-US" dirty="0" smtClean="0">
                <a:solidFill>
                  <a:srgbClr val="0070C0"/>
                </a:solidFill>
              </a:rPr>
              <a:t>query</a:t>
            </a:r>
            <a:r>
              <a:rPr lang="en-US" dirty="0" smtClean="0"/>
              <a:t> item</a:t>
            </a:r>
          </a:p>
          <a:p>
            <a:pPr lvl="1"/>
            <a:r>
              <a:rPr lang="en-US" dirty="0" smtClean="0"/>
              <a:t>OR, we need a method for finding </a:t>
            </a:r>
            <a:r>
              <a:rPr lang="en-US" dirty="0" smtClean="0">
                <a:solidFill>
                  <a:srgbClr val="0070C0"/>
                </a:solidFill>
              </a:rPr>
              <a:t>all pairs </a:t>
            </a:r>
            <a:r>
              <a:rPr lang="en-US" dirty="0" smtClean="0"/>
              <a:t>of items that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highly similar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known as the </a:t>
            </a:r>
            <a:r>
              <a:rPr lang="en-US" dirty="0" smtClean="0">
                <a:solidFill>
                  <a:srgbClr val="0070C0"/>
                </a:solidFill>
              </a:rPr>
              <a:t>Nearest Neighbor </a:t>
            </a:r>
            <a:r>
              <a:rPr lang="en-US" dirty="0" smtClean="0"/>
              <a:t>problem, 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 Nearest Neighbors </a:t>
            </a:r>
            <a:r>
              <a:rPr lang="en-US" dirty="0" smtClean="0"/>
              <a:t>problem</a:t>
            </a:r>
          </a:p>
          <a:p>
            <a:endParaRPr lang="en-US" dirty="0"/>
          </a:p>
          <a:p>
            <a:r>
              <a:rPr lang="en-US" dirty="0" smtClean="0"/>
              <a:t>We will examine it for the case of near-duplicate web documents.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right representation </a:t>
            </a:r>
            <a:r>
              <a:rPr lang="en-US" dirty="0" smtClean="0"/>
              <a:t>of the document when we check for similarity?</a:t>
            </a:r>
          </a:p>
          <a:p>
            <a:pPr lvl="1"/>
            <a:r>
              <a:rPr lang="en-US" dirty="0" smtClean="0"/>
              <a:t>E.g., representing a document as a set of characters will not do (why?)</a:t>
            </a:r>
          </a:p>
          <a:p>
            <a:r>
              <a:rPr lang="en-US" dirty="0" smtClean="0"/>
              <a:t>When we have billions of documents, keeping the full text in memory is not an option.</a:t>
            </a:r>
          </a:p>
          <a:p>
            <a:pPr lvl="1"/>
            <a:r>
              <a:rPr lang="en-US" dirty="0" smtClean="0"/>
              <a:t>We need to find a </a:t>
            </a:r>
            <a:r>
              <a:rPr lang="en-US" dirty="0" smtClean="0">
                <a:solidFill>
                  <a:srgbClr val="0070C0"/>
                </a:solidFill>
              </a:rPr>
              <a:t>shorter representation</a:t>
            </a:r>
          </a:p>
          <a:p>
            <a:r>
              <a:rPr lang="en-US" dirty="0" smtClean="0"/>
              <a:t>How do we do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pairwise comparisons </a:t>
            </a:r>
            <a:r>
              <a:rPr lang="en-US" dirty="0" smtClean="0"/>
              <a:t>of billions of documents?</a:t>
            </a:r>
          </a:p>
          <a:p>
            <a:pPr lvl="1"/>
            <a:r>
              <a:rPr lang="en-US" dirty="0" smtClean="0"/>
              <a:t>If exact match was the issue it would be ok, can we replicate this idea?</a:t>
            </a:r>
          </a:p>
        </p:txBody>
      </p:sp>
    </p:spTree>
    <p:extLst>
      <p:ext uri="{BB962C8B-B14F-4D97-AF65-F5344CB8AC3E}">
        <p14:creationId xmlns:p14="http://schemas.microsoft.com/office/powerpoint/2010/main" val="12338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2BBC-9176-4F9F-835F-6F7CADEACE99}" type="slidenum">
              <a:rPr lang="en-US"/>
              <a:pPr/>
              <a:t>42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Three Essential Techniques for Similar Documents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Shingling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: convert documents, emails, etc., to sets.</a:t>
            </a:r>
          </a:p>
          <a:p>
            <a:pPr marL="609600" indent="-609600">
              <a:buFont typeface="Monotype Sorts" pitchFamily="2" charset="2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Minhashing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: convert large sets to short signatures, while preserving similarity.</a:t>
            </a:r>
          </a:p>
          <a:p>
            <a:pPr marL="609600" indent="-609600">
              <a:buFont typeface="Monotype Sorts" pitchFamily="2" charset="2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Locality-Sensitive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dirty="0" smtClean="0">
                <a:solidFill>
                  <a:srgbClr val="0070C0"/>
                </a:solidFill>
              </a:rPr>
              <a:t>ashing (LSH)</a:t>
            </a:r>
            <a:r>
              <a:rPr lang="en-US" dirty="0" smtClean="0"/>
              <a:t>: </a:t>
            </a:r>
            <a:r>
              <a:rPr lang="en-US" dirty="0"/>
              <a:t>focus on pairs of signatures likely to be similar.</a:t>
            </a:r>
          </a:p>
        </p:txBody>
      </p:sp>
    </p:spTree>
    <p:extLst>
      <p:ext uri="{BB962C8B-B14F-4D97-AF65-F5344CB8AC3E}">
        <p14:creationId xmlns:p14="http://schemas.microsoft.com/office/powerpoint/2010/main" val="41251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FE38-170A-42BE-8690-C21CE0E28940}" type="slidenum">
              <a:rPr lang="en-US"/>
              <a:pPr/>
              <a:t>43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Picture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 rot="-5394873">
            <a:off x="1257300" y="2552700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777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990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31" name="Group 19"/>
          <p:cNvGrpSpPr>
            <a:grpSpLocks/>
          </p:cNvGrpSpPr>
          <p:nvPr/>
        </p:nvGrpSpPr>
        <p:grpSpPr bwMode="auto">
          <a:xfrm>
            <a:off x="2362200" y="3048000"/>
            <a:ext cx="1354138" cy="2578100"/>
            <a:chOff x="1488" y="1920"/>
            <a:chExt cx="853" cy="1624"/>
          </a:xfrm>
        </p:grpSpPr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The set</a:t>
              </a:r>
            </a:p>
            <a:p>
              <a:r>
                <a:rPr lang="en-US" sz="1800"/>
                <a:t>of strings</a:t>
              </a:r>
            </a:p>
            <a:p>
              <a:r>
                <a:rPr lang="en-US" sz="1800"/>
                <a:t>of length </a:t>
              </a:r>
              <a:r>
                <a:rPr lang="en-US" sz="1800" i="1"/>
                <a:t>k</a:t>
              </a:r>
            </a:p>
            <a:p>
              <a:r>
                <a:rPr lang="en-US" sz="1800"/>
                <a:t>that appear</a:t>
              </a:r>
            </a:p>
            <a:p>
              <a:r>
                <a:rPr lang="en-US" sz="1800"/>
                <a:t>in the doc-</a:t>
              </a:r>
            </a:p>
            <a:p>
              <a:r>
                <a:rPr lang="en-US" sz="1800"/>
                <a:t>ument</a:t>
              </a: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3581400" y="2362200"/>
            <a:ext cx="2376488" cy="3538538"/>
            <a:chOff x="2256" y="1488"/>
            <a:chExt cx="1497" cy="2229"/>
          </a:xfrm>
        </p:grpSpPr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/>
                <a:t>Minhash-</a:t>
              </a:r>
            </a:p>
            <a:p>
              <a:pPr algn="ctr"/>
              <a:r>
                <a:rPr lang="en-US" sz="1800"/>
                <a:t>ing</a:t>
              </a:r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69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Signatures</a:t>
              </a:r>
              <a:r>
                <a:rPr lang="en-US" sz="1800" i="1" dirty="0">
                  <a:solidFill>
                    <a:srgbClr val="FF0000"/>
                  </a:solidFill>
                </a:rPr>
                <a:t>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3" name="Group 21"/>
          <p:cNvGrpSpPr>
            <a:grpSpLocks/>
          </p:cNvGrpSpPr>
          <p:nvPr/>
        </p:nvGrpSpPr>
        <p:grpSpPr bwMode="auto">
          <a:xfrm>
            <a:off x="5715000" y="2165350"/>
            <a:ext cx="3402013" cy="2014538"/>
            <a:chOff x="3600" y="1364"/>
            <a:chExt cx="2143" cy="1269"/>
          </a:xfrm>
        </p:grpSpPr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Locality-</a:t>
              </a:r>
            </a:p>
            <a:p>
              <a:pPr algn="ctr"/>
              <a:r>
                <a:rPr lang="en-US" sz="1800"/>
                <a:t>sensitive</a:t>
              </a:r>
            </a:p>
            <a:p>
              <a:pPr algn="ctr"/>
              <a:r>
                <a:rPr lang="en-US" sz="1800"/>
                <a:t>Hashing</a:t>
              </a:r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53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Candidate</a:t>
              </a:r>
            </a:p>
            <a:p>
              <a:r>
                <a:rPr lang="en-US" sz="1800" dirty="0">
                  <a:solidFill>
                    <a:srgbClr val="FF0000"/>
                  </a:solidFill>
                </a:rPr>
                <a:t>pairs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those pairs</a:t>
              </a:r>
            </a:p>
            <a:p>
              <a:r>
                <a:rPr lang="en-US" sz="1800" dirty="0"/>
                <a:t>of signatures</a:t>
              </a:r>
            </a:p>
            <a:p>
              <a:r>
                <a:rPr lang="en-US" sz="1800" dirty="0"/>
                <a:t>that we need</a:t>
              </a:r>
            </a:p>
            <a:p>
              <a:r>
                <a:rPr lang="en-US" sz="1800" dirty="0"/>
                <a:t>to test for</a:t>
              </a:r>
            </a:p>
            <a:p>
              <a:r>
                <a:rPr lang="en-US" sz="1800" dirty="0"/>
                <a:t>similarity.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598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073-4AB2-4684-BF50-9C087D09C3E9}" type="slidenum">
              <a:rPr lang="en-US"/>
              <a:pPr/>
              <a:t>44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2672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k -shingle </a:t>
            </a:r>
            <a:r>
              <a:rPr lang="en-US" dirty="0"/>
              <a:t>(or </a:t>
            </a:r>
            <a:r>
              <a:rPr lang="en-US" dirty="0">
                <a:solidFill>
                  <a:srgbClr val="FF0000"/>
                </a:solidFill>
              </a:rPr>
              <a:t>k -gram</a:t>
            </a:r>
            <a:r>
              <a:rPr lang="en-US" dirty="0"/>
              <a:t>) for a document is a sequence of </a:t>
            </a:r>
            <a:r>
              <a:rPr lang="en-US" dirty="0">
                <a:solidFill>
                  <a:srgbClr val="00B050"/>
                </a:solidFill>
              </a:rPr>
              <a:t>k</a:t>
            </a:r>
            <a:r>
              <a:rPr lang="en-US" i="1" dirty="0"/>
              <a:t> </a:t>
            </a:r>
            <a:r>
              <a:rPr lang="en-US" dirty="0" smtClean="0"/>
              <a:t>characters </a:t>
            </a:r>
            <a:r>
              <a:rPr lang="en-US" dirty="0"/>
              <a:t>that appears in the document.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 smtClean="0"/>
              <a:t>document </a:t>
            </a:r>
            <a:r>
              <a:rPr lang="en-US" dirty="0"/>
              <a:t>= </a:t>
            </a:r>
            <a:r>
              <a:rPr lang="en-US" dirty="0" err="1">
                <a:solidFill>
                  <a:srgbClr val="0070C0"/>
                </a:solidFill>
              </a:rPr>
              <a:t>abcab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B050"/>
                </a:solidFill>
              </a:rPr>
              <a:t>k=2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of 2-shingles = {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bc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ca</a:t>
            </a:r>
            <a:r>
              <a:rPr lang="en-US" dirty="0"/>
              <a:t>}.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Option</a:t>
            </a:r>
            <a:r>
              <a:rPr lang="en-US" dirty="0"/>
              <a:t>: regard shingles as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bag</a:t>
            </a:r>
            <a:r>
              <a:rPr lang="en-US" dirty="0"/>
              <a:t>, and count 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twice.</a:t>
            </a:r>
          </a:p>
          <a:p>
            <a:endParaRPr lang="en-US" dirty="0" smtClean="0"/>
          </a:p>
          <a:p>
            <a:r>
              <a:rPr lang="en-US" dirty="0" smtClean="0"/>
              <a:t>Represent </a:t>
            </a:r>
            <a:r>
              <a:rPr lang="en-US" dirty="0"/>
              <a:t>a </a:t>
            </a:r>
            <a:r>
              <a:rPr lang="en-US" dirty="0" smtClean="0"/>
              <a:t>document </a:t>
            </a:r>
            <a:r>
              <a:rPr lang="en-US" dirty="0"/>
              <a:t>by its set of </a:t>
            </a:r>
            <a:r>
              <a:rPr lang="en-US" dirty="0">
                <a:solidFill>
                  <a:srgbClr val="00B050"/>
                </a:solidFill>
              </a:rPr>
              <a:t>k</a:t>
            </a:r>
            <a:r>
              <a:rPr lang="en-US" dirty="0"/>
              <a:t>-shingles.</a:t>
            </a:r>
          </a:p>
        </p:txBody>
      </p:sp>
    </p:spTree>
    <p:extLst>
      <p:ext uri="{BB962C8B-B14F-4D97-AF65-F5344CB8AC3E}">
        <p14:creationId xmlns:p14="http://schemas.microsoft.com/office/powerpoint/2010/main" val="174439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Shingling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Shingle: a sequence of </a:t>
            </a:r>
            <a:r>
              <a:rPr lang="en-US" dirty="0" smtClean="0">
                <a:solidFill>
                  <a:srgbClr val="0070C0"/>
                </a:solidFill>
              </a:rPr>
              <a:t>k</a:t>
            </a:r>
            <a:r>
              <a:rPr lang="en-US" dirty="0" smtClean="0"/>
              <a:t> </a:t>
            </a:r>
            <a:r>
              <a:rPr lang="en-US" dirty="0"/>
              <a:t>contiguous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49776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>
                <a:latin typeface="CourierPS" pitchFamily="49" charset="0"/>
              </a:rPr>
              <a:t>a rose is a rose is a rose</a:t>
            </a:r>
          </a:p>
          <a:p>
            <a:pPr eaLnBrk="0" hangingPunct="0"/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hlink"/>
                </a:solidFill>
                <a:latin typeface="CourierPS" pitchFamily="49" charset="0"/>
              </a:rPr>
              <a:t>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  </a:t>
            </a:r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   </a:t>
            </a:r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rgbClr val="7030A0"/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</a:t>
            </a:r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  </a:t>
            </a:r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       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  <a:p>
            <a:pPr eaLnBrk="0" hangingPunct="0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is </a:t>
            </a:r>
            <a:endParaRPr lang="en-US" sz="2400" b="1" dirty="0" smtClean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FD8C-967A-4965-92B8-FA5D2646752C}" type="slidenum">
              <a:rPr lang="en-US"/>
              <a:pPr/>
              <a:t>46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Working Assumption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Documents that have lots of shingles in common have similar text, even if the text appears in different order.</a:t>
            </a:r>
          </a:p>
          <a:p>
            <a:r>
              <a:rPr lang="en-US" dirty="0">
                <a:solidFill>
                  <a:schemeClr val="accent2"/>
                </a:solidFill>
              </a:rPr>
              <a:t>Careful</a:t>
            </a:r>
            <a:r>
              <a:rPr lang="en-US" dirty="0"/>
              <a:t>: you must pick </a:t>
            </a:r>
            <a:r>
              <a:rPr lang="en-US" i="1" dirty="0">
                <a:solidFill>
                  <a:srgbClr val="00B050"/>
                </a:solidFill>
              </a:rPr>
              <a:t>k</a:t>
            </a:r>
            <a:r>
              <a:rPr lang="en-US" dirty="0"/>
              <a:t>  large enough, or most documents will have most shingles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Extreme case </a:t>
            </a:r>
            <a:r>
              <a:rPr lang="en-US" i="1" dirty="0" smtClean="0">
                <a:solidFill>
                  <a:srgbClr val="00B050"/>
                </a:solidFill>
              </a:rPr>
              <a:t>k = 1</a:t>
            </a:r>
            <a:r>
              <a:rPr lang="en-US" dirty="0" smtClean="0"/>
              <a:t>: all documents are the same</a:t>
            </a:r>
            <a:endParaRPr lang="en-US" dirty="0"/>
          </a:p>
          <a:p>
            <a:pPr lvl="1"/>
            <a:r>
              <a:rPr lang="en-US" i="1" dirty="0">
                <a:solidFill>
                  <a:srgbClr val="00B050"/>
                </a:solidFill>
              </a:rPr>
              <a:t>k </a:t>
            </a:r>
            <a:r>
              <a:rPr lang="en-US" dirty="0">
                <a:solidFill>
                  <a:srgbClr val="00B050"/>
                </a:solidFill>
              </a:rPr>
              <a:t>= 5 </a:t>
            </a:r>
            <a:r>
              <a:rPr lang="en-US" dirty="0"/>
              <a:t>is OK for short documents; </a:t>
            </a:r>
            <a:r>
              <a:rPr lang="en-US" i="1" dirty="0">
                <a:solidFill>
                  <a:srgbClr val="00B050"/>
                </a:solidFill>
              </a:rPr>
              <a:t>k</a:t>
            </a:r>
            <a:r>
              <a:rPr lang="en-US" dirty="0">
                <a:solidFill>
                  <a:srgbClr val="00B050"/>
                </a:solidFill>
              </a:rPr>
              <a:t> = 10 </a:t>
            </a:r>
            <a:r>
              <a:rPr lang="en-US" dirty="0"/>
              <a:t>is better for long documents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Alternative ways to define shingles:</a:t>
            </a:r>
          </a:p>
          <a:p>
            <a:pPr lvl="1"/>
            <a:r>
              <a:rPr lang="en-US" dirty="0" smtClean="0"/>
              <a:t>Use words instead of characters</a:t>
            </a:r>
          </a:p>
          <a:p>
            <a:pPr lvl="1"/>
            <a:r>
              <a:rPr lang="en-US" dirty="0" smtClean="0"/>
              <a:t>Anchor on stop words (to avoid templates)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6501-3546-4DF5-9069-43288F77B7ED}" type="slidenum">
              <a:rPr lang="en-US"/>
              <a:pPr/>
              <a:t>47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Shingles: </a:t>
            </a:r>
            <a:r>
              <a:rPr lang="en-US">
                <a:solidFill>
                  <a:srgbClr val="FF9900"/>
                </a:solidFill>
              </a:rPr>
              <a:t>Compression Option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>
            <a:normAutofit/>
          </a:bodyPr>
          <a:lstStyle/>
          <a:p>
            <a:r>
              <a:rPr lang="en-US" dirty="0"/>
              <a:t>To compress long shingles, we can hash them to (say) 4 bytes.</a:t>
            </a:r>
          </a:p>
          <a:p>
            <a:r>
              <a:rPr lang="en-US" dirty="0"/>
              <a:t>Represent a doc by the set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hash values </a:t>
            </a:r>
            <a:r>
              <a:rPr lang="en-US" dirty="0"/>
              <a:t>of its </a:t>
            </a:r>
            <a:r>
              <a:rPr lang="en-US" i="1" dirty="0"/>
              <a:t>k</a:t>
            </a:r>
            <a:r>
              <a:rPr lang="en-US" dirty="0"/>
              <a:t>-shingles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From now on we will assume that shingles are integers</a:t>
            </a:r>
            <a:endParaRPr lang="en-US" dirty="0"/>
          </a:p>
          <a:p>
            <a:pPr lvl="1"/>
            <a:r>
              <a:rPr lang="en-US" dirty="0" smtClean="0"/>
              <a:t>Collisions are possible, but very rare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Hash shingles to 64-bit integers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320800" y="2790250"/>
            <a:ext cx="2028119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a 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 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91400" y="2743200"/>
            <a:ext cx="922047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2493C"/>
                </a:solidFill>
                <a:latin typeface="CourierPS" pitchFamily="49" charset="0"/>
              </a:rPr>
              <a:t>1111</a:t>
            </a:r>
            <a:endParaRPr lang="en-US" sz="2400" b="1" dirty="0">
              <a:solidFill>
                <a:srgbClr val="F2493C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2222</a:t>
            </a:r>
            <a:endParaRPr lang="en-US" sz="2400" b="1" dirty="0">
              <a:solidFill>
                <a:schemeClr val="accent2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3333</a:t>
            </a:r>
            <a:endParaRPr lang="en-US" sz="2400" b="1" dirty="0">
              <a:solidFill>
                <a:srgbClr val="00B05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4444</a:t>
            </a:r>
            <a:endParaRPr lang="en-US" sz="2400" b="1" dirty="0">
              <a:solidFill>
                <a:srgbClr val="00B0F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5555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CourierPS" pitchFamily="49" charset="0"/>
              </a:rPr>
              <a:t>6666</a:t>
            </a:r>
            <a:endParaRPr lang="en-US" sz="2400" b="1" dirty="0">
              <a:solidFill>
                <a:srgbClr val="FFC00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7777</a:t>
            </a:r>
            <a:endParaRPr lang="en-US" sz="2400" b="1" dirty="0">
              <a:solidFill>
                <a:srgbClr val="7030A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8888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9999</a:t>
            </a:r>
          </a:p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0000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2784" y="2227302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Shingles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2227302"/>
            <a:ext cx="2717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64-bit integers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2400469"/>
            <a:ext cx="276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Hash function</a:t>
            </a:r>
          </a:p>
          <a:p>
            <a:pPr algn="ctr"/>
            <a:r>
              <a:rPr lang="en-US" sz="2000" b="1" dirty="0" smtClean="0"/>
              <a:t>(Rabin’s fingerprints)</a:t>
            </a:r>
            <a:endParaRPr lang="en-US" sz="16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81400" y="3038396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581400" y="3422492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581400" y="3733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581400" y="4876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581400" y="4495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71689" y="4114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81400" y="5257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581400" y="5562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581400" y="5943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581400" y="6324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9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E92C-A25F-48B5-A42A-A4D37A8B4691}" type="slidenum">
              <a:rPr lang="en-US"/>
              <a:pPr/>
              <a:t>49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Basic Data Model</a:t>
            </a:r>
            <a:r>
              <a:rPr lang="en-US"/>
              <a:t>: Sets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</a:t>
            </a:r>
            <a:r>
              <a:rPr lang="en-US" dirty="0" smtClean="0"/>
              <a:t>: A document is represented as a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/>
              <a:t> shingles </a:t>
            </a:r>
            <a:r>
              <a:rPr lang="en-US" dirty="0" smtClean="0"/>
              <a:t>(more accurately, hashes of shingles)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 similarity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Jaccard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similarity of the sets of shingles.</a:t>
            </a:r>
          </a:p>
          <a:p>
            <a:pPr lvl="1"/>
            <a:r>
              <a:rPr lang="en-US" dirty="0" smtClean="0"/>
              <a:t>Common shingles over the union of shingles</a:t>
            </a:r>
          </a:p>
          <a:p>
            <a:pPr lvl="1"/>
            <a:r>
              <a:rPr lang="en-US" i="1" dirty="0" err="1">
                <a:solidFill>
                  <a:srgbClr val="0070C0"/>
                </a:solidFill>
              </a:rPr>
              <a:t>Sim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 = |C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C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|/|C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C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Although we use the documents as our driving example the techniques we will describe apply to any kind of sets.</a:t>
            </a:r>
            <a:endParaRPr lang="en-US" dirty="0"/>
          </a:p>
          <a:p>
            <a:pPr marL="800100" lvl="1" indent="-342900"/>
            <a:r>
              <a:rPr lang="en-US" dirty="0" smtClean="0"/>
              <a:t>E.g., similar </a:t>
            </a:r>
            <a:r>
              <a:rPr lang="en-US" dirty="0"/>
              <a:t>customers or </a:t>
            </a:r>
            <a:r>
              <a:rPr lang="en-US" dirty="0" smtClean="0"/>
              <a:t>items.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09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between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documents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Which ones are more similar?</a:t>
            </a:r>
          </a:p>
          <a:p>
            <a:endParaRPr lang="en-US" dirty="0"/>
          </a:p>
          <a:p>
            <a:r>
              <a:rPr lang="en-US" dirty="0" smtClean="0"/>
              <a:t>How would you quantify their similarity?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38832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388325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2388325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44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Problem</a:t>
            </a:r>
            <a:r>
              <a:rPr lang="en-US" dirty="0" smtClean="0"/>
              <a:t>: shingle sets are too large to be kept in memory.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Key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idea</a:t>
            </a:r>
            <a:r>
              <a:rPr lang="en-US" dirty="0"/>
              <a:t>: “hash” each </a:t>
            </a:r>
            <a:r>
              <a:rPr lang="en-US" dirty="0" smtClean="0"/>
              <a:t>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 </a:t>
            </a:r>
            <a:r>
              <a:rPr lang="en-US" dirty="0"/>
              <a:t>to a small </a:t>
            </a:r>
            <a:r>
              <a:rPr lang="en-US" dirty="0">
                <a:solidFill>
                  <a:srgbClr val="FF0000"/>
                </a:solidFill>
              </a:rPr>
              <a:t>signature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Sig </a:t>
            </a:r>
            <a:r>
              <a:rPr lang="en-US" dirty="0" smtClean="0">
                <a:solidFill>
                  <a:srgbClr val="0070C0"/>
                </a:solidFill>
              </a:rPr>
              <a:t>(S)</a:t>
            </a:r>
            <a:r>
              <a:rPr lang="en-US" dirty="0" smtClean="0"/>
              <a:t>, </a:t>
            </a:r>
            <a:r>
              <a:rPr lang="en-US" dirty="0"/>
              <a:t>such that</a:t>
            </a:r>
            <a:r>
              <a:rPr lang="en-US" dirty="0" smtClean="0"/>
              <a:t>: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Sig </a:t>
            </a:r>
            <a:r>
              <a:rPr lang="en-US" dirty="0">
                <a:solidFill>
                  <a:srgbClr val="0070C0"/>
                </a:solidFill>
              </a:rPr>
              <a:t>(S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/>
              <a:t>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small enough </a:t>
            </a:r>
            <a:r>
              <a:rPr lang="en-US" dirty="0"/>
              <a:t>that we can fit a signature in main memory for each </a:t>
            </a:r>
            <a:r>
              <a:rPr lang="en-US" dirty="0" smtClean="0"/>
              <a:t>set.</a:t>
            </a:r>
            <a:endParaRPr lang="en-US" dirty="0"/>
          </a:p>
          <a:p>
            <a:pPr marL="731520" lvl="1" indent="-4572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Sim</a:t>
            </a:r>
            <a:r>
              <a:rPr lang="en-US" dirty="0" smtClean="0">
                <a:solidFill>
                  <a:srgbClr val="0070C0"/>
                </a:solidFill>
              </a:rPr>
              <a:t> (S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 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/>
              <a:t>is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almost</a:t>
            </a:r>
            <a:r>
              <a:rPr lang="en-US" dirty="0"/>
              <a:t>)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same</a:t>
            </a:r>
            <a:r>
              <a:rPr lang="en-US" dirty="0"/>
              <a:t> as the “similarity” of </a:t>
            </a:r>
            <a:r>
              <a:rPr lang="en-US" dirty="0">
                <a:solidFill>
                  <a:srgbClr val="0070C0"/>
                </a:solidFill>
              </a:rPr>
              <a:t>Sig (S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Sig (S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). </a:t>
            </a:r>
            <a:r>
              <a:rPr lang="en-US" dirty="0"/>
              <a:t>(signature </a:t>
            </a:r>
            <a:r>
              <a:rPr lang="en-US" dirty="0">
                <a:solidFill>
                  <a:srgbClr val="FF0000"/>
                </a:solidFill>
              </a:rPr>
              <a:t>preserves</a:t>
            </a:r>
            <a:r>
              <a:rPr lang="en-US" dirty="0"/>
              <a:t> similarity).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Warning</a:t>
            </a:r>
            <a:r>
              <a:rPr lang="en-US" dirty="0" smtClean="0"/>
              <a:t>: This method </a:t>
            </a:r>
            <a:r>
              <a:rPr lang="en-US" dirty="0"/>
              <a:t>can produce </a:t>
            </a:r>
            <a:r>
              <a:rPr lang="en-US" dirty="0">
                <a:solidFill>
                  <a:srgbClr val="FF0000"/>
                </a:solidFill>
              </a:rPr>
              <a:t>false negatives</a:t>
            </a:r>
            <a:r>
              <a:rPr lang="en-US" dirty="0"/>
              <a:t>, and </a:t>
            </a:r>
            <a:r>
              <a:rPr lang="en-US" dirty="0" smtClean="0">
                <a:solidFill>
                  <a:srgbClr val="00B050"/>
                </a:solidFill>
              </a:rPr>
              <a:t>false </a:t>
            </a:r>
            <a:r>
              <a:rPr lang="en-US" dirty="0">
                <a:solidFill>
                  <a:srgbClr val="00B050"/>
                </a:solidFill>
              </a:rPr>
              <a:t>positives </a:t>
            </a:r>
            <a:r>
              <a:rPr lang="en-US" dirty="0"/>
              <a:t>(if </a:t>
            </a:r>
            <a:r>
              <a:rPr lang="en-US" dirty="0" smtClean="0"/>
              <a:t>an additional check </a:t>
            </a:r>
            <a:r>
              <a:rPr lang="en-US" dirty="0"/>
              <a:t>is not made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False negatives</a:t>
            </a:r>
            <a:r>
              <a:rPr lang="en-US" dirty="0" smtClean="0"/>
              <a:t>: Similar items deemed as non-similar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False positives</a:t>
            </a:r>
            <a:r>
              <a:rPr lang="en-US" dirty="0" smtClean="0"/>
              <a:t>: Non-similar items deemed as similar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7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148C3-EE67-4B07-B222-A972DE8BFCAE}" type="slidenum">
              <a:rPr lang="en-US"/>
              <a:pPr/>
              <a:t>51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Sets to Boolean Matrices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19600"/>
          </a:xfrm>
        </p:spPr>
        <p:txBody>
          <a:bodyPr>
            <a:normAutofit/>
          </a:bodyPr>
          <a:lstStyle/>
          <a:p>
            <a:r>
              <a:rPr lang="en-US" dirty="0"/>
              <a:t>Represent the data as a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smtClean="0"/>
              <a:t>matrix 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33CC33"/>
                </a:solidFill>
              </a:rPr>
              <a:t>Rows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the universe of all possible set elements </a:t>
            </a:r>
          </a:p>
          <a:p>
            <a:pPr lvl="2"/>
            <a:r>
              <a:rPr lang="en-US" dirty="0" smtClean="0"/>
              <a:t>In our case, shingle fingerprints take values in [0…2</a:t>
            </a:r>
            <a:r>
              <a:rPr lang="en-US" baseline="30000" dirty="0" smtClean="0"/>
              <a:t>64</a:t>
            </a:r>
            <a:r>
              <a:rPr lang="en-US" dirty="0" smtClean="0"/>
              <a:t>-1]</a:t>
            </a:r>
            <a:endParaRPr lang="en-US" dirty="0"/>
          </a:p>
          <a:p>
            <a:pPr lvl="1"/>
            <a:r>
              <a:rPr lang="en-US" dirty="0">
                <a:solidFill>
                  <a:srgbClr val="33CC33"/>
                </a:solidFill>
              </a:rPr>
              <a:t>Columns</a:t>
            </a:r>
            <a:r>
              <a:rPr lang="en-US" dirty="0"/>
              <a:t> = </a:t>
            </a:r>
            <a:r>
              <a:rPr lang="en-US" dirty="0" smtClean="0"/>
              <a:t>the sets </a:t>
            </a:r>
          </a:p>
          <a:p>
            <a:pPr lvl="2"/>
            <a:r>
              <a:rPr lang="en-US" dirty="0" smtClean="0"/>
              <a:t>In our case, documents, sets of shingle fingerprints</a:t>
            </a:r>
          </a:p>
          <a:p>
            <a:pPr lvl="1"/>
            <a:r>
              <a:rPr lang="en-US" dirty="0" smtClean="0">
                <a:solidFill>
                  <a:srgbClr val="33CC33"/>
                </a:solidFill>
              </a:rPr>
              <a:t>M(</a:t>
            </a:r>
            <a:r>
              <a:rPr lang="en-US" dirty="0" err="1">
                <a:solidFill>
                  <a:srgbClr val="33CC33"/>
                </a:solidFill>
              </a:rPr>
              <a:t>r</a:t>
            </a:r>
            <a:r>
              <a:rPr lang="en-US" dirty="0" err="1" smtClean="0">
                <a:solidFill>
                  <a:srgbClr val="33CC33"/>
                </a:solidFill>
              </a:rPr>
              <a:t>,S</a:t>
            </a:r>
            <a:r>
              <a:rPr lang="en-US" dirty="0">
                <a:solidFill>
                  <a:srgbClr val="33CC33"/>
                </a:solidFill>
              </a:rPr>
              <a:t>) = 1 </a:t>
            </a:r>
            <a:r>
              <a:rPr lang="en-US" dirty="0"/>
              <a:t>in row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 </a:t>
            </a:r>
            <a:r>
              <a:rPr lang="en-US" dirty="0"/>
              <a:t>and column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  if and only if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 </a:t>
            </a:r>
            <a:r>
              <a:rPr lang="en-US" dirty="0"/>
              <a:t>is a member of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.</a:t>
            </a:r>
          </a:p>
          <a:p>
            <a:endParaRPr lang="en-US" dirty="0" smtClean="0">
              <a:solidFill>
                <a:srgbClr val="FF9900"/>
              </a:solidFill>
            </a:endParaRPr>
          </a:p>
          <a:p>
            <a:r>
              <a:rPr lang="en-US" dirty="0" smtClean="0">
                <a:solidFill>
                  <a:srgbClr val="FF9900"/>
                </a:solidFill>
              </a:rPr>
              <a:t>Typical </a:t>
            </a:r>
            <a:r>
              <a:rPr lang="en-US" dirty="0">
                <a:solidFill>
                  <a:srgbClr val="FF9900"/>
                </a:solidFill>
              </a:rPr>
              <a:t>matrix is sparse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do not really materialize the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1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>
                    <a:solidFill>
                      <a:srgbClr val="92D050"/>
                    </a:solidFill>
                  </a:rPr>
                  <a:t>U = {A,B,C,D,E,F,G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}</a:t>
                </a:r>
              </a:p>
              <a:p>
                <a:endParaRPr lang="en-US" b="1" dirty="0">
                  <a:solidFill>
                    <a:srgbClr val="92D05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39043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41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U = {A,B,C,D,E,F,G}</a:t>
                </a:r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324961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650467"/>
            <a:ext cx="5557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At least one of the columns has value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424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>
                    <a:solidFill>
                      <a:srgbClr val="92D050"/>
                    </a:solidFill>
                  </a:rPr>
                  <a:t>U = {A,B,C,D,E,F,G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}</a:t>
                </a:r>
              </a:p>
              <a:p>
                <a:endParaRPr lang="en-US" b="1" dirty="0">
                  <a:solidFill>
                    <a:srgbClr val="92D05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441410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650467"/>
            <a:ext cx="388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Both columns have value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110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09-4CE6-4193-95F1-CD06F119D867}" type="slidenum">
              <a:rPr lang="en-US"/>
              <a:pPr/>
              <a:t>55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Minhashing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Pick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random permutation </a:t>
            </a:r>
            <a:r>
              <a:rPr lang="en-US" dirty="0" smtClean="0"/>
              <a:t>of the rows (the universe U).</a:t>
            </a:r>
            <a:endParaRPr lang="en-US" dirty="0"/>
          </a:p>
          <a:p>
            <a:r>
              <a:rPr lang="en-US" dirty="0"/>
              <a:t>Define “</a:t>
            </a:r>
            <a:r>
              <a:rPr lang="en-US" dirty="0">
                <a:solidFill>
                  <a:srgbClr val="FF0000"/>
                </a:solidFill>
              </a:rPr>
              <a:t>hash</a:t>
            </a:r>
            <a:r>
              <a:rPr lang="en-US" dirty="0"/>
              <a:t>” function </a:t>
            </a:r>
            <a:r>
              <a:rPr lang="en-US" dirty="0" smtClean="0"/>
              <a:t>for 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index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row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the permuted order</a:t>
            </a:r>
            <a:r>
              <a:rPr lang="en-US" dirty="0"/>
              <a:t>) in which </a:t>
            </a:r>
            <a:r>
              <a:rPr lang="en-US" dirty="0" smtClean="0"/>
              <a:t>column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has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index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of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element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permuted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0070C0"/>
                </a:solidFill>
              </a:rPr>
              <a:t>k </a:t>
            </a:r>
            <a:r>
              <a:rPr lang="en-US" dirty="0" smtClean="0"/>
              <a:t>(e.g</a:t>
            </a:r>
            <a:r>
              <a:rPr lang="en-US" dirty="0"/>
              <a:t>., </a:t>
            </a:r>
            <a:r>
              <a:rPr lang="en-US" dirty="0" smtClean="0"/>
              <a:t>k = 100</a:t>
            </a:r>
            <a:r>
              <a:rPr lang="en-US" dirty="0"/>
              <a:t>) independent </a:t>
            </a:r>
            <a:r>
              <a:rPr lang="en-US" dirty="0" smtClean="0"/>
              <a:t>random permutations to </a:t>
            </a:r>
            <a:r>
              <a:rPr lang="en-US" dirty="0"/>
              <a:t>create a signature.</a:t>
            </a:r>
          </a:p>
        </p:txBody>
      </p:sp>
    </p:spTree>
    <p:extLst>
      <p:ext uri="{BB962C8B-B14F-4D97-AF65-F5344CB8AC3E}">
        <p14:creationId xmlns:p14="http://schemas.microsoft.com/office/powerpoint/2010/main" val="15957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63213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980920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182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183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752033"/>
              </p:ext>
            </p:extLst>
          </p:nvPr>
        </p:nvGraphicFramePr>
        <p:xfrm>
          <a:off x="5257798" y="2286000"/>
          <a:ext cx="2667002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7"/>
                <a:gridCol w="432487"/>
                <a:gridCol w="432487"/>
                <a:gridCol w="432487"/>
                <a:gridCol w="432487"/>
                <a:gridCol w="5045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982811"/>
              </p:ext>
            </p:extLst>
          </p:nvPr>
        </p:nvGraphicFramePr>
        <p:xfrm>
          <a:off x="60960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33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745367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162554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206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207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284701"/>
              </p:ext>
            </p:extLst>
          </p:nvPr>
        </p:nvGraphicFramePr>
        <p:xfrm>
          <a:off x="5410200" y="2286000"/>
          <a:ext cx="266699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6"/>
                <a:gridCol w="432486"/>
                <a:gridCol w="432486"/>
                <a:gridCol w="455142"/>
                <a:gridCol w="457200"/>
                <a:gridCol w="457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132427"/>
              </p:ext>
            </p:extLst>
          </p:nvPr>
        </p:nvGraphicFramePr>
        <p:xfrm>
          <a:off x="62484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62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307516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23116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30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231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80403"/>
              </p:ext>
            </p:extLst>
          </p:nvPr>
        </p:nvGraphicFramePr>
        <p:xfrm>
          <a:off x="5410200" y="2286000"/>
          <a:ext cx="266699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6"/>
                <a:gridCol w="432486"/>
                <a:gridCol w="432486"/>
                <a:gridCol w="455142"/>
                <a:gridCol w="457200"/>
                <a:gridCol w="457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76060"/>
              </p:ext>
            </p:extLst>
          </p:nvPr>
        </p:nvGraphicFramePr>
        <p:xfrm>
          <a:off x="6248400" y="534416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10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652129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28886"/>
              </p:ext>
            </p:extLst>
          </p:nvPr>
        </p:nvGraphicFramePr>
        <p:xfrm>
          <a:off x="3886196" y="2920682"/>
          <a:ext cx="243840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4"/>
                <a:gridCol w="486695"/>
                <a:gridCol w="471949"/>
                <a:gridCol w="471949"/>
                <a:gridCol w="550606"/>
              </a:tblGrid>
              <a:tr h="370840"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95600" y="3200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solidFill>
                  <a:srgbClr val="2D2DB9"/>
                </a:solidFill>
              </a:rPr>
              <a:t>≈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14057" y="4656147"/>
            <a:ext cx="530448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Sig(S) </a:t>
            </a:r>
            <a:r>
              <a:rPr lang="en-US" sz="2400" dirty="0" smtClean="0"/>
              <a:t>= vector of hash values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Sig(S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 = [2,1,1]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</a:t>
            </a:r>
            <a:r>
              <a:rPr lang="en-US" sz="2400" dirty="0" err="1" smtClean="0">
                <a:solidFill>
                  <a:srgbClr val="0070C0"/>
                </a:solidFill>
              </a:rPr>
              <a:t>S,i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r>
              <a:rPr lang="en-US" sz="2400" dirty="0" smtClean="0"/>
              <a:t> = value of the i-</a:t>
            </a:r>
            <a:r>
              <a:rPr lang="en-US" sz="2400" dirty="0" err="1" smtClean="0"/>
              <a:t>th</a:t>
            </a:r>
            <a:r>
              <a:rPr lang="en-US" sz="2400" dirty="0" smtClean="0"/>
              <a:t> hash function for set 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sz="20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,3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 = 1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3500" y="2283767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70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Similarity: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words in common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) = 3, </a:t>
            </a:r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= </a:t>
            </a:r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 =2</a:t>
            </a:r>
          </a:p>
          <a:p>
            <a:r>
              <a:rPr lang="en-US" dirty="0" smtClean="0"/>
              <a:t>What about this document?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/>
              <a:t>Sim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D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/>
              <a:t>) = </a:t>
            </a:r>
            <a:r>
              <a:rPr lang="en-US" dirty="0" err="1"/>
              <a:t>Sim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/>
              <a:t>)  </a:t>
            </a:r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38832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388325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2388325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4876800"/>
            <a:ext cx="3352800" cy="7078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Vefa</a:t>
            </a:r>
            <a:r>
              <a:rPr lang="en-US" sz="2000" dirty="0" smtClean="0"/>
              <a:t> </a:t>
            </a:r>
            <a:r>
              <a:rPr lang="en-US" sz="2000" dirty="0" err="1" smtClean="0"/>
              <a:t>rereases</a:t>
            </a:r>
            <a:r>
              <a:rPr lang="en-US" sz="2000" dirty="0" smtClean="0"/>
              <a:t> new book with apple pie recipes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02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EA28-8777-47BB-A7A8-90CEC05016F2}" type="slidenum">
              <a:rPr lang="en-US"/>
              <a:pPr/>
              <a:t>60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 smtClean="0"/>
              <a:t>Hash function </a:t>
            </a:r>
            <a:r>
              <a:rPr lang="en-US" dirty="0"/>
              <a:t>Property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000" dirty="0" err="1" smtClean="0">
                <a:solidFill>
                  <a:srgbClr val="0070C0"/>
                </a:solidFill>
              </a:rPr>
              <a:t>Pr</a:t>
            </a:r>
            <a:r>
              <a:rPr lang="en-US" sz="3000" dirty="0" smtClean="0">
                <a:solidFill>
                  <a:srgbClr val="0070C0"/>
                </a:solidFill>
              </a:rPr>
              <a:t>(h(S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) = 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)) = </a:t>
            </a:r>
            <a:r>
              <a:rPr lang="en-US" sz="3000" dirty="0" err="1" smtClean="0">
                <a:solidFill>
                  <a:srgbClr val="0070C0"/>
                </a:solidFill>
              </a:rPr>
              <a:t>Sim</a:t>
            </a:r>
            <a:r>
              <a:rPr lang="en-US" sz="3000" dirty="0" smtClean="0">
                <a:solidFill>
                  <a:srgbClr val="0070C0"/>
                </a:solidFill>
              </a:rPr>
              <a:t>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,S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</a:t>
            </a:r>
          </a:p>
          <a:p>
            <a:endParaRPr lang="en-US" sz="3000" dirty="0" smtClean="0"/>
          </a:p>
          <a:p>
            <a:r>
              <a:rPr lang="en-US" dirty="0"/>
              <a:t>w</a:t>
            </a:r>
            <a:r>
              <a:rPr lang="en-US" dirty="0" smtClean="0"/>
              <a:t>here the probability is over all choices of  permutations. </a:t>
            </a:r>
          </a:p>
          <a:p>
            <a:endParaRPr lang="en-US" dirty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first row where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one of the two sets has value 1</a:t>
            </a:r>
            <a:r>
              <a:rPr lang="en-US" dirty="0" smtClean="0"/>
              <a:t> belongs to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Recall that union contains rows with at least one 1.</a:t>
            </a:r>
          </a:p>
          <a:p>
            <a:pPr lvl="1"/>
            <a:r>
              <a:rPr lang="en-US" dirty="0" smtClean="0"/>
              <a:t>We have equality if </a:t>
            </a:r>
            <a:r>
              <a:rPr lang="en-US" dirty="0" smtClean="0">
                <a:solidFill>
                  <a:srgbClr val="0070C0"/>
                </a:solidFill>
              </a:rPr>
              <a:t>both sets have value 1</a:t>
            </a:r>
            <a:r>
              <a:rPr lang="en-US" dirty="0" smtClean="0"/>
              <a:t>, and this row belongs to the </a:t>
            </a:r>
            <a:r>
              <a:rPr lang="en-US" dirty="0" smtClean="0">
                <a:solidFill>
                  <a:srgbClr val="0070C0"/>
                </a:solidFill>
              </a:rPr>
              <a:t>intersection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51145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466813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9694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Rows C,D could be anywhere they do not affect the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575812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690493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05603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* rows belong to the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3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C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28246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79850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74189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question is what is the value of the </a:t>
            </a:r>
            <a:r>
              <a:rPr lang="en-US" b="1" dirty="0" smtClean="0">
                <a:solidFill>
                  <a:srgbClr val="EF8511"/>
                </a:solidFill>
              </a:rPr>
              <a:t>first * </a:t>
            </a:r>
            <a:r>
              <a:rPr lang="en-US" dirty="0" smtClean="0"/>
              <a:t>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024153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520900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26923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it belongs to the intersection then </a:t>
            </a:r>
            <a:r>
              <a:rPr lang="en-US" dirty="0" smtClean="0">
                <a:solidFill>
                  <a:srgbClr val="0070C0"/>
                </a:solidFill>
              </a:rPr>
              <a:t>h(X) = h(Y)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1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16541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19757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093032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Every element of the union is equally likely to be the </a:t>
                </a:r>
                <a:r>
                  <a:rPr lang="en-US" b="1" dirty="0" smtClean="0">
                    <a:solidFill>
                      <a:srgbClr val="EF8511"/>
                    </a:solidFill>
                  </a:rPr>
                  <a:t>* </a:t>
                </a:r>
                <a:r>
                  <a:rPr lang="en-US" dirty="0" smtClean="0"/>
                  <a:t>element</a:t>
                </a:r>
              </a:p>
              <a:p>
                <a:pPr algn="r"/>
                <a:r>
                  <a:rPr lang="en-US" dirty="0" err="1" smtClean="0">
                    <a:solidFill>
                      <a:srgbClr val="0070C0"/>
                    </a:solidFill>
                  </a:rPr>
                  <a:t>Pr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(h(X) </a:t>
                </a:r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h(Y))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err="1" smtClean="0">
                    <a:solidFill>
                      <a:srgbClr val="0070C0"/>
                    </a:solidFill>
                  </a:rPr>
                  <a:t>Sim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(X,Y)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blipFill rotWithShape="1">
                <a:blip r:embed="rId2"/>
                <a:stretch>
                  <a:fillRect l="-1161" t="-2128" r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7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5105400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Zero similarity is preserved</a:t>
            </a:r>
          </a:p>
          <a:p>
            <a:r>
              <a:rPr lang="en-US" dirty="0" smtClean="0"/>
              <a:t>High similarity is well approximated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2C6-9F93-4CF8-92DD-ECD2B448469D}" type="slidenum">
              <a:rPr lang="en-US"/>
              <a:pPr/>
              <a:t>66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Similarity for Signatures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similarity of signatures  </a:t>
            </a:r>
            <a:r>
              <a:rPr lang="en-US" dirty="0" smtClean="0"/>
              <a:t>is the fraction of the hash functions in which they agree.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With multiple signatures we get a good approximation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604757"/>
              </p:ext>
            </p:extLst>
          </p:nvPr>
        </p:nvGraphicFramePr>
        <p:xfrm>
          <a:off x="762000" y="2667000"/>
          <a:ext cx="2362200" cy="2966720"/>
        </p:xfrm>
        <a:graphic>
          <a:graphicData uri="http://schemas.openxmlformats.org/drawingml/2006/table">
            <a:tbl>
              <a:tblPr firstRow="1" bandRow="1"/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065981"/>
              </p:ext>
            </p:extLst>
          </p:nvPr>
        </p:nvGraphicFramePr>
        <p:xfrm>
          <a:off x="3733800" y="3241675"/>
          <a:ext cx="1905000" cy="1483360"/>
        </p:xfrm>
        <a:graphic>
          <a:graphicData uri="http://schemas.openxmlformats.org/drawingml/2006/table">
            <a:tbl>
              <a:tblPr firstRow="1" bandRow="1"/>
              <a:tblGrid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95600" y="3581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</a:rPr>
              <a:t>≈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987379"/>
              </p:ext>
            </p:extLst>
          </p:nvPr>
        </p:nvGraphicFramePr>
        <p:xfrm>
          <a:off x="6096000" y="2745422"/>
          <a:ext cx="2819401" cy="2595880"/>
        </p:xfrm>
        <a:graphic>
          <a:graphicData uri="http://schemas.openxmlformats.org/drawingml/2006/table">
            <a:tbl>
              <a:tblPr firstRow="1" bandRow="1"/>
              <a:tblGrid>
                <a:gridCol w="1057275"/>
                <a:gridCol w="923925"/>
                <a:gridCol w="838201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Sig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1/7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81400" y="2745432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76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it now feasible?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Assume a billion rows</a:t>
            </a:r>
          </a:p>
          <a:p>
            <a:pPr eaLnBrk="1" hangingPunct="1"/>
            <a:r>
              <a:rPr lang="en-US" dirty="0" smtClean="0"/>
              <a:t>Hard to pick a random permutation of 1…billion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Even representing a random permutation requires 1 billion entries!!!</a:t>
            </a:r>
          </a:p>
          <a:p>
            <a:pPr eaLnBrk="1" hangingPunct="1"/>
            <a:r>
              <a:rPr lang="en-US" dirty="0" smtClean="0"/>
              <a:t>How about accessing rows in permuted order?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4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Being more practical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52400" y="1554701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Approximating row permutations: pick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k=100</a:t>
            </a:r>
            <a:r>
              <a:rPr lang="en-US" dirty="0" smtClean="0"/>
              <a:t> hash functions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,…,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 smtClean="0"/>
              <a:t>for</a:t>
            </a:r>
            <a:r>
              <a:rPr lang="en-US" dirty="0" smtClean="0"/>
              <a:t> each row </a:t>
            </a:r>
            <a:r>
              <a:rPr lang="en-US" b="1" dirty="0" smtClean="0">
                <a:solidFill>
                  <a:srgbClr val="0070C0"/>
                </a:solidFill>
              </a:rPr>
              <a:t>r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 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/>
              <a:t>each hash function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/>
              <a:t> </a:t>
            </a:r>
            <a:endParaRPr lang="en-US" b="1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compute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)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 for</a:t>
            </a:r>
            <a:r>
              <a:rPr lang="en-US" dirty="0" smtClean="0"/>
              <a:t> each column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b="1" i="1" dirty="0" smtClean="0"/>
              <a:t> </a:t>
            </a:r>
            <a:r>
              <a:rPr lang="en-US" dirty="0"/>
              <a:t>that</a:t>
            </a:r>
            <a:r>
              <a:rPr lang="en-US" b="1" dirty="0"/>
              <a:t> </a:t>
            </a:r>
            <a:r>
              <a:rPr lang="en-US" dirty="0" smtClean="0"/>
              <a:t>has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in row 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) </a:t>
            </a:r>
            <a:r>
              <a:rPr lang="en-US" dirty="0" smtClean="0"/>
              <a:t>is a smaller value than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 </a:t>
            </a:r>
            <a:r>
              <a:rPr lang="en-US" b="1" dirty="0" smtClean="0"/>
              <a:t>then</a:t>
            </a:r>
          </a:p>
          <a:p>
            <a:pPr marL="990600" lvl="1" indent="-533400"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= 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0" y="5638800"/>
            <a:ext cx="9144000" cy="1200329"/>
          </a:xfrm>
          <a:prstGeom prst="rect">
            <a:avLst/>
          </a:prstGeom>
          <a:solidFill>
            <a:srgbClr val="0DDEE3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Sig(</a:t>
            </a:r>
            <a:r>
              <a:rPr lang="en-US" sz="2400" b="1" dirty="0" err="1" smtClean="0">
                <a:solidFill>
                  <a:srgbClr val="C00000"/>
                </a:solidFill>
              </a:rPr>
              <a:t>S,i</a:t>
            </a:r>
            <a:r>
              <a:rPr lang="en-US" sz="2400" b="1" dirty="0" smtClean="0">
                <a:solidFill>
                  <a:srgbClr val="C00000"/>
                </a:solidFill>
              </a:rPr>
              <a:t>) </a:t>
            </a:r>
            <a:r>
              <a:rPr lang="en-US" sz="2400" dirty="0"/>
              <a:t>will become the smallest value of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</a:t>
            </a:r>
            <a:r>
              <a:rPr lang="en-US" sz="2400" dirty="0" smtClean="0"/>
              <a:t>among all rows (shingles) for </a:t>
            </a:r>
            <a:r>
              <a:rPr lang="en-US" sz="2400" dirty="0"/>
              <a:t>which column </a:t>
            </a:r>
            <a:r>
              <a:rPr lang="en-US" sz="2400" b="1" dirty="0">
                <a:solidFill>
                  <a:srgbClr val="C00000"/>
                </a:solidFill>
              </a:rPr>
              <a:t>S</a:t>
            </a:r>
            <a:r>
              <a:rPr lang="en-US" sz="2400" dirty="0" smtClean="0"/>
              <a:t> </a:t>
            </a:r>
            <a:r>
              <a:rPr lang="en-US" sz="2400" dirty="0"/>
              <a:t>has </a:t>
            </a:r>
            <a:r>
              <a:rPr lang="en-US" sz="2400" dirty="0" smtClean="0"/>
              <a:t>value </a:t>
            </a:r>
            <a:r>
              <a:rPr lang="en-US" sz="2400" b="1" dirty="0" smtClean="0">
                <a:solidFill>
                  <a:srgbClr val="C00000"/>
                </a:solidFill>
              </a:rPr>
              <a:t>1 </a:t>
            </a:r>
            <a:r>
              <a:rPr lang="en-US" sz="2400" dirty="0"/>
              <a:t>(shingle belongs in S)</a:t>
            </a:r>
            <a:r>
              <a:rPr lang="en-US" sz="2400" i="1" dirty="0" smtClean="0"/>
              <a:t>; </a:t>
            </a:r>
            <a:r>
              <a:rPr lang="en-US" sz="2400" i="1" dirty="0"/>
              <a:t>i</a:t>
            </a:r>
            <a:r>
              <a:rPr lang="en-US" sz="2400" dirty="0"/>
              <a:t>.e.,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 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gives </a:t>
            </a:r>
            <a:r>
              <a:rPr lang="en-US" sz="2400" dirty="0" smtClean="0"/>
              <a:t>the min index for the</a:t>
            </a:r>
            <a:r>
              <a:rPr lang="en-US" sz="2400" i="1" dirty="0" smtClean="0"/>
              <a:t> </a:t>
            </a:r>
            <a:r>
              <a:rPr lang="en-US" sz="2400" b="1" dirty="0">
                <a:solidFill>
                  <a:srgbClr val="C00000"/>
                </a:solidFill>
              </a:rPr>
              <a:t>i-</a:t>
            </a:r>
            <a:r>
              <a:rPr lang="en-US" sz="2400" dirty="0" err="1"/>
              <a:t>th</a:t>
            </a:r>
            <a:r>
              <a:rPr lang="en-US" sz="2400" dirty="0"/>
              <a:t> permutation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7800" y="2049920"/>
            <a:ext cx="3886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this means selecting the function parameters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2736388"/>
            <a:ext cx="3886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only the rows (shingles) that appear in the 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85657" y="3623769"/>
            <a:ext cx="4191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/>
              <a:t>= index of shingle </a:t>
            </a:r>
            <a:r>
              <a:rPr lang="en-US" dirty="0">
                <a:solidFill>
                  <a:srgbClr val="0070C0"/>
                </a:solidFill>
              </a:rPr>
              <a:t>r</a:t>
            </a:r>
            <a:r>
              <a:rPr lang="en-US" dirty="0"/>
              <a:t> in permutation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61414" y="4164534"/>
            <a:ext cx="221524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contains shingle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5016137"/>
            <a:ext cx="41148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Find the shingle </a:t>
            </a:r>
            <a:r>
              <a:rPr lang="en-US" dirty="0" smtClean="0">
                <a:solidFill>
                  <a:srgbClr val="0070C0"/>
                </a:solidFill>
              </a:rPr>
              <a:t>r </a:t>
            </a:r>
            <a:r>
              <a:rPr lang="en-US" dirty="0" smtClean="0"/>
              <a:t>with minimum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6A98-771A-4BB5-9CCA-D28A2BEE536A}" type="slidenum">
              <a:rPr lang="en-US"/>
              <a:pPr/>
              <a:t>69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35814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097168" y="1600200"/>
            <a:ext cx="240803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Row	</a:t>
            </a:r>
            <a:r>
              <a:rPr lang="en-US" sz="2400" dirty="0">
                <a:solidFill>
                  <a:srgbClr val="FF9900"/>
                </a:solidFill>
              </a:rPr>
              <a:t>S</a:t>
            </a:r>
            <a:r>
              <a:rPr lang="en-US" sz="2400" dirty="0" smtClean="0">
                <a:solidFill>
                  <a:srgbClr val="FF9900"/>
                </a:solidFill>
              </a:rPr>
              <a:t>1</a:t>
            </a:r>
            <a:r>
              <a:rPr lang="en-US" sz="2400" dirty="0">
                <a:solidFill>
                  <a:srgbClr val="FF9900"/>
                </a:solidFill>
              </a:rPr>
              <a:t>	S</a:t>
            </a:r>
            <a:r>
              <a:rPr lang="en-US" sz="2400" dirty="0" smtClean="0">
                <a:solidFill>
                  <a:srgbClr val="FF9900"/>
                </a:solidFill>
              </a:rPr>
              <a:t>2</a:t>
            </a:r>
            <a:endParaRPr lang="en-US" sz="2400" dirty="0">
              <a:solidFill>
                <a:srgbClr val="FF9900"/>
              </a:solidFill>
            </a:endParaRPr>
          </a:p>
          <a:p>
            <a:r>
              <a:rPr lang="en-US" sz="2400" dirty="0"/>
              <a:t>  </a:t>
            </a:r>
            <a:r>
              <a:rPr lang="en-US" sz="2400" dirty="0" smtClean="0"/>
              <a:t>A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B</a:t>
            </a:r>
            <a:r>
              <a:rPr lang="en-US" sz="2400" dirty="0"/>
              <a:t>	 0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C</a:t>
            </a:r>
            <a:r>
              <a:rPr lang="en-US" sz="2400" dirty="0"/>
              <a:t>	 1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D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E</a:t>
            </a:r>
            <a:r>
              <a:rPr lang="en-US" sz="2400" dirty="0"/>
              <a:t>	 0	 1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951243" y="2024062"/>
            <a:ext cx="1371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181527" y="4267200"/>
            <a:ext cx="20569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 err="1" smtClean="0"/>
              <a:t>x+1</a:t>
            </a:r>
            <a:r>
              <a:rPr lang="en-US" dirty="0" smtClean="0"/>
              <a:t> </a:t>
            </a:r>
            <a:r>
              <a:rPr lang="en-US" dirty="0"/>
              <a:t>mod 5</a:t>
            </a:r>
          </a:p>
          <a:p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dirty="0" smtClean="0"/>
              <a:t>2</a:t>
            </a:r>
            <a:r>
              <a:rPr lang="en-US" i="1" dirty="0" smtClean="0"/>
              <a:t>x</a:t>
            </a:r>
            <a:r>
              <a:rPr lang="en-US" dirty="0" smtClean="0"/>
              <a:t>+3 </a:t>
            </a:r>
            <a:r>
              <a:rPr lang="en-US" dirty="0"/>
              <a:t>mod 5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353050" y="1287463"/>
            <a:ext cx="30315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(0) </a:t>
            </a:r>
            <a:r>
              <a:rPr lang="en-US" dirty="0"/>
              <a:t>= 1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1</a:t>
            </a:r>
            <a:r>
              <a:rPr lang="en-US" dirty="0"/>
              <a:t>	-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(0) </a:t>
            </a:r>
            <a:r>
              <a:rPr lang="en-US" dirty="0"/>
              <a:t>= 3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3</a:t>
            </a:r>
            <a:r>
              <a:rPr lang="en-US" dirty="0"/>
              <a:t>	-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353050" y="2125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(1) </a:t>
            </a:r>
            <a:r>
              <a:rPr lang="en-US" dirty="0"/>
              <a:t>= 2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(1) </a:t>
            </a:r>
            <a:r>
              <a:rPr lang="en-US" dirty="0"/>
              <a:t>= 0	</a:t>
            </a:r>
            <a:r>
              <a:rPr lang="en-US" dirty="0" smtClean="0"/>
              <a:t>	3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353050" y="31162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(2) </a:t>
            </a:r>
            <a:r>
              <a:rPr lang="en-US" dirty="0"/>
              <a:t>= 3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(2) </a:t>
            </a:r>
            <a:r>
              <a:rPr lang="en-US" dirty="0"/>
              <a:t>= 2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2</a:t>
            </a:r>
            <a:r>
              <a:rPr lang="en-US" dirty="0"/>
              <a:t>	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5353050" y="4030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353050" y="49450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(4) </a:t>
            </a:r>
            <a:r>
              <a:rPr lang="en-US" dirty="0"/>
              <a:t>= 0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(4) </a:t>
            </a:r>
            <a:r>
              <a:rPr lang="en-US" dirty="0"/>
              <a:t>= 1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937375" y="719138"/>
            <a:ext cx="1673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9900"/>
                </a:solidFill>
              </a:rPr>
              <a:t>Sig1	Sig2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93725" y="4962020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A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0</a:t>
            </a:r>
          </a:p>
          <a:p>
            <a:r>
              <a:rPr lang="en-US" dirty="0"/>
              <a:t>  B</a:t>
            </a:r>
            <a:r>
              <a:rPr lang="en-US" dirty="0" smtClean="0"/>
              <a:t>    </a:t>
            </a:r>
            <a:r>
              <a:rPr lang="en-US" dirty="0"/>
              <a:t>0	 1</a:t>
            </a:r>
          </a:p>
          <a:p>
            <a:r>
              <a:rPr lang="en-US" dirty="0"/>
              <a:t>  </a:t>
            </a:r>
            <a:r>
              <a:rPr lang="en-US" dirty="0" smtClean="0"/>
              <a:t>C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091937" y="5295860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733403" y="4951544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B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1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C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  A</a:t>
            </a:r>
            <a:r>
              <a:rPr lang="en-US" dirty="0" smtClean="0"/>
              <a:t>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8500" y="5268228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720018" y="1610628"/>
            <a:ext cx="3561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  <a:p>
            <a:r>
              <a:rPr lang="en-US" sz="2400" dirty="0" smtClean="0"/>
              <a:t>0</a:t>
            </a:r>
            <a:endParaRPr lang="en-US" sz="2400" dirty="0"/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669" y="4951544"/>
            <a:ext cx="76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h(x)</a:t>
            </a:r>
          </a:p>
          <a:p>
            <a:pPr algn="ctr"/>
            <a:r>
              <a:rPr lang="en-US" dirty="0" smtClean="0"/>
              <a:t>1</a:t>
            </a:r>
            <a:endParaRPr lang="en-US" dirty="0"/>
          </a:p>
          <a:p>
            <a:pPr algn="ctr"/>
            <a:r>
              <a:rPr lang="en-US" dirty="0"/>
              <a:t>2</a:t>
            </a:r>
            <a:endParaRPr lang="en-US" dirty="0" smtClean="0"/>
          </a:p>
          <a:p>
            <a:pPr algn="ctr"/>
            <a:r>
              <a:rPr lang="en-US" dirty="0"/>
              <a:t>3</a:t>
            </a:r>
            <a:endParaRPr lang="en-US" dirty="0" smtClean="0"/>
          </a:p>
          <a:p>
            <a:pPr algn="ctr"/>
            <a:r>
              <a:rPr lang="en-US" dirty="0"/>
              <a:t>4</a:t>
            </a:r>
            <a:endParaRPr lang="en-US" dirty="0" smtClean="0"/>
          </a:p>
          <a:p>
            <a:pPr algn="ctr"/>
            <a:r>
              <a:rPr lang="en-US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33600" y="4970463"/>
            <a:ext cx="7677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g(x)</a:t>
            </a:r>
          </a:p>
          <a:p>
            <a:pPr algn="ctr"/>
            <a:r>
              <a:rPr lang="en-US" dirty="0" smtClean="0"/>
              <a:t>3</a:t>
            </a:r>
            <a:endParaRPr lang="en-US" dirty="0"/>
          </a:p>
          <a:p>
            <a:pPr algn="ctr"/>
            <a:r>
              <a:rPr lang="en-US" dirty="0"/>
              <a:t>0</a:t>
            </a:r>
            <a:endParaRPr lang="en-US" dirty="0" smtClean="0"/>
          </a:p>
          <a:p>
            <a:pPr algn="ctr"/>
            <a:r>
              <a:rPr lang="en-US" dirty="0"/>
              <a:t>2</a:t>
            </a:r>
            <a:endParaRPr lang="en-US" dirty="0" smtClean="0"/>
          </a:p>
          <a:p>
            <a:pPr algn="ctr"/>
            <a:r>
              <a:rPr lang="en-US" dirty="0"/>
              <a:t>4</a:t>
            </a:r>
            <a:endParaRPr lang="en-US" dirty="0" smtClean="0"/>
          </a:p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514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autoUpdateAnimBg="0"/>
      <p:bldP spid="45064" grpId="0" autoUpdateAnimBg="0"/>
      <p:bldP spid="45065" grpId="0" autoUpdateAnimBg="0"/>
      <p:bldP spid="4506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4BD3-4510-418C-8AF9-A60F99FB8858}" type="slidenum">
              <a:rPr lang="en-US"/>
              <a:pPr/>
              <a:t>7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Jaccard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Similarity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The </a:t>
            </a:r>
            <a:r>
              <a:rPr lang="en-US" sz="3400" dirty="0" err="1">
                <a:solidFill>
                  <a:srgbClr val="FF0000"/>
                </a:solidFill>
              </a:rPr>
              <a:t>Jaccard</a:t>
            </a:r>
            <a:r>
              <a:rPr lang="en-US" sz="3400" dirty="0">
                <a:solidFill>
                  <a:srgbClr val="FF0000"/>
                </a:solidFill>
              </a:rPr>
              <a:t> similarity </a:t>
            </a:r>
            <a:r>
              <a:rPr lang="en-US" sz="3400" dirty="0" smtClean="0">
                <a:solidFill>
                  <a:srgbClr val="FF0000"/>
                </a:solidFill>
              </a:rPr>
              <a:t>(</a:t>
            </a:r>
            <a:r>
              <a:rPr lang="en-US" sz="3400" dirty="0" err="1" smtClean="0">
                <a:solidFill>
                  <a:srgbClr val="0070C0"/>
                </a:solidFill>
              </a:rPr>
              <a:t>Jaccard</a:t>
            </a:r>
            <a:r>
              <a:rPr lang="en-US" sz="3400" dirty="0" smtClean="0">
                <a:solidFill>
                  <a:srgbClr val="0070C0"/>
                </a:solidFill>
              </a:rPr>
              <a:t> coefficient</a:t>
            </a:r>
            <a:r>
              <a:rPr lang="en-US" sz="3400" dirty="0" smtClean="0">
                <a:solidFill>
                  <a:srgbClr val="FF0000"/>
                </a:solidFill>
              </a:rPr>
              <a:t>) </a:t>
            </a:r>
            <a:r>
              <a:rPr lang="en-US" sz="3400" dirty="0"/>
              <a:t>of two sets </a:t>
            </a:r>
            <a:r>
              <a:rPr lang="en-US" sz="3400" dirty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1</a:t>
            </a:r>
            <a:r>
              <a:rPr lang="en-US" sz="3400" dirty="0">
                <a:solidFill>
                  <a:srgbClr val="00B050"/>
                </a:solidFill>
              </a:rPr>
              <a:t>, </a:t>
            </a:r>
            <a:r>
              <a:rPr lang="en-US" sz="3400" dirty="0" smtClean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2</a:t>
            </a:r>
            <a:r>
              <a:rPr lang="en-US" sz="3400" dirty="0" smtClean="0">
                <a:solidFill>
                  <a:srgbClr val="00B050"/>
                </a:solidFill>
              </a:rPr>
              <a:t> </a:t>
            </a:r>
            <a:r>
              <a:rPr lang="en-US" sz="3400" dirty="0"/>
              <a:t>is the size of their </a:t>
            </a:r>
            <a:r>
              <a:rPr lang="en-US" sz="3400" dirty="0">
                <a:solidFill>
                  <a:srgbClr val="00B0F0"/>
                </a:solidFill>
              </a:rPr>
              <a:t>intersection </a:t>
            </a:r>
            <a:r>
              <a:rPr lang="en-US" sz="3400" dirty="0"/>
              <a:t>divided by the size of their </a:t>
            </a:r>
            <a:r>
              <a:rPr lang="en-US" sz="3400" dirty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sz="3400" dirty="0"/>
              <a:t>.</a:t>
            </a:r>
          </a:p>
          <a:p>
            <a:pPr lvl="1"/>
            <a:r>
              <a:rPr lang="en-US" sz="3200" dirty="0" err="1" smtClean="0">
                <a:solidFill>
                  <a:srgbClr val="FF0000"/>
                </a:solidFill>
              </a:rPr>
              <a:t>JSim</a:t>
            </a:r>
            <a:r>
              <a:rPr lang="en-US" sz="3200" i="1" dirty="0" smtClean="0"/>
              <a:t> </a:t>
            </a:r>
            <a:r>
              <a:rPr lang="en-US" sz="3200" dirty="0"/>
              <a:t>(</a:t>
            </a:r>
            <a:r>
              <a:rPr lang="en-US" sz="3200" dirty="0" err="1"/>
              <a:t>C</a:t>
            </a:r>
            <a:r>
              <a:rPr lang="en-US" sz="3200" baseline="-25000" dirty="0" err="1"/>
              <a:t>1</a:t>
            </a:r>
            <a:r>
              <a:rPr lang="en-US" sz="3200" dirty="0"/>
              <a:t>, </a:t>
            </a:r>
            <a:r>
              <a:rPr lang="en-US" sz="3200" dirty="0" err="1"/>
              <a:t>C</a:t>
            </a:r>
            <a:r>
              <a:rPr lang="en-US" sz="3200" baseline="-25000" dirty="0" err="1"/>
              <a:t>2</a:t>
            </a:r>
            <a:r>
              <a:rPr lang="en-US" sz="3200" dirty="0"/>
              <a:t>) = </a:t>
            </a:r>
            <a:r>
              <a:rPr lang="en-US" sz="3200" dirty="0">
                <a:solidFill>
                  <a:srgbClr val="00B0F0"/>
                </a:solidFill>
              </a:rPr>
              <a:t>|C</a:t>
            </a:r>
            <a:r>
              <a:rPr lang="en-US" sz="3200" baseline="-25000" dirty="0">
                <a:solidFill>
                  <a:srgbClr val="00B0F0"/>
                </a:solidFill>
              </a:rPr>
              <a:t>1</a:t>
            </a:r>
            <a:r>
              <a:rPr lang="en-US" sz="3200" dirty="0">
                <a:solidFill>
                  <a:srgbClr val="00B0F0"/>
                </a:solidFill>
                <a:sym typeface="Symbol" pitchFamily="18" charset="2"/>
              </a:rPr>
              <a:t>C</a:t>
            </a:r>
            <a:r>
              <a:rPr lang="en-US" sz="3200" baseline="-25000" dirty="0">
                <a:solidFill>
                  <a:srgbClr val="00B0F0"/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rgbClr val="00B0F0"/>
                </a:solidFill>
                <a:sym typeface="Symbol" pitchFamily="18" charset="2"/>
              </a:rPr>
              <a:t>| </a:t>
            </a:r>
            <a:r>
              <a:rPr lang="en-US" sz="3200" dirty="0" smtClean="0">
                <a:sym typeface="Symbol" pitchFamily="18" charset="2"/>
              </a:rPr>
              <a:t>/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C</a:t>
            </a:r>
            <a:r>
              <a:rPr lang="en-US" sz="3200" baseline="-250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1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C</a:t>
            </a:r>
            <a:r>
              <a:rPr lang="en-US" sz="3200" baseline="-250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Extreme behavior: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1, </a:t>
            </a:r>
            <a:r>
              <a:rPr lang="en-US" sz="2800" dirty="0" err="1" smtClean="0"/>
              <a:t>iff</a:t>
            </a:r>
            <a:r>
              <a:rPr lang="en-US" sz="2800" dirty="0" smtClean="0"/>
              <a:t> X = Y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0 </a:t>
            </a:r>
            <a:r>
              <a:rPr lang="en-US" sz="2800" dirty="0" err="1" smtClean="0"/>
              <a:t>iff</a:t>
            </a:r>
            <a:r>
              <a:rPr lang="en-US" sz="2800" dirty="0" smtClean="0"/>
              <a:t> X,Y have not elements in common</a:t>
            </a:r>
          </a:p>
          <a:p>
            <a:pPr lvl="1"/>
            <a:r>
              <a:rPr lang="en-US" sz="3200" dirty="0" err="1" smtClean="0"/>
              <a:t>JSim</a:t>
            </a:r>
            <a:r>
              <a:rPr lang="en-US" sz="3200" dirty="0" smtClean="0"/>
              <a:t> is symmetric</a:t>
            </a:r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7314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0456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4266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26607" y="4343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036207" y="3810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3645807" y="4114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4934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4255407" y="3886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255407" y="4572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4179207" y="3429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289550" y="3381374"/>
            <a:ext cx="2482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3 in intersection.</a:t>
            </a:r>
          </a:p>
          <a:p>
            <a:r>
              <a:rPr lang="en-US" dirty="0"/>
              <a:t>8 in union.</a:t>
            </a:r>
          </a:p>
          <a:p>
            <a:r>
              <a:rPr lang="en-US" dirty="0" err="1"/>
              <a:t>Jaccard</a:t>
            </a:r>
            <a:r>
              <a:rPr lang="en-US" dirty="0"/>
              <a:t> similarity</a:t>
            </a:r>
          </a:p>
          <a:p>
            <a:r>
              <a:rPr lang="en-US" dirty="0"/>
              <a:t>   = 3/8</a:t>
            </a:r>
          </a:p>
        </p:txBody>
      </p:sp>
    </p:spTree>
    <p:extLst>
      <p:ext uri="{BB962C8B-B14F-4D97-AF65-F5344CB8AC3E}">
        <p14:creationId xmlns:p14="http://schemas.microsoft.com/office/powerpoint/2010/main" val="34583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44FD-A41D-425B-9C66-0BC26C8D700D}" type="slidenum">
              <a:rPr lang="en-US"/>
              <a:pPr/>
              <a:t>70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– (4)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Often, data is given by column, not row.</a:t>
            </a:r>
          </a:p>
          <a:p>
            <a:pPr lvl="1"/>
            <a:r>
              <a:rPr lang="en-US" dirty="0"/>
              <a:t>E.g., columns = documents, rows = shingles.</a:t>
            </a:r>
          </a:p>
          <a:p>
            <a:r>
              <a:rPr lang="en-US" dirty="0"/>
              <a:t>If so, sort matrix once so it is by row.</a:t>
            </a:r>
          </a:p>
          <a:p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always</a:t>
            </a:r>
            <a:r>
              <a:rPr lang="en-US" dirty="0"/>
              <a:t>  compute </a:t>
            </a:r>
            <a:r>
              <a:rPr lang="en-US" i="1" dirty="0">
                <a:solidFill>
                  <a:srgbClr val="0070C0"/>
                </a:solidFill>
              </a:rPr>
              <a:t>h</a:t>
            </a:r>
            <a:r>
              <a:rPr lang="en-US" i="1" baseline="-25000" dirty="0">
                <a:solidFill>
                  <a:srgbClr val="0070C0"/>
                </a:solidFill>
              </a:rPr>
              <a:t>i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r 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only once for each row.</a:t>
            </a:r>
          </a:p>
        </p:txBody>
      </p:sp>
    </p:spTree>
    <p:extLst>
      <p:ext uri="{BB962C8B-B14F-4D97-AF65-F5344CB8AC3E}">
        <p14:creationId xmlns:p14="http://schemas.microsoft.com/office/powerpoint/2010/main" val="35706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Similarity: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of words in common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) = 3/5 </a:t>
            </a:r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=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 = 2/6</a:t>
            </a:r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n-US" dirty="0"/>
              <a:t>) =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n-US" dirty="0"/>
              <a:t>)  </a:t>
            </a:r>
            <a:r>
              <a:rPr lang="en-US" dirty="0" smtClean="0"/>
              <a:t>= 3/9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38614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30286" y="2386146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388324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2386146"/>
            <a:ext cx="1828800" cy="13174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Vefa</a:t>
            </a:r>
            <a:r>
              <a:rPr lang="en-US" sz="2000" dirty="0" smtClean="0"/>
              <a:t> </a:t>
            </a:r>
            <a:r>
              <a:rPr lang="en-US" sz="2000" dirty="0" err="1" smtClean="0"/>
              <a:t>rereases</a:t>
            </a:r>
            <a:r>
              <a:rPr lang="en-US" sz="2000" dirty="0" smtClean="0"/>
              <a:t> new book with apple pie recipes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81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between vectors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325778"/>
              </p:ext>
            </p:extLst>
          </p:nvPr>
        </p:nvGraphicFramePr>
        <p:xfrm>
          <a:off x="685800" y="301244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7571" y="2105055"/>
            <a:ext cx="7944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Documents (and sets in general) can also be represented as vectors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029200"/>
            <a:ext cx="5809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How do we measure the similarity of two vectors?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07571" y="5867400"/>
            <a:ext cx="44887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How well are the two vectors aligned?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714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16150</TotalTime>
  <Words>4660</Words>
  <Application>Microsoft Office PowerPoint</Application>
  <PresentationFormat>On-screen Show (4:3)</PresentationFormat>
  <Paragraphs>1449</Paragraphs>
  <Slides>70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Clarity</vt:lpstr>
      <vt:lpstr>DATA MINING LECTURE 5</vt:lpstr>
      <vt:lpstr>SIMILARITY AND DISTANCE</vt:lpstr>
      <vt:lpstr>Similarity and Distance</vt:lpstr>
      <vt:lpstr>Similarity</vt:lpstr>
      <vt:lpstr>Similarity between sets</vt:lpstr>
      <vt:lpstr>Similarity: Intersection</vt:lpstr>
      <vt:lpstr>Jaccard Similarity</vt:lpstr>
      <vt:lpstr>Similarity: Intersection</vt:lpstr>
      <vt:lpstr>Similarity between vectors</vt:lpstr>
      <vt:lpstr>Example</vt:lpstr>
      <vt:lpstr>Cosine Similarity</vt:lpstr>
      <vt:lpstr>Cosine Similarity - math</vt:lpstr>
      <vt:lpstr>Similarity between vectors</vt:lpstr>
      <vt:lpstr>Distance</vt:lpstr>
      <vt:lpstr>Distance Metric</vt:lpstr>
      <vt:lpstr>Triangle Inequality</vt:lpstr>
      <vt:lpstr>Distances for real vectors</vt:lpstr>
      <vt:lpstr>Example of Distances</vt:lpstr>
      <vt:lpstr>Example</vt:lpstr>
      <vt:lpstr>Lp distances for sets </vt:lpstr>
      <vt:lpstr>Similarities into distances</vt:lpstr>
      <vt:lpstr>Why Jaccard Distance Is a Distance Metric</vt:lpstr>
      <vt:lpstr>Hamming Distance</vt:lpstr>
      <vt:lpstr>Why Hamming Distance Is a Distance Metric</vt:lpstr>
      <vt:lpstr>Distance between strings</vt:lpstr>
      <vt:lpstr>Edit Distance for strings</vt:lpstr>
      <vt:lpstr>Why Edit Distance Is a Distance Metric</vt:lpstr>
      <vt:lpstr>Variant Edit Distances</vt:lpstr>
      <vt:lpstr>Distances between distributions</vt:lpstr>
      <vt:lpstr>SKETCHING  AND  LOCALITY SENSITIVE HASHING</vt:lpstr>
      <vt:lpstr>Why is similarity important? </vt:lpstr>
      <vt:lpstr>An important problem</vt:lpstr>
      <vt:lpstr>Recommendation Systems</vt:lpstr>
      <vt:lpstr>Plan of action</vt:lpstr>
      <vt:lpstr>Limitations of content-based approach</vt:lpstr>
      <vt:lpstr>Recommendation Systems (II)</vt:lpstr>
      <vt:lpstr>Recommendation Systems (III)</vt:lpstr>
      <vt:lpstr>Pros and cons of collaborative filtering</vt:lpstr>
      <vt:lpstr>Another important problem</vt:lpstr>
      <vt:lpstr>Finding similar items </vt:lpstr>
      <vt:lpstr>Main issues</vt:lpstr>
      <vt:lpstr>Three Essential Techniques for Similar Documents</vt:lpstr>
      <vt:lpstr>The Big Picture</vt:lpstr>
      <vt:lpstr>Shingles</vt:lpstr>
      <vt:lpstr>Shingling</vt:lpstr>
      <vt:lpstr>Working Assumption</vt:lpstr>
      <vt:lpstr>Shingles: Compression Option</vt:lpstr>
      <vt:lpstr>Fingerprinting</vt:lpstr>
      <vt:lpstr>Basic Data Model: Sets</vt:lpstr>
      <vt:lpstr>Signatures </vt:lpstr>
      <vt:lpstr>From Sets to Boolean Matrices</vt:lpstr>
      <vt:lpstr>Example</vt:lpstr>
      <vt:lpstr>Example</vt:lpstr>
      <vt:lpstr>Example</vt:lpstr>
      <vt:lpstr>Minhashing</vt:lpstr>
      <vt:lpstr>Example of minhash signatures</vt:lpstr>
      <vt:lpstr>Example of minhash signatures</vt:lpstr>
      <vt:lpstr>Example of minhash signatures</vt:lpstr>
      <vt:lpstr>Example of minhash signatures</vt:lpstr>
      <vt:lpstr>Hash function Property</vt:lpstr>
      <vt:lpstr>Example</vt:lpstr>
      <vt:lpstr>Example</vt:lpstr>
      <vt:lpstr>Example</vt:lpstr>
      <vt:lpstr>Example</vt:lpstr>
      <vt:lpstr>Example</vt:lpstr>
      <vt:lpstr>Similarity for Signatures</vt:lpstr>
      <vt:lpstr>Is it now feasible?</vt:lpstr>
      <vt:lpstr>Being more practical</vt:lpstr>
      <vt:lpstr>Example</vt:lpstr>
      <vt:lpstr>Implementation – (4)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315</cp:revision>
  <dcterms:created xsi:type="dcterms:W3CDTF">2011-10-17T19:46:53Z</dcterms:created>
  <dcterms:modified xsi:type="dcterms:W3CDTF">2012-11-20T15:16:28Z</dcterms:modified>
</cp:coreProperties>
</file>