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6"/>
  </p:notesMasterIdLst>
  <p:sldIdLst>
    <p:sldId id="369" r:id="rId2"/>
    <p:sldId id="714" r:id="rId3"/>
    <p:sldId id="715" r:id="rId4"/>
    <p:sldId id="716" r:id="rId5"/>
    <p:sldId id="434" r:id="rId6"/>
    <p:sldId id="717" r:id="rId7"/>
    <p:sldId id="718" r:id="rId8"/>
    <p:sldId id="719" r:id="rId9"/>
    <p:sldId id="720" r:id="rId10"/>
    <p:sldId id="441" r:id="rId11"/>
    <p:sldId id="721" r:id="rId12"/>
    <p:sldId id="722" r:id="rId13"/>
    <p:sldId id="723" r:id="rId14"/>
    <p:sldId id="727" r:id="rId15"/>
    <p:sldId id="725" r:id="rId16"/>
    <p:sldId id="726" r:id="rId17"/>
    <p:sldId id="446" r:id="rId18"/>
    <p:sldId id="450" r:id="rId19"/>
    <p:sldId id="451" r:id="rId20"/>
    <p:sldId id="731" r:id="rId21"/>
    <p:sldId id="760" r:id="rId22"/>
    <p:sldId id="732" r:id="rId23"/>
    <p:sldId id="455" r:id="rId24"/>
    <p:sldId id="736" r:id="rId25"/>
    <p:sldId id="737" r:id="rId26"/>
    <p:sldId id="738" r:id="rId27"/>
    <p:sldId id="456" r:id="rId28"/>
    <p:sldId id="628" r:id="rId29"/>
    <p:sldId id="627" r:id="rId30"/>
    <p:sldId id="626" r:id="rId31"/>
    <p:sldId id="761" r:id="rId32"/>
    <p:sldId id="739" r:id="rId33"/>
    <p:sldId id="458" r:id="rId34"/>
    <p:sldId id="457" r:id="rId35"/>
    <p:sldId id="735" r:id="rId36"/>
    <p:sldId id="762" r:id="rId37"/>
    <p:sldId id="763" r:id="rId38"/>
    <p:sldId id="745" r:id="rId39"/>
    <p:sldId id="764" r:id="rId40"/>
    <p:sldId id="765" r:id="rId41"/>
    <p:sldId id="741" r:id="rId42"/>
    <p:sldId id="746" r:id="rId43"/>
    <p:sldId id="747" r:id="rId44"/>
    <p:sldId id="748" r:id="rId45"/>
    <p:sldId id="750" r:id="rId46"/>
    <p:sldId id="751" r:id="rId47"/>
    <p:sldId id="752" r:id="rId48"/>
    <p:sldId id="755" r:id="rId49"/>
    <p:sldId id="756" r:id="rId50"/>
    <p:sldId id="757" r:id="rId51"/>
    <p:sldId id="758" r:id="rId52"/>
    <p:sldId id="759" r:id="rId53"/>
    <p:sldId id="753" r:id="rId54"/>
    <p:sldId id="754" r:id="rId55"/>
    <p:sldId id="749" r:id="rId56"/>
    <p:sldId id="486" r:id="rId57"/>
    <p:sldId id="463" r:id="rId58"/>
    <p:sldId id="464" r:id="rId59"/>
    <p:sldId id="465" r:id="rId60"/>
    <p:sldId id="467" r:id="rId61"/>
    <p:sldId id="481" r:id="rId62"/>
    <p:sldId id="482" r:id="rId63"/>
    <p:sldId id="483" r:id="rId64"/>
    <p:sldId id="484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5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29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33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34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17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20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21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23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24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25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27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k.uni-trier.de/~ley/db/conf/vldb/vldb94.html" TargetMode="External"/><Relationship Id="rId2" Type="http://schemas.openxmlformats.org/officeDocument/2006/relationships/hyperlink" Target="http://www.informatik.uni-trier.de/~ley/db/conf/sigmod/sigmod93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3.doc"/><Relationship Id="rId13" Type="http://schemas.openxmlformats.org/officeDocument/2006/relationships/image" Target="../media/image15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11" Type="http://schemas.openxmlformats.org/officeDocument/2006/relationships/oleObject" Target="../embeddings/Microsoft_Word_97_-_2003_Document4.doc"/><Relationship Id="rId5" Type="http://schemas.openxmlformats.org/officeDocument/2006/relationships/oleObject" Target="../embeddings/Microsoft_Word_97_-_2003_Document2.doc"/><Relationship Id="rId15" Type="http://schemas.openxmlformats.org/officeDocument/2006/relationships/oleObject" Target="../embeddings/Microsoft_Word_97_-_2003_Document5.doc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emf"/><Relationship Id="rId5" Type="http://schemas.openxmlformats.org/officeDocument/2006/relationships/image" Target="../media/image13.emf"/><Relationship Id="rId10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Microsoft_Word_97_-_2003_Document6.doc"/><Relationship Id="rId9" Type="http://schemas.openxmlformats.org/officeDocument/2006/relationships/oleObject" Target="../embeddings/oleObject14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45.png"/><Relationship Id="rId5" Type="http://schemas.openxmlformats.org/officeDocument/2006/relationships/oleObject" Target="../embeddings/Microsoft_Word_97_-_2003_Document1.doc"/><Relationship Id="rId10" Type="http://schemas.openxmlformats.org/officeDocument/2006/relationships/image" Target="../media/image44.png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e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.e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e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6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endParaRPr lang="en-US" dirty="0" smtClean="0"/>
          </a:p>
          <a:p>
            <a:r>
              <a:rPr lang="en-US" dirty="0" smtClean="0"/>
              <a:t>Association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Frequent </a:t>
            </a:r>
            <a:r>
              <a:rPr lang="en-US" dirty="0" err="1" smtClean="0"/>
              <a:t>Itemsets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Input</a:t>
            </a:r>
            <a:r>
              <a:rPr lang="en-US" dirty="0"/>
              <a:t>: A set of transactions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/>
              <a:t>, over a set of items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Output</a:t>
            </a:r>
            <a:r>
              <a:rPr lang="en-US" dirty="0"/>
              <a:t>: All </a:t>
            </a:r>
            <a:r>
              <a:rPr lang="en-US" dirty="0" err="1" smtClean="0"/>
              <a:t>itemsets</a:t>
            </a:r>
            <a:r>
              <a:rPr lang="en-US" dirty="0" smtClean="0"/>
              <a:t> with </a:t>
            </a:r>
            <a:r>
              <a:rPr lang="en-US" dirty="0"/>
              <a:t>items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 having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support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≥ </a:t>
            </a:r>
            <a:r>
              <a:rPr lang="en-US" i="1" dirty="0" err="1">
                <a:solidFill>
                  <a:srgbClr val="FF0000"/>
                </a:solidFill>
                <a:cs typeface="Arial" pitchFamily="34" charset="0"/>
              </a:rPr>
              <a:t>minsup</a:t>
            </a:r>
            <a:r>
              <a:rPr lang="en-US" i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threshold</a:t>
            </a:r>
            <a:endParaRPr lang="en-US" dirty="0" smtClean="0"/>
          </a:p>
          <a:p>
            <a:pPr lvl="1"/>
            <a:endParaRPr lang="en-US" dirty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Problem parameters: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N = |T|: </a:t>
            </a:r>
            <a:r>
              <a:rPr lang="en-US" dirty="0" smtClean="0">
                <a:cs typeface="Arial" pitchFamily="34" charset="0"/>
              </a:rPr>
              <a:t>number of transactions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 = |I|: </a:t>
            </a:r>
            <a:r>
              <a:rPr lang="en-US" dirty="0" smtClean="0">
                <a:cs typeface="Arial" pitchFamily="34" charset="0"/>
              </a:rPr>
              <a:t>number of (distinct) items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w</a:t>
            </a:r>
            <a:r>
              <a:rPr lang="en-US" dirty="0" smtClean="0">
                <a:cs typeface="Arial" pitchFamily="34" charset="0"/>
              </a:rPr>
              <a:t>: max width of a transaction</a:t>
            </a:r>
          </a:p>
          <a:p>
            <a:pPr lvl="1"/>
            <a:r>
              <a:rPr lang="en-US" dirty="0" smtClean="0">
                <a:cs typeface="Arial" pitchFamily="34" charset="0"/>
              </a:rPr>
              <a:t>Number of possible </a:t>
            </a:r>
            <a:r>
              <a:rPr lang="en-US" dirty="0" err="1" smtClean="0">
                <a:cs typeface="Arial" pitchFamily="34" charset="0"/>
              </a:rPr>
              <a:t>itemsets</a:t>
            </a:r>
            <a:r>
              <a:rPr lang="en-US" dirty="0" smtClean="0">
                <a:cs typeface="Arial" pitchFamily="34" charset="0"/>
              </a:rPr>
              <a:t>?</a:t>
            </a:r>
            <a:endParaRPr lang="en-US" baseline="30000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Scale of the problem:</a:t>
            </a:r>
          </a:p>
          <a:p>
            <a:pPr lvl="1"/>
            <a:r>
              <a:rPr lang="en-US" dirty="0" err="1"/>
              <a:t>WalMart</a:t>
            </a:r>
            <a:r>
              <a:rPr lang="en-US" dirty="0"/>
              <a:t> sells 100,000 items and can store billions of baskets.</a:t>
            </a:r>
          </a:p>
          <a:p>
            <a:pPr lvl="1"/>
            <a:r>
              <a:rPr lang="en-US" dirty="0"/>
              <a:t>The Web has  billions of words and many billions of pages.</a:t>
            </a:r>
          </a:p>
          <a:p>
            <a:endParaRPr lang="en-US" dirty="0"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4427824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M =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2</a:t>
            </a:r>
            <a:r>
              <a:rPr lang="en-US" sz="2000" baseline="30000" dirty="0" err="1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010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itemset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lattice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0" r:id="rId3" imgW="9811512" imgH="7395972" progId="Visio.Drawing.11">
                  <p:embed/>
                </p:oleObj>
              </mc:Choice>
              <mc:Fallback>
                <p:oleObj r:id="rId3" imgW="9811512" imgH="73959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43599" y="5943600"/>
            <a:ext cx="302622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A Naïve Algorithm</a:t>
            </a:r>
            <a:endParaRPr lang="en-US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2667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Brute-force </a:t>
            </a:r>
            <a:r>
              <a:rPr lang="en-US" dirty="0" smtClean="0"/>
              <a:t>approach</a:t>
            </a:r>
            <a:r>
              <a:rPr lang="en-US" dirty="0"/>
              <a:t>, </a:t>
            </a:r>
            <a:r>
              <a:rPr lang="en-US" dirty="0" smtClean="0"/>
              <a:t>each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 smtClean="0"/>
              <a:t>Consider each </a:t>
            </a:r>
            <a:r>
              <a:rPr lang="en-US" dirty="0" err="1"/>
              <a:t>itemset</a:t>
            </a:r>
            <a:r>
              <a:rPr lang="en-US" dirty="0"/>
              <a:t> in the </a:t>
            </a:r>
            <a:r>
              <a:rPr lang="en-US" dirty="0" smtClean="0"/>
              <a:t>lattice, and count </a:t>
            </a:r>
            <a:r>
              <a:rPr lang="en-US" dirty="0"/>
              <a:t>the support of each candidate by scanning the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 smtClean="0"/>
              <a:t>Time Complexity </a:t>
            </a:r>
            <a:r>
              <a:rPr lang="en-US" dirty="0"/>
              <a:t>~ O(</a:t>
            </a:r>
            <a:r>
              <a:rPr lang="en-US" dirty="0" err="1"/>
              <a:t>NMw</a:t>
            </a:r>
            <a:r>
              <a:rPr lang="en-US" dirty="0"/>
              <a:t>) </a:t>
            </a:r>
            <a:r>
              <a:rPr lang="en-US" dirty="0" smtClean="0"/>
              <a:t>, Space Complexity ~ O(M)</a:t>
            </a:r>
          </a:p>
          <a:p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Scan the data, and for each transaction generate all possible </a:t>
            </a:r>
            <a:r>
              <a:rPr lang="en-US" dirty="0" err="1" smtClean="0"/>
              <a:t>itemsets</a:t>
            </a:r>
            <a:r>
              <a:rPr lang="en-US" dirty="0" smtClean="0"/>
              <a:t>. Keep a count for each </a:t>
            </a:r>
            <a:r>
              <a:rPr lang="en-US" dirty="0" err="1" smtClean="0"/>
              <a:t>itemset</a:t>
            </a:r>
            <a:r>
              <a:rPr lang="en-US" dirty="0" smtClean="0"/>
              <a:t> in the data.</a:t>
            </a:r>
          </a:p>
          <a:p>
            <a:pPr lvl="1"/>
            <a:r>
              <a:rPr lang="en-US" dirty="0"/>
              <a:t>Time Complexity ~ </a:t>
            </a:r>
            <a:r>
              <a:rPr lang="en-US" dirty="0" smtClean="0"/>
              <a:t>O(</a:t>
            </a:r>
            <a:r>
              <a:rPr lang="en-US" dirty="0" err="1" smtClean="0"/>
              <a:t>N2</a:t>
            </a:r>
            <a:r>
              <a:rPr lang="en-US" baseline="30000" dirty="0" err="1" smtClean="0"/>
              <a:t>w</a:t>
            </a:r>
            <a:r>
              <a:rPr lang="en-US" dirty="0"/>
              <a:t>) , Space Complexity ~ O(M)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Expensive since M = </a:t>
            </a:r>
            <a:r>
              <a:rPr lang="en-US" dirty="0" err="1">
                <a:solidFill>
                  <a:srgbClr val="FF0000"/>
                </a:solidFill>
              </a:rPr>
              <a:t>2</a:t>
            </a:r>
            <a:r>
              <a:rPr lang="en-US" baseline="30000" dirty="0" err="1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!!!</a:t>
            </a:r>
          </a:p>
        </p:txBody>
      </p:sp>
      <p:graphicFrame>
        <p:nvGraphicFramePr>
          <p:cNvPr id="1214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43295"/>
              </p:ext>
            </p:extLst>
          </p:nvPr>
        </p:nvGraphicFramePr>
        <p:xfrm>
          <a:off x="2133600" y="4191000"/>
          <a:ext cx="665770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4" name="Visio" r:id="rId3" imgW="7643978" imgH="2744343" progId="Visio.Drawing.6">
                  <p:embed/>
                </p:oleObj>
              </mc:Choice>
              <mc:Fallback>
                <p:oleObj name="Visio" r:id="rId3" imgW="7643978" imgH="2744343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91000"/>
                        <a:ext cx="6657702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1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4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00E3-F3D2-4395-A097-E00BDFEA346C}" type="slidenum">
              <a:rPr lang="en-US"/>
              <a:pPr/>
              <a:t>13</a:t>
            </a:fld>
            <a:endParaRPr lang="en-US"/>
          </a:p>
        </p:txBody>
      </p:sp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Model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Typically, data is kept in flat files rather than in a database system.</a:t>
            </a:r>
          </a:p>
          <a:p>
            <a:pPr lvl="1"/>
            <a:r>
              <a:rPr lang="en-US" dirty="0"/>
              <a:t>Stored on disk.</a:t>
            </a:r>
          </a:p>
          <a:p>
            <a:pPr lvl="1"/>
            <a:r>
              <a:rPr lang="en-US" dirty="0"/>
              <a:t>Stored basket-by-basket.</a:t>
            </a:r>
          </a:p>
          <a:p>
            <a:pPr lvl="1"/>
            <a:r>
              <a:rPr lang="en-US" dirty="0"/>
              <a:t>Expand baskets into pairs, triples, etc. as you read baskets.</a:t>
            </a:r>
          </a:p>
          <a:p>
            <a:pPr lvl="2"/>
            <a:r>
              <a:rPr lang="en-US" dirty="0"/>
              <a:t>Use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  nested loops to generate all sets of size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55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file: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0 1 2 3 4 5 6 7 8 9 10 11 12 13 14 15 16 17 18 19 20 21 22 23 24 25 26 27 28 29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30 31 32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33 34 35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36 37 38 39 40 41 42 43 44 45 46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38 39 47 48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38 39 48 49 50 51 52 53 54 55 56 57 58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32 41 59 60 61 62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3 39 48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63 64 65 66 67 68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32 69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48 70 71 72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39 73 74 75 76 77 78 79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36 38 39 41 48 79 80 81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82 83 84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41 85 86 87 88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39 48 89 90 91 92 93 94 95 96 97 98 99 100 101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36 38 39 48 89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39 41 102 103 104 105 106 107 108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38 39 41 109 110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39 111 112 113 114 115 116 117 118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119 120 121 122 123 124 125 126 127 128 129 130 131 132 133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48 134 135 136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39 48 137 138 139 140 141 142 143 144 145 146 147 148 149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39 150 151 152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38 39 56 153 154 155 </a:t>
            </a: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6003925" y="2471738"/>
            <a:ext cx="31400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items are</a:t>
            </a:r>
          </a:p>
          <a:p>
            <a:r>
              <a:rPr lang="en-US" dirty="0"/>
              <a:t>positive integers,</a:t>
            </a:r>
          </a:p>
          <a:p>
            <a:r>
              <a:rPr lang="en-US" dirty="0"/>
              <a:t>and </a:t>
            </a:r>
            <a:r>
              <a:rPr lang="en-US" dirty="0" smtClean="0"/>
              <a:t>each basket corresponds to a line in the file of space separated integers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8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30F4-8C1C-4F43-AD57-032FFA1567E2}" type="slidenum">
              <a:rPr lang="en-US"/>
              <a:pPr/>
              <a:t>15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Model –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true cost of mining disk-resident data is usually the </a:t>
            </a:r>
            <a:r>
              <a:rPr lang="en-US" dirty="0">
                <a:solidFill>
                  <a:srgbClr val="0070C0"/>
                </a:solidFill>
              </a:rPr>
              <a:t>number of disk I/O’s</a:t>
            </a:r>
            <a:r>
              <a:rPr lang="en-US" dirty="0"/>
              <a:t>.</a:t>
            </a:r>
          </a:p>
          <a:p>
            <a:r>
              <a:rPr lang="en-US" dirty="0"/>
              <a:t>In practice, association-rule algorithms read the data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passes</a:t>
            </a:r>
            <a:r>
              <a:rPr lang="en-US" i="1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–  all baskets read in turn.</a:t>
            </a:r>
          </a:p>
          <a:p>
            <a:r>
              <a:rPr lang="en-US" dirty="0"/>
              <a:t>Thus, we measure the cost by the </a:t>
            </a:r>
            <a:r>
              <a:rPr lang="en-US" dirty="0">
                <a:solidFill>
                  <a:srgbClr val="0070C0"/>
                </a:solidFill>
              </a:rPr>
              <a:t>number of passes </a:t>
            </a:r>
            <a:r>
              <a:rPr lang="en-US" dirty="0"/>
              <a:t>an algorithm takes.</a:t>
            </a:r>
          </a:p>
        </p:txBody>
      </p:sp>
    </p:spTree>
    <p:extLst>
      <p:ext uri="{BB962C8B-B14F-4D97-AF65-F5344CB8AC3E}">
        <p14:creationId xmlns:p14="http://schemas.microsoft.com/office/powerpoint/2010/main" val="39625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E20D-405B-40FD-9AD0-9E04A7866E06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Main-Memory Bottleneck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many frequent-itemset algorithms, main memory is the critical resource.</a:t>
            </a:r>
          </a:p>
          <a:p>
            <a:pPr lvl="1"/>
            <a:r>
              <a:rPr lang="en-US"/>
              <a:t>As we read baskets, we need to count something, e.g., occurrences of pairs.</a:t>
            </a:r>
          </a:p>
          <a:p>
            <a:pPr lvl="1"/>
            <a:r>
              <a:rPr lang="en-US"/>
              <a:t>The number of different things we can count is limited by main memory.</a:t>
            </a:r>
          </a:p>
          <a:p>
            <a:pPr lvl="1"/>
            <a:r>
              <a:rPr lang="en-US"/>
              <a:t>Swapping counts in/out is a disaster (</a:t>
            </a:r>
            <a:r>
              <a:rPr lang="en-US">
                <a:solidFill>
                  <a:srgbClr val="FF0066"/>
                </a:solidFill>
              </a:rPr>
              <a:t>why</a:t>
            </a:r>
            <a:r>
              <a:rPr lang="en-US"/>
              <a:t>?).</a:t>
            </a:r>
          </a:p>
        </p:txBody>
      </p:sp>
    </p:spTree>
    <p:extLst>
      <p:ext uri="{BB962C8B-B14F-4D97-AF65-F5344CB8AC3E}">
        <p14:creationId xmlns:p14="http://schemas.microsoft.com/office/powerpoint/2010/main" val="6092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8229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GB" sz="40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Apriori</a:t>
            </a:r>
            <a:r>
              <a:rPr lang="en-GB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Principle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ea typeface="DejaVu LGC Sans" charset="0"/>
                <a:cs typeface="DejaVu LGC Sans" charset="0"/>
              </a:rPr>
              <a:t>principle (Main observation):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of its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subsets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must also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4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not frequent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of its </a:t>
            </a:r>
            <a:r>
              <a:rPr lang="en-GB" sz="24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supersets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cannot be frequent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never exceeds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4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anti-monotone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property of support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745872"/>
              </p:ext>
            </p:extLst>
          </p:nvPr>
        </p:nvGraphicFramePr>
        <p:xfrm>
          <a:off x="2251868" y="3529412"/>
          <a:ext cx="4899025" cy="50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Εξίσωση" r:id="rId4" imgW="1955520" imgH="203040" progId="Equation.3">
                  <p:embed/>
                </p:oleObj>
              </mc:Choice>
              <mc:Fallback>
                <p:oleObj name="Εξίσωση" r:id="rId4" imgW="1955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868" y="3529412"/>
                        <a:ext cx="4899025" cy="509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1632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AutoShape 13"/>
          <p:cNvSpPr>
            <a:spLocks noChangeAspect="1" noChangeArrowheads="1" noTextEdit="1"/>
          </p:cNvSpPr>
          <p:nvPr/>
        </p:nvSpPr>
        <p:spPr bwMode="auto">
          <a:xfrm>
            <a:off x="685800" y="1520599"/>
            <a:ext cx="72390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93611"/>
            <a:ext cx="7246938" cy="529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477000" y="545601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b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400800" y="5379811"/>
            <a:ext cx="2362200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Found to be frequent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6781800" y="4694011"/>
            <a:ext cx="4572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7086600" y="4419600"/>
            <a:ext cx="685800" cy="960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6319157" y="1566765"/>
            <a:ext cx="1534886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Frequent subsets  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3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319212"/>
            <a:ext cx="8829675" cy="5233988"/>
            <a:chOff x="144" y="1022"/>
            <a:chExt cx="5562" cy="3297"/>
          </a:xfrm>
        </p:grpSpPr>
        <p:sp>
          <p:nvSpPr>
            <p:cNvPr id="4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42" r:id="rId3" imgW="9866478" imgH="7377618" progId="">
                    <p:embed/>
                  </p:oleObj>
                </mc:Choice>
                <mc:Fallback>
                  <p:oleObj r:id="rId3" imgW="9866478" imgH="7377618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916112" y="1319212"/>
            <a:ext cx="7067550" cy="5235576"/>
            <a:chOff x="1255" y="1022"/>
            <a:chExt cx="4452" cy="3298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43" r:id="rId5" imgW="9866478" imgH="7377618" progId="">
                    <p:embed/>
                  </p:oleObj>
                </mc:Choice>
                <mc:Fallback>
                  <p:oleObj r:id="rId5" imgW="9866478" imgH="7377618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255" y="4031"/>
              <a:ext cx="912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smtClean="0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</a:t>
              </a:r>
              <a:endParaRPr lang="en-GB" b="1" dirty="0">
                <a:solidFill>
                  <a:srgbClr val="FF0000"/>
                </a:solidFill>
                <a:latin typeface="Arial" charset="0"/>
                <a:ea typeface="DejaVu LGC Sans" charset="0"/>
                <a:cs typeface="DejaVu LGC Sans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21904" y="5614433"/>
            <a:ext cx="228780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Infrequent supersets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how it all started…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Rakesh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Agrawal, Tomasz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Imielinski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Arun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N. Swami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Mining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Association Rules </a:t>
            </a:r>
            <a:r>
              <a:rPr lang="en-US" dirty="0"/>
              <a:t>between Sets of Items in Large Databases. </a:t>
            </a:r>
            <a:r>
              <a:rPr lang="en-US" dirty="0">
                <a:hlinkClick r:id="rId2" action="ppaction://hlinkfile"/>
              </a:rPr>
              <a:t>SIGMOD Conference 1993</a:t>
            </a:r>
            <a:r>
              <a:rPr lang="en-US" dirty="0"/>
              <a:t>: 207-216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Rakesh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Agrawal</a:t>
            </a:r>
            <a:r>
              <a:rPr lang="en-US" dirty="0"/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Ramakrishnan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Srikant</a:t>
            </a:r>
            <a:r>
              <a:rPr lang="en-US" dirty="0" smtClean="0"/>
              <a:t>: </a:t>
            </a:r>
            <a:r>
              <a:rPr lang="en-US" dirty="0"/>
              <a:t>Fast Algorithms for </a:t>
            </a:r>
            <a:r>
              <a:rPr lang="en-US" dirty="0">
                <a:solidFill>
                  <a:srgbClr val="FF0000"/>
                </a:solidFill>
              </a:rPr>
              <a:t>Mining Association Rules </a:t>
            </a:r>
            <a:r>
              <a:rPr lang="en-US" dirty="0"/>
              <a:t>in Large Databases. </a:t>
            </a:r>
            <a:r>
              <a:rPr lang="en-US" dirty="0">
                <a:hlinkClick r:id="rId3" action="ppaction://hlinkfile"/>
              </a:rPr>
              <a:t>VLDB 1994</a:t>
            </a:r>
            <a:r>
              <a:rPr lang="en-US" dirty="0"/>
              <a:t>: </a:t>
            </a:r>
            <a:r>
              <a:rPr lang="en-US" dirty="0" smtClean="0"/>
              <a:t>487-499</a:t>
            </a:r>
          </a:p>
          <a:p>
            <a:endParaRPr lang="en-US" dirty="0"/>
          </a:p>
          <a:p>
            <a:r>
              <a:rPr lang="en-US" dirty="0" smtClean="0"/>
              <a:t>These two papers are credited with the birth of Data Mining</a:t>
            </a:r>
          </a:p>
          <a:p>
            <a:r>
              <a:rPr lang="en-US" dirty="0" smtClean="0"/>
              <a:t>For a long time people were fascinated with </a:t>
            </a:r>
            <a:r>
              <a:rPr lang="en-US" dirty="0" smtClean="0">
                <a:solidFill>
                  <a:srgbClr val="FF0000"/>
                </a:solidFill>
              </a:rPr>
              <a:t>Association Rules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Frequent </a:t>
            </a:r>
            <a:r>
              <a:rPr lang="en-US" dirty="0" err="1" smtClean="0">
                <a:solidFill>
                  <a:srgbClr val="FF0000"/>
                </a:solidFill>
              </a:rPr>
              <a:t>Itemsets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Some people (in industry and academia) still 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19200" y="4267200"/>
            <a:ext cx="7620000" cy="990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19200" y="3276600"/>
            <a:ext cx="7620000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" y="5967186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Srikant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4029" y="1535804"/>
            <a:ext cx="301236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Level-wise approach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69993" y="1299083"/>
            <a:ext cx="4652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C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rgbClr val="0070C0"/>
                </a:solidFill>
              </a:rPr>
              <a:t>candidate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</a:p>
          <a:p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400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4321629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Candidate generation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76200" y="3314700"/>
            <a:ext cx="1295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2286000"/>
            <a:ext cx="82296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 = 1</a:t>
            </a:r>
            <a:r>
              <a:rPr lang="en-GB" sz="2800" b="1" dirty="0" smtClean="0">
                <a:ea typeface="DejaVu LGC Sans" charset="0"/>
                <a:cs typeface="DejaVu LGC Sans" charset="0"/>
              </a:rPr>
              <a:t>,</a:t>
            </a:r>
            <a:r>
              <a:rPr lang="en-GB" sz="2800" b="1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all items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While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empty</a:t>
            </a:r>
          </a:p>
          <a:p>
            <a:pPr marL="971550" lvl="1" indent="-514350">
              <a:spcBef>
                <a:spcPts val="600"/>
              </a:spcBef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are 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put them into </a:t>
            </a:r>
            <a:r>
              <a:rPr lang="en-GB" sz="2800" b="1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endParaRPr lang="en-GB" sz="2800" b="1" baseline="-250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989013" lvl="1" indent="-531813">
              <a:spcBef>
                <a:spcPts val="600"/>
              </a:spcBef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candidate</a:t>
            </a:r>
            <a:r>
              <a:rPr lang="en-GB" sz="2800" i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size </a:t>
            </a:r>
            <a:r>
              <a:rPr lang="en-GB" sz="2800" dirty="0" err="1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989013" lvl="1" indent="-531813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 = </a:t>
            </a:r>
            <a:r>
              <a:rPr lang="en-GB" sz="2800" dirty="0" err="1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k+1</a:t>
            </a:r>
            <a:endParaRPr lang="en-GB" sz="2800" dirty="0">
              <a:solidFill>
                <a:srgbClr val="00B050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77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4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2" r:id="rId5" imgW="2289960" imgH="2495520" progId="Word.Document.8">
                  <p:embed/>
                </p:oleObj>
              </mc:Choice>
              <mc:Fallback>
                <p:oleObj r:id="rId5" imgW="2289960" imgH="249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0238"/>
                        <a:ext cx="22891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3" r:id="rId8" imgW="3328560" imgH="2008800" progId="Word.Document.8">
                  <p:embed/>
                </p:oleObj>
              </mc:Choice>
              <mc:Fallback>
                <p:oleObj r:id="rId8" imgW="3328560" imgH="2008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698750"/>
                        <a:ext cx="3327400" cy="212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07440"/>
              </p:ext>
            </p:extLst>
          </p:nvPr>
        </p:nvGraphicFramePr>
        <p:xfrm>
          <a:off x="4876800" y="5100638"/>
          <a:ext cx="380047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4" name="Document" r:id="rId11" imgW="3130620" imgH="841113" progId="Word.Document.8">
                  <p:embed/>
                </p:oleObj>
              </mc:Choice>
              <mc:Fallback>
                <p:oleObj name="Document" r:id="rId11" imgW="3130620" imgH="8411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100638"/>
                        <a:ext cx="3800475" cy="842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</a:t>
            </a:r>
            <a:r>
              <a:rPr lang="en-GB" dirty="0" err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itemsets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732621" y="1524000"/>
            <a:ext cx="1355156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150813" y="4851120"/>
                <a:ext cx="3987287" cy="1594412"/>
              </a:xfrm>
              <a:prstGeom prst="rect">
                <a:avLst/>
              </a:prstGeom>
              <a:solidFill>
                <a:srgbClr val="CC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If every subset is considered, 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= 6 + 15 + 20 = </a:t>
                </a: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41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With support-based pruning,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	</a:t>
                </a:r>
                <a:r>
                  <a:rPr lang="en-GB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= 6 </a:t>
                </a: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+ 6 + 1 = 13</a:t>
                </a:r>
              </a:p>
            </p:txBody>
          </p:sp>
        </mc:Choice>
        <mc:Fallback xmlns="">
          <p:sp>
            <p:nvSpPr>
              <p:cNvPr id="2049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813" y="4851120"/>
                <a:ext cx="3987287" cy="1594412"/>
              </a:xfrm>
              <a:prstGeom prst="rect">
                <a:avLst/>
              </a:prstGeom>
              <a:blipFill rotWithShape="1">
                <a:blip r:embed="rId13"/>
                <a:stretch>
                  <a:fillRect l="-1220" t="-380" r="-457"/>
                </a:stretch>
              </a:blip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156868" y="3810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74331" y="5867400"/>
            <a:ext cx="478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this triplet has all subsets to be frequent</a:t>
            </a:r>
          </a:p>
          <a:p>
            <a:r>
              <a:rPr lang="en-US" dirty="0" smtClean="0"/>
              <a:t>But it is below the </a:t>
            </a:r>
            <a:r>
              <a:rPr lang="en-US" dirty="0" err="1" smtClean="0"/>
              <a:t>minsup</a:t>
            </a:r>
            <a:r>
              <a:rPr lang="en-US" dirty="0" smtClean="0"/>
              <a:t> threshold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250924"/>
              </p:ext>
            </p:extLst>
          </p:nvPr>
        </p:nvGraphicFramePr>
        <p:xfrm>
          <a:off x="6593637" y="1095149"/>
          <a:ext cx="24447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5" name="Document" r:id="rId15" imgW="3359338" imgH="2015504" progId="Word.Document.8">
                  <p:embed/>
                </p:oleObj>
              </mc:Choice>
              <mc:Fallback>
                <p:oleObj name="Document" r:id="rId15" imgW="3359338" imgH="20155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3637" y="1095149"/>
                        <a:ext cx="2444750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1685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principle (</a:t>
            </a:r>
            <a:r>
              <a:rPr lang="en-US" dirty="0" err="1" smtClean="0"/>
              <a:t>Apriori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/>
              <a:t>itemset</a:t>
            </a:r>
            <a:r>
              <a:rPr lang="en-US" dirty="0" smtClean="0"/>
              <a:t> of size </a:t>
            </a:r>
            <a:r>
              <a:rPr lang="en-US" dirty="0" err="1" smtClean="0">
                <a:solidFill>
                  <a:srgbClr val="00B050"/>
                </a:solidFill>
              </a:rPr>
              <a:t>k+1</a:t>
            </a:r>
            <a:r>
              <a:rPr lang="en-US" dirty="0" smtClean="0"/>
              <a:t> is candidate to be frequent only if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of its subsets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dirty="0" smtClean="0"/>
              <a:t> are known to be frequent</a:t>
            </a:r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Construct a </a:t>
            </a:r>
            <a:r>
              <a:rPr lang="en-US" dirty="0" smtClean="0">
                <a:solidFill>
                  <a:srgbClr val="0070C0"/>
                </a:solidFill>
              </a:rPr>
              <a:t>candidate</a:t>
            </a:r>
            <a:r>
              <a:rPr lang="en-US" dirty="0" smtClean="0"/>
              <a:t> of size </a:t>
            </a:r>
            <a:r>
              <a:rPr lang="en-US" dirty="0" err="1" smtClean="0">
                <a:solidFill>
                  <a:srgbClr val="00B050"/>
                </a:solidFill>
              </a:rPr>
              <a:t>k+1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combining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dirty="0" smtClean="0"/>
              <a:t> </a:t>
            </a:r>
            <a:r>
              <a:rPr lang="en-US" dirty="0" err="1" smtClean="0"/>
              <a:t>itemsets</a:t>
            </a:r>
            <a:r>
              <a:rPr lang="en-US" dirty="0" smtClean="0"/>
              <a:t>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, take the all pairs of frequent items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k &gt; 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join</a:t>
            </a:r>
            <a:r>
              <a:rPr lang="en-US" dirty="0" smtClean="0"/>
              <a:t> pairs of </a:t>
            </a:r>
            <a:r>
              <a:rPr lang="en-US" dirty="0" err="1" smtClean="0"/>
              <a:t>itemsets</a:t>
            </a:r>
            <a:r>
              <a:rPr lang="en-US" dirty="0" smtClean="0"/>
              <a:t> that differ by just one item</a:t>
            </a:r>
          </a:p>
          <a:p>
            <a:pPr lvl="2"/>
            <a:r>
              <a:rPr lang="en-US" dirty="0" smtClean="0"/>
              <a:t>For each generated </a:t>
            </a:r>
            <a:r>
              <a:rPr lang="en-US" dirty="0" smtClean="0">
                <a:solidFill>
                  <a:srgbClr val="0070C0"/>
                </a:solidFill>
              </a:rPr>
              <a:t>candidate</a:t>
            </a:r>
            <a:r>
              <a:rPr lang="en-US" dirty="0" smtClean="0"/>
              <a:t> </a:t>
            </a:r>
            <a:r>
              <a:rPr lang="en-US" dirty="0" err="1" smtClean="0"/>
              <a:t>itemset</a:t>
            </a:r>
            <a:r>
              <a:rPr lang="en-US" dirty="0" smtClean="0"/>
              <a:t> ensure that </a:t>
            </a:r>
            <a:r>
              <a:rPr lang="en-US" dirty="0" smtClean="0">
                <a:solidFill>
                  <a:srgbClr val="FF0000"/>
                </a:solidFill>
              </a:rPr>
              <a:t>all subsets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2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369088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48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820352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4038600" y="5334000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968699"/>
              </p:ext>
            </p:extLst>
          </p:nvPr>
        </p:nvGraphicFramePr>
        <p:xfrm>
          <a:off x="4419600" y="5415280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653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41992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4041321" y="5786120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164945"/>
              </p:ext>
            </p:extLst>
          </p:nvPr>
        </p:nvGraphicFramePr>
        <p:xfrm>
          <a:off x="4422321" y="5867400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05400" y="5122139"/>
            <a:ext cx="300595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Are we missing something?</a:t>
            </a:r>
          </a:p>
          <a:p>
            <a:r>
              <a:rPr lang="en-US" dirty="0" smtClean="0"/>
              <a:t>What about this candidate?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24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Generating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r>
              <a:rPr lang="en-US" dirty="0" smtClean="0"/>
              <a:t>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i="1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baseline="-250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 smtClean="0">
                <a:solidFill>
                  <a:srgbClr val="008000"/>
                </a:solidFill>
                <a:ea typeface="DejaVu LGC Sans" charset="0"/>
                <a:cs typeface="DejaVu LGC Sans" charset="0"/>
              </a:rPr>
              <a:t>‏</a:t>
            </a:r>
            <a:endParaRPr lang="en-GB" sz="2400" i="1" dirty="0">
              <a:solidFill>
                <a:srgbClr val="008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q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924048"/>
              </p:ext>
            </p:extLst>
          </p:nvPr>
        </p:nvGraphicFramePr>
        <p:xfrm>
          <a:off x="457200" y="4027714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2902"/>
              </p:ext>
            </p:extLst>
          </p:nvPr>
        </p:nvGraphicFramePr>
        <p:xfrm>
          <a:off x="3124200" y="4016828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77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19285"/>
              </p:ext>
            </p:extLst>
          </p:nvPr>
        </p:nvGraphicFramePr>
        <p:xfrm>
          <a:off x="457200" y="3995057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5715"/>
              </p:ext>
            </p:extLst>
          </p:nvPr>
        </p:nvGraphicFramePr>
        <p:xfrm>
          <a:off x="3120196" y="3995057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1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pSp>
        <p:nvGrpSpPr>
          <p:cNvPr id="20" name="Group 3"/>
          <p:cNvGrpSpPr>
            <a:grpSpLocks/>
          </p:cNvGrpSpPr>
          <p:nvPr/>
        </p:nvGrpSpPr>
        <p:grpSpPr bwMode="auto">
          <a:xfrm>
            <a:off x="6016965" y="4953000"/>
            <a:ext cx="2457450" cy="1071563"/>
            <a:chOff x="3908" y="1533"/>
            <a:chExt cx="1548" cy="675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658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53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80" cy="234"/>
            </a:xfrm>
            <a:prstGeom prst="rect">
              <a:avLst/>
            </a:prstGeom>
            <a:noFill/>
            <a:ln w="936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a,b,c,d</a:t>
              </a:r>
              <a:r>
                <a:rPr lang="en-GB" b="1" dirty="0" smtClean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0070C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33944"/>
              </p:ext>
            </p:extLst>
          </p:nvPr>
        </p:nvGraphicFramePr>
        <p:xfrm>
          <a:off x="228600" y="3962400"/>
          <a:ext cx="25908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31340"/>
              </p:ext>
            </p:extLst>
          </p:nvPr>
        </p:nvGraphicFramePr>
        <p:xfrm>
          <a:off x="3048000" y="3962400"/>
          <a:ext cx="2743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8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3631-2BA3-4C83-A630-72903D62E1A2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Market-Basket Data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large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/>
              <a:t>, e.g., things sold in a supermarket.</a:t>
            </a:r>
          </a:p>
          <a:p>
            <a:r>
              <a:rPr lang="en-US" dirty="0"/>
              <a:t>A large set of </a:t>
            </a:r>
            <a:r>
              <a:rPr lang="en-US" dirty="0">
                <a:solidFill>
                  <a:srgbClr val="0070C0"/>
                </a:solidFill>
              </a:rPr>
              <a:t>baskets</a:t>
            </a:r>
            <a:r>
              <a:rPr lang="en-US" dirty="0"/>
              <a:t>, each of which is a small set of the items, e.g., the things one customer buys on one day.</a:t>
            </a:r>
          </a:p>
        </p:txBody>
      </p:sp>
    </p:spTree>
    <p:extLst>
      <p:ext uri="{BB962C8B-B14F-4D97-AF65-F5344CB8AC3E}">
        <p14:creationId xmlns:p14="http://schemas.microsoft.com/office/powerpoint/2010/main" val="29739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1115" y="4723606"/>
            <a:ext cx="2527300" cy="1071563"/>
            <a:chOff x="3908" y="1533"/>
            <a:chExt cx="1592" cy="675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75" cy="234"/>
            </a:xfrm>
            <a:prstGeom prst="rect">
              <a:avLst/>
            </a:prstGeom>
            <a:noFill/>
            <a:ln w="936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15033"/>
              </p:ext>
            </p:extLst>
          </p:nvPr>
        </p:nvGraphicFramePr>
        <p:xfrm>
          <a:off x="228600" y="3906520"/>
          <a:ext cx="2438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a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b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/>
                        <a:t>c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232235"/>
              </p:ext>
            </p:extLst>
          </p:nvPr>
        </p:nvGraphicFramePr>
        <p:xfrm>
          <a:off x="2971800" y="3886200"/>
          <a:ext cx="2438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74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34572"/>
              </p:ext>
            </p:extLst>
          </p:nvPr>
        </p:nvGraphicFramePr>
        <p:xfrm>
          <a:off x="914400" y="1828800"/>
          <a:ext cx="331787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2" name="Document" r:id="rId4" imgW="3335528" imgH="2007586" progId="Word.Document.8">
                  <p:embed/>
                </p:oleObj>
              </mc:Choice>
              <mc:Fallback>
                <p:oleObj name="Document" r:id="rId4" imgW="3335528" imgH="2007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3317875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45679"/>
              </p:ext>
            </p:extLst>
          </p:nvPr>
        </p:nvGraphicFramePr>
        <p:xfrm>
          <a:off x="949325" y="3429000"/>
          <a:ext cx="331787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3" name="Document" r:id="rId7" imgW="3335528" imgH="2007586" progId="Word.Document.8">
                  <p:embed/>
                </p:oleObj>
              </mc:Choice>
              <mc:Fallback>
                <p:oleObj name="Document" r:id="rId7" imgW="3335528" imgH="2007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3429000"/>
                        <a:ext cx="3317875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619500" y="2362200"/>
            <a:ext cx="1676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619500" y="3429000"/>
            <a:ext cx="17526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428975"/>
              </p:ext>
            </p:extLst>
          </p:nvPr>
        </p:nvGraphicFramePr>
        <p:xfrm>
          <a:off x="5372100" y="3002272"/>
          <a:ext cx="3316288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4" name="Document" r:id="rId10" imgW="3335528" imgH="2007586" progId="Word.Document.8">
                  <p:embed/>
                </p:oleObj>
              </mc:Choice>
              <mc:Fallback>
                <p:oleObj name="Document" r:id="rId10" imgW="3335528" imgH="2007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3002272"/>
                        <a:ext cx="3316288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6462486" y="3539670"/>
            <a:ext cx="0" cy="685800"/>
          </a:xfrm>
          <a:prstGeom prst="line">
            <a:avLst/>
          </a:prstGeom>
          <a:noFill/>
          <a:ln w="9360">
            <a:solidFill>
              <a:srgbClr val="008000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4126467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err="1" smtClean="0">
                <a:solidFill>
                  <a:srgbClr val="00B050"/>
                </a:solidFill>
              </a:rPr>
              <a:t>Bread,Diaper</a:t>
            </a:r>
            <a:r>
              <a:rPr lang="en-US" dirty="0" smtClean="0"/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75650" y="449579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err="1" smtClean="0">
                <a:solidFill>
                  <a:srgbClr val="00B050"/>
                </a:solidFill>
              </a:rPr>
              <a:t>Bread,Milk</a:t>
            </a:r>
            <a:r>
              <a:rPr lang="en-US" dirty="0" smtClean="0"/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3616" y="4864099"/>
            <a:ext cx="1481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smtClean="0">
                <a:solidFill>
                  <a:srgbClr val="00B050"/>
                </a:solidFill>
              </a:rPr>
              <a:t>Diaper, Milk</a:t>
            </a:r>
            <a:r>
              <a:rPr lang="en-US" dirty="0" smtClean="0"/>
              <a:t>}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7467600" y="4127499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467600" y="4495799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467600" y="4866163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</p:spTree>
    <p:extLst>
      <p:ext uri="{BB962C8B-B14F-4D97-AF65-F5344CB8AC3E}">
        <p14:creationId xmlns:p14="http://schemas.microsoft.com/office/powerpoint/2010/main" val="37901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we done? Are all the candidates valid?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Pruning step: </a:t>
            </a:r>
          </a:p>
          <a:p>
            <a:pPr lvl="1"/>
            <a:r>
              <a:rPr lang="en-US" dirty="0" smtClean="0"/>
              <a:t>For each candidate (</a:t>
            </a:r>
            <a:r>
              <a:rPr lang="en-US" dirty="0" err="1" smtClean="0"/>
              <a:t>k+1</a:t>
            </a:r>
            <a:r>
              <a:rPr lang="en-US" dirty="0" smtClean="0"/>
              <a:t>)-</a:t>
            </a:r>
            <a:r>
              <a:rPr lang="en-US" dirty="0" err="1" smtClean="0"/>
              <a:t>itemset</a:t>
            </a:r>
            <a:r>
              <a:rPr lang="en-US" dirty="0" smtClean="0"/>
              <a:t> create all subset k-</a:t>
            </a:r>
            <a:r>
              <a:rPr lang="en-US" dirty="0" err="1" smtClean="0"/>
              <a:t>itemsets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Remove a candidate if it contains a subset k-</a:t>
            </a:r>
            <a:r>
              <a:rPr lang="en-US" dirty="0" err="1" smtClean="0"/>
              <a:t>itemset</a:t>
            </a:r>
            <a:r>
              <a:rPr lang="en-US" dirty="0" smtClean="0"/>
              <a:t> that is not frequent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00564"/>
              </p:ext>
            </p:extLst>
          </p:nvPr>
        </p:nvGraphicFramePr>
        <p:xfrm>
          <a:off x="1447800" y="2286000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4191000" y="2718415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59754"/>
              </p:ext>
            </p:extLst>
          </p:nvPr>
        </p:nvGraphicFramePr>
        <p:xfrm>
          <a:off x="4572000" y="2799695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3576935"/>
            <a:ext cx="2991525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 this a valid candidate?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267200"/>
            <a:ext cx="643317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No. Subsets (1,3,5) and (2,3,5) should also be frequent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69155" y="5040868"/>
            <a:ext cx="177484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Apriori</a:t>
            </a:r>
            <a:r>
              <a:rPr lang="en-US" dirty="0" smtClean="0">
                <a:solidFill>
                  <a:srgbClr val="0070C0"/>
                </a:solidFill>
              </a:rPr>
              <a:t> principle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9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0673" y="1666875"/>
            <a:ext cx="5756727" cy="5114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0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0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kept since all subset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in </a:t>
            </a: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endParaRPr lang="en-GB" sz="2000" b="1" i="1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removed because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400" i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176169" y="4115707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146007" y="5226956"/>
            <a:ext cx="2814637" cy="825500"/>
            <a:chOff x="6146007" y="5226956"/>
            <a:chExt cx="2814637" cy="825500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6469857" y="5226956"/>
              <a:ext cx="584200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7050882" y="5231718"/>
              <a:ext cx="204787" cy="44767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7655719" y="5231718"/>
              <a:ext cx="669925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146007" y="5684156"/>
              <a:ext cx="679450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6833394" y="5684156"/>
              <a:ext cx="6381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7508082" y="5684156"/>
              <a:ext cx="817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8143082" y="5679393"/>
              <a:ext cx="817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7520782" y="5231718"/>
              <a:ext cx="166687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61907" y="5933393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6292057" y="1371600"/>
            <a:ext cx="2457450" cy="1071563"/>
            <a:chOff x="3908" y="1533"/>
            <a:chExt cx="1548" cy="675"/>
          </a:xfrm>
        </p:grpSpPr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658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53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80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a,b,c,d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6298407" y="2501898"/>
            <a:ext cx="2814637" cy="828674"/>
            <a:chOff x="3889" y="2233"/>
            <a:chExt cx="1773" cy="522"/>
          </a:xfrm>
        </p:grpSpPr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37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abc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abd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</a:t>
              </a: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bcd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85732" y="3311749"/>
            <a:ext cx="2250963" cy="380767"/>
            <a:chOff x="6485732" y="3311749"/>
            <a:chExt cx="2250963" cy="380767"/>
          </a:xfrm>
        </p:grpSpPr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6485732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7150100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7782719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8411257" y="3324216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95105" y="4747191"/>
            <a:ext cx="647700" cy="505507"/>
            <a:chOff x="3619500" y="6047693"/>
            <a:chExt cx="647700" cy="505507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3619500" y="6047693"/>
              <a:ext cx="647700" cy="47103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657600" y="6052456"/>
              <a:ext cx="609600" cy="50074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4667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We have all frequent k-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1: </a:t>
            </a: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‏</a:t>
            </a:r>
            <a:endParaRPr lang="en-GB" sz="24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DejaVu LGC Sans" charset="0"/>
                <a:cs typeface="DejaVu LGC Sans" charset="0"/>
              </a:rPr>
              <a:t>Create set </a:t>
            </a:r>
            <a:r>
              <a:rPr lang="en-GB" sz="24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 by joining frequent k-</a:t>
            </a:r>
            <a:r>
              <a:rPr lang="en-GB" sz="24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 that share the first k-1 items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Remove from </a:t>
            </a:r>
            <a:r>
              <a:rPr lang="en-GB" sz="24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 a subset  k-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is not frequent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586087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Frequent </a:t>
            </a:r>
            <a:r>
              <a:rPr lang="en-US" dirty="0" err="1" smtClean="0"/>
              <a:t>Itemsets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Given the set of </a:t>
            </a:r>
            <a:r>
              <a:rPr lang="en-US" sz="2400" dirty="0" smtClean="0">
                <a:solidFill>
                  <a:srgbClr val="0070C0"/>
                </a:solidFill>
              </a:rPr>
              <a:t>candidate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, we need to compute the support and find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4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Scan the data, and use a </a:t>
            </a:r>
            <a:r>
              <a:rPr lang="en-US" sz="2400" dirty="0" smtClean="0">
                <a:solidFill>
                  <a:srgbClr val="FF0000"/>
                </a:solidFill>
              </a:rPr>
              <a:t>hash structure </a:t>
            </a:r>
            <a:r>
              <a:rPr lang="en-US" sz="2400" dirty="0" smtClean="0"/>
              <a:t>to keep a counter for each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that appears in the data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392164"/>
              </p:ext>
            </p:extLst>
          </p:nvPr>
        </p:nvGraphicFramePr>
        <p:xfrm>
          <a:off x="1295400" y="3581400"/>
          <a:ext cx="6824663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2" name="Visio" r:id="rId3" imgW="7643978" imgH="3191008" progId="Visio.Drawing.11">
                  <p:embed/>
                </p:oleObj>
              </mc:Choice>
              <mc:Fallback>
                <p:oleObj name="Visio" r:id="rId3" imgW="7643978" imgH="3191008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6824663" cy="291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962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hash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dictionary (hash table) that stores the candidate </a:t>
            </a:r>
            <a:r>
              <a:rPr lang="en-US" dirty="0" err="1" smtClean="0"/>
              <a:t>itemsets</a:t>
            </a:r>
            <a:r>
              <a:rPr lang="en-US" dirty="0" smtClean="0"/>
              <a:t> as keys, and the number of appearances as the value.</a:t>
            </a:r>
          </a:p>
          <a:p>
            <a:r>
              <a:rPr lang="en-US" dirty="0" smtClean="0"/>
              <a:t>Increment the counter for each </a:t>
            </a:r>
            <a:r>
              <a:rPr lang="en-US" dirty="0" err="1" smtClean="0"/>
              <a:t>itemset</a:t>
            </a:r>
            <a:r>
              <a:rPr lang="en-US" dirty="0" smtClean="0"/>
              <a:t> that you see in the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19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67917" y="1828800"/>
            <a:ext cx="4132385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Suppose you have </a:t>
            </a:r>
            <a:r>
              <a:rPr lang="en-US" sz="1800" dirty="0" smtClean="0"/>
              <a:t>15 </a:t>
            </a:r>
            <a:r>
              <a:rPr lang="en-US" sz="1800" dirty="0"/>
              <a:t>candidate </a:t>
            </a:r>
            <a:r>
              <a:rPr lang="en-US" sz="1800" dirty="0" err="1"/>
              <a:t>itemsets</a:t>
            </a:r>
            <a:r>
              <a:rPr lang="en-US" sz="1800" dirty="0"/>
              <a:t> of length 3: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{1 4 5}, {1 2 4}, {4 5 7}, {1 2 5}, {4 5 8},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9}, {1 3 6}, {2 3 4}, </a:t>
            </a: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5 6 7}, {3 4 5},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3 5 6}, {3 5 7}, {6 8 9}, {3 6 7}, {3 6 8</a:t>
            </a:r>
            <a:r>
              <a:rPr lang="en-US" sz="1800" dirty="0" smtClean="0">
                <a:solidFill>
                  <a:srgbClr val="0070C0"/>
                </a:solidFill>
              </a:rPr>
              <a:t>}</a:t>
            </a: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/>
              <a:t>Hash table stores the counts of the candidate </a:t>
            </a:r>
            <a:r>
              <a:rPr lang="en-US" dirty="0" err="1" smtClean="0"/>
              <a:t>itemsets</a:t>
            </a:r>
            <a:r>
              <a:rPr lang="en-US" dirty="0" smtClean="0"/>
              <a:t> as they have been computed so far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52513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038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/>
              <a:t>Subset </a:t>
            </a:r>
            <a:r>
              <a:rPr lang="en-US" dirty="0" smtClean="0"/>
              <a:t>Generation</a:t>
            </a:r>
            <a:endParaRPr lang="en-US" dirty="0"/>
          </a:p>
        </p:txBody>
      </p:sp>
      <p:graphicFrame>
        <p:nvGraphicFramePr>
          <p:cNvPr id="1249283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04375658"/>
              </p:ext>
            </p:extLst>
          </p:nvPr>
        </p:nvGraphicFramePr>
        <p:xfrm>
          <a:off x="1905000" y="1433513"/>
          <a:ext cx="6781800" cy="511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5" name="Visio" r:id="rId3" imgW="9765132" imgH="7372400" progId="Visio.Drawing.6">
                  <p:embed/>
                </p:oleObj>
              </mc:Choice>
              <mc:Fallback>
                <p:oleObj name="Visio" r:id="rId3" imgW="9765132" imgH="73724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33513"/>
                        <a:ext cx="6781800" cy="511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72143" y="1447800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Given a transaction t, what are the possible subsets of size 3?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334000"/>
            <a:ext cx="165782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Recursion!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69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80981" y="1828800"/>
            <a:ext cx="4256482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Tuple {1,2,3,5,6} generates the following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</a:t>
            </a:r>
            <a:r>
              <a:rPr lang="en-US" sz="1800" dirty="0"/>
              <a:t>of length 3: </a:t>
            </a: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</a:t>
            </a:r>
            <a:r>
              <a:rPr lang="en-US" dirty="0" smtClean="0">
                <a:solidFill>
                  <a:srgbClr val="0070C0"/>
                </a:solidFill>
              </a:rPr>
              <a:t>2 3</a:t>
            </a:r>
            <a:r>
              <a:rPr lang="en-US" sz="1800" dirty="0" smtClean="0">
                <a:solidFill>
                  <a:srgbClr val="0070C0"/>
                </a:solidFill>
              </a:rPr>
              <a:t>}, </a:t>
            </a:r>
            <a:r>
              <a:rPr lang="en-US" sz="1800" dirty="0">
                <a:solidFill>
                  <a:srgbClr val="0070C0"/>
                </a:solidFill>
              </a:rPr>
              <a:t>{1 2 </a:t>
            </a:r>
            <a:r>
              <a:rPr lang="en-US" sz="1800" dirty="0" smtClean="0">
                <a:solidFill>
                  <a:srgbClr val="0070C0"/>
                </a:solidFill>
              </a:rPr>
              <a:t>5}, {1 2 6}, {1 3 5}, {1 3 6}, </a:t>
            </a: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</a:t>
            </a:r>
            <a:r>
              <a:rPr lang="en-US" sz="1800" dirty="0" smtClean="0">
                <a:solidFill>
                  <a:srgbClr val="0070C0"/>
                </a:solidFill>
              </a:rPr>
              <a:t>6}, {2 </a:t>
            </a:r>
            <a:r>
              <a:rPr lang="en-US" sz="1800" dirty="0">
                <a:solidFill>
                  <a:srgbClr val="0070C0"/>
                </a:solidFill>
              </a:rPr>
              <a:t>3 </a:t>
            </a:r>
            <a:r>
              <a:rPr lang="en-US" sz="1800" dirty="0" smtClean="0">
                <a:solidFill>
                  <a:srgbClr val="0070C0"/>
                </a:solidFill>
              </a:rPr>
              <a:t>5}, </a:t>
            </a:r>
            <a:r>
              <a:rPr lang="en-US" sz="1800" dirty="0">
                <a:solidFill>
                  <a:srgbClr val="0070C0"/>
                </a:solidFill>
              </a:rPr>
              <a:t>{2 3 </a:t>
            </a:r>
            <a:r>
              <a:rPr lang="en-US" sz="1800" dirty="0" smtClean="0">
                <a:solidFill>
                  <a:srgbClr val="0070C0"/>
                </a:solidFill>
              </a:rPr>
              <a:t>6}, {3 5 6}, 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Increment the counters for the </a:t>
            </a:r>
            <a:r>
              <a:rPr lang="en-US" dirty="0" err="1" smtClean="0"/>
              <a:t>itemsets</a:t>
            </a:r>
            <a:r>
              <a:rPr lang="en-US" dirty="0" smtClean="0"/>
              <a:t> in the dictionary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891785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10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BC83-6294-4095-8659-926C0C6EDDE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Market-Baskets – (2)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Really, </a:t>
            </a:r>
            <a:r>
              <a:rPr lang="en-US" dirty="0"/>
              <a:t>a general </a:t>
            </a:r>
            <a:r>
              <a:rPr lang="en-US" dirty="0" smtClean="0"/>
              <a:t>many-to-many </a:t>
            </a:r>
            <a:r>
              <a:rPr lang="en-US" dirty="0"/>
              <a:t>mapping (association) between two kinds of </a:t>
            </a:r>
            <a:r>
              <a:rPr lang="en-US" dirty="0" smtClean="0"/>
              <a:t>things, where the one (the </a:t>
            </a:r>
            <a:r>
              <a:rPr lang="en-US" dirty="0" smtClean="0">
                <a:solidFill>
                  <a:srgbClr val="0070C0"/>
                </a:solidFill>
              </a:rPr>
              <a:t>baskets</a:t>
            </a:r>
            <a:r>
              <a:rPr lang="en-US" dirty="0" smtClean="0"/>
              <a:t>) is a set of the other (the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dirty="0"/>
              <a:t>But we ask about connections among “items,” not “baskets.”</a:t>
            </a:r>
          </a:p>
          <a:p>
            <a:r>
              <a:rPr lang="en-US" dirty="0"/>
              <a:t>The technology focuses on </a:t>
            </a:r>
            <a:r>
              <a:rPr lang="en-US" dirty="0">
                <a:solidFill>
                  <a:srgbClr val="009900"/>
                </a:solidFill>
              </a:rPr>
              <a:t>common events</a:t>
            </a:r>
            <a:r>
              <a:rPr lang="en-US" dirty="0"/>
              <a:t>, not rare events (“long tail”).</a:t>
            </a:r>
          </a:p>
        </p:txBody>
      </p:sp>
    </p:spTree>
    <p:extLst>
      <p:ext uri="{BB962C8B-B14F-4D97-AF65-F5344CB8AC3E}">
        <p14:creationId xmlns:p14="http://schemas.microsoft.com/office/powerpoint/2010/main" val="19193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80981" y="1828800"/>
            <a:ext cx="4256482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Tuple {1,2,3,5,6} generates the following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</a:t>
            </a:r>
            <a:r>
              <a:rPr lang="en-US" sz="1800" dirty="0"/>
              <a:t>of length 3: </a:t>
            </a: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</a:t>
            </a:r>
            <a:r>
              <a:rPr lang="en-US" dirty="0" smtClean="0">
                <a:solidFill>
                  <a:srgbClr val="0070C0"/>
                </a:solidFill>
              </a:rPr>
              <a:t>2 3</a:t>
            </a:r>
            <a:r>
              <a:rPr lang="en-US" sz="1800" dirty="0" smtClean="0">
                <a:solidFill>
                  <a:srgbClr val="0070C0"/>
                </a:solidFill>
              </a:rPr>
              <a:t>}, </a:t>
            </a:r>
            <a:r>
              <a:rPr lang="en-US" sz="1800" dirty="0">
                <a:solidFill>
                  <a:srgbClr val="0070C0"/>
                </a:solidFill>
              </a:rPr>
              <a:t>{1 2 </a:t>
            </a:r>
            <a:r>
              <a:rPr lang="en-US" sz="1800" dirty="0" smtClean="0">
                <a:solidFill>
                  <a:srgbClr val="0070C0"/>
                </a:solidFill>
              </a:rPr>
              <a:t>5}, {1 2 6}, {1 3 5}, {1 3 6}, </a:t>
            </a: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</a:t>
            </a:r>
            <a:r>
              <a:rPr lang="en-US" sz="1800" dirty="0" smtClean="0">
                <a:solidFill>
                  <a:srgbClr val="0070C0"/>
                </a:solidFill>
              </a:rPr>
              <a:t>6}, {2 </a:t>
            </a:r>
            <a:r>
              <a:rPr lang="en-US" sz="1800" dirty="0">
                <a:solidFill>
                  <a:srgbClr val="0070C0"/>
                </a:solidFill>
              </a:rPr>
              <a:t>3 </a:t>
            </a:r>
            <a:r>
              <a:rPr lang="en-US" sz="1800" dirty="0" smtClean="0">
                <a:solidFill>
                  <a:srgbClr val="0070C0"/>
                </a:solidFill>
              </a:rPr>
              <a:t>5}, </a:t>
            </a:r>
            <a:r>
              <a:rPr lang="en-US" sz="1800" dirty="0">
                <a:solidFill>
                  <a:srgbClr val="0070C0"/>
                </a:solidFill>
              </a:rPr>
              <a:t>{2 3 </a:t>
            </a:r>
            <a:r>
              <a:rPr lang="en-US" sz="1800" dirty="0" smtClean="0">
                <a:solidFill>
                  <a:srgbClr val="0070C0"/>
                </a:solidFill>
              </a:rPr>
              <a:t>6}, {3 5 6}, 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Increment the counters for the </a:t>
            </a:r>
            <a:r>
              <a:rPr lang="en-US" dirty="0" err="1" smtClean="0"/>
              <a:t>itemsets</a:t>
            </a:r>
            <a:r>
              <a:rPr lang="en-US" dirty="0" smtClean="0"/>
              <a:t> in the dictionary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73969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67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423" y="533400"/>
            <a:ext cx="8280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Hash </a:t>
            </a:r>
            <a:r>
              <a:rPr lang="en-US" dirty="0" smtClean="0"/>
              <a:t>Tree Structure</a:t>
            </a:r>
            <a:endParaRPr lang="en-US" dirty="0"/>
          </a:p>
        </p:txBody>
      </p:sp>
      <p:grpSp>
        <p:nvGrpSpPr>
          <p:cNvPr id="1250307" name="Group 3"/>
          <p:cNvGrpSpPr>
            <a:grpSpLocks/>
          </p:cNvGrpSpPr>
          <p:nvPr/>
        </p:nvGrpSpPr>
        <p:grpSpPr bwMode="auto">
          <a:xfrm>
            <a:off x="3949269" y="3768568"/>
            <a:ext cx="4681538" cy="2446338"/>
            <a:chOff x="1632" y="1536"/>
            <a:chExt cx="3143" cy="1750"/>
          </a:xfrm>
        </p:grpSpPr>
        <p:sp>
          <p:nvSpPr>
            <p:cNvPr id="1250308" name="Line 4"/>
            <p:cNvSpPr>
              <a:spLocks noChangeShapeType="1"/>
            </p:cNvSpPr>
            <p:nvPr/>
          </p:nvSpPr>
          <p:spPr bwMode="auto">
            <a:xfrm flipH="1">
              <a:off x="2496" y="1536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09" name="Line 5"/>
            <p:cNvSpPr>
              <a:spLocks noChangeShapeType="1"/>
            </p:cNvSpPr>
            <p:nvPr/>
          </p:nvSpPr>
          <p:spPr bwMode="auto">
            <a:xfrm>
              <a:off x="3168" y="1536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0" name="Line 6"/>
            <p:cNvSpPr>
              <a:spLocks noChangeShapeType="1"/>
            </p:cNvSpPr>
            <p:nvPr/>
          </p:nvSpPr>
          <p:spPr bwMode="auto">
            <a:xfrm>
              <a:off x="3168" y="15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1" name="Text Box 7"/>
            <p:cNvSpPr txBox="1">
              <a:spLocks noChangeArrowheads="1"/>
            </p:cNvSpPr>
            <p:nvPr/>
          </p:nvSpPr>
          <p:spPr bwMode="auto">
            <a:xfrm>
              <a:off x="2976" y="1728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2 3 4</a:t>
              </a:r>
            </a:p>
            <a:p>
              <a:r>
                <a:rPr lang="en-US" sz="2000" b="0">
                  <a:latin typeface="Times New Roman" pitchFamily="18" charset="0"/>
                </a:rPr>
                <a:t>5 6 7</a:t>
              </a:r>
            </a:p>
          </p:txBody>
        </p:sp>
        <p:sp>
          <p:nvSpPr>
            <p:cNvPr id="1250312" name="Line 8"/>
            <p:cNvSpPr>
              <a:spLocks noChangeShapeType="1"/>
            </p:cNvSpPr>
            <p:nvPr/>
          </p:nvSpPr>
          <p:spPr bwMode="auto">
            <a:xfrm flipH="1">
              <a:off x="1917" y="1871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3" name="Text Box 9"/>
            <p:cNvSpPr txBox="1">
              <a:spLocks noChangeArrowheads="1"/>
            </p:cNvSpPr>
            <p:nvPr/>
          </p:nvSpPr>
          <p:spPr bwMode="auto">
            <a:xfrm>
              <a:off x="1728" y="2159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1 4 5</a:t>
              </a:r>
            </a:p>
          </p:txBody>
        </p:sp>
        <p:sp>
          <p:nvSpPr>
            <p:cNvPr id="1250314" name="Line 10"/>
            <p:cNvSpPr>
              <a:spLocks noChangeShapeType="1"/>
            </p:cNvSpPr>
            <p:nvPr/>
          </p:nvSpPr>
          <p:spPr bwMode="auto">
            <a:xfrm>
              <a:off x="2493" y="1871"/>
              <a:ext cx="3" cy="4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5" name="Line 11"/>
            <p:cNvSpPr>
              <a:spLocks noChangeShapeType="1"/>
            </p:cNvSpPr>
            <p:nvPr/>
          </p:nvSpPr>
          <p:spPr bwMode="auto">
            <a:xfrm>
              <a:off x="2493" y="1871"/>
              <a:ext cx="57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6" name="Text Box 12"/>
            <p:cNvSpPr txBox="1">
              <a:spLocks noChangeArrowheads="1"/>
            </p:cNvSpPr>
            <p:nvPr/>
          </p:nvSpPr>
          <p:spPr bwMode="auto">
            <a:xfrm>
              <a:off x="2870" y="2265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1 3 6</a:t>
              </a:r>
            </a:p>
          </p:txBody>
        </p:sp>
        <p:sp>
          <p:nvSpPr>
            <p:cNvPr id="1250317" name="Line 13"/>
            <p:cNvSpPr>
              <a:spLocks noChangeShapeType="1"/>
            </p:cNvSpPr>
            <p:nvPr/>
          </p:nvSpPr>
          <p:spPr bwMode="auto">
            <a:xfrm flipH="1">
              <a:off x="1824" y="235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8" name="Text Box 14"/>
            <p:cNvSpPr txBox="1">
              <a:spLocks noChangeArrowheads="1"/>
            </p:cNvSpPr>
            <p:nvPr/>
          </p:nvSpPr>
          <p:spPr bwMode="auto">
            <a:xfrm>
              <a:off x="1632" y="2640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1 2 4</a:t>
              </a:r>
            </a:p>
            <a:p>
              <a:r>
                <a:rPr lang="en-US" sz="2000" b="0">
                  <a:latin typeface="Times New Roman" pitchFamily="18" charset="0"/>
                </a:rPr>
                <a:t>4 5 7</a:t>
              </a:r>
            </a:p>
          </p:txBody>
        </p:sp>
        <p:sp>
          <p:nvSpPr>
            <p:cNvPr id="1250319" name="Line 15"/>
            <p:cNvSpPr>
              <a:spLocks noChangeShapeType="1"/>
            </p:cNvSpPr>
            <p:nvPr/>
          </p:nvSpPr>
          <p:spPr bwMode="auto">
            <a:xfrm>
              <a:off x="2496" y="235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0" name="Text Box 16"/>
            <p:cNvSpPr txBox="1">
              <a:spLocks noChangeArrowheads="1"/>
            </p:cNvSpPr>
            <p:nvPr/>
          </p:nvSpPr>
          <p:spPr bwMode="auto">
            <a:xfrm>
              <a:off x="2255" y="2784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1 2 5</a:t>
              </a:r>
            </a:p>
            <a:p>
              <a:r>
                <a:rPr lang="en-US" sz="2000" b="0">
                  <a:latin typeface="Times New Roman" pitchFamily="18" charset="0"/>
                </a:rPr>
                <a:t>4 5 8</a:t>
              </a:r>
            </a:p>
          </p:txBody>
        </p:sp>
        <p:sp>
          <p:nvSpPr>
            <p:cNvPr id="1250321" name="Line 17"/>
            <p:cNvSpPr>
              <a:spLocks noChangeShapeType="1"/>
            </p:cNvSpPr>
            <p:nvPr/>
          </p:nvSpPr>
          <p:spPr bwMode="auto">
            <a:xfrm>
              <a:off x="2496" y="2352"/>
              <a:ext cx="5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2" name="Text Box 18"/>
            <p:cNvSpPr txBox="1">
              <a:spLocks noChangeArrowheads="1"/>
            </p:cNvSpPr>
            <p:nvPr/>
          </p:nvSpPr>
          <p:spPr bwMode="auto">
            <a:xfrm>
              <a:off x="2832" y="2784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1 5 9</a:t>
              </a:r>
            </a:p>
          </p:txBody>
        </p:sp>
        <p:sp>
          <p:nvSpPr>
            <p:cNvPr id="1250323" name="Line 19"/>
            <p:cNvSpPr>
              <a:spLocks noChangeShapeType="1"/>
            </p:cNvSpPr>
            <p:nvPr/>
          </p:nvSpPr>
          <p:spPr bwMode="auto">
            <a:xfrm flipH="1">
              <a:off x="3456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4" name="Text Box 20"/>
            <p:cNvSpPr txBox="1">
              <a:spLocks noChangeArrowheads="1"/>
            </p:cNvSpPr>
            <p:nvPr/>
          </p:nvSpPr>
          <p:spPr bwMode="auto">
            <a:xfrm>
              <a:off x="3254" y="2169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3 4 5</a:t>
              </a:r>
            </a:p>
          </p:txBody>
        </p:sp>
        <p:sp>
          <p:nvSpPr>
            <p:cNvPr id="1250325" name="Line 21"/>
            <p:cNvSpPr>
              <a:spLocks noChangeShapeType="1"/>
            </p:cNvSpPr>
            <p:nvPr/>
          </p:nvSpPr>
          <p:spPr bwMode="auto">
            <a:xfrm>
              <a:off x="3984" y="182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6" name="Text Box 22"/>
            <p:cNvSpPr txBox="1">
              <a:spLocks noChangeArrowheads="1"/>
            </p:cNvSpPr>
            <p:nvPr/>
          </p:nvSpPr>
          <p:spPr bwMode="auto">
            <a:xfrm>
              <a:off x="3792" y="2160"/>
              <a:ext cx="465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3 5 6</a:t>
              </a:r>
            </a:p>
            <a:p>
              <a:r>
                <a:rPr lang="en-US" sz="2000" b="0">
                  <a:latin typeface="Times New Roman" pitchFamily="18" charset="0"/>
                </a:rPr>
                <a:t>3 5 7</a:t>
              </a:r>
            </a:p>
            <a:p>
              <a:r>
                <a:rPr lang="en-US" sz="2000" b="0">
                  <a:latin typeface="Times New Roman" pitchFamily="18" charset="0"/>
                </a:rPr>
                <a:t>6 8 9</a:t>
              </a:r>
            </a:p>
          </p:txBody>
        </p:sp>
        <p:sp>
          <p:nvSpPr>
            <p:cNvPr id="1250327" name="Line 23"/>
            <p:cNvSpPr>
              <a:spLocks noChangeShapeType="1"/>
            </p:cNvSpPr>
            <p:nvPr/>
          </p:nvSpPr>
          <p:spPr bwMode="auto">
            <a:xfrm>
              <a:off x="3984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8" name="Text Box 24"/>
            <p:cNvSpPr txBox="1">
              <a:spLocks noChangeArrowheads="1"/>
            </p:cNvSpPr>
            <p:nvPr/>
          </p:nvSpPr>
          <p:spPr bwMode="auto">
            <a:xfrm>
              <a:off x="4310" y="2121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3 6 7</a:t>
              </a:r>
            </a:p>
            <a:p>
              <a:r>
                <a:rPr lang="en-US" sz="2000" b="0">
                  <a:latin typeface="Times New Roman" pitchFamily="18" charset="0"/>
                </a:rPr>
                <a:t>3 6 8</a:t>
              </a:r>
            </a:p>
          </p:txBody>
        </p:sp>
      </p:grpSp>
      <p:grpSp>
        <p:nvGrpSpPr>
          <p:cNvPr id="1250329" name="Group 25"/>
          <p:cNvGrpSpPr>
            <a:grpSpLocks/>
          </p:cNvGrpSpPr>
          <p:nvPr/>
        </p:nvGrpSpPr>
        <p:grpSpPr bwMode="auto">
          <a:xfrm>
            <a:off x="247196" y="4060825"/>
            <a:ext cx="2952751" cy="1249362"/>
            <a:chOff x="-50" y="912"/>
            <a:chExt cx="1860" cy="787"/>
          </a:xfrm>
        </p:grpSpPr>
        <p:sp>
          <p:nvSpPr>
            <p:cNvPr id="1250330" name="Line 26"/>
            <p:cNvSpPr>
              <a:spLocks noChangeShapeType="1"/>
            </p:cNvSpPr>
            <p:nvPr/>
          </p:nvSpPr>
          <p:spPr bwMode="auto">
            <a:xfrm flipH="1">
              <a:off x="480" y="120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1" name="Line 27"/>
            <p:cNvSpPr>
              <a:spLocks noChangeShapeType="1"/>
            </p:cNvSpPr>
            <p:nvPr/>
          </p:nvSpPr>
          <p:spPr bwMode="auto">
            <a:xfrm>
              <a:off x="864" y="12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2" name="Text Box 28"/>
            <p:cNvSpPr txBox="1">
              <a:spLocks noChangeArrowheads="1"/>
            </p:cNvSpPr>
            <p:nvPr/>
          </p:nvSpPr>
          <p:spPr bwMode="auto">
            <a:xfrm>
              <a:off x="240" y="1200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1,4,7</a:t>
              </a:r>
            </a:p>
          </p:txBody>
        </p:sp>
        <p:sp>
          <p:nvSpPr>
            <p:cNvPr id="1250333" name="Text Box 29"/>
            <p:cNvSpPr txBox="1">
              <a:spLocks noChangeArrowheads="1"/>
            </p:cNvSpPr>
            <p:nvPr/>
          </p:nvSpPr>
          <p:spPr bwMode="auto">
            <a:xfrm>
              <a:off x="662" y="1449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2,5,8</a:t>
              </a:r>
            </a:p>
          </p:txBody>
        </p:sp>
        <p:sp>
          <p:nvSpPr>
            <p:cNvPr id="1250334" name="Line 30"/>
            <p:cNvSpPr>
              <a:spLocks noChangeShapeType="1"/>
            </p:cNvSpPr>
            <p:nvPr/>
          </p:nvSpPr>
          <p:spPr bwMode="auto">
            <a:xfrm>
              <a:off x="864" y="120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5" name="Text Box 31"/>
            <p:cNvSpPr txBox="1">
              <a:spLocks noChangeArrowheads="1"/>
            </p:cNvSpPr>
            <p:nvPr/>
          </p:nvSpPr>
          <p:spPr bwMode="auto">
            <a:xfrm>
              <a:off x="998" y="1113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3,6,9</a:t>
              </a:r>
            </a:p>
          </p:txBody>
        </p:sp>
        <p:sp>
          <p:nvSpPr>
            <p:cNvPr id="1250336" name="Text Box 32"/>
            <p:cNvSpPr txBox="1">
              <a:spLocks noChangeArrowheads="1"/>
            </p:cNvSpPr>
            <p:nvPr/>
          </p:nvSpPr>
          <p:spPr bwMode="auto">
            <a:xfrm>
              <a:off x="-50" y="945"/>
              <a:ext cx="18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hlink"/>
                  </a:solidFill>
                  <a:latin typeface="+mj-lt"/>
                </a:rPr>
                <a:t>Hash </a:t>
              </a:r>
              <a:r>
                <a:rPr lang="en-US" sz="2000" b="0" dirty="0" smtClean="0">
                  <a:solidFill>
                    <a:schemeClr val="hlink"/>
                  </a:solidFill>
                  <a:latin typeface="+mj-lt"/>
                </a:rPr>
                <a:t>function = x mod 3</a:t>
              </a:r>
              <a:endParaRPr lang="en-US" sz="2000" b="0" dirty="0">
                <a:solidFill>
                  <a:schemeClr val="hlink"/>
                </a:solidFill>
                <a:latin typeface="+mj-lt"/>
              </a:endParaRPr>
            </a:p>
          </p:txBody>
        </p:sp>
        <p:sp>
          <p:nvSpPr>
            <p:cNvPr id="1250337" name="Rectangle 33"/>
            <p:cNvSpPr>
              <a:spLocks noChangeArrowheads="1"/>
            </p:cNvSpPr>
            <p:nvPr/>
          </p:nvSpPr>
          <p:spPr bwMode="auto">
            <a:xfrm>
              <a:off x="12" y="912"/>
              <a:ext cx="1735" cy="76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0338" name="Text Box 34"/>
          <p:cNvSpPr txBox="1">
            <a:spLocks noChangeArrowheads="1"/>
          </p:cNvSpPr>
          <p:nvPr/>
        </p:nvSpPr>
        <p:spPr bwMode="auto">
          <a:xfrm>
            <a:off x="457200" y="1287462"/>
            <a:ext cx="83058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Suppose you have </a:t>
            </a:r>
            <a:r>
              <a:rPr lang="en-US" sz="1800" dirty="0" smtClean="0"/>
              <a:t>the same 15 </a:t>
            </a:r>
            <a:r>
              <a:rPr lang="en-US" sz="1800" dirty="0"/>
              <a:t>candidate </a:t>
            </a:r>
            <a:r>
              <a:rPr lang="en-US" sz="1800" dirty="0" err="1"/>
              <a:t>itemsets</a:t>
            </a:r>
            <a:r>
              <a:rPr lang="en-US" sz="1800" dirty="0"/>
              <a:t> of length 3: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{1 4 5}, {1 2 4}, {4 5 7}, {1 2 5}, {4 5 8}, {1 5 9}, {1 3 6}, {2 3 4},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5 6 7}, {3 4 5}, {3 5 6}, {3 5 7}, {6 8 9}, {3 6 7}, {3 6 8}</a:t>
            </a:r>
            <a:endParaRPr lang="en-US" sz="800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/>
              <a:t>You need: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 Hash function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Leafs: Store the </a:t>
            </a:r>
            <a:r>
              <a:rPr lang="en-US" sz="1800" dirty="0" err="1" smtClean="0"/>
              <a:t>itemsets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342510" y="6368534"/>
            <a:ext cx="42242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At the i-</a:t>
            </a:r>
            <a:r>
              <a:rPr lang="en-US" dirty="0" err="1" smtClean="0"/>
              <a:t>th</a:t>
            </a:r>
            <a:r>
              <a:rPr lang="en-US" dirty="0" smtClean="0"/>
              <a:t> level we hash on the i-</a:t>
            </a:r>
            <a:r>
              <a:rPr lang="en-US" dirty="0" err="1" smtClean="0"/>
              <a:t>th</a:t>
            </a:r>
            <a:r>
              <a:rPr lang="en-US" dirty="0" smtClean="0"/>
              <a:t> 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842" name="Rectangle 1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grpSp>
        <p:nvGrpSpPr>
          <p:cNvPr id="1225731" name="Group 3"/>
          <p:cNvGrpSpPr>
            <a:grpSpLocks/>
          </p:cNvGrpSpPr>
          <p:nvPr/>
        </p:nvGrpSpPr>
        <p:grpSpPr bwMode="auto">
          <a:xfrm>
            <a:off x="914400" y="2286000"/>
            <a:ext cx="5457825" cy="3744913"/>
            <a:chOff x="1248" y="1392"/>
            <a:chExt cx="4134" cy="2678"/>
          </a:xfrm>
        </p:grpSpPr>
        <p:sp>
          <p:nvSpPr>
            <p:cNvPr id="1225732" name="Line 4"/>
            <p:cNvSpPr>
              <a:spLocks noChangeShapeType="1"/>
            </p:cNvSpPr>
            <p:nvPr/>
          </p:nvSpPr>
          <p:spPr bwMode="auto">
            <a:xfrm flipH="1">
              <a:off x="2112" y="1680"/>
              <a:ext cx="1080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3" name="Line 5"/>
            <p:cNvSpPr>
              <a:spLocks noChangeShapeType="1"/>
            </p:cNvSpPr>
            <p:nvPr/>
          </p:nvSpPr>
          <p:spPr bwMode="auto">
            <a:xfrm>
              <a:off x="3192" y="16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4" name="Line 6"/>
            <p:cNvSpPr>
              <a:spLocks noChangeShapeType="1"/>
            </p:cNvSpPr>
            <p:nvPr/>
          </p:nvSpPr>
          <p:spPr bwMode="auto">
            <a:xfrm>
              <a:off x="3192" y="1680"/>
              <a:ext cx="1080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5" name="Line 7"/>
            <p:cNvSpPr>
              <a:spLocks noChangeShapeType="1"/>
            </p:cNvSpPr>
            <p:nvPr/>
          </p:nvSpPr>
          <p:spPr bwMode="auto">
            <a:xfrm flipH="1">
              <a:off x="1488" y="2448"/>
              <a:ext cx="613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6" name="Line 8"/>
            <p:cNvSpPr>
              <a:spLocks noChangeShapeType="1"/>
            </p:cNvSpPr>
            <p:nvPr/>
          </p:nvSpPr>
          <p:spPr bwMode="auto">
            <a:xfrm>
              <a:off x="2101" y="244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7" name="Line 9"/>
            <p:cNvSpPr>
              <a:spLocks noChangeShapeType="1"/>
            </p:cNvSpPr>
            <p:nvPr/>
          </p:nvSpPr>
          <p:spPr bwMode="auto">
            <a:xfrm>
              <a:off x="2101" y="2448"/>
              <a:ext cx="491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8" name="Line 10"/>
            <p:cNvSpPr>
              <a:spLocks noChangeShapeType="1"/>
            </p:cNvSpPr>
            <p:nvPr/>
          </p:nvSpPr>
          <p:spPr bwMode="auto">
            <a:xfrm flipH="1">
              <a:off x="3504" y="2448"/>
              <a:ext cx="76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9" name="Line 11"/>
            <p:cNvSpPr>
              <a:spLocks noChangeShapeType="1"/>
            </p:cNvSpPr>
            <p:nvPr/>
          </p:nvSpPr>
          <p:spPr bwMode="auto">
            <a:xfrm>
              <a:off x="427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0" name="Line 12"/>
            <p:cNvSpPr>
              <a:spLocks noChangeShapeType="1"/>
            </p:cNvSpPr>
            <p:nvPr/>
          </p:nvSpPr>
          <p:spPr bwMode="auto">
            <a:xfrm>
              <a:off x="4272" y="2448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1" name="Line 13"/>
            <p:cNvSpPr>
              <a:spLocks noChangeShapeType="1"/>
            </p:cNvSpPr>
            <p:nvPr/>
          </p:nvSpPr>
          <p:spPr bwMode="auto">
            <a:xfrm flipH="1">
              <a:off x="1536" y="3120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2" name="Line 14"/>
            <p:cNvSpPr>
              <a:spLocks noChangeShapeType="1"/>
            </p:cNvSpPr>
            <p:nvPr/>
          </p:nvSpPr>
          <p:spPr bwMode="auto">
            <a:xfrm>
              <a:off x="2112" y="31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3" name="Line 15"/>
            <p:cNvSpPr>
              <a:spLocks noChangeShapeType="1"/>
            </p:cNvSpPr>
            <p:nvPr/>
          </p:nvSpPr>
          <p:spPr bwMode="auto">
            <a:xfrm>
              <a:off x="2112" y="3120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4" name="Rectangle 16"/>
            <p:cNvSpPr>
              <a:spLocks noChangeArrowheads="1"/>
            </p:cNvSpPr>
            <p:nvPr/>
          </p:nvSpPr>
          <p:spPr bwMode="auto">
            <a:xfrm>
              <a:off x="2016" y="2160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5" name="Line 17"/>
            <p:cNvSpPr>
              <a:spLocks noChangeShapeType="1"/>
            </p:cNvSpPr>
            <p:nvPr/>
          </p:nvSpPr>
          <p:spPr bwMode="auto">
            <a:xfrm>
              <a:off x="2016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6" name="Line 18"/>
            <p:cNvSpPr>
              <a:spLocks noChangeShapeType="1"/>
            </p:cNvSpPr>
            <p:nvPr/>
          </p:nvSpPr>
          <p:spPr bwMode="auto">
            <a:xfrm>
              <a:off x="201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7" name="Rectangle 19"/>
            <p:cNvSpPr>
              <a:spLocks noChangeArrowheads="1"/>
            </p:cNvSpPr>
            <p:nvPr/>
          </p:nvSpPr>
          <p:spPr bwMode="auto">
            <a:xfrm>
              <a:off x="4176" y="2160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8" name="Line 20"/>
            <p:cNvSpPr>
              <a:spLocks noChangeShapeType="1"/>
            </p:cNvSpPr>
            <p:nvPr/>
          </p:nvSpPr>
          <p:spPr bwMode="auto">
            <a:xfrm>
              <a:off x="4176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9" name="Line 21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0" name="Rectangle 22"/>
            <p:cNvSpPr>
              <a:spLocks noChangeArrowheads="1"/>
            </p:cNvSpPr>
            <p:nvPr/>
          </p:nvSpPr>
          <p:spPr bwMode="auto">
            <a:xfrm>
              <a:off x="2016" y="283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1" name="Line 23"/>
            <p:cNvSpPr>
              <a:spLocks noChangeShapeType="1"/>
            </p:cNvSpPr>
            <p:nvPr/>
          </p:nvSpPr>
          <p:spPr bwMode="auto">
            <a:xfrm>
              <a:off x="2016" y="30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2" name="Line 24"/>
            <p:cNvSpPr>
              <a:spLocks noChangeShapeType="1"/>
            </p:cNvSpPr>
            <p:nvPr/>
          </p:nvSpPr>
          <p:spPr bwMode="auto">
            <a:xfrm>
              <a:off x="2016" y="292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3" name="Rectangle 25"/>
            <p:cNvSpPr>
              <a:spLocks noChangeArrowheads="1"/>
            </p:cNvSpPr>
            <p:nvPr/>
          </p:nvSpPr>
          <p:spPr bwMode="auto">
            <a:xfrm>
              <a:off x="2496" y="350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4" name="Text Box 26"/>
            <p:cNvSpPr txBox="1">
              <a:spLocks noChangeArrowheads="1"/>
            </p:cNvSpPr>
            <p:nvPr/>
          </p:nvSpPr>
          <p:spPr bwMode="auto">
            <a:xfrm>
              <a:off x="2496" y="352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1 5 9</a:t>
              </a:r>
              <a:endParaRPr lang="en-US" sz="2000" b="0">
                <a:latin typeface="Times New Roman" pitchFamily="18" charset="0"/>
              </a:endParaRPr>
            </a:p>
          </p:txBody>
        </p:sp>
        <p:grpSp>
          <p:nvGrpSpPr>
            <p:cNvPr id="1225755" name="Group 27"/>
            <p:cNvGrpSpPr>
              <a:grpSpLocks/>
            </p:cNvGrpSpPr>
            <p:nvPr/>
          </p:nvGrpSpPr>
          <p:grpSpPr bwMode="auto">
            <a:xfrm>
              <a:off x="1248" y="2784"/>
              <a:ext cx="486" cy="279"/>
              <a:chOff x="1248" y="2784"/>
              <a:chExt cx="486" cy="279"/>
            </a:xfrm>
          </p:grpSpPr>
          <p:sp>
            <p:nvSpPr>
              <p:cNvPr id="1225756" name="Rectangle 28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57" name="Text Box 29"/>
              <p:cNvSpPr txBox="1">
                <a:spLocks noChangeArrowheads="1"/>
              </p:cNvSpPr>
              <p:nvPr/>
            </p:nvSpPr>
            <p:spPr bwMode="auto">
              <a:xfrm>
                <a:off x="1248" y="2801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1 4 5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225758" name="Rectangle 30"/>
            <p:cNvSpPr>
              <a:spLocks noChangeArrowheads="1"/>
            </p:cNvSpPr>
            <p:nvPr/>
          </p:nvSpPr>
          <p:spPr bwMode="auto">
            <a:xfrm>
              <a:off x="2400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9" name="Text Box 31"/>
            <p:cNvSpPr txBox="1">
              <a:spLocks noChangeArrowheads="1"/>
            </p:cNvSpPr>
            <p:nvPr/>
          </p:nvSpPr>
          <p:spPr bwMode="auto">
            <a:xfrm>
              <a:off x="2400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1 3 6</a:t>
              </a:r>
              <a:endParaRPr lang="en-US" sz="2000" b="0">
                <a:latin typeface="Times New Roman" pitchFamily="18" charset="0"/>
              </a:endParaRPr>
            </a:p>
          </p:txBody>
        </p:sp>
        <p:sp>
          <p:nvSpPr>
            <p:cNvPr id="1225760" name="Rectangle 32"/>
            <p:cNvSpPr>
              <a:spLocks noChangeArrowheads="1"/>
            </p:cNvSpPr>
            <p:nvPr/>
          </p:nvSpPr>
          <p:spPr bwMode="auto">
            <a:xfrm>
              <a:off x="3264" y="2976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61" name="Text Box 33"/>
            <p:cNvSpPr txBox="1">
              <a:spLocks noChangeArrowheads="1"/>
            </p:cNvSpPr>
            <p:nvPr/>
          </p:nvSpPr>
          <p:spPr bwMode="auto">
            <a:xfrm>
              <a:off x="3264" y="2993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3 4 5</a:t>
              </a:r>
              <a:endParaRPr lang="en-US" sz="2000" b="0">
                <a:latin typeface="Times New Roman" pitchFamily="18" charset="0"/>
              </a:endParaRPr>
            </a:p>
          </p:txBody>
        </p:sp>
        <p:grpSp>
          <p:nvGrpSpPr>
            <p:cNvPr id="1225762" name="Group 34"/>
            <p:cNvGrpSpPr>
              <a:grpSpLocks/>
            </p:cNvGrpSpPr>
            <p:nvPr/>
          </p:nvGrpSpPr>
          <p:grpSpPr bwMode="auto">
            <a:xfrm>
              <a:off x="4896" y="2976"/>
              <a:ext cx="486" cy="279"/>
              <a:chOff x="432" y="3408"/>
              <a:chExt cx="486" cy="279"/>
            </a:xfrm>
          </p:grpSpPr>
          <p:sp>
            <p:nvSpPr>
              <p:cNvPr id="1225763" name="Rectangle 35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64" name="Text Box 36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3 6 7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65" name="Group 37"/>
            <p:cNvGrpSpPr>
              <a:grpSpLocks/>
            </p:cNvGrpSpPr>
            <p:nvPr/>
          </p:nvGrpSpPr>
          <p:grpSpPr bwMode="auto">
            <a:xfrm>
              <a:off x="4896" y="3216"/>
              <a:ext cx="486" cy="280"/>
              <a:chOff x="432" y="3408"/>
              <a:chExt cx="486" cy="280"/>
            </a:xfrm>
          </p:grpSpPr>
          <p:sp>
            <p:nvSpPr>
              <p:cNvPr id="1225766" name="Rectangle 38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67" name="Text Box 39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3 6 8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68" name="Group 40"/>
            <p:cNvGrpSpPr>
              <a:grpSpLocks/>
            </p:cNvGrpSpPr>
            <p:nvPr/>
          </p:nvGrpSpPr>
          <p:grpSpPr bwMode="auto">
            <a:xfrm>
              <a:off x="4032" y="2976"/>
              <a:ext cx="488" cy="519"/>
              <a:chOff x="3792" y="3312"/>
              <a:chExt cx="488" cy="519"/>
            </a:xfrm>
          </p:grpSpPr>
          <p:grpSp>
            <p:nvGrpSpPr>
              <p:cNvPr id="1225769" name="Group 41"/>
              <p:cNvGrpSpPr>
                <a:grpSpLocks/>
              </p:cNvGrpSpPr>
              <p:nvPr/>
            </p:nvGrpSpPr>
            <p:grpSpPr bwMode="auto">
              <a:xfrm>
                <a:off x="3792" y="3312"/>
                <a:ext cx="488" cy="279"/>
                <a:chOff x="432" y="3408"/>
                <a:chExt cx="488" cy="279"/>
              </a:xfrm>
            </p:grpSpPr>
            <p:sp>
              <p:nvSpPr>
                <p:cNvPr id="1225770" name="Rectangle 42"/>
                <p:cNvSpPr>
                  <a:spLocks noChangeArrowheads="1"/>
                </p:cNvSpPr>
                <p:nvPr/>
              </p:nvSpPr>
              <p:spPr bwMode="auto">
                <a:xfrm>
                  <a:off x="432" y="3408"/>
                  <a:ext cx="480" cy="24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7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34" y="3425"/>
                  <a:ext cx="486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0">
                      <a:latin typeface="Times New Roman" pitchFamily="18" charset="0"/>
                    </a:rPr>
                    <a:t>3 5 6</a:t>
                  </a:r>
                  <a:endParaRPr lang="en-US" sz="2000" b="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25772" name="Group 44"/>
              <p:cNvGrpSpPr>
                <a:grpSpLocks/>
              </p:cNvGrpSpPr>
              <p:nvPr/>
            </p:nvGrpSpPr>
            <p:grpSpPr bwMode="auto">
              <a:xfrm>
                <a:off x="3792" y="3552"/>
                <a:ext cx="488" cy="279"/>
                <a:chOff x="432" y="3408"/>
                <a:chExt cx="488" cy="279"/>
              </a:xfrm>
            </p:grpSpPr>
            <p:sp>
              <p:nvSpPr>
                <p:cNvPr id="1225773" name="Rectangle 45"/>
                <p:cNvSpPr>
                  <a:spLocks noChangeArrowheads="1"/>
                </p:cNvSpPr>
                <p:nvPr/>
              </p:nvSpPr>
              <p:spPr bwMode="auto">
                <a:xfrm>
                  <a:off x="432" y="3408"/>
                  <a:ext cx="480" cy="24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77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34" y="3425"/>
                  <a:ext cx="486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0">
                      <a:latin typeface="Times New Roman" pitchFamily="18" charset="0"/>
                    </a:rPr>
                    <a:t>3 5 7</a:t>
                  </a:r>
                  <a:endParaRPr lang="en-US" sz="2000" b="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25775" name="Group 47"/>
            <p:cNvGrpSpPr>
              <a:grpSpLocks/>
            </p:cNvGrpSpPr>
            <p:nvPr/>
          </p:nvGrpSpPr>
          <p:grpSpPr bwMode="auto">
            <a:xfrm>
              <a:off x="4032" y="3456"/>
              <a:ext cx="488" cy="279"/>
              <a:chOff x="432" y="3408"/>
              <a:chExt cx="488" cy="279"/>
            </a:xfrm>
          </p:grpSpPr>
          <p:sp>
            <p:nvSpPr>
              <p:cNvPr id="1225776" name="Rectangle 48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77" name="Text Box 49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6 8 9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78" name="Group 50"/>
            <p:cNvGrpSpPr>
              <a:grpSpLocks/>
            </p:cNvGrpSpPr>
            <p:nvPr/>
          </p:nvGrpSpPr>
          <p:grpSpPr bwMode="auto">
            <a:xfrm>
              <a:off x="2976" y="2208"/>
              <a:ext cx="486" cy="279"/>
              <a:chOff x="432" y="3408"/>
              <a:chExt cx="486" cy="279"/>
            </a:xfrm>
          </p:grpSpPr>
          <p:sp>
            <p:nvSpPr>
              <p:cNvPr id="1225779" name="Rectangle 51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0" name="Text Box 52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2 3 4</a:t>
                </a:r>
              </a:p>
            </p:txBody>
          </p:sp>
        </p:grpSp>
        <p:grpSp>
          <p:nvGrpSpPr>
            <p:cNvPr id="1225781" name="Group 53"/>
            <p:cNvGrpSpPr>
              <a:grpSpLocks/>
            </p:cNvGrpSpPr>
            <p:nvPr/>
          </p:nvGrpSpPr>
          <p:grpSpPr bwMode="auto">
            <a:xfrm>
              <a:off x="2976" y="2448"/>
              <a:ext cx="486" cy="280"/>
              <a:chOff x="432" y="3408"/>
              <a:chExt cx="486" cy="280"/>
            </a:xfrm>
          </p:grpSpPr>
          <p:sp>
            <p:nvSpPr>
              <p:cNvPr id="1225782" name="Rectangle 54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3" name="Text Box 55"/>
              <p:cNvSpPr txBox="1">
                <a:spLocks noChangeArrowheads="1"/>
              </p:cNvSpPr>
              <p:nvPr/>
            </p:nvSpPr>
            <p:spPr bwMode="auto">
              <a:xfrm>
                <a:off x="432" y="3426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5 6 7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84" name="Group 56"/>
            <p:cNvGrpSpPr>
              <a:grpSpLocks/>
            </p:cNvGrpSpPr>
            <p:nvPr/>
          </p:nvGrpSpPr>
          <p:grpSpPr bwMode="auto">
            <a:xfrm>
              <a:off x="1296" y="3504"/>
              <a:ext cx="486" cy="279"/>
              <a:chOff x="432" y="3408"/>
              <a:chExt cx="486" cy="279"/>
            </a:xfrm>
          </p:grpSpPr>
          <p:sp>
            <p:nvSpPr>
              <p:cNvPr id="1225785" name="Rectangle 57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6" name="Text Box 58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1 2 4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87" name="Group 59"/>
            <p:cNvGrpSpPr>
              <a:grpSpLocks/>
            </p:cNvGrpSpPr>
            <p:nvPr/>
          </p:nvGrpSpPr>
          <p:grpSpPr bwMode="auto">
            <a:xfrm>
              <a:off x="1296" y="3744"/>
              <a:ext cx="486" cy="281"/>
              <a:chOff x="432" y="3408"/>
              <a:chExt cx="486" cy="281"/>
            </a:xfrm>
          </p:grpSpPr>
          <p:sp>
            <p:nvSpPr>
              <p:cNvPr id="1225788" name="Rectangle 60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9" name="Text Box 61"/>
              <p:cNvSpPr txBox="1">
                <a:spLocks noChangeArrowheads="1"/>
              </p:cNvSpPr>
              <p:nvPr/>
            </p:nvSpPr>
            <p:spPr bwMode="auto">
              <a:xfrm>
                <a:off x="432" y="3426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4 5 7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90" name="Group 62"/>
            <p:cNvGrpSpPr>
              <a:grpSpLocks/>
            </p:cNvGrpSpPr>
            <p:nvPr/>
          </p:nvGrpSpPr>
          <p:grpSpPr bwMode="auto">
            <a:xfrm>
              <a:off x="1872" y="3552"/>
              <a:ext cx="486" cy="280"/>
              <a:chOff x="432" y="3408"/>
              <a:chExt cx="486" cy="280"/>
            </a:xfrm>
          </p:grpSpPr>
          <p:sp>
            <p:nvSpPr>
              <p:cNvPr id="1225791" name="Rectangle 63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92" name="Text Box 64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1 2 5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93" name="Group 65"/>
            <p:cNvGrpSpPr>
              <a:grpSpLocks/>
            </p:cNvGrpSpPr>
            <p:nvPr/>
          </p:nvGrpSpPr>
          <p:grpSpPr bwMode="auto">
            <a:xfrm>
              <a:off x="1872" y="3792"/>
              <a:ext cx="486" cy="278"/>
              <a:chOff x="432" y="3408"/>
              <a:chExt cx="486" cy="278"/>
            </a:xfrm>
          </p:grpSpPr>
          <p:sp>
            <p:nvSpPr>
              <p:cNvPr id="1225794" name="Rectangle 66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95" name="Text Box 67"/>
              <p:cNvSpPr txBox="1">
                <a:spLocks noChangeArrowheads="1"/>
              </p:cNvSpPr>
              <p:nvPr/>
            </p:nvSpPr>
            <p:spPr bwMode="auto">
              <a:xfrm>
                <a:off x="432" y="3424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4 5 8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225796" name="Rectangle 68"/>
            <p:cNvSpPr>
              <a:spLocks noChangeArrowheads="1"/>
            </p:cNvSpPr>
            <p:nvPr/>
          </p:nvSpPr>
          <p:spPr bwMode="auto">
            <a:xfrm>
              <a:off x="3072" y="139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97" name="Line 69"/>
            <p:cNvSpPr>
              <a:spLocks noChangeShapeType="1"/>
            </p:cNvSpPr>
            <p:nvPr/>
          </p:nvSpPr>
          <p:spPr bwMode="auto">
            <a:xfrm>
              <a:off x="3072" y="14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98" name="Line 70"/>
            <p:cNvSpPr>
              <a:spLocks noChangeShapeType="1"/>
            </p:cNvSpPr>
            <p:nvPr/>
          </p:nvSpPr>
          <p:spPr bwMode="auto">
            <a:xfrm>
              <a:off x="3072" y="158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5799" name="Group 71"/>
          <p:cNvGrpSpPr>
            <a:grpSpLocks/>
          </p:cNvGrpSpPr>
          <p:nvPr/>
        </p:nvGrpSpPr>
        <p:grpSpPr bwMode="auto">
          <a:xfrm>
            <a:off x="2895600" y="1371600"/>
            <a:ext cx="1073150" cy="396875"/>
            <a:chOff x="4416" y="1440"/>
            <a:chExt cx="676" cy="250"/>
          </a:xfrm>
        </p:grpSpPr>
        <p:sp>
          <p:nvSpPr>
            <p:cNvPr id="1225800" name="Rectangle 72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25801" name="Text Box 73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25802" name="Line 74"/>
          <p:cNvSpPr>
            <a:spLocks noChangeShapeType="1"/>
          </p:cNvSpPr>
          <p:nvPr/>
        </p:nvSpPr>
        <p:spPr bwMode="auto">
          <a:xfrm>
            <a:off x="3429000" y="1752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3" name="Line 75"/>
          <p:cNvSpPr>
            <a:spLocks noChangeShapeType="1"/>
          </p:cNvSpPr>
          <p:nvPr/>
        </p:nvSpPr>
        <p:spPr bwMode="auto">
          <a:xfrm>
            <a:off x="1981200" y="25146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4" name="Line 76"/>
          <p:cNvSpPr>
            <a:spLocks noChangeShapeType="1"/>
          </p:cNvSpPr>
          <p:nvPr/>
        </p:nvSpPr>
        <p:spPr bwMode="auto">
          <a:xfrm flipH="1">
            <a:off x="3505200" y="25908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5" name="Line 77"/>
          <p:cNvSpPr>
            <a:spLocks noChangeShapeType="1"/>
          </p:cNvSpPr>
          <p:nvPr/>
        </p:nvSpPr>
        <p:spPr bwMode="auto">
          <a:xfrm flipH="1">
            <a:off x="4876800" y="31242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5806" name="Group 78"/>
          <p:cNvGrpSpPr>
            <a:grpSpLocks/>
          </p:cNvGrpSpPr>
          <p:nvPr/>
        </p:nvGrpSpPr>
        <p:grpSpPr bwMode="auto">
          <a:xfrm>
            <a:off x="1295400" y="2057400"/>
            <a:ext cx="1371600" cy="396875"/>
            <a:chOff x="1344" y="1536"/>
            <a:chExt cx="863" cy="226"/>
          </a:xfrm>
        </p:grpSpPr>
        <p:grpSp>
          <p:nvGrpSpPr>
            <p:cNvPr id="1225807" name="Group 79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25808" name="Rectangle 8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09" name="Text Box 8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25810" name="Group 82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25811" name="Rectangle 83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2" name="Text Box 84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grpSp>
        <p:nvGrpSpPr>
          <p:cNvPr id="1225813" name="Group 85"/>
          <p:cNvGrpSpPr>
            <a:grpSpLocks/>
          </p:cNvGrpSpPr>
          <p:nvPr/>
        </p:nvGrpSpPr>
        <p:grpSpPr bwMode="auto">
          <a:xfrm>
            <a:off x="4038600" y="2209800"/>
            <a:ext cx="1149350" cy="396875"/>
            <a:chOff x="2880" y="1632"/>
            <a:chExt cx="724" cy="250"/>
          </a:xfrm>
        </p:grpSpPr>
        <p:grpSp>
          <p:nvGrpSpPr>
            <p:cNvPr id="1225814" name="Group 86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25815" name="Rectangle 8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6" name="Text Box 88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5817" name="Group 89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25818" name="Rectangle 9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9" name="Text Box 9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25820" name="Group 92"/>
          <p:cNvGrpSpPr>
            <a:grpSpLocks/>
          </p:cNvGrpSpPr>
          <p:nvPr/>
        </p:nvGrpSpPr>
        <p:grpSpPr bwMode="auto">
          <a:xfrm>
            <a:off x="5334000" y="2743200"/>
            <a:ext cx="958850" cy="396875"/>
            <a:chOff x="3792" y="2064"/>
            <a:chExt cx="604" cy="250"/>
          </a:xfrm>
        </p:grpSpPr>
        <p:grpSp>
          <p:nvGrpSpPr>
            <p:cNvPr id="1225821" name="Group 93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25822" name="Rectangle 94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23" name="Text Box 95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5824" name="Group 96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25825" name="Rectangle 97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26" name="Text Box 98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25827" name="Group 99"/>
          <p:cNvGrpSpPr>
            <a:grpSpLocks/>
          </p:cNvGrpSpPr>
          <p:nvPr/>
        </p:nvGrpSpPr>
        <p:grpSpPr bwMode="auto">
          <a:xfrm>
            <a:off x="6477000" y="1219200"/>
            <a:ext cx="1654175" cy="1692275"/>
            <a:chOff x="96" y="1097"/>
            <a:chExt cx="1141" cy="1122"/>
          </a:xfrm>
        </p:grpSpPr>
        <p:sp>
          <p:nvSpPr>
            <p:cNvPr id="1225828" name="Text Box 100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25829" name="Group 101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25830" name="Text Box 102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25831" name="Group 103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25832" name="Rectangle 104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833" name="Line 105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834" name="Line 106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25835" name="Line 107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6" name="Line 108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7" name="Line 109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8" name="Text Box 110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25839" name="Text Box 111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25840" name="Text Box 112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950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>
                    <a:latin typeface="Times New Roman" pitchFamily="18" charset="0"/>
                  </a:rPr>
                  <a:t>Hash Function</a:t>
                </a:r>
                <a:endParaRPr lang="en-US" sz="28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1225841" name="Text Box 113"/>
          <p:cNvSpPr txBox="1">
            <a:spLocks noChangeArrowheads="1"/>
          </p:cNvSpPr>
          <p:nvPr/>
        </p:nvSpPr>
        <p:spPr bwMode="auto">
          <a:xfrm>
            <a:off x="3962400" y="13716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transaction</a:t>
            </a:r>
          </a:p>
        </p:txBody>
      </p:sp>
    </p:spTree>
    <p:extLst>
      <p:ext uri="{BB962C8B-B14F-4D97-AF65-F5344CB8AC3E}">
        <p14:creationId xmlns:p14="http://schemas.microsoft.com/office/powerpoint/2010/main" val="13455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sp>
        <p:nvSpPr>
          <p:cNvPr id="1226755" name="Line 3"/>
          <p:cNvSpPr>
            <a:spLocks noChangeShapeType="1"/>
          </p:cNvSpPr>
          <p:nvPr/>
        </p:nvSpPr>
        <p:spPr bwMode="auto">
          <a:xfrm flipH="1">
            <a:off x="2763838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6" name="Line 4"/>
          <p:cNvSpPr>
            <a:spLocks noChangeShapeType="1"/>
          </p:cNvSpPr>
          <p:nvPr/>
        </p:nvSpPr>
        <p:spPr bwMode="auto">
          <a:xfrm>
            <a:off x="4189413" y="276542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7" name="Line 5"/>
          <p:cNvSpPr>
            <a:spLocks noChangeShapeType="1"/>
          </p:cNvSpPr>
          <p:nvPr/>
        </p:nvSpPr>
        <p:spPr bwMode="auto">
          <a:xfrm>
            <a:off x="4189413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8" name="Line 6"/>
          <p:cNvSpPr>
            <a:spLocks noChangeShapeType="1"/>
          </p:cNvSpPr>
          <p:nvPr/>
        </p:nvSpPr>
        <p:spPr bwMode="auto">
          <a:xfrm flipH="1">
            <a:off x="1939925" y="3838575"/>
            <a:ext cx="808038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9" name="Line 7"/>
          <p:cNvSpPr>
            <a:spLocks noChangeShapeType="1"/>
          </p:cNvSpPr>
          <p:nvPr/>
        </p:nvSpPr>
        <p:spPr bwMode="auto">
          <a:xfrm>
            <a:off x="2747963" y="3838575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0" name="Line 8"/>
          <p:cNvSpPr>
            <a:spLocks noChangeShapeType="1"/>
          </p:cNvSpPr>
          <p:nvPr/>
        </p:nvSpPr>
        <p:spPr bwMode="auto">
          <a:xfrm>
            <a:off x="2747963" y="3838575"/>
            <a:ext cx="64928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1" name="Line 9"/>
          <p:cNvSpPr>
            <a:spLocks noChangeShapeType="1"/>
          </p:cNvSpPr>
          <p:nvPr/>
        </p:nvSpPr>
        <p:spPr bwMode="auto">
          <a:xfrm flipH="1">
            <a:off x="4600575" y="3838575"/>
            <a:ext cx="101441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2" name="Line 10"/>
          <p:cNvSpPr>
            <a:spLocks noChangeShapeType="1"/>
          </p:cNvSpPr>
          <p:nvPr/>
        </p:nvSpPr>
        <p:spPr bwMode="auto">
          <a:xfrm>
            <a:off x="5614988" y="383857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3" name="Line 11"/>
          <p:cNvSpPr>
            <a:spLocks noChangeShapeType="1"/>
          </p:cNvSpPr>
          <p:nvPr/>
        </p:nvSpPr>
        <p:spPr bwMode="auto">
          <a:xfrm>
            <a:off x="5614988" y="3838575"/>
            <a:ext cx="1139825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4" name="Line 12"/>
          <p:cNvSpPr>
            <a:spLocks noChangeShapeType="1"/>
          </p:cNvSpPr>
          <p:nvPr/>
        </p:nvSpPr>
        <p:spPr bwMode="auto">
          <a:xfrm flipH="1">
            <a:off x="2003425" y="4778375"/>
            <a:ext cx="760413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5" name="Line 13"/>
          <p:cNvSpPr>
            <a:spLocks noChangeShapeType="1"/>
          </p:cNvSpPr>
          <p:nvPr/>
        </p:nvSpPr>
        <p:spPr bwMode="auto">
          <a:xfrm>
            <a:off x="2763838" y="4778375"/>
            <a:ext cx="0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6" name="Line 14"/>
          <p:cNvSpPr>
            <a:spLocks noChangeShapeType="1"/>
          </p:cNvSpPr>
          <p:nvPr/>
        </p:nvSpPr>
        <p:spPr bwMode="auto">
          <a:xfrm>
            <a:off x="2763838" y="4778375"/>
            <a:ext cx="696912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7" name="Rectangle 15"/>
          <p:cNvSpPr>
            <a:spLocks noChangeArrowheads="1"/>
          </p:cNvSpPr>
          <p:nvPr/>
        </p:nvSpPr>
        <p:spPr bwMode="auto">
          <a:xfrm>
            <a:off x="2636838" y="3436938"/>
            <a:ext cx="2524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8" name="Line 16"/>
          <p:cNvSpPr>
            <a:spLocks noChangeShapeType="1"/>
          </p:cNvSpPr>
          <p:nvPr/>
        </p:nvSpPr>
        <p:spPr bwMode="auto">
          <a:xfrm>
            <a:off x="2636838" y="35702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9" name="Line 17"/>
          <p:cNvSpPr>
            <a:spLocks noChangeShapeType="1"/>
          </p:cNvSpPr>
          <p:nvPr/>
        </p:nvSpPr>
        <p:spPr bwMode="auto">
          <a:xfrm>
            <a:off x="2636838" y="37052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0" name="Rectangle 18"/>
          <p:cNvSpPr>
            <a:spLocks noChangeArrowheads="1"/>
          </p:cNvSpPr>
          <p:nvPr/>
        </p:nvSpPr>
        <p:spPr bwMode="auto">
          <a:xfrm>
            <a:off x="5487988" y="3436938"/>
            <a:ext cx="254000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1" name="Line 19"/>
          <p:cNvSpPr>
            <a:spLocks noChangeShapeType="1"/>
          </p:cNvSpPr>
          <p:nvPr/>
        </p:nvSpPr>
        <p:spPr bwMode="auto">
          <a:xfrm>
            <a:off x="5487988" y="35702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2" name="Line 20"/>
          <p:cNvSpPr>
            <a:spLocks noChangeShapeType="1"/>
          </p:cNvSpPr>
          <p:nvPr/>
        </p:nvSpPr>
        <p:spPr bwMode="auto">
          <a:xfrm>
            <a:off x="5487988" y="370522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3" name="Rectangle 21"/>
          <p:cNvSpPr>
            <a:spLocks noChangeArrowheads="1"/>
          </p:cNvSpPr>
          <p:nvPr/>
        </p:nvSpPr>
        <p:spPr bwMode="auto">
          <a:xfrm>
            <a:off x="2636838" y="4375150"/>
            <a:ext cx="252412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4" name="Line 22"/>
          <p:cNvSpPr>
            <a:spLocks noChangeShapeType="1"/>
          </p:cNvSpPr>
          <p:nvPr/>
        </p:nvSpPr>
        <p:spPr bwMode="auto">
          <a:xfrm>
            <a:off x="2636838" y="46450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5" name="Line 23"/>
          <p:cNvSpPr>
            <a:spLocks noChangeShapeType="1"/>
          </p:cNvSpPr>
          <p:nvPr/>
        </p:nvSpPr>
        <p:spPr bwMode="auto">
          <a:xfrm>
            <a:off x="2636838" y="45100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6" name="Rectangle 24"/>
          <p:cNvSpPr>
            <a:spLocks noChangeArrowheads="1"/>
          </p:cNvSpPr>
          <p:nvPr/>
        </p:nvSpPr>
        <p:spPr bwMode="auto">
          <a:xfrm>
            <a:off x="3270250" y="5314950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7" name="Text Box 25"/>
          <p:cNvSpPr txBox="1">
            <a:spLocks noChangeArrowheads="1"/>
          </p:cNvSpPr>
          <p:nvPr/>
        </p:nvSpPr>
        <p:spPr bwMode="auto">
          <a:xfrm>
            <a:off x="3270250" y="53387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1 5 9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26778" name="Group 26"/>
          <p:cNvGrpSpPr>
            <a:grpSpLocks/>
          </p:cNvGrpSpPr>
          <p:nvPr/>
        </p:nvGrpSpPr>
        <p:grpSpPr bwMode="auto">
          <a:xfrm>
            <a:off x="1622425" y="4308475"/>
            <a:ext cx="641350" cy="390525"/>
            <a:chOff x="1248" y="2784"/>
            <a:chExt cx="486" cy="279"/>
          </a:xfrm>
        </p:grpSpPr>
        <p:sp>
          <p:nvSpPr>
            <p:cNvPr id="1226779" name="Rectangle 27"/>
            <p:cNvSpPr>
              <a:spLocks noChangeArrowheads="1"/>
            </p:cNvSpPr>
            <p:nvPr/>
          </p:nvSpPr>
          <p:spPr bwMode="auto">
            <a:xfrm>
              <a:off x="1248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80" name="Text Box 28"/>
            <p:cNvSpPr txBox="1">
              <a:spLocks noChangeArrowheads="1"/>
            </p:cNvSpPr>
            <p:nvPr/>
          </p:nvSpPr>
          <p:spPr bwMode="auto">
            <a:xfrm>
              <a:off x="1248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1 4 5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26781" name="Rectangle 29"/>
          <p:cNvSpPr>
            <a:spLocks noChangeArrowheads="1"/>
          </p:cNvSpPr>
          <p:nvPr/>
        </p:nvSpPr>
        <p:spPr bwMode="auto">
          <a:xfrm>
            <a:off x="3143250" y="4308475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82" name="Text Box 30"/>
          <p:cNvSpPr txBox="1">
            <a:spLocks noChangeArrowheads="1"/>
          </p:cNvSpPr>
          <p:nvPr/>
        </p:nvSpPr>
        <p:spPr bwMode="auto">
          <a:xfrm>
            <a:off x="3143250" y="4332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1 3 6</a:t>
            </a:r>
            <a:endParaRPr lang="en-US" sz="2000" b="0">
              <a:latin typeface="Times New Roman" pitchFamily="18" charset="0"/>
            </a:endParaRPr>
          </a:p>
        </p:txBody>
      </p:sp>
      <p:sp>
        <p:nvSpPr>
          <p:cNvPr id="1226783" name="Rectangle 31"/>
          <p:cNvSpPr>
            <a:spLocks noChangeArrowheads="1"/>
          </p:cNvSpPr>
          <p:nvPr/>
        </p:nvSpPr>
        <p:spPr bwMode="auto">
          <a:xfrm>
            <a:off x="4284663" y="4576763"/>
            <a:ext cx="633412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84" name="Text Box 32"/>
          <p:cNvSpPr txBox="1">
            <a:spLocks noChangeArrowheads="1"/>
          </p:cNvSpPr>
          <p:nvPr/>
        </p:nvSpPr>
        <p:spPr bwMode="auto">
          <a:xfrm>
            <a:off x="428466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3 4 5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26785" name="Group 33"/>
          <p:cNvGrpSpPr>
            <a:grpSpLocks/>
          </p:cNvGrpSpPr>
          <p:nvPr/>
        </p:nvGrpSpPr>
        <p:grpSpPr bwMode="auto">
          <a:xfrm>
            <a:off x="6438900" y="4576763"/>
            <a:ext cx="641350" cy="390525"/>
            <a:chOff x="432" y="3408"/>
            <a:chExt cx="486" cy="279"/>
          </a:xfrm>
        </p:grpSpPr>
        <p:sp>
          <p:nvSpPr>
            <p:cNvPr id="1226786" name="Rectangle 34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87" name="Text Box 35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788" name="Group 36"/>
          <p:cNvGrpSpPr>
            <a:grpSpLocks/>
          </p:cNvGrpSpPr>
          <p:nvPr/>
        </p:nvGrpSpPr>
        <p:grpSpPr bwMode="auto">
          <a:xfrm>
            <a:off x="6438900" y="4913313"/>
            <a:ext cx="641350" cy="390525"/>
            <a:chOff x="432" y="3408"/>
            <a:chExt cx="486" cy="280"/>
          </a:xfrm>
        </p:grpSpPr>
        <p:sp>
          <p:nvSpPr>
            <p:cNvPr id="1226789" name="Rectangle 3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90" name="Text Box 38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791" name="Group 39"/>
          <p:cNvGrpSpPr>
            <a:grpSpLocks/>
          </p:cNvGrpSpPr>
          <p:nvPr/>
        </p:nvGrpSpPr>
        <p:grpSpPr bwMode="auto">
          <a:xfrm>
            <a:off x="5297488" y="4576763"/>
            <a:ext cx="644525" cy="725487"/>
            <a:chOff x="3792" y="3312"/>
            <a:chExt cx="488" cy="519"/>
          </a:xfrm>
        </p:grpSpPr>
        <p:grpSp>
          <p:nvGrpSpPr>
            <p:cNvPr id="1226792" name="Group 40"/>
            <p:cNvGrpSpPr>
              <a:grpSpLocks/>
            </p:cNvGrpSpPr>
            <p:nvPr/>
          </p:nvGrpSpPr>
          <p:grpSpPr bwMode="auto">
            <a:xfrm>
              <a:off x="3792" y="3312"/>
              <a:ext cx="488" cy="279"/>
              <a:chOff x="432" y="3408"/>
              <a:chExt cx="488" cy="279"/>
            </a:xfrm>
          </p:grpSpPr>
          <p:sp>
            <p:nvSpPr>
              <p:cNvPr id="1226793" name="Rectangle 41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794" name="Text Box 42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3 5 6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6795" name="Group 43"/>
            <p:cNvGrpSpPr>
              <a:grpSpLocks/>
            </p:cNvGrpSpPr>
            <p:nvPr/>
          </p:nvGrpSpPr>
          <p:grpSpPr bwMode="auto">
            <a:xfrm>
              <a:off x="3792" y="3552"/>
              <a:ext cx="488" cy="279"/>
              <a:chOff x="432" y="3408"/>
              <a:chExt cx="488" cy="279"/>
            </a:xfrm>
          </p:grpSpPr>
          <p:sp>
            <p:nvSpPr>
              <p:cNvPr id="1226796" name="Rectangle 44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797" name="Text Box 45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26798" name="Group 46"/>
          <p:cNvGrpSpPr>
            <a:grpSpLocks/>
          </p:cNvGrpSpPr>
          <p:nvPr/>
        </p:nvGrpSpPr>
        <p:grpSpPr bwMode="auto">
          <a:xfrm>
            <a:off x="5297488" y="5248275"/>
            <a:ext cx="644525" cy="390525"/>
            <a:chOff x="432" y="3408"/>
            <a:chExt cx="488" cy="279"/>
          </a:xfrm>
        </p:grpSpPr>
        <p:sp>
          <p:nvSpPr>
            <p:cNvPr id="1226799" name="Rectangle 4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0" name="Text Box 48"/>
            <p:cNvSpPr txBox="1">
              <a:spLocks noChangeArrowheads="1"/>
            </p:cNvSpPr>
            <p:nvPr/>
          </p:nvSpPr>
          <p:spPr bwMode="auto">
            <a:xfrm>
              <a:off x="434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6 8 9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01" name="Group 49"/>
          <p:cNvGrpSpPr>
            <a:grpSpLocks/>
          </p:cNvGrpSpPr>
          <p:nvPr/>
        </p:nvGrpSpPr>
        <p:grpSpPr bwMode="auto">
          <a:xfrm>
            <a:off x="3903663" y="3503613"/>
            <a:ext cx="641350" cy="390525"/>
            <a:chOff x="432" y="3408"/>
            <a:chExt cx="486" cy="279"/>
          </a:xfrm>
        </p:grpSpPr>
        <p:sp>
          <p:nvSpPr>
            <p:cNvPr id="1226802" name="Rectangle 50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3" name="Text Box 51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2 3 4</a:t>
              </a:r>
            </a:p>
          </p:txBody>
        </p:sp>
      </p:grpSp>
      <p:grpSp>
        <p:nvGrpSpPr>
          <p:cNvPr id="1226804" name="Group 52"/>
          <p:cNvGrpSpPr>
            <a:grpSpLocks/>
          </p:cNvGrpSpPr>
          <p:nvPr/>
        </p:nvGrpSpPr>
        <p:grpSpPr bwMode="auto">
          <a:xfrm>
            <a:off x="3903663" y="3838575"/>
            <a:ext cx="641350" cy="392113"/>
            <a:chOff x="432" y="3408"/>
            <a:chExt cx="486" cy="280"/>
          </a:xfrm>
        </p:grpSpPr>
        <p:sp>
          <p:nvSpPr>
            <p:cNvPr id="1226805" name="Rectangle 53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6" name="Text Box 54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5 6 7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07" name="Group 55"/>
          <p:cNvGrpSpPr>
            <a:grpSpLocks/>
          </p:cNvGrpSpPr>
          <p:nvPr/>
        </p:nvGrpSpPr>
        <p:grpSpPr bwMode="auto">
          <a:xfrm>
            <a:off x="1685925" y="5314950"/>
            <a:ext cx="641350" cy="390525"/>
            <a:chOff x="432" y="3408"/>
            <a:chExt cx="486" cy="279"/>
          </a:xfrm>
        </p:grpSpPr>
        <p:sp>
          <p:nvSpPr>
            <p:cNvPr id="1226808" name="Rectangle 56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9" name="Text Box 57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1 2 4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0" name="Group 58"/>
          <p:cNvGrpSpPr>
            <a:grpSpLocks/>
          </p:cNvGrpSpPr>
          <p:nvPr/>
        </p:nvGrpSpPr>
        <p:grpSpPr bwMode="auto">
          <a:xfrm>
            <a:off x="1685925" y="5651500"/>
            <a:ext cx="641350" cy="392113"/>
            <a:chOff x="432" y="3408"/>
            <a:chExt cx="486" cy="281"/>
          </a:xfrm>
        </p:grpSpPr>
        <p:sp>
          <p:nvSpPr>
            <p:cNvPr id="1226811" name="Rectangle 5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2" name="Text Box 60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3" name="Group 61"/>
          <p:cNvGrpSpPr>
            <a:grpSpLocks/>
          </p:cNvGrpSpPr>
          <p:nvPr/>
        </p:nvGrpSpPr>
        <p:grpSpPr bwMode="auto">
          <a:xfrm>
            <a:off x="2446338" y="5383213"/>
            <a:ext cx="641350" cy="390525"/>
            <a:chOff x="432" y="3408"/>
            <a:chExt cx="486" cy="280"/>
          </a:xfrm>
        </p:grpSpPr>
        <p:sp>
          <p:nvSpPr>
            <p:cNvPr id="1226814" name="Rectangle 62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5" name="Text Box 63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6" name="Group 64"/>
          <p:cNvGrpSpPr>
            <a:grpSpLocks/>
          </p:cNvGrpSpPr>
          <p:nvPr/>
        </p:nvGrpSpPr>
        <p:grpSpPr bwMode="auto">
          <a:xfrm>
            <a:off x="2446338" y="5718175"/>
            <a:ext cx="641350" cy="388938"/>
            <a:chOff x="432" y="3408"/>
            <a:chExt cx="486" cy="278"/>
          </a:xfrm>
        </p:grpSpPr>
        <p:sp>
          <p:nvSpPr>
            <p:cNvPr id="1226817" name="Rectangle 65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8" name="Text Box 66"/>
            <p:cNvSpPr txBox="1">
              <a:spLocks noChangeArrowheads="1"/>
            </p:cNvSpPr>
            <p:nvPr/>
          </p:nvSpPr>
          <p:spPr bwMode="auto">
            <a:xfrm>
              <a:off x="432" y="3424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26819" name="Rectangle 67"/>
          <p:cNvSpPr>
            <a:spLocks noChangeArrowheads="1"/>
          </p:cNvSpPr>
          <p:nvPr/>
        </p:nvSpPr>
        <p:spPr bwMode="auto">
          <a:xfrm>
            <a:off x="4030663" y="2362200"/>
            <a:ext cx="254000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20" name="Line 68"/>
          <p:cNvSpPr>
            <a:spLocks noChangeShapeType="1"/>
          </p:cNvSpPr>
          <p:nvPr/>
        </p:nvSpPr>
        <p:spPr bwMode="auto">
          <a:xfrm>
            <a:off x="4030663" y="24971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21" name="Line 69"/>
          <p:cNvSpPr>
            <a:spLocks noChangeShapeType="1"/>
          </p:cNvSpPr>
          <p:nvPr/>
        </p:nvSpPr>
        <p:spPr bwMode="auto">
          <a:xfrm>
            <a:off x="4030663" y="26304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22" name="Group 70"/>
          <p:cNvGrpSpPr>
            <a:grpSpLocks/>
          </p:cNvGrpSpPr>
          <p:nvPr/>
        </p:nvGrpSpPr>
        <p:grpSpPr bwMode="auto">
          <a:xfrm>
            <a:off x="7185025" y="1295400"/>
            <a:ext cx="1654175" cy="1692275"/>
            <a:chOff x="96" y="1097"/>
            <a:chExt cx="1141" cy="1122"/>
          </a:xfrm>
        </p:grpSpPr>
        <p:sp>
          <p:nvSpPr>
            <p:cNvPr id="1226823" name="Text Box 71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26824" name="Group 72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26825" name="Text Box 73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26826" name="Group 74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26827" name="Rectangle 75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828" name="Line 76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829" name="Line 77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26830" name="Line 78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1" name="Line 79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2" name="Line 80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3" name="Text Box 81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26834" name="Text Box 82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26835" name="Text Box 83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950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>
                    <a:latin typeface="Times New Roman" pitchFamily="18" charset="0"/>
                  </a:rPr>
                  <a:t>Hash Function</a:t>
                </a:r>
                <a:endParaRPr lang="en-US" sz="28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26836" name="Group 84"/>
          <p:cNvGrpSpPr>
            <a:grpSpLocks/>
          </p:cNvGrpSpPr>
          <p:nvPr/>
        </p:nvGrpSpPr>
        <p:grpSpPr bwMode="auto">
          <a:xfrm>
            <a:off x="3603625" y="1447800"/>
            <a:ext cx="1073150" cy="396875"/>
            <a:chOff x="4416" y="1440"/>
            <a:chExt cx="676" cy="250"/>
          </a:xfrm>
        </p:grpSpPr>
        <p:sp>
          <p:nvSpPr>
            <p:cNvPr id="1226837" name="Rectangle 85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26838" name="Text Box 86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26839" name="Line 87"/>
          <p:cNvSpPr>
            <a:spLocks noChangeShapeType="1"/>
          </p:cNvSpPr>
          <p:nvPr/>
        </p:nvSpPr>
        <p:spPr bwMode="auto">
          <a:xfrm>
            <a:off x="413702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0" name="Line 88"/>
          <p:cNvSpPr>
            <a:spLocks noChangeShapeType="1"/>
          </p:cNvSpPr>
          <p:nvPr/>
        </p:nvSpPr>
        <p:spPr bwMode="auto">
          <a:xfrm>
            <a:off x="2689225" y="25908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1" name="Line 89"/>
          <p:cNvSpPr>
            <a:spLocks noChangeShapeType="1"/>
          </p:cNvSpPr>
          <p:nvPr/>
        </p:nvSpPr>
        <p:spPr bwMode="auto">
          <a:xfrm flipH="1">
            <a:off x="4213225" y="26670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2" name="Line 90"/>
          <p:cNvSpPr>
            <a:spLocks noChangeShapeType="1"/>
          </p:cNvSpPr>
          <p:nvPr/>
        </p:nvSpPr>
        <p:spPr bwMode="auto">
          <a:xfrm flipH="1">
            <a:off x="5584825" y="32004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43" name="Group 91"/>
          <p:cNvGrpSpPr>
            <a:grpSpLocks/>
          </p:cNvGrpSpPr>
          <p:nvPr/>
        </p:nvGrpSpPr>
        <p:grpSpPr bwMode="auto">
          <a:xfrm>
            <a:off x="250825" y="2514600"/>
            <a:ext cx="1377950" cy="396875"/>
            <a:chOff x="0" y="1728"/>
            <a:chExt cx="868" cy="250"/>
          </a:xfrm>
        </p:grpSpPr>
        <p:grpSp>
          <p:nvGrpSpPr>
            <p:cNvPr id="1226844" name="Group 92"/>
            <p:cNvGrpSpPr>
              <a:grpSpLocks/>
            </p:cNvGrpSpPr>
            <p:nvPr/>
          </p:nvGrpSpPr>
          <p:grpSpPr bwMode="auto">
            <a:xfrm>
              <a:off x="432" y="1728"/>
              <a:ext cx="436" cy="250"/>
              <a:chOff x="432" y="1728"/>
              <a:chExt cx="436" cy="250"/>
            </a:xfrm>
          </p:grpSpPr>
          <p:sp>
            <p:nvSpPr>
              <p:cNvPr id="1226845" name="Rectangle 93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46" name="Text Box 94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6847" name="Group 95"/>
            <p:cNvGrpSpPr>
              <a:grpSpLocks/>
            </p:cNvGrpSpPr>
            <p:nvPr/>
          </p:nvGrpSpPr>
          <p:grpSpPr bwMode="auto">
            <a:xfrm>
              <a:off x="0" y="1728"/>
              <a:ext cx="446" cy="250"/>
              <a:chOff x="336" y="1440"/>
              <a:chExt cx="446" cy="250"/>
            </a:xfrm>
          </p:grpSpPr>
          <p:sp>
            <p:nvSpPr>
              <p:cNvPr id="1226848" name="Rectangle 96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49" name="Text Box 97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2 +</a:t>
                </a:r>
              </a:p>
            </p:txBody>
          </p:sp>
        </p:grpSp>
      </p:grpSp>
      <p:grpSp>
        <p:nvGrpSpPr>
          <p:cNvPr id="1226850" name="Group 98"/>
          <p:cNvGrpSpPr>
            <a:grpSpLocks/>
          </p:cNvGrpSpPr>
          <p:nvPr/>
        </p:nvGrpSpPr>
        <p:grpSpPr bwMode="auto">
          <a:xfrm>
            <a:off x="250825" y="3124200"/>
            <a:ext cx="1187450" cy="396875"/>
            <a:chOff x="0" y="2160"/>
            <a:chExt cx="748" cy="250"/>
          </a:xfrm>
        </p:grpSpPr>
        <p:grpSp>
          <p:nvGrpSpPr>
            <p:cNvPr id="1226851" name="Group 99"/>
            <p:cNvGrpSpPr>
              <a:grpSpLocks/>
            </p:cNvGrpSpPr>
            <p:nvPr/>
          </p:nvGrpSpPr>
          <p:grpSpPr bwMode="auto">
            <a:xfrm>
              <a:off x="432" y="2160"/>
              <a:ext cx="316" cy="250"/>
              <a:chOff x="4416" y="1440"/>
              <a:chExt cx="685" cy="260"/>
            </a:xfrm>
          </p:grpSpPr>
          <p:sp>
            <p:nvSpPr>
              <p:cNvPr id="1226852" name="Rectangle 100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53" name="Text Box 101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85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6854" name="Group 102"/>
            <p:cNvGrpSpPr>
              <a:grpSpLocks/>
            </p:cNvGrpSpPr>
            <p:nvPr/>
          </p:nvGrpSpPr>
          <p:grpSpPr bwMode="auto">
            <a:xfrm>
              <a:off x="0" y="2160"/>
              <a:ext cx="446" cy="250"/>
              <a:chOff x="336" y="1440"/>
              <a:chExt cx="446" cy="250"/>
            </a:xfrm>
          </p:grpSpPr>
          <p:sp>
            <p:nvSpPr>
              <p:cNvPr id="1226855" name="Rectangle 103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56" name="Text Box 104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3 +</a:t>
                </a:r>
              </a:p>
            </p:txBody>
          </p:sp>
        </p:grpSp>
      </p:grpSp>
      <p:grpSp>
        <p:nvGrpSpPr>
          <p:cNvPr id="1226857" name="Group 105"/>
          <p:cNvGrpSpPr>
            <a:grpSpLocks/>
          </p:cNvGrpSpPr>
          <p:nvPr/>
        </p:nvGrpSpPr>
        <p:grpSpPr bwMode="auto">
          <a:xfrm>
            <a:off x="250825" y="3733800"/>
            <a:ext cx="990600" cy="396875"/>
            <a:chOff x="0" y="2544"/>
            <a:chExt cx="624" cy="250"/>
          </a:xfrm>
        </p:grpSpPr>
        <p:grpSp>
          <p:nvGrpSpPr>
            <p:cNvPr id="1226858" name="Group 106"/>
            <p:cNvGrpSpPr>
              <a:grpSpLocks/>
            </p:cNvGrpSpPr>
            <p:nvPr/>
          </p:nvGrpSpPr>
          <p:grpSpPr bwMode="auto">
            <a:xfrm>
              <a:off x="417" y="2544"/>
              <a:ext cx="207" cy="250"/>
              <a:chOff x="4363" y="1440"/>
              <a:chExt cx="725" cy="260"/>
            </a:xfrm>
          </p:grpSpPr>
          <p:sp>
            <p:nvSpPr>
              <p:cNvPr id="1226859" name="Rectangle 10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60" name="Text Box 108"/>
              <p:cNvSpPr txBox="1">
                <a:spLocks noChangeArrowheads="1"/>
              </p:cNvSpPr>
              <p:nvPr/>
            </p:nvSpPr>
            <p:spPr bwMode="auto">
              <a:xfrm>
                <a:off x="4363" y="1440"/>
                <a:ext cx="68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226861" name="Group 109"/>
            <p:cNvGrpSpPr>
              <a:grpSpLocks/>
            </p:cNvGrpSpPr>
            <p:nvPr/>
          </p:nvGrpSpPr>
          <p:grpSpPr bwMode="auto">
            <a:xfrm>
              <a:off x="0" y="2544"/>
              <a:ext cx="446" cy="250"/>
              <a:chOff x="336" y="1440"/>
              <a:chExt cx="446" cy="250"/>
            </a:xfrm>
          </p:grpSpPr>
          <p:sp>
            <p:nvSpPr>
              <p:cNvPr id="1226862" name="Rectangle 11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63" name="Text Box 11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5 +</a:t>
                </a:r>
              </a:p>
            </p:txBody>
          </p:sp>
        </p:grpSp>
      </p:grpSp>
      <p:sp>
        <p:nvSpPr>
          <p:cNvPr id="1226864" name="Line 112"/>
          <p:cNvSpPr>
            <a:spLocks noChangeShapeType="1"/>
          </p:cNvSpPr>
          <p:nvPr/>
        </p:nvSpPr>
        <p:spPr bwMode="auto">
          <a:xfrm>
            <a:off x="1622425" y="2819400"/>
            <a:ext cx="106680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65" name="Line 113"/>
          <p:cNvSpPr>
            <a:spLocks noChangeShapeType="1"/>
          </p:cNvSpPr>
          <p:nvPr/>
        </p:nvSpPr>
        <p:spPr bwMode="auto">
          <a:xfrm>
            <a:off x="1219200" y="3886200"/>
            <a:ext cx="1295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66" name="Line 114"/>
          <p:cNvSpPr>
            <a:spLocks noChangeShapeType="1"/>
          </p:cNvSpPr>
          <p:nvPr/>
        </p:nvSpPr>
        <p:spPr bwMode="auto">
          <a:xfrm>
            <a:off x="1470025" y="3429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67" name="Group 115"/>
          <p:cNvGrpSpPr>
            <a:grpSpLocks/>
          </p:cNvGrpSpPr>
          <p:nvPr/>
        </p:nvGrpSpPr>
        <p:grpSpPr bwMode="auto">
          <a:xfrm>
            <a:off x="4746625" y="2286000"/>
            <a:ext cx="1149350" cy="396875"/>
            <a:chOff x="2880" y="1632"/>
            <a:chExt cx="724" cy="250"/>
          </a:xfrm>
        </p:grpSpPr>
        <p:grpSp>
          <p:nvGrpSpPr>
            <p:cNvPr id="1226868" name="Group 116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26869" name="Rectangle 11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0" name="Text Box 118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6871" name="Group 119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26872" name="Rectangle 12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3" name="Text Box 12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26874" name="Group 122"/>
          <p:cNvGrpSpPr>
            <a:grpSpLocks/>
          </p:cNvGrpSpPr>
          <p:nvPr/>
        </p:nvGrpSpPr>
        <p:grpSpPr bwMode="auto">
          <a:xfrm>
            <a:off x="6042025" y="2819400"/>
            <a:ext cx="958850" cy="396875"/>
            <a:chOff x="3792" y="2064"/>
            <a:chExt cx="604" cy="250"/>
          </a:xfrm>
        </p:grpSpPr>
        <p:grpSp>
          <p:nvGrpSpPr>
            <p:cNvPr id="1226875" name="Group 123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26876" name="Rectangle 124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7" name="Text Box 125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6878" name="Group 126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26879" name="Rectangle 127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0" name="Text Box 128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26881" name="Group 129"/>
          <p:cNvGrpSpPr>
            <a:grpSpLocks/>
          </p:cNvGrpSpPr>
          <p:nvPr/>
        </p:nvGrpSpPr>
        <p:grpSpPr bwMode="auto">
          <a:xfrm>
            <a:off x="2003425" y="2133600"/>
            <a:ext cx="1371600" cy="396875"/>
            <a:chOff x="1344" y="1536"/>
            <a:chExt cx="863" cy="226"/>
          </a:xfrm>
        </p:grpSpPr>
        <p:grpSp>
          <p:nvGrpSpPr>
            <p:cNvPr id="1226882" name="Group 130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26883" name="Rectangle 131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4" name="Text Box 132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26885" name="Group 133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26886" name="Rectangle 134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7" name="Text Box 135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sp>
        <p:nvSpPr>
          <p:cNvPr id="1226888" name="Text Box 136"/>
          <p:cNvSpPr txBox="1">
            <a:spLocks noChangeArrowheads="1"/>
          </p:cNvSpPr>
          <p:nvPr/>
        </p:nvSpPr>
        <p:spPr bwMode="auto">
          <a:xfrm>
            <a:off x="4670425" y="144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transaction</a:t>
            </a:r>
          </a:p>
        </p:txBody>
      </p:sp>
    </p:spTree>
    <p:extLst>
      <p:ext uri="{BB962C8B-B14F-4D97-AF65-F5344CB8AC3E}">
        <p14:creationId xmlns:p14="http://schemas.microsoft.com/office/powerpoint/2010/main" val="15560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sp>
        <p:nvSpPr>
          <p:cNvPr id="1241091" name="Line 3075"/>
          <p:cNvSpPr>
            <a:spLocks noChangeShapeType="1"/>
          </p:cNvSpPr>
          <p:nvPr/>
        </p:nvSpPr>
        <p:spPr bwMode="auto">
          <a:xfrm flipH="1">
            <a:off x="2763838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2" name="Line 3076"/>
          <p:cNvSpPr>
            <a:spLocks noChangeShapeType="1"/>
          </p:cNvSpPr>
          <p:nvPr/>
        </p:nvSpPr>
        <p:spPr bwMode="auto">
          <a:xfrm>
            <a:off x="4189413" y="276542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3" name="Line 3077"/>
          <p:cNvSpPr>
            <a:spLocks noChangeShapeType="1"/>
          </p:cNvSpPr>
          <p:nvPr/>
        </p:nvSpPr>
        <p:spPr bwMode="auto">
          <a:xfrm>
            <a:off x="4189413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4" name="Line 3078"/>
          <p:cNvSpPr>
            <a:spLocks noChangeShapeType="1"/>
          </p:cNvSpPr>
          <p:nvPr/>
        </p:nvSpPr>
        <p:spPr bwMode="auto">
          <a:xfrm flipH="1">
            <a:off x="1939925" y="3838575"/>
            <a:ext cx="808038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5" name="Line 3079"/>
          <p:cNvSpPr>
            <a:spLocks noChangeShapeType="1"/>
          </p:cNvSpPr>
          <p:nvPr/>
        </p:nvSpPr>
        <p:spPr bwMode="auto">
          <a:xfrm>
            <a:off x="2747963" y="3838575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6" name="Line 3080"/>
          <p:cNvSpPr>
            <a:spLocks noChangeShapeType="1"/>
          </p:cNvSpPr>
          <p:nvPr/>
        </p:nvSpPr>
        <p:spPr bwMode="auto">
          <a:xfrm>
            <a:off x="2747963" y="3838575"/>
            <a:ext cx="64928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7" name="Line 3081"/>
          <p:cNvSpPr>
            <a:spLocks noChangeShapeType="1"/>
          </p:cNvSpPr>
          <p:nvPr/>
        </p:nvSpPr>
        <p:spPr bwMode="auto">
          <a:xfrm flipH="1">
            <a:off x="4600575" y="3838575"/>
            <a:ext cx="101441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8" name="Line 3082"/>
          <p:cNvSpPr>
            <a:spLocks noChangeShapeType="1"/>
          </p:cNvSpPr>
          <p:nvPr/>
        </p:nvSpPr>
        <p:spPr bwMode="auto">
          <a:xfrm>
            <a:off x="5614988" y="383857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9" name="Line 3083"/>
          <p:cNvSpPr>
            <a:spLocks noChangeShapeType="1"/>
          </p:cNvSpPr>
          <p:nvPr/>
        </p:nvSpPr>
        <p:spPr bwMode="auto">
          <a:xfrm>
            <a:off x="5614988" y="3838575"/>
            <a:ext cx="1166812" cy="733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0" name="Line 3084"/>
          <p:cNvSpPr>
            <a:spLocks noChangeShapeType="1"/>
          </p:cNvSpPr>
          <p:nvPr/>
        </p:nvSpPr>
        <p:spPr bwMode="auto">
          <a:xfrm flipH="1">
            <a:off x="2003425" y="4778375"/>
            <a:ext cx="760413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1" name="Line 3085"/>
          <p:cNvSpPr>
            <a:spLocks noChangeShapeType="1"/>
          </p:cNvSpPr>
          <p:nvPr/>
        </p:nvSpPr>
        <p:spPr bwMode="auto">
          <a:xfrm>
            <a:off x="2763838" y="4778375"/>
            <a:ext cx="0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2" name="Line 3086"/>
          <p:cNvSpPr>
            <a:spLocks noChangeShapeType="1"/>
          </p:cNvSpPr>
          <p:nvPr/>
        </p:nvSpPr>
        <p:spPr bwMode="auto">
          <a:xfrm>
            <a:off x="2763838" y="4778375"/>
            <a:ext cx="696912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3" name="Rectangle 3087"/>
          <p:cNvSpPr>
            <a:spLocks noChangeArrowheads="1"/>
          </p:cNvSpPr>
          <p:nvPr/>
        </p:nvSpPr>
        <p:spPr bwMode="auto">
          <a:xfrm>
            <a:off x="2636838" y="3436938"/>
            <a:ext cx="2524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4" name="Line 3088"/>
          <p:cNvSpPr>
            <a:spLocks noChangeShapeType="1"/>
          </p:cNvSpPr>
          <p:nvPr/>
        </p:nvSpPr>
        <p:spPr bwMode="auto">
          <a:xfrm>
            <a:off x="2636838" y="35702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5" name="Line 3089"/>
          <p:cNvSpPr>
            <a:spLocks noChangeShapeType="1"/>
          </p:cNvSpPr>
          <p:nvPr/>
        </p:nvSpPr>
        <p:spPr bwMode="auto">
          <a:xfrm>
            <a:off x="2636838" y="37052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6" name="Rectangle 3090"/>
          <p:cNvSpPr>
            <a:spLocks noChangeArrowheads="1"/>
          </p:cNvSpPr>
          <p:nvPr/>
        </p:nvSpPr>
        <p:spPr bwMode="auto">
          <a:xfrm>
            <a:off x="5487988" y="3436938"/>
            <a:ext cx="254000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7" name="Line 3091"/>
          <p:cNvSpPr>
            <a:spLocks noChangeShapeType="1"/>
          </p:cNvSpPr>
          <p:nvPr/>
        </p:nvSpPr>
        <p:spPr bwMode="auto">
          <a:xfrm>
            <a:off x="5487988" y="35702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8" name="Line 3092"/>
          <p:cNvSpPr>
            <a:spLocks noChangeShapeType="1"/>
          </p:cNvSpPr>
          <p:nvPr/>
        </p:nvSpPr>
        <p:spPr bwMode="auto">
          <a:xfrm>
            <a:off x="5487988" y="370522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9" name="Rectangle 3093"/>
          <p:cNvSpPr>
            <a:spLocks noChangeArrowheads="1"/>
          </p:cNvSpPr>
          <p:nvPr/>
        </p:nvSpPr>
        <p:spPr bwMode="auto">
          <a:xfrm>
            <a:off x="2636838" y="4375150"/>
            <a:ext cx="252412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0" name="Line 3094"/>
          <p:cNvSpPr>
            <a:spLocks noChangeShapeType="1"/>
          </p:cNvSpPr>
          <p:nvPr/>
        </p:nvSpPr>
        <p:spPr bwMode="auto">
          <a:xfrm>
            <a:off x="2636838" y="46450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1" name="Line 3095"/>
          <p:cNvSpPr>
            <a:spLocks noChangeShapeType="1"/>
          </p:cNvSpPr>
          <p:nvPr/>
        </p:nvSpPr>
        <p:spPr bwMode="auto">
          <a:xfrm>
            <a:off x="2636838" y="45100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2" name="Rectangle 3096"/>
          <p:cNvSpPr>
            <a:spLocks noChangeArrowheads="1"/>
          </p:cNvSpPr>
          <p:nvPr/>
        </p:nvSpPr>
        <p:spPr bwMode="auto">
          <a:xfrm>
            <a:off x="3270250" y="5314950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3" name="Text Box 3097"/>
          <p:cNvSpPr txBox="1">
            <a:spLocks noChangeArrowheads="1"/>
          </p:cNvSpPr>
          <p:nvPr/>
        </p:nvSpPr>
        <p:spPr bwMode="auto">
          <a:xfrm>
            <a:off x="3270250" y="53387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1 5 9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41114" name="Group 3098"/>
          <p:cNvGrpSpPr>
            <a:grpSpLocks/>
          </p:cNvGrpSpPr>
          <p:nvPr/>
        </p:nvGrpSpPr>
        <p:grpSpPr bwMode="auto">
          <a:xfrm>
            <a:off x="1622425" y="4308475"/>
            <a:ext cx="641350" cy="390525"/>
            <a:chOff x="1248" y="2784"/>
            <a:chExt cx="486" cy="279"/>
          </a:xfrm>
        </p:grpSpPr>
        <p:sp>
          <p:nvSpPr>
            <p:cNvPr id="1241115" name="Rectangle 3099"/>
            <p:cNvSpPr>
              <a:spLocks noChangeArrowheads="1"/>
            </p:cNvSpPr>
            <p:nvPr/>
          </p:nvSpPr>
          <p:spPr bwMode="auto">
            <a:xfrm>
              <a:off x="1248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16" name="Text Box 3100"/>
            <p:cNvSpPr txBox="1">
              <a:spLocks noChangeArrowheads="1"/>
            </p:cNvSpPr>
            <p:nvPr/>
          </p:nvSpPr>
          <p:spPr bwMode="auto">
            <a:xfrm>
              <a:off x="1248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1 4 5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41117" name="Rectangle 3101"/>
          <p:cNvSpPr>
            <a:spLocks noChangeArrowheads="1"/>
          </p:cNvSpPr>
          <p:nvPr/>
        </p:nvSpPr>
        <p:spPr bwMode="auto">
          <a:xfrm>
            <a:off x="3143250" y="4308475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8" name="Text Box 3102"/>
          <p:cNvSpPr txBox="1">
            <a:spLocks noChangeArrowheads="1"/>
          </p:cNvSpPr>
          <p:nvPr/>
        </p:nvSpPr>
        <p:spPr bwMode="auto">
          <a:xfrm>
            <a:off x="3143250" y="4332288"/>
            <a:ext cx="641350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b="0" dirty="0">
                <a:latin typeface="Times New Roman" pitchFamily="18" charset="0"/>
              </a:rPr>
              <a:t>1 3 6</a:t>
            </a:r>
            <a:endParaRPr lang="en-US" sz="2000" b="0" dirty="0">
              <a:latin typeface="Times New Roman" pitchFamily="18" charset="0"/>
            </a:endParaRPr>
          </a:p>
        </p:txBody>
      </p:sp>
      <p:sp>
        <p:nvSpPr>
          <p:cNvPr id="1241119" name="Rectangle 3103"/>
          <p:cNvSpPr>
            <a:spLocks noChangeArrowheads="1"/>
          </p:cNvSpPr>
          <p:nvPr/>
        </p:nvSpPr>
        <p:spPr bwMode="auto">
          <a:xfrm>
            <a:off x="4284663" y="4576763"/>
            <a:ext cx="633412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20" name="Text Box 3104"/>
          <p:cNvSpPr txBox="1">
            <a:spLocks noChangeArrowheads="1"/>
          </p:cNvSpPr>
          <p:nvPr/>
        </p:nvSpPr>
        <p:spPr bwMode="auto">
          <a:xfrm>
            <a:off x="428466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3 4 5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41121" name="Group 3105"/>
          <p:cNvGrpSpPr>
            <a:grpSpLocks/>
          </p:cNvGrpSpPr>
          <p:nvPr/>
        </p:nvGrpSpPr>
        <p:grpSpPr bwMode="auto">
          <a:xfrm>
            <a:off x="6438900" y="4576763"/>
            <a:ext cx="641350" cy="390525"/>
            <a:chOff x="432" y="3408"/>
            <a:chExt cx="486" cy="279"/>
          </a:xfrm>
        </p:grpSpPr>
        <p:sp>
          <p:nvSpPr>
            <p:cNvPr id="1241122" name="Rectangle 3106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23" name="Text Box 3107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24" name="Group 3108"/>
          <p:cNvGrpSpPr>
            <a:grpSpLocks/>
          </p:cNvGrpSpPr>
          <p:nvPr/>
        </p:nvGrpSpPr>
        <p:grpSpPr bwMode="auto">
          <a:xfrm>
            <a:off x="6438900" y="4913313"/>
            <a:ext cx="641350" cy="390525"/>
            <a:chOff x="432" y="3408"/>
            <a:chExt cx="486" cy="280"/>
          </a:xfrm>
        </p:grpSpPr>
        <p:sp>
          <p:nvSpPr>
            <p:cNvPr id="1241125" name="Rectangle 310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26" name="Text Box 3110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27" name="Group 3111"/>
          <p:cNvGrpSpPr>
            <a:grpSpLocks/>
          </p:cNvGrpSpPr>
          <p:nvPr/>
        </p:nvGrpSpPr>
        <p:grpSpPr bwMode="auto">
          <a:xfrm>
            <a:off x="5297488" y="4576763"/>
            <a:ext cx="644525" cy="725487"/>
            <a:chOff x="3792" y="3312"/>
            <a:chExt cx="488" cy="519"/>
          </a:xfrm>
        </p:grpSpPr>
        <p:grpSp>
          <p:nvGrpSpPr>
            <p:cNvPr id="1241128" name="Group 3112"/>
            <p:cNvGrpSpPr>
              <a:grpSpLocks/>
            </p:cNvGrpSpPr>
            <p:nvPr/>
          </p:nvGrpSpPr>
          <p:grpSpPr bwMode="auto">
            <a:xfrm>
              <a:off x="3792" y="3312"/>
              <a:ext cx="488" cy="279"/>
              <a:chOff x="432" y="3408"/>
              <a:chExt cx="488" cy="279"/>
            </a:xfrm>
          </p:grpSpPr>
          <p:sp>
            <p:nvSpPr>
              <p:cNvPr id="1241129" name="Rectangle 3113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30" name="Text Box 3114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 dirty="0">
                    <a:latin typeface="Times New Roman" pitchFamily="18" charset="0"/>
                  </a:rPr>
                  <a:t>3 5 6</a:t>
                </a:r>
                <a:endParaRPr lang="en-US" sz="2000" b="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1241131" name="Group 3115"/>
            <p:cNvGrpSpPr>
              <a:grpSpLocks/>
            </p:cNvGrpSpPr>
            <p:nvPr/>
          </p:nvGrpSpPr>
          <p:grpSpPr bwMode="auto">
            <a:xfrm>
              <a:off x="3792" y="3552"/>
              <a:ext cx="488" cy="279"/>
              <a:chOff x="432" y="3408"/>
              <a:chExt cx="488" cy="279"/>
            </a:xfrm>
          </p:grpSpPr>
          <p:sp>
            <p:nvSpPr>
              <p:cNvPr id="1241132" name="Rectangle 3116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33" name="Text Box 3117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41134" name="Group 3118"/>
          <p:cNvGrpSpPr>
            <a:grpSpLocks/>
          </p:cNvGrpSpPr>
          <p:nvPr/>
        </p:nvGrpSpPr>
        <p:grpSpPr bwMode="auto">
          <a:xfrm>
            <a:off x="5297488" y="5248275"/>
            <a:ext cx="644525" cy="390525"/>
            <a:chOff x="432" y="3408"/>
            <a:chExt cx="488" cy="279"/>
          </a:xfrm>
        </p:grpSpPr>
        <p:sp>
          <p:nvSpPr>
            <p:cNvPr id="1241135" name="Rectangle 311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36" name="Text Box 3120"/>
            <p:cNvSpPr txBox="1">
              <a:spLocks noChangeArrowheads="1"/>
            </p:cNvSpPr>
            <p:nvPr/>
          </p:nvSpPr>
          <p:spPr bwMode="auto">
            <a:xfrm>
              <a:off x="434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6 8 9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37" name="Group 3121"/>
          <p:cNvGrpSpPr>
            <a:grpSpLocks/>
          </p:cNvGrpSpPr>
          <p:nvPr/>
        </p:nvGrpSpPr>
        <p:grpSpPr bwMode="auto">
          <a:xfrm>
            <a:off x="3903663" y="3503613"/>
            <a:ext cx="641350" cy="390525"/>
            <a:chOff x="432" y="3408"/>
            <a:chExt cx="486" cy="279"/>
          </a:xfrm>
        </p:grpSpPr>
        <p:sp>
          <p:nvSpPr>
            <p:cNvPr id="1241138" name="Rectangle 3122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39" name="Text Box 3123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2 3 4</a:t>
              </a:r>
            </a:p>
          </p:txBody>
        </p:sp>
      </p:grpSp>
      <p:grpSp>
        <p:nvGrpSpPr>
          <p:cNvPr id="1241140" name="Group 3124"/>
          <p:cNvGrpSpPr>
            <a:grpSpLocks/>
          </p:cNvGrpSpPr>
          <p:nvPr/>
        </p:nvGrpSpPr>
        <p:grpSpPr bwMode="auto">
          <a:xfrm>
            <a:off x="3903663" y="3838575"/>
            <a:ext cx="641350" cy="392113"/>
            <a:chOff x="432" y="3408"/>
            <a:chExt cx="486" cy="280"/>
          </a:xfrm>
        </p:grpSpPr>
        <p:sp>
          <p:nvSpPr>
            <p:cNvPr id="1241141" name="Rectangle 3125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2" name="Text Box 3126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5 6 7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3" name="Group 3127"/>
          <p:cNvGrpSpPr>
            <a:grpSpLocks/>
          </p:cNvGrpSpPr>
          <p:nvPr/>
        </p:nvGrpSpPr>
        <p:grpSpPr bwMode="auto">
          <a:xfrm>
            <a:off x="1685925" y="5314950"/>
            <a:ext cx="641350" cy="390525"/>
            <a:chOff x="432" y="3408"/>
            <a:chExt cx="486" cy="279"/>
          </a:xfrm>
        </p:grpSpPr>
        <p:sp>
          <p:nvSpPr>
            <p:cNvPr id="1241144" name="Rectangle 3128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5" name="Text Box 3129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1 2 4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6" name="Group 3130"/>
          <p:cNvGrpSpPr>
            <a:grpSpLocks/>
          </p:cNvGrpSpPr>
          <p:nvPr/>
        </p:nvGrpSpPr>
        <p:grpSpPr bwMode="auto">
          <a:xfrm>
            <a:off x="1685925" y="5651500"/>
            <a:ext cx="641350" cy="392113"/>
            <a:chOff x="432" y="3408"/>
            <a:chExt cx="486" cy="281"/>
          </a:xfrm>
        </p:grpSpPr>
        <p:sp>
          <p:nvSpPr>
            <p:cNvPr id="1241147" name="Rectangle 3131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8" name="Text Box 3132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9" name="Group 3133"/>
          <p:cNvGrpSpPr>
            <a:grpSpLocks/>
          </p:cNvGrpSpPr>
          <p:nvPr/>
        </p:nvGrpSpPr>
        <p:grpSpPr bwMode="auto">
          <a:xfrm>
            <a:off x="2446338" y="5383213"/>
            <a:ext cx="641350" cy="390525"/>
            <a:chOff x="432" y="3408"/>
            <a:chExt cx="486" cy="280"/>
          </a:xfrm>
        </p:grpSpPr>
        <p:sp>
          <p:nvSpPr>
            <p:cNvPr id="1241150" name="Rectangle 3134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51" name="Text Box 3135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Times New Roman" pitchFamily="18" charset="0"/>
                </a:rPr>
                <a:t>1 2 5</a:t>
              </a:r>
              <a:endParaRPr lang="en-US" sz="2000" b="0" dirty="0">
                <a:latin typeface="Times New Roman" pitchFamily="18" charset="0"/>
              </a:endParaRPr>
            </a:p>
          </p:txBody>
        </p:sp>
      </p:grpSp>
      <p:grpSp>
        <p:nvGrpSpPr>
          <p:cNvPr id="1241152" name="Group 3136"/>
          <p:cNvGrpSpPr>
            <a:grpSpLocks/>
          </p:cNvGrpSpPr>
          <p:nvPr/>
        </p:nvGrpSpPr>
        <p:grpSpPr bwMode="auto">
          <a:xfrm>
            <a:off x="2446338" y="5718175"/>
            <a:ext cx="641350" cy="388938"/>
            <a:chOff x="432" y="3408"/>
            <a:chExt cx="486" cy="278"/>
          </a:xfrm>
        </p:grpSpPr>
        <p:sp>
          <p:nvSpPr>
            <p:cNvPr id="1241153" name="Rectangle 313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54" name="Text Box 3138"/>
            <p:cNvSpPr txBox="1">
              <a:spLocks noChangeArrowheads="1"/>
            </p:cNvSpPr>
            <p:nvPr/>
          </p:nvSpPr>
          <p:spPr bwMode="auto">
            <a:xfrm>
              <a:off x="432" y="3424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41155" name="Rectangle 3139"/>
          <p:cNvSpPr>
            <a:spLocks noChangeArrowheads="1"/>
          </p:cNvSpPr>
          <p:nvPr/>
        </p:nvSpPr>
        <p:spPr bwMode="auto">
          <a:xfrm>
            <a:off x="4030663" y="2362200"/>
            <a:ext cx="254000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56" name="Line 3140"/>
          <p:cNvSpPr>
            <a:spLocks noChangeShapeType="1"/>
          </p:cNvSpPr>
          <p:nvPr/>
        </p:nvSpPr>
        <p:spPr bwMode="auto">
          <a:xfrm>
            <a:off x="4030663" y="24971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57" name="Line 3141"/>
          <p:cNvSpPr>
            <a:spLocks noChangeShapeType="1"/>
          </p:cNvSpPr>
          <p:nvPr/>
        </p:nvSpPr>
        <p:spPr bwMode="auto">
          <a:xfrm>
            <a:off x="4030663" y="26304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158" name="Group 3142"/>
          <p:cNvGrpSpPr>
            <a:grpSpLocks/>
          </p:cNvGrpSpPr>
          <p:nvPr/>
        </p:nvGrpSpPr>
        <p:grpSpPr bwMode="auto">
          <a:xfrm>
            <a:off x="7185025" y="1295400"/>
            <a:ext cx="1654175" cy="1692275"/>
            <a:chOff x="96" y="1097"/>
            <a:chExt cx="1141" cy="1122"/>
          </a:xfrm>
        </p:grpSpPr>
        <p:sp>
          <p:nvSpPr>
            <p:cNvPr id="1241159" name="Text Box 3143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41160" name="Group 3144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41161" name="Text Box 3145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41162" name="Group 3146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41163" name="Rectangle 3147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64" name="Line 3148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65" name="Line 3149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1166" name="Line 3150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7" name="Line 3151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8" name="Line 3152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9" name="Text Box 3153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41170" name="Text Box 3154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41171" name="Text Box 3155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1038" cy="2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 dirty="0"/>
                  <a:t>Hash Function</a:t>
                </a:r>
                <a:endParaRPr lang="en-US" sz="2800" b="0" dirty="0"/>
              </a:p>
            </p:txBody>
          </p:sp>
        </p:grpSp>
      </p:grpSp>
      <p:grpSp>
        <p:nvGrpSpPr>
          <p:cNvPr id="1241172" name="Group 3156"/>
          <p:cNvGrpSpPr>
            <a:grpSpLocks/>
          </p:cNvGrpSpPr>
          <p:nvPr/>
        </p:nvGrpSpPr>
        <p:grpSpPr bwMode="auto">
          <a:xfrm>
            <a:off x="3603625" y="1447800"/>
            <a:ext cx="1073150" cy="396875"/>
            <a:chOff x="4416" y="1440"/>
            <a:chExt cx="676" cy="250"/>
          </a:xfrm>
        </p:grpSpPr>
        <p:sp>
          <p:nvSpPr>
            <p:cNvPr id="1241173" name="Rectangle 3157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41174" name="Text Box 3158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41175" name="Line 3159"/>
          <p:cNvSpPr>
            <a:spLocks noChangeShapeType="1"/>
          </p:cNvSpPr>
          <p:nvPr/>
        </p:nvSpPr>
        <p:spPr bwMode="auto">
          <a:xfrm>
            <a:off x="413702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6" name="Line 3160"/>
          <p:cNvSpPr>
            <a:spLocks noChangeShapeType="1"/>
          </p:cNvSpPr>
          <p:nvPr/>
        </p:nvSpPr>
        <p:spPr bwMode="auto">
          <a:xfrm>
            <a:off x="2689225" y="25908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7" name="Line 3161"/>
          <p:cNvSpPr>
            <a:spLocks noChangeShapeType="1"/>
          </p:cNvSpPr>
          <p:nvPr/>
        </p:nvSpPr>
        <p:spPr bwMode="auto">
          <a:xfrm flipH="1">
            <a:off x="4213225" y="26670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8" name="Line 3162"/>
          <p:cNvSpPr>
            <a:spLocks noChangeShapeType="1"/>
          </p:cNvSpPr>
          <p:nvPr/>
        </p:nvSpPr>
        <p:spPr bwMode="auto">
          <a:xfrm flipH="1">
            <a:off x="5584825" y="32004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179" name="Group 3163"/>
          <p:cNvGrpSpPr>
            <a:grpSpLocks/>
          </p:cNvGrpSpPr>
          <p:nvPr/>
        </p:nvGrpSpPr>
        <p:grpSpPr bwMode="auto">
          <a:xfrm>
            <a:off x="250825" y="2514600"/>
            <a:ext cx="1377950" cy="396875"/>
            <a:chOff x="0" y="1728"/>
            <a:chExt cx="868" cy="250"/>
          </a:xfrm>
        </p:grpSpPr>
        <p:grpSp>
          <p:nvGrpSpPr>
            <p:cNvPr id="1241180" name="Group 3164"/>
            <p:cNvGrpSpPr>
              <a:grpSpLocks/>
            </p:cNvGrpSpPr>
            <p:nvPr/>
          </p:nvGrpSpPr>
          <p:grpSpPr bwMode="auto">
            <a:xfrm>
              <a:off x="432" y="1728"/>
              <a:ext cx="436" cy="250"/>
              <a:chOff x="432" y="1728"/>
              <a:chExt cx="436" cy="250"/>
            </a:xfrm>
          </p:grpSpPr>
          <p:sp>
            <p:nvSpPr>
              <p:cNvPr id="1241181" name="Rectangle 3165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2" name="Text Box 3166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41183" name="Group 3167"/>
            <p:cNvGrpSpPr>
              <a:grpSpLocks/>
            </p:cNvGrpSpPr>
            <p:nvPr/>
          </p:nvGrpSpPr>
          <p:grpSpPr bwMode="auto">
            <a:xfrm>
              <a:off x="0" y="1728"/>
              <a:ext cx="446" cy="250"/>
              <a:chOff x="336" y="1440"/>
              <a:chExt cx="446" cy="250"/>
            </a:xfrm>
          </p:grpSpPr>
          <p:sp>
            <p:nvSpPr>
              <p:cNvPr id="1241184" name="Rectangle 3168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5" name="Text Box 3169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2 +</a:t>
                </a:r>
              </a:p>
            </p:txBody>
          </p:sp>
        </p:grpSp>
      </p:grpSp>
      <p:grpSp>
        <p:nvGrpSpPr>
          <p:cNvPr id="1241186" name="Group 3170"/>
          <p:cNvGrpSpPr>
            <a:grpSpLocks/>
          </p:cNvGrpSpPr>
          <p:nvPr/>
        </p:nvGrpSpPr>
        <p:grpSpPr bwMode="auto">
          <a:xfrm>
            <a:off x="250825" y="3124200"/>
            <a:ext cx="1187450" cy="396875"/>
            <a:chOff x="0" y="2160"/>
            <a:chExt cx="748" cy="250"/>
          </a:xfrm>
        </p:grpSpPr>
        <p:grpSp>
          <p:nvGrpSpPr>
            <p:cNvPr id="1241187" name="Group 3171"/>
            <p:cNvGrpSpPr>
              <a:grpSpLocks/>
            </p:cNvGrpSpPr>
            <p:nvPr/>
          </p:nvGrpSpPr>
          <p:grpSpPr bwMode="auto">
            <a:xfrm>
              <a:off x="432" y="2160"/>
              <a:ext cx="316" cy="250"/>
              <a:chOff x="4416" y="1440"/>
              <a:chExt cx="685" cy="260"/>
            </a:xfrm>
          </p:grpSpPr>
          <p:sp>
            <p:nvSpPr>
              <p:cNvPr id="1241188" name="Rectangle 3172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9" name="Text Box 3173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85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41190" name="Group 3174"/>
            <p:cNvGrpSpPr>
              <a:grpSpLocks/>
            </p:cNvGrpSpPr>
            <p:nvPr/>
          </p:nvGrpSpPr>
          <p:grpSpPr bwMode="auto">
            <a:xfrm>
              <a:off x="0" y="2160"/>
              <a:ext cx="446" cy="250"/>
              <a:chOff x="336" y="1440"/>
              <a:chExt cx="446" cy="250"/>
            </a:xfrm>
          </p:grpSpPr>
          <p:sp>
            <p:nvSpPr>
              <p:cNvPr id="1241191" name="Rectangle 3175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2" name="Text Box 3176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3 +</a:t>
                </a:r>
              </a:p>
            </p:txBody>
          </p:sp>
        </p:grpSp>
      </p:grpSp>
      <p:grpSp>
        <p:nvGrpSpPr>
          <p:cNvPr id="1241193" name="Group 3177"/>
          <p:cNvGrpSpPr>
            <a:grpSpLocks/>
          </p:cNvGrpSpPr>
          <p:nvPr/>
        </p:nvGrpSpPr>
        <p:grpSpPr bwMode="auto">
          <a:xfrm>
            <a:off x="250825" y="3733800"/>
            <a:ext cx="990600" cy="396875"/>
            <a:chOff x="0" y="2544"/>
            <a:chExt cx="624" cy="250"/>
          </a:xfrm>
        </p:grpSpPr>
        <p:grpSp>
          <p:nvGrpSpPr>
            <p:cNvPr id="1241194" name="Group 3178"/>
            <p:cNvGrpSpPr>
              <a:grpSpLocks/>
            </p:cNvGrpSpPr>
            <p:nvPr/>
          </p:nvGrpSpPr>
          <p:grpSpPr bwMode="auto">
            <a:xfrm>
              <a:off x="417" y="2544"/>
              <a:ext cx="207" cy="250"/>
              <a:chOff x="4363" y="1440"/>
              <a:chExt cx="725" cy="260"/>
            </a:xfrm>
          </p:grpSpPr>
          <p:sp>
            <p:nvSpPr>
              <p:cNvPr id="1241195" name="Rectangle 3179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6" name="Text Box 3180"/>
              <p:cNvSpPr txBox="1">
                <a:spLocks noChangeArrowheads="1"/>
              </p:cNvSpPr>
              <p:nvPr/>
            </p:nvSpPr>
            <p:spPr bwMode="auto">
              <a:xfrm>
                <a:off x="4363" y="1440"/>
                <a:ext cx="68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241197" name="Group 3181"/>
            <p:cNvGrpSpPr>
              <a:grpSpLocks/>
            </p:cNvGrpSpPr>
            <p:nvPr/>
          </p:nvGrpSpPr>
          <p:grpSpPr bwMode="auto">
            <a:xfrm>
              <a:off x="0" y="2544"/>
              <a:ext cx="446" cy="250"/>
              <a:chOff x="336" y="1440"/>
              <a:chExt cx="446" cy="250"/>
            </a:xfrm>
          </p:grpSpPr>
          <p:sp>
            <p:nvSpPr>
              <p:cNvPr id="1241198" name="Rectangle 3182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9" name="Text Box 3183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5 +</a:t>
                </a:r>
              </a:p>
            </p:txBody>
          </p:sp>
        </p:grpSp>
      </p:grpSp>
      <p:sp>
        <p:nvSpPr>
          <p:cNvPr id="1241200" name="Line 3184"/>
          <p:cNvSpPr>
            <a:spLocks noChangeShapeType="1"/>
          </p:cNvSpPr>
          <p:nvPr/>
        </p:nvSpPr>
        <p:spPr bwMode="auto">
          <a:xfrm>
            <a:off x="1622425" y="2819400"/>
            <a:ext cx="106680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01" name="Line 3185"/>
          <p:cNvSpPr>
            <a:spLocks noChangeShapeType="1"/>
          </p:cNvSpPr>
          <p:nvPr/>
        </p:nvSpPr>
        <p:spPr bwMode="auto">
          <a:xfrm>
            <a:off x="1219200" y="3886200"/>
            <a:ext cx="1295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02" name="Line 3186"/>
          <p:cNvSpPr>
            <a:spLocks noChangeShapeType="1"/>
          </p:cNvSpPr>
          <p:nvPr/>
        </p:nvSpPr>
        <p:spPr bwMode="auto">
          <a:xfrm>
            <a:off x="1470025" y="3429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203" name="Group 3187"/>
          <p:cNvGrpSpPr>
            <a:grpSpLocks/>
          </p:cNvGrpSpPr>
          <p:nvPr/>
        </p:nvGrpSpPr>
        <p:grpSpPr bwMode="auto">
          <a:xfrm>
            <a:off x="4746625" y="2286000"/>
            <a:ext cx="1149350" cy="396875"/>
            <a:chOff x="2880" y="1632"/>
            <a:chExt cx="724" cy="250"/>
          </a:xfrm>
        </p:grpSpPr>
        <p:grpSp>
          <p:nvGrpSpPr>
            <p:cNvPr id="1241204" name="Group 3188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41205" name="Rectangle 3189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06" name="Text Box 3190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41207" name="Group 3191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41208" name="Rectangle 3192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09" name="Text Box 3193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41210" name="Group 3194"/>
          <p:cNvGrpSpPr>
            <a:grpSpLocks/>
          </p:cNvGrpSpPr>
          <p:nvPr/>
        </p:nvGrpSpPr>
        <p:grpSpPr bwMode="auto">
          <a:xfrm>
            <a:off x="6042025" y="2819400"/>
            <a:ext cx="958850" cy="396875"/>
            <a:chOff x="3792" y="2064"/>
            <a:chExt cx="604" cy="250"/>
          </a:xfrm>
        </p:grpSpPr>
        <p:grpSp>
          <p:nvGrpSpPr>
            <p:cNvPr id="1241211" name="Group 3195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41212" name="Rectangle 3196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13" name="Text Box 3197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41214" name="Group 3198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41215" name="Rectangle 3199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16" name="Text Box 3200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41217" name="Group 3201"/>
          <p:cNvGrpSpPr>
            <a:grpSpLocks/>
          </p:cNvGrpSpPr>
          <p:nvPr/>
        </p:nvGrpSpPr>
        <p:grpSpPr bwMode="auto">
          <a:xfrm>
            <a:off x="2003425" y="2133600"/>
            <a:ext cx="1371600" cy="396875"/>
            <a:chOff x="1344" y="1536"/>
            <a:chExt cx="863" cy="226"/>
          </a:xfrm>
        </p:grpSpPr>
        <p:grpSp>
          <p:nvGrpSpPr>
            <p:cNvPr id="1241218" name="Group 3202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41219" name="Rectangle 3203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20" name="Text Box 3204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41221" name="Group 3205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41222" name="Rectangle 3206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23" name="Text Box 3207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sp>
        <p:nvSpPr>
          <p:cNvPr id="1241224" name="Text Box 3208"/>
          <p:cNvSpPr txBox="1">
            <a:spLocks noChangeArrowheads="1"/>
          </p:cNvSpPr>
          <p:nvPr/>
        </p:nvSpPr>
        <p:spPr bwMode="auto">
          <a:xfrm>
            <a:off x="4670425" y="1447800"/>
            <a:ext cx="1313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dirty="0"/>
              <a:t>transaction</a:t>
            </a:r>
          </a:p>
        </p:txBody>
      </p:sp>
      <p:sp>
        <p:nvSpPr>
          <p:cNvPr id="1241225" name="Rectangle 3209"/>
          <p:cNvSpPr>
            <a:spLocks noChangeArrowheads="1"/>
          </p:cNvSpPr>
          <p:nvPr/>
        </p:nvSpPr>
        <p:spPr bwMode="auto">
          <a:xfrm>
            <a:off x="2362200" y="5257800"/>
            <a:ext cx="762000" cy="9144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6" name="Line 3210"/>
          <p:cNvSpPr>
            <a:spLocks noChangeShapeType="1"/>
          </p:cNvSpPr>
          <p:nvPr/>
        </p:nvSpPr>
        <p:spPr bwMode="auto">
          <a:xfrm flipH="1">
            <a:off x="2743200" y="4800600"/>
            <a:ext cx="0" cy="4572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7" name="Line 3211"/>
          <p:cNvSpPr>
            <a:spLocks noChangeShapeType="1"/>
          </p:cNvSpPr>
          <p:nvPr/>
        </p:nvSpPr>
        <p:spPr bwMode="auto">
          <a:xfrm>
            <a:off x="2743200" y="4800600"/>
            <a:ext cx="685800" cy="4572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8" name="Rectangle 3212"/>
          <p:cNvSpPr>
            <a:spLocks noChangeArrowheads="1"/>
          </p:cNvSpPr>
          <p:nvPr/>
        </p:nvSpPr>
        <p:spPr bwMode="auto">
          <a:xfrm>
            <a:off x="3200400" y="5257800"/>
            <a:ext cx="762000" cy="5334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9" name="Rectangle 3213"/>
          <p:cNvSpPr>
            <a:spLocks noChangeArrowheads="1"/>
          </p:cNvSpPr>
          <p:nvPr/>
        </p:nvSpPr>
        <p:spPr bwMode="auto">
          <a:xfrm>
            <a:off x="3886200" y="3429000"/>
            <a:ext cx="685800" cy="838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0" name="Rectangle 3214"/>
          <p:cNvSpPr>
            <a:spLocks noChangeArrowheads="1"/>
          </p:cNvSpPr>
          <p:nvPr/>
        </p:nvSpPr>
        <p:spPr bwMode="auto">
          <a:xfrm>
            <a:off x="3124200" y="4267200"/>
            <a:ext cx="685800" cy="457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1" name="Line 3215"/>
          <p:cNvSpPr>
            <a:spLocks noChangeShapeType="1"/>
          </p:cNvSpPr>
          <p:nvPr/>
        </p:nvSpPr>
        <p:spPr bwMode="auto">
          <a:xfrm>
            <a:off x="5638800" y="3886200"/>
            <a:ext cx="0" cy="6096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3" name="Rectangle 3217"/>
          <p:cNvSpPr>
            <a:spLocks noChangeArrowheads="1"/>
          </p:cNvSpPr>
          <p:nvPr/>
        </p:nvSpPr>
        <p:spPr bwMode="auto">
          <a:xfrm>
            <a:off x="5181600" y="4495800"/>
            <a:ext cx="838200" cy="11430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5" name="Text Box 3219"/>
          <p:cNvSpPr txBox="1">
            <a:spLocks noChangeArrowheads="1"/>
          </p:cNvSpPr>
          <p:nvPr/>
        </p:nvSpPr>
        <p:spPr bwMode="auto">
          <a:xfrm>
            <a:off x="3962401" y="5740400"/>
            <a:ext cx="51512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0" dirty="0"/>
              <a:t>Match transaction against </a:t>
            </a:r>
            <a:r>
              <a:rPr lang="en-US" dirty="0"/>
              <a:t>9</a:t>
            </a:r>
            <a:r>
              <a:rPr lang="en-US" sz="1800" b="0" dirty="0" smtClean="0"/>
              <a:t> </a:t>
            </a:r>
            <a:r>
              <a:rPr lang="en-US" sz="1800" b="0" dirty="0"/>
              <a:t>out of 15 candidates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96683" y="6199562"/>
            <a:ext cx="591700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Hash-tree enables to enumerate </a:t>
            </a:r>
            <a:r>
              <a:rPr lang="en-US" dirty="0" err="1" smtClean="0"/>
              <a:t>itemsets</a:t>
            </a:r>
            <a:r>
              <a:rPr lang="en-US" dirty="0" smtClean="0"/>
              <a:t> in transaction </a:t>
            </a:r>
          </a:p>
          <a:p>
            <a:r>
              <a:rPr lang="en-US" dirty="0" smtClean="0"/>
              <a:t>and match them against candidates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99714" y="3821957"/>
            <a:ext cx="254428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Increment the counters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838200" y="2832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2514600" y="28321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</a:t>
            </a:r>
            <a:r>
              <a:rPr lang="en-US" sz="1800" baseline="-25000"/>
              <a:t>1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419600" y="2832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2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6019800" y="28321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</a:t>
            </a:r>
            <a:r>
              <a:rPr lang="en-US" sz="1800" baseline="-25000"/>
              <a:t>2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8001000" y="2832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3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 rot="16200000">
            <a:off x="1448593" y="260270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Filter</a:t>
            </a: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 rot="16200000">
            <a:off x="4953793" y="260270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Filter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6629400" y="267970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Construct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3048000" y="267970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Construct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1447800" y="4356100"/>
            <a:ext cx="63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First</a:t>
            </a:r>
          </a:p>
          <a:p>
            <a:r>
              <a:rPr lang="en-US" sz="1800"/>
              <a:t>pass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5105400" y="4356100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Second</a:t>
            </a:r>
          </a:p>
          <a:p>
            <a:r>
              <a:rPr lang="en-US" sz="1800"/>
              <a:t>pass</a:t>
            </a:r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V="1">
            <a:off x="1752600" y="3594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V="1">
            <a:off x="5257800" y="3594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12954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22860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>
            <a:off x="28194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57912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48006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41910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77724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64008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>
            <a:off x="8458200" y="2984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50" name="Group 34"/>
          <p:cNvGrpSpPr>
            <a:grpSpLocks/>
          </p:cNvGrpSpPr>
          <p:nvPr/>
        </p:nvGrpSpPr>
        <p:grpSpPr bwMode="auto">
          <a:xfrm>
            <a:off x="746125" y="1492250"/>
            <a:ext cx="727075" cy="1339850"/>
            <a:chOff x="326" y="260"/>
            <a:chExt cx="458" cy="844"/>
          </a:xfrm>
        </p:grpSpPr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326" y="260"/>
              <a:ext cx="45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</a:t>
              </a:r>
            </a:p>
            <a:p>
              <a:r>
                <a:rPr lang="en-US" sz="1800"/>
                <a:t>items</a:t>
              </a:r>
            </a:p>
          </p:txBody>
        </p:sp>
        <p:sp>
          <p:nvSpPr>
            <p:cNvPr id="86042" name="Line 26"/>
            <p:cNvSpPr>
              <a:spLocks noChangeShapeType="1"/>
            </p:cNvSpPr>
            <p:nvPr/>
          </p:nvSpPr>
          <p:spPr bwMode="auto">
            <a:xfrm flipH="1">
              <a:off x="480" y="720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1" name="Group 35"/>
          <p:cNvGrpSpPr>
            <a:grpSpLocks/>
          </p:cNvGrpSpPr>
          <p:nvPr/>
        </p:nvGrpSpPr>
        <p:grpSpPr bwMode="auto">
          <a:xfrm>
            <a:off x="3124200" y="1231900"/>
            <a:ext cx="995363" cy="1447800"/>
            <a:chOff x="1824" y="96"/>
            <a:chExt cx="627" cy="912"/>
          </a:xfrm>
        </p:grpSpPr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1824" y="96"/>
              <a:ext cx="627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 pairs</a:t>
              </a:r>
            </a:p>
            <a:p>
              <a:r>
                <a:rPr lang="en-US" sz="1800"/>
                <a:t>of items</a:t>
              </a:r>
            </a:p>
            <a:p>
              <a:r>
                <a:rPr lang="en-US" sz="1800"/>
                <a:t>from L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86044" name="Line 28"/>
            <p:cNvSpPr>
              <a:spLocks noChangeShapeType="1"/>
            </p:cNvSpPr>
            <p:nvPr/>
          </p:nvSpPr>
          <p:spPr bwMode="auto">
            <a:xfrm flipH="1">
              <a:off x="2112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2" name="Group 36"/>
          <p:cNvGrpSpPr>
            <a:grpSpLocks/>
          </p:cNvGrpSpPr>
          <p:nvPr/>
        </p:nvGrpSpPr>
        <p:grpSpPr bwMode="auto">
          <a:xfrm>
            <a:off x="4860925" y="1339850"/>
            <a:ext cx="1063625" cy="1263650"/>
            <a:chOff x="2918" y="164"/>
            <a:chExt cx="670" cy="796"/>
          </a:xfrm>
        </p:grpSpPr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918" y="164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  Count</a:t>
              </a:r>
            </a:p>
            <a:p>
              <a:r>
                <a:rPr lang="en-US" sz="1800"/>
                <a:t>the pairs</a:t>
              </a:r>
            </a:p>
          </p:txBody>
        </p:sp>
        <p:sp>
          <p:nvSpPr>
            <p:cNvPr id="86047" name="Line 31"/>
            <p:cNvSpPr>
              <a:spLocks noChangeShapeType="1"/>
            </p:cNvSpPr>
            <p:nvPr/>
          </p:nvSpPr>
          <p:spPr bwMode="auto">
            <a:xfrm flipH="1">
              <a:off x="3168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6" name="Group 40"/>
          <p:cNvGrpSpPr>
            <a:grpSpLocks/>
          </p:cNvGrpSpPr>
          <p:nvPr/>
        </p:nvGrpSpPr>
        <p:grpSpPr bwMode="auto">
          <a:xfrm>
            <a:off x="1600200" y="1308100"/>
            <a:ext cx="1122363" cy="1371600"/>
            <a:chOff x="864" y="144"/>
            <a:chExt cx="707" cy="864"/>
          </a:xfrm>
        </p:grpSpPr>
        <p:sp>
          <p:nvSpPr>
            <p:cNvPr id="86054" name="Text Box 38"/>
            <p:cNvSpPr txBox="1">
              <a:spLocks noChangeArrowheads="1"/>
            </p:cNvSpPr>
            <p:nvPr/>
          </p:nvSpPr>
          <p:spPr bwMode="auto">
            <a:xfrm>
              <a:off x="864" y="144"/>
              <a:ext cx="70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  Count</a:t>
              </a:r>
            </a:p>
            <a:p>
              <a:r>
                <a:rPr lang="en-US" sz="1800"/>
                <a:t>the items</a:t>
              </a:r>
            </a:p>
          </p:txBody>
        </p:sp>
        <p:sp>
          <p:nvSpPr>
            <p:cNvPr id="86055" name="Line 39"/>
            <p:cNvSpPr>
              <a:spLocks noChangeShapeType="1"/>
            </p:cNvSpPr>
            <p:nvPr/>
          </p:nvSpPr>
          <p:spPr bwMode="auto">
            <a:xfrm flipH="1">
              <a:off x="1056" y="528"/>
              <a:ext cx="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2" name="Group 46"/>
          <p:cNvGrpSpPr>
            <a:grpSpLocks/>
          </p:cNvGrpSpPr>
          <p:nvPr/>
        </p:nvGrpSpPr>
        <p:grpSpPr bwMode="auto">
          <a:xfrm>
            <a:off x="2346325" y="3289300"/>
            <a:ext cx="1084263" cy="2806700"/>
            <a:chOff x="1334" y="1392"/>
            <a:chExt cx="683" cy="1768"/>
          </a:xfrm>
        </p:grpSpPr>
        <p:sp>
          <p:nvSpPr>
            <p:cNvPr id="86057" name="Text Box 41"/>
            <p:cNvSpPr txBox="1">
              <a:spLocks noChangeArrowheads="1"/>
            </p:cNvSpPr>
            <p:nvPr/>
          </p:nvSpPr>
          <p:spPr bwMode="auto">
            <a:xfrm>
              <a:off x="1334" y="275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Frequent</a:t>
              </a:r>
            </a:p>
            <a:p>
              <a:r>
                <a:rPr lang="en-US" sz="1800"/>
                <a:t>items</a:t>
              </a:r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 flipV="1">
              <a:off x="1536" y="1392"/>
              <a:ext cx="48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3" name="Group 47"/>
          <p:cNvGrpSpPr>
            <a:grpSpLocks/>
          </p:cNvGrpSpPr>
          <p:nvPr/>
        </p:nvGrpSpPr>
        <p:grpSpPr bwMode="auto">
          <a:xfrm>
            <a:off x="5867400" y="3365500"/>
            <a:ext cx="1084263" cy="2698750"/>
            <a:chOff x="3552" y="1440"/>
            <a:chExt cx="683" cy="1700"/>
          </a:xfrm>
        </p:grpSpPr>
        <p:sp>
          <p:nvSpPr>
            <p:cNvPr id="86058" name="Text Box 42"/>
            <p:cNvSpPr txBox="1">
              <a:spLocks noChangeArrowheads="1"/>
            </p:cNvSpPr>
            <p:nvPr/>
          </p:nvSpPr>
          <p:spPr bwMode="auto">
            <a:xfrm>
              <a:off x="3552" y="273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Frequent</a:t>
              </a:r>
            </a:p>
            <a:p>
              <a:r>
                <a:rPr lang="en-US" sz="1800"/>
                <a:t>pairs</a:t>
              </a:r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H="1" flipV="1">
              <a:off x="3744" y="1440"/>
              <a:ext cx="144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140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D4201-68E8-4D97-8B94-A398402A87CF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A-Priori for All Frequent Itemsets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pass</a:t>
            </a:r>
            <a:r>
              <a:rPr lang="en-US" dirty="0"/>
              <a:t> for each </a:t>
            </a:r>
            <a:r>
              <a:rPr lang="en-US" i="1" dirty="0"/>
              <a:t>k</a:t>
            </a:r>
            <a:r>
              <a:rPr lang="en-US" dirty="0"/>
              <a:t>.</a:t>
            </a:r>
          </a:p>
          <a:p>
            <a:r>
              <a:rPr lang="en-US" dirty="0"/>
              <a:t>Needs room in main memory to count each candidate </a:t>
            </a:r>
            <a:r>
              <a:rPr lang="en-US" i="1" dirty="0"/>
              <a:t>k</a:t>
            </a:r>
            <a:r>
              <a:rPr lang="en-US" dirty="0"/>
              <a:t> -set.</a:t>
            </a:r>
          </a:p>
          <a:p>
            <a:r>
              <a:rPr lang="en-US" dirty="0"/>
              <a:t>For typical market-basket data and reasonable support (e.g., 1%), </a:t>
            </a:r>
            <a:r>
              <a:rPr lang="en-US" i="1" dirty="0"/>
              <a:t>k</a:t>
            </a:r>
            <a:r>
              <a:rPr lang="en-US" dirty="0"/>
              <a:t> = 2 requires the most memory.</a:t>
            </a:r>
          </a:p>
        </p:txBody>
      </p:sp>
    </p:spTree>
    <p:extLst>
      <p:ext uri="{BB962C8B-B14F-4D97-AF65-F5344CB8AC3E}">
        <p14:creationId xmlns:p14="http://schemas.microsoft.com/office/powerpoint/2010/main" val="11548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9DA2-7E60-4B7D-8933-B6DA364317CD}" type="slidenum">
              <a:rPr lang="en-US"/>
              <a:pPr/>
              <a:t>47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A-Priori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 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Item counts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1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2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334000" y="2438400"/>
            <a:ext cx="18288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Frequent items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191000" y="29718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562600" y="34290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Counts of</a:t>
            </a:r>
          </a:p>
          <a:p>
            <a:r>
              <a:rPr lang="en-US"/>
              <a:t>  pairs of</a:t>
            </a:r>
          </a:p>
          <a:p>
            <a:r>
              <a:rPr lang="en-US"/>
              <a:t> frequent</a:t>
            </a:r>
          </a:p>
          <a:p>
            <a:r>
              <a:rPr lang="en-US"/>
              <a:t>   items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DFF2-FBE2-42A0-ABC8-61B3F07198E3}" type="slidenum">
              <a:rPr lang="en-US"/>
              <a:pPr/>
              <a:t>48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/>
              <a:t>Details of Main-Memory Counting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495800"/>
          </a:xfrm>
        </p:spPr>
        <p:txBody>
          <a:bodyPr/>
          <a:lstStyle/>
          <a:p>
            <a:pPr marL="609600" indent="-609600"/>
            <a:r>
              <a:rPr lang="en-US" dirty="0">
                <a:solidFill>
                  <a:srgbClr val="33CC33"/>
                </a:solidFill>
              </a:rPr>
              <a:t>Two approaches</a:t>
            </a:r>
            <a:r>
              <a:rPr lang="en-US" dirty="0"/>
              <a:t>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Count all pairs, using a </a:t>
            </a:r>
            <a:r>
              <a:rPr lang="en-US" dirty="0" smtClean="0"/>
              <a:t>“triangular matrix” = one dimensional array that stores the lower diagonal.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Keep a table of triples [</a:t>
            </a:r>
            <a:r>
              <a:rPr lang="en-US" i="1" dirty="0"/>
              <a:t>i</a:t>
            </a:r>
            <a:r>
              <a:rPr lang="en-US" dirty="0"/>
              <a:t>,</a:t>
            </a:r>
            <a:r>
              <a:rPr lang="en-US" i="1" dirty="0"/>
              <a:t> j</a:t>
            </a:r>
            <a:r>
              <a:rPr lang="en-US" dirty="0"/>
              <a:t>,</a:t>
            </a:r>
            <a:r>
              <a:rPr lang="en-US" i="1" dirty="0"/>
              <a:t> c</a:t>
            </a:r>
            <a:r>
              <a:rPr lang="en-US" dirty="0"/>
              <a:t>] = “the count of the pair of items {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 } is </a:t>
            </a:r>
            <a:r>
              <a:rPr lang="en-US" i="1" dirty="0"/>
              <a:t>c</a:t>
            </a:r>
            <a:r>
              <a:rPr lang="en-US" dirty="0"/>
              <a:t>.”</a:t>
            </a:r>
          </a:p>
          <a:p>
            <a:pPr marL="609600" indent="-609600"/>
            <a:r>
              <a:rPr lang="en-US" dirty="0"/>
              <a:t>(1) requires only 4 bytes/pair.</a:t>
            </a:r>
          </a:p>
          <a:p>
            <a:pPr marL="990600" lvl="1" indent="-533400"/>
            <a:r>
              <a:rPr lang="en-US" dirty="0">
                <a:solidFill>
                  <a:srgbClr val="FF0000"/>
                </a:solidFill>
              </a:rPr>
              <a:t>Note</a:t>
            </a:r>
            <a:r>
              <a:rPr lang="en-US" dirty="0"/>
              <a:t>: always assume integers are 4 bytes.</a:t>
            </a:r>
          </a:p>
          <a:p>
            <a:pPr marL="609600" indent="-609600"/>
            <a:r>
              <a:rPr lang="en-US" dirty="0"/>
              <a:t>(2) requires 12 bytes, but only for those pairs with count &gt; 0.</a:t>
            </a:r>
          </a:p>
        </p:txBody>
      </p:sp>
    </p:spTree>
    <p:extLst>
      <p:ext uri="{BB962C8B-B14F-4D97-AF65-F5344CB8AC3E}">
        <p14:creationId xmlns:p14="http://schemas.microsoft.com/office/powerpoint/2010/main" val="14570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7F9B-CF2F-4E57-82F0-747D44124326}" type="slidenum">
              <a:rPr lang="en-US"/>
              <a:pPr/>
              <a:t>49</a:t>
            </a:fld>
            <a:endParaRPr lang="en-US"/>
          </a:p>
        </p:txBody>
      </p:sp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1219200" y="6858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4 per pair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371600" y="5259388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Method (1)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5791200" y="5334000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Method (2)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5181600" y="6858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12 per</a:t>
            </a:r>
          </a:p>
          <a:p>
            <a:pPr algn="ctr"/>
            <a:r>
              <a:rPr lang="en-US" sz="1800"/>
              <a:t>occurring pair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72390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63246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64008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5486400" y="167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6858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7162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Oval 12"/>
          <p:cNvSpPr>
            <a:spLocks noChangeArrowheads="1"/>
          </p:cNvSpPr>
          <p:nvPr/>
        </p:nvSpPr>
        <p:spPr bwMode="auto">
          <a:xfrm>
            <a:off x="5562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Oval 13"/>
          <p:cNvSpPr>
            <a:spLocks noChangeArrowheads="1"/>
          </p:cNvSpPr>
          <p:nvPr/>
        </p:nvSpPr>
        <p:spPr bwMode="auto">
          <a:xfrm>
            <a:off x="5791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5943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5334000" y="121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5334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68300" y="17526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combinations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items (</a:t>
            </a:r>
            <a:r>
              <a:rPr lang="en-GB" sz="2400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that occur 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0" y="3230336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70C0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773412"/>
              </p:ext>
            </p:extLst>
          </p:nvPr>
        </p:nvGraphicFramePr>
        <p:xfrm>
          <a:off x="445477" y="4155221"/>
          <a:ext cx="4308475" cy="240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Document" r:id="rId5" imgW="3595992" imgH="2001468" progId="Word.Document.8">
                  <p:embed/>
                </p:oleObj>
              </mc:Choice>
              <mc:Fallback>
                <p:oleObj name="Document" r:id="rId5" imgW="3595992" imgH="20014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77" y="4155221"/>
                        <a:ext cx="4308475" cy="2401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173" name="Text Box 5"/>
              <p:cNvSpPr txBox="1">
                <a:spLocks noChangeArrowheads="1"/>
              </p:cNvSpPr>
              <p:nvPr/>
            </p:nvSpPr>
            <p:spPr bwMode="auto">
              <a:xfrm>
                <a:off x="4574344" y="4203700"/>
                <a:ext cx="4343400" cy="3715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Examples of frequent </a:t>
                </a:r>
                <a:r>
                  <a:rPr lang="en-GB" b="1" dirty="0" err="1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itemsets</a:t>
                </a:r>
                <a:r>
                  <a:rPr lang="en-GB" b="1" dirty="0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 ≥ 3</a:t>
                </a:r>
                <a:endParaRPr lang="en-GB" b="1" dirty="0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endParaRPr>
              </a:p>
            </p:txBody>
          </p:sp>
        </mc:Choice>
        <mc:Fallback xmlns="">
          <p:sp>
            <p:nvSpPr>
              <p:cNvPr id="717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4344" y="4203700"/>
                <a:ext cx="4343400" cy="371513"/>
              </a:xfrm>
              <a:prstGeom prst="rect">
                <a:avLst/>
              </a:prstGeom>
              <a:blipFill rotWithShape="1">
                <a:blip r:embed="rId10"/>
                <a:stretch>
                  <a:fillRect l="-1122" t="-8197" r="-1122" b="-2459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977606" y="4800600"/>
            <a:ext cx="3532187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{Bread}: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{Beer}: 3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Diaper, Beer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} : 3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/>
            </a:r>
            <a:b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: 3</a:t>
            </a:r>
            <a:endParaRPr lang="en-GB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8372" y="7620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00600" y="2583489"/>
                <a:ext cx="3886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  <a:ea typeface="DejaVu LGC Sans" charset="0"/>
                    <a:cs typeface="DejaVu LGC Sans" charset="0"/>
                  </a:rPr>
                  <a:t>Support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70C0"/>
                    </a:solidFill>
                    <a:latin typeface="Cambria Math"/>
                  </a:rPr>
                  <a:t>:</a:t>
                </a:r>
                <a:r>
                  <a:rPr lang="en-US" sz="2400" dirty="0" smtClean="0">
                    <a:solidFill>
                      <a:srgbClr val="FF0000"/>
                    </a:solidFill>
                    <a:ea typeface="DejaVu LGC Sans" charset="0"/>
                    <a:cs typeface="DejaVu LGC Sans" charset="0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 number of transactions that contain </a:t>
                </a:r>
                <a:r>
                  <a:rPr lang="en-US" sz="2400" dirty="0" err="1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itemset</a:t>
                </a:r>
                <a:r>
                  <a:rPr lang="en-US" sz="2400" dirty="0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 </a:t>
                </a:r>
                <a:r>
                  <a:rPr lang="en-US" sz="2400" i="1" dirty="0" smtClean="0">
                    <a:solidFill>
                      <a:srgbClr val="0070C0"/>
                    </a:solidFill>
                    <a:latin typeface="Cambria Math"/>
                  </a:rPr>
                  <a:t>I</a:t>
                </a:r>
                <a:endParaRPr lang="en-US" sz="2400" i="1" dirty="0">
                  <a:solidFill>
                    <a:srgbClr val="0070C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83489"/>
                <a:ext cx="3886200" cy="1200329"/>
              </a:xfrm>
              <a:prstGeom prst="rect">
                <a:avLst/>
              </a:prstGeom>
              <a:blipFill rotWithShape="1">
                <a:blip r:embed="rId11"/>
                <a:stretch>
                  <a:fillRect l="-2512" t="-4061" b="-1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3571" y="3679593"/>
            <a:ext cx="490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 smtClean="0"/>
              <a:t>: {Bread, Milk, Diaper, Beer, Eggs, Coke}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68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7152-CE0B-4C4C-AF00-C0E56C7821A0}" type="slidenum">
              <a:rPr lang="en-US"/>
              <a:pPr/>
              <a:t>50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Triangular-Matrix Approach – (1)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Number items 1, 2,…</a:t>
            </a:r>
          </a:p>
          <a:p>
            <a:pPr lvl="1"/>
            <a:r>
              <a:rPr lang="en-US"/>
              <a:t>Requires table of size O(</a:t>
            </a:r>
            <a:r>
              <a:rPr lang="en-US" i="1"/>
              <a:t>n</a:t>
            </a:r>
            <a:r>
              <a:rPr lang="en-US"/>
              <a:t>) to convert item names to consecutive integers.</a:t>
            </a:r>
          </a:p>
          <a:p>
            <a:r>
              <a:rPr lang="en-US"/>
              <a:t>Count {</a:t>
            </a:r>
            <a:r>
              <a:rPr lang="en-US" i="1"/>
              <a:t>i</a:t>
            </a:r>
            <a:r>
              <a:rPr lang="en-US"/>
              <a:t>, </a:t>
            </a:r>
            <a:r>
              <a:rPr lang="en-US" i="1"/>
              <a:t>j</a:t>
            </a:r>
            <a:r>
              <a:rPr lang="en-US"/>
              <a:t> } only if</a:t>
            </a:r>
            <a:r>
              <a:rPr lang="en-US" i="1"/>
              <a:t> i</a:t>
            </a:r>
            <a:r>
              <a:rPr lang="en-US"/>
              <a:t> &lt; </a:t>
            </a:r>
            <a:r>
              <a:rPr lang="en-US" i="1"/>
              <a:t>j</a:t>
            </a:r>
            <a:r>
              <a:rPr lang="en-US"/>
              <a:t>. </a:t>
            </a:r>
          </a:p>
          <a:p>
            <a:r>
              <a:rPr lang="en-US"/>
              <a:t>Keep pairs in the order </a:t>
            </a:r>
            <a:r>
              <a:rPr lang="en-US">
                <a:solidFill>
                  <a:srgbClr val="009900"/>
                </a:solidFill>
              </a:rPr>
              <a:t>{1,2}, {1,3},…, {1,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 {2,3}, {2,4},…,{2,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 {3,4},…, {3,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},…{</a:t>
            </a:r>
            <a:r>
              <a:rPr lang="en-US" i="1">
                <a:solidFill>
                  <a:srgbClr val="009900"/>
                </a:solidFill>
              </a:rPr>
              <a:t>n </a:t>
            </a:r>
            <a:r>
              <a:rPr lang="en-US">
                <a:solidFill>
                  <a:srgbClr val="009900"/>
                </a:solidFill>
              </a:rPr>
              <a:t>-1,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81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48B3-8E5C-41FD-98A9-E1A066AE5AAA}" type="slidenum">
              <a:rPr lang="en-US"/>
              <a:pPr/>
              <a:t>51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Triangular-Matrix Approach – (2)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Find pair {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 } at the position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33CC33"/>
                </a:solidFill>
              </a:rPr>
              <a:t>	</a:t>
            </a:r>
            <a:r>
              <a:rPr lang="en-US" dirty="0" smtClean="0">
                <a:solidFill>
                  <a:srgbClr val="33CC33"/>
                </a:solidFill>
              </a:rPr>
              <a:t>(</a:t>
            </a:r>
            <a:r>
              <a:rPr lang="en-US" i="1" dirty="0">
                <a:solidFill>
                  <a:srgbClr val="33CC33"/>
                </a:solidFill>
              </a:rPr>
              <a:t>i</a:t>
            </a:r>
            <a:r>
              <a:rPr lang="en-US" dirty="0">
                <a:solidFill>
                  <a:srgbClr val="33CC33"/>
                </a:solidFill>
              </a:rPr>
              <a:t> –1)(</a:t>
            </a:r>
            <a:r>
              <a:rPr lang="en-US" i="1" dirty="0">
                <a:solidFill>
                  <a:srgbClr val="33CC33"/>
                </a:solidFill>
              </a:rPr>
              <a:t>n</a:t>
            </a:r>
            <a:r>
              <a:rPr lang="en-US" dirty="0">
                <a:solidFill>
                  <a:srgbClr val="33CC33"/>
                </a:solidFill>
              </a:rPr>
              <a:t> –</a:t>
            </a:r>
            <a:r>
              <a:rPr lang="en-US" i="1" dirty="0">
                <a:solidFill>
                  <a:srgbClr val="33CC33"/>
                </a:solidFill>
              </a:rPr>
              <a:t>i </a:t>
            </a:r>
            <a:r>
              <a:rPr lang="en-US" dirty="0">
                <a:solidFill>
                  <a:srgbClr val="33CC33"/>
                </a:solidFill>
              </a:rPr>
              <a:t>/2) + </a:t>
            </a:r>
            <a:r>
              <a:rPr lang="en-US" i="1" dirty="0">
                <a:solidFill>
                  <a:srgbClr val="33CC33"/>
                </a:solidFill>
              </a:rPr>
              <a:t>j</a:t>
            </a:r>
            <a:r>
              <a:rPr lang="en-US" dirty="0">
                <a:solidFill>
                  <a:srgbClr val="33CC33"/>
                </a:solidFill>
              </a:rPr>
              <a:t> – </a:t>
            </a:r>
            <a:r>
              <a:rPr lang="en-US" i="1" dirty="0">
                <a:solidFill>
                  <a:srgbClr val="33CC33"/>
                </a:solidFill>
              </a:rPr>
              <a:t>i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number of pairs </a:t>
            </a:r>
            <a:r>
              <a:rPr lang="en-US" i="1" dirty="0"/>
              <a:t>n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 –1)/2; total bytes about </a:t>
            </a:r>
            <a:r>
              <a:rPr lang="en-US" dirty="0" err="1"/>
              <a:t>2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62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7C9B-A138-4B10-99B6-B592FE936291}" type="slidenum">
              <a:rPr lang="en-US"/>
              <a:pPr/>
              <a:t>52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Details of Approach #2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Total bytes used is about </a:t>
            </a:r>
            <a:r>
              <a:rPr lang="en-US" dirty="0" err="1">
                <a:solidFill>
                  <a:srgbClr val="00B050"/>
                </a:solidFill>
              </a:rPr>
              <a:t>12</a:t>
            </a:r>
            <a:r>
              <a:rPr lang="en-US" i="1" dirty="0" err="1">
                <a:solidFill>
                  <a:srgbClr val="00B050"/>
                </a:solidFill>
              </a:rPr>
              <a:t>p</a:t>
            </a:r>
            <a:r>
              <a:rPr lang="en-US" dirty="0"/>
              <a:t>, where </a:t>
            </a:r>
            <a:r>
              <a:rPr lang="en-US" i="1" dirty="0">
                <a:solidFill>
                  <a:srgbClr val="00B050"/>
                </a:solidFill>
              </a:rPr>
              <a:t>p</a:t>
            </a:r>
            <a:r>
              <a:rPr lang="en-US" i="1" dirty="0"/>
              <a:t> </a:t>
            </a:r>
            <a:r>
              <a:rPr lang="en-US" dirty="0"/>
              <a:t> is the number of pairs that actually occur.</a:t>
            </a:r>
          </a:p>
          <a:p>
            <a:pPr lvl="1"/>
            <a:r>
              <a:rPr lang="en-US" dirty="0"/>
              <a:t>Beats triangular matrix if at most 1/3 of possible pairs actually occur.</a:t>
            </a:r>
          </a:p>
          <a:p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require extra space for retrieval structure, e.g., a hash table.</a:t>
            </a:r>
          </a:p>
        </p:txBody>
      </p:sp>
    </p:spTree>
    <p:extLst>
      <p:ext uri="{BB962C8B-B14F-4D97-AF65-F5344CB8AC3E}">
        <p14:creationId xmlns:p14="http://schemas.microsoft.com/office/powerpoint/2010/main" val="25137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B121-4706-48E8-BC8F-FBC8ED96E62C}" type="slidenum">
              <a:rPr lang="en-US"/>
              <a:pPr/>
              <a:t>53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 for A-Priori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You can use the triangular matrix method with </a:t>
            </a:r>
            <a:r>
              <a:rPr lang="en-US" i="1" dirty="0">
                <a:solidFill>
                  <a:srgbClr val="00B050"/>
                </a:solidFill>
              </a:rPr>
              <a:t>n</a:t>
            </a:r>
            <a:r>
              <a:rPr lang="en-US" dirty="0"/>
              <a:t>  = number of frequent items.</a:t>
            </a:r>
          </a:p>
          <a:p>
            <a:pPr lvl="1"/>
            <a:r>
              <a:rPr lang="en-US" dirty="0"/>
              <a:t>May save space compared with storing triples.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Trick</a:t>
            </a:r>
            <a:r>
              <a:rPr lang="en-US" dirty="0"/>
              <a:t>: number frequent items 1,2,… and keep a table relating new numbers to original item numbers.</a:t>
            </a:r>
          </a:p>
        </p:txBody>
      </p:sp>
    </p:spTree>
    <p:extLst>
      <p:ext uri="{BB962C8B-B14F-4D97-AF65-F5344CB8AC3E}">
        <p14:creationId xmlns:p14="http://schemas.microsoft.com/office/powerpoint/2010/main" val="210098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071F-2B30-436A-AAC7-B5ED3DE97E79}" type="slidenum">
              <a:rPr lang="en-US"/>
              <a:pPr/>
              <a:t>54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A-Priori Using Triangular Matrix for Counts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Item counts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1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2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5334000" y="2438400"/>
            <a:ext cx="1828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1. Freq-    Old  </a:t>
            </a:r>
          </a:p>
          <a:p>
            <a:pPr algn="ctr"/>
            <a:r>
              <a:rPr lang="en-US" sz="2000"/>
              <a:t> 2. quent   item  </a:t>
            </a:r>
          </a:p>
          <a:p>
            <a:pPr algn="ctr"/>
            <a:r>
              <a:rPr lang="en-US" sz="2000"/>
              <a:t>… items   #’s  </a:t>
            </a:r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4191000" y="3124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5562600" y="36576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Counts of</a:t>
            </a:r>
          </a:p>
          <a:p>
            <a:r>
              <a:rPr lang="en-US"/>
              <a:t> pairs of</a:t>
            </a:r>
          </a:p>
          <a:p>
            <a:r>
              <a:rPr lang="en-US"/>
              <a:t> frequent</a:t>
            </a:r>
          </a:p>
          <a:p>
            <a:r>
              <a:rPr lang="en-US"/>
              <a:t>   items</a:t>
            </a:r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6400800" y="2438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Affecting Complexity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04237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Choice of minimum support threshold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lowering support threshold results in more frequent </a:t>
            </a:r>
            <a:r>
              <a:rPr lang="en-US" sz="2000" dirty="0" err="1"/>
              <a:t>itemsets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 this may increase number of candidates and max length of frequent </a:t>
            </a:r>
            <a:r>
              <a:rPr lang="en-US" sz="2000" dirty="0" err="1"/>
              <a:t>itemsets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Dimensionality (number of items) of the data set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more space is needed to store support count of each item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if number of frequent items also increases, both computation and I/O costs may also increase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Size of database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since </a:t>
            </a:r>
            <a:r>
              <a:rPr lang="en-US" sz="2000" dirty="0" err="1"/>
              <a:t>Apriori</a:t>
            </a:r>
            <a:r>
              <a:rPr lang="en-US" sz="2000" dirty="0"/>
              <a:t> makes multiple passes, run time of algorithm may increase with number of transactions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Average transaction width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transaction width increases with denser data sets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may increase max length of frequent </a:t>
            </a:r>
            <a:r>
              <a:rPr lang="en-US" sz="2000" dirty="0" err="1"/>
              <a:t>itemsets</a:t>
            </a:r>
            <a:r>
              <a:rPr lang="en-US" sz="2000" dirty="0"/>
              <a:t> and traversals of hash tree (number of subsets in a transaction increases with its width)</a:t>
            </a:r>
          </a:p>
        </p:txBody>
      </p:sp>
    </p:spTree>
    <p:extLst>
      <p:ext uri="{BB962C8B-B14F-4D97-AF65-F5344CB8AC3E}">
        <p14:creationId xmlns:p14="http://schemas.microsoft.com/office/powerpoint/2010/main" val="33939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RULES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/>
              <a:t>Association Rule Mining</a:t>
            </a:r>
          </a:p>
        </p:txBody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1600200"/>
            <a:ext cx="83185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Given a set of transactions, find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rules</a:t>
            </a:r>
            <a:r>
              <a:rPr lang="en-US" sz="2400" dirty="0"/>
              <a:t> that will predict the occurrence of an item based on the occurrences of other items in the transaction</a:t>
            </a:r>
          </a:p>
        </p:txBody>
      </p:sp>
      <p:sp>
        <p:nvSpPr>
          <p:cNvPr id="1230852" name="Text Box 4"/>
          <p:cNvSpPr txBox="1">
            <a:spLocks noChangeArrowheads="1"/>
          </p:cNvSpPr>
          <p:nvPr/>
        </p:nvSpPr>
        <p:spPr bwMode="auto">
          <a:xfrm>
            <a:off x="304800" y="3032125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</a:rPr>
              <a:t>Market-Basket transactions</a:t>
            </a:r>
          </a:p>
        </p:txBody>
      </p:sp>
      <p:graphicFrame>
        <p:nvGraphicFramePr>
          <p:cNvPr id="1230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920224"/>
              </p:ext>
            </p:extLst>
          </p:nvPr>
        </p:nvGraphicFramePr>
        <p:xfrm>
          <a:off x="228600" y="3657600"/>
          <a:ext cx="4343400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Document" r:id="rId3" imgW="3433292" imgH="1998228" progId="Word.Document.8">
                  <p:embed/>
                </p:oleObj>
              </mc:Choice>
              <mc:Fallback>
                <p:oleObj name="Document" r:id="rId3" imgW="3433292" imgH="19982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57600"/>
                        <a:ext cx="4343400" cy="253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54" name="Text Box 6"/>
          <p:cNvSpPr txBox="1">
            <a:spLocks noChangeArrowheads="1"/>
          </p:cNvSpPr>
          <p:nvPr/>
        </p:nvSpPr>
        <p:spPr bwMode="auto">
          <a:xfrm>
            <a:off x="4876800" y="3260725"/>
            <a:ext cx="381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Example of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Association Rules</a:t>
            </a:r>
          </a:p>
        </p:txBody>
      </p:sp>
      <p:sp>
        <p:nvSpPr>
          <p:cNvPr id="1230855" name="Text Box 7"/>
          <p:cNvSpPr txBox="1">
            <a:spLocks noChangeArrowheads="1"/>
          </p:cNvSpPr>
          <p:nvPr/>
        </p:nvSpPr>
        <p:spPr bwMode="auto">
          <a:xfrm>
            <a:off x="5334000" y="3870325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{Diaper} </a:t>
            </a:r>
            <a:r>
              <a:rPr lang="en-US" sz="1800" b="0" dirty="0">
                <a:sym typeface="Symbol" pitchFamily="18" charset="2"/>
              </a:rPr>
              <a:t> {Beer},</a:t>
            </a:r>
            <a:br>
              <a:rPr lang="en-US" sz="1800" b="0" dirty="0">
                <a:sym typeface="Symbol" pitchFamily="18" charset="2"/>
              </a:rPr>
            </a:br>
            <a:r>
              <a:rPr lang="en-US" sz="1800" b="0" dirty="0">
                <a:sym typeface="Symbol" pitchFamily="18" charset="2"/>
              </a:rPr>
              <a:t>{Milk, Bread}  {</a:t>
            </a:r>
            <a:r>
              <a:rPr lang="en-US" sz="1800" b="0" dirty="0" err="1">
                <a:sym typeface="Symbol" pitchFamily="18" charset="2"/>
              </a:rPr>
              <a:t>Eggs,Coke</a:t>
            </a:r>
            <a:r>
              <a:rPr lang="en-US" sz="1800" b="0" dirty="0">
                <a:sym typeface="Symbol" pitchFamily="18" charset="2"/>
              </a:rPr>
              <a:t>},</a:t>
            </a:r>
            <a:br>
              <a:rPr lang="en-US" sz="1800" b="0" dirty="0">
                <a:sym typeface="Symbol" pitchFamily="18" charset="2"/>
              </a:rPr>
            </a:br>
            <a:r>
              <a:rPr lang="en-US" sz="1800" b="0" dirty="0">
                <a:sym typeface="Symbol" pitchFamily="18" charset="2"/>
              </a:rPr>
              <a:t>{Beer, Bread}  {Milk},</a:t>
            </a:r>
          </a:p>
        </p:txBody>
      </p:sp>
      <p:sp>
        <p:nvSpPr>
          <p:cNvPr id="1230856" name="Text Box 8"/>
          <p:cNvSpPr txBox="1">
            <a:spLocks noChangeArrowheads="1"/>
          </p:cNvSpPr>
          <p:nvPr/>
        </p:nvSpPr>
        <p:spPr bwMode="auto">
          <a:xfrm>
            <a:off x="4876800" y="5165725"/>
            <a:ext cx="403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/>
              <a:t>Implication means </a:t>
            </a:r>
            <a:r>
              <a:rPr lang="en-US" sz="2000" b="0" dirty="0">
                <a:solidFill>
                  <a:srgbClr val="0070C0"/>
                </a:solidFill>
              </a:rPr>
              <a:t>co-occurrence, not causality</a:t>
            </a:r>
            <a:r>
              <a:rPr lang="en-US" sz="2000" b="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770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Definition: Association Rule</a:t>
            </a:r>
          </a:p>
        </p:txBody>
      </p:sp>
      <p:grpSp>
        <p:nvGrpSpPr>
          <p:cNvPr id="1210390" name="Group 22"/>
          <p:cNvGrpSpPr>
            <a:grpSpLocks/>
          </p:cNvGrpSpPr>
          <p:nvPr/>
        </p:nvGrpSpPr>
        <p:grpSpPr bwMode="auto">
          <a:xfrm>
            <a:off x="5089525" y="3810000"/>
            <a:ext cx="3978275" cy="2527300"/>
            <a:chOff x="3014" y="2304"/>
            <a:chExt cx="2506" cy="1592"/>
          </a:xfrm>
        </p:grpSpPr>
        <p:sp>
          <p:nvSpPr>
            <p:cNvPr id="1210379" name="Text Box 11"/>
            <p:cNvSpPr txBox="1">
              <a:spLocks noChangeArrowheads="1"/>
            </p:cNvSpPr>
            <p:nvPr/>
          </p:nvSpPr>
          <p:spPr bwMode="auto">
            <a:xfrm>
              <a:off x="3264" y="2304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0000"/>
                  </a:solidFill>
                  <a:latin typeface="Times New Roman" pitchFamily="18" charset="0"/>
                </a:rPr>
                <a:t>Example:</a:t>
              </a:r>
              <a:endParaRPr lang="en-US" sz="2800" b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210380" name="Object 12"/>
            <p:cNvGraphicFramePr>
              <a:graphicFrameLocks noChangeAspect="1"/>
            </p:cNvGraphicFramePr>
            <p:nvPr/>
          </p:nvGraphicFramePr>
          <p:xfrm>
            <a:off x="3779" y="2545"/>
            <a:ext cx="1741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8" name="Equation" r:id="rId3" imgW="1460160" imgH="203040" progId="Equation.3">
                    <p:embed/>
                  </p:oleObj>
                </mc:Choice>
                <mc:Fallback>
                  <p:oleObj name="Equation" r:id="rId3" imgW="14601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9" y="2545"/>
                          <a:ext cx="1741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0381" name="Object 13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9" name="Equation" r:id="rId5" imgW="4317840" imgH="787320" progId="Equation.3">
                    <p:embed/>
                  </p:oleObj>
                </mc:Choice>
                <mc:Fallback>
                  <p:oleObj name="Equation" r:id="rId5" imgW="4317840" imgH="787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0" y="2928"/>
                          <a:ext cx="2460" cy="4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0382" name="Object 14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0" name="Equation" r:id="rId7" imgW="4470120" imgH="787320" progId="Equation.3">
                    <p:embed/>
                  </p:oleObj>
                </mc:Choice>
                <mc:Fallback>
                  <p:oleObj name="Equation" r:id="rId7" imgW="4470120" imgH="787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" y="3456"/>
                          <a:ext cx="2475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10387" name="Rectangle 19"/>
          <p:cNvSpPr>
            <a:spLocks noChangeArrowheads="1"/>
          </p:cNvSpPr>
          <p:nvPr/>
        </p:nvSpPr>
        <p:spPr bwMode="auto">
          <a:xfrm>
            <a:off x="315686" y="1387474"/>
            <a:ext cx="487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2000" b="1" dirty="0"/>
              <a:t>Association Rule</a:t>
            </a: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/>
              <a:t>An implication expression of the form 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 Y, </a:t>
            </a:r>
            <a:r>
              <a:rPr lang="en-US" sz="1800" b="0" dirty="0">
                <a:sym typeface="Symbol" pitchFamily="18" charset="2"/>
              </a:rPr>
              <a:t>where X and Y are </a:t>
            </a:r>
            <a:r>
              <a:rPr lang="en-US" sz="1800" b="0" dirty="0" err="1">
                <a:sym typeface="Symbol" pitchFamily="18" charset="2"/>
              </a:rPr>
              <a:t>itemsets</a:t>
            </a:r>
            <a:endParaRPr lang="en-US" sz="1800" b="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/>
              <a:t>Example:</a:t>
            </a:r>
            <a:br>
              <a:rPr lang="en-US" sz="1800" b="0" dirty="0"/>
            </a:br>
            <a:r>
              <a:rPr lang="en-US" sz="1800" b="0" dirty="0"/>
              <a:t>   {Milk, Diaper} </a:t>
            </a:r>
            <a:r>
              <a:rPr lang="en-US" sz="1800" b="0" dirty="0">
                <a:sym typeface="Symbol" pitchFamily="18" charset="2"/>
              </a:rPr>
              <a:t> {Beer}</a:t>
            </a:r>
            <a:r>
              <a:rPr lang="en-US" sz="1800" b="0" dirty="0"/>
              <a:t> </a:t>
            </a:r>
            <a:endParaRPr lang="en-US" sz="1800" dirty="0"/>
          </a:p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2000" dirty="0"/>
              <a:t>Rule Evaluation Metrics</a:t>
            </a:r>
            <a:endParaRPr lang="en-US" sz="200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Support</a:t>
            </a:r>
            <a:r>
              <a:rPr lang="en-US" sz="1800" b="0" dirty="0"/>
              <a:t> (s)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b="0" dirty="0"/>
              <a:t>Fraction of transactions that contain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both X and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dirty="0"/>
              <a:t>the probability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P(X,Y)</a:t>
            </a:r>
            <a:r>
              <a:rPr lang="en-US" sz="1600" dirty="0"/>
              <a:t> that X and Y occur </a:t>
            </a:r>
            <a:r>
              <a:rPr lang="en-US" sz="1600" dirty="0" smtClean="0"/>
              <a:t>together</a:t>
            </a:r>
            <a:endParaRPr lang="en-US" sz="1600" b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 smtClean="0">
                <a:solidFill>
                  <a:srgbClr val="0070C0"/>
                </a:solidFill>
              </a:rPr>
              <a:t>Confidence</a:t>
            </a:r>
            <a:r>
              <a:rPr lang="en-US" sz="1800" b="0" dirty="0" smtClean="0"/>
              <a:t> </a:t>
            </a:r>
            <a:r>
              <a:rPr lang="en-US" sz="1800" b="0" dirty="0"/>
              <a:t>(c)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b="0" dirty="0"/>
              <a:t>Measures how often items in Y </a:t>
            </a:r>
            <a:br>
              <a:rPr lang="en-US" sz="1600" b="0" dirty="0"/>
            </a:br>
            <a:r>
              <a:rPr lang="en-US" sz="1600" b="0" dirty="0"/>
              <a:t>appear in transactions that</a:t>
            </a:r>
            <a:br>
              <a:rPr lang="en-US" sz="1600" b="0" dirty="0"/>
            </a:br>
            <a:r>
              <a:rPr lang="en-US" sz="1600" b="0" dirty="0"/>
              <a:t>contain </a:t>
            </a:r>
            <a:r>
              <a:rPr lang="en-US" sz="1600" b="0" dirty="0" smtClean="0"/>
              <a:t>X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dirty="0"/>
              <a:t>the conditional probability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P(Y|X)</a:t>
            </a:r>
            <a:r>
              <a:rPr lang="en-US" sz="1600" dirty="0" smtClean="0"/>
              <a:t> </a:t>
            </a:r>
            <a:r>
              <a:rPr lang="en-US" sz="1600"/>
              <a:t>that </a:t>
            </a:r>
            <a:r>
              <a:rPr lang="en-US" sz="1600" smtClean="0"/>
              <a:t>Y </a:t>
            </a:r>
            <a:r>
              <a:rPr lang="en-US" sz="1600" dirty="0"/>
              <a:t>occurs given </a:t>
            </a:r>
            <a:r>
              <a:rPr lang="en-US" sz="1600"/>
              <a:t>that </a:t>
            </a:r>
            <a:r>
              <a:rPr lang="en-US" sz="1600" smtClean="0"/>
              <a:t>X </a:t>
            </a:r>
            <a:r>
              <a:rPr lang="en-US" sz="1600" dirty="0"/>
              <a:t>has occurred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1210389" name="Object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822614"/>
              </p:ext>
            </p:extLst>
          </p:nvPr>
        </p:nvGraphicFramePr>
        <p:xfrm>
          <a:off x="5349875" y="1703387"/>
          <a:ext cx="358775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1" name="Document" r:id="rId9" imgW="3359338" imgH="2015504" progId="Word.Document.8">
                  <p:embed/>
                </p:oleObj>
              </mc:Choice>
              <mc:Fallback>
                <p:oleObj name="Document" r:id="rId9" imgW="3359338" imgH="201550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5" y="1703387"/>
                        <a:ext cx="3587750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11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387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Rule Mining Task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: A </a:t>
            </a:r>
            <a:r>
              <a:rPr lang="en-US" dirty="0"/>
              <a:t>set of transactions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/>
              <a:t>, </a:t>
            </a:r>
            <a:r>
              <a:rPr lang="en-US" dirty="0" smtClean="0"/>
              <a:t>over a set of items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 All </a:t>
            </a:r>
            <a:r>
              <a:rPr lang="en-US" dirty="0"/>
              <a:t>rules </a:t>
            </a:r>
            <a:r>
              <a:rPr lang="en-US" dirty="0" smtClean="0"/>
              <a:t>with items 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/>
              <a:t> having 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support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≥ </a:t>
            </a:r>
            <a:r>
              <a:rPr lang="en-US" i="1" dirty="0" err="1">
                <a:solidFill>
                  <a:srgbClr val="0070C0"/>
                </a:solidFill>
                <a:cs typeface="Arial" pitchFamily="34" charset="0"/>
              </a:rPr>
              <a:t>minsup</a:t>
            </a:r>
            <a:r>
              <a:rPr lang="en-US" i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threshold</a:t>
            </a:r>
          </a:p>
          <a:p>
            <a:pPr lvl="1"/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confidence ≥ </a:t>
            </a:r>
            <a:r>
              <a:rPr lang="en-US" i="1" dirty="0" err="1">
                <a:solidFill>
                  <a:srgbClr val="0070C0"/>
                </a:solidFill>
                <a:cs typeface="Arial" pitchFamily="34" charset="0"/>
              </a:rPr>
              <a:t>minconf</a:t>
            </a:r>
            <a:r>
              <a:rPr lang="en-US" i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threshold</a:t>
            </a:r>
          </a:p>
          <a:p>
            <a:pPr lvl="1"/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2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69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77B6-3FC3-4005-AFD3-48C7D2D10079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–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6600"/>
                </a:solidFill>
              </a:rPr>
              <a:t>Items </a:t>
            </a:r>
            <a:r>
              <a:rPr lang="en-US" dirty="0"/>
              <a:t>= products; </a:t>
            </a:r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sets of products someone bought in one trip to the store.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>
                <a:solidFill>
                  <a:srgbClr val="33CC33"/>
                </a:solidFill>
              </a:rPr>
              <a:t>application</a:t>
            </a:r>
            <a:r>
              <a:rPr lang="en-US" dirty="0"/>
              <a:t>: given that many people buy beer and diapers together:</a:t>
            </a:r>
          </a:p>
          <a:p>
            <a:pPr lvl="1"/>
            <a:r>
              <a:rPr lang="en-US" dirty="0"/>
              <a:t>Run a sale on diapers; raise price of beer.</a:t>
            </a:r>
          </a:p>
          <a:p>
            <a:r>
              <a:rPr lang="en-US" dirty="0"/>
              <a:t>Only useful if many buy diapers &amp; beer.</a:t>
            </a:r>
          </a:p>
        </p:txBody>
      </p:sp>
    </p:spTree>
    <p:extLst>
      <p:ext uri="{BB962C8B-B14F-4D97-AF65-F5344CB8AC3E}">
        <p14:creationId xmlns:p14="http://schemas.microsoft.com/office/powerpoint/2010/main" val="9059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Association Rules</a:t>
            </a: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Two-step approach: </a:t>
            </a:r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Frequent </a:t>
            </a:r>
            <a:r>
              <a:rPr lang="en-US" dirty="0" err="1">
                <a:solidFill>
                  <a:srgbClr val="FF0000"/>
                </a:solidFill>
              </a:rPr>
              <a:t>Itemset</a:t>
            </a:r>
            <a:r>
              <a:rPr lang="en-US" dirty="0">
                <a:solidFill>
                  <a:srgbClr val="FF0000"/>
                </a:solidFill>
              </a:rPr>
              <a:t> Generation</a:t>
            </a:r>
            <a:endParaRPr lang="en-US" dirty="0"/>
          </a:p>
          <a:p>
            <a:pPr marL="1295400" lvl="2" indent="-381000">
              <a:buFont typeface="Arial" pitchFamily="34" charset="0"/>
              <a:buChar char="–"/>
            </a:pPr>
            <a:r>
              <a:rPr lang="en-US" dirty="0"/>
              <a:t>Generate all </a:t>
            </a:r>
            <a:r>
              <a:rPr lang="en-US" dirty="0" err="1"/>
              <a:t>itemsets</a:t>
            </a:r>
            <a:r>
              <a:rPr lang="en-US" dirty="0"/>
              <a:t> whose support </a:t>
            </a:r>
            <a:r>
              <a:rPr lang="en-US" dirty="0">
                <a:sym typeface="Symbol" pitchFamily="18" charset="2"/>
              </a:rPr>
              <a:t> </a:t>
            </a:r>
            <a:r>
              <a:rPr lang="en-US" dirty="0" err="1"/>
              <a:t>minsup</a:t>
            </a:r>
            <a:endParaRPr lang="en-US" dirty="0"/>
          </a:p>
          <a:p>
            <a:pPr marL="1295400" lvl="2" indent="-381000">
              <a:buFont typeface="Arial" pitchFamily="34" charset="0"/>
              <a:buNone/>
            </a:pPr>
            <a:endParaRPr lang="en-US" dirty="0"/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Rule Generation</a:t>
            </a:r>
            <a:endParaRPr lang="en-US" dirty="0"/>
          </a:p>
          <a:p>
            <a:pPr marL="1295400" lvl="2" indent="-381000">
              <a:buFont typeface="Arial" pitchFamily="34" charset="0"/>
              <a:buChar char="–"/>
            </a:pPr>
            <a:r>
              <a:rPr lang="en-US" dirty="0"/>
              <a:t>Generate high confidence rules from each frequent </a:t>
            </a:r>
            <a:r>
              <a:rPr lang="en-US" dirty="0" err="1"/>
              <a:t>itemset</a:t>
            </a:r>
            <a:r>
              <a:rPr lang="en-US" dirty="0"/>
              <a:t>, where each rule is a </a:t>
            </a:r>
            <a:r>
              <a:rPr lang="en-US" dirty="0" smtClean="0"/>
              <a:t>partitioning </a:t>
            </a:r>
            <a:r>
              <a:rPr lang="en-US" dirty="0"/>
              <a:t>of a frequent </a:t>
            </a:r>
            <a:r>
              <a:rPr lang="en-US" dirty="0" err="1" smtClean="0"/>
              <a:t>itemset</a:t>
            </a:r>
            <a:r>
              <a:rPr lang="en-US" dirty="0" smtClean="0"/>
              <a:t> into Left-Hand-Side (</a:t>
            </a:r>
            <a:r>
              <a:rPr lang="en-US" dirty="0" smtClean="0">
                <a:solidFill>
                  <a:srgbClr val="92D050"/>
                </a:solidFill>
              </a:rPr>
              <a:t>LHS</a:t>
            </a:r>
            <a:r>
              <a:rPr lang="en-US" dirty="0" smtClean="0"/>
              <a:t>) and Right-Hand-Side (</a:t>
            </a:r>
            <a:r>
              <a:rPr lang="en-US" dirty="0" smtClean="0">
                <a:solidFill>
                  <a:srgbClr val="FF0000"/>
                </a:solidFill>
              </a:rPr>
              <a:t>RHS</a:t>
            </a:r>
            <a:r>
              <a:rPr lang="en-US" dirty="0" smtClean="0"/>
              <a:t>)</a:t>
            </a:r>
            <a:endParaRPr lang="en-US" dirty="0"/>
          </a:p>
          <a:p>
            <a:pPr marL="533400" indent="-533400"/>
            <a:endParaRPr lang="en-US" dirty="0"/>
          </a:p>
          <a:p>
            <a:pPr marL="533400" indent="-533400">
              <a:buFont typeface="Monotype Sorts" pitchFamily="2" charset="2"/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5181599"/>
            <a:ext cx="3980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Frequent </a:t>
            </a:r>
            <a:r>
              <a:rPr lang="en-US" sz="2400" dirty="0" err="1" smtClean="0"/>
              <a:t>itemset</a:t>
            </a:r>
            <a:r>
              <a:rPr lang="en-US" sz="2400" dirty="0" smtClean="0">
                <a:solidFill>
                  <a:srgbClr val="0070C0"/>
                </a:solidFill>
              </a:rPr>
              <a:t>: {A,B,C,D}</a:t>
            </a:r>
          </a:p>
          <a:p>
            <a:r>
              <a:rPr lang="en-US" sz="2400" dirty="0"/>
              <a:t>Rule:</a:t>
            </a:r>
            <a:r>
              <a:rPr lang="en-US" sz="2400" dirty="0" smtClean="0">
                <a:solidFill>
                  <a:srgbClr val="0070C0"/>
                </a:solidFill>
              </a:rPr>
              <a:t> 		        </a:t>
            </a:r>
            <a:r>
              <a:rPr lang="en-US" sz="2400" dirty="0" smtClean="0">
                <a:solidFill>
                  <a:srgbClr val="92D050"/>
                </a:solidFill>
              </a:rPr>
              <a:t>AB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CD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</a:t>
            </a:r>
          </a:p>
        </p:txBody>
      </p:sp>
      <p:sp>
        <p:nvSpPr>
          <p:cNvPr id="127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have all frequent </a:t>
            </a:r>
            <a:r>
              <a:rPr lang="en-US" dirty="0" err="1" smtClean="0"/>
              <a:t>itemsets</a:t>
            </a:r>
            <a:r>
              <a:rPr lang="en-US" dirty="0" smtClean="0"/>
              <a:t>, how do we get the rules?</a:t>
            </a:r>
          </a:p>
          <a:p>
            <a:pPr lvl="1"/>
            <a:r>
              <a:rPr lang="en-US" dirty="0" smtClean="0"/>
              <a:t>For every </a:t>
            </a: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, we find rules of the form          </a:t>
            </a:r>
            <a:r>
              <a:rPr lang="en-US" dirty="0" smtClean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S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–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L </a:t>
            </a:r>
            <a:r>
              <a:rPr lang="en-US" dirty="0" smtClean="0">
                <a:sym typeface="Symbol" pitchFamily="18" charset="2"/>
              </a:rPr>
              <a:t>, where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L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 S, </a:t>
            </a:r>
            <a:r>
              <a:rPr lang="en-US" dirty="0" smtClean="0">
                <a:sym typeface="Symbol"/>
              </a:rPr>
              <a:t>that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dirty="0" smtClean="0">
                <a:sym typeface="Symbol" pitchFamily="18" charset="2"/>
              </a:rPr>
              <a:t>satisfy </a:t>
            </a:r>
            <a:r>
              <a:rPr lang="en-US" dirty="0">
                <a:sym typeface="Symbol" pitchFamily="18" charset="2"/>
              </a:rPr>
              <a:t>the minimum confidence requirement</a:t>
            </a:r>
          </a:p>
          <a:p>
            <a:pPr lvl="1"/>
            <a:r>
              <a:rPr lang="en-US" dirty="0" smtClean="0">
                <a:sym typeface="Symbol" pitchFamily="18" charset="2"/>
              </a:rPr>
              <a:t>Example: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L = {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A,B,C,D} </a:t>
            </a:r>
            <a:endParaRPr lang="en-US" dirty="0" smtClean="0">
              <a:solidFill>
                <a:srgbClr val="0070C0"/>
              </a:solidFill>
              <a:sym typeface="Symbol" pitchFamily="18" charset="2"/>
            </a:endParaRPr>
          </a:p>
          <a:p>
            <a:pPr lvl="1"/>
            <a:r>
              <a:rPr lang="en-US" dirty="0">
                <a:sym typeface="Symbol" pitchFamily="18" charset="2"/>
              </a:rPr>
              <a:t>C</a:t>
            </a:r>
            <a:r>
              <a:rPr lang="en-US" dirty="0" smtClean="0">
                <a:sym typeface="Symbol" pitchFamily="18" charset="2"/>
              </a:rPr>
              <a:t>andidate rules:</a:t>
            </a:r>
          </a:p>
          <a:p>
            <a:pPr marL="274320" lvl="1" indent="0"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A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BCD,   B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ACD,   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ABD,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ABC</a:t>
            </a:r>
            <a:br>
              <a:rPr lang="en-US" dirty="0">
                <a:solidFill>
                  <a:srgbClr val="0070C0"/>
                </a:solidFill>
                <a:sym typeface="Symbol" pitchFamily="18" charset="2"/>
              </a:rPr>
            </a:b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AB 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CD,   AC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BD,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AD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BC, 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BD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AC,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CD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AB,	</a:t>
            </a:r>
            <a:br>
              <a:rPr lang="en-US" dirty="0">
                <a:solidFill>
                  <a:srgbClr val="0070C0"/>
                </a:solidFill>
                <a:sym typeface="Symbol" pitchFamily="18" charset="2"/>
              </a:rPr>
            </a:b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       ABC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D, 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BCD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A, 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 BC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AD, </a:t>
            </a:r>
            <a:r>
              <a:rPr lang="en-US" dirty="0" smtClean="0">
                <a:sym typeface="Symbol" pitchFamily="18" charset="2"/>
              </a:rPr>
              <a:t>	</a:t>
            </a:r>
          </a:p>
          <a:p>
            <a:r>
              <a:rPr lang="en-US" dirty="0" smtClean="0"/>
              <a:t>If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|L| = k</a:t>
            </a:r>
            <a:r>
              <a:rPr lang="en-US" dirty="0"/>
              <a:t>, then there are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aseline="30000" dirty="0" err="1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– 2 </a:t>
            </a:r>
            <a:r>
              <a:rPr lang="en-US" dirty="0"/>
              <a:t>candidate association rules (ignoring </a:t>
            </a:r>
            <a:r>
              <a:rPr lang="en-US" dirty="0">
                <a:solidFill>
                  <a:srgbClr val="0070C0"/>
                </a:solidFill>
              </a:rPr>
              <a:t>L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 </a:t>
            </a:r>
            <a:r>
              <a:rPr lang="en-US" dirty="0">
                <a:sym typeface="Symbol" pitchFamily="18" charset="2"/>
              </a:rPr>
              <a:t>and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  L</a:t>
            </a:r>
            <a:r>
              <a:rPr lang="en-US" dirty="0"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54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</a:t>
            </a:r>
          </a:p>
        </p:txBody>
      </p:sp>
      <p:sp>
        <p:nvSpPr>
          <p:cNvPr id="127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How to efficiently generate rules from frequent </a:t>
            </a:r>
            <a:r>
              <a:rPr lang="en-US" dirty="0" err="1">
                <a:sym typeface="Symbol" pitchFamily="18" charset="2"/>
              </a:rPr>
              <a:t>itemsets</a:t>
            </a:r>
            <a:r>
              <a:rPr lang="en-US" dirty="0">
                <a:sym typeface="Symbol" pitchFamily="18" charset="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In general, confidence does not have an anti-monotone property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c(ABC D) </a:t>
            </a:r>
            <a:r>
              <a:rPr lang="en-US" dirty="0">
                <a:sym typeface="Symbol" pitchFamily="18" charset="2"/>
              </a:rPr>
              <a:t>can be larger or smaller than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c(AB D)</a:t>
            </a:r>
          </a:p>
          <a:p>
            <a:pPr lvl="4">
              <a:lnSpc>
                <a:spcPct val="90000"/>
              </a:lnSpc>
            </a:pPr>
            <a:endParaRPr lang="en-US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But confidence of rules generated from the same </a:t>
            </a:r>
            <a:r>
              <a:rPr lang="en-US" dirty="0" err="1">
                <a:sym typeface="Symbol" pitchFamily="18" charset="2"/>
              </a:rPr>
              <a:t>itemset</a:t>
            </a:r>
            <a:r>
              <a:rPr lang="en-US" dirty="0">
                <a:sym typeface="Symbol" pitchFamily="18" charset="2"/>
              </a:rPr>
              <a:t> has an anti-monotone property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e.g.,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L = {A,B,C,D}:</a:t>
            </a:r>
            <a:r>
              <a:rPr lang="en-US" dirty="0">
                <a:sym typeface="Symbol" pitchFamily="18" charset="2"/>
              </a:rPr>
              <a:t/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		c(ABC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dirty="0">
                <a:sym typeface="Symbol" pitchFamily="18" charset="2"/>
              </a:rPr>
              <a:t>)  c(AB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CD</a:t>
            </a:r>
            <a:r>
              <a:rPr lang="en-US" dirty="0">
                <a:sym typeface="Symbol" pitchFamily="18" charset="2"/>
              </a:rPr>
              <a:t>)  c(A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BCD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 Confidence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anti-monotone</a:t>
            </a:r>
            <a:r>
              <a:rPr lang="en-US" dirty="0">
                <a:sym typeface="Symbol" pitchFamily="18" charset="2"/>
              </a:rPr>
              <a:t> w.r.t. number of items on the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RHS</a:t>
            </a:r>
            <a:r>
              <a:rPr lang="en-US" dirty="0">
                <a:sym typeface="Symbol" pitchFamily="18" charset="2"/>
              </a:rPr>
              <a:t> of the rule</a:t>
            </a:r>
          </a:p>
        </p:txBody>
      </p:sp>
    </p:spTree>
    <p:extLst>
      <p:ext uri="{BB962C8B-B14F-4D97-AF65-F5344CB8AC3E}">
        <p14:creationId xmlns:p14="http://schemas.microsoft.com/office/powerpoint/2010/main" val="85172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 for Apriori Algorithm</a:t>
            </a:r>
          </a:p>
        </p:txBody>
      </p:sp>
      <p:graphicFrame>
        <p:nvGraphicFramePr>
          <p:cNvPr id="1278979" name="Object 3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8" name="Visio" r:id="rId3" imgW="8671306" imgH="4782859" progId="Visio.Drawing.6">
                  <p:embed/>
                </p:oleObj>
              </mc:Choice>
              <mc:Fallback>
                <p:oleObj name="Visio" r:id="rId3" imgW="8671306" imgH="478285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19225"/>
                        <a:ext cx="7620000" cy="42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8980" name="Text Box 4"/>
          <p:cNvSpPr txBox="1">
            <a:spLocks noChangeArrowheads="1"/>
          </p:cNvSpPr>
          <p:nvPr/>
        </p:nvSpPr>
        <p:spPr bwMode="auto">
          <a:xfrm>
            <a:off x="4185591" y="6203950"/>
            <a:ext cx="495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rgbClr val="CC3300"/>
                </a:solidFill>
                <a:latin typeface="+mj-lt"/>
              </a:rPr>
              <a:t>Lattice of </a:t>
            </a:r>
            <a:r>
              <a:rPr lang="en-US" sz="2400" b="0" dirty="0" smtClean="0">
                <a:solidFill>
                  <a:srgbClr val="CC3300"/>
                </a:solidFill>
                <a:latin typeface="+mj-lt"/>
              </a:rPr>
              <a:t>rules created by the </a:t>
            </a:r>
            <a:r>
              <a:rPr lang="en-US" sz="2400" b="0" dirty="0" smtClean="0">
                <a:solidFill>
                  <a:srgbClr val="FF0000"/>
                </a:solidFill>
                <a:latin typeface="+mj-lt"/>
              </a:rPr>
              <a:t>RHS</a:t>
            </a:r>
            <a:endParaRPr lang="en-US" sz="2400" b="0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278981" name="Group 5"/>
          <p:cNvGrpSpPr>
            <a:grpSpLocks/>
          </p:cNvGrpSpPr>
          <p:nvPr/>
        </p:nvGrpSpPr>
        <p:grpSpPr bwMode="auto">
          <a:xfrm>
            <a:off x="381000" y="1419225"/>
            <a:ext cx="8153400" cy="4784725"/>
            <a:chOff x="96" y="894"/>
            <a:chExt cx="5136" cy="3014"/>
          </a:xfrm>
        </p:grpSpPr>
        <p:graphicFrame>
          <p:nvGraphicFramePr>
            <p:cNvPr id="127898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4120978"/>
                </p:ext>
              </p:extLst>
            </p:nvPr>
          </p:nvGraphicFramePr>
          <p:xfrm>
            <a:off x="432" y="894"/>
            <a:ext cx="4800" cy="2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79" name="Visio" r:id="rId5" imgW="8778510" imgH="4949675" progId="Visio.Drawing.11">
                    <p:embed/>
                  </p:oleObj>
                </mc:Choice>
                <mc:Fallback>
                  <p:oleObj name="Visio" r:id="rId5" imgW="8778510" imgH="4949675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894"/>
                          <a:ext cx="4800" cy="27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8983" name="Freeform 7"/>
            <p:cNvSpPr>
              <a:spLocks/>
            </p:cNvSpPr>
            <p:nvPr/>
          </p:nvSpPr>
          <p:spPr bwMode="auto">
            <a:xfrm>
              <a:off x="320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984" name="Text Box 8"/>
            <p:cNvSpPr txBox="1">
              <a:spLocks noChangeArrowheads="1"/>
            </p:cNvSpPr>
            <p:nvPr/>
          </p:nvSpPr>
          <p:spPr bwMode="auto">
            <a:xfrm>
              <a:off x="96" y="3504"/>
              <a:ext cx="7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Pruned Rules</a:t>
              </a:r>
            </a:p>
          </p:txBody>
        </p:sp>
      </p:grpSp>
      <p:sp>
        <p:nvSpPr>
          <p:cNvPr id="1278985" name="Line 9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8986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Low Confidence Rule</a:t>
            </a:r>
          </a:p>
        </p:txBody>
      </p:sp>
    </p:spTree>
    <p:extLst>
      <p:ext uri="{BB962C8B-B14F-4D97-AF65-F5344CB8AC3E}">
        <p14:creationId xmlns:p14="http://schemas.microsoft.com/office/powerpoint/2010/main" val="204699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Generation for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</p:txBody>
      </p:sp>
      <p:sp>
        <p:nvSpPr>
          <p:cNvPr id="128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Candidate rule is generated by merging two rules that share the same prefix</a:t>
            </a:r>
            <a:br>
              <a:rPr lang="en-US" dirty="0"/>
            </a:br>
            <a:r>
              <a:rPr lang="en-US" dirty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RHS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smtClean="0"/>
              <a:t>join(</a:t>
            </a:r>
            <a:r>
              <a:rPr lang="en-US" dirty="0" smtClean="0">
                <a:solidFill>
                  <a:srgbClr val="0070C0"/>
                </a:solidFill>
              </a:rPr>
              <a:t>CD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B,BD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would produce the candidate</a:t>
            </a:r>
            <a:br>
              <a:rPr lang="en-US" dirty="0"/>
            </a:br>
            <a:r>
              <a:rPr lang="en-US" dirty="0"/>
              <a:t>rule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ABC</a:t>
            </a:r>
          </a:p>
          <a:p>
            <a:endParaRPr lang="en-US" dirty="0"/>
          </a:p>
          <a:p>
            <a:r>
              <a:rPr lang="en-US" dirty="0"/>
              <a:t>Prune rule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A</a:t>
            </a:r>
            <a:r>
              <a:rPr lang="en-US" dirty="0">
                <a:solidFill>
                  <a:srgbClr val="FF000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if </a:t>
            </a:r>
            <a:r>
              <a:rPr lang="en-US" dirty="0"/>
              <a:t>its</a:t>
            </a:r>
            <a:br>
              <a:rPr lang="en-US" dirty="0"/>
            </a:br>
            <a:r>
              <a:rPr lang="en-US" dirty="0"/>
              <a:t>subset </a:t>
            </a:r>
            <a:r>
              <a:rPr lang="en-US" dirty="0" smtClean="0">
                <a:solidFill>
                  <a:srgbClr val="0070C0"/>
                </a:solidFill>
              </a:rPr>
              <a:t>AD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BC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does not have</a:t>
            </a:r>
            <a:br>
              <a:rPr lang="en-US" dirty="0"/>
            </a:br>
            <a:r>
              <a:rPr lang="en-US" dirty="0"/>
              <a:t>high </a:t>
            </a:r>
            <a:r>
              <a:rPr lang="en-US" dirty="0" smtClean="0"/>
              <a:t>confidence</a:t>
            </a:r>
          </a:p>
          <a:p>
            <a:endParaRPr lang="en-US" dirty="0"/>
          </a:p>
          <a:p>
            <a:r>
              <a:rPr lang="en-US" dirty="0" smtClean="0"/>
              <a:t>Essentially we are doing </a:t>
            </a:r>
            <a:r>
              <a:rPr lang="en-US" dirty="0" err="1" smtClean="0"/>
              <a:t>APriori</a:t>
            </a:r>
            <a:r>
              <a:rPr lang="en-US" dirty="0" smtClean="0"/>
              <a:t> on the RHS </a:t>
            </a:r>
            <a:endParaRPr lang="en-US" dirty="0"/>
          </a:p>
        </p:txBody>
      </p:sp>
      <p:graphicFrame>
        <p:nvGraphicFramePr>
          <p:cNvPr id="1280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858114"/>
              </p:ext>
            </p:extLst>
          </p:nvPr>
        </p:nvGraphicFramePr>
        <p:xfrm>
          <a:off x="5334000" y="2362200"/>
          <a:ext cx="3429000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Visio" r:id="rId3" imgW="2777760" imgH="2320775" progId="Visio.Drawing.11">
                  <p:embed/>
                </p:oleObj>
              </mc:Choice>
              <mc:Fallback>
                <p:oleObj name="Visio" r:id="rId3" imgW="2777760" imgH="232077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362200"/>
                        <a:ext cx="3429000" cy="286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9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445E-1D70-4349-AF68-7380A2D078D8}" type="slidenum">
              <a:rPr lang="en-US"/>
              <a:pPr/>
              <a:t>7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Web pages; </a:t>
            </a:r>
            <a:r>
              <a:rPr lang="en-US" dirty="0">
                <a:solidFill>
                  <a:srgbClr val="CC6600"/>
                </a:solidFill>
              </a:rPr>
              <a:t>items</a:t>
            </a:r>
            <a:r>
              <a:rPr lang="en-US" dirty="0"/>
              <a:t> = words.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application: </a:t>
            </a:r>
            <a:r>
              <a:rPr lang="en-US" dirty="0" smtClean="0"/>
              <a:t>Unusual </a:t>
            </a:r>
            <a:r>
              <a:rPr lang="en-US" dirty="0"/>
              <a:t>words appearing together in a large number of documents, e.g., “Brad” and “Angelina,” may indicate an interesting relationship.</a:t>
            </a:r>
          </a:p>
        </p:txBody>
      </p:sp>
    </p:spTree>
    <p:extLst>
      <p:ext uri="{BB962C8B-B14F-4D97-AF65-F5344CB8AC3E}">
        <p14:creationId xmlns:p14="http://schemas.microsoft.com/office/powerpoint/2010/main" val="3802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3F61-69A4-47D3-8542-76C6ECD146C0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–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sentences; </a:t>
            </a:r>
            <a:r>
              <a:rPr lang="en-US" dirty="0">
                <a:solidFill>
                  <a:srgbClr val="CC6600"/>
                </a:solidFill>
              </a:rPr>
              <a:t>items</a:t>
            </a:r>
            <a:r>
              <a:rPr lang="en-US" dirty="0"/>
              <a:t> = documents containing those sentences.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application: </a:t>
            </a:r>
            <a:r>
              <a:rPr lang="en-US" dirty="0" smtClean="0"/>
              <a:t>Items </a:t>
            </a:r>
            <a:r>
              <a:rPr lang="en-US" dirty="0"/>
              <a:t>that appear together too often could represent plagiarism.</a:t>
            </a:r>
          </a:p>
          <a:p>
            <a:r>
              <a:rPr lang="en-US" dirty="0"/>
              <a:t>Notice items do not have to be “in” baskets.</a:t>
            </a:r>
          </a:p>
        </p:txBody>
      </p:sp>
    </p:spTree>
    <p:extLst>
      <p:ext uri="{BB962C8B-B14F-4D97-AF65-F5344CB8AC3E}">
        <p14:creationId xmlns:p14="http://schemas.microsoft.com/office/powerpoint/2010/main" val="12631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990600"/>
          </a:xfrm>
        </p:spPr>
        <p:txBody>
          <a:bodyPr>
            <a:normAutofit/>
          </a:bodyPr>
          <a:lstStyle/>
          <a:p>
            <a:r>
              <a:rPr lang="en-US" dirty="0"/>
              <a:t>Definition: Frequent </a:t>
            </a:r>
            <a:r>
              <a:rPr lang="en-US" dirty="0" err="1"/>
              <a:t>Itemset</a:t>
            </a:r>
            <a:endParaRPr lang="en-US" dirty="0"/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876800" cy="5334000"/>
          </a:xfrm>
          <a:noFill/>
          <a:ln/>
        </p:spPr>
        <p:txBody>
          <a:bodyPr/>
          <a:lstStyle/>
          <a:p>
            <a:pPr marL="342900" indent="-342900"/>
            <a:r>
              <a:rPr lang="en-US" sz="2000" b="1" dirty="0" err="1"/>
              <a:t>Itemset</a:t>
            </a:r>
            <a:endParaRPr lang="en-US" sz="2000" b="1" dirty="0"/>
          </a:p>
          <a:p>
            <a:pPr marL="742950" lvl="1" indent="-285750"/>
            <a:r>
              <a:rPr lang="en-US" sz="1800" dirty="0"/>
              <a:t>A collection of one or more items</a:t>
            </a:r>
          </a:p>
          <a:p>
            <a:pPr marL="1143000" lvl="2" indent="-228600"/>
            <a:r>
              <a:rPr lang="en-US" sz="1600" dirty="0"/>
              <a:t>Example: {Milk, Bread, Diaper}</a:t>
            </a:r>
          </a:p>
          <a:p>
            <a:pPr marL="742950" lvl="1" indent="-285750"/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k-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itemset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1143000" lvl="2" indent="-228600"/>
            <a:r>
              <a:rPr lang="en-US" sz="1600" dirty="0"/>
              <a:t>An </a:t>
            </a:r>
            <a:r>
              <a:rPr lang="en-US" sz="1600" dirty="0" err="1"/>
              <a:t>itemset</a:t>
            </a:r>
            <a:r>
              <a:rPr lang="en-US" sz="1600" dirty="0"/>
              <a:t> that contains </a:t>
            </a:r>
            <a:r>
              <a:rPr lang="en-US" sz="1600" dirty="0">
                <a:solidFill>
                  <a:srgbClr val="00B0F0"/>
                </a:solidFill>
              </a:rPr>
              <a:t>k</a:t>
            </a:r>
            <a:r>
              <a:rPr lang="en-US" sz="1600" dirty="0"/>
              <a:t> items</a:t>
            </a:r>
            <a:endParaRPr lang="en-US" sz="1600" b="1" dirty="0"/>
          </a:p>
          <a:p>
            <a:pPr marL="342900" indent="-342900"/>
            <a:r>
              <a:rPr lang="en-US" sz="2000" b="1" dirty="0"/>
              <a:t>Support </a:t>
            </a:r>
            <a:r>
              <a:rPr lang="en-US" sz="2000" b="1" dirty="0" smtClean="0"/>
              <a:t>(</a:t>
            </a:r>
            <a:r>
              <a:rPr lang="en-US" sz="2000" b="1" dirty="0">
                <a:sym typeface="Symbol" pitchFamily="18" charset="2"/>
              </a:rPr>
              <a:t>)</a:t>
            </a:r>
          </a:p>
          <a:p>
            <a:pPr marL="742950" lvl="1" indent="-285750"/>
            <a:r>
              <a:rPr lang="en-US" sz="1800" b="1" dirty="0" smtClean="0"/>
              <a:t>Count</a:t>
            </a:r>
            <a:r>
              <a:rPr lang="en-US" sz="1800" dirty="0" smtClean="0"/>
              <a:t>: Frequency </a:t>
            </a:r>
            <a:r>
              <a:rPr lang="en-US" sz="1800" dirty="0"/>
              <a:t>of occurrence of an </a:t>
            </a:r>
            <a:r>
              <a:rPr lang="en-US" sz="1800" dirty="0" err="1"/>
              <a:t>itemset</a:t>
            </a:r>
            <a:endParaRPr lang="en-US" sz="1800" dirty="0"/>
          </a:p>
          <a:p>
            <a:pPr marL="742950" lvl="1" indent="-285750"/>
            <a:r>
              <a:rPr lang="en-US" sz="1800" dirty="0"/>
              <a:t>E.g.   </a:t>
            </a:r>
            <a:r>
              <a:rPr lang="en-US" sz="1800" dirty="0">
                <a:solidFill>
                  <a:srgbClr val="0070C0"/>
                </a:solidFill>
                <a:sym typeface="Symbol" pitchFamily="18" charset="2"/>
              </a:rPr>
              <a:t>({Milk, </a:t>
            </a:r>
            <a:r>
              <a:rPr lang="en-US" sz="1800" dirty="0" err="1">
                <a:solidFill>
                  <a:srgbClr val="0070C0"/>
                </a:solidFill>
                <a:sym typeface="Symbol" pitchFamily="18" charset="2"/>
              </a:rPr>
              <a:t>Bread,Diaper</a:t>
            </a:r>
            <a:r>
              <a:rPr lang="en-US" sz="1800" dirty="0">
                <a:solidFill>
                  <a:srgbClr val="0070C0"/>
                </a:solidFill>
                <a:sym typeface="Symbol" pitchFamily="18" charset="2"/>
              </a:rPr>
              <a:t>}) </a:t>
            </a:r>
            <a:r>
              <a:rPr lang="en-US" sz="1800" dirty="0">
                <a:sym typeface="Symbol" pitchFamily="18" charset="2"/>
              </a:rPr>
              <a:t>= 2 </a:t>
            </a:r>
            <a:endParaRPr lang="en-US" sz="2000" b="1" dirty="0"/>
          </a:p>
          <a:p>
            <a:pPr marL="742950" lvl="1" indent="-285750"/>
            <a:r>
              <a:rPr lang="en-US" sz="1800" b="1" dirty="0" smtClean="0"/>
              <a:t>Fraction</a:t>
            </a:r>
            <a:r>
              <a:rPr lang="en-US" sz="1800" dirty="0" smtClean="0"/>
              <a:t>: Fraction </a:t>
            </a:r>
            <a:r>
              <a:rPr lang="en-US" sz="1800" dirty="0"/>
              <a:t>of transactions that contain an </a:t>
            </a:r>
            <a:r>
              <a:rPr lang="en-US" sz="1800" dirty="0" err="1"/>
              <a:t>itemset</a:t>
            </a:r>
            <a:endParaRPr lang="en-US" sz="1800" dirty="0"/>
          </a:p>
          <a:p>
            <a:pPr marL="742950" lvl="1" indent="-285750"/>
            <a:r>
              <a:rPr lang="en-US" sz="1800" dirty="0"/>
              <a:t>E.g.   </a:t>
            </a:r>
            <a:r>
              <a:rPr lang="en-US" sz="1800" dirty="0">
                <a:solidFill>
                  <a:srgbClr val="0070C0"/>
                </a:solidFill>
              </a:rPr>
              <a:t>s({Milk, Bread, Diaper}) </a:t>
            </a:r>
            <a:r>
              <a:rPr lang="en-US" sz="1800" dirty="0"/>
              <a:t>= </a:t>
            </a:r>
            <a:r>
              <a:rPr lang="en-US" sz="1800" dirty="0" smtClean="0"/>
              <a:t>40%</a:t>
            </a:r>
            <a:endParaRPr lang="en-US" sz="1800" dirty="0"/>
          </a:p>
          <a:p>
            <a:pPr marL="342900" indent="-342900"/>
            <a:r>
              <a:rPr lang="en-US" sz="2000" b="1" dirty="0"/>
              <a:t>Frequent </a:t>
            </a:r>
            <a:r>
              <a:rPr lang="en-US" sz="2000" b="1" dirty="0" err="1"/>
              <a:t>Itemset</a:t>
            </a:r>
            <a:endParaRPr lang="en-US" sz="2000" b="1" dirty="0"/>
          </a:p>
          <a:p>
            <a:pPr marL="742950" lvl="1" indent="-285750"/>
            <a:r>
              <a:rPr lang="en-US" sz="1800" dirty="0"/>
              <a:t>An </a:t>
            </a:r>
            <a:r>
              <a:rPr lang="en-US" sz="1800" dirty="0" err="1"/>
              <a:t>itemset</a:t>
            </a:r>
            <a:r>
              <a:rPr lang="en-US" sz="1800" dirty="0"/>
              <a:t> whose support is </a:t>
            </a:r>
            <a:r>
              <a:rPr lang="en-US" sz="1800" dirty="0" smtClean="0"/>
              <a:t>greater </a:t>
            </a:r>
            <a:r>
              <a:rPr lang="en-US" sz="1800" dirty="0"/>
              <a:t>than or equal to a </a:t>
            </a:r>
            <a:r>
              <a:rPr lang="en-US" sz="1800" i="1" dirty="0" err="1">
                <a:solidFill>
                  <a:srgbClr val="FF0000"/>
                </a:solidFill>
              </a:rPr>
              <a:t>minsup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threshold</a:t>
            </a:r>
          </a:p>
        </p:txBody>
      </p:sp>
      <p:graphicFrame>
        <p:nvGraphicFramePr>
          <p:cNvPr id="1231917" name="Object 45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67228970"/>
              </p:ext>
            </p:extLst>
          </p:nvPr>
        </p:nvGraphicFramePr>
        <p:xfrm>
          <a:off x="5334000" y="2438400"/>
          <a:ext cx="3657600" cy="219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8" name="Document" r:id="rId3" imgW="3359338" imgH="2015504" progId="Word.Document.8">
                  <p:embed/>
                </p:oleObj>
              </mc:Choice>
              <mc:Fallback>
                <p:oleObj name="Document" r:id="rId3" imgW="3359338" imgH="20155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438400"/>
                        <a:ext cx="3657600" cy="219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2600" y="5636567"/>
                <a:ext cx="2195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≥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minsup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636567"/>
                <a:ext cx="219592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9333" r="-3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2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uiExpand="1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6782</TotalTime>
  <Words>4189</Words>
  <Application>Microsoft Office PowerPoint</Application>
  <PresentationFormat>On-screen Show (4:3)</PresentationFormat>
  <Paragraphs>949</Paragraphs>
  <Slides>64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6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Clarity</vt:lpstr>
      <vt:lpstr>Document</vt:lpstr>
      <vt:lpstr>Microsoft Visio Drawing</vt:lpstr>
      <vt:lpstr>Visio</vt:lpstr>
      <vt:lpstr>Εξίσωση</vt:lpstr>
      <vt:lpstr>Microsoft Word 97 - 2003 Document</vt:lpstr>
      <vt:lpstr>Equation</vt:lpstr>
      <vt:lpstr>DATA MINING LECTURE 3</vt:lpstr>
      <vt:lpstr>This is how it all started…</vt:lpstr>
      <vt:lpstr>Market-Basket Data</vt:lpstr>
      <vt:lpstr>Market-Baskets – (2)</vt:lpstr>
      <vt:lpstr>PowerPoint Presentation</vt:lpstr>
      <vt:lpstr>Applications – (1)</vt:lpstr>
      <vt:lpstr>Applications – (2)</vt:lpstr>
      <vt:lpstr>Applications – (3)</vt:lpstr>
      <vt:lpstr>Definition: Frequent Itemset</vt:lpstr>
      <vt:lpstr>Mining Frequent Itemsets task</vt:lpstr>
      <vt:lpstr>The itemset lattice</vt:lpstr>
      <vt:lpstr>A Naïve Algorithm</vt:lpstr>
      <vt:lpstr>Computation Model</vt:lpstr>
      <vt:lpstr>Example file: retail</vt:lpstr>
      <vt:lpstr>Computation Model – (2)</vt:lpstr>
      <vt:lpstr>Main-Memory Bottleneck</vt:lpstr>
      <vt:lpstr>PowerPoint Presentation</vt:lpstr>
      <vt:lpstr>Illustration of the Apriori principle</vt:lpstr>
      <vt:lpstr>Illustration of the Apriori principle</vt:lpstr>
      <vt:lpstr>PowerPoint Presentation</vt:lpstr>
      <vt:lpstr>PowerPoint Presentation</vt:lpstr>
      <vt:lpstr>Candidate Generation</vt:lpstr>
      <vt:lpstr>PowerPoint Presentation</vt:lpstr>
      <vt:lpstr>PowerPoint Presentation</vt:lpstr>
      <vt:lpstr>PowerPoint Presentation</vt:lpstr>
      <vt:lpstr>Generating Candidates Ck+1 in SQL</vt:lpstr>
      <vt:lpstr>PowerPoint Presentation</vt:lpstr>
      <vt:lpstr>PowerPoint Presentation</vt:lpstr>
      <vt:lpstr>PowerPoint Presentation</vt:lpstr>
      <vt:lpstr>PowerPoint Presentation</vt:lpstr>
      <vt:lpstr>Example II</vt:lpstr>
      <vt:lpstr>Generate Candidates Ck+1</vt:lpstr>
      <vt:lpstr>PowerPoint Presentation</vt:lpstr>
      <vt:lpstr>PowerPoint Presentation</vt:lpstr>
      <vt:lpstr>Computing Frequent Itemsets</vt:lpstr>
      <vt:lpstr>A simple hash structure</vt:lpstr>
      <vt:lpstr>Example</vt:lpstr>
      <vt:lpstr>Subset Generation</vt:lpstr>
      <vt:lpstr>Example</vt:lpstr>
      <vt:lpstr>Example</vt:lpstr>
      <vt:lpstr>The Hash Tree Structure</vt:lpstr>
      <vt:lpstr>Subset Operation Using Hash Tree</vt:lpstr>
      <vt:lpstr>Subset Operation Using Hash Tree</vt:lpstr>
      <vt:lpstr>Subset Operation Using Hash Tree</vt:lpstr>
      <vt:lpstr>PowerPoint Presentation</vt:lpstr>
      <vt:lpstr>A-Priori for All Frequent Itemsets</vt:lpstr>
      <vt:lpstr>Picture of A-Priori</vt:lpstr>
      <vt:lpstr>Details of Main-Memory Counting</vt:lpstr>
      <vt:lpstr>PowerPoint Presentation</vt:lpstr>
      <vt:lpstr>Triangular-Matrix Approach – (1)</vt:lpstr>
      <vt:lpstr>Triangular-Matrix Approach – (2)</vt:lpstr>
      <vt:lpstr>Details of Approach #2</vt:lpstr>
      <vt:lpstr>Detail for A-Priori</vt:lpstr>
      <vt:lpstr>A-Priori Using Triangular Matrix for Counts</vt:lpstr>
      <vt:lpstr>Factors Affecting Complexity</vt:lpstr>
      <vt:lpstr>ASSOCIATION RULES</vt:lpstr>
      <vt:lpstr>Association Rule Mining</vt:lpstr>
      <vt:lpstr>Definition: Association Rule</vt:lpstr>
      <vt:lpstr>Association Rule Mining Task</vt:lpstr>
      <vt:lpstr>Mining Association Rules</vt:lpstr>
      <vt:lpstr>Rule Generation</vt:lpstr>
      <vt:lpstr>Rule Generation</vt:lpstr>
      <vt:lpstr>Rule Generation for Apriori Algorithm</vt:lpstr>
      <vt:lpstr>Rule Generation for APriori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252</cp:revision>
  <dcterms:created xsi:type="dcterms:W3CDTF">2011-10-17T19:46:53Z</dcterms:created>
  <dcterms:modified xsi:type="dcterms:W3CDTF">2012-10-22T18:32:00Z</dcterms:modified>
</cp:coreProperties>
</file>