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6"/>
  </p:notesMasterIdLst>
  <p:sldIdLst>
    <p:sldId id="674" r:id="rId2"/>
    <p:sldId id="1024" r:id="rId3"/>
    <p:sldId id="1004" r:id="rId4"/>
    <p:sldId id="1005" r:id="rId5"/>
    <p:sldId id="1006" r:id="rId6"/>
    <p:sldId id="1007" r:id="rId7"/>
    <p:sldId id="1008" r:id="rId8"/>
    <p:sldId id="1009" r:id="rId9"/>
    <p:sldId id="1010" r:id="rId10"/>
    <p:sldId id="1011" r:id="rId11"/>
    <p:sldId id="1012" r:id="rId12"/>
    <p:sldId id="1013" r:id="rId13"/>
    <p:sldId id="1014" r:id="rId14"/>
    <p:sldId id="1015" r:id="rId15"/>
    <p:sldId id="1016" r:id="rId16"/>
    <p:sldId id="1017" r:id="rId17"/>
    <p:sldId id="1048" r:id="rId18"/>
    <p:sldId id="1049" r:id="rId19"/>
    <p:sldId id="1050" r:id="rId20"/>
    <p:sldId id="1018" r:id="rId21"/>
    <p:sldId id="1022" r:id="rId22"/>
    <p:sldId id="1023" r:id="rId23"/>
    <p:sldId id="1025" r:id="rId24"/>
    <p:sldId id="1026" r:id="rId25"/>
    <p:sldId id="1027" r:id="rId26"/>
    <p:sldId id="1028" r:id="rId27"/>
    <p:sldId id="1029" r:id="rId28"/>
    <p:sldId id="1030" r:id="rId29"/>
    <p:sldId id="1031" r:id="rId30"/>
    <p:sldId id="1032" r:id="rId31"/>
    <p:sldId id="1033" r:id="rId32"/>
    <p:sldId id="1034" r:id="rId33"/>
    <p:sldId id="1047" r:id="rId34"/>
    <p:sldId id="1035" r:id="rId35"/>
    <p:sldId id="1037" r:id="rId36"/>
    <p:sldId id="1038" r:id="rId37"/>
    <p:sldId id="1039" r:id="rId38"/>
    <p:sldId id="1040" r:id="rId39"/>
    <p:sldId id="1041" r:id="rId40"/>
    <p:sldId id="1042" r:id="rId41"/>
    <p:sldId id="1043" r:id="rId42"/>
    <p:sldId id="1044" r:id="rId43"/>
    <p:sldId id="1045" r:id="rId44"/>
    <p:sldId id="104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B3B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83" autoAdjust="0"/>
    <p:restoredTop sz="94676" autoAdjust="0"/>
  </p:normalViewPr>
  <p:slideViewPr>
    <p:cSldViewPr>
      <p:cViewPr>
        <p:scale>
          <a:sx n="110" d="100"/>
          <a:sy n="110" d="100"/>
        </p:scale>
        <p:origin x="-16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7" Type="http://schemas.openxmlformats.org/officeDocument/2006/relationships/image" Target="../media/image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</a:t>
            </a: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057400"/>
          </a:xfrm>
        </p:spPr>
        <p:txBody>
          <a:bodyPr>
            <a:normAutofit/>
          </a:bodyPr>
          <a:lstStyle/>
          <a:p>
            <a:r>
              <a:rPr lang="en-US" b="1" dirty="0" smtClean="0"/>
              <a:t>Absorbing Random walks</a:t>
            </a:r>
          </a:p>
          <a:p>
            <a:endParaRPr lang="en-US" b="1" dirty="0"/>
          </a:p>
          <a:p>
            <a:r>
              <a:rPr lang="en-US" b="1" smtClean="0"/>
              <a:t>Coverage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the nodes absorbing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200400" y="3159124"/>
            <a:ext cx="2635250" cy="2098676"/>
            <a:chOff x="2888703" y="2438400"/>
            <a:chExt cx="3556000" cy="2619376"/>
          </a:xfrm>
        </p:grpSpPr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 flipV="1">
              <a:off x="3618952" y="2839924"/>
              <a:ext cx="952501" cy="2635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855751" y="31047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154673" y="41653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092456" y="35342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261969" y="4017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228757" y="46674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491074" y="44576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955599" y="40334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the </a:t>
            </a:r>
            <a:r>
              <a:rPr lang="en-US" dirty="0" err="1" smtClean="0"/>
              <a:t>absorbtion</a:t>
            </a:r>
            <a:r>
              <a:rPr lang="en-US" dirty="0" smtClean="0"/>
              <a:t> probabilities for red and blue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3592" y="2895600"/>
                <a:ext cx="54044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𝑅𝑒𝑑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2895600"/>
                <a:ext cx="54044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3592" y="3580064"/>
                <a:ext cx="580697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3580064"/>
                <a:ext cx="5806974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4883" y="4328335"/>
                <a:ext cx="588507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83" y="4328335"/>
                <a:ext cx="5885073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6716307" y="6284150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67476" y="6251884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0.42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0.58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56629" y="3860282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0.43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273685" y="4035093"/>
            <a:ext cx="2680977" cy="2153005"/>
            <a:chOff x="3302538" y="4680709"/>
            <a:chExt cx="2680977" cy="2153005"/>
          </a:xfrm>
        </p:grpSpPr>
        <p:grpSp>
          <p:nvGrpSpPr>
            <p:cNvPr id="30" name="Group 29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6200" y="5155284"/>
                <a:ext cx="3750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1−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155284"/>
                <a:ext cx="375057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63592" y="5600545"/>
                <a:ext cx="39371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1− 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5600545"/>
                <a:ext cx="393710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63592" y="6077960"/>
                <a:ext cx="40420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1−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6077960"/>
                <a:ext cx="4042004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4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Penalizing long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orange node has the same probability of reaching red and blue as the yellow one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sz="2400" dirty="0" smtClean="0"/>
              <a:t>Intuitively though it is further away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716307" y="5515367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67476" y="5483101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0.42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0.58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56629" y="3091499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0.43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273685" y="3266310"/>
            <a:ext cx="2680977" cy="2153005"/>
            <a:chOff x="3302538" y="4680709"/>
            <a:chExt cx="2680977" cy="2153005"/>
          </a:xfrm>
        </p:grpSpPr>
        <p:grpSp>
          <p:nvGrpSpPr>
            <p:cNvPr id="30" name="Group 29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27259" y="4081355"/>
                <a:ext cx="37367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𝐵𝑙𝑢𝑒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𝑂𝑟𝑎𝑛𝑔𝑒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𝐵𝑙𝑢𝑒</m:t>
                        </m:r>
                      </m:e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𝑌𝑒𝑙𝑙𝑜𝑤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59" y="4081355"/>
                <a:ext cx="3736729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/>
          <p:cNvSpPr/>
          <p:nvPr/>
        </p:nvSpPr>
        <p:spPr>
          <a:xfrm>
            <a:off x="5181600" y="3541931"/>
            <a:ext cx="494109" cy="5227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54" idx="6"/>
            <a:endCxn id="42" idx="2"/>
          </p:cNvCxnSpPr>
          <p:nvPr/>
        </p:nvCxnSpPr>
        <p:spPr>
          <a:xfrm>
            <a:off x="5675709" y="3803312"/>
            <a:ext cx="643703" cy="19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791200" y="39943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62000" y="3437309"/>
                <a:ext cx="3651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𝑂𝑟𝑎𝑛𝑔𝑒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437309"/>
                <a:ext cx="3651449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5131938" y="2895600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0.43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Penalizing long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universal absorbing node </a:t>
            </a:r>
            <a:r>
              <a:rPr lang="en-US" dirty="0" smtClean="0"/>
              <a:t>to which each node gets absorbed with probability 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r>
              <a:rPr lang="el-GR" dirty="0" smtClean="0"/>
              <a:t>.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183083" y="3152877"/>
            <a:ext cx="2635250" cy="2098676"/>
            <a:chOff x="2888703" y="2438400"/>
            <a:chExt cx="3556000" cy="2619376"/>
          </a:xfrm>
        </p:grpSpPr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V="1">
              <a:off x="3618952" y="2839924"/>
              <a:ext cx="952501" cy="2635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Oval 27"/>
          <p:cNvSpPr/>
          <p:nvPr/>
        </p:nvSpPr>
        <p:spPr>
          <a:xfrm>
            <a:off x="5045271" y="3374169"/>
            <a:ext cx="494109" cy="5227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8" idx="6"/>
            <a:endCxn id="27" idx="2"/>
          </p:cNvCxnSpPr>
          <p:nvPr/>
        </p:nvCxnSpPr>
        <p:spPr>
          <a:xfrm>
            <a:off x="5539380" y="3635550"/>
            <a:ext cx="643703" cy="19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42131" y="370663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p:cxnSp>
        <p:nvCxnSpPr>
          <p:cNvPr id="33" name="Straight Connector 32"/>
          <p:cNvCxnSpPr>
            <a:stCxn id="28" idx="4"/>
            <a:endCxn id="34" idx="0"/>
          </p:cNvCxnSpPr>
          <p:nvPr/>
        </p:nvCxnSpPr>
        <p:spPr>
          <a:xfrm>
            <a:off x="5292326" y="3896930"/>
            <a:ext cx="0" cy="3394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178026" y="4236359"/>
            <a:ext cx="228600" cy="2214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902795" y="38314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 rot="10800000">
            <a:off x="6315837" y="3015446"/>
            <a:ext cx="228600" cy="560892"/>
            <a:chOff x="3927642" y="3124832"/>
            <a:chExt cx="228600" cy="560892"/>
          </a:xfrm>
        </p:grpSpPr>
        <p:cxnSp>
          <p:nvCxnSpPr>
            <p:cNvPr id="39" name="Straight Connector 38"/>
            <p:cNvCxnSpPr>
              <a:endCxn id="40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57780" y="319540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544437" y="5273322"/>
            <a:ext cx="228600" cy="560892"/>
            <a:chOff x="3927642" y="3124832"/>
            <a:chExt cx="228600" cy="560892"/>
          </a:xfrm>
        </p:grpSpPr>
        <p:cxnSp>
          <p:nvCxnSpPr>
            <p:cNvPr id="45" name="Straight Connector 44"/>
            <p:cNvCxnSpPr>
              <a:endCxn id="46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095624" y="5251552"/>
            <a:ext cx="228600" cy="560892"/>
            <a:chOff x="3927642" y="3124832"/>
            <a:chExt cx="228600" cy="560892"/>
          </a:xfrm>
        </p:grpSpPr>
        <p:cxnSp>
          <p:nvCxnSpPr>
            <p:cNvPr id="48" name="Straight Connector 47"/>
            <p:cNvCxnSpPr>
              <a:endCxn id="49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292206" y="52216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8291014" y="519613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sp>
        <p:nvSpPr>
          <p:cNvPr id="54" name="Arc 53"/>
          <p:cNvSpPr/>
          <p:nvPr/>
        </p:nvSpPr>
        <p:spPr>
          <a:xfrm>
            <a:off x="5406626" y="4423676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16200000">
            <a:off x="7505857" y="4423676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2903133">
            <a:off x="5270600" y="2944115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859182" y="4423844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460637" y="430613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077185" y="3643746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19335" y="5943600"/>
                <a:ext cx="684020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l-GR" b="0" i="1" smtClean="0">
                          <a:latin typeface="Cambria Math"/>
                        </a:rPr>
                        <m:t>(1−</m:t>
                      </m:r>
                      <m:r>
                        <a:rPr lang="el-GR" b="0" i="1" smtClean="0">
                          <a:latin typeface="Cambria Math"/>
                        </a:rPr>
                        <m:t>𝛼</m:t>
                      </m:r>
                      <m:r>
                        <a:rPr lang="el-GR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𝑌𝑒𝑙𝑙𝑜𝑤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𝑃𝑖𝑛𝑘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5" y="5943600"/>
                <a:ext cx="6840206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293784" y="3111975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probability 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r>
              <a:rPr lang="el-GR" dirty="0" smtClean="0"/>
              <a:t> </a:t>
            </a:r>
            <a:r>
              <a:rPr lang="en-US" dirty="0" smtClean="0"/>
              <a:t>the random walk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dies</a:t>
            </a:r>
          </a:p>
          <a:p>
            <a:endParaRPr lang="en-US" dirty="0"/>
          </a:p>
          <a:p>
            <a:r>
              <a:rPr lang="en-US" dirty="0" smtClean="0"/>
              <a:t>With probability </a:t>
            </a:r>
            <a:r>
              <a:rPr lang="en-US" dirty="0" smtClean="0">
                <a:solidFill>
                  <a:srgbClr val="0070C0"/>
                </a:solidFill>
              </a:rPr>
              <a:t>(1-</a:t>
            </a:r>
            <a:r>
              <a:rPr lang="el-GR" dirty="0" smtClean="0">
                <a:solidFill>
                  <a:srgbClr val="0070C0"/>
                </a:solidFill>
              </a:rPr>
              <a:t>α) </a:t>
            </a:r>
            <a:r>
              <a:rPr lang="en-US" dirty="0" smtClean="0"/>
              <a:t>the random walk continues as before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40102" y="4523153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longer the path </a:t>
            </a:r>
            <a:r>
              <a:rPr lang="en-US" dirty="0" smtClean="0"/>
              <a:t>from a node to an  absorbing node the more likely the random walk dies along the way, </a:t>
            </a:r>
            <a:r>
              <a:rPr lang="en-US" dirty="0" smtClean="0">
                <a:solidFill>
                  <a:srgbClr val="0070C0"/>
                </a:solidFill>
              </a:rPr>
              <a:t>the lower the </a:t>
            </a:r>
            <a:r>
              <a:rPr lang="en-US" dirty="0" err="1" smtClean="0">
                <a:solidFill>
                  <a:srgbClr val="0070C0"/>
                </a:solidFill>
              </a:rPr>
              <a:t>absorbtion</a:t>
            </a:r>
            <a:r>
              <a:rPr lang="en-US" dirty="0" smtClean="0">
                <a:solidFill>
                  <a:srgbClr val="0070C0"/>
                </a:solidFill>
              </a:rPr>
              <a:t> probability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82" y="5834214"/>
            <a:ext cx="52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 with restarts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Adding a jump with probability 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r>
              <a:rPr lang="el-GR" dirty="0" smtClean="0"/>
              <a:t> </a:t>
            </a:r>
            <a:r>
              <a:rPr lang="en-US" dirty="0" smtClean="0"/>
              <a:t>to a  universal absorbing node seems similar to </a:t>
            </a:r>
            <a:r>
              <a:rPr lang="en-US" dirty="0" err="1" smtClean="0"/>
              <a:t>Pagerank</a:t>
            </a:r>
            <a:r>
              <a:rPr lang="en-US" dirty="0" smtClean="0"/>
              <a:t> </a:t>
            </a: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Random walk with restart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Start a random walk from node </a:t>
            </a:r>
            <a:r>
              <a:rPr lang="en-US" dirty="0" smtClean="0">
                <a:solidFill>
                  <a:srgbClr val="0070C0"/>
                </a:solidFill>
              </a:rPr>
              <a:t>u</a:t>
            </a:r>
          </a:p>
          <a:p>
            <a:pPr lvl="1"/>
            <a:r>
              <a:rPr lang="en-US" dirty="0" smtClean="0"/>
              <a:t>At every step with probability 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r>
              <a:rPr lang="el-GR" dirty="0" smtClean="0"/>
              <a:t>, </a:t>
            </a:r>
            <a:r>
              <a:rPr lang="en-US" dirty="0" smtClean="0"/>
              <a:t>jump back to </a:t>
            </a:r>
            <a:r>
              <a:rPr lang="en-US" dirty="0" smtClean="0">
                <a:solidFill>
                  <a:srgbClr val="0070C0"/>
                </a:solidFill>
              </a:rPr>
              <a:t>u</a:t>
            </a:r>
          </a:p>
          <a:p>
            <a:pPr lvl="1"/>
            <a:r>
              <a:rPr lang="en-US" dirty="0" smtClean="0"/>
              <a:t>The probability of being at node </a:t>
            </a:r>
            <a:r>
              <a:rPr lang="en-US" dirty="0" smtClean="0">
                <a:solidFill>
                  <a:srgbClr val="0070C0"/>
                </a:solidFill>
              </a:rPr>
              <a:t>v</a:t>
            </a:r>
            <a:r>
              <a:rPr lang="en-US" dirty="0" smtClean="0"/>
              <a:t> after large number of steps defines again a similarity between </a:t>
            </a:r>
            <a:r>
              <a:rPr lang="en-US" dirty="0" err="1" smtClean="0"/>
              <a:t>u,v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Random Walk With Restarts (RWS) and Absorbing Random Walk (ARW) are similar but not the same</a:t>
            </a:r>
          </a:p>
          <a:p>
            <a:pPr lvl="1"/>
            <a:r>
              <a:rPr lang="en-US" dirty="0" smtClean="0"/>
              <a:t>RWS computes the probability of paths </a:t>
            </a:r>
            <a:r>
              <a:rPr lang="en-US" dirty="0" smtClean="0">
                <a:solidFill>
                  <a:srgbClr val="0070C0"/>
                </a:solidFill>
              </a:rPr>
              <a:t>from the starting node u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 a node v</a:t>
            </a:r>
            <a:r>
              <a:rPr lang="en-US" dirty="0" smtClean="0"/>
              <a:t>, while AWR the probability of paths </a:t>
            </a:r>
            <a:r>
              <a:rPr lang="en-US" dirty="0" smtClean="0">
                <a:solidFill>
                  <a:srgbClr val="0070C0"/>
                </a:solidFill>
              </a:rPr>
              <a:t>from a node v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 the absorbing node u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RWS defines a </a:t>
            </a:r>
            <a:r>
              <a:rPr lang="en-US" dirty="0" smtClean="0">
                <a:solidFill>
                  <a:srgbClr val="0070C0"/>
                </a:solidFill>
              </a:rPr>
              <a:t>distribution</a:t>
            </a:r>
            <a:r>
              <a:rPr lang="en-US" dirty="0" smtClean="0"/>
              <a:t> over all nodes, while AWR defines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probability</a:t>
            </a:r>
            <a:r>
              <a:rPr lang="en-US" dirty="0" smtClean="0"/>
              <a:t> for each node</a:t>
            </a:r>
          </a:p>
          <a:p>
            <a:pPr lvl="1"/>
            <a:r>
              <a:rPr lang="en-US" dirty="0" smtClean="0"/>
              <a:t>An absorbing node </a:t>
            </a:r>
            <a:r>
              <a:rPr lang="en-US" dirty="0" smtClean="0">
                <a:solidFill>
                  <a:srgbClr val="0070C0"/>
                </a:solidFill>
              </a:rPr>
              <a:t>blocks</a:t>
            </a:r>
            <a:r>
              <a:rPr lang="en-US" dirty="0" smtClean="0"/>
              <a:t> the random walk, while restarts simply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bias </a:t>
            </a:r>
            <a:r>
              <a:rPr lang="en-US" dirty="0" smtClean="0"/>
              <a:t>towards starting nodes</a:t>
            </a:r>
          </a:p>
          <a:p>
            <a:pPr lvl="2"/>
            <a:r>
              <a:rPr lang="en-US" dirty="0" smtClean="0"/>
              <a:t>Makes a difference when having multiple (and possibly competing) absorbing nodes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2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Propagating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Assume that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has a positive value and </a:t>
            </a:r>
            <a:r>
              <a:rPr lang="en-US" dirty="0" smtClean="0">
                <a:solidFill>
                  <a:srgbClr val="00B0F0"/>
                </a:solidFill>
              </a:rPr>
              <a:t>Blue</a:t>
            </a:r>
            <a:r>
              <a:rPr lang="en-US" dirty="0" smtClean="0"/>
              <a:t> a negative value</a:t>
            </a:r>
          </a:p>
          <a:p>
            <a:pPr lvl="1"/>
            <a:r>
              <a:rPr lang="en-US" dirty="0" smtClean="0"/>
              <a:t>Positive/Negative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</a:t>
            </a:r>
            <a:r>
              <a:rPr lang="en-US" dirty="0" smtClean="0"/>
              <a:t>, Positive/Negative </a:t>
            </a:r>
            <a:r>
              <a:rPr lang="en-US" dirty="0" smtClean="0">
                <a:solidFill>
                  <a:srgbClr val="0070C0"/>
                </a:solidFill>
              </a:rPr>
              <a:t>opinion</a:t>
            </a:r>
          </a:p>
          <a:p>
            <a:r>
              <a:rPr lang="en-US" dirty="0" smtClean="0"/>
              <a:t>We can compute a value for all the other nodes by repeatedly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averaging </a:t>
            </a:r>
            <a:r>
              <a:rPr lang="en-US" dirty="0" smtClean="0"/>
              <a:t>the values of the neighbors</a:t>
            </a:r>
          </a:p>
          <a:p>
            <a:pPr lvl="1"/>
            <a:r>
              <a:rPr lang="en-US" dirty="0" smtClean="0"/>
              <a:t>The value of node </a:t>
            </a:r>
            <a:r>
              <a:rPr lang="en-US" dirty="0" smtClean="0">
                <a:solidFill>
                  <a:srgbClr val="0070C0"/>
                </a:solidFill>
              </a:rPr>
              <a:t>u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expected </a:t>
            </a:r>
            <a:r>
              <a:rPr lang="en-US" dirty="0" smtClean="0"/>
              <a:t>value at the point of absorption for a random walk that starts from </a:t>
            </a:r>
            <a:r>
              <a:rPr lang="en-US" dirty="0" smtClean="0">
                <a:solidFill>
                  <a:srgbClr val="0070C0"/>
                </a:solidFill>
              </a:rPr>
              <a:t>u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0277" y="4039613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4039613"/>
                <a:ext cx="39910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0277" y="4822261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4822261"/>
                <a:ext cx="4900829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0277" y="5713664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5713664"/>
                <a:ext cx="4983416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B3B"/>
                </a:solidFill>
              </a:rPr>
              <a:t>+1</a:t>
            </a:r>
            <a:endParaRPr lang="en-US" dirty="0">
              <a:solidFill>
                <a:srgbClr val="FF3B3B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17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-1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91919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043948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-0.16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46691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0.16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273685" y="4035093"/>
            <a:ext cx="2680977" cy="2153005"/>
            <a:chOff x="3302538" y="4680709"/>
            <a:chExt cx="2680977" cy="2153005"/>
          </a:xfrm>
        </p:grpSpPr>
        <p:grpSp>
          <p:nvGrpSpPr>
            <p:cNvPr id="47" name="Group 46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55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8857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Electrical networks and random walks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Our graph corresponds to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electrical network</a:t>
            </a:r>
          </a:p>
          <a:p>
            <a:r>
              <a:rPr lang="en-US" dirty="0" smtClean="0"/>
              <a:t>There is a positive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voltage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+1</a:t>
            </a:r>
            <a:r>
              <a:rPr lang="en-US" dirty="0" smtClean="0"/>
              <a:t> at the Red node, and a negative voltage </a:t>
            </a:r>
            <a:r>
              <a:rPr lang="en-US" dirty="0" smtClean="0">
                <a:solidFill>
                  <a:srgbClr val="00B0F0"/>
                </a:solidFill>
              </a:rPr>
              <a:t>-1</a:t>
            </a:r>
            <a:r>
              <a:rPr lang="en-US" dirty="0" smtClean="0"/>
              <a:t> at the Blue node</a:t>
            </a:r>
          </a:p>
          <a:p>
            <a:r>
              <a:rPr lang="en-US" dirty="0" smtClean="0"/>
              <a:t>There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resistances</a:t>
            </a:r>
            <a:r>
              <a:rPr lang="en-US" dirty="0" smtClean="0"/>
              <a:t> on the edges </a:t>
            </a:r>
            <a:r>
              <a:rPr lang="en-US" dirty="0" smtClean="0">
                <a:solidFill>
                  <a:srgbClr val="0070C0"/>
                </a:solidFill>
              </a:rPr>
              <a:t>inversely proportional </a:t>
            </a:r>
            <a:r>
              <a:rPr lang="en-US" dirty="0" smtClean="0"/>
              <a:t>to the weights (or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conductance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proportional</a:t>
            </a:r>
            <a:r>
              <a:rPr lang="en-US" dirty="0" smtClean="0"/>
              <a:t> to the weights)</a:t>
            </a:r>
          </a:p>
          <a:p>
            <a:r>
              <a:rPr lang="en-US" dirty="0" smtClean="0"/>
              <a:t>The computed values are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voltages</a:t>
            </a:r>
            <a:r>
              <a:rPr lang="en-US" dirty="0" smtClean="0"/>
              <a:t> at the nodes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02167" y="4179332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7" y="4179332"/>
                <a:ext cx="39910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02167" y="4934618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7" y="4934618"/>
                <a:ext cx="4900829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50584" y="5713664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84" y="5713664"/>
                <a:ext cx="4983416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6326329" y="4093942"/>
            <a:ext cx="2635250" cy="2098676"/>
            <a:chOff x="2888703" y="2438400"/>
            <a:chExt cx="3556000" cy="2619376"/>
          </a:xfrm>
        </p:grpSpPr>
        <p:sp>
          <p:nvSpPr>
            <p:cNvPr id="47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8517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981680" y="40396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280602" y="51002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218385" y="44690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7387898" y="49523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354686" y="56023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8617003" y="53924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8081528" y="49682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6491919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8043948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-0.16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46691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0.16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2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The value propagation can be used as a model of opinion formation.</a:t>
                </a:r>
              </a:p>
              <a:p>
                <a:r>
                  <a:rPr lang="en-US" dirty="0" smtClean="0"/>
                  <a:t>Model:</a:t>
                </a:r>
              </a:p>
              <a:p>
                <a:pPr lvl="1"/>
                <a:r>
                  <a:rPr lang="en-US" dirty="0" smtClean="0"/>
                  <a:t>Opinions are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values</a:t>
                </a:r>
                <a:r>
                  <a:rPr lang="en-US" dirty="0" smtClean="0"/>
                  <a:t> in [-1,1]</a:t>
                </a:r>
              </a:p>
              <a:p>
                <a:pPr lvl="1"/>
                <a:r>
                  <a:rPr lang="en-US" dirty="0" smtClean="0"/>
                  <a:t>Every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has 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internal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, and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expressed opinion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The expressed opinion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minimizes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personal cost</a:t>
                </a:r>
                <a:r>
                  <a:rPr lang="en-US" dirty="0" smtClean="0"/>
                  <a:t> of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is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friend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of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r>
                  <a:rPr lang="en-US" dirty="0" smtClean="0"/>
                  <a:t>Minimize deviation from your beliefs and conflicts with the society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If every user tries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independently</a:t>
                </a:r>
                <a:r>
                  <a:rPr lang="en-US" dirty="0" smtClean="0"/>
                  <a:t> (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selfishly</a:t>
                </a:r>
                <a:r>
                  <a:rPr lang="en-US" dirty="0" smtClean="0"/>
                  <a:t>) to minimize their personal cost then the best thing to do is to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to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average</a:t>
                </a:r>
                <a:r>
                  <a:rPr lang="en-US" dirty="0" smtClean="0"/>
                  <a:t> of all opinions: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is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friend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of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is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friend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of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  <a:p>
                <a:pPr marL="514350" indent="-457200"/>
                <a:endParaRPr lang="en-US" dirty="0" smtClean="0"/>
              </a:p>
              <a:p>
                <a:pPr marL="514350" indent="-457200"/>
                <a:r>
                  <a:rPr lang="en-US" dirty="0" smtClean="0"/>
                  <a:t>This is the same as the value propagation we described before!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1">
                <a:blip r:embed="rId2"/>
                <a:stretch>
                  <a:fillRect l="-593" t="-1806" r="-593" b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224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network with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internal opinions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54673" y="3104795"/>
            <a:ext cx="2680977" cy="2153005"/>
            <a:chOff x="3154673" y="3257195"/>
            <a:chExt cx="2680977" cy="2153005"/>
          </a:xfrm>
        </p:grpSpPr>
        <p:grpSp>
          <p:nvGrpSpPr>
            <p:cNvPr id="5" name="Group 4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855751" y="32571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92456" y="36866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61969" y="41699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284315" y="2590800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 = +0.5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0" y="3829622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 = -0.3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9541" y="54102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 = -0.1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1338" y="54102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1578"/>
                </a:solidFill>
              </a:rPr>
              <a:t>s = +0.2</a:t>
            </a:r>
            <a:endParaRPr lang="en-US" dirty="0">
              <a:solidFill>
                <a:srgbClr val="9B1578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1862" y="36304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 = +0.8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2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661606" y="2956680"/>
            <a:ext cx="2680977" cy="2098676"/>
            <a:chOff x="3154673" y="3311524"/>
            <a:chExt cx="2680977" cy="2098676"/>
          </a:xfrm>
        </p:grpSpPr>
        <p:grpSp>
          <p:nvGrpSpPr>
            <p:cNvPr id="30" name="Group 29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820405" y="336450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34532" y="377664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53321" y="442352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cxnSp>
        <p:nvCxnSpPr>
          <p:cNvPr id="51" name="Straight Connector 50"/>
          <p:cNvCxnSpPr>
            <a:stCxn id="45" idx="0"/>
          </p:cNvCxnSpPr>
          <p:nvPr/>
        </p:nvCxnSpPr>
        <p:spPr>
          <a:xfrm flipH="1" flipV="1">
            <a:off x="6201425" y="2579559"/>
            <a:ext cx="1" cy="37712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016707" y="2198559"/>
            <a:ext cx="408245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8" name="TextBox 57"/>
          <p:cNvSpPr txBox="1"/>
          <p:nvPr/>
        </p:nvSpPr>
        <p:spPr>
          <a:xfrm>
            <a:off x="6201425" y="25950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 rot="5400000">
            <a:off x="7517521" y="3430038"/>
            <a:ext cx="408245" cy="758121"/>
            <a:chOff x="6248401" y="3109682"/>
            <a:chExt cx="408245" cy="758121"/>
          </a:xfrm>
        </p:grpSpPr>
        <p:cxnSp>
          <p:nvCxnSpPr>
            <p:cNvPr id="59" name="Straight Connector 58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248401" y="3109682"/>
              <a:ext cx="408245" cy="381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 rot="10800000">
            <a:off x="6514940" y="5044115"/>
            <a:ext cx="408245" cy="758121"/>
            <a:chOff x="6248400" y="3109682"/>
            <a:chExt cx="408245" cy="758121"/>
          </a:xfrm>
        </p:grpSpPr>
        <p:cxnSp>
          <p:nvCxnSpPr>
            <p:cNvPr id="65" name="Straight Connector 64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 rot="10800000">
            <a:off x="4985554" y="5055356"/>
            <a:ext cx="408245" cy="758121"/>
            <a:chOff x="6248400" y="3109682"/>
            <a:chExt cx="408245" cy="758121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solidFill>
              <a:srgbClr val="FF3399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 rot="16200000">
            <a:off x="4117619" y="3256880"/>
            <a:ext cx="408245" cy="758121"/>
            <a:chOff x="6248400" y="3109682"/>
            <a:chExt cx="408245" cy="758121"/>
          </a:xfrm>
        </p:grpSpPr>
        <p:cxnSp>
          <p:nvCxnSpPr>
            <p:cNvPr id="71" name="Straight Connector 70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4387896" y="32180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4786170" y="50519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6850096" y="50371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7342583" y="33582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777298" y="1848821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 = +0.5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114741" y="361269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 = -0.3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96533" y="5813861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 = -0.1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07333" y="5820855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1578"/>
                </a:solidFill>
              </a:rPr>
              <a:t>s = -0.5</a:t>
            </a:r>
            <a:endParaRPr lang="en-US" dirty="0">
              <a:solidFill>
                <a:srgbClr val="9B1578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023840" y="343976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 = +0.8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45449" y="4111587"/>
            <a:ext cx="4132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external opinion </a:t>
            </a:r>
            <a:r>
              <a:rPr lang="en-US" dirty="0" smtClean="0"/>
              <a:t>for each node is computed using the value propagation we described before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Repeated averaging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385575" y="5611736"/>
            <a:ext cx="4052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Intuitive model: my opinion is a combination of what I believe and what my social network believes.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14816" y="1833066"/>
            <a:ext cx="3895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absorbing node per user with value </a:t>
            </a:r>
            <a:r>
              <a:rPr lang="en-US" dirty="0"/>
              <a:t>the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internal opinion </a:t>
            </a:r>
            <a:r>
              <a:rPr lang="en-US" dirty="0" smtClean="0"/>
              <a:t>of the user</a:t>
            </a:r>
          </a:p>
          <a:p>
            <a:endParaRPr lang="en-US" dirty="0"/>
          </a:p>
          <a:p>
            <a:r>
              <a:rPr lang="en-US" dirty="0" smtClean="0"/>
              <a:t>One non-absorbing node per user that links to the corresponding absorbing node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574962" y="284872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dirty="0" smtClean="0">
                <a:solidFill>
                  <a:srgbClr val="FF0000"/>
                </a:solidFill>
              </a:rPr>
              <a:t> = +0.22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02981" y="277974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z</a:t>
            </a:r>
            <a:r>
              <a:rPr lang="en-US" dirty="0" smtClean="0">
                <a:solidFill>
                  <a:srgbClr val="FFC000"/>
                </a:solidFill>
              </a:rPr>
              <a:t> = +0.17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09004" y="4846637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z</a:t>
            </a:r>
            <a:r>
              <a:rPr lang="en-US" dirty="0" smtClean="0">
                <a:solidFill>
                  <a:srgbClr val="9B1578"/>
                </a:solidFill>
              </a:rPr>
              <a:t> = -0.03</a:t>
            </a:r>
            <a:endParaRPr lang="en-US" dirty="0">
              <a:solidFill>
                <a:srgbClr val="9B1578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95528" y="4711751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z</a:t>
            </a:r>
            <a:r>
              <a:rPr lang="en-US" dirty="0" smtClean="0">
                <a:solidFill>
                  <a:srgbClr val="00B050"/>
                </a:solidFill>
              </a:rPr>
              <a:t> = 0.04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31143" y="4122661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z = -0.01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6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ABSORBING RANDOM WALKS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Hitting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related quantity: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Hitting time </a:t>
            </a:r>
            <a:r>
              <a:rPr lang="en-US" dirty="0" smtClean="0">
                <a:solidFill>
                  <a:srgbClr val="0070C0"/>
                </a:solidFill>
              </a:rPr>
              <a:t>H(</a:t>
            </a:r>
            <a:r>
              <a:rPr lang="en-US" dirty="0" err="1" smtClean="0">
                <a:solidFill>
                  <a:srgbClr val="0070C0"/>
                </a:solidFill>
              </a:rPr>
              <a:t>u,v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expected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number of steps </a:t>
            </a:r>
            <a:r>
              <a:rPr lang="en-US" dirty="0" smtClean="0"/>
              <a:t>for a random walk starting from node </a:t>
            </a:r>
            <a:r>
              <a:rPr lang="en-US" dirty="0" smtClean="0">
                <a:solidFill>
                  <a:srgbClr val="00B0F0"/>
                </a:solidFill>
              </a:rPr>
              <a:t>u</a:t>
            </a:r>
            <a:r>
              <a:rPr lang="en-US" dirty="0" smtClean="0"/>
              <a:t> to end up in </a:t>
            </a:r>
            <a:r>
              <a:rPr lang="en-US" dirty="0" smtClean="0">
                <a:solidFill>
                  <a:srgbClr val="00B0F0"/>
                </a:solidFill>
              </a:rPr>
              <a:t>v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for the first time</a:t>
            </a:r>
          </a:p>
          <a:p>
            <a:pPr lvl="2"/>
            <a:r>
              <a:rPr lang="en-US" dirty="0" smtClean="0"/>
              <a:t>Make node v absorbing and compute the expected number of steps to reach v</a:t>
            </a:r>
          </a:p>
          <a:p>
            <a:pPr lvl="2"/>
            <a:r>
              <a:rPr lang="en-US" dirty="0" smtClean="0"/>
              <a:t>Assumes that the graph is strongly connected, and there are no other absorbing nodes.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Commute time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H(</a:t>
            </a:r>
            <a:r>
              <a:rPr lang="en-US" dirty="0" err="1" smtClean="0">
                <a:solidFill>
                  <a:srgbClr val="0070C0"/>
                </a:solidFill>
              </a:rPr>
              <a:t>u,v</a:t>
            </a:r>
            <a:r>
              <a:rPr lang="en-US" dirty="0" smtClean="0">
                <a:solidFill>
                  <a:srgbClr val="0070C0"/>
                </a:solidFill>
              </a:rPr>
              <a:t>) + H(</a:t>
            </a:r>
            <a:r>
              <a:rPr lang="en-US" dirty="0" err="1" smtClean="0">
                <a:solidFill>
                  <a:srgbClr val="0070C0"/>
                </a:solidFill>
              </a:rPr>
              <a:t>v,u</a:t>
            </a:r>
            <a:r>
              <a:rPr lang="en-US" dirty="0" smtClean="0">
                <a:solidFill>
                  <a:srgbClr val="0070C0"/>
                </a:solidFill>
              </a:rPr>
              <a:t>):</a:t>
            </a:r>
            <a:r>
              <a:rPr lang="en-US" dirty="0" smtClean="0"/>
              <a:t> often used as a </a:t>
            </a:r>
            <a:r>
              <a:rPr lang="en-US" dirty="0" smtClean="0">
                <a:solidFill>
                  <a:srgbClr val="0070C0"/>
                </a:solidFill>
              </a:rPr>
              <a:t>distance metric</a:t>
            </a:r>
          </a:p>
          <a:p>
            <a:pPr lvl="1"/>
            <a:r>
              <a:rPr lang="en-US" dirty="0" smtClean="0"/>
              <a:t>Proportional to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total resistance </a:t>
            </a:r>
            <a:r>
              <a:rPr lang="en-US" dirty="0" smtClean="0"/>
              <a:t>between nodes u, and 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Transductive</a:t>
            </a:r>
            <a:r>
              <a:rPr lang="en-US" dirty="0" smtClean="0"/>
              <a:t>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If we have a graph of relationships and some </a:t>
            </a:r>
            <a:r>
              <a:rPr lang="en-US" dirty="0" smtClean="0">
                <a:solidFill>
                  <a:srgbClr val="00B0F0"/>
                </a:solidFill>
              </a:rPr>
              <a:t>labels</a:t>
            </a:r>
            <a:r>
              <a:rPr lang="en-US" dirty="0" smtClean="0"/>
              <a:t> on some nodes we can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propagate</a:t>
            </a:r>
            <a:r>
              <a:rPr lang="en-US" dirty="0" smtClean="0"/>
              <a:t> them to the remaining nodes </a:t>
            </a:r>
          </a:p>
          <a:p>
            <a:pPr lvl="1"/>
            <a:r>
              <a:rPr lang="en-US" dirty="0" smtClean="0"/>
              <a:t>Make the labeled nodes to be absorbing and compute the probability for the rest of the graph</a:t>
            </a:r>
          </a:p>
          <a:p>
            <a:pPr lvl="1"/>
            <a:r>
              <a:rPr lang="en-US" dirty="0" smtClean="0"/>
              <a:t>E.g., a social network where some people are tagged as spammers</a:t>
            </a:r>
          </a:p>
          <a:p>
            <a:pPr lvl="1"/>
            <a:r>
              <a:rPr lang="en-US" dirty="0" smtClean="0"/>
              <a:t>E.g., the movie-actor graph where some movies are tagged as action or comedy. </a:t>
            </a:r>
          </a:p>
          <a:p>
            <a:pPr lvl="1"/>
            <a:endParaRPr lang="en-US" dirty="0"/>
          </a:p>
          <a:p>
            <a:r>
              <a:rPr lang="en-US" dirty="0" smtClean="0"/>
              <a:t>This is a form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semi-supervised learning </a:t>
            </a:r>
          </a:p>
          <a:p>
            <a:pPr lvl="1"/>
            <a:r>
              <a:rPr lang="en-US" dirty="0" smtClean="0"/>
              <a:t>We make use of the unlabeled data, and the relationships</a:t>
            </a:r>
          </a:p>
          <a:p>
            <a:endParaRPr lang="en-US" dirty="0" smtClean="0"/>
          </a:p>
          <a:p>
            <a:r>
              <a:rPr lang="en-US" dirty="0" smtClean="0"/>
              <a:t>It is also called </a:t>
            </a:r>
            <a:r>
              <a:rPr lang="en-US" dirty="0" err="1" smtClean="0">
                <a:solidFill>
                  <a:srgbClr val="FF0000"/>
                </a:solidFill>
              </a:rPr>
              <a:t>transductive</a:t>
            </a:r>
            <a:r>
              <a:rPr lang="en-US" dirty="0" smtClean="0">
                <a:solidFill>
                  <a:srgbClr val="FF0000"/>
                </a:solidFill>
              </a:rPr>
              <a:t> learning </a:t>
            </a:r>
            <a:r>
              <a:rPr lang="en-US" dirty="0" smtClean="0"/>
              <a:t>because it does not produce a model, but just labels the unlabeled data that is at hand.</a:t>
            </a:r>
          </a:p>
          <a:p>
            <a:pPr lvl="1"/>
            <a:r>
              <a:rPr lang="en-US" dirty="0" smtClean="0"/>
              <a:t>Contrast to </a:t>
            </a:r>
            <a:r>
              <a:rPr lang="en-US" dirty="0" smtClean="0">
                <a:solidFill>
                  <a:srgbClr val="FF0000"/>
                </a:solidFill>
              </a:rPr>
              <a:t>inductive learning </a:t>
            </a:r>
            <a:r>
              <a:rPr lang="en-US" dirty="0" smtClean="0"/>
              <a:t>that learns a model and can label any new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Implementation is in many ways similar to the PageRank implementation</a:t>
                </a:r>
              </a:p>
              <a:p>
                <a:pPr lvl="1"/>
                <a:r>
                  <a:rPr lang="en-US" dirty="0" smtClean="0"/>
                  <a:t>For an edge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𝑢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instead of updating the value 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v</a:t>
                </a:r>
                <a:r>
                  <a:rPr lang="en-US" dirty="0" smtClean="0"/>
                  <a:t> we update the value 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</a:t>
                </a:r>
                <a:r>
                  <a:rPr lang="en-US" dirty="0" smtClean="0"/>
                  <a:t>. </a:t>
                </a:r>
              </a:p>
              <a:p>
                <a:pPr lvl="2"/>
                <a:r>
                  <a:rPr lang="en-US" dirty="0" smtClean="0"/>
                  <a:t>The value of a node is the average of its neighbors</a:t>
                </a:r>
              </a:p>
              <a:p>
                <a:pPr lvl="1"/>
                <a:r>
                  <a:rPr lang="en-US" dirty="0" smtClean="0"/>
                  <a:t>We need to check for the case that a node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</a:t>
                </a:r>
                <a:r>
                  <a:rPr lang="en-US" dirty="0" smtClean="0"/>
                  <a:t> is absorbing, in which case the value of the node is not updated.</a:t>
                </a:r>
              </a:p>
              <a:p>
                <a:pPr lvl="1"/>
                <a:r>
                  <a:rPr lang="en-US" dirty="0" smtClean="0"/>
                  <a:t>Repeat the updates until the change in values is very small.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79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Promotion campaign </a:t>
            </a:r>
            <a:r>
              <a:rPr lang="en-US" dirty="0" smtClean="0"/>
              <a:t>on a social network</a:t>
            </a:r>
          </a:p>
          <a:p>
            <a:pPr lvl="1"/>
            <a:r>
              <a:rPr lang="en-US" dirty="0" smtClean="0"/>
              <a:t>We have a social network as a graph. </a:t>
            </a:r>
          </a:p>
          <a:p>
            <a:pPr lvl="1"/>
            <a:r>
              <a:rPr lang="en-US" dirty="0" smtClean="0"/>
              <a:t>People are more </a:t>
            </a:r>
            <a:r>
              <a:rPr lang="en-US" dirty="0" smtClean="0">
                <a:solidFill>
                  <a:srgbClr val="0070C0"/>
                </a:solidFill>
              </a:rPr>
              <a:t>likely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buy a product </a:t>
            </a:r>
            <a:r>
              <a:rPr lang="en-US" dirty="0" smtClean="0"/>
              <a:t>if they have a </a:t>
            </a:r>
            <a:r>
              <a:rPr lang="en-US" dirty="0" smtClean="0">
                <a:solidFill>
                  <a:srgbClr val="0070C0"/>
                </a:solidFill>
              </a:rPr>
              <a:t>friend</a:t>
            </a:r>
            <a:r>
              <a:rPr lang="en-US" dirty="0" smtClean="0"/>
              <a:t> who has </a:t>
            </a:r>
            <a:r>
              <a:rPr lang="en-US" dirty="0" smtClean="0"/>
              <a:t>the product. </a:t>
            </a:r>
            <a:endParaRPr lang="en-US" dirty="0" smtClean="0"/>
          </a:p>
          <a:p>
            <a:pPr lvl="1"/>
            <a:r>
              <a:rPr lang="en-US" dirty="0" smtClean="0"/>
              <a:t>We want to offer the product for free to some people such that every person in the graph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covered: </a:t>
            </a:r>
            <a:r>
              <a:rPr lang="en-US" dirty="0" smtClean="0"/>
              <a:t>they </a:t>
            </a:r>
            <a:r>
              <a:rPr lang="en-US" dirty="0" smtClean="0"/>
              <a:t>have a friend who has the </a:t>
            </a:r>
            <a:r>
              <a:rPr lang="en-US" dirty="0" smtClean="0"/>
              <a:t>product.</a:t>
            </a:r>
            <a:endParaRPr lang="en-US" dirty="0" smtClean="0"/>
          </a:p>
          <a:p>
            <a:pPr lvl="1"/>
            <a:r>
              <a:rPr lang="en-US" dirty="0" smtClean="0"/>
              <a:t>We want the </a:t>
            </a:r>
            <a:r>
              <a:rPr lang="en-US" dirty="0" smtClean="0">
                <a:solidFill>
                  <a:srgbClr val="0070C0"/>
                </a:solidFill>
              </a:rPr>
              <a:t>number</a:t>
            </a:r>
            <a:r>
              <a:rPr lang="en-US" dirty="0" smtClean="0"/>
              <a:t> of free products to be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as small as possible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643352" y="51369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053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561518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16821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627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16821" y="561518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7" idx="6"/>
            <a:endCxn id="9" idx="2"/>
          </p:cNvCxnSpPr>
          <p:nvPr/>
        </p:nvCxnSpPr>
        <p:spPr>
          <a:xfrm>
            <a:off x="3710152" y="4832163"/>
            <a:ext cx="806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4"/>
            <a:endCxn id="8" idx="0"/>
          </p:cNvCxnSpPr>
          <p:nvPr/>
        </p:nvCxnSpPr>
        <p:spPr>
          <a:xfrm>
            <a:off x="3557752" y="4984563"/>
            <a:ext cx="23648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6"/>
            <a:endCxn id="11" idx="2"/>
          </p:cNvCxnSpPr>
          <p:nvPr/>
        </p:nvCxnSpPr>
        <p:spPr>
          <a:xfrm>
            <a:off x="3733800" y="5767584"/>
            <a:ext cx="783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9" idx="4"/>
          </p:cNvCxnSpPr>
          <p:nvPr/>
        </p:nvCxnSpPr>
        <p:spPr>
          <a:xfrm flipV="1">
            <a:off x="4669221" y="4984563"/>
            <a:ext cx="0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6"/>
            <a:endCxn id="10" idx="2"/>
          </p:cNvCxnSpPr>
          <p:nvPr/>
        </p:nvCxnSpPr>
        <p:spPr>
          <a:xfrm>
            <a:off x="4821621" y="4832163"/>
            <a:ext cx="641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7"/>
            <a:endCxn id="7" idx="3"/>
          </p:cNvCxnSpPr>
          <p:nvPr/>
        </p:nvCxnSpPr>
        <p:spPr>
          <a:xfrm flipV="1">
            <a:off x="2903515" y="4939926"/>
            <a:ext cx="546474" cy="24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5"/>
            <a:endCxn id="8" idx="2"/>
          </p:cNvCxnSpPr>
          <p:nvPr/>
        </p:nvCxnSpPr>
        <p:spPr>
          <a:xfrm>
            <a:off x="2903515" y="5397126"/>
            <a:ext cx="525485" cy="370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60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643352" y="5136963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053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561518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16821" y="4679763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627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16821" y="5615184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7" idx="6"/>
            <a:endCxn id="9" idx="2"/>
          </p:cNvCxnSpPr>
          <p:nvPr/>
        </p:nvCxnSpPr>
        <p:spPr>
          <a:xfrm>
            <a:off x="3710152" y="4832163"/>
            <a:ext cx="806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4"/>
            <a:endCxn id="8" idx="0"/>
          </p:cNvCxnSpPr>
          <p:nvPr/>
        </p:nvCxnSpPr>
        <p:spPr>
          <a:xfrm>
            <a:off x="3557752" y="4984563"/>
            <a:ext cx="23648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6"/>
            <a:endCxn id="11" idx="2"/>
          </p:cNvCxnSpPr>
          <p:nvPr/>
        </p:nvCxnSpPr>
        <p:spPr>
          <a:xfrm>
            <a:off x="3733800" y="5767584"/>
            <a:ext cx="783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9" idx="4"/>
          </p:cNvCxnSpPr>
          <p:nvPr/>
        </p:nvCxnSpPr>
        <p:spPr>
          <a:xfrm flipV="1">
            <a:off x="4669221" y="4984563"/>
            <a:ext cx="0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6"/>
            <a:endCxn id="10" idx="2"/>
          </p:cNvCxnSpPr>
          <p:nvPr/>
        </p:nvCxnSpPr>
        <p:spPr>
          <a:xfrm>
            <a:off x="4821621" y="4832163"/>
            <a:ext cx="641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7"/>
            <a:endCxn id="7" idx="3"/>
          </p:cNvCxnSpPr>
          <p:nvPr/>
        </p:nvCxnSpPr>
        <p:spPr>
          <a:xfrm flipV="1">
            <a:off x="2903515" y="4939926"/>
            <a:ext cx="546474" cy="24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5"/>
            <a:endCxn id="8" idx="2"/>
          </p:cNvCxnSpPr>
          <p:nvPr/>
        </p:nvCxnSpPr>
        <p:spPr>
          <a:xfrm>
            <a:off x="2903515" y="5397126"/>
            <a:ext cx="525485" cy="370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378499" y="5441763"/>
            <a:ext cx="2765501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One possible selection</a:t>
            </a:r>
            <a:endParaRPr lang="en-US" sz="2000" dirty="0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457200" y="16002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Promotion campaign </a:t>
            </a:r>
            <a:r>
              <a:rPr lang="en-US" smtClean="0"/>
              <a:t>on a social network</a:t>
            </a:r>
          </a:p>
          <a:p>
            <a:pPr lvl="1"/>
            <a:r>
              <a:rPr lang="en-US" smtClean="0"/>
              <a:t>We have a social network as a graph. </a:t>
            </a:r>
          </a:p>
          <a:p>
            <a:pPr lvl="1"/>
            <a:r>
              <a:rPr lang="en-US" smtClean="0"/>
              <a:t>People are more </a:t>
            </a:r>
            <a:r>
              <a:rPr lang="en-US" smtClean="0">
                <a:solidFill>
                  <a:srgbClr val="0070C0"/>
                </a:solidFill>
              </a:rPr>
              <a:t>likely</a:t>
            </a:r>
            <a:r>
              <a:rPr lang="en-US" smtClean="0"/>
              <a:t> to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buy a product </a:t>
            </a:r>
            <a:r>
              <a:rPr lang="en-US" smtClean="0"/>
              <a:t>if they have a </a:t>
            </a:r>
            <a:r>
              <a:rPr lang="en-US" smtClean="0">
                <a:solidFill>
                  <a:srgbClr val="0070C0"/>
                </a:solidFill>
              </a:rPr>
              <a:t>friend</a:t>
            </a:r>
            <a:r>
              <a:rPr lang="en-US" smtClean="0"/>
              <a:t> who has the product. </a:t>
            </a:r>
          </a:p>
          <a:p>
            <a:pPr lvl="1"/>
            <a:r>
              <a:rPr lang="en-US" smtClean="0"/>
              <a:t>We want to offer the product for free to some people such that every person in the graph is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covered: </a:t>
            </a:r>
            <a:r>
              <a:rPr lang="en-US" smtClean="0"/>
              <a:t>they have a friend who has the product.</a:t>
            </a:r>
          </a:p>
          <a:p>
            <a:pPr lvl="1"/>
            <a:r>
              <a:rPr lang="en-US" smtClean="0"/>
              <a:t>We want the </a:t>
            </a:r>
            <a:r>
              <a:rPr lang="en-US" smtClean="0">
                <a:solidFill>
                  <a:srgbClr val="0070C0"/>
                </a:solidFill>
              </a:rPr>
              <a:t>number</a:t>
            </a:r>
            <a:r>
              <a:rPr lang="en-US" smtClean="0"/>
              <a:t> of free products to be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as small as possible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7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643352" y="51369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053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5615184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16821" y="4679763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627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16821" y="561518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7" idx="6"/>
            <a:endCxn id="9" idx="2"/>
          </p:cNvCxnSpPr>
          <p:nvPr/>
        </p:nvCxnSpPr>
        <p:spPr>
          <a:xfrm>
            <a:off x="3710152" y="4832163"/>
            <a:ext cx="806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4"/>
            <a:endCxn id="8" idx="0"/>
          </p:cNvCxnSpPr>
          <p:nvPr/>
        </p:nvCxnSpPr>
        <p:spPr>
          <a:xfrm>
            <a:off x="3557752" y="4984563"/>
            <a:ext cx="23648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6"/>
            <a:endCxn id="11" idx="2"/>
          </p:cNvCxnSpPr>
          <p:nvPr/>
        </p:nvCxnSpPr>
        <p:spPr>
          <a:xfrm>
            <a:off x="3733800" y="5767584"/>
            <a:ext cx="783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9" idx="4"/>
          </p:cNvCxnSpPr>
          <p:nvPr/>
        </p:nvCxnSpPr>
        <p:spPr>
          <a:xfrm flipV="1">
            <a:off x="4669221" y="4984563"/>
            <a:ext cx="0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6"/>
            <a:endCxn id="10" idx="2"/>
          </p:cNvCxnSpPr>
          <p:nvPr/>
        </p:nvCxnSpPr>
        <p:spPr>
          <a:xfrm>
            <a:off x="4821621" y="4832163"/>
            <a:ext cx="641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7"/>
            <a:endCxn id="7" idx="3"/>
          </p:cNvCxnSpPr>
          <p:nvPr/>
        </p:nvCxnSpPr>
        <p:spPr>
          <a:xfrm flipV="1">
            <a:off x="2903515" y="4939926"/>
            <a:ext cx="546474" cy="24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5"/>
            <a:endCxn id="8" idx="2"/>
          </p:cNvCxnSpPr>
          <p:nvPr/>
        </p:nvCxnSpPr>
        <p:spPr>
          <a:xfrm>
            <a:off x="2903515" y="5397126"/>
            <a:ext cx="525485" cy="370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93796" y="5441763"/>
            <a:ext cx="2150204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better selection</a:t>
            </a:r>
            <a:endParaRPr lang="en-US" sz="2000" dirty="0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457200" y="16002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Promotion campaign </a:t>
            </a:r>
            <a:r>
              <a:rPr lang="en-US" smtClean="0"/>
              <a:t>on a social network</a:t>
            </a:r>
          </a:p>
          <a:p>
            <a:pPr lvl="1"/>
            <a:r>
              <a:rPr lang="en-US" smtClean="0"/>
              <a:t>We have a social network as a graph. </a:t>
            </a:r>
          </a:p>
          <a:p>
            <a:pPr lvl="1"/>
            <a:r>
              <a:rPr lang="en-US" smtClean="0"/>
              <a:t>People are more </a:t>
            </a:r>
            <a:r>
              <a:rPr lang="en-US" smtClean="0">
                <a:solidFill>
                  <a:srgbClr val="0070C0"/>
                </a:solidFill>
              </a:rPr>
              <a:t>likely</a:t>
            </a:r>
            <a:r>
              <a:rPr lang="en-US" smtClean="0"/>
              <a:t> to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buy a product </a:t>
            </a:r>
            <a:r>
              <a:rPr lang="en-US" smtClean="0"/>
              <a:t>if they have a </a:t>
            </a:r>
            <a:r>
              <a:rPr lang="en-US" smtClean="0">
                <a:solidFill>
                  <a:srgbClr val="0070C0"/>
                </a:solidFill>
              </a:rPr>
              <a:t>friend</a:t>
            </a:r>
            <a:r>
              <a:rPr lang="en-US" smtClean="0"/>
              <a:t> who has the product. </a:t>
            </a:r>
          </a:p>
          <a:p>
            <a:pPr lvl="1"/>
            <a:r>
              <a:rPr lang="en-US" smtClean="0"/>
              <a:t>We want to offer the product for free to some people such that every person in the graph is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covered: </a:t>
            </a:r>
            <a:r>
              <a:rPr lang="en-US" smtClean="0"/>
              <a:t>they have a friend who has the product.</a:t>
            </a:r>
          </a:p>
          <a:p>
            <a:pPr lvl="1"/>
            <a:r>
              <a:rPr lang="en-US" smtClean="0"/>
              <a:t>We want the </a:t>
            </a:r>
            <a:r>
              <a:rPr lang="en-US" smtClean="0">
                <a:solidFill>
                  <a:srgbClr val="0070C0"/>
                </a:solidFill>
              </a:rPr>
              <a:t>number</a:t>
            </a:r>
            <a:r>
              <a:rPr lang="en-US" smtClean="0"/>
              <a:t> of free products to be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as small as possible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3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Dominating set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Our problem is an instance of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dominating set </a:t>
                </a:r>
                <a:r>
                  <a:rPr lang="en-US" dirty="0" smtClean="0"/>
                  <a:t>problem 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Dominating Set</a:t>
                </a:r>
                <a:r>
                  <a:rPr lang="en-US" dirty="0" smtClean="0"/>
                  <a:t>: Given 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=(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), </m:t>
                    </m:r>
                  </m:oMath>
                </a14:m>
                <a:r>
                  <a:rPr lang="en-US" dirty="0" smtClean="0"/>
                  <a:t>a set of vertices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𝐷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⊆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is a dominating set if  for each node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</a:t>
                </a:r>
                <a:r>
                  <a:rPr lang="en-US" dirty="0" smtClean="0"/>
                  <a:t> in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V</a:t>
                </a:r>
                <a:r>
                  <a:rPr lang="en-US" dirty="0" smtClean="0"/>
                  <a:t>, either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</a:t>
                </a:r>
                <a:r>
                  <a:rPr lang="en-US" dirty="0" smtClean="0"/>
                  <a:t> is in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D</a:t>
                </a:r>
                <a:r>
                  <a:rPr lang="en-US" dirty="0" smtClean="0"/>
                  <a:t>, or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</a:t>
                </a:r>
                <a:r>
                  <a:rPr lang="en-US" dirty="0" smtClean="0"/>
                  <a:t> has a neighbor in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D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The Dominating Set Problem</a:t>
                </a:r>
                <a:r>
                  <a:rPr lang="en-US" dirty="0" smtClean="0"/>
                  <a:t>: Given a graph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F0"/>
                        </a:solidFill>
                        <a:latin typeface="Cambria Math"/>
                      </a:rPr>
                      <m:t>𝐺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/>
                      </a:rPr>
                      <m:t>=(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/>
                      </a:rPr>
                      <m:t>𝑉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/>
                      </a:rPr>
                      <m:t>𝐸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find a dominating set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minimum size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13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Cover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dominating set problem is a special case of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Set Cover </a:t>
                </a:r>
                <a:r>
                  <a:rPr lang="en-US" dirty="0" smtClean="0"/>
                  <a:t>problem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The Set Cover problem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We have a universe of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We have a collection of subsets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𝑈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We want to find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smallest 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sub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-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collection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𝑪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, such that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𝑈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The sets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𝑪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cover</a:t>
                </a:r>
                <a:r>
                  <a:rPr lang="en-US" dirty="0" smtClean="0"/>
                  <a:t> the elements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5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Dominating Set </a:t>
                </a:r>
                <a:r>
                  <a:rPr lang="en-US" dirty="0" smtClean="0"/>
                  <a:t>(or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Promotion Campaign</a:t>
                </a:r>
                <a:r>
                  <a:rPr lang="en-US" dirty="0" smtClean="0"/>
                  <a:t>) as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Set Cover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The universe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U</a:t>
                </a:r>
                <a:r>
                  <a:rPr lang="en-US" dirty="0" smtClean="0"/>
                  <a:t> is the set of nodes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V</a:t>
                </a:r>
              </a:p>
              <a:p>
                <a:pPr lvl="1"/>
                <a:r>
                  <a:rPr lang="en-US" dirty="0" smtClean="0"/>
                  <a:t>Each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defines a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consisting of the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and all of its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neighbors</a:t>
                </a:r>
              </a:p>
              <a:p>
                <a:pPr lvl="1"/>
                <a:r>
                  <a:rPr lang="en-US" dirty="0" smtClean="0"/>
                  <a:t>We want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minimum number </a:t>
                </a:r>
                <a:r>
                  <a:rPr lang="en-US" dirty="0" smtClean="0"/>
                  <a:t>of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nodes</a:t>
                </a:r>
                <a:r>
                  <a:rPr lang="en-US" dirty="0" smtClean="0"/>
                  <a:t>) that cover all the nodes in the graph.</a:t>
                </a:r>
              </a:p>
              <a:p>
                <a:r>
                  <a:rPr lang="en-US" dirty="0" smtClean="0"/>
                  <a:t>Another example: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Document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summarization</a:t>
                </a:r>
              </a:p>
              <a:p>
                <a:pPr lvl="1"/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document</a:t>
                </a:r>
                <a:r>
                  <a:rPr lang="en-US" dirty="0" smtClean="0"/>
                  <a:t> consists </a:t>
                </a:r>
                <a:r>
                  <a:rPr lang="en-US" dirty="0" smtClean="0"/>
                  <a:t>of a set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terms</a:t>
                </a:r>
                <a:r>
                  <a:rPr lang="en-US" dirty="0" smtClean="0"/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T</a:t>
                </a:r>
                <a:r>
                  <a:rPr lang="en-US" dirty="0" smtClean="0"/>
                  <a:t> (the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universe</a:t>
                </a:r>
                <a:r>
                  <a:rPr lang="en-US" dirty="0" smtClean="0"/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U</a:t>
                </a:r>
                <a:r>
                  <a:rPr lang="en-US" dirty="0" smtClean="0"/>
                  <a:t> of elements), and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set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sentences</a:t>
                </a:r>
                <a:r>
                  <a:rPr lang="en-US" dirty="0" smtClean="0"/>
                  <a:t> 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dirty="0" smtClean="0"/>
                  <a:t>, where each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sentence</a:t>
                </a:r>
                <a:r>
                  <a:rPr lang="en-US" dirty="0" smtClean="0"/>
                  <a:t> is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set of terms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Find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smallest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set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sentences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/>
                  <a:t>, that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cover</a:t>
                </a:r>
                <a:r>
                  <a:rPr lang="en-US" dirty="0" smtClean="0"/>
                  <a:t> all the terms in the document.</a:t>
                </a:r>
              </a:p>
              <a:p>
                <a:r>
                  <a:rPr lang="en-US" dirty="0" smtClean="0"/>
                  <a:t>Many more…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750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8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 walk with absorbing nodes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happens if we do a random walk on this graph? What is the stationary distribution?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 the probability mass on the red </a:t>
            </a:r>
            <a:r>
              <a:rPr lang="en-US" dirty="0" smtClean="0">
                <a:solidFill>
                  <a:srgbClr val="0070C0"/>
                </a:solidFill>
              </a:rPr>
              <a:t>sink</a:t>
            </a:r>
            <a:r>
              <a:rPr lang="en-US" dirty="0" smtClean="0"/>
              <a:t> node:</a:t>
            </a:r>
          </a:p>
          <a:p>
            <a:pPr lvl="1"/>
            <a:r>
              <a:rPr lang="en-US" dirty="0" smtClean="0"/>
              <a:t>The red node is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</a:t>
            </a: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3936453" y="48006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 flipV="1">
            <a:off x="3237953" y="36814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3618953" y="28273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3555453" y="34194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 flipV="1">
            <a:off x="5269953" y="2925761"/>
            <a:ext cx="508000" cy="2952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 flipV="1">
            <a:off x="4952453" y="31559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5714453" y="38798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H="1" flipV="1">
            <a:off x="3618953" y="36163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71453" y="2438400"/>
            <a:ext cx="666750" cy="6524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777953" y="3161424"/>
            <a:ext cx="666750" cy="65246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69953" y="4405313"/>
            <a:ext cx="666750" cy="65246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206203" y="4405312"/>
            <a:ext cx="666750" cy="652463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888703" y="2959100"/>
            <a:ext cx="666750" cy="6524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6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selection variant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that we have a budget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 of how big our set cover can be</a:t>
                </a:r>
              </a:p>
              <a:p>
                <a:pPr lvl="1"/>
                <a:r>
                  <a:rPr lang="en-US" dirty="0" smtClean="0"/>
                  <a:t>We only have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 products to give out for free.</a:t>
                </a:r>
              </a:p>
              <a:p>
                <a:pPr lvl="1"/>
                <a:r>
                  <a:rPr lang="en-US" dirty="0" smtClean="0"/>
                  <a:t>We want to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cover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as many customers as possible</a:t>
                </a:r>
                <a:r>
                  <a:rPr lang="en-US" dirty="0" smtClean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Maximum-Coverage Problem</a:t>
                </a:r>
                <a:r>
                  <a:rPr lang="en-US" dirty="0" smtClean="0"/>
                  <a:t>: Given a universe of elements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</a:t>
                </a:r>
                <a:r>
                  <a:rPr lang="en-US" dirty="0" smtClean="0"/>
                  <a:t>, a collection of 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dirty="0" smtClean="0"/>
                  <a:t> of subsets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</a:t>
                </a:r>
                <a:r>
                  <a:rPr lang="en-US" dirty="0" smtClean="0"/>
                  <a:t>, and a budget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, find a sub-collection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𝑪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of size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, </a:t>
                </a:r>
                <a:r>
                  <a:rPr lang="en-US" dirty="0" smtClean="0"/>
                  <a:t>such </a:t>
                </a:r>
                <a:r>
                  <a:rPr lang="en-US" dirty="0" smtClean="0"/>
                  <a:t>that the number of covered </a:t>
                </a:r>
                <a:r>
                  <a:rPr lang="en-US" dirty="0" err="1" smtClean="0"/>
                  <a:t>elemets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maximized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2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the </a:t>
            </a:r>
            <a:r>
              <a:rPr lang="en-US" dirty="0" smtClean="0">
                <a:solidFill>
                  <a:srgbClr val="EF8511"/>
                </a:solidFill>
              </a:rPr>
              <a:t>Set Cover </a:t>
            </a:r>
            <a:r>
              <a:rPr lang="en-US" dirty="0" smtClean="0"/>
              <a:t>and the </a:t>
            </a:r>
            <a:r>
              <a:rPr lang="en-US" dirty="0" smtClean="0">
                <a:solidFill>
                  <a:srgbClr val="EF8511"/>
                </a:solidFill>
              </a:rPr>
              <a:t>Maximum Coverage </a:t>
            </a:r>
            <a:r>
              <a:rPr lang="en-US" dirty="0" smtClean="0"/>
              <a:t>problems are </a:t>
            </a:r>
            <a:r>
              <a:rPr lang="en-US" dirty="0" smtClean="0">
                <a:solidFill>
                  <a:srgbClr val="FF0000"/>
                </a:solidFill>
              </a:rPr>
              <a:t>NP-complete</a:t>
            </a:r>
          </a:p>
          <a:p>
            <a:pPr lvl="1"/>
            <a:r>
              <a:rPr lang="en-US" dirty="0" smtClean="0"/>
              <a:t>What does this mean?</a:t>
            </a:r>
          </a:p>
          <a:p>
            <a:pPr lvl="1"/>
            <a:r>
              <a:rPr lang="en-US" dirty="0" smtClean="0"/>
              <a:t>Why do we care?</a:t>
            </a:r>
          </a:p>
          <a:p>
            <a:pPr lvl="1"/>
            <a:endParaRPr lang="en-US" dirty="0"/>
          </a:p>
          <a:p>
            <a:r>
              <a:rPr lang="en-US" dirty="0" smtClean="0"/>
              <a:t>There is no algorithm that can guarantee to find the best solution in polynomial time</a:t>
            </a:r>
          </a:p>
          <a:p>
            <a:pPr lvl="1"/>
            <a:r>
              <a:rPr lang="en-US" dirty="0" smtClean="0"/>
              <a:t>Can we find an algorithm that can guarantee to find a solution that is </a:t>
            </a:r>
            <a:r>
              <a:rPr lang="en-US" dirty="0" smtClean="0">
                <a:solidFill>
                  <a:srgbClr val="00B0F0"/>
                </a:solidFill>
              </a:rPr>
              <a:t>close</a:t>
            </a:r>
            <a:r>
              <a:rPr lang="en-US" dirty="0" smtClean="0"/>
              <a:t> to the optimal?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Approximation Algorithms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5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 an </a:t>
            </a:r>
            <a:r>
              <a:rPr lang="en-US" dirty="0" smtClean="0"/>
              <a:t>(combinatorial) optimization </a:t>
            </a:r>
            <a:r>
              <a:rPr lang="en-US" dirty="0" smtClean="0"/>
              <a:t>problem, where: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is an instance of the problem,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OPT(X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dirty="0"/>
              <a:t> is the value of the optimal solution for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ALG(X</a:t>
            </a:r>
            <a:r>
              <a:rPr lang="en-US" dirty="0">
                <a:solidFill>
                  <a:srgbClr val="00B0F0"/>
                </a:solidFill>
              </a:rPr>
              <a:t>)</a:t>
            </a:r>
            <a:r>
              <a:rPr lang="en-US" dirty="0"/>
              <a:t> is the value of the solution of an algorithm </a:t>
            </a:r>
            <a:r>
              <a:rPr lang="en-US" dirty="0">
                <a:solidFill>
                  <a:srgbClr val="00B0F0"/>
                </a:solidFill>
              </a:rPr>
              <a:t>ALG</a:t>
            </a:r>
            <a:r>
              <a:rPr lang="en-US" dirty="0"/>
              <a:t> for </a:t>
            </a:r>
            <a:r>
              <a:rPr lang="en-US" dirty="0" smtClean="0">
                <a:solidFill>
                  <a:srgbClr val="0070C0"/>
                </a:solidFill>
              </a:rPr>
              <a:t>X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ALG</a:t>
            </a:r>
            <a:r>
              <a:rPr lang="en-US" dirty="0"/>
              <a:t> is a good approximation algorithm if the ratio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OPT(X)</a:t>
            </a:r>
            <a:r>
              <a:rPr lang="en-US" dirty="0"/>
              <a:t> and </a:t>
            </a:r>
            <a:r>
              <a:rPr lang="en-US" dirty="0">
                <a:solidFill>
                  <a:srgbClr val="00B0F0"/>
                </a:solidFill>
              </a:rPr>
              <a:t>ALG(X)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bounded</a:t>
            </a:r>
            <a:r>
              <a:rPr lang="en-US" dirty="0"/>
              <a:t> for all input instances </a:t>
            </a:r>
            <a:r>
              <a:rPr lang="en-US" dirty="0">
                <a:solidFill>
                  <a:srgbClr val="0070C0"/>
                </a:solidFill>
              </a:rPr>
              <a:t>X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Minimum set cover: </a:t>
            </a:r>
            <a:r>
              <a:rPr lang="en-US" dirty="0">
                <a:solidFill>
                  <a:srgbClr val="00B0F0"/>
                </a:solidFill>
              </a:rPr>
              <a:t>X = </a:t>
            </a:r>
            <a:r>
              <a:rPr lang="en-US" dirty="0" smtClean="0">
                <a:solidFill>
                  <a:srgbClr val="00B0F0"/>
                </a:solidFill>
              </a:rPr>
              <a:t>G </a:t>
            </a:r>
            <a:r>
              <a:rPr lang="en-US" dirty="0" smtClean="0"/>
              <a:t>is the input graph,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OPT(G)</a:t>
            </a:r>
            <a:r>
              <a:rPr lang="en-US" dirty="0" smtClean="0"/>
              <a:t> </a:t>
            </a:r>
            <a:r>
              <a:rPr lang="en-US" dirty="0"/>
              <a:t>is the </a:t>
            </a:r>
            <a:r>
              <a:rPr lang="en-US" dirty="0" smtClean="0"/>
              <a:t>size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minimum</a:t>
            </a:r>
            <a:r>
              <a:rPr lang="en-US" dirty="0" smtClean="0"/>
              <a:t> set cover, </a:t>
            </a:r>
            <a:r>
              <a:rPr lang="en-US" dirty="0" smtClean="0">
                <a:solidFill>
                  <a:srgbClr val="00B0F0"/>
                </a:solidFill>
              </a:rPr>
              <a:t>ALG(G)</a:t>
            </a:r>
            <a:r>
              <a:rPr lang="en-US" dirty="0" smtClean="0"/>
              <a:t> </a:t>
            </a:r>
            <a:r>
              <a:rPr lang="en-US" dirty="0"/>
              <a:t>is the </a:t>
            </a:r>
            <a:r>
              <a:rPr lang="en-US" dirty="0" smtClean="0"/>
              <a:t>size of the set cover found by an </a:t>
            </a:r>
            <a:r>
              <a:rPr lang="en-US" dirty="0"/>
              <a:t>algorithm </a:t>
            </a:r>
            <a:r>
              <a:rPr lang="en-US" dirty="0" smtClean="0">
                <a:solidFill>
                  <a:srgbClr val="00B0F0"/>
                </a:solidFill>
              </a:rPr>
              <a:t>ALG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Maximum </a:t>
            </a:r>
            <a:r>
              <a:rPr lang="en-US" dirty="0" smtClean="0"/>
              <a:t>coverage: </a:t>
            </a:r>
            <a:r>
              <a:rPr lang="en-US" dirty="0">
                <a:solidFill>
                  <a:srgbClr val="00B0F0"/>
                </a:solidFill>
              </a:rPr>
              <a:t>X = (</a:t>
            </a:r>
            <a:r>
              <a:rPr lang="en-US" dirty="0" err="1">
                <a:solidFill>
                  <a:srgbClr val="00B0F0"/>
                </a:solidFill>
              </a:rPr>
              <a:t>G,k</a:t>
            </a:r>
            <a:r>
              <a:rPr lang="en-US" dirty="0">
                <a:solidFill>
                  <a:srgbClr val="00B0F0"/>
                </a:solidFill>
              </a:rPr>
              <a:t>) </a:t>
            </a:r>
            <a:r>
              <a:rPr lang="en-US" dirty="0"/>
              <a:t>is the input instance,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G,k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dirty="0" smtClean="0"/>
              <a:t> </a:t>
            </a:r>
            <a:r>
              <a:rPr lang="en-US" dirty="0"/>
              <a:t>is the </a:t>
            </a:r>
            <a:r>
              <a:rPr lang="en-US" dirty="0" smtClean="0"/>
              <a:t>coverage of the optimal algorithm, </a:t>
            </a:r>
            <a:r>
              <a:rPr lang="en-US" dirty="0" smtClean="0">
                <a:solidFill>
                  <a:srgbClr val="00B0F0"/>
                </a:solidFill>
              </a:rPr>
              <a:t>ALG(</a:t>
            </a:r>
            <a:r>
              <a:rPr lang="en-US" dirty="0" err="1" smtClean="0">
                <a:solidFill>
                  <a:srgbClr val="00B0F0"/>
                </a:solidFill>
              </a:rPr>
              <a:t>G,k</a:t>
            </a:r>
            <a:r>
              <a:rPr lang="en-US" dirty="0" smtClean="0">
                <a:solidFill>
                  <a:srgbClr val="00B0F0"/>
                </a:solidFill>
              </a:rPr>
              <a:t>)</a:t>
            </a:r>
            <a:r>
              <a:rPr lang="en-US" dirty="0" smtClean="0"/>
              <a:t> </a:t>
            </a:r>
            <a:r>
              <a:rPr lang="en-US" dirty="0"/>
              <a:t>is the </a:t>
            </a:r>
            <a:r>
              <a:rPr lang="en-US" dirty="0" smtClean="0"/>
              <a:t>coverage of the set </a:t>
            </a:r>
            <a:r>
              <a:rPr lang="en-US" dirty="0"/>
              <a:t>found by an algorithm </a:t>
            </a:r>
            <a:r>
              <a:rPr lang="en-US" dirty="0">
                <a:solidFill>
                  <a:srgbClr val="00B0F0"/>
                </a:solidFill>
              </a:rPr>
              <a:t>ALG</a:t>
            </a:r>
            <a:r>
              <a:rPr lang="en-US" dirty="0"/>
              <a:t>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2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Algorithms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For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minimization problem</a:t>
                </a:r>
                <a:r>
                  <a:rPr lang="en-US" dirty="0" smtClean="0"/>
                  <a:t>, the algorithm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ALG</a:t>
                </a:r>
                <a:r>
                  <a:rPr lang="en-US" dirty="0" smtClean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-approximation algorithm</a:t>
                </a:r>
                <a:r>
                  <a:rPr lang="en-US" dirty="0" smtClean="0"/>
                  <a:t>,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&gt;1</m:t>
                    </m:r>
                  </m:oMath>
                </a14:m>
                <a:r>
                  <a:rPr lang="en-US" dirty="0" smtClean="0"/>
                  <a:t>, if for all input instances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X</a:t>
                </a:r>
                <a:r>
                  <a:rPr lang="en-US" dirty="0" smtClean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𝐴𝐿𝐺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approximation ratio </a:t>
                </a:r>
                <a:r>
                  <a:rPr lang="en-US" dirty="0" smtClean="0"/>
                  <a:t>of the algorithm – we want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to be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as close to 1 as possible</a:t>
                </a:r>
              </a:p>
              <a:p>
                <a:pPr lvl="1"/>
                <a:r>
                  <a:rPr lang="en-US" dirty="0"/>
                  <a:t>Best case: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=1+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→0</m:t>
                    </m:r>
                  </m:oMath>
                </a14:m>
                <a:r>
                  <a:rPr lang="en-US" dirty="0"/>
                  <a:t>, 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→∞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(e.g.,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) </a:t>
                </a:r>
              </a:p>
              <a:p>
                <a:pPr lvl="1"/>
                <a:r>
                  <a:rPr lang="en-US" dirty="0"/>
                  <a:t>Good case: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is a constant</a:t>
                </a:r>
              </a:p>
              <a:p>
                <a:pPr lvl="1"/>
                <a:r>
                  <a:rPr lang="en-US" dirty="0"/>
                  <a:t>OK case: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Bad </a:t>
                </a:r>
                <a:r>
                  <a:rPr lang="en-US" dirty="0"/>
                  <a:t>case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2125" r="-815" b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4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Algorithms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For </a:t>
                </a:r>
                <a:r>
                  <a:rPr lang="en-US" dirty="0"/>
                  <a:t>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maximization problem</a:t>
                </a:r>
                <a:r>
                  <a:rPr lang="en-US" dirty="0"/>
                  <a:t>, the algorithm </a:t>
                </a:r>
                <a:r>
                  <a:rPr lang="en-US" dirty="0">
                    <a:solidFill>
                      <a:srgbClr val="00B0F0"/>
                    </a:solidFill>
                  </a:rPr>
                  <a:t>ALG</a:t>
                </a:r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-approximation algorithm</a:t>
                </a:r>
                <a:r>
                  <a:rPr lang="en-US" dirty="0"/>
                  <a:t>,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&lt;</m:t>
                    </m:r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, if </a:t>
                </a:r>
                <a:r>
                  <a:rPr lang="en-US" dirty="0"/>
                  <a:t>for all input instances </a:t>
                </a:r>
                <a:r>
                  <a:rPr lang="en-US" dirty="0">
                    <a:solidFill>
                      <a:srgbClr val="00B0F0"/>
                    </a:solidFill>
                  </a:rPr>
                  <a:t>X</a:t>
                </a:r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𝐴𝐿𝐺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≥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𝑂𝑃𝑇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approximation ratio </a:t>
                </a:r>
                <a:r>
                  <a:rPr lang="en-US" dirty="0" smtClean="0"/>
                  <a:t>of the algorithm – </a:t>
                </a:r>
                <a:r>
                  <a:rPr lang="en-US" dirty="0"/>
                  <a:t>we want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to be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as close to 1 as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possible</a:t>
                </a:r>
              </a:p>
              <a:p>
                <a:pPr lvl="1"/>
                <a:r>
                  <a:rPr lang="en-US" dirty="0"/>
                  <a:t>Best case: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=1−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→0</m:t>
                    </m:r>
                  </m:oMath>
                </a14:m>
                <a:r>
                  <a:rPr lang="en-US" dirty="0"/>
                  <a:t>, 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→∞</m:t>
                    </m:r>
                  </m:oMath>
                </a14:m>
                <a:r>
                  <a:rPr lang="en-US" dirty="0"/>
                  <a:t>(e.g.,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) </a:t>
                </a:r>
              </a:p>
              <a:p>
                <a:pPr lvl="1"/>
                <a:r>
                  <a:rPr lang="en-US" dirty="0"/>
                  <a:t>Good case: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is a constant</a:t>
                </a:r>
              </a:p>
              <a:p>
                <a:pPr lvl="1"/>
                <a:r>
                  <a:rPr lang="en-US" dirty="0"/>
                  <a:t>OK case: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Bad case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000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3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simple approximation ratio for set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Any </a:t>
            </a:r>
            <a:r>
              <a:rPr lang="en-US" dirty="0">
                <a:solidFill>
                  <a:srgbClr val="FF0000"/>
                </a:solidFill>
              </a:rPr>
              <a:t>algorithm </a:t>
            </a:r>
            <a:r>
              <a:rPr lang="en-US" dirty="0"/>
              <a:t>for set cover has approximation </a:t>
            </a:r>
            <a:r>
              <a:rPr lang="en-US" dirty="0" smtClean="0"/>
              <a:t>ratio </a:t>
            </a:r>
            <a:r>
              <a:rPr lang="en-US" dirty="0">
                <a:solidFill>
                  <a:schemeClr val="accent1"/>
                </a:solidFill>
                <a:sym typeface="Symbol"/>
              </a:rPr>
              <a:t>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= 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err="1" smtClean="0">
                <a:solidFill>
                  <a:schemeClr val="accent1"/>
                </a:solidFill>
              </a:rPr>
              <a:t>S</a:t>
            </a:r>
            <a:r>
              <a:rPr lang="en-US" baseline="-25000" dirty="0" err="1" smtClean="0">
                <a:solidFill>
                  <a:schemeClr val="accent1"/>
                </a:solidFill>
              </a:rPr>
              <a:t>max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, where </a:t>
            </a:r>
            <a:r>
              <a:rPr lang="en-US" dirty="0" err="1" smtClean="0">
                <a:solidFill>
                  <a:schemeClr val="accent1"/>
                </a:solidFill>
              </a:rPr>
              <a:t>S</a:t>
            </a:r>
            <a:r>
              <a:rPr lang="en-US" baseline="-25000" dirty="0" err="1" smtClean="0">
                <a:solidFill>
                  <a:schemeClr val="accent1"/>
                </a:solidFill>
              </a:rPr>
              <a:t>max</a:t>
            </a:r>
            <a:r>
              <a:rPr lang="en-US" dirty="0" smtClean="0"/>
              <a:t> </a:t>
            </a:r>
            <a:r>
              <a:rPr lang="en-US" dirty="0"/>
              <a:t>is the set in </a:t>
            </a:r>
            <a:r>
              <a:rPr lang="en-US" b="1" dirty="0">
                <a:solidFill>
                  <a:schemeClr val="accent1"/>
                </a:solidFill>
              </a:rPr>
              <a:t>S</a:t>
            </a:r>
            <a:r>
              <a:rPr lang="en-US" dirty="0"/>
              <a:t> with the largest cardinality 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Proof: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OPT(X)</a:t>
            </a:r>
            <a:r>
              <a:rPr lang="en-US" dirty="0">
                <a:solidFill>
                  <a:schemeClr val="accent1"/>
                </a:solidFill>
              </a:rPr>
              <a:t>≥N</a:t>
            </a:r>
            <a:r>
              <a:rPr lang="en-US" dirty="0" smtClean="0">
                <a:solidFill>
                  <a:schemeClr val="accent1"/>
                </a:solidFill>
              </a:rPr>
              <a:t>/|</a:t>
            </a:r>
            <a:r>
              <a:rPr lang="en-US" dirty="0" err="1" smtClean="0">
                <a:solidFill>
                  <a:schemeClr val="accent1"/>
                </a:solidFill>
              </a:rPr>
              <a:t>S</a:t>
            </a:r>
            <a:r>
              <a:rPr lang="en-US" baseline="-25000" dirty="0" err="1" smtClean="0">
                <a:solidFill>
                  <a:schemeClr val="accent1"/>
                </a:solidFill>
              </a:rPr>
              <a:t>max</a:t>
            </a:r>
            <a:r>
              <a:rPr lang="en-US" dirty="0">
                <a:solidFill>
                  <a:schemeClr val="accent1"/>
                </a:solidFill>
              </a:rPr>
              <a:t>| </a:t>
            </a:r>
            <a:r>
              <a:rPr lang="en-US" dirty="0">
                <a:solidFill>
                  <a:schemeClr val="accent1"/>
                </a:solidFill>
                <a:sym typeface="Symbol"/>
              </a:rPr>
              <a:t>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N ≤ 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err="1" smtClean="0">
                <a:solidFill>
                  <a:schemeClr val="accent1"/>
                </a:solidFill>
              </a:rPr>
              <a:t>S</a:t>
            </a:r>
            <a:r>
              <a:rPr lang="en-US" baseline="-25000" dirty="0" err="1" smtClean="0">
                <a:solidFill>
                  <a:schemeClr val="accent1"/>
                </a:solidFill>
              </a:rPr>
              <a:t>max</a:t>
            </a:r>
            <a:r>
              <a:rPr lang="en-US" dirty="0" err="1" smtClean="0">
                <a:solidFill>
                  <a:schemeClr val="accent1"/>
                </a:solidFill>
              </a:rPr>
              <a:t>|OPT</a:t>
            </a:r>
            <a:r>
              <a:rPr lang="en-US" dirty="0" smtClean="0">
                <a:solidFill>
                  <a:schemeClr val="accent1"/>
                </a:solidFill>
              </a:rPr>
              <a:t>(X)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ALG(X) </a:t>
            </a:r>
            <a:r>
              <a:rPr lang="en-US" dirty="0">
                <a:solidFill>
                  <a:schemeClr val="accent1"/>
                </a:solidFill>
              </a:rPr>
              <a:t>≤ N ≤ 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err="1" smtClean="0">
                <a:solidFill>
                  <a:schemeClr val="accent1"/>
                </a:solidFill>
              </a:rPr>
              <a:t>S</a:t>
            </a:r>
            <a:r>
              <a:rPr lang="en-US" baseline="-25000" dirty="0" err="1" smtClean="0">
                <a:solidFill>
                  <a:schemeClr val="accent1"/>
                </a:solidFill>
              </a:rPr>
              <a:t>max</a:t>
            </a:r>
            <a:r>
              <a:rPr lang="en-US" dirty="0" err="1" smtClean="0">
                <a:solidFill>
                  <a:schemeClr val="accent1"/>
                </a:solidFill>
              </a:rPr>
              <a:t>|OPT</a:t>
            </a:r>
            <a:r>
              <a:rPr lang="en-US" dirty="0" smtClean="0">
                <a:solidFill>
                  <a:schemeClr val="accent1"/>
                </a:solidFill>
              </a:rPr>
              <a:t>(X)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This is true for any algorithm.</a:t>
            </a:r>
          </a:p>
          <a:p>
            <a:r>
              <a:rPr lang="en-US" dirty="0" smtClean="0"/>
              <a:t>Not a good bound since it can be that 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 err="1">
                <a:solidFill>
                  <a:schemeClr val="accent1"/>
                </a:solidFill>
              </a:rPr>
              <a:t>S</a:t>
            </a:r>
            <a:r>
              <a:rPr lang="en-US" baseline="-25000" dirty="0" err="1">
                <a:solidFill>
                  <a:schemeClr val="accent1"/>
                </a:solidFill>
              </a:rPr>
              <a:t>max</a:t>
            </a:r>
            <a:r>
              <a:rPr lang="en-US" dirty="0" smtClean="0">
                <a:solidFill>
                  <a:schemeClr val="accent1"/>
                </a:solidFill>
              </a:rPr>
              <a:t>|=O(N)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algorithm for Set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most natural algorithm for Set Cover?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Greedy</a:t>
            </a:r>
            <a:r>
              <a:rPr lang="en-US" dirty="0" smtClean="0"/>
              <a:t>: each time add to the collection </a:t>
            </a:r>
            <a:r>
              <a:rPr lang="en-US" b="1" i="1" dirty="0" smtClean="0">
                <a:solidFill>
                  <a:srgbClr val="00B0F0"/>
                </a:solidFill>
              </a:rPr>
              <a:t>C</a:t>
            </a:r>
            <a:r>
              <a:rPr lang="en-US" dirty="0" smtClean="0"/>
              <a:t> the set </a:t>
            </a:r>
            <a:r>
              <a:rPr lang="en-US" i="1" dirty="0" smtClean="0">
                <a:solidFill>
                  <a:srgbClr val="00B0F0"/>
                </a:solidFill>
              </a:rPr>
              <a:t>S</a:t>
            </a:r>
            <a:r>
              <a:rPr lang="en-US" i="1" baseline="-25000" dirty="0" smtClean="0">
                <a:solidFill>
                  <a:srgbClr val="00B0F0"/>
                </a:solidFill>
              </a:rPr>
              <a:t>i</a:t>
            </a:r>
            <a:r>
              <a:rPr lang="en-US" dirty="0" smtClean="0"/>
              <a:t> from </a:t>
            </a:r>
            <a:r>
              <a:rPr lang="en-US" b="1" i="1" dirty="0" smtClean="0">
                <a:solidFill>
                  <a:srgbClr val="00B0F0"/>
                </a:solidFill>
              </a:rPr>
              <a:t>S</a:t>
            </a:r>
            <a:r>
              <a:rPr lang="en-US" dirty="0" smtClean="0"/>
              <a:t> that covers the most of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remaining</a:t>
            </a:r>
            <a:r>
              <a:rPr lang="en-US" dirty="0" smtClean="0"/>
              <a:t> elements.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20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GREEDY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828800"/>
                <a:ext cx="6858000" cy="4495800"/>
              </a:xfrm>
              <a:ln>
                <a:solidFill>
                  <a:schemeClr val="tx2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(U,S)</a:t>
                </a:r>
              </a:p>
              <a:p>
                <a:pPr marL="274320" lvl="1" indent="0">
                  <a:buNone/>
                </a:pPr>
                <a:r>
                  <a:rPr lang="en-US" sz="2800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sz="2800" dirty="0" smtClean="0"/>
                  <a:t>=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U</a:t>
                </a:r>
              </a:p>
              <a:p>
                <a:pPr marL="274320" lvl="1" indent="0">
                  <a:buNone/>
                </a:pPr>
                <a:r>
                  <a:rPr lang="en-US" sz="2800" b="1" i="1" dirty="0" smtClean="0">
                    <a:solidFill>
                      <a:schemeClr val="accent1"/>
                    </a:solidFill>
                  </a:rPr>
                  <a:t>C</a:t>
                </a:r>
                <a:r>
                  <a:rPr lang="en-US" sz="2800" dirty="0" smtClean="0"/>
                  <a:t> = {}</a:t>
                </a:r>
              </a:p>
              <a:p>
                <a:pPr marL="274320" lvl="1" indent="0">
                  <a:buNone/>
                </a:pPr>
                <a:r>
                  <a:rPr lang="en-US" sz="2800" dirty="0" smtClean="0"/>
                  <a:t>while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sz="2800" dirty="0" smtClean="0"/>
                  <a:t> is not empty do</a:t>
                </a:r>
              </a:p>
              <a:p>
                <a:pPr marL="548640" lvl="2" indent="0">
                  <a:buNone/>
                </a:pPr>
                <a:r>
                  <a:rPr lang="en-US" sz="2400" dirty="0" smtClean="0"/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2400" dirty="0" smtClean="0"/>
                  <a:t>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gain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∩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| 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marL="548640" lvl="2" indent="0">
                  <a:buNone/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400" dirty="0" smtClean="0"/>
                  <a:t>be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𝑔𝑎𝑖𝑛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is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maximum</a:t>
                </a:r>
              </a:p>
              <a:p>
                <a:pPr marL="548640" lvl="2" indent="0">
                  <a:buNone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C</a:t>
                </a:r>
                <a:r>
                  <a:rPr lang="en-US" sz="2400" dirty="0" smtClean="0"/>
                  <a:t> =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C U {S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*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}</a:t>
                </a:r>
              </a:p>
              <a:p>
                <a:pPr marL="548640" lvl="2" indent="0">
                  <a:buNone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sz="2400" dirty="0" smtClean="0"/>
                  <a:t> =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X\ S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*</a:t>
                </a:r>
              </a:p>
              <a:p>
                <a:pPr marL="548640" lvl="2" indent="0">
                  <a:buNone/>
                </a:pPr>
                <a:r>
                  <a:rPr lang="en-US" sz="2400" b="1" i="1" dirty="0">
                    <a:solidFill>
                      <a:schemeClr val="accent1"/>
                    </a:solidFill>
                  </a:rPr>
                  <a:t>S</a:t>
                </a:r>
                <a:r>
                  <a:rPr lang="en-US" sz="2400" dirty="0"/>
                  <a:t> = </a:t>
                </a:r>
                <a:r>
                  <a:rPr lang="en-US" sz="2400" b="1" i="1" dirty="0">
                    <a:solidFill>
                      <a:schemeClr val="accent1"/>
                    </a:solidFill>
                  </a:rPr>
                  <a:t>S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\ S</a:t>
                </a:r>
                <a:r>
                  <a:rPr lang="en-US" baseline="-25000" dirty="0" smtClean="0">
                    <a:solidFill>
                      <a:schemeClr val="accent1"/>
                    </a:solidFill>
                  </a:rPr>
                  <a:t>*</a:t>
                </a:r>
                <a:endParaRPr lang="en-US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828800"/>
                <a:ext cx="6858000" cy="4495800"/>
              </a:xfrm>
              <a:blipFill rotWithShape="1">
                <a:blip r:embed="rId2"/>
                <a:stretch>
                  <a:fillRect l="-1686" t="-1216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740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ratio of GREEDY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05800" cy="35814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Good news: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 smtClean="0"/>
                  <a:t> has approximation ratio: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max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1+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max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:endParaRPr lang="en-US" b="0" i="1" dirty="0" smtClean="0">
                  <a:solidFill>
                    <a:schemeClr val="accent6">
                      <a:lumMod val="75000"/>
                    </a:schemeClr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𝐺𝑅𝐸𝐸𝐷𝑌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1+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max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𝑂𝑃𝑇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smtClean="0"/>
                  <a:t>for all X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approximation ratio is </a:t>
                </a:r>
                <a:r>
                  <a:rPr lang="en-US" dirty="0" smtClean="0">
                    <a:solidFill>
                      <a:srgbClr val="FF3B3B"/>
                    </a:solidFill>
                  </a:rPr>
                  <a:t>tight</a:t>
                </a:r>
                <a:r>
                  <a:rPr lang="en-US" dirty="0" smtClean="0"/>
                  <a:t> up to a constant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Tight means that we</a:t>
                </a:r>
                <a:r>
                  <a:rPr lang="en-US" dirty="0" smtClean="0"/>
                  <a:t> </a:t>
                </a:r>
                <a:r>
                  <a:rPr lang="en-US" dirty="0" smtClean="0"/>
                  <a:t>can find a counter </a:t>
                </a:r>
                <a:r>
                  <a:rPr lang="en-US" dirty="0" smtClean="0"/>
                  <a:t>example with this ratio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05800" cy="3581400"/>
              </a:xfrm>
              <a:blipFill rotWithShape="1">
                <a:blip r:embed="rId2"/>
                <a:stretch>
                  <a:fillRect l="-807" t="-3748" r="-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438400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38400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71800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9000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19600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13738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81600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71800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29000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62400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74931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813738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81600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286000" y="5334000"/>
            <a:ext cx="4572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819400" y="5334000"/>
            <a:ext cx="8382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810000" y="5334000"/>
            <a:ext cx="16764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209800" y="5257800"/>
            <a:ext cx="34290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247900" y="5943600"/>
            <a:ext cx="34290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264686" y="5334000"/>
            <a:ext cx="2879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OPT(X) = 2</a:t>
            </a:r>
          </a:p>
          <a:p>
            <a:r>
              <a:rPr lang="en-US" sz="2400" dirty="0" smtClean="0"/>
              <a:t>GREEDY(X) = </a:t>
            </a:r>
            <a:r>
              <a:rPr lang="en-US" sz="2400" dirty="0" err="1" smtClean="0"/>
              <a:t>logN</a:t>
            </a:r>
            <a:endParaRPr lang="en-US" sz="2400" dirty="0" smtClean="0"/>
          </a:p>
          <a:p>
            <a:r>
              <a:rPr lang="en-US" sz="2400" dirty="0" smtClean="0">
                <a:sym typeface="Symbol"/>
              </a:rPr>
              <a:t>=</a:t>
            </a:r>
            <a:r>
              <a:rPr lang="en-US" sz="2400" dirty="0" err="1" smtClean="0">
                <a:sym typeface="Symbol"/>
              </a:rPr>
              <a:t>½logN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275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reasonable algorithm?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524000" y="2362200"/>
                <a:ext cx="6477000" cy="426720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5000"/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90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Arial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(U,S,K)</a:t>
                </a:r>
              </a:p>
              <a:p>
                <a:pPr marL="274320" lvl="1" indent="0">
                  <a:buFont typeface="Arial" pitchFamily="34" charset="0"/>
                  <a:buNone/>
                </a:pPr>
                <a:r>
                  <a:rPr lang="en-US" sz="2800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sz="2800" dirty="0" smtClean="0"/>
                  <a:t> =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U</a:t>
                </a:r>
              </a:p>
              <a:p>
                <a:pPr marL="274320" lvl="1" indent="0">
                  <a:buFont typeface="Arial" pitchFamily="34" charset="0"/>
                  <a:buNone/>
                </a:pPr>
                <a:r>
                  <a:rPr lang="en-US" sz="2800" b="1" i="1" dirty="0" smtClean="0">
                    <a:solidFill>
                      <a:schemeClr val="accent1"/>
                    </a:solidFill>
                  </a:rPr>
                  <a:t>C</a:t>
                </a:r>
                <a:r>
                  <a:rPr lang="en-US" sz="2800" dirty="0" smtClean="0"/>
                  <a:t> = {}</a:t>
                </a:r>
              </a:p>
              <a:p>
                <a:pPr marL="274320" lvl="1" indent="0">
                  <a:buFont typeface="Arial" pitchFamily="34" charset="0"/>
                  <a:buNone/>
                </a:pPr>
                <a:r>
                  <a:rPr lang="en-US" sz="2800" dirty="0" smtClean="0"/>
                  <a:t>while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|</a:t>
                </a:r>
                <a:r>
                  <a:rPr lang="en-US" sz="2800" b="1" i="1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| &lt; K </a:t>
                </a:r>
                <a:endParaRPr lang="en-US" sz="2800" dirty="0" smtClean="0"/>
              </a:p>
              <a:p>
                <a:pPr marL="548640" lvl="2" indent="0">
                  <a:buFont typeface="Arial" pitchFamily="34" charset="0"/>
                  <a:buNone/>
                </a:pPr>
                <a:r>
                  <a:rPr lang="en-US" sz="2400" dirty="0" smtClean="0"/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2400" dirty="0" smtClean="0"/>
                  <a:t>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rgbClr val="0070C0"/>
                        </a:solidFill>
                        <a:latin typeface="Cambria Math"/>
                      </a:rPr>
                      <m:t>gain</m:t>
                    </m:r>
                    <m:r>
                      <a:rPr lang="en-US" sz="240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∩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| 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marL="548640" lvl="2" indent="0">
                  <a:buFont typeface="Arial" pitchFamily="34" charset="0"/>
                  <a:buNone/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400" dirty="0" smtClean="0"/>
                  <a:t> be such that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𝑔𝑎𝑖𝑛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is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maximum</a:t>
                </a:r>
              </a:p>
              <a:p>
                <a:pPr marL="548640" lvl="2" indent="0">
                  <a:buFont typeface="Arial" pitchFamily="34" charset="0"/>
                  <a:buNone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C</a:t>
                </a:r>
                <a:r>
                  <a:rPr lang="en-US" sz="2400" dirty="0" smtClean="0"/>
                  <a:t> =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C U {S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*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}</a:t>
                </a:r>
              </a:p>
              <a:p>
                <a:pPr marL="548640" lvl="2" indent="0">
                  <a:buFont typeface="Arial" pitchFamily="34" charset="0"/>
                  <a:buNone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sz="2400" dirty="0" smtClean="0"/>
                  <a:t> =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X\ S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*</a:t>
                </a:r>
              </a:p>
              <a:p>
                <a:pPr marL="548640" lvl="2" indent="0">
                  <a:buNone/>
                </a:pPr>
                <a:r>
                  <a:rPr lang="en-US" sz="2400" b="1" i="1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sz="2400" dirty="0"/>
                  <a:t>= </a:t>
                </a:r>
                <a:r>
                  <a:rPr lang="en-US" sz="2400" b="1" i="1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\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400" baseline="-25000" dirty="0">
                    <a:solidFill>
                      <a:schemeClr val="accent1"/>
                    </a:solidFill>
                  </a:rPr>
                  <a:t>*</a:t>
                </a:r>
              </a:p>
              <a:p>
                <a:pPr marL="548640" lvl="2" indent="0">
                  <a:buFont typeface="Arial" pitchFamily="34" charset="0"/>
                  <a:buNone/>
                </a:pPr>
                <a:endParaRPr lang="en-US" baseline="-2500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362200"/>
                <a:ext cx="6477000" cy="4267200"/>
              </a:xfrm>
              <a:prstGeom prst="rect">
                <a:avLst/>
              </a:prstGeom>
              <a:blipFill rotWithShape="1">
                <a:blip r:embed="rId2"/>
                <a:stretch>
                  <a:fillRect l="-1784" t="-1282" b="-2707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233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 walk with absorbing nodes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happens if we do a random walk on this graph? What is the stationary distribution?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 are two absorbing nodes: the red and the blue.</a:t>
            </a:r>
          </a:p>
          <a:p>
            <a:r>
              <a:rPr lang="en-US" dirty="0"/>
              <a:t>T</a:t>
            </a:r>
            <a:r>
              <a:rPr lang="en-US" dirty="0" smtClean="0"/>
              <a:t>he probability mass will be divided between the two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88703" y="2438400"/>
            <a:ext cx="3556000" cy="2619376"/>
            <a:chOff x="2888703" y="2438400"/>
            <a:chExt cx="3556000" cy="2619376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419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Approximation Ratio for Max-K Coverage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Better news!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 smtClean="0"/>
                  <a:t> algorithm has approximation ratio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𝐺𝑅𝐸𝐸𝐷𝑌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𝑂𝑃𝑇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/>
                  <a:t>for all </a:t>
                </a:r>
                <a:r>
                  <a:rPr lang="en-US" dirty="0" smtClean="0"/>
                  <a:t>X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r>
                  <a:rPr lang="en-US" dirty="0"/>
                  <a:t>The coverage of the Greedy solution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at least 63% </a:t>
                </a:r>
                <a:r>
                  <a:rPr lang="en-US" dirty="0"/>
                  <a:t>that of the optimal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8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approximation ratio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For a collection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/>
                  <a:t>, 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supHide m:val="on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𝑪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dirty="0" smtClean="0"/>
                  <a:t> be the number of elements that are covered.</a:t>
                </a:r>
              </a:p>
              <a:p>
                <a:r>
                  <a:rPr lang="en-US" dirty="0" smtClean="0"/>
                  <a:t>The function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</a:t>
                </a:r>
                <a:r>
                  <a:rPr lang="en-US" dirty="0" smtClean="0"/>
                  <a:t> has two properties:</a:t>
                </a:r>
              </a:p>
              <a:p>
                <a:endParaRPr lang="en-US" dirty="0"/>
              </a:p>
              <a:p>
                <a:r>
                  <a:rPr lang="en-US" dirty="0" smtClean="0"/>
                  <a:t>F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monotone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𝑖𝑓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F </a:t>
                </a:r>
                <a:r>
                  <a:rPr lang="en-US" dirty="0" smtClean="0"/>
                  <a:t>is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submodular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𝑖𝑓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The addition of </a:t>
                </a:r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to a set of nodes has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greater</a:t>
                </a:r>
                <a:r>
                  <a:rPr lang="en-US" dirty="0"/>
                  <a:t> effect (more </a:t>
                </a:r>
                <a:r>
                  <a:rPr lang="en-US" smtClean="0"/>
                  <a:t>new covered items) </a:t>
                </a:r>
                <a:r>
                  <a:rPr lang="en-US" dirty="0"/>
                  <a:t>for a </a:t>
                </a:r>
                <a:r>
                  <a:rPr lang="en-US" dirty="0">
                    <a:solidFill>
                      <a:srgbClr val="0070C0"/>
                    </a:solidFill>
                  </a:rPr>
                  <a:t>smaller</a:t>
                </a:r>
                <a:r>
                  <a:rPr lang="en-US" dirty="0"/>
                  <a:t> set.</a:t>
                </a:r>
              </a:p>
              <a:p>
                <a:pPr lvl="1"/>
                <a:r>
                  <a:rPr lang="en-US" dirty="0"/>
                  <a:t>The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diminishing returns </a:t>
                </a:r>
                <a:r>
                  <a:rPr lang="en-US" dirty="0"/>
                  <a:t>property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5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</a:t>
            </a:r>
            <a:r>
              <a:rPr lang="en-US" dirty="0" err="1" smtClean="0"/>
              <a:t>submodular</a:t>
            </a:r>
            <a:r>
              <a:rPr lang="en-US" dirty="0" smtClean="0"/>
              <a:t> functions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Theorem</a:t>
                </a:r>
                <a:r>
                  <a:rPr lang="en-US" dirty="0" smtClean="0"/>
                  <a:t>: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 smtClean="0"/>
                  <a:t> algorithm that optimizes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monotone</a:t>
                </a:r>
                <a:r>
                  <a:rPr lang="en-US" dirty="0" smtClean="0"/>
                  <a:t> and 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submodular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function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</a:t>
                </a:r>
                <a:r>
                  <a:rPr lang="en-US" dirty="0" smtClean="0"/>
                  <a:t>, each time adding to the solution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/>
                  <a:t>, the set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dirty="0" smtClean="0"/>
                  <a:t> that maximizes the gain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has approximation ratio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30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variants of Set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Hitting Set</a:t>
            </a:r>
            <a:r>
              <a:rPr lang="en-US" dirty="0" smtClean="0"/>
              <a:t>: select a set of elements so that you hit all the sets (the same as the set cover, reversing the roles)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Vertex Cover</a:t>
            </a:r>
            <a:r>
              <a:rPr lang="en-US" dirty="0" smtClean="0"/>
              <a:t>: Select a subset of vertices such that you cover all edges (an endpoint of each edge is in the set)</a:t>
            </a:r>
          </a:p>
          <a:p>
            <a:pPr lvl="1"/>
            <a:r>
              <a:rPr lang="en-US" dirty="0" smtClean="0"/>
              <a:t>There is a 2-approximation algorithm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Edge Cover</a:t>
            </a:r>
            <a:r>
              <a:rPr lang="en-US" dirty="0" smtClean="0"/>
              <a:t>: Select a set of edges that cover all vertices (there is one edge that has endpoint the vertex)</a:t>
            </a:r>
          </a:p>
          <a:p>
            <a:pPr lvl="1"/>
            <a:r>
              <a:rPr lang="en-US" dirty="0" smtClean="0"/>
              <a:t>There is a polynomial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09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this class you saw a set of tools for analyzing data</a:t>
            </a:r>
          </a:p>
          <a:p>
            <a:pPr lvl="1"/>
            <a:r>
              <a:rPr lang="en-US" dirty="0" smtClean="0"/>
              <a:t>Association Rules</a:t>
            </a:r>
          </a:p>
          <a:p>
            <a:pPr lvl="1"/>
            <a:r>
              <a:rPr lang="en-US" dirty="0" smtClean="0"/>
              <a:t>Sketching</a:t>
            </a:r>
          </a:p>
          <a:p>
            <a:pPr lvl="1"/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Minimum Description Length</a:t>
            </a:r>
          </a:p>
          <a:p>
            <a:pPr lvl="1"/>
            <a:r>
              <a:rPr lang="en-US" dirty="0" err="1"/>
              <a:t>Signular</a:t>
            </a:r>
            <a:r>
              <a:rPr lang="en-US" dirty="0"/>
              <a:t> Value Decomposition</a:t>
            </a:r>
          </a:p>
          <a:p>
            <a:pPr lvl="1"/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Random Walks</a:t>
            </a:r>
          </a:p>
          <a:p>
            <a:pPr lvl="1"/>
            <a:r>
              <a:rPr lang="en-US" dirty="0" smtClean="0"/>
              <a:t>Coverage</a:t>
            </a:r>
          </a:p>
          <a:p>
            <a:r>
              <a:rPr lang="en-US" dirty="0" smtClean="0"/>
              <a:t>All these are useful when trying to make sense of the data. A lot more tools exist.</a:t>
            </a:r>
          </a:p>
          <a:p>
            <a:r>
              <a:rPr lang="en-US" dirty="0" smtClean="0"/>
              <a:t>I hope that you found this interesting, useful and fun.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9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there are more than one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 smtClean="0"/>
              <a:t>in the graph a random walk that starts from a </a:t>
            </a:r>
            <a:r>
              <a:rPr lang="en-US" dirty="0" smtClean="0">
                <a:solidFill>
                  <a:srgbClr val="00B0F0"/>
                </a:solidFill>
              </a:rPr>
              <a:t>non-absorbing</a:t>
            </a:r>
            <a:r>
              <a:rPr lang="en-US" dirty="0" smtClean="0"/>
              <a:t> node will be absorbed in one of them with some probability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probability of absorption </a:t>
            </a:r>
            <a:r>
              <a:rPr lang="en-US" dirty="0" smtClean="0"/>
              <a:t>gives an estimate of how </a:t>
            </a:r>
            <a:r>
              <a:rPr lang="en-US" dirty="0" smtClean="0">
                <a:solidFill>
                  <a:srgbClr val="FF3B3B"/>
                </a:solidFill>
              </a:rPr>
              <a:t>close </a:t>
            </a:r>
            <a:r>
              <a:rPr lang="en-US" dirty="0" smtClean="0"/>
              <a:t>the node is to red or blue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785161" y="446050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35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Computing the probability of being absorbed: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 smtClean="0"/>
              <a:t>have probability 1 of being absorbed in themselves and zero of being absorbed in another node.</a:t>
            </a:r>
          </a:p>
          <a:p>
            <a:pPr lvl="1"/>
            <a:r>
              <a:rPr lang="en-US" dirty="0" smtClean="0"/>
              <a:t>For the </a:t>
            </a:r>
            <a:r>
              <a:rPr lang="en-US" dirty="0" smtClean="0">
                <a:solidFill>
                  <a:srgbClr val="0070C0"/>
                </a:solidFill>
              </a:rPr>
              <a:t>non-absorbing nodes</a:t>
            </a:r>
            <a:r>
              <a:rPr lang="en-US" dirty="0" smtClean="0"/>
              <a:t>, take the (weighted) average of the absorption probabilities of your neighbors </a:t>
            </a:r>
          </a:p>
          <a:p>
            <a:pPr lvl="2"/>
            <a:r>
              <a:rPr lang="en-US" dirty="0" smtClean="0"/>
              <a:t>if one of the neighbors is the absorbing node, it has probability 1</a:t>
            </a:r>
          </a:p>
          <a:p>
            <a:pPr lvl="1"/>
            <a:r>
              <a:rPr lang="en-US" dirty="0" smtClean="0"/>
              <a:t>Repeat until convergence (= very small change in </a:t>
            </a:r>
            <a:r>
              <a:rPr lang="en-US" dirty="0" err="1" smtClean="0"/>
              <a:t>probs</a:t>
            </a:r>
            <a:r>
              <a:rPr lang="en-US" dirty="0" smtClean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82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0565" y="4419600"/>
                <a:ext cx="5487848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𝑅𝑒𝑑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4419600"/>
                <a:ext cx="5487848" cy="63478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565" y="5120000"/>
                <a:ext cx="415049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5120000"/>
                <a:ext cx="4150495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3703" y="5781259"/>
                <a:ext cx="2273956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03" y="5781259"/>
                <a:ext cx="2273956" cy="6347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05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04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42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11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78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40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05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Computing the probability of being absorbed: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 smtClean="0"/>
              <a:t>have probability 1 of being absorbed in themselves and zero of being absorbed in another node.</a:t>
            </a:r>
          </a:p>
          <a:p>
            <a:pPr lvl="1"/>
            <a:r>
              <a:rPr lang="en-US" dirty="0" smtClean="0"/>
              <a:t>For the </a:t>
            </a:r>
            <a:r>
              <a:rPr lang="en-US" dirty="0" smtClean="0">
                <a:solidFill>
                  <a:srgbClr val="0070C0"/>
                </a:solidFill>
              </a:rPr>
              <a:t>non-absorbing nodes</a:t>
            </a:r>
            <a:r>
              <a:rPr lang="en-US" dirty="0" smtClean="0"/>
              <a:t>, take the (weighted) average of the absorption probabilities of your neighbors </a:t>
            </a:r>
          </a:p>
          <a:p>
            <a:pPr lvl="2"/>
            <a:r>
              <a:rPr lang="en-US" dirty="0" smtClean="0"/>
              <a:t>if one of the neighbors is the absorbing node, it has probability 1</a:t>
            </a:r>
          </a:p>
          <a:p>
            <a:pPr lvl="1"/>
            <a:r>
              <a:rPr lang="en-US" dirty="0" smtClean="0"/>
              <a:t>Repeat until convergence (= very small change in </a:t>
            </a:r>
            <a:r>
              <a:rPr lang="en-US" dirty="0" err="1" smtClean="0"/>
              <a:t>probs</a:t>
            </a:r>
            <a:r>
              <a:rPr lang="en-US" dirty="0" smtClean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82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0565" y="4419600"/>
                <a:ext cx="5617372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𝐵𝑙𝑢𝑒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4419600"/>
                <a:ext cx="5617372" cy="6127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565" y="5120000"/>
                <a:ext cx="4205318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5120000"/>
                <a:ext cx="4205318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3703" y="5781259"/>
                <a:ext cx="2254079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03" y="5781259"/>
                <a:ext cx="2254079" cy="612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05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04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42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11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78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40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05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Why do we care to compute the absorption probability to sink nodes?</a:t>
            </a:r>
          </a:p>
          <a:p>
            <a:r>
              <a:rPr lang="en-US" dirty="0" smtClean="0"/>
              <a:t>Given a graph (</a:t>
            </a:r>
            <a:r>
              <a:rPr lang="en-US" dirty="0" smtClean="0">
                <a:solidFill>
                  <a:srgbClr val="0070C0"/>
                </a:solidFill>
              </a:rPr>
              <a:t>directed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 smtClean="0"/>
              <a:t>) we can choose to </a:t>
            </a:r>
            <a:r>
              <a:rPr lang="en-US" dirty="0" smtClean="0">
                <a:solidFill>
                  <a:srgbClr val="0070C0"/>
                </a:solidFill>
              </a:rPr>
              <a:t>make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some </a:t>
            </a:r>
            <a:r>
              <a:rPr lang="en-US" dirty="0" smtClean="0"/>
              <a:t>nodes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Simply </a:t>
            </a:r>
            <a:r>
              <a:rPr lang="en-US" dirty="0" smtClean="0">
                <a:solidFill>
                  <a:srgbClr val="0070C0"/>
                </a:solidFill>
              </a:rPr>
              <a:t>direct</a:t>
            </a:r>
            <a:r>
              <a:rPr lang="en-US" dirty="0" smtClean="0"/>
              <a:t> all edges incident on the chosen nodes towards </a:t>
            </a:r>
            <a:r>
              <a:rPr lang="en-US" dirty="0" smtClean="0"/>
              <a:t>them and remove outgoing edges.</a:t>
            </a:r>
            <a:endParaRPr lang="en-US" dirty="0" smtClean="0"/>
          </a:p>
          <a:p>
            <a:r>
              <a:rPr lang="en-US" dirty="0" smtClean="0"/>
              <a:t>The absorbing random walk provides a measure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proximity</a:t>
            </a:r>
            <a:r>
              <a:rPr lang="en-US" dirty="0" smtClean="0"/>
              <a:t> of non-absorbing nodes to the chosen nodes.</a:t>
            </a:r>
          </a:p>
          <a:p>
            <a:pPr lvl="1"/>
            <a:r>
              <a:rPr lang="en-US" dirty="0" smtClean="0"/>
              <a:t>Useful for </a:t>
            </a:r>
            <a:r>
              <a:rPr lang="en-US" dirty="0" smtClean="0">
                <a:solidFill>
                  <a:srgbClr val="0070C0"/>
                </a:solidFill>
              </a:rPr>
              <a:t>understanding</a:t>
            </a:r>
            <a:r>
              <a:rPr lang="en-US" dirty="0" smtClean="0"/>
              <a:t> proximity in graphs</a:t>
            </a:r>
          </a:p>
          <a:p>
            <a:pPr lvl="1"/>
            <a:r>
              <a:rPr lang="en-US" dirty="0" smtClean="0"/>
              <a:t>Useful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propagation</a:t>
            </a:r>
            <a:r>
              <a:rPr lang="en-US" dirty="0" smtClean="0"/>
              <a:t> in the graph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, some nodes have </a:t>
            </a:r>
            <a:r>
              <a:rPr lang="en-US" dirty="0" smtClean="0">
                <a:solidFill>
                  <a:srgbClr val="0070C0"/>
                </a:solidFill>
              </a:rPr>
              <a:t>positive</a:t>
            </a:r>
            <a:r>
              <a:rPr lang="en-US" dirty="0" smtClean="0"/>
              <a:t> opinions for an issue, some have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negative</a:t>
            </a:r>
            <a:r>
              <a:rPr lang="en-US" dirty="0" smtClean="0"/>
              <a:t>, to which opinion is a non-absorbing node closer?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 smtClean="0"/>
              <a:t> graph we want to learn the proximity of nodes to the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/>
              <a:t> nodes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3154673" y="3257195"/>
            <a:ext cx="2680977" cy="2153005"/>
            <a:chOff x="3154673" y="3257195"/>
            <a:chExt cx="2680977" cy="2153005"/>
          </a:xfrm>
        </p:grpSpPr>
        <p:grpSp>
          <p:nvGrpSpPr>
            <p:cNvPr id="17" name="Group 16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3855751" y="32571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92456" y="36866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61969" y="41699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7366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16817</TotalTime>
  <Words>3813</Words>
  <Application>Microsoft Office PowerPoint</Application>
  <PresentationFormat>On-screen Show (4:3)</PresentationFormat>
  <Paragraphs>456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Clarity</vt:lpstr>
      <vt:lpstr>DATA MINING LECTURE 13</vt:lpstr>
      <vt:lpstr>ABSORBING RANDOM WALKS</vt:lpstr>
      <vt:lpstr>Random walk with absorbing nodes</vt:lpstr>
      <vt:lpstr>Random walk with absorbing nodes</vt:lpstr>
      <vt:lpstr>Absorption probability</vt:lpstr>
      <vt:lpstr>Absorption probability</vt:lpstr>
      <vt:lpstr>Absorption probability</vt:lpstr>
      <vt:lpstr>Why do we care?</vt:lpstr>
      <vt:lpstr>Example</vt:lpstr>
      <vt:lpstr>Example</vt:lpstr>
      <vt:lpstr>Absorption probability</vt:lpstr>
      <vt:lpstr>Penalizing long paths</vt:lpstr>
      <vt:lpstr>Penalizing long paths</vt:lpstr>
      <vt:lpstr>Random walk with restarts</vt:lpstr>
      <vt:lpstr>Propagating values</vt:lpstr>
      <vt:lpstr>Electrical networks and random walks</vt:lpstr>
      <vt:lpstr>Opinion formation</vt:lpstr>
      <vt:lpstr>Example</vt:lpstr>
      <vt:lpstr>Example</vt:lpstr>
      <vt:lpstr>Hitting time</vt:lpstr>
      <vt:lpstr>Transductive learning</vt:lpstr>
      <vt:lpstr>Implementation details</vt:lpstr>
      <vt:lpstr>Coverage</vt:lpstr>
      <vt:lpstr>Example</vt:lpstr>
      <vt:lpstr>Example</vt:lpstr>
      <vt:lpstr>Example</vt:lpstr>
      <vt:lpstr>Dominating set</vt:lpstr>
      <vt:lpstr>Set Cover</vt:lpstr>
      <vt:lpstr>Applications</vt:lpstr>
      <vt:lpstr>Best selection variant</vt:lpstr>
      <vt:lpstr>Complexity</vt:lpstr>
      <vt:lpstr>Approximation Algorithms</vt:lpstr>
      <vt:lpstr>Approximation Algorithms</vt:lpstr>
      <vt:lpstr>Approximation Algorithms</vt:lpstr>
      <vt:lpstr>A simple approximation ratio for set cover</vt:lpstr>
      <vt:lpstr>An algorithm for Set Cover</vt:lpstr>
      <vt:lpstr>The GREEDY algorithm</vt:lpstr>
      <vt:lpstr>Approximation ratio of GREEDY</vt:lpstr>
      <vt:lpstr>Maximum Coverage</vt:lpstr>
      <vt:lpstr>Approximation Ratio for Max-K Coverage</vt:lpstr>
      <vt:lpstr>Proof of approximation ratio</vt:lpstr>
      <vt:lpstr>Optimizing submodular functions</vt:lpstr>
      <vt:lpstr>Other variants of Set Cover</vt:lpstr>
      <vt:lpstr>Parting thoughts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609</cp:revision>
  <dcterms:created xsi:type="dcterms:W3CDTF">2011-10-17T19:46:53Z</dcterms:created>
  <dcterms:modified xsi:type="dcterms:W3CDTF">2013-01-15T16:35:12Z</dcterms:modified>
</cp:coreProperties>
</file>