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2"/>
  </p:notesMasterIdLst>
  <p:sldIdLst>
    <p:sldId id="674" r:id="rId2"/>
    <p:sldId id="897" r:id="rId3"/>
    <p:sldId id="961" r:id="rId4"/>
    <p:sldId id="963" r:id="rId5"/>
    <p:sldId id="964" r:id="rId6"/>
    <p:sldId id="965" r:id="rId7"/>
    <p:sldId id="966" r:id="rId8"/>
    <p:sldId id="913" r:id="rId9"/>
    <p:sldId id="1026" r:id="rId10"/>
    <p:sldId id="1033" r:id="rId11"/>
    <p:sldId id="1027" r:id="rId12"/>
    <p:sldId id="1034" r:id="rId13"/>
    <p:sldId id="1028" r:id="rId14"/>
    <p:sldId id="1030" r:id="rId15"/>
    <p:sldId id="1029" r:id="rId16"/>
    <p:sldId id="1031" r:id="rId17"/>
    <p:sldId id="1032" r:id="rId18"/>
    <p:sldId id="1038" r:id="rId19"/>
    <p:sldId id="915" r:id="rId20"/>
    <p:sldId id="916" r:id="rId21"/>
    <p:sldId id="917" r:id="rId22"/>
    <p:sldId id="918" r:id="rId23"/>
    <p:sldId id="919" r:id="rId24"/>
    <p:sldId id="920" r:id="rId25"/>
    <p:sldId id="1040" r:id="rId26"/>
    <p:sldId id="921" r:id="rId27"/>
    <p:sldId id="922" r:id="rId28"/>
    <p:sldId id="923" r:id="rId29"/>
    <p:sldId id="1025" r:id="rId30"/>
    <p:sldId id="969" r:id="rId31"/>
    <p:sldId id="970" r:id="rId32"/>
    <p:sldId id="972" r:id="rId33"/>
    <p:sldId id="973" r:id="rId34"/>
    <p:sldId id="974" r:id="rId35"/>
    <p:sldId id="1039" r:id="rId36"/>
    <p:sldId id="975" r:id="rId37"/>
    <p:sldId id="976" r:id="rId38"/>
    <p:sldId id="979" r:id="rId39"/>
    <p:sldId id="980" r:id="rId40"/>
    <p:sldId id="981" r:id="rId41"/>
    <p:sldId id="982" r:id="rId42"/>
    <p:sldId id="983" r:id="rId43"/>
    <p:sldId id="984" r:id="rId44"/>
    <p:sldId id="985" r:id="rId45"/>
    <p:sldId id="986" r:id="rId46"/>
    <p:sldId id="987" r:id="rId47"/>
    <p:sldId id="988" r:id="rId48"/>
    <p:sldId id="1041" r:id="rId49"/>
    <p:sldId id="1042" r:id="rId50"/>
    <p:sldId id="1043" r:id="rId51"/>
    <p:sldId id="1044" r:id="rId52"/>
    <p:sldId id="1045" r:id="rId53"/>
    <p:sldId id="1046" r:id="rId54"/>
    <p:sldId id="1047" r:id="rId55"/>
    <p:sldId id="1048" r:id="rId56"/>
    <p:sldId id="999" r:id="rId57"/>
    <p:sldId id="1000" r:id="rId58"/>
    <p:sldId id="1001" r:id="rId59"/>
    <p:sldId id="1002" r:id="rId60"/>
    <p:sldId id="100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>
        <p:scale>
          <a:sx n="91" d="100"/>
          <a:sy n="91" d="100"/>
        </p:scale>
        <p:origin x="-60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36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40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41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42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43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44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46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47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1255-4E4F-4114-A0E9-1049DC7C2E2E}" type="slidenum">
              <a:rPr lang="en-US"/>
              <a:pPr/>
              <a:t>57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58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59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87307-A54C-4DCC-9AD2-02574833C5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0.pn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0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53.png"/><Relationship Id="rId5" Type="http://schemas.openxmlformats.org/officeDocument/2006/relationships/image" Target="../media/image4.wmf"/><Relationship Id="rId15" Type="http://schemas.openxmlformats.org/officeDocument/2006/relationships/image" Target="../media/image57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Link Analysis Ranking</a:t>
            </a:r>
          </a:p>
          <a:p>
            <a:r>
              <a:rPr lang="en-US" b="1" dirty="0" smtClean="0"/>
              <a:t>Random walks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rgbClr val="FF6600"/>
                  </a:solidFill>
                </a:endParaRPr>
              </a:p>
              <a:p>
                <a:endParaRPr lang="en-US" dirty="0">
                  <a:solidFill>
                    <a:srgbClr val="FF6600"/>
                  </a:solidFill>
                </a:endParaRPr>
              </a:p>
              <a:p>
                <a:r>
                  <a:rPr lang="en-US" dirty="0" err="1" smtClean="0">
                    <a:solidFill>
                      <a:srgbClr val="FF6600"/>
                    </a:solidFill>
                  </a:rPr>
                  <a:t>Memorylessness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dirty="0">
                    <a:solidFill>
                      <a:srgbClr val="FF6600"/>
                    </a:solidFill>
                  </a:rPr>
                  <a:t>property</a:t>
                </a:r>
                <a:r>
                  <a:rPr lang="en-US" dirty="0"/>
                  <a:t>: The next </a:t>
                </a:r>
                <a:r>
                  <a:rPr lang="en-US" dirty="0" smtClean="0"/>
                  <a:t>node on the walk depends </a:t>
                </a:r>
                <a:r>
                  <a:rPr lang="en-US" dirty="0"/>
                  <a:t>only at the </a:t>
                </a:r>
                <a:r>
                  <a:rPr lang="en-US" dirty="0">
                    <a:solidFill>
                      <a:srgbClr val="0070C0"/>
                    </a:solidFill>
                  </a:rPr>
                  <a:t>current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 smtClean="0"/>
                  <a:t>and </a:t>
                </a:r>
                <a:r>
                  <a:rPr lang="en-US" dirty="0"/>
                  <a:t>not on the past of the process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593" t="-2182" r="-1778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060102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1437349" y="2438400"/>
                <a:ext cx="471346" cy="401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349" y="2438400"/>
                <a:ext cx="471346" cy="40152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1437349" y="3063647"/>
                <a:ext cx="477310" cy="402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1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349" y="3063647"/>
                <a:ext cx="477310" cy="402161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381993" y="3730034"/>
                <a:ext cx="477310" cy="403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993" y="3730034"/>
                <a:ext cx="477310" cy="403765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47800" y="4347052"/>
                <a:ext cx="475451" cy="400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347052"/>
                <a:ext cx="475451" cy="400879"/>
              </a:xfrm>
              <a:prstGeom prst="rect">
                <a:avLst/>
              </a:prstGeom>
              <a:blipFill rotWithShape="1">
                <a:blip r:embed="rId11"/>
                <a:stretch>
                  <a:fillRect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37085" y="4953000"/>
                <a:ext cx="477310" cy="40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085" y="4953000"/>
                <a:ext cx="477310" cy="408510"/>
              </a:xfrm>
              <a:prstGeom prst="rect">
                <a:avLst/>
              </a:prstGeom>
              <a:blipFill rotWithShape="1">
                <a:blip r:embed="rId12"/>
                <a:stretch>
                  <a:fillRect b="-5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434367" y="22860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4367" y="2286000"/>
                <a:ext cx="2521459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433161" y="291083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3161" y="2910832"/>
                <a:ext cx="3361626" cy="6705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371600" y="3581400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581400"/>
                <a:ext cx="2583528" cy="6705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437349" y="4208284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349" y="4208284"/>
                <a:ext cx="1542795" cy="6685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437349" y="4951461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349" y="4951461"/>
                <a:ext cx="1452192" cy="411588"/>
              </a:xfrm>
              <a:prstGeom prst="rect">
                <a:avLst/>
              </a:prstGeom>
              <a:blipFill rotWithShape="1">
                <a:blip r:embed="rId17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3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probability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Since the random walk process is </a:t>
                </a:r>
                <a:r>
                  <a:rPr lang="en-US" dirty="0" err="1" smtClean="0"/>
                  <a:t>memoryless</a:t>
                </a:r>
                <a:r>
                  <a:rPr lang="en-US" dirty="0" smtClean="0"/>
                  <a:t> we can describe it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Transition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matrix: </a:t>
                </a:r>
                <a:r>
                  <a:rPr lang="en-US" dirty="0" smtClean="0"/>
                  <a:t>A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probability of transitioning from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has the property that the entries of all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 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LINK ANALYSIS RANKING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84238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7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26444"/>
              </p:ext>
            </p:extLst>
          </p:nvPr>
        </p:nvGraphicFramePr>
        <p:xfrm>
          <a:off x="1377634" y="1731915"/>
          <a:ext cx="2813366" cy="22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Εξίσωση" r:id="rId11" imgW="1384200" imgH="1143000" progId="Equation.3">
                  <p:embed/>
                </p:oleObj>
              </mc:Choice>
              <mc:Fallback>
                <p:oleObj name="Εξίσωση" r:id="rId11" imgW="1384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634" y="1731915"/>
                        <a:ext cx="2813366" cy="2254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r>
                  <a:rPr lang="en-US" dirty="0" smtClean="0"/>
                  <a:t>)</a:t>
                </a:r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00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28999" y="5486400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999" y="5486400"/>
                <a:ext cx="23471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9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61494"/>
              </p:ext>
            </p:extLst>
          </p:nvPr>
        </p:nvGraphicFramePr>
        <p:xfrm>
          <a:off x="838200" y="1537332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37332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100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100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449434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449434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1471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1471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05630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05630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47870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47870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9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7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Power Method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Initialize</a:t>
            </a:r>
            <a:r>
              <a:rPr lang="en-US" sz="2400" dirty="0" smtClean="0"/>
              <a:t> to some distribution </a:t>
            </a:r>
            <a:r>
              <a:rPr lang="en-US" sz="2400" dirty="0" smtClean="0">
                <a:solidFill>
                  <a:srgbClr val="0066FF"/>
                </a:solidFill>
              </a:rPr>
              <a:t>q</a:t>
            </a:r>
            <a:r>
              <a:rPr lang="en-US" sz="2400" baseline="30000" dirty="0" smtClean="0">
                <a:solidFill>
                  <a:srgbClr val="0066FF"/>
                </a:solidFill>
              </a:rPr>
              <a:t>0</a:t>
            </a:r>
            <a:endParaRPr lang="en-US" sz="2400" dirty="0" smtClean="0">
              <a:solidFill>
                <a:srgbClr val="0066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Iteratively</a:t>
            </a:r>
            <a:r>
              <a:rPr lang="en-US" sz="2400" dirty="0" smtClean="0"/>
              <a:t> compute </a:t>
            </a:r>
            <a:r>
              <a:rPr lang="en-US" sz="2400" dirty="0" err="1" smtClean="0">
                <a:solidFill>
                  <a:srgbClr val="0066FF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66FF"/>
                </a:solidFill>
              </a:rPr>
              <a:t>t</a:t>
            </a:r>
            <a:r>
              <a:rPr lang="en-US" sz="2400" dirty="0" smtClean="0">
                <a:solidFill>
                  <a:srgbClr val="0066FF"/>
                </a:solidFill>
              </a:rPr>
              <a:t> = q</a:t>
            </a:r>
            <a:r>
              <a:rPr lang="en-US" sz="2400" baseline="30000" dirty="0" smtClean="0">
                <a:solidFill>
                  <a:srgbClr val="0066FF"/>
                </a:solidFill>
              </a:rPr>
              <a:t>t-1</a:t>
            </a:r>
            <a:r>
              <a:rPr lang="en-US" sz="2400" dirty="0" smtClean="0">
                <a:solidFill>
                  <a:srgbClr val="0066FF"/>
                </a:solidFill>
              </a:rPr>
              <a:t>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After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 smtClean="0"/>
              <a:t> iterations </a:t>
            </a:r>
            <a:r>
              <a:rPr lang="en-US" sz="2400" dirty="0" err="1" smtClean="0">
                <a:solidFill>
                  <a:srgbClr val="0066FF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66FF"/>
                </a:solidFill>
              </a:rPr>
              <a:t>t</a:t>
            </a:r>
            <a:r>
              <a:rPr lang="en-US" sz="2400" baseline="300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≈ </a:t>
            </a:r>
            <a:r>
              <a:rPr lang="el-GR" sz="2400" dirty="0" smtClean="0">
                <a:solidFill>
                  <a:srgbClr val="0066FF"/>
                </a:solidFill>
              </a:rPr>
              <a:t>π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regardless of th</a:t>
            </a:r>
            <a:r>
              <a:rPr lang="en-US" dirty="0" smtClean="0"/>
              <a:t>e initial vector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endParaRPr lang="fi-FI" sz="2400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Power method because it computes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q</a:t>
            </a:r>
            <a:r>
              <a:rPr lang="en-US" sz="2400" baseline="30000" dirty="0" err="1" smtClean="0">
                <a:solidFill>
                  <a:srgbClr val="0066FF"/>
                </a:solidFill>
              </a:rPr>
              <a:t>t</a:t>
            </a:r>
            <a:r>
              <a:rPr lang="en-US" sz="2400" dirty="0" smtClean="0">
                <a:solidFill>
                  <a:srgbClr val="0066FF"/>
                </a:solidFill>
              </a:rPr>
              <a:t> = q</a:t>
            </a:r>
            <a:r>
              <a:rPr lang="en-US" sz="2400" baseline="30000" dirty="0" smtClean="0">
                <a:solidFill>
                  <a:srgbClr val="0066FF"/>
                </a:solidFill>
              </a:rPr>
              <a:t>0</a:t>
            </a:r>
            <a:r>
              <a:rPr lang="en-US" sz="2400" dirty="0" smtClean="0">
                <a:solidFill>
                  <a:srgbClr val="0066FF"/>
                </a:solidFill>
              </a:rPr>
              <a:t>P</a:t>
            </a:r>
            <a:r>
              <a:rPr lang="en-US" sz="2400" baseline="30000" dirty="0" smtClean="0">
                <a:solidFill>
                  <a:srgbClr val="0066FF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endParaRPr lang="el-GR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Rate of convergence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determined by the second eigenvalue </a:t>
            </a:r>
            <a:r>
              <a:rPr lang="el-GR" sz="2400" dirty="0" smtClean="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400" baseline="-25000" dirty="0" smtClean="0">
                <a:solidFill>
                  <a:srgbClr val="0066FF"/>
                </a:solidFill>
                <a:latin typeface="Arial" pitchFamily="34" charset="0"/>
              </a:rPr>
              <a:t>2</a:t>
            </a:r>
            <a:r>
              <a:rPr lang="fi-FI" sz="2400" baseline="30000" dirty="0" smtClean="0">
                <a:solidFill>
                  <a:srgbClr val="0066FF"/>
                </a:solidFill>
                <a:latin typeface="Arial" pitchFamily="34" charset="0"/>
              </a:rPr>
              <a:t>t</a:t>
            </a:r>
            <a:endParaRPr lang="el-GR" sz="2400" dirty="0" smtClean="0">
              <a:solidFill>
                <a:srgbClr val="0066FF"/>
              </a:solidFill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2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963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3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2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352111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7613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3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8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3399FF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3399FF"/>
                </a:solidFill>
              </a:rPr>
              <a:t>q</a:t>
            </a:r>
            <a:r>
              <a:rPr lang="en-US" dirty="0" smtClean="0"/>
              <a:t>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3399FF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3399FF"/>
                </a:solidFill>
              </a:rPr>
              <a:t>q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3300"/>
                </a:solidFill>
              </a:rPr>
              <a:t>authority value</a:t>
            </a:r>
            <a:r>
              <a:rPr lang="en-US" dirty="0"/>
              <a:t> 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1-</a:t>
            </a:r>
            <a:r>
              <a:rPr lang="el-GR" dirty="0" smtClean="0">
                <a:solidFill>
                  <a:srgbClr val="0070C0"/>
                </a:solidFill>
                <a:latin typeface="Tahoma" pitchFamily="34" charset="0"/>
                <a:cs typeface="Times New Roman" pitchFamily="18" charset="0"/>
              </a:rPr>
              <a:t>α</a:t>
            </a:r>
            <a:endParaRPr lang="fi-FI" dirty="0" smtClean="0">
              <a:solidFill>
                <a:srgbClr val="0070C0"/>
              </a:solidFill>
              <a:latin typeface="Tahom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latin typeface="Tahoma" pitchFamily="34" charset="0"/>
                <a:cs typeface="Times New Roman" pitchFamily="18" charset="0"/>
              </a:rPr>
              <a:t>Restarts after 1/(1-</a:t>
            </a:r>
            <a:r>
              <a:rPr lang="el-GR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)</a:t>
            </a:r>
            <a:r>
              <a:rPr lang="el-GR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latin typeface="Tahoma" pitchFamily="34" charset="0"/>
                <a:cs typeface="Times New Roman" pitchFamily="18" charset="0"/>
              </a:rPr>
              <a:t>Guarantees irreducibility</a:t>
            </a:r>
            <a:r>
              <a:rPr lang="en-US" smtClean="0">
                <a:latin typeface="Tahoma" pitchFamily="34" charset="0"/>
                <a:cs typeface="Times New Roman" pitchFamily="18" charset="0"/>
              </a:rPr>
              <a:t>, convergence </a:t>
            </a:r>
            <a:endParaRPr lang="en-US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304800" y="6111606"/>
            <a:ext cx="526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6415"/>
              </p:ext>
            </p:extLst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3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l-GR" dirty="0" smtClean="0">
                    <a:solidFill>
                      <a:srgbClr val="0070C0"/>
                    </a:solidFill>
                    <a:latin typeface="Tahoma" pitchFamily="34" charset="0"/>
                    <a:cs typeface="Times New Roman" pitchFamily="18" charset="0"/>
                  </a:rPr>
                  <a:t>α</a:t>
                </a:r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undirected graphs, the stationary distribution is proportional to the degrees of the nodes</a:t>
            </a:r>
          </a:p>
          <a:p>
            <a:pPr lvl="1"/>
            <a:r>
              <a:rPr lang="en-US" dirty="0" smtClean="0"/>
              <a:t>Thus in this case a random walk is the 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not longer true if we do 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6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7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8" name="Equation" r:id="rId8" imgW="863280" imgH="723600" progId="Equation.3">
                  <p:embed/>
                </p:oleObj>
              </mc:Choice>
              <mc:Fallback>
                <p:oleObj name="Equation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4715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1100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374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3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4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21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pPr lvl="1"/>
                <a:r>
                  <a:rPr lang="en-US" sz="2400" dirty="0"/>
                  <a:t>in vector terms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/>
                  <a:t>so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400" dirty="0"/>
                  <a:t> weight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is the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the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400" dirty="0"/>
                  <a:t> weight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the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8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SALSA algorithm [LM00]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Perform a random walk alternating between hubs and </a:t>
            </a:r>
            <a:r>
              <a:rPr lang="en-US" sz="2800" dirty="0" smtClean="0"/>
              <a:t>authorities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What does this random walk converge to?</a:t>
            </a:r>
          </a:p>
          <a:p>
            <a:endParaRPr lang="en-US" sz="2800" dirty="0"/>
          </a:p>
          <a:p>
            <a:r>
              <a:rPr lang="en-US" dirty="0" smtClean="0"/>
              <a:t>The graph is essentially undirected, so it will be proportional to the degree.</a:t>
            </a:r>
            <a:endParaRPr lang="en-US" sz="2800" dirty="0"/>
          </a:p>
          <a:p>
            <a:endParaRPr 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52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6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7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Good</a:t>
            </a:r>
            <a:r>
              <a:rPr lang="en-US" sz="2400" dirty="0"/>
              <a:t> authorities should be pointed by </a:t>
            </a:r>
            <a:r>
              <a:rPr lang="en-US" sz="2400" dirty="0">
                <a:solidFill>
                  <a:srgbClr val="009900"/>
                </a:solidFill>
              </a:rPr>
              <a:t>good</a:t>
            </a:r>
            <a:r>
              <a:rPr lang="en-US" sz="2400" dirty="0"/>
              <a:t> authorities</a:t>
            </a:r>
          </a:p>
          <a:p>
            <a:pPr lvl="1"/>
            <a:r>
              <a:rPr lang="en-US" sz="2000" dirty="0"/>
              <a:t>The value of a </a:t>
            </a:r>
            <a:r>
              <a:rPr lang="en-US" sz="2000" dirty="0" smtClean="0"/>
              <a:t>node is </a:t>
            </a:r>
            <a:r>
              <a:rPr lang="en-US" sz="2000" dirty="0"/>
              <a:t>the value of the </a:t>
            </a:r>
            <a:r>
              <a:rPr lang="en-US" sz="2000" dirty="0" smtClean="0"/>
              <a:t>nodes that point to it.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How do we implement that?</a:t>
            </a:r>
          </a:p>
          <a:p>
            <a:pPr lvl="1"/>
            <a:r>
              <a:rPr lang="en-US" dirty="0" smtClean="0"/>
              <a:t>Assume that we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unit of authority</a:t>
            </a:r>
            <a:r>
              <a:rPr lang="en-US" dirty="0" smtClean="0"/>
              <a:t> to distribute to all nodes.</a:t>
            </a:r>
          </a:p>
          <a:p>
            <a:pPr lvl="1"/>
            <a:r>
              <a:rPr lang="en-US" dirty="0" smtClean="0"/>
              <a:t>Each node </a:t>
            </a:r>
            <a:r>
              <a:rPr lang="en-US" dirty="0" smtClean="0">
                <a:solidFill>
                  <a:srgbClr val="0070C0"/>
                </a:solidFill>
              </a:rPr>
              <a:t>distributes</a:t>
            </a:r>
            <a:r>
              <a:rPr lang="en-US" dirty="0" smtClean="0"/>
              <a:t> the authority value they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their neighbors</a:t>
            </a:r>
          </a:p>
          <a:p>
            <a:pPr lvl="1"/>
            <a:r>
              <a:rPr lang="en-US" dirty="0" smtClean="0"/>
              <a:t>The authority value of each node is the sum of the </a:t>
            </a:r>
            <a:r>
              <a:rPr lang="en-US" dirty="0" smtClean="0">
                <a:solidFill>
                  <a:srgbClr val="0070C0"/>
                </a:solidFill>
              </a:rPr>
              <a:t>authority fractions </a:t>
            </a:r>
            <a:r>
              <a:rPr lang="en-US" dirty="0" smtClean="0"/>
              <a:t>it collects from its neighbors.</a:t>
            </a:r>
          </a:p>
          <a:p>
            <a:pPr lvl="1"/>
            <a:r>
              <a:rPr lang="en-US" dirty="0" smtClean="0"/>
              <a:t>Solving the system of equations we get the authority values for the nodes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,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,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61038" y="2945104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15300" y="2945104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61038" y="1143000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6403938" y="1828800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6746838" y="3288004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21837" y="3669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76099" y="3669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21837" y="7710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29720" y="445938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229720" y="4949525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229720" y="541119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29720" y="588579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0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8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described is equivalent to a </a:t>
            </a:r>
            <a:r>
              <a:rPr lang="en-US" dirty="0" smtClean="0">
                <a:solidFill>
                  <a:srgbClr val="FF0000"/>
                </a:solidFill>
              </a:rPr>
              <a:t>random walk</a:t>
            </a:r>
            <a:r>
              <a:rPr lang="en-US" dirty="0" smtClean="0"/>
              <a:t> on the graph</a:t>
            </a:r>
          </a:p>
          <a:p>
            <a:endParaRPr lang="en-US" dirty="0"/>
          </a:p>
          <a:p>
            <a:r>
              <a:rPr lang="en-US" dirty="0" smtClean="0"/>
              <a:t>Random walk:</a:t>
            </a:r>
          </a:p>
          <a:p>
            <a:pPr lvl="1"/>
            <a:r>
              <a:rPr lang="en-US" dirty="0" smtClean="0"/>
              <a:t>Start from a node uniformly at random</a:t>
            </a:r>
          </a:p>
          <a:p>
            <a:pPr lvl="1"/>
            <a:r>
              <a:rPr lang="en-US" dirty="0" smtClean="0"/>
              <a:t>Pick one of the outgoing edges uniformly at random</a:t>
            </a:r>
          </a:p>
          <a:p>
            <a:pPr lvl="1"/>
            <a:r>
              <a:rPr lang="en-US" dirty="0" smtClean="0"/>
              <a:t>Move to the destination of the edge</a:t>
            </a:r>
          </a:p>
          <a:p>
            <a:pPr lvl="1"/>
            <a:r>
              <a:rPr lang="en-US" dirty="0" smtClean="0"/>
              <a:t>Repeat.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16311</TotalTime>
  <Words>2887</Words>
  <Application>Microsoft Office PowerPoint</Application>
  <PresentationFormat>On-screen Show (4:3)</PresentationFormat>
  <Paragraphs>534</Paragraphs>
  <Slides>60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Clarity</vt:lpstr>
      <vt:lpstr>Εξίσωση</vt:lpstr>
      <vt:lpstr>Equation</vt:lpstr>
      <vt:lpstr>DATA MINING LECTURE 12</vt:lpstr>
      <vt:lpstr>GRAPHS and LINK ANALYSIS RANKING</vt:lpstr>
      <vt:lpstr>Link Analysis Ranking</vt:lpstr>
      <vt:lpstr>Rank by Popularity</vt:lpstr>
      <vt:lpstr>Popularity</vt:lpstr>
      <vt:lpstr>PageRank</vt:lpstr>
      <vt:lpstr>A more complex 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Memorylessness</vt:lpstr>
      <vt:lpstr>Transition probability matrix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OTHER ALGORITHMS</vt:lpstr>
      <vt:lpstr>The SALSA algorithm [LM00]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598</cp:revision>
  <dcterms:created xsi:type="dcterms:W3CDTF">2011-10-17T19:46:53Z</dcterms:created>
  <dcterms:modified xsi:type="dcterms:W3CDTF">2013-01-14T11:35:41Z</dcterms:modified>
</cp:coreProperties>
</file>