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4"/>
  </p:notesMasterIdLst>
  <p:sldIdLst>
    <p:sldId id="674" r:id="rId2"/>
    <p:sldId id="860" r:id="rId3"/>
    <p:sldId id="885" r:id="rId4"/>
    <p:sldId id="827" r:id="rId5"/>
    <p:sldId id="828" r:id="rId6"/>
    <p:sldId id="829" r:id="rId7"/>
    <p:sldId id="830" r:id="rId8"/>
    <p:sldId id="831" r:id="rId9"/>
    <p:sldId id="832" r:id="rId10"/>
    <p:sldId id="833" r:id="rId11"/>
    <p:sldId id="834" r:id="rId12"/>
    <p:sldId id="835" r:id="rId13"/>
    <p:sldId id="836" r:id="rId14"/>
    <p:sldId id="837" r:id="rId15"/>
    <p:sldId id="859" r:id="rId16"/>
    <p:sldId id="851" r:id="rId17"/>
    <p:sldId id="852" r:id="rId18"/>
    <p:sldId id="853" r:id="rId19"/>
    <p:sldId id="854" r:id="rId20"/>
    <p:sldId id="855" r:id="rId21"/>
    <p:sldId id="856" r:id="rId22"/>
    <p:sldId id="857" r:id="rId23"/>
    <p:sldId id="858" r:id="rId24"/>
    <p:sldId id="862" r:id="rId25"/>
    <p:sldId id="863" r:id="rId26"/>
    <p:sldId id="864" r:id="rId27"/>
    <p:sldId id="865" r:id="rId28"/>
    <p:sldId id="866" r:id="rId29"/>
    <p:sldId id="867" r:id="rId30"/>
    <p:sldId id="868" r:id="rId31"/>
    <p:sldId id="869" r:id="rId32"/>
    <p:sldId id="870" r:id="rId33"/>
    <p:sldId id="882" r:id="rId34"/>
    <p:sldId id="871" r:id="rId35"/>
    <p:sldId id="872" r:id="rId36"/>
    <p:sldId id="873" r:id="rId37"/>
    <p:sldId id="874" r:id="rId38"/>
    <p:sldId id="877" r:id="rId39"/>
    <p:sldId id="879" r:id="rId40"/>
    <p:sldId id="878" r:id="rId41"/>
    <p:sldId id="881" r:id="rId42"/>
    <p:sldId id="880" r:id="rId43"/>
    <p:sldId id="883" r:id="rId44"/>
    <p:sldId id="886" r:id="rId45"/>
    <p:sldId id="887" r:id="rId46"/>
    <p:sldId id="888" r:id="rId47"/>
    <p:sldId id="889" r:id="rId48"/>
    <p:sldId id="890" r:id="rId49"/>
    <p:sldId id="891" r:id="rId50"/>
    <p:sldId id="892" r:id="rId51"/>
    <p:sldId id="893" r:id="rId52"/>
    <p:sldId id="894" r:id="rId53"/>
    <p:sldId id="902" r:id="rId54"/>
    <p:sldId id="895" r:id="rId55"/>
    <p:sldId id="897" r:id="rId56"/>
    <p:sldId id="903" r:id="rId57"/>
    <p:sldId id="898" r:id="rId58"/>
    <p:sldId id="904" r:id="rId59"/>
    <p:sldId id="905" r:id="rId60"/>
    <p:sldId id="899" r:id="rId61"/>
    <p:sldId id="900" r:id="rId62"/>
    <p:sldId id="901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3" autoAdjust="0"/>
    <p:restoredTop sz="94676" autoAdjust="0"/>
  </p:normalViewPr>
  <p:slideViewPr>
    <p:cSldViewPr>
      <p:cViewPr>
        <p:scale>
          <a:sx n="80" d="100"/>
          <a:sy n="80" d="100"/>
        </p:scale>
        <p:origin x="-107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e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2.w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0.png"/><Relationship Id="rId4" Type="http://schemas.openxmlformats.org/officeDocument/2006/relationships/image" Target="../media/image38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emf"/><Relationship Id="rId9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6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7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1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6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0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3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err="1" smtClean="0"/>
              <a:t>10b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Classification</a:t>
            </a:r>
          </a:p>
          <a:p>
            <a:r>
              <a:rPr lang="en-US" dirty="0"/>
              <a:t>	</a:t>
            </a:r>
            <a:r>
              <a:rPr lang="en-US" dirty="0" smtClean="0"/>
              <a:t>k-nearest neighbor classifier</a:t>
            </a:r>
          </a:p>
          <a:p>
            <a:r>
              <a:rPr lang="en-US" dirty="0"/>
              <a:t>	</a:t>
            </a:r>
            <a:r>
              <a:rPr lang="en-US" dirty="0" smtClean="0"/>
              <a:t>Naïve Bayes</a:t>
            </a:r>
          </a:p>
          <a:p>
            <a:r>
              <a:rPr lang="en-US" dirty="0"/>
              <a:t>	</a:t>
            </a:r>
            <a:r>
              <a:rPr lang="en-US" dirty="0" smtClean="0"/>
              <a:t>Logistic Regression</a:t>
            </a:r>
          </a:p>
          <a:p>
            <a:r>
              <a:rPr lang="en-US" dirty="0"/>
              <a:t>	</a:t>
            </a:r>
            <a:r>
              <a:rPr lang="en-US" dirty="0" smtClean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Compute distance between two points:</a:t>
            </a:r>
          </a:p>
          <a:p>
            <a:pPr lvl="1"/>
            <a:r>
              <a:rPr lang="en-US" dirty="0"/>
              <a:t>Euclidean distance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r>
              <a:rPr lang="en-US" dirty="0"/>
              <a:t>Determine the class from nearest neighbor list</a:t>
            </a:r>
          </a:p>
          <a:p>
            <a:pPr lvl="1"/>
            <a:r>
              <a:rPr lang="en-US" dirty="0"/>
              <a:t>take the majority vote of class labels among the k-nearest neighbors</a:t>
            </a:r>
          </a:p>
          <a:p>
            <a:pPr lvl="1"/>
            <a:r>
              <a:rPr lang="en-US" dirty="0"/>
              <a:t>Weigh the vote according to distance</a:t>
            </a:r>
          </a:p>
          <a:p>
            <a:pPr lvl="2"/>
            <a:r>
              <a:rPr lang="en-US" dirty="0"/>
              <a:t> weight factor, w = 1/</a:t>
            </a:r>
            <a:r>
              <a:rPr lang="en-US" dirty="0" err="1"/>
              <a:t>d</a:t>
            </a:r>
            <a:r>
              <a:rPr lang="en-US" baseline="30000" dirty="0" err="1"/>
              <a:t>2</a:t>
            </a:r>
            <a:endParaRPr lang="en-US" baseline="30000" dirty="0"/>
          </a:p>
        </p:txBody>
      </p:sp>
      <p:graphicFrame>
        <p:nvGraphicFramePr>
          <p:cNvPr id="1058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348940"/>
              </p:ext>
            </p:extLst>
          </p:nvPr>
        </p:nvGraphicFramePr>
        <p:xfrm>
          <a:off x="1905000" y="2895601"/>
          <a:ext cx="4648200" cy="785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6" name="Equation" r:id="rId3" imgW="2705040" imgH="457200" progId="Equation.3">
                  <p:embed/>
                </p:oleObj>
              </mc:Choice>
              <mc:Fallback>
                <p:oleObj name="Equation" r:id="rId3" imgW="2705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1"/>
                        <a:ext cx="4648200" cy="785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0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Choosing the value of k:</a:t>
            </a:r>
          </a:p>
          <a:p>
            <a:pPr lvl="1"/>
            <a:r>
              <a:rPr lang="en-US" sz="2400"/>
              <a:t>If k is too small, sensitive to noise points</a:t>
            </a:r>
          </a:p>
          <a:p>
            <a:pPr lvl="1"/>
            <a:r>
              <a:rPr lang="en-US" sz="2400"/>
              <a:t>If k is too large, neighborhood may include points from other classes</a:t>
            </a:r>
          </a:p>
        </p:txBody>
      </p:sp>
      <p:graphicFrame>
        <p:nvGraphicFramePr>
          <p:cNvPr id="1059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901684"/>
              </p:ext>
            </p:extLst>
          </p:nvPr>
        </p:nvGraphicFramePr>
        <p:xfrm>
          <a:off x="3657600" y="3200400"/>
          <a:ext cx="3738563" cy="317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0" name="Visio" r:id="rId3" imgW="6582512" imgH="5298053" progId="Visio.Drawing.6">
                  <p:embed/>
                </p:oleObj>
              </mc:Choice>
              <mc:Fallback>
                <p:oleObj name="Visio" r:id="rId3" imgW="6582512" imgH="529805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00400"/>
                        <a:ext cx="3738563" cy="317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6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Scaling issues</a:t>
            </a:r>
          </a:p>
          <a:p>
            <a:pPr lvl="1"/>
            <a:r>
              <a:rPr lang="en-US"/>
              <a:t>Attributes may have to be scaled to prevent distance measures from being dominated by one of the attributes</a:t>
            </a:r>
          </a:p>
          <a:p>
            <a:pPr lvl="1"/>
            <a:r>
              <a:rPr lang="en-US"/>
              <a:t>Example:</a:t>
            </a:r>
          </a:p>
          <a:p>
            <a:pPr lvl="2"/>
            <a:r>
              <a:rPr lang="en-US"/>
              <a:t> height of a person may vary from 1.5m to 1.8m</a:t>
            </a:r>
          </a:p>
          <a:p>
            <a:pPr lvl="2"/>
            <a:r>
              <a:rPr lang="en-US"/>
              <a:t> weight of a person may vary from 90lb to 300lb</a:t>
            </a:r>
          </a:p>
          <a:p>
            <a:pPr lvl="2"/>
            <a:r>
              <a:rPr lang="en-US"/>
              <a:t> income of a person may vary from $10K to $1M</a:t>
            </a:r>
          </a:p>
        </p:txBody>
      </p:sp>
    </p:spTree>
    <p:extLst>
      <p:ext uri="{BB962C8B-B14F-4D97-AF65-F5344CB8AC3E}">
        <p14:creationId xmlns:p14="http://schemas.microsoft.com/office/powerpoint/2010/main" val="38562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/>
              <a:t>Problem with Euclidean measure:</a:t>
            </a:r>
          </a:p>
          <a:p>
            <a:pPr lvl="1"/>
            <a:r>
              <a:rPr lang="en-US"/>
              <a:t>High dimensional data </a:t>
            </a:r>
          </a:p>
          <a:p>
            <a:pPr lvl="2"/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curse of dimensionality</a:t>
            </a:r>
          </a:p>
          <a:p>
            <a:pPr lvl="1"/>
            <a:r>
              <a:rPr lang="en-US"/>
              <a:t>Can produce counter-intuitive results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061892" name="Text Box 4"/>
          <p:cNvSpPr txBox="1">
            <a:spLocks noChangeArrowheads="1"/>
          </p:cNvSpPr>
          <p:nvPr/>
        </p:nvSpPr>
        <p:spPr bwMode="auto">
          <a:xfrm>
            <a:off x="457200" y="39465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1 1 1 1 1 1 1 1 1 1 1 0</a:t>
            </a:r>
          </a:p>
        </p:txBody>
      </p:sp>
      <p:sp>
        <p:nvSpPr>
          <p:cNvPr id="1061893" name="Text Box 5"/>
          <p:cNvSpPr txBox="1">
            <a:spLocks noChangeArrowheads="1"/>
          </p:cNvSpPr>
          <p:nvPr/>
        </p:nvSpPr>
        <p:spPr bwMode="auto">
          <a:xfrm>
            <a:off x="457200" y="46323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0 1 1 1 1 1 1 1 1 1 1 1</a:t>
            </a:r>
          </a:p>
        </p:txBody>
      </p:sp>
      <p:sp>
        <p:nvSpPr>
          <p:cNvPr id="1061894" name="Text Box 6"/>
          <p:cNvSpPr txBox="1">
            <a:spLocks noChangeArrowheads="1"/>
          </p:cNvSpPr>
          <p:nvPr/>
        </p:nvSpPr>
        <p:spPr bwMode="auto">
          <a:xfrm>
            <a:off x="4876800" y="39592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1 0 0 0 0 0 0 0 0 0 0 0</a:t>
            </a:r>
          </a:p>
        </p:txBody>
      </p:sp>
      <p:sp>
        <p:nvSpPr>
          <p:cNvPr id="1061895" name="Text Box 7"/>
          <p:cNvSpPr txBox="1">
            <a:spLocks noChangeArrowheads="1"/>
          </p:cNvSpPr>
          <p:nvPr/>
        </p:nvSpPr>
        <p:spPr bwMode="auto">
          <a:xfrm>
            <a:off x="4876800" y="46450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0 0 0 0 0 0 0 0 0 0 0 1</a:t>
            </a:r>
          </a:p>
        </p:txBody>
      </p:sp>
      <p:sp>
        <p:nvSpPr>
          <p:cNvPr id="1061896" name="Rectangle 8"/>
          <p:cNvSpPr>
            <a:spLocks noChangeArrowheads="1"/>
          </p:cNvSpPr>
          <p:nvPr/>
        </p:nvSpPr>
        <p:spPr bwMode="auto">
          <a:xfrm>
            <a:off x="3962400" y="4264025"/>
            <a:ext cx="55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/>
              <a:t>vs</a:t>
            </a:r>
          </a:p>
        </p:txBody>
      </p:sp>
      <p:sp>
        <p:nvSpPr>
          <p:cNvPr id="1061897" name="Text Box 9"/>
          <p:cNvSpPr txBox="1">
            <a:spLocks noChangeArrowheads="1"/>
          </p:cNvSpPr>
          <p:nvPr/>
        </p:nvSpPr>
        <p:spPr bwMode="auto">
          <a:xfrm>
            <a:off x="1295400" y="52419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 = 1.4142</a:t>
            </a:r>
          </a:p>
        </p:txBody>
      </p:sp>
      <p:sp>
        <p:nvSpPr>
          <p:cNvPr id="1061898" name="Text Box 10"/>
          <p:cNvSpPr txBox="1">
            <a:spLocks noChangeArrowheads="1"/>
          </p:cNvSpPr>
          <p:nvPr/>
        </p:nvSpPr>
        <p:spPr bwMode="auto">
          <a:xfrm>
            <a:off x="5715000" y="52419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 = 1.4142</a:t>
            </a:r>
          </a:p>
        </p:txBody>
      </p:sp>
      <p:sp>
        <p:nvSpPr>
          <p:cNvPr id="1061899" name="Rectangle 11"/>
          <p:cNvSpPr>
            <a:spLocks noChangeArrowheads="1"/>
          </p:cNvSpPr>
          <p:nvPr/>
        </p:nvSpPr>
        <p:spPr bwMode="auto">
          <a:xfrm>
            <a:off x="457200" y="5562600"/>
            <a:ext cx="8318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None/>
            </a:pPr>
            <a:r>
              <a:rPr lang="en-US" sz="2400" b="0"/>
              <a:t> 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2400" b="0"/>
              <a:t> Solution: Normalize the vectors to unit length</a:t>
            </a:r>
          </a:p>
        </p:txBody>
      </p:sp>
    </p:spTree>
    <p:extLst>
      <p:ext uri="{BB962C8B-B14F-4D97-AF65-F5344CB8AC3E}">
        <p14:creationId xmlns:p14="http://schemas.microsoft.com/office/powerpoint/2010/main" val="389810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7" grpId="0" autoUpdateAnimBg="0"/>
      <p:bldP spid="1061898" grpId="0" autoUpdateAnimBg="0"/>
      <p:bldP spid="10618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k-NN classifiers are </a:t>
            </a:r>
            <a:r>
              <a:rPr lang="en-US" dirty="0">
                <a:solidFill>
                  <a:srgbClr val="FF0000"/>
                </a:solidFill>
              </a:rPr>
              <a:t>lazy learners </a:t>
            </a:r>
          </a:p>
          <a:p>
            <a:pPr lvl="1"/>
            <a:r>
              <a:rPr lang="en-US" dirty="0"/>
              <a:t>It does not build models explicitly</a:t>
            </a:r>
          </a:p>
          <a:p>
            <a:pPr lvl="1"/>
            <a:r>
              <a:rPr lang="en-US" dirty="0"/>
              <a:t>Unlike </a:t>
            </a:r>
            <a:r>
              <a:rPr lang="en-US" dirty="0">
                <a:solidFill>
                  <a:srgbClr val="0070C0"/>
                </a:solidFill>
              </a:rPr>
              <a:t>eager learners </a:t>
            </a:r>
            <a:r>
              <a:rPr lang="en-US" dirty="0"/>
              <a:t>such as decision </a:t>
            </a:r>
            <a:r>
              <a:rPr lang="en-US" dirty="0" smtClean="0"/>
              <a:t>trees </a:t>
            </a:r>
          </a:p>
          <a:p>
            <a:r>
              <a:rPr lang="en-US" dirty="0" smtClean="0"/>
              <a:t>Classifying </a:t>
            </a:r>
            <a:r>
              <a:rPr lang="en-US" dirty="0"/>
              <a:t>unknown records are relatively </a:t>
            </a:r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Naïve algorithm: O(n)</a:t>
            </a:r>
          </a:p>
          <a:p>
            <a:pPr lvl="1"/>
            <a:r>
              <a:rPr lang="en-US" dirty="0" smtClean="0"/>
              <a:t>Need for structures to retrieve nearest neighbors fast.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Nearest Neighbor Search </a:t>
            </a:r>
            <a:r>
              <a:rPr lang="en-US" dirty="0" smtClean="0"/>
              <a:t>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Two-dimensional </a:t>
            </a:r>
            <a:r>
              <a:rPr lang="en-US" dirty="0" err="1" smtClean="0">
                <a:solidFill>
                  <a:srgbClr val="FF0000"/>
                </a:solidFill>
              </a:rPr>
              <a:t>kd</a:t>
            </a:r>
            <a:r>
              <a:rPr lang="en-US" dirty="0" smtClean="0">
                <a:solidFill>
                  <a:srgbClr val="FF0000"/>
                </a:solidFill>
              </a:rPr>
              <a:t>-trees</a:t>
            </a:r>
          </a:p>
          <a:p>
            <a:pPr lvl="1"/>
            <a:r>
              <a:rPr lang="en-US" dirty="0" smtClean="0"/>
              <a:t>A data structure for answering nearest neighbor queries in </a:t>
            </a:r>
            <a:r>
              <a:rPr lang="en-US" dirty="0" err="1" smtClean="0">
                <a:solidFill>
                  <a:srgbClr val="0070C0"/>
                </a:solidFill>
              </a:rPr>
              <a:t>R</a:t>
            </a:r>
            <a:r>
              <a:rPr lang="en-US" baseline="30000" dirty="0" err="1">
                <a:solidFill>
                  <a:srgbClr val="0070C0"/>
                </a:solidFill>
              </a:rPr>
              <a:t>2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kd</a:t>
            </a:r>
            <a:r>
              <a:rPr lang="en-US" dirty="0" smtClean="0"/>
              <a:t>-tree construction algorithm</a:t>
            </a:r>
          </a:p>
          <a:p>
            <a:pPr lvl="1"/>
            <a:r>
              <a:rPr lang="en-US" dirty="0" smtClean="0"/>
              <a:t>Select the </a:t>
            </a:r>
            <a:r>
              <a:rPr lang="en-US" dirty="0" smtClean="0">
                <a:solidFill>
                  <a:srgbClr val="0070C0"/>
                </a:solidFill>
              </a:rPr>
              <a:t>x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70C0"/>
                </a:solidFill>
              </a:rPr>
              <a:t>y</a:t>
            </a:r>
            <a:r>
              <a:rPr lang="en-US" dirty="0" smtClean="0"/>
              <a:t> dimension (alternating between the two)</a:t>
            </a:r>
          </a:p>
          <a:p>
            <a:pPr lvl="1"/>
            <a:r>
              <a:rPr lang="en-US" dirty="0" smtClean="0"/>
              <a:t>Partition the space into two with a line passing from the median point</a:t>
            </a:r>
          </a:p>
          <a:p>
            <a:pPr lvl="1"/>
            <a:r>
              <a:rPr lang="en-US" dirty="0" smtClean="0"/>
              <a:t>Repeat recursively in the two partitions as long as there are enough points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4595" name="Title 1"/>
          <p:cNvSpPr>
            <a:spLocks/>
          </p:cNvSpPr>
          <p:nvPr/>
        </p:nvSpPr>
        <p:spPr bwMode="auto">
          <a:xfrm>
            <a:off x="4648200" y="61722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0545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029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56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90688"/>
            <a:ext cx="46482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648200" y="61722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66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6863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648200" y="61722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76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8482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648200" y="61722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CLASSIFICATION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86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57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648200" y="61722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97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89200"/>
            <a:ext cx="37338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97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320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2426970" y="15240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07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400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0743" name="Text Box 7"/>
          <p:cNvSpPr txBox="1">
            <a:spLocks noChangeArrowheads="1"/>
          </p:cNvSpPr>
          <p:nvPr/>
        </p:nvSpPr>
        <p:spPr bwMode="auto">
          <a:xfrm>
            <a:off x="3505200" y="1937286"/>
            <a:ext cx="480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region(u)</a:t>
            </a:r>
            <a:r>
              <a:rPr lang="el-GR" sz="1600" dirty="0" smtClean="0">
                <a:latin typeface="Calibri" pitchFamily="34" charset="0"/>
              </a:rPr>
              <a:t> </a:t>
            </a:r>
            <a:r>
              <a:rPr lang="el-GR" sz="1600" dirty="0">
                <a:latin typeface="Calibri" pitchFamily="34" charset="0"/>
              </a:rPr>
              <a:t>– </a:t>
            </a:r>
            <a:r>
              <a:rPr lang="en-US" sz="1600" dirty="0" smtClean="0">
                <a:latin typeface="Calibri" pitchFamily="34" charset="0"/>
              </a:rPr>
              <a:t>all the black points in the </a:t>
            </a:r>
            <a:r>
              <a:rPr lang="en-US" sz="1600" dirty="0" err="1" smtClean="0">
                <a:latin typeface="Calibri" pitchFamily="34" charset="0"/>
              </a:rPr>
              <a:t>subtree</a:t>
            </a:r>
            <a:r>
              <a:rPr lang="en-US" sz="1600" dirty="0" smtClean="0">
                <a:latin typeface="Calibri" pitchFamily="34" charset="0"/>
              </a:rPr>
              <a:t> of u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314678" y="132715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65" name="Content Placeholder 2"/>
          <p:cNvSpPr>
            <a:spLocks/>
          </p:cNvSpPr>
          <p:nvPr/>
        </p:nvSpPr>
        <p:spPr bwMode="auto">
          <a:xfrm>
            <a:off x="533400" y="2590800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A binary tree:</a:t>
            </a:r>
            <a:endParaRPr lang="en-US" dirty="0">
              <a:latin typeface="Calibri" pitchFamily="34" charset="0"/>
            </a:endParaRPr>
          </a:p>
          <a:p>
            <a:pPr marL="692150" lvl="1" indent="-34766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Size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O(n</a:t>
            </a:r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  <a:p>
            <a:pPr marL="692150" lvl="1" indent="-34766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Depth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O(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logn</a:t>
            </a:r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  <a:p>
            <a:pPr marL="692150" lvl="1" indent="-34766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Construction time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O(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nlogn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  <a:p>
            <a:pPr marL="692150" lvl="1" indent="-34766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Query time: worst case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O(n), </a:t>
            </a:r>
            <a:r>
              <a:rPr lang="en-US" dirty="0">
                <a:latin typeface="Calibri" pitchFamily="34" charset="0"/>
              </a:rPr>
              <a:t>but for many cases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O(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logn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)</a:t>
            </a:r>
            <a:endParaRPr lang="en-US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061766" name="Text Box 6"/>
          <p:cNvSpPr txBox="1">
            <a:spLocks noChangeArrowheads="1"/>
          </p:cNvSpPr>
          <p:nvPr/>
        </p:nvSpPr>
        <p:spPr bwMode="auto">
          <a:xfrm>
            <a:off x="533400" y="4753465"/>
            <a:ext cx="563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Generalizes to d dimensions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061767" name="Text Box 7"/>
          <p:cNvSpPr txBox="1">
            <a:spLocks noChangeArrowheads="1"/>
          </p:cNvSpPr>
          <p:nvPr/>
        </p:nvSpPr>
        <p:spPr bwMode="auto">
          <a:xfrm>
            <a:off x="762000" y="5562600"/>
            <a:ext cx="586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Example of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Binary Space Partitioning</a:t>
            </a:r>
            <a:endParaRPr lang="el-GR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2426970" y="15240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4419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248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Find a linear hyperplane (decision boundary) that will separate the data</a:t>
            </a:r>
          </a:p>
        </p:txBody>
      </p:sp>
      <p:graphicFrame>
        <p:nvGraphicFramePr>
          <p:cNvPr id="1084420" name="Object 102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40978875"/>
              </p:ext>
            </p:extLst>
          </p:nvPr>
        </p:nvGraphicFramePr>
        <p:xfrm>
          <a:off x="2362200" y="15001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0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001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4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0960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One Possible Solution</a:t>
            </a:r>
          </a:p>
        </p:txBody>
      </p:sp>
      <p:graphicFrame>
        <p:nvGraphicFramePr>
          <p:cNvPr id="108544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13603234"/>
              </p:ext>
            </p:extLst>
          </p:nvPr>
        </p:nvGraphicFramePr>
        <p:xfrm>
          <a:off x="2416175" y="1493838"/>
          <a:ext cx="476885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4" name="Visio" r:id="rId3" imgW="7524090" imgH="7261824" progId="Visio.Drawing.11">
                  <p:embed/>
                </p:oleObj>
              </mc:Choice>
              <mc:Fallback>
                <p:oleObj name="Visio" r:id="rId3" imgW="7524090" imgH="72618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1493838"/>
                        <a:ext cx="476885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31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248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Another possible solution</a:t>
            </a:r>
          </a:p>
        </p:txBody>
      </p:sp>
      <p:graphicFrame>
        <p:nvGraphicFramePr>
          <p:cNvPr id="1086468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04117197"/>
              </p:ext>
            </p:extLst>
          </p:nvPr>
        </p:nvGraphicFramePr>
        <p:xfrm>
          <a:off x="2362200" y="14938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8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938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90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3246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Other possible solutions</a:t>
            </a:r>
          </a:p>
        </p:txBody>
      </p:sp>
      <p:graphicFrame>
        <p:nvGraphicFramePr>
          <p:cNvPr id="108749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17976331"/>
              </p:ext>
            </p:extLst>
          </p:nvPr>
        </p:nvGraphicFramePr>
        <p:xfrm>
          <a:off x="2362200" y="15700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2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700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2667000" y="32004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4" name="Line 6"/>
          <p:cNvSpPr>
            <a:spLocks noChangeShapeType="1"/>
          </p:cNvSpPr>
          <p:nvPr/>
        </p:nvSpPr>
        <p:spPr bwMode="auto">
          <a:xfrm>
            <a:off x="2667000" y="29718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5" name="Line 7"/>
          <p:cNvSpPr>
            <a:spLocks noChangeShapeType="1"/>
          </p:cNvSpPr>
          <p:nvPr/>
        </p:nvSpPr>
        <p:spPr bwMode="auto">
          <a:xfrm>
            <a:off x="2667000" y="2590800"/>
            <a:ext cx="4191000" cy="2209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6" name="Line 8"/>
          <p:cNvSpPr>
            <a:spLocks noChangeShapeType="1"/>
          </p:cNvSpPr>
          <p:nvPr/>
        </p:nvSpPr>
        <p:spPr bwMode="auto">
          <a:xfrm>
            <a:off x="2667000" y="3048000"/>
            <a:ext cx="4191000" cy="1905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7" name="Line 9"/>
          <p:cNvSpPr>
            <a:spLocks noChangeShapeType="1"/>
          </p:cNvSpPr>
          <p:nvPr/>
        </p:nvSpPr>
        <p:spPr bwMode="auto">
          <a:xfrm>
            <a:off x="2667000" y="2819400"/>
            <a:ext cx="4191000" cy="1600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7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3" grpId="0" animBg="1"/>
      <p:bldP spid="1087494" grpId="0" animBg="1"/>
      <p:bldP spid="1087495" grpId="0" animBg="1"/>
      <p:bldP spid="1087496" grpId="0" animBg="1"/>
      <p:bldP spid="10874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5867400"/>
            <a:ext cx="85344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Which one is better? B1 or B2?</a:t>
            </a:r>
          </a:p>
          <a:p>
            <a:pPr>
              <a:lnSpc>
                <a:spcPct val="90000"/>
              </a:lnSpc>
            </a:pPr>
            <a:r>
              <a:rPr lang="en-US" sz="2000"/>
              <a:t>How do you define better?</a:t>
            </a:r>
          </a:p>
        </p:txBody>
      </p:sp>
      <p:graphicFrame>
        <p:nvGraphicFramePr>
          <p:cNvPr id="108851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3575595"/>
              </p:ext>
            </p:extLst>
          </p:nvPr>
        </p:nvGraphicFramePr>
        <p:xfrm>
          <a:off x="2362200" y="14239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6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239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2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670174"/>
              </p:ext>
            </p:extLst>
          </p:nvPr>
        </p:nvGraphicFramePr>
        <p:xfrm>
          <a:off x="1217613" y="1524000"/>
          <a:ext cx="6800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524000"/>
                        <a:ext cx="6800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1722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Find hyperplane </a:t>
            </a:r>
            <a:r>
              <a:rPr lang="en-US" sz="2000">
                <a:solidFill>
                  <a:srgbClr val="FF0000"/>
                </a:solidFill>
              </a:rPr>
              <a:t>maximizes</a:t>
            </a:r>
            <a:r>
              <a:rPr lang="en-US" sz="2000"/>
              <a:t> the margin =&gt; B1 is better than B2</a:t>
            </a:r>
          </a:p>
        </p:txBody>
      </p:sp>
      <p:graphicFrame>
        <p:nvGraphicFramePr>
          <p:cNvPr id="1089540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94866560"/>
              </p:ext>
            </p:extLst>
          </p:nvPr>
        </p:nvGraphicFramePr>
        <p:xfrm>
          <a:off x="2362200" y="14239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0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239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4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graphicFrame>
        <p:nvGraphicFramePr>
          <p:cNvPr id="109056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30057906"/>
              </p:ext>
            </p:extLst>
          </p:nvPr>
        </p:nvGraphicFramePr>
        <p:xfrm>
          <a:off x="2362200" y="1371600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3" name="Visio" r:id="rId3" imgW="7432040" imgH="7017225" progId="Visio.Drawing.11">
                  <p:embed/>
                </p:oleObj>
              </mc:Choice>
              <mc:Fallback>
                <p:oleObj name="Visio" r:id="rId3" imgW="7432040" imgH="70172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4" name="Line 4"/>
          <p:cNvSpPr>
            <a:spLocks noChangeShapeType="1"/>
          </p:cNvSpPr>
          <p:nvPr/>
        </p:nvSpPr>
        <p:spPr bwMode="auto">
          <a:xfrm flipH="1">
            <a:off x="1828800" y="2081212"/>
            <a:ext cx="1219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69177"/>
              </p:ext>
            </p:extLst>
          </p:nvPr>
        </p:nvGraphicFramePr>
        <p:xfrm>
          <a:off x="304800" y="2767012"/>
          <a:ext cx="14351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4" name="Equation" r:id="rId5" imgW="799920" imgH="177480" progId="Equation.3">
                  <p:embed/>
                </p:oleObj>
              </mc:Choice>
              <mc:Fallback>
                <p:oleObj name="Equation" r:id="rId5" imgW="799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67012"/>
                        <a:ext cx="14351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6" name="Line 6"/>
          <p:cNvSpPr>
            <a:spLocks noChangeShapeType="1"/>
          </p:cNvSpPr>
          <p:nvPr/>
        </p:nvSpPr>
        <p:spPr bwMode="auto">
          <a:xfrm flipH="1">
            <a:off x="1828800" y="2614612"/>
            <a:ext cx="1295400" cy="823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217249"/>
              </p:ext>
            </p:extLst>
          </p:nvPr>
        </p:nvGraphicFramePr>
        <p:xfrm>
          <a:off x="236538" y="3362325"/>
          <a:ext cx="15716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5" name="Equation" r:id="rId7" imgW="876240" imgH="177480" progId="Equation.3">
                  <p:embed/>
                </p:oleObj>
              </mc:Choice>
              <mc:Fallback>
                <p:oleObj name="Equation" r:id="rId7" imgW="876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362325"/>
                        <a:ext cx="15716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8" name="Line 8"/>
          <p:cNvSpPr>
            <a:spLocks noChangeShapeType="1"/>
          </p:cNvSpPr>
          <p:nvPr/>
        </p:nvSpPr>
        <p:spPr bwMode="auto">
          <a:xfrm flipV="1">
            <a:off x="6324600" y="3681412"/>
            <a:ext cx="1219200" cy="776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868165"/>
              </p:ext>
            </p:extLst>
          </p:nvPr>
        </p:nvGraphicFramePr>
        <p:xfrm>
          <a:off x="7267575" y="3224212"/>
          <a:ext cx="15716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6" name="Equation" r:id="rId9" imgW="876240" imgH="177480" progId="Equation.3">
                  <p:embed/>
                </p:oleObj>
              </mc:Choice>
              <mc:Fallback>
                <p:oleObj name="Equation" r:id="rId9" imgW="876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3224212"/>
                        <a:ext cx="15716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592982"/>
              </p:ext>
            </p:extLst>
          </p:nvPr>
        </p:nvGraphicFramePr>
        <p:xfrm>
          <a:off x="165100" y="5738812"/>
          <a:ext cx="39370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7" name="Equation" r:id="rId11" imgW="1879560" imgH="457200" progId="Equation.3">
                  <p:embed/>
                </p:oleObj>
              </mc:Choice>
              <mc:Fallback>
                <p:oleObj name="Equation" r:id="rId11" imgW="1879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5738812"/>
                        <a:ext cx="3937000" cy="83978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49322"/>
              </p:ext>
            </p:extLst>
          </p:nvPr>
        </p:nvGraphicFramePr>
        <p:xfrm>
          <a:off x="7050088" y="5751512"/>
          <a:ext cx="17986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8" name="Εξίσωση" r:id="rId13" imgW="1002960" imgH="419040" progId="Equation.3">
                  <p:embed/>
                </p:oleObj>
              </mc:Choice>
              <mc:Fallback>
                <p:oleObj name="Εξίσωση" r:id="rId13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5751512"/>
                        <a:ext cx="17986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9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We want to </a:t>
            </a:r>
            <a:r>
              <a:rPr lang="en-US" dirty="0">
                <a:solidFill>
                  <a:srgbClr val="0070C0"/>
                </a:solidFill>
              </a:rPr>
              <a:t>maximize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Which is equivalent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minimizing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But subjected to the following </a:t>
            </a:r>
            <a:r>
              <a:rPr lang="en-US" dirty="0">
                <a:solidFill>
                  <a:srgbClr val="0070C0"/>
                </a:solidFill>
              </a:rPr>
              <a:t>constraints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 This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constrained optimization problem</a:t>
            </a:r>
          </a:p>
          <a:p>
            <a:pPr lvl="3"/>
            <a:r>
              <a:rPr lang="en-US" dirty="0"/>
              <a:t>Numerical approaches to solve it (e.g., </a:t>
            </a:r>
            <a:r>
              <a:rPr lang="en-US" dirty="0">
                <a:solidFill>
                  <a:srgbClr val="0070C0"/>
                </a:solidFill>
              </a:rPr>
              <a:t>quadratic programming</a:t>
            </a:r>
            <a:r>
              <a:rPr lang="en-US" dirty="0"/>
              <a:t>)</a:t>
            </a:r>
          </a:p>
        </p:txBody>
      </p:sp>
      <p:graphicFrame>
        <p:nvGraphicFramePr>
          <p:cNvPr id="1091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805225"/>
              </p:ext>
            </p:extLst>
          </p:nvPr>
        </p:nvGraphicFramePr>
        <p:xfrm>
          <a:off x="4191000" y="1524000"/>
          <a:ext cx="2286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0" name="Equation" r:id="rId3" imgW="1002960" imgH="419040" progId="Equation.3">
                  <p:embed/>
                </p:oleObj>
              </mc:Choice>
              <mc:Fallback>
                <p:oleObj name="Equation" r:id="rId3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24000"/>
                        <a:ext cx="22860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15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182656"/>
              </p:ext>
            </p:extLst>
          </p:nvPr>
        </p:nvGraphicFramePr>
        <p:xfrm>
          <a:off x="5562600" y="2438400"/>
          <a:ext cx="19383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1" name="Equation" r:id="rId5" imgW="850680" imgH="419040" progId="Equation.3">
                  <p:embed/>
                </p:oleObj>
              </mc:Choice>
              <mc:Fallback>
                <p:oleObj name="Equation" r:id="rId5" imgW="85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38400"/>
                        <a:ext cx="19383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24200" y="4216959"/>
                <a:ext cx="36177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≤−1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=−1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216959"/>
                <a:ext cx="3617785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6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 problem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linearly separable</a:t>
            </a:r>
            <a:r>
              <a:rPr lang="en-US" dirty="0"/>
              <a:t>?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5739070"/>
              </p:ext>
            </p:extLst>
          </p:nvPr>
        </p:nvGraphicFramePr>
        <p:xfrm>
          <a:off x="2209800" y="2247900"/>
          <a:ext cx="47244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4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47900"/>
                        <a:ext cx="47244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2613" name="Group 5"/>
          <p:cNvGrpSpPr>
            <a:grpSpLocks/>
          </p:cNvGrpSpPr>
          <p:nvPr/>
        </p:nvGrpSpPr>
        <p:grpSpPr bwMode="auto">
          <a:xfrm>
            <a:off x="2514600" y="2921000"/>
            <a:ext cx="4038600" cy="3124200"/>
            <a:chOff x="1584" y="1632"/>
            <a:chExt cx="2544" cy="1968"/>
          </a:xfrm>
        </p:grpSpPr>
        <p:sp>
          <p:nvSpPr>
            <p:cNvPr id="1092614" name="Oval 6"/>
            <p:cNvSpPr>
              <a:spLocks noChangeArrowheads="1"/>
            </p:cNvSpPr>
            <p:nvPr/>
          </p:nvSpPr>
          <p:spPr bwMode="auto">
            <a:xfrm>
              <a:off x="1584" y="1632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5" name="Oval 7"/>
            <p:cNvSpPr>
              <a:spLocks noChangeArrowheads="1"/>
            </p:cNvSpPr>
            <p:nvPr/>
          </p:nvSpPr>
          <p:spPr bwMode="auto">
            <a:xfrm>
              <a:off x="2304" y="2208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6" name="Oval 8"/>
            <p:cNvSpPr>
              <a:spLocks noChangeArrowheads="1"/>
            </p:cNvSpPr>
            <p:nvPr/>
          </p:nvSpPr>
          <p:spPr bwMode="auto">
            <a:xfrm>
              <a:off x="2208" y="168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7" name="Oval 9"/>
            <p:cNvSpPr>
              <a:spLocks noChangeArrowheads="1"/>
            </p:cNvSpPr>
            <p:nvPr/>
          </p:nvSpPr>
          <p:spPr bwMode="auto">
            <a:xfrm>
              <a:off x="2832" y="3264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8" name="Oval 10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9" name="Oval 11"/>
            <p:cNvSpPr>
              <a:spLocks noChangeArrowheads="1"/>
            </p:cNvSpPr>
            <p:nvPr/>
          </p:nvSpPr>
          <p:spPr bwMode="auto">
            <a:xfrm>
              <a:off x="3792" y="2736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414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 problem is not linearly separable?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2844878"/>
              </p:ext>
            </p:extLst>
          </p:nvPr>
        </p:nvGraphicFramePr>
        <p:xfrm>
          <a:off x="2209800" y="2247900"/>
          <a:ext cx="47244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4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47900"/>
                        <a:ext cx="47244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2613" name="Group 5"/>
          <p:cNvGrpSpPr>
            <a:grpSpLocks/>
          </p:cNvGrpSpPr>
          <p:nvPr/>
        </p:nvGrpSpPr>
        <p:grpSpPr bwMode="auto">
          <a:xfrm>
            <a:off x="2514600" y="2921000"/>
            <a:ext cx="4038600" cy="3124200"/>
            <a:chOff x="1584" y="1632"/>
            <a:chExt cx="2544" cy="1968"/>
          </a:xfrm>
        </p:grpSpPr>
        <p:sp>
          <p:nvSpPr>
            <p:cNvPr id="1092614" name="Oval 6"/>
            <p:cNvSpPr>
              <a:spLocks noChangeArrowheads="1"/>
            </p:cNvSpPr>
            <p:nvPr/>
          </p:nvSpPr>
          <p:spPr bwMode="auto">
            <a:xfrm>
              <a:off x="1584" y="1632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5" name="Oval 7"/>
            <p:cNvSpPr>
              <a:spLocks noChangeArrowheads="1"/>
            </p:cNvSpPr>
            <p:nvPr/>
          </p:nvSpPr>
          <p:spPr bwMode="auto">
            <a:xfrm>
              <a:off x="2304" y="2208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6" name="Oval 8"/>
            <p:cNvSpPr>
              <a:spLocks noChangeArrowheads="1"/>
            </p:cNvSpPr>
            <p:nvPr/>
          </p:nvSpPr>
          <p:spPr bwMode="auto">
            <a:xfrm>
              <a:off x="2208" y="168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7" name="Oval 9"/>
            <p:cNvSpPr>
              <a:spLocks noChangeArrowheads="1"/>
            </p:cNvSpPr>
            <p:nvPr/>
          </p:nvSpPr>
          <p:spPr bwMode="auto">
            <a:xfrm>
              <a:off x="2832" y="3264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8" name="Oval 10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9" name="Oval 11"/>
            <p:cNvSpPr>
              <a:spLocks noChangeArrowheads="1"/>
            </p:cNvSpPr>
            <p:nvPr/>
          </p:nvSpPr>
          <p:spPr bwMode="auto">
            <a:xfrm>
              <a:off x="3792" y="2736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2514600" y="3657600"/>
            <a:ext cx="3009900" cy="2743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87486" y="2463800"/>
            <a:ext cx="3009900" cy="2743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92436" y="4406900"/>
            <a:ext cx="732064" cy="8255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58468" y="4940300"/>
            <a:ext cx="1928132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6603" y="5029200"/>
                <a:ext cx="669607" cy="655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603" y="5029200"/>
                <a:ext cx="669607" cy="6555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3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</a:t>
            </a:r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 dirty="0"/>
              <a:t>What if the problem is not linearly separable?</a:t>
            </a:r>
          </a:p>
          <a:p>
            <a:pPr lvl="1"/>
            <a:r>
              <a:rPr lang="en-US" dirty="0"/>
              <a:t>Introduce slack variables</a:t>
            </a:r>
          </a:p>
          <a:p>
            <a:pPr lvl="2"/>
            <a:r>
              <a:rPr lang="en-US" dirty="0"/>
              <a:t> Need to minimize:</a:t>
            </a:r>
          </a:p>
          <a:p>
            <a:pPr lvl="2"/>
            <a:endParaRPr lang="en-US" dirty="0"/>
          </a:p>
          <a:p>
            <a:pPr marL="548640" lvl="2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Subject </a:t>
            </a:r>
            <a:r>
              <a:rPr lang="en-US" dirty="0"/>
              <a:t>to: </a:t>
            </a:r>
          </a:p>
        </p:txBody>
      </p:sp>
      <p:graphicFrame>
        <p:nvGraphicFramePr>
          <p:cNvPr id="1093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095737"/>
              </p:ext>
            </p:extLst>
          </p:nvPr>
        </p:nvGraphicFramePr>
        <p:xfrm>
          <a:off x="2286000" y="3200400"/>
          <a:ext cx="340754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9" name="Equation" r:id="rId3" imgW="1574640" imgH="457200" progId="Equation.3">
                  <p:embed/>
                </p:oleObj>
              </mc:Choice>
              <mc:Fallback>
                <p:oleObj name="Equation" r:id="rId3" imgW="1574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00400"/>
                        <a:ext cx="340754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3638" name="Oval 6"/>
          <p:cNvSpPr>
            <a:spLocks noChangeArrowheads="1"/>
          </p:cNvSpPr>
          <p:nvPr/>
        </p:nvSpPr>
        <p:spPr bwMode="auto">
          <a:xfrm>
            <a:off x="4093029" y="4806922"/>
            <a:ext cx="11430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3639" name="Oval 7"/>
          <p:cNvSpPr>
            <a:spLocks noChangeArrowheads="1"/>
          </p:cNvSpPr>
          <p:nvPr/>
        </p:nvSpPr>
        <p:spPr bwMode="auto">
          <a:xfrm>
            <a:off x="4114800" y="5205858"/>
            <a:ext cx="12954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77269" y="4760658"/>
                <a:ext cx="479503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≥1−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800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≤−1+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69" y="4760658"/>
                <a:ext cx="4795031" cy="954107"/>
              </a:xfrm>
              <a:prstGeom prst="rect">
                <a:avLst/>
              </a:prstGeom>
              <a:blipFill rotWithShape="1">
                <a:blip r:embed="rId5"/>
                <a:stretch>
                  <a:fillRect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7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Support Vector Machines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decision boundary is not linear?</a:t>
            </a:r>
          </a:p>
        </p:txBody>
      </p:sp>
      <p:pic>
        <p:nvPicPr>
          <p:cNvPr id="109466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180631"/>
            <a:ext cx="6172200" cy="462915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94661" name="Arc 5"/>
          <p:cNvSpPr>
            <a:spLocks/>
          </p:cNvSpPr>
          <p:nvPr/>
        </p:nvSpPr>
        <p:spPr bwMode="auto">
          <a:xfrm rot="13286533">
            <a:off x="3276600" y="3871319"/>
            <a:ext cx="3962400" cy="2176462"/>
          </a:xfrm>
          <a:custGeom>
            <a:avLst/>
            <a:gdLst>
              <a:gd name="G0" fmla="+- 0 0 0"/>
              <a:gd name="G1" fmla="+- 21486 0 0"/>
              <a:gd name="G2" fmla="+- 21600 0 0"/>
              <a:gd name="T0" fmla="*/ 2220 w 21600"/>
              <a:gd name="T1" fmla="*/ 0 h 42318"/>
              <a:gd name="T2" fmla="*/ 5710 w 21600"/>
              <a:gd name="T3" fmla="*/ 42318 h 42318"/>
              <a:gd name="T4" fmla="*/ 0 w 21600"/>
              <a:gd name="T5" fmla="*/ 21486 h 42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318" fill="none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  <a:cubicBezTo>
                  <a:pt x="21600" y="31216"/>
                  <a:pt x="15094" y="39745"/>
                  <a:pt x="5709" y="42317"/>
                </a:cubicBezTo>
              </a:path>
              <a:path w="21600" h="42318" stroke="0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  <a:cubicBezTo>
                  <a:pt x="21600" y="31216"/>
                  <a:pt x="15094" y="39745"/>
                  <a:pt x="5709" y="42317"/>
                </a:cubicBezTo>
                <a:lnTo>
                  <a:pt x="0" y="21486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4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6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Support Vector Machines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 data into higher dimensional space</a:t>
            </a:r>
          </a:p>
        </p:txBody>
      </p:sp>
      <p:pic>
        <p:nvPicPr>
          <p:cNvPr id="109568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981200"/>
            <a:ext cx="6172200" cy="462915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429000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Use the </a:t>
            </a:r>
            <a:r>
              <a:rPr lang="en-US" dirty="0" smtClean="0">
                <a:solidFill>
                  <a:srgbClr val="C00000"/>
                </a:solidFill>
              </a:rPr>
              <a:t>Kernel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rick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via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predicting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 smtClean="0"/>
              <a:t> of an record we want to </a:t>
            </a:r>
            <a:r>
              <a:rPr lang="en-US" dirty="0" smtClean="0">
                <a:solidFill>
                  <a:srgbClr val="0070C0"/>
                </a:solidFill>
              </a:rPr>
              <a:t>predict the probability of the class </a:t>
            </a:r>
            <a:r>
              <a:rPr lang="en-US" dirty="0" smtClean="0"/>
              <a:t>given the record</a:t>
            </a:r>
          </a:p>
          <a:p>
            <a:r>
              <a:rPr lang="en-US" dirty="0" smtClean="0"/>
              <a:t>The problem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predicting continuous values </a:t>
            </a:r>
            <a:r>
              <a:rPr lang="en-US" dirty="0" smtClean="0"/>
              <a:t>is called </a:t>
            </a:r>
            <a:r>
              <a:rPr lang="en-US" dirty="0" smtClean="0">
                <a:solidFill>
                  <a:srgbClr val="0070C0"/>
                </a:solidFill>
              </a:rPr>
              <a:t>regression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General approach: find a continuous function that models the continuous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Instance-Based Classifiers</a:t>
            </a:r>
          </a:p>
        </p:txBody>
      </p:sp>
      <p:graphicFrame>
        <p:nvGraphicFramePr>
          <p:cNvPr id="1052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356877"/>
              </p:ext>
            </p:extLst>
          </p:nvPr>
        </p:nvGraphicFramePr>
        <p:xfrm>
          <a:off x="228600" y="1554162"/>
          <a:ext cx="4572000" cy="530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8" name="VISIO" r:id="rId3" imgW="4571640" imgH="5304600" progId="Visio.Drawing.6">
                  <p:embed/>
                </p:oleObj>
              </mc:Choice>
              <mc:Fallback>
                <p:oleObj name="VISIO" r:id="rId3" imgW="4571640" imgH="5304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54162"/>
                        <a:ext cx="4572000" cy="530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674382"/>
              </p:ext>
            </p:extLst>
          </p:nvPr>
        </p:nvGraphicFramePr>
        <p:xfrm>
          <a:off x="4114800" y="3476625"/>
          <a:ext cx="2209800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9" name="VISIO" r:id="rId5" imgW="2782440" imgH="2637360" progId="Visio.Drawing.6">
                  <p:embed/>
                </p:oleObj>
              </mc:Choice>
              <mc:Fallback>
                <p:oleObj name="VISIO" r:id="rId5" imgW="2782440" imgH="2637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76625"/>
                        <a:ext cx="2209800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417631"/>
              </p:ext>
            </p:extLst>
          </p:nvPr>
        </p:nvGraphicFramePr>
        <p:xfrm>
          <a:off x="6096000" y="3840162"/>
          <a:ext cx="3227388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0" name="VISIO" r:id="rId7" imgW="3227400" imgH="2032920" progId="Visio.Drawing.6">
                  <p:embed/>
                </p:oleObj>
              </mc:Choice>
              <mc:Fallback>
                <p:oleObj name="VISIO" r:id="rId7" imgW="3227400" imgH="2032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40162"/>
                        <a:ext cx="3227388" cy="203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2678" name="Text Box 6"/>
          <p:cNvSpPr txBox="1">
            <a:spLocks noChangeArrowheads="1"/>
          </p:cNvSpPr>
          <p:nvPr/>
        </p:nvSpPr>
        <p:spPr bwMode="auto">
          <a:xfrm>
            <a:off x="5334000" y="1858962"/>
            <a:ext cx="35814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Store the training records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Use training records to </a:t>
            </a:r>
            <a:br>
              <a:rPr lang="en-US" sz="1800"/>
            </a:br>
            <a:r>
              <a:rPr lang="en-US" sz="1800"/>
              <a:t>   predict the class label of </a:t>
            </a:r>
            <a:br>
              <a:rPr lang="en-US" sz="1800"/>
            </a:br>
            <a:r>
              <a:rPr lang="en-US" sz="1800"/>
              <a:t>   unseen cases</a:t>
            </a:r>
          </a:p>
        </p:txBody>
      </p:sp>
    </p:spTree>
    <p:extLst>
      <p:ext uri="{BB962C8B-B14F-4D97-AF65-F5344CB8AC3E}">
        <p14:creationId xmlns:p14="http://schemas.microsoft.com/office/powerpoint/2010/main" val="28271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regression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14600"/>
            <a:ext cx="3810000" cy="25146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85800" y="1676400"/>
                <a:ext cx="4267200" cy="47183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Given a dataset of the 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 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 find a linear function that </a:t>
                </a:r>
                <a:r>
                  <a:rPr lang="en-US" dirty="0"/>
                  <a:t>given </a:t>
                </a:r>
                <a:r>
                  <a:rPr lang="en-US" dirty="0" smtClean="0"/>
                  <a:t>the </a:t>
                </a:r>
                <a:r>
                  <a:rPr lang="en-US" dirty="0"/>
                  <a:t>vector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predicts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value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Find a vector of weights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that minimizes the sum of square errors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Several techniques for solving the problem.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85800" y="1676400"/>
                <a:ext cx="4267200" cy="4718304"/>
              </a:xfrm>
              <a:blipFill rotWithShape="1">
                <a:blip r:embed="rId3"/>
                <a:stretch>
                  <a:fillRect l="-1714" t="-2067" b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4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via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 linear classification boundary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6782299"/>
              </p:ext>
            </p:extLst>
          </p:nvPr>
        </p:nvGraphicFramePr>
        <p:xfrm>
          <a:off x="4419600" y="2057400"/>
          <a:ext cx="48768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4" name="Visio" r:id="rId3" imgW="7524090" imgH="7261824" progId="Visio.Drawing.11">
                  <p:embed/>
                </p:oleObj>
              </mc:Choice>
              <mc:Fallback>
                <p:oleObj name="Visio" r:id="rId3" imgW="7524090" imgH="7261824" progId="Visio.Drawing.11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4876800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5083465" y="2895600"/>
            <a:ext cx="326735" cy="365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4400" y="3288268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288268"/>
                <a:ext cx="115377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6553200" y="3657600"/>
            <a:ext cx="381000" cy="381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5200" y="1828800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828800"/>
                <a:ext cx="115377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6743700" y="2198132"/>
            <a:ext cx="95250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42966" y="6400800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66" y="6400800"/>
                <a:ext cx="115377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14" idx="3"/>
          </p:cNvCxnSpPr>
          <p:nvPr/>
        </p:nvCxnSpPr>
        <p:spPr>
          <a:xfrm flipH="1">
            <a:off x="6596743" y="6096000"/>
            <a:ext cx="623208" cy="489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5800" y="2107317"/>
                <a:ext cx="3733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the positive class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bigger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dirty="0" smtClean="0"/>
                  <a:t>the further the point is from the classification boundary, the higher our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certainty</a:t>
                </a:r>
                <a:r>
                  <a:rPr lang="en-US" dirty="0" smtClean="0"/>
                  <a:t> for the membership 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positive class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0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as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increasing</a:t>
                </a:r>
                <a:r>
                  <a:rPr lang="en-US" dirty="0" smtClean="0"/>
                  <a:t>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107317"/>
                <a:ext cx="3733800" cy="2308324"/>
              </a:xfrm>
              <a:prstGeom prst="rect">
                <a:avLst/>
              </a:prstGeom>
              <a:blipFill rotWithShape="1">
                <a:blip r:embed="rId8"/>
                <a:stretch>
                  <a:fillRect l="-1471" t="-1323" r="-1144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7829" y="4424801"/>
                <a:ext cx="3733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the negative class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smaller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the further the point is from the classification boundary, the higher our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certainty</a:t>
                </a:r>
                <a:r>
                  <a:rPr lang="en-US" dirty="0" smtClean="0"/>
                  <a:t> for the membership 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negative class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as 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decreasing</a:t>
                </a:r>
                <a:r>
                  <a:rPr lang="en-US" dirty="0" smtClean="0"/>
                  <a:t> function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4424801"/>
                <a:ext cx="3733800" cy="2308324"/>
              </a:xfrm>
              <a:prstGeom prst="rect">
                <a:avLst/>
              </a:prstGeom>
              <a:blipFill rotWithShape="1">
                <a:blip r:embed="rId9"/>
                <a:stretch>
                  <a:fillRect l="-1305" t="-1319" r="-2610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7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5257800" cy="35052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2668" y="2209800"/>
                <a:ext cx="27432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68" y="2209800"/>
                <a:ext cx="2743200" cy="7862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1849" y="3124200"/>
                <a:ext cx="36576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9" y="3124200"/>
                <a:ext cx="3657600" cy="7862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52400" y="4038600"/>
                <a:ext cx="3657600" cy="803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38600"/>
                <a:ext cx="3657600" cy="8034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2541" y="5033193"/>
                <a:ext cx="3657600" cy="869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" y="5033193"/>
                <a:ext cx="3657600" cy="8695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5800" y="5506919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Logistic Regression</a:t>
                </a:r>
                <a:r>
                  <a:rPr lang="en-US" sz="2400" dirty="0" smtClean="0"/>
                  <a:t>: Find the vector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that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maximizes the probability</a:t>
                </a:r>
                <a:r>
                  <a:rPr lang="en-US" sz="2400" dirty="0" smtClean="0"/>
                  <a:t> of the observed data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506919"/>
                <a:ext cx="4572000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2133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25605" y="1630453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logistic function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82768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regression on the </a:t>
            </a:r>
            <a:r>
              <a:rPr lang="en-US" dirty="0" smtClean="0">
                <a:solidFill>
                  <a:srgbClr val="0070C0"/>
                </a:solidFill>
              </a:rPr>
              <a:t>log-odds ratio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9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 estimate </a:t>
            </a:r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class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membership</a:t>
            </a:r>
            <a:r>
              <a:rPr lang="en-US" dirty="0" smtClean="0"/>
              <a:t> which is often very useful.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weights</a:t>
            </a:r>
            <a:r>
              <a:rPr lang="en-US" dirty="0" smtClean="0"/>
              <a:t> can be useful for understanding the </a:t>
            </a:r>
            <a:r>
              <a:rPr lang="en-US" dirty="0" smtClean="0">
                <a:solidFill>
                  <a:srgbClr val="0070C0"/>
                </a:solidFill>
              </a:rPr>
              <a:t>feature importance</a:t>
            </a:r>
            <a:r>
              <a:rPr lang="en-US" dirty="0" smtClean="0"/>
              <a:t>.</a:t>
            </a:r>
          </a:p>
          <a:p>
            <a:r>
              <a:rPr lang="en-US" dirty="0"/>
              <a:t>Works for relatively large datasets</a:t>
            </a:r>
          </a:p>
          <a:p>
            <a:r>
              <a:rPr lang="en-US" dirty="0" smtClean="0"/>
              <a:t>Fast to apply.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CLASSIFIER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Classifier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probabilistic framework for solving classification problems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A, </a:t>
            </a:r>
            <a:r>
              <a:rPr lang="en-US" b="1" dirty="0">
                <a:solidFill>
                  <a:schemeClr val="accent2"/>
                </a:solidFill>
              </a:rPr>
              <a:t>C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random variables</a:t>
            </a:r>
          </a:p>
          <a:p>
            <a:r>
              <a:rPr lang="en-US" dirty="0">
                <a:solidFill>
                  <a:srgbClr val="0070C0"/>
                </a:solidFill>
              </a:rPr>
              <a:t>Joint</a:t>
            </a:r>
            <a:r>
              <a:rPr lang="en-US" dirty="0"/>
              <a:t> probability: </a:t>
            </a:r>
            <a:r>
              <a:rPr lang="en-US" b="1" dirty="0" err="1" smtClean="0">
                <a:solidFill>
                  <a:schemeClr val="accent2"/>
                </a:solidFill>
              </a:rPr>
              <a:t>Pr</a:t>
            </a:r>
            <a:r>
              <a:rPr lang="en-US" b="1" dirty="0" smtClean="0">
                <a:solidFill>
                  <a:schemeClr val="accent2"/>
                </a:solidFill>
              </a:rPr>
              <a:t>(A=</a:t>
            </a:r>
            <a:r>
              <a:rPr lang="en-US" b="1" dirty="0" err="1" smtClean="0">
                <a:solidFill>
                  <a:schemeClr val="accent2"/>
                </a:solidFill>
              </a:rPr>
              <a:t>a,C</a:t>
            </a:r>
            <a:r>
              <a:rPr lang="en-US" b="1" dirty="0" smtClean="0">
                <a:solidFill>
                  <a:schemeClr val="accent2"/>
                </a:solidFill>
              </a:rPr>
              <a:t>=c)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Conditional</a:t>
            </a:r>
            <a:r>
              <a:rPr lang="en-US" dirty="0"/>
              <a:t> probability: </a:t>
            </a:r>
            <a:r>
              <a:rPr lang="en-US" b="1" dirty="0" err="1" smtClean="0">
                <a:solidFill>
                  <a:schemeClr val="accent2"/>
                </a:solidFill>
              </a:rPr>
              <a:t>Pr</a:t>
            </a:r>
            <a:r>
              <a:rPr lang="en-US" b="1" dirty="0" smtClean="0">
                <a:solidFill>
                  <a:schemeClr val="accent2"/>
                </a:solidFill>
              </a:rPr>
              <a:t>(C=c </a:t>
            </a:r>
            <a:r>
              <a:rPr lang="en-US" b="1" dirty="0">
                <a:solidFill>
                  <a:schemeClr val="accent2"/>
                </a:solidFill>
              </a:rPr>
              <a:t>| </a:t>
            </a:r>
            <a:r>
              <a:rPr lang="en-US" b="1" dirty="0" smtClean="0">
                <a:solidFill>
                  <a:schemeClr val="accent2"/>
                </a:solidFill>
              </a:rPr>
              <a:t>A=a)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/>
              <a:t>Relationship between joint and conditional probability distributions</a:t>
            </a:r>
          </a:p>
          <a:p>
            <a:endParaRPr lang="en-US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Bayes </a:t>
            </a:r>
            <a:r>
              <a:rPr lang="en-US" b="1" dirty="0">
                <a:solidFill>
                  <a:srgbClr val="FF0000"/>
                </a:solidFill>
              </a:rPr>
              <a:t>Theorem</a:t>
            </a:r>
            <a:r>
              <a:rPr lang="en-US" dirty="0"/>
              <a:t>:</a:t>
            </a:r>
          </a:p>
        </p:txBody>
      </p:sp>
      <p:graphicFrame>
        <p:nvGraphicFramePr>
          <p:cNvPr id="1067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231778"/>
              </p:ext>
            </p:extLst>
          </p:nvPr>
        </p:nvGraphicFramePr>
        <p:xfrm>
          <a:off x="4038600" y="5638800"/>
          <a:ext cx="3581400" cy="93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4" name="Equation" r:id="rId3" imgW="3022560" imgH="787320" progId="Equation.3">
                  <p:embed/>
                </p:oleObj>
              </mc:Choice>
              <mc:Fallback>
                <p:oleObj name="Equation" r:id="rId3" imgW="30225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638800"/>
                        <a:ext cx="3581400" cy="93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748139"/>
              </p:ext>
            </p:extLst>
          </p:nvPr>
        </p:nvGraphicFramePr>
        <p:xfrm>
          <a:off x="1295400" y="4800600"/>
          <a:ext cx="6457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5" name="Εξίσωση" r:id="rId5" imgW="2869920" imgH="203040" progId="Equation.3">
                  <p:embed/>
                </p:oleObj>
              </mc:Choice>
              <mc:Fallback>
                <p:oleObj name="Εξίσωση" r:id="rId5" imgW="286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64579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7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105400"/>
          </a:xfrm>
        </p:spPr>
        <p:txBody>
          <a:bodyPr/>
          <a:lstStyle/>
          <a:p>
            <a:r>
              <a:rPr lang="en-US" dirty="0"/>
              <a:t>Consider each attribute and class label as random variables</a:t>
            </a:r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660038"/>
              </p:ext>
            </p:extLst>
          </p:nvPr>
        </p:nvGraphicFramePr>
        <p:xfrm>
          <a:off x="228600" y="2582862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9" name="VISIO" r:id="rId3" imgW="4392168" imgH="5334000" progId="Visio.Drawing.11">
                  <p:embed/>
                </p:oleObj>
              </mc:Choice>
              <mc:Fallback>
                <p:oleObj name="VISIO" r:id="rId3" imgW="4392168" imgH="5334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228600" y="2582862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5471" y="2378750"/>
            <a:ext cx="253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Event space: {Yes, No}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P(C) = (0.3, 0.7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5471" y="3390416"/>
            <a:ext cx="253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Refund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Event space: {Yes, No}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P(A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) = (0.3,0.7)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5471" y="4497110"/>
            <a:ext cx="4326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Martial Status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 err="1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Event space: {Single, Married, Divorced}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) = (0.4,0.4,0.2)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5471" y="5723930"/>
            <a:ext cx="2228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Taxable Income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Event space: 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) ~ Normal(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,)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990600"/>
          </a:xfrm>
        </p:spPr>
        <p:txBody>
          <a:bodyPr/>
          <a:lstStyle/>
          <a:p>
            <a:r>
              <a:rPr lang="en-US" dirty="0"/>
              <a:t>Bayesian Classifiers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r>
              <a:rPr lang="en-US" dirty="0" smtClean="0"/>
              <a:t>Given </a:t>
            </a:r>
            <a:r>
              <a:rPr lang="en-US" dirty="0"/>
              <a:t>a record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</a:t>
            </a:r>
            <a:r>
              <a:rPr lang="en-US" dirty="0" smtClean="0"/>
              <a:t>over attributes </a:t>
            </a:r>
            <a:r>
              <a:rPr lang="en-US" dirty="0" smtClean="0">
                <a:solidFill>
                  <a:srgbClr val="0070C0"/>
                </a:solidFill>
              </a:rPr>
              <a:t>(A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A</a:t>
            </a:r>
            <a:r>
              <a:rPr lang="en-US" baseline="-25000" dirty="0" err="1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,…,A</a:t>
            </a:r>
            <a:r>
              <a:rPr lang="en-US" baseline="-25000" dirty="0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)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/>
              <a:t>E.g., </a:t>
            </a:r>
            <a:r>
              <a:rPr lang="en-US" dirty="0" smtClean="0">
                <a:solidFill>
                  <a:srgbClr val="0070C0"/>
                </a:solidFill>
              </a:rPr>
              <a:t>X = (‘Yes’, ‘Single’, </a:t>
            </a:r>
            <a:r>
              <a:rPr lang="en-US" dirty="0" err="1" smtClean="0">
                <a:solidFill>
                  <a:srgbClr val="0070C0"/>
                </a:solidFill>
              </a:rPr>
              <a:t>125K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 goal </a:t>
            </a:r>
            <a:r>
              <a:rPr lang="en-US" dirty="0"/>
              <a:t>is to predict class </a:t>
            </a:r>
            <a:r>
              <a:rPr lang="en-US" dirty="0">
                <a:solidFill>
                  <a:srgbClr val="FF0000"/>
                </a:solidFill>
              </a:rPr>
              <a:t>C</a:t>
            </a:r>
          </a:p>
          <a:p>
            <a:pPr lvl="1"/>
            <a:r>
              <a:rPr lang="en-US" dirty="0"/>
              <a:t>Specifically, we want to find the value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of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that maximizes </a:t>
            </a:r>
            <a:r>
              <a:rPr lang="en-US" dirty="0" smtClean="0">
                <a:solidFill>
                  <a:srgbClr val="0070C0"/>
                </a:solidFill>
              </a:rPr>
              <a:t>P(C=c| X)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Maximum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Aposteriori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Probability </a:t>
            </a:r>
            <a:r>
              <a:rPr lang="en-US" dirty="0" smtClean="0"/>
              <a:t>estimate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Can we estimate </a:t>
            </a:r>
            <a:r>
              <a:rPr lang="en-US" dirty="0">
                <a:solidFill>
                  <a:srgbClr val="0070C0"/>
                </a:solidFill>
              </a:rPr>
              <a:t>P(C| </a:t>
            </a:r>
            <a:r>
              <a:rPr lang="en-US" dirty="0" smtClean="0">
                <a:solidFill>
                  <a:srgbClr val="0070C0"/>
                </a:solidFill>
              </a:rPr>
              <a:t>X) </a:t>
            </a:r>
            <a:r>
              <a:rPr lang="en-US" dirty="0"/>
              <a:t>directly from data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This means that we estimate the probability for all possible values of the class variable.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524000"/>
            <a:ext cx="8580437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Approach: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compute the posterior probability </a:t>
            </a:r>
            <a:r>
              <a:rPr lang="en-US" sz="2400" dirty="0">
                <a:solidFill>
                  <a:srgbClr val="0070C0"/>
                </a:solidFill>
              </a:rPr>
              <a:t>P(C | A</a:t>
            </a:r>
            <a:r>
              <a:rPr lang="en-US" sz="2400" baseline="-25000" dirty="0">
                <a:solidFill>
                  <a:srgbClr val="0070C0"/>
                </a:solidFill>
              </a:rPr>
              <a:t>1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A</a:t>
            </a:r>
            <a:r>
              <a:rPr lang="en-US" sz="2400" baseline="-25000" dirty="0" err="1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, …, A</a:t>
            </a:r>
            <a:r>
              <a:rPr lang="en-US" sz="2400" baseline="-25000" dirty="0">
                <a:solidFill>
                  <a:srgbClr val="0070C0"/>
                </a:solidFill>
              </a:rPr>
              <a:t>n</a:t>
            </a:r>
            <a:r>
              <a:rPr lang="en-US" sz="2400" dirty="0">
                <a:solidFill>
                  <a:srgbClr val="0070C0"/>
                </a:solidFill>
              </a:rPr>
              <a:t>) </a:t>
            </a:r>
            <a:r>
              <a:rPr lang="en-US" sz="2400" dirty="0"/>
              <a:t>for all values of </a:t>
            </a:r>
            <a:r>
              <a:rPr lang="en-US" sz="2400" dirty="0">
                <a:solidFill>
                  <a:srgbClr val="0070C0"/>
                </a:solidFill>
              </a:rPr>
              <a:t>C</a:t>
            </a:r>
            <a:r>
              <a:rPr lang="en-US" sz="2400" dirty="0"/>
              <a:t> using the Bayes theorem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Choose value of C that maximizes </a:t>
            </a:r>
            <a:br>
              <a:rPr lang="en-US" sz="2400" dirty="0"/>
            </a:br>
            <a:r>
              <a:rPr lang="en-US" sz="2400" dirty="0"/>
              <a:t>		</a:t>
            </a:r>
            <a:r>
              <a:rPr lang="en-US" sz="2400" dirty="0">
                <a:solidFill>
                  <a:srgbClr val="0070C0"/>
                </a:solidFill>
              </a:rPr>
              <a:t>P(C | A</a:t>
            </a:r>
            <a:r>
              <a:rPr lang="en-US" sz="2400" baseline="-25000" dirty="0">
                <a:solidFill>
                  <a:srgbClr val="0070C0"/>
                </a:solidFill>
              </a:rPr>
              <a:t>1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A</a:t>
            </a:r>
            <a:r>
              <a:rPr lang="en-US" sz="2400" baseline="-25000" dirty="0" err="1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, …, A</a:t>
            </a:r>
            <a:r>
              <a:rPr lang="en-US" sz="2400" baseline="-25000" dirty="0">
                <a:solidFill>
                  <a:srgbClr val="0070C0"/>
                </a:solidFill>
              </a:rPr>
              <a:t>n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Equivalent to choosing value of C that maximizes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smtClean="0"/>
              <a:t>  </a:t>
            </a:r>
            <a:r>
              <a:rPr lang="en-US" sz="2400" dirty="0"/>
              <a:t>	</a:t>
            </a:r>
            <a:r>
              <a:rPr lang="en-US" sz="2400" dirty="0">
                <a:solidFill>
                  <a:srgbClr val="0070C0"/>
                </a:solidFill>
              </a:rPr>
              <a:t>P(A</a:t>
            </a:r>
            <a:r>
              <a:rPr lang="en-US" sz="2400" baseline="-25000" dirty="0">
                <a:solidFill>
                  <a:srgbClr val="0070C0"/>
                </a:solidFill>
              </a:rPr>
              <a:t>1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A</a:t>
            </a:r>
            <a:r>
              <a:rPr lang="en-US" sz="2400" baseline="-25000" dirty="0" err="1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, …, </a:t>
            </a:r>
            <a:r>
              <a:rPr lang="en-US" sz="2400" dirty="0" err="1">
                <a:solidFill>
                  <a:srgbClr val="0070C0"/>
                </a:solidFill>
              </a:rPr>
              <a:t>A</a:t>
            </a:r>
            <a:r>
              <a:rPr lang="en-US" sz="2400" baseline="-25000" dirty="0" err="1">
                <a:solidFill>
                  <a:srgbClr val="0070C0"/>
                </a:solidFill>
              </a:rPr>
              <a:t>n</a:t>
            </a:r>
            <a:r>
              <a:rPr lang="en-US" sz="2400" dirty="0" err="1">
                <a:solidFill>
                  <a:srgbClr val="0070C0"/>
                </a:solidFill>
              </a:rPr>
              <a:t>|C</a:t>
            </a:r>
            <a:r>
              <a:rPr lang="en-US" sz="2400" dirty="0">
                <a:solidFill>
                  <a:srgbClr val="0070C0"/>
                </a:solidFill>
              </a:rPr>
              <a:t>) P(C)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How to estimate </a:t>
            </a:r>
            <a:r>
              <a:rPr lang="en-US" sz="2400" dirty="0">
                <a:solidFill>
                  <a:srgbClr val="0070C0"/>
                </a:solidFill>
              </a:rPr>
              <a:t>P(A</a:t>
            </a:r>
            <a:r>
              <a:rPr lang="en-US" sz="2400" baseline="-25000" dirty="0">
                <a:solidFill>
                  <a:srgbClr val="0070C0"/>
                </a:solidFill>
              </a:rPr>
              <a:t>1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A</a:t>
            </a:r>
            <a:r>
              <a:rPr lang="en-US" sz="2400" baseline="-25000" dirty="0" err="1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, …, A</a:t>
            </a:r>
            <a:r>
              <a:rPr lang="en-US" sz="2400" baseline="-25000" dirty="0">
                <a:solidFill>
                  <a:srgbClr val="0070C0"/>
                </a:solidFill>
              </a:rPr>
              <a:t>n </a:t>
            </a:r>
            <a:r>
              <a:rPr lang="en-US" sz="2400" dirty="0">
                <a:solidFill>
                  <a:srgbClr val="0070C0"/>
                </a:solidFill>
              </a:rPr>
              <a:t>| C )?</a:t>
            </a:r>
          </a:p>
        </p:txBody>
      </p:sp>
      <p:graphicFrame>
        <p:nvGraphicFramePr>
          <p:cNvPr id="1070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278406"/>
              </p:ext>
            </p:extLst>
          </p:nvPr>
        </p:nvGraphicFramePr>
        <p:xfrm>
          <a:off x="1828800" y="2860675"/>
          <a:ext cx="57912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3" name="Εξίσωση" r:id="rId3" imgW="4863960" imgH="799920" progId="Equation.3">
                  <p:embed/>
                </p:oleObj>
              </mc:Choice>
              <mc:Fallback>
                <p:oleObj name="Εξίσωση" r:id="rId3" imgW="486396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60675"/>
                        <a:ext cx="5791200" cy="796925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4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1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Assume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independence</a:t>
                </a:r>
                <a:r>
                  <a:rPr lang="en-US" sz="2400" dirty="0" smtClean="0"/>
                  <a:t> among attributes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baseline="-25000" dirty="0">
                    <a:solidFill>
                      <a:srgbClr val="00B0F0"/>
                    </a:solidFill>
                  </a:rPr>
                  <a:t>i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when class is given: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)= 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⋯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 smtClean="0"/>
              </a:p>
              <a:p>
                <a:pPr lvl="1"/>
                <a:r>
                  <a:rPr lang="en-US" sz="2400" dirty="0" smtClean="0"/>
                  <a:t>We can </a:t>
                </a:r>
                <a:r>
                  <a:rPr lang="en-US" sz="2400" dirty="0"/>
                  <a:t>estimate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P(A</a:t>
                </a:r>
                <a:r>
                  <a:rPr lang="en-US" baseline="-25000" dirty="0" smtClean="0">
                    <a:solidFill>
                      <a:srgbClr val="00B0F0"/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| C) </a:t>
                </a:r>
                <a:r>
                  <a:rPr lang="en-US" sz="2400" dirty="0"/>
                  <a:t>for </a:t>
                </a:r>
                <a:r>
                  <a:rPr lang="en-US" sz="2400" dirty="0" smtClean="0"/>
                  <a:t>all values of </a:t>
                </a:r>
                <a:r>
                  <a:rPr lang="en-US" sz="2400" dirty="0">
                    <a:solidFill>
                      <a:srgbClr val="00B0F0"/>
                    </a:solidFill>
                  </a:rPr>
                  <a:t>A</a:t>
                </a:r>
                <a:r>
                  <a:rPr lang="en-US" baseline="-25000" dirty="0">
                    <a:solidFill>
                      <a:srgbClr val="00B0F0"/>
                    </a:solidFill>
                  </a:rPr>
                  <a:t>i</a:t>
                </a:r>
                <a:r>
                  <a:rPr lang="en-US" sz="2400" dirty="0"/>
                  <a:t> and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C.</a:t>
                </a:r>
                <a:endParaRPr lang="en-US" sz="2400" dirty="0">
                  <a:solidFill>
                    <a:srgbClr val="00B0F0"/>
                  </a:solidFill>
                </a:endParaRPr>
              </a:p>
              <a:p>
                <a:pPr lvl="1">
                  <a:buFont typeface="Arial" charset="0"/>
                  <a:buNone/>
                </a:pPr>
                <a:endParaRPr lang="en-US" sz="2400" dirty="0"/>
              </a:p>
              <a:p>
                <a:pPr lvl="1"/>
                <a:r>
                  <a:rPr lang="en-US" sz="2400" dirty="0"/>
                  <a:t>New </a:t>
                </a:r>
                <a:r>
                  <a:rPr lang="en-US" sz="2400" dirty="0" smtClean="0"/>
                  <a:t>point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is classified </a:t>
                </a:r>
                <a:r>
                  <a:rPr lang="en-US" sz="2400" dirty="0" smtClean="0"/>
                  <a:t>to class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if </a:t>
                </a:r>
                <a:endParaRPr lang="en-US" sz="2400" dirty="0" smtClean="0"/>
              </a:p>
              <a:p>
                <a:pPr marL="274320" lvl="1" indent="0">
                  <a:buNone/>
                </a:pPr>
                <a:r>
                  <a:rPr lang="en-US" b="0" dirty="0">
                    <a:solidFill>
                      <a:srgbClr val="00B0F0"/>
                    </a:solidFill>
                  </a:rPr>
                  <a:t> </a:t>
                </a:r>
                <a:r>
                  <a:rPr lang="en-US" b="0" dirty="0" smtClean="0">
                    <a:solidFill>
                      <a:srgbClr val="00B0F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</a:p>
              <a:p>
                <a:pPr marL="274320" lvl="1" indent="0">
                  <a:buNone/>
                </a:pPr>
                <a:r>
                  <a:rPr lang="en-US" sz="2400" dirty="0" smtClean="0"/>
                  <a:t>is maximum over all possible values of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/>
                  <a:t>.</a:t>
                </a:r>
                <a:endParaRPr lang="en-US" dirty="0"/>
              </a:p>
              <a:p>
                <a:pPr>
                  <a:buFont typeface="Monotype Sort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71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1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Instance Based Classifiers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Rote-learner</a:t>
            </a:r>
          </a:p>
          <a:p>
            <a:pPr lvl="2"/>
            <a:r>
              <a:rPr lang="en-US" dirty="0"/>
              <a:t> Memorizes entire training data and performs classification only if attributes of record match one of the training examples exactly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Nearest </a:t>
            </a:r>
            <a:r>
              <a:rPr lang="en-US" dirty="0" smtClean="0">
                <a:solidFill>
                  <a:srgbClr val="0070C0"/>
                </a:solidFill>
              </a:rPr>
              <a:t>neighbor classifier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 Uses k “closest” points (nearest neighbors) for performing classification</a:t>
            </a:r>
          </a:p>
          <a:p>
            <a:pPr lvl="2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FF0000"/>
                    </a:solidFill>
                  </a:rPr>
                  <a:t>Class Prior Probability</a:t>
                </a:r>
                <a:r>
                  <a:rPr lang="en-US" dirty="0" smtClean="0"/>
                  <a:t>: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00B0F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/>
                  <a:t> 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e.g</a:t>
                </a:r>
                <a:r>
                  <a:rPr lang="en-US" sz="2000" dirty="0"/>
                  <a:t>.,  </a:t>
                </a:r>
                <a:r>
                  <a:rPr lang="en-US" sz="2000" dirty="0" smtClean="0">
                    <a:solidFill>
                      <a:srgbClr val="00B0F0"/>
                    </a:solidFill>
                  </a:rPr>
                  <a:t>P(C = No</a:t>
                </a:r>
                <a:r>
                  <a:rPr lang="en-US" sz="2000" dirty="0">
                    <a:solidFill>
                      <a:srgbClr val="00B0F0"/>
                    </a:solidFill>
                  </a:rPr>
                  <a:t>) = 7/10,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000" dirty="0">
                    <a:solidFill>
                      <a:srgbClr val="00B0F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B0F0"/>
                    </a:solidFill>
                  </a:rPr>
                  <a:t>         P(C = Yes</a:t>
                </a:r>
                <a:r>
                  <a:rPr lang="en-US" sz="2000" dirty="0">
                    <a:solidFill>
                      <a:srgbClr val="00B0F0"/>
                    </a:solidFill>
                  </a:rPr>
                  <a:t>) = 3/10</a:t>
                </a:r>
              </a:p>
              <a:p>
                <a:pPr lvl="1">
                  <a:lnSpc>
                    <a:spcPct val="90000"/>
                  </a:lnSpc>
                  <a:buFont typeface="Arial" charset="0"/>
                  <a:buNone/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For discrete 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/>
                  <a:t>number 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and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belongs to class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sz="2400" dirty="0">
                  <a:solidFill>
                    <a:srgbClr val="00B0F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Examples:</a:t>
                </a:r>
                <a:br>
                  <a:rPr lang="en-US" sz="2400" dirty="0"/>
                </a:br>
                <a:endParaRPr lang="en-US" sz="800" dirty="0"/>
              </a:p>
              <a:p>
                <a:pPr lvl="1">
                  <a:lnSpc>
                    <a:spcPct val="90000"/>
                  </a:lnSpc>
                  <a:buFont typeface="Arial" charset="0"/>
                  <a:buNone/>
                </a:pPr>
                <a:r>
                  <a:rPr lang="en-US" sz="2000" dirty="0"/>
                  <a:t>	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P(Status=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</a:rPr>
                  <a:t>Married|No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) = 4/7</a:t>
                </a:r>
                <a: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sz="20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P(Refund=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</a:rPr>
                  <a:t>Yes|Yes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)=0</a:t>
                </a:r>
                <a:endParaRPr lang="en-US" sz="2000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133" t="-2824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811375"/>
              </p:ext>
            </p:extLst>
          </p:nvPr>
        </p:nvGraphicFramePr>
        <p:xfrm>
          <a:off x="1524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8" name="VISIO" r:id="rId4" imgW="4390200" imgH="5341320" progId="Visio.Drawing.11">
                  <p:embed/>
                </p:oleObj>
              </mc:Choice>
              <mc:Fallback>
                <p:oleObj name="VISIO" r:id="rId4" imgW="4390200" imgH="534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7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For </a:t>
            </a:r>
            <a:r>
              <a:rPr lang="en-US" dirty="0">
                <a:solidFill>
                  <a:srgbClr val="0070C0"/>
                </a:solidFill>
              </a:rPr>
              <a:t>continuous</a:t>
            </a:r>
            <a:r>
              <a:rPr lang="en-US" dirty="0"/>
              <a:t> attributes: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Discretize</a:t>
            </a:r>
            <a:r>
              <a:rPr lang="en-US" dirty="0"/>
              <a:t> the range into bins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one ordinal attribute per bin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violates independence assumption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Two-way split:</a:t>
            </a:r>
            <a:r>
              <a:rPr lang="en-US" dirty="0"/>
              <a:t>  (A &lt; v) or (A &gt; v)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choose only one of the two splits as new attribute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Probability density estimation: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Assume attribute follows a </a:t>
            </a:r>
            <a:r>
              <a:rPr lang="en-US" dirty="0">
                <a:solidFill>
                  <a:srgbClr val="00B0F0"/>
                </a:solidFill>
              </a:rPr>
              <a:t>normal distribution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Use data to estimate parameters of distribution 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smtClean="0"/>
              <a:t>(i.e.,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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standard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deviation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</a:t>
            </a:r>
            <a:r>
              <a:rPr lang="en-US" dirty="0" smtClean="0"/>
              <a:t>)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 Once probability distribution is known, </a:t>
            </a:r>
            <a:r>
              <a:rPr lang="en-US" dirty="0" smtClean="0"/>
              <a:t>we can </a:t>
            </a:r>
            <a:r>
              <a:rPr lang="en-US" dirty="0"/>
              <a:t>use it to estimate the conditional probability </a:t>
            </a:r>
            <a:r>
              <a:rPr lang="en-US" dirty="0">
                <a:solidFill>
                  <a:srgbClr val="00B0F0"/>
                </a:solidFill>
              </a:rPr>
              <a:t>P(</a:t>
            </a:r>
            <a:r>
              <a:rPr lang="en-US" dirty="0" err="1">
                <a:solidFill>
                  <a:srgbClr val="00B0F0"/>
                </a:solidFill>
              </a:rPr>
              <a:t>A</a:t>
            </a:r>
            <a:r>
              <a:rPr lang="en-US" baseline="-25000" dirty="0" err="1">
                <a:solidFill>
                  <a:srgbClr val="00B0F0"/>
                </a:solidFill>
              </a:rPr>
              <a:t>i</a:t>
            </a:r>
            <a:r>
              <a:rPr lang="en-US" dirty="0" err="1">
                <a:solidFill>
                  <a:srgbClr val="00B0F0"/>
                </a:solidFill>
              </a:rPr>
              <a:t>|c</a:t>
            </a:r>
            <a:r>
              <a:rPr lang="en-US" dirty="0">
                <a:solidFill>
                  <a:srgbClr val="00B0F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05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306512"/>
            <a:ext cx="4419600" cy="5181600"/>
          </a:xfrm>
        </p:spPr>
        <p:txBody>
          <a:bodyPr/>
          <a:lstStyle/>
          <a:p>
            <a:r>
              <a:rPr lang="en-US" sz="2400" dirty="0"/>
              <a:t>Normal distribution: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1000" dirty="0"/>
          </a:p>
          <a:p>
            <a:pPr lvl="1"/>
            <a:r>
              <a:rPr lang="en-US" sz="2400" dirty="0"/>
              <a:t>One for each </a:t>
            </a:r>
            <a:r>
              <a:rPr lang="en-US" sz="2400" dirty="0" smtClean="0"/>
              <a:t>(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i</a:t>
            </a:r>
            <a:r>
              <a:rPr lang="en-US" sz="2400" dirty="0" err="1" smtClean="0"/>
              <a:t>,c</a:t>
            </a:r>
            <a:r>
              <a:rPr lang="en-US" sz="2400" baseline="-25000" dirty="0" err="1" smtClean="0"/>
              <a:t>i</a:t>
            </a:r>
            <a:r>
              <a:rPr lang="en-US" sz="2400" dirty="0"/>
              <a:t>) pair</a:t>
            </a:r>
          </a:p>
          <a:p>
            <a:pPr lvl="1"/>
            <a:endParaRPr lang="en-US" sz="800" dirty="0"/>
          </a:p>
          <a:p>
            <a:r>
              <a:rPr lang="en-US" sz="2400" dirty="0"/>
              <a:t>For (Income, Class=No):</a:t>
            </a:r>
          </a:p>
          <a:p>
            <a:pPr lvl="1"/>
            <a:r>
              <a:rPr lang="en-US" sz="2400" dirty="0"/>
              <a:t>If Class=No</a:t>
            </a:r>
          </a:p>
          <a:p>
            <a:pPr lvl="2"/>
            <a:r>
              <a:rPr lang="en-US" sz="2000" dirty="0"/>
              <a:t> sample mean = 110</a:t>
            </a:r>
          </a:p>
          <a:p>
            <a:pPr lvl="2"/>
            <a:r>
              <a:rPr lang="en-US" sz="2000" dirty="0"/>
              <a:t> sample variance = 2975</a:t>
            </a:r>
          </a:p>
          <a:p>
            <a:pPr lvl="1">
              <a:buFont typeface="Arial" charset="0"/>
              <a:buNone/>
            </a:pPr>
            <a:endParaRPr lang="en-US" sz="2400" dirty="0"/>
          </a:p>
        </p:txBody>
      </p:sp>
      <p:graphicFrame>
        <p:nvGraphicFramePr>
          <p:cNvPr id="107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078745"/>
              </p:ext>
            </p:extLst>
          </p:nvPr>
        </p:nvGraphicFramePr>
        <p:xfrm>
          <a:off x="304800" y="1382712"/>
          <a:ext cx="4195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2" name="VISIO" r:id="rId3" imgW="4390200" imgH="5341320" progId="Visio.Drawing.6">
                  <p:embed/>
                </p:oleObj>
              </mc:Choice>
              <mc:Fallback>
                <p:oleObj name="VISIO" r:id="rId3" imgW="4390200" imgH="534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95"/>
                      <a:stretch>
                        <a:fillRect/>
                      </a:stretch>
                    </p:blipFill>
                    <p:spPr bwMode="auto">
                      <a:xfrm>
                        <a:off x="304800" y="1382712"/>
                        <a:ext cx="4195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745795"/>
              </p:ext>
            </p:extLst>
          </p:nvPr>
        </p:nvGraphicFramePr>
        <p:xfrm>
          <a:off x="5695950" y="1839913"/>
          <a:ext cx="26162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3" name="Εξίσωση" r:id="rId5" imgW="1955520" imgH="609480" progId="Equation.3">
                  <p:embed/>
                </p:oleObj>
              </mc:Choice>
              <mc:Fallback>
                <p:oleObj name="Εξίσωση" r:id="rId5" imgW="1955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1839913"/>
                        <a:ext cx="26162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075406"/>
              </p:ext>
            </p:extLst>
          </p:nvPr>
        </p:nvGraphicFramePr>
        <p:xfrm>
          <a:off x="1905000" y="5715000"/>
          <a:ext cx="6781800" cy="840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4" name="Equation" r:id="rId7" imgW="6349680" imgH="787320" progId="Equation.3">
                  <p:embed/>
                </p:oleObj>
              </mc:Choice>
              <mc:Fallback>
                <p:oleObj name="Equation" r:id="rId7" imgW="63496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715000"/>
                        <a:ext cx="6781800" cy="840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2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Naïve Bayes Classifier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dirty="0" smtClean="0"/>
              <a:t>Creating a Naïve Bayes Classifier, essentially means to compute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counts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773395"/>
            <a:ext cx="34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number of records: </a:t>
            </a:r>
            <a:r>
              <a:rPr lang="en-US" dirty="0" smtClean="0">
                <a:solidFill>
                  <a:srgbClr val="0070C0"/>
                </a:solidFill>
              </a:rPr>
              <a:t>N = 10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033" y="3276600"/>
            <a:ext cx="2621230" cy="3416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Class No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7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3 </a:t>
            </a:r>
          </a:p>
          <a:p>
            <a:r>
              <a:rPr lang="en-US" dirty="0"/>
              <a:t>	</a:t>
            </a:r>
            <a:r>
              <a:rPr lang="en-US" dirty="0" smtClean="0"/>
              <a:t>No: 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110</a:t>
            </a:r>
          </a:p>
          <a:p>
            <a:r>
              <a:rPr lang="en-US" dirty="0"/>
              <a:t>	</a:t>
            </a:r>
            <a:r>
              <a:rPr lang="en-US" dirty="0" smtClean="0"/>
              <a:t>variance: 2975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3276600"/>
            <a:ext cx="2621230" cy="3416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Yes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0 </a:t>
            </a:r>
          </a:p>
          <a:p>
            <a:r>
              <a:rPr lang="en-US" dirty="0"/>
              <a:t>	</a:t>
            </a:r>
            <a:r>
              <a:rPr lang="en-US" dirty="0" smtClean="0"/>
              <a:t>No: 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90</a:t>
            </a:r>
          </a:p>
          <a:p>
            <a:r>
              <a:rPr lang="en-US" dirty="0"/>
              <a:t>	</a:t>
            </a:r>
            <a:r>
              <a:rPr lang="en-US" dirty="0" smtClean="0"/>
              <a:t>variance: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388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174622"/>
              </p:ext>
            </p:extLst>
          </p:nvPr>
        </p:nvGraphicFramePr>
        <p:xfrm>
          <a:off x="0" y="23622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1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86721"/>
              </p:ext>
            </p:extLst>
          </p:nvPr>
        </p:nvGraphicFramePr>
        <p:xfrm>
          <a:off x="1371600" y="1814513"/>
          <a:ext cx="5562600" cy="35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2" name="Equation" r:id="rId5" imgW="5448240" imgH="342720" progId="Equation.3">
                  <p:embed/>
                </p:oleObj>
              </mc:Choice>
              <mc:Fallback>
                <p:oleObj name="Equation" r:id="rId5" imgW="5448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14513"/>
                        <a:ext cx="5562600" cy="350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3733800" y="28194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rgbClr val="0070C0"/>
                </a:solidFill>
              </a:rPr>
              <a:t>P(</a:t>
            </a:r>
            <a:r>
              <a:rPr lang="en-US" sz="1600" b="0" dirty="0" err="1">
                <a:solidFill>
                  <a:srgbClr val="0070C0"/>
                </a:solidFill>
              </a:rPr>
              <a:t>X|Class</a:t>
            </a:r>
            <a:r>
              <a:rPr lang="en-US" sz="1600" b="0" dirty="0">
                <a:solidFill>
                  <a:srgbClr val="0070C0"/>
                </a:solidFill>
              </a:rPr>
              <a:t>=No) = P(Refund=</a:t>
            </a:r>
            <a:r>
              <a:rPr lang="en-US" sz="1600" b="0" dirty="0" err="1">
                <a:solidFill>
                  <a:srgbClr val="0070C0"/>
                </a:solidFill>
              </a:rPr>
              <a:t>No|Class</a:t>
            </a:r>
            <a:r>
              <a:rPr lang="en-US" sz="1600" b="0" dirty="0">
                <a:solidFill>
                  <a:srgbClr val="0070C0"/>
                </a:solidFill>
              </a:rPr>
              <a:t>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rgbClr val="0070C0"/>
                </a:solidFill>
              </a:rPr>
              <a:t>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rgbClr val="0070C0"/>
                </a:solidFill>
              </a:rPr>
              <a:t> P(Income=</a:t>
            </a:r>
            <a:r>
              <a:rPr lang="en-US" sz="1600" b="0" dirty="0" err="1">
                <a:solidFill>
                  <a:srgbClr val="0070C0"/>
                </a:solidFill>
              </a:rPr>
              <a:t>120K</a:t>
            </a:r>
            <a:r>
              <a:rPr lang="en-US" sz="1600" b="0" dirty="0">
                <a:solidFill>
                  <a:srgbClr val="0070C0"/>
                </a:solidFill>
              </a:rPr>
              <a:t>| 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              = 4/7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4/7  0.0072 = </a:t>
            </a:r>
            <a:r>
              <a:rPr lang="en-US" sz="1600" b="0" dirty="0">
                <a:solidFill>
                  <a:srgbClr val="FF0000"/>
                </a:solidFill>
                <a:sym typeface="Symbol" pitchFamily="18" charset="2"/>
              </a:rPr>
              <a:t>0.0024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b="0" dirty="0" err="1">
                <a:solidFill>
                  <a:schemeClr val="accent6">
                    <a:lumMod val="75000"/>
                  </a:schemeClr>
                </a:solidFill>
              </a:rPr>
              <a:t>X|Class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=Yes) = P(Refund=No| 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P(Income=</a:t>
            </a:r>
            <a:r>
              <a:rPr lang="en-US" sz="1600" b="0" dirty="0" err="1">
                <a:solidFill>
                  <a:schemeClr val="accent6">
                    <a:lumMod val="75000"/>
                  </a:schemeClr>
                </a:solidFill>
              </a:rPr>
              <a:t>120K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| 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	               = 1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0  1.2  10</a:t>
            </a:r>
            <a:r>
              <a:rPr lang="en-US" sz="1600" b="0" baseline="300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-9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 =</a:t>
            </a:r>
            <a:r>
              <a:rPr lang="en-US" sz="1600" b="0" dirty="0">
                <a:sym typeface="Symbol" pitchFamily="18" charset="2"/>
              </a:rPr>
              <a:t> </a:t>
            </a:r>
            <a:r>
              <a:rPr lang="en-US" sz="1600" b="0" dirty="0">
                <a:solidFill>
                  <a:srgbClr val="FF0000"/>
                </a:solidFill>
                <a:sym typeface="Symbol" pitchFamily="18" charset="2"/>
              </a:rPr>
              <a:t>0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 smtClean="0">
                <a:solidFill>
                  <a:srgbClr val="0070C0"/>
                </a:solidFill>
              </a:rPr>
              <a:t>P(No) = 0.3</a:t>
            </a:r>
            <a:r>
              <a:rPr lang="en-US" sz="1800" b="0" dirty="0" smtClean="0"/>
              <a:t>,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P(Yes) = 0.7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 smtClean="0"/>
              <a:t>Since </a:t>
            </a:r>
            <a:r>
              <a:rPr lang="en-US" sz="1800" b="0" dirty="0"/>
              <a:t>P(</a:t>
            </a:r>
            <a:r>
              <a:rPr lang="en-US" sz="1800" b="0" dirty="0" err="1"/>
              <a:t>X|No</a:t>
            </a:r>
            <a:r>
              <a:rPr lang="en-US" sz="1800" b="0" dirty="0"/>
              <a:t>)P(No) &gt; P(</a:t>
            </a:r>
            <a:r>
              <a:rPr lang="en-US" sz="1800" b="0" dirty="0" err="1"/>
              <a:t>X|Yes</a:t>
            </a:r>
            <a:r>
              <a:rPr lang="en-US" sz="1800" b="0" dirty="0"/>
              <a:t>)P(Yes)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/>
              <a:t>Therefore P(</a:t>
            </a:r>
            <a:r>
              <a:rPr lang="en-US" sz="1800" b="0" dirty="0" err="1"/>
              <a:t>No|X</a:t>
            </a:r>
            <a:r>
              <a:rPr lang="en-US" sz="1800" b="0" dirty="0"/>
              <a:t>) &gt; P(</a:t>
            </a:r>
            <a:r>
              <a:rPr lang="en-US" sz="1800" b="0" dirty="0" err="1"/>
              <a:t>Yes|X</a:t>
            </a:r>
            <a:r>
              <a:rPr lang="en-US" sz="1800" b="0" dirty="0"/>
              <a:t>)</a:t>
            </a:r>
            <a:br>
              <a:rPr lang="en-US" sz="1800" b="0" dirty="0"/>
            </a:br>
            <a:r>
              <a:rPr lang="en-US" sz="1800" b="0" dirty="0"/>
              <a:t>      </a:t>
            </a:r>
            <a:r>
              <a:rPr lang="en-US" sz="2000" b="0" dirty="0">
                <a:sym typeface="Symbol" pitchFamily="18" charset="2"/>
              </a:rPr>
              <a:t>=&gt; </a:t>
            </a:r>
            <a:r>
              <a:rPr lang="en-US" sz="2000" b="0" dirty="0">
                <a:solidFill>
                  <a:srgbClr val="FF0000"/>
                </a:solidFill>
                <a:sym typeface="Symbol" pitchFamily="18" charset="2"/>
              </a:rPr>
              <a:t>Class = No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Given a Test Record:</a:t>
            </a:r>
          </a:p>
        </p:txBody>
      </p:sp>
    </p:spTree>
    <p:extLst>
      <p:ext uri="{BB962C8B-B14F-4D97-AF65-F5344CB8AC3E}">
        <p14:creationId xmlns:p14="http://schemas.microsoft.com/office/powerpoint/2010/main" val="29975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8637"/>
            <a:ext cx="8229600" cy="4876800"/>
          </a:xfrm>
        </p:spPr>
        <p:txBody>
          <a:bodyPr/>
          <a:lstStyle/>
          <a:p>
            <a:r>
              <a:rPr lang="en-US" dirty="0"/>
              <a:t>If one of the conditional probability is </a:t>
            </a:r>
            <a:r>
              <a:rPr lang="en-US" dirty="0">
                <a:solidFill>
                  <a:srgbClr val="0070C0"/>
                </a:solidFill>
              </a:rPr>
              <a:t>zero</a:t>
            </a:r>
            <a:r>
              <a:rPr lang="en-US" dirty="0"/>
              <a:t>, then the entire expression becomes zero</a:t>
            </a:r>
          </a:p>
          <a:p>
            <a:r>
              <a:rPr lang="en-US" dirty="0"/>
              <a:t>Probability estimation:</a:t>
            </a:r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1076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187504"/>
              </p:ext>
            </p:extLst>
          </p:nvPr>
        </p:nvGraphicFramePr>
        <p:xfrm>
          <a:off x="446088" y="3340100"/>
          <a:ext cx="5280025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4" name="Εξίσωση" r:id="rId3" imgW="2577960" imgH="1333440" progId="Equation.3">
                  <p:embed/>
                </p:oleObj>
              </mc:Choice>
              <mc:Fallback>
                <p:oleObj name="Εξίσωση" r:id="rId3" imgW="257796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3340100"/>
                        <a:ext cx="5280025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229" name="Text Box 5"/>
          <p:cNvSpPr txBox="1">
            <a:spLocks noChangeArrowheads="1"/>
          </p:cNvSpPr>
          <p:nvPr/>
        </p:nvSpPr>
        <p:spPr bwMode="auto">
          <a:xfrm>
            <a:off x="6019800" y="3733800"/>
            <a:ext cx="2743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latin typeface="Times New Roman" charset="0"/>
              </a:rPr>
              <a:t>N</a:t>
            </a:r>
            <a:r>
              <a:rPr lang="en-US" sz="2000" b="0" baseline="-25000" dirty="0" smtClean="0">
                <a:latin typeface="Times New Roman" charset="0"/>
              </a:rPr>
              <a:t>i</a:t>
            </a:r>
            <a:r>
              <a:rPr lang="en-US" sz="2000" b="0" dirty="0" smtClean="0">
                <a:latin typeface="Times New Roman" charset="0"/>
              </a:rPr>
              <a:t>: </a:t>
            </a:r>
            <a:r>
              <a:rPr lang="en-US" sz="2000" b="0" dirty="0">
                <a:latin typeface="Times New Roman" charset="0"/>
              </a:rPr>
              <a:t>number of </a:t>
            </a:r>
            <a:r>
              <a:rPr lang="en-US" sz="2000" b="0" dirty="0" smtClean="0">
                <a:latin typeface="Times New Roman" charset="0"/>
              </a:rPr>
              <a:t>attribute values for attribute A</a:t>
            </a:r>
            <a:r>
              <a:rPr lang="en-US" sz="2000" b="0" baseline="-25000" dirty="0" smtClean="0">
                <a:latin typeface="Times New Roman" charset="0"/>
              </a:rPr>
              <a:t>i</a:t>
            </a:r>
            <a:endParaRPr lang="en-US" sz="2000" b="0" baseline="-25000" dirty="0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charset="0"/>
              </a:rPr>
              <a:t>p: prior probability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charset="0"/>
              </a:rPr>
              <a:t>m: parameter</a:t>
            </a:r>
          </a:p>
        </p:txBody>
      </p:sp>
    </p:spTree>
    <p:extLst>
      <p:ext uri="{BB962C8B-B14F-4D97-AF65-F5344CB8AC3E}">
        <p14:creationId xmlns:p14="http://schemas.microsoft.com/office/powerpoint/2010/main" val="14023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84821"/>
              </p:ext>
            </p:extLst>
          </p:nvPr>
        </p:nvGraphicFramePr>
        <p:xfrm>
          <a:off x="0" y="23622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8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88217"/>
              </p:ext>
            </p:extLst>
          </p:nvPr>
        </p:nvGraphicFramePr>
        <p:xfrm>
          <a:off x="1371600" y="1814513"/>
          <a:ext cx="5562600" cy="35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9" name="Equation" r:id="rId5" imgW="5448240" imgH="342720" progId="Equation.3">
                  <p:embed/>
                </p:oleObj>
              </mc:Choice>
              <mc:Fallback>
                <p:oleObj name="Equation" r:id="rId5" imgW="5448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14513"/>
                        <a:ext cx="5562600" cy="350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3733800" y="28194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rgbClr val="0070C0"/>
                </a:solidFill>
              </a:rPr>
              <a:t>P(</a:t>
            </a:r>
            <a:r>
              <a:rPr lang="en-US" sz="1600" b="0" dirty="0" err="1">
                <a:solidFill>
                  <a:srgbClr val="0070C0"/>
                </a:solidFill>
              </a:rPr>
              <a:t>X|Class</a:t>
            </a:r>
            <a:r>
              <a:rPr lang="en-US" sz="1600" b="0" dirty="0">
                <a:solidFill>
                  <a:srgbClr val="0070C0"/>
                </a:solidFill>
              </a:rPr>
              <a:t>=No) = P(Refund=</a:t>
            </a:r>
            <a:r>
              <a:rPr lang="en-US" sz="1600" b="0" dirty="0" err="1">
                <a:solidFill>
                  <a:srgbClr val="0070C0"/>
                </a:solidFill>
              </a:rPr>
              <a:t>No|Class</a:t>
            </a:r>
            <a:r>
              <a:rPr lang="en-US" sz="1600" b="0" dirty="0">
                <a:solidFill>
                  <a:srgbClr val="0070C0"/>
                </a:solidFill>
              </a:rPr>
              <a:t>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rgbClr val="0070C0"/>
                </a:solidFill>
              </a:rPr>
              <a:t>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rgbClr val="0070C0"/>
                </a:solidFill>
              </a:rPr>
              <a:t> P(Income=</a:t>
            </a:r>
            <a:r>
              <a:rPr lang="en-US" sz="1600" b="0" dirty="0" err="1">
                <a:solidFill>
                  <a:srgbClr val="0070C0"/>
                </a:solidFill>
              </a:rPr>
              <a:t>120K</a:t>
            </a:r>
            <a:r>
              <a:rPr lang="en-US" sz="1600" b="0" dirty="0">
                <a:solidFill>
                  <a:srgbClr val="0070C0"/>
                </a:solidFill>
              </a:rPr>
              <a:t>| 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              = </a:t>
            </a:r>
            <a:r>
              <a:rPr lang="en-US" sz="1600" dirty="0" smtClean="0">
                <a:solidFill>
                  <a:srgbClr val="0070C0"/>
                </a:solidFill>
              </a:rPr>
              <a:t>5/9</a:t>
            </a:r>
            <a:r>
              <a:rPr lang="en-US" sz="1600" b="0" dirty="0" smtClean="0">
                <a:solidFill>
                  <a:srgbClr val="0070C0"/>
                </a:solidFill>
              </a:rPr>
              <a:t>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5/10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0.0072 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b="0" dirty="0" err="1">
                <a:solidFill>
                  <a:schemeClr val="accent6">
                    <a:lumMod val="75000"/>
                  </a:schemeClr>
                </a:solidFill>
              </a:rPr>
              <a:t>X|Class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=Yes) = P(Refund=No| 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P(Income=</a:t>
            </a:r>
            <a:r>
              <a:rPr lang="en-US" sz="1600" b="0" dirty="0" err="1">
                <a:solidFill>
                  <a:schemeClr val="accent6">
                    <a:lumMod val="75000"/>
                  </a:schemeClr>
                </a:solidFill>
              </a:rPr>
              <a:t>120K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| 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	               =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4/5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1/6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1.2  10</a:t>
            </a:r>
            <a:r>
              <a:rPr lang="en-US" sz="1600" b="0" baseline="300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-9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 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 smtClean="0">
                <a:solidFill>
                  <a:srgbClr val="0070C0"/>
                </a:solidFill>
              </a:rPr>
              <a:t>P(No) = 0.7</a:t>
            </a:r>
            <a:r>
              <a:rPr lang="en-US" sz="1800" b="0" dirty="0" smtClean="0"/>
              <a:t>,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P(Yes) = 0.3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 smtClean="0"/>
              <a:t>Since </a:t>
            </a:r>
            <a:r>
              <a:rPr lang="en-US" sz="1800" b="0" dirty="0"/>
              <a:t>P(</a:t>
            </a:r>
            <a:r>
              <a:rPr lang="en-US" sz="1800" b="0" dirty="0" err="1"/>
              <a:t>X|No</a:t>
            </a:r>
            <a:r>
              <a:rPr lang="en-US" sz="1800" b="0" dirty="0"/>
              <a:t>)P(No) &gt; P(</a:t>
            </a:r>
            <a:r>
              <a:rPr lang="en-US" sz="1800" b="0" dirty="0" err="1"/>
              <a:t>X|Yes</a:t>
            </a:r>
            <a:r>
              <a:rPr lang="en-US" sz="1800" b="0" dirty="0"/>
              <a:t>)P(Yes)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/>
              <a:t>Therefore P(</a:t>
            </a:r>
            <a:r>
              <a:rPr lang="en-US" sz="1800" b="0" dirty="0" err="1"/>
              <a:t>No|X</a:t>
            </a:r>
            <a:r>
              <a:rPr lang="en-US" sz="1800" b="0" dirty="0"/>
              <a:t>) &gt; P(</a:t>
            </a:r>
            <a:r>
              <a:rPr lang="en-US" sz="1800" b="0" dirty="0" err="1"/>
              <a:t>Yes|X</a:t>
            </a:r>
            <a:r>
              <a:rPr lang="en-US" sz="1800" b="0" dirty="0"/>
              <a:t>)</a:t>
            </a:r>
            <a:br>
              <a:rPr lang="en-US" sz="1800" b="0" dirty="0"/>
            </a:br>
            <a:r>
              <a:rPr lang="en-US" sz="1800" b="0" dirty="0"/>
              <a:t>      </a:t>
            </a:r>
            <a:r>
              <a:rPr lang="en-US" sz="2000" b="0" dirty="0">
                <a:sym typeface="Symbol" pitchFamily="18" charset="2"/>
              </a:rPr>
              <a:t>=&gt; </a:t>
            </a:r>
            <a:r>
              <a:rPr lang="en-US" sz="2000" b="0" dirty="0">
                <a:solidFill>
                  <a:srgbClr val="FF0000"/>
                </a:solidFill>
                <a:sym typeface="Symbol" pitchFamily="18" charset="2"/>
              </a:rPr>
              <a:t>Class = No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Given a Test Record: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68174" y="1433513"/>
            <a:ext cx="2685351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With Laplace Smoothing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Computing the conditional probabilities involves multiplication of many very small numbers </a:t>
                </a:r>
              </a:p>
              <a:p>
                <a:pPr lvl="1"/>
                <a:r>
                  <a:rPr lang="en-US" dirty="0" smtClean="0"/>
                  <a:t>Numbers get very close to zero, and there is a danger of numeric instability</a:t>
                </a:r>
              </a:p>
              <a:p>
                <a:r>
                  <a:rPr lang="en-US" dirty="0" smtClean="0"/>
                  <a:t>We can deal with this by computing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logarithm</a:t>
                </a:r>
                <a:r>
                  <a:rPr lang="en-US" dirty="0" smtClean="0"/>
                  <a:t> of the conditional probability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~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2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for Text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Naïve Bayes is commonly used for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text classification</a:t>
                </a:r>
              </a:p>
              <a:p>
                <a:r>
                  <a:rPr lang="en-US" dirty="0" smtClean="0"/>
                  <a:t>For a document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= Fraction of terms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all documents </a:t>
                </a:r>
                <a:r>
                  <a:rPr lang="en-US" dirty="0" smtClean="0"/>
                  <a:t>in c that are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Easy to implement and works relatively well</a:t>
                </a:r>
              </a:p>
              <a:p>
                <a:r>
                  <a:rPr lang="en-US" dirty="0" smtClean="0"/>
                  <a:t>Limitation: Hard to incorporate additional features (beyond words).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7017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3" y="457200"/>
            <a:ext cx="74961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07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Classifiers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If </a:t>
            </a:r>
            <a:r>
              <a:rPr lang="en-US" i="1" dirty="0"/>
              <a:t>it walks like a duck, quacks like a duck, then it’s probably a </a:t>
            </a:r>
            <a:r>
              <a:rPr lang="en-US" i="1" dirty="0" smtClean="0"/>
              <a:t>duck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1054724" name="Group 4"/>
          <p:cNvGrpSpPr>
            <a:grpSpLocks/>
          </p:cNvGrpSpPr>
          <p:nvPr/>
        </p:nvGrpSpPr>
        <p:grpSpPr bwMode="auto">
          <a:xfrm>
            <a:off x="304800" y="3124200"/>
            <a:ext cx="8229600" cy="3429000"/>
            <a:chOff x="192" y="1776"/>
            <a:chExt cx="5184" cy="2160"/>
          </a:xfrm>
        </p:grpSpPr>
        <p:pic>
          <p:nvPicPr>
            <p:cNvPr id="1054725" name="Picture 5" descr="j03458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160"/>
              <a:ext cx="528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6" name="Picture 6" descr="j023958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40"/>
              <a:ext cx="720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7" name="Picture 7" descr="j035038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968"/>
              <a:ext cx="44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8" name="Picture 8" descr="j03306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976"/>
              <a:ext cx="373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9" name="Picture 9" descr="j035038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168"/>
              <a:ext cx="624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730" name="Picture 10" descr="j03503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48"/>
              <a:ext cx="720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54731" name="Oval 11"/>
            <p:cNvSpPr>
              <a:spLocks noChangeArrowheads="1"/>
            </p:cNvSpPr>
            <p:nvPr/>
          </p:nvSpPr>
          <p:spPr bwMode="auto">
            <a:xfrm>
              <a:off x="816" y="1776"/>
              <a:ext cx="2544" cy="2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2" name="Text Box 12"/>
            <p:cNvSpPr txBox="1">
              <a:spLocks noChangeArrowheads="1"/>
            </p:cNvSpPr>
            <p:nvPr/>
          </p:nvSpPr>
          <p:spPr bwMode="auto">
            <a:xfrm>
              <a:off x="192" y="3312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Training Records</a:t>
              </a:r>
            </a:p>
          </p:txBody>
        </p:sp>
        <p:sp>
          <p:nvSpPr>
            <p:cNvPr id="1054733" name="Text Box 13"/>
            <p:cNvSpPr txBox="1">
              <a:spLocks noChangeArrowheads="1"/>
            </p:cNvSpPr>
            <p:nvPr/>
          </p:nvSpPr>
          <p:spPr bwMode="auto">
            <a:xfrm>
              <a:off x="4512" y="2064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Test Record</a:t>
              </a:r>
            </a:p>
          </p:txBody>
        </p:sp>
      </p:grpSp>
      <p:grpSp>
        <p:nvGrpSpPr>
          <p:cNvPr id="1054734" name="Group 14"/>
          <p:cNvGrpSpPr>
            <a:grpSpLocks/>
          </p:cNvGrpSpPr>
          <p:nvPr/>
        </p:nvGrpSpPr>
        <p:grpSpPr bwMode="auto">
          <a:xfrm>
            <a:off x="2667000" y="3352800"/>
            <a:ext cx="4572000" cy="2286000"/>
            <a:chOff x="1680" y="1920"/>
            <a:chExt cx="2880" cy="1440"/>
          </a:xfrm>
        </p:grpSpPr>
        <p:sp>
          <p:nvSpPr>
            <p:cNvPr id="1054735" name="Text Box 15"/>
            <p:cNvSpPr txBox="1">
              <a:spLocks noChangeArrowheads="1"/>
            </p:cNvSpPr>
            <p:nvPr/>
          </p:nvSpPr>
          <p:spPr bwMode="auto">
            <a:xfrm>
              <a:off x="3312" y="1920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Compute Distance</a:t>
              </a:r>
            </a:p>
          </p:txBody>
        </p:sp>
        <p:grpSp>
          <p:nvGrpSpPr>
            <p:cNvPr id="1054736" name="Group 16"/>
            <p:cNvGrpSpPr>
              <a:grpSpLocks/>
            </p:cNvGrpSpPr>
            <p:nvPr/>
          </p:nvGrpSpPr>
          <p:grpSpPr bwMode="auto">
            <a:xfrm>
              <a:off x="1680" y="2256"/>
              <a:ext cx="2880" cy="1104"/>
              <a:chOff x="1680" y="2256"/>
              <a:chExt cx="2880" cy="1104"/>
            </a:xfrm>
          </p:grpSpPr>
          <p:sp>
            <p:nvSpPr>
              <p:cNvPr id="1054737" name="Line 17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1680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38" name="Line 18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39" name="Line 19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0" name="Line 20"/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2832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1" name="Line 21"/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2544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54742" name="Group 22"/>
          <p:cNvGrpSpPr>
            <a:grpSpLocks/>
          </p:cNvGrpSpPr>
          <p:nvPr/>
        </p:nvGrpSpPr>
        <p:grpSpPr bwMode="auto">
          <a:xfrm>
            <a:off x="4038600" y="4876800"/>
            <a:ext cx="3352800" cy="1327150"/>
            <a:chOff x="2544" y="2880"/>
            <a:chExt cx="2112" cy="836"/>
          </a:xfrm>
        </p:grpSpPr>
        <p:sp>
          <p:nvSpPr>
            <p:cNvPr id="1054743" name="Text Box 23"/>
            <p:cNvSpPr txBox="1">
              <a:spLocks noChangeArrowheads="1"/>
            </p:cNvSpPr>
            <p:nvPr/>
          </p:nvSpPr>
          <p:spPr bwMode="auto">
            <a:xfrm>
              <a:off x="3264" y="3312"/>
              <a:ext cx="13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Choose k of the “nearest” records</a:t>
              </a:r>
            </a:p>
          </p:txBody>
        </p:sp>
        <p:grpSp>
          <p:nvGrpSpPr>
            <p:cNvPr id="1054744" name="Group 24"/>
            <p:cNvGrpSpPr>
              <a:grpSpLocks/>
            </p:cNvGrpSpPr>
            <p:nvPr/>
          </p:nvGrpSpPr>
          <p:grpSpPr bwMode="auto">
            <a:xfrm>
              <a:off x="2544" y="2880"/>
              <a:ext cx="2016" cy="480"/>
              <a:chOff x="2544" y="2880"/>
              <a:chExt cx="2016" cy="480"/>
            </a:xfrm>
          </p:grpSpPr>
          <p:sp>
            <p:nvSpPr>
              <p:cNvPr id="1054745" name="Line 25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6" name="Line 26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744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(Summary)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Robust to isolated noise points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Handle missing values by ignoring the instance during probability estimate calculations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Robust to irrelevant attributes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Independence assumption may not hold for some attributes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other techniques such as Bayesian Belief Networks (BBN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Naïve Bayes can produce a probability estimate, but it is usually a very biased one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Logistic Regression is better for obtaining probabilities.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</a:t>
            </a:r>
            <a:r>
              <a:rPr lang="en-US" dirty="0" err="1" smtClean="0"/>
              <a:t>vs</a:t>
            </a:r>
            <a:r>
              <a:rPr lang="en-US" dirty="0" smtClean="0"/>
              <a:t> Discriminative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Naïve Bayes is a type of a </a:t>
            </a:r>
            <a:r>
              <a:rPr lang="en-US" dirty="0" smtClean="0">
                <a:solidFill>
                  <a:srgbClr val="FF0000"/>
                </a:solidFill>
              </a:rPr>
              <a:t>generative model</a:t>
            </a:r>
          </a:p>
          <a:p>
            <a:pPr lvl="1"/>
            <a:r>
              <a:rPr lang="en-US" dirty="0" smtClean="0"/>
              <a:t>Generative process: </a:t>
            </a:r>
          </a:p>
          <a:p>
            <a:pPr lvl="2"/>
            <a:r>
              <a:rPr lang="en-US" dirty="0" smtClean="0"/>
              <a:t>First pick the category of the record</a:t>
            </a:r>
          </a:p>
          <a:p>
            <a:pPr lvl="2"/>
            <a:r>
              <a:rPr lang="en-US" dirty="0" smtClean="0"/>
              <a:t>Then given the category, generate the attribute values from the distribution of the category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Conditional independence given C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use the training data to learn the distribution of the values in a class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629400" y="3733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4"/>
            <a:endCxn id="7" idx="0"/>
          </p:cNvCxnSpPr>
          <p:nvPr/>
        </p:nvCxnSpPr>
        <p:spPr>
          <a:xfrm flipH="1">
            <a:off x="5867400" y="4267200"/>
            <a:ext cx="1028700" cy="478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5600700" y="4746172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0" y="4746172"/>
                <a:ext cx="533400" cy="5334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370864" y="4757058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64" y="4757058"/>
                <a:ext cx="533400" cy="5334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7696200" y="473528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735286"/>
                <a:ext cx="533400" cy="5334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4" idx="4"/>
            <a:endCxn id="9" idx="0"/>
          </p:cNvCxnSpPr>
          <p:nvPr/>
        </p:nvCxnSpPr>
        <p:spPr>
          <a:xfrm flipH="1">
            <a:off x="6637564" y="4267200"/>
            <a:ext cx="258536" cy="489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6896100" y="4267200"/>
            <a:ext cx="1066800" cy="468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2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</a:t>
            </a:r>
            <a:r>
              <a:rPr lang="en-US" dirty="0" err="1"/>
              <a:t>vs</a:t>
            </a:r>
            <a:r>
              <a:rPr lang="en-US" dirty="0"/>
              <a:t> Discriminative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 Regression and SVM are </a:t>
            </a:r>
            <a:r>
              <a:rPr lang="en-US" dirty="0" smtClean="0">
                <a:solidFill>
                  <a:srgbClr val="FF0000"/>
                </a:solidFill>
              </a:rPr>
              <a:t>discriminative models</a:t>
            </a:r>
          </a:p>
          <a:p>
            <a:pPr lvl="1"/>
            <a:r>
              <a:rPr lang="en-US" dirty="0" smtClean="0"/>
              <a:t>The goal is to find the boundary that discriminates between the two classes from the training data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order to classify the language of a document, you can </a:t>
            </a:r>
          </a:p>
          <a:p>
            <a:pPr lvl="1"/>
            <a:r>
              <a:rPr lang="en-US" dirty="0"/>
              <a:t>Either learn the </a:t>
            </a:r>
            <a:r>
              <a:rPr lang="en-US" dirty="0" smtClean="0"/>
              <a:t>two languages and find which is more likely to have generated the words you see</a:t>
            </a:r>
            <a:endParaRPr lang="en-US" dirty="0"/>
          </a:p>
          <a:p>
            <a:pPr lvl="1"/>
            <a:r>
              <a:rPr lang="en-US" dirty="0"/>
              <a:t>Or learn what differentiates the two languages.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Nearest-Neighbor Classifiers</a:t>
            </a:r>
          </a:p>
        </p:txBody>
      </p:sp>
      <p:sp>
        <p:nvSpPr>
          <p:cNvPr id="1055747" name="Rectangle 3"/>
          <p:cNvSpPr>
            <a:spLocks noChangeArrowheads="1"/>
          </p:cNvSpPr>
          <p:nvPr/>
        </p:nvSpPr>
        <p:spPr bwMode="auto">
          <a:xfrm>
            <a:off x="5029200" y="1600200"/>
            <a:ext cx="396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/>
              <a:t>Requires three things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/>
              <a:t>The set of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stored records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>
                <a:solidFill>
                  <a:srgbClr val="0070C0"/>
                </a:solidFill>
              </a:rPr>
              <a:t>Distance Metric</a:t>
            </a:r>
            <a:r>
              <a:rPr lang="en-US" sz="1800" b="0" dirty="0">
                <a:solidFill>
                  <a:srgbClr val="FF0000"/>
                </a:solidFill>
              </a:rPr>
              <a:t> </a:t>
            </a:r>
            <a:r>
              <a:rPr lang="en-US" sz="1800" b="0" dirty="0"/>
              <a:t>to compute distance between records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/>
              <a:t>The value of </a:t>
            </a:r>
            <a:r>
              <a:rPr lang="en-US" sz="1800" b="0" i="1" dirty="0">
                <a:solidFill>
                  <a:srgbClr val="FF0000"/>
                </a:solidFill>
              </a:rPr>
              <a:t>k</a:t>
            </a:r>
            <a:r>
              <a:rPr lang="en-US" sz="1800" b="0" dirty="0">
                <a:solidFill>
                  <a:srgbClr val="FF0000"/>
                </a:solidFill>
              </a:rPr>
              <a:t>, </a:t>
            </a:r>
            <a:r>
              <a:rPr lang="en-US" sz="1800" b="0" dirty="0">
                <a:solidFill>
                  <a:srgbClr val="0070C0"/>
                </a:solidFill>
              </a:rPr>
              <a:t>the number of nearest neighbors </a:t>
            </a:r>
            <a:r>
              <a:rPr lang="en-US" sz="1800" b="0" dirty="0"/>
              <a:t>to retrieve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endParaRPr lang="en-US" sz="1800" b="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/>
              <a:t>To classify an unknown record: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Compute distance </a:t>
            </a:r>
            <a:r>
              <a:rPr lang="en-US" sz="1800" b="0" dirty="0"/>
              <a:t>to other training records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/>
              <a:t>Identify </a:t>
            </a:r>
            <a:r>
              <a:rPr lang="en-US" sz="1800" b="0" i="1" dirty="0">
                <a:solidFill>
                  <a:srgbClr val="FF0000"/>
                </a:solidFill>
              </a:rPr>
              <a:t>k</a:t>
            </a:r>
            <a:r>
              <a:rPr lang="en-US" sz="1800" b="0" dirty="0"/>
              <a:t> </a:t>
            </a:r>
            <a:r>
              <a:rPr lang="en-US" sz="1800" b="0" dirty="0">
                <a:solidFill>
                  <a:srgbClr val="0070C0"/>
                </a:solidFill>
              </a:rPr>
              <a:t>nearest neighbors 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/>
              <a:t>Use class labels of nearest neighbors to determine the class label of unknown record (e.g., by taking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majority vote</a:t>
            </a:r>
            <a:r>
              <a:rPr lang="en-US" sz="1800" b="0" dirty="0"/>
              <a:t>)</a:t>
            </a:r>
          </a:p>
        </p:txBody>
      </p:sp>
      <p:graphicFrame>
        <p:nvGraphicFramePr>
          <p:cNvPr id="1055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24592"/>
              </p:ext>
            </p:extLst>
          </p:nvPr>
        </p:nvGraphicFramePr>
        <p:xfrm>
          <a:off x="457200" y="1600200"/>
          <a:ext cx="431641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8" name="Visio" r:id="rId3" imgW="7007454" imgH="8108144" progId="Visio.Drawing.6">
                  <p:embed/>
                </p:oleObj>
              </mc:Choice>
              <mc:Fallback>
                <p:oleObj name="Visio" r:id="rId3" imgW="7007454" imgH="81081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4316413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8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Nearest Neighbor</a:t>
            </a:r>
          </a:p>
        </p:txBody>
      </p:sp>
      <p:graphicFrame>
        <p:nvGraphicFramePr>
          <p:cNvPr id="1056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716664"/>
              </p:ext>
            </p:extLst>
          </p:nvPr>
        </p:nvGraphicFramePr>
        <p:xfrm>
          <a:off x="533400" y="1752600"/>
          <a:ext cx="7848600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" name="VISIO" r:id="rId3" imgW="9756360" imgH="4523760" progId="Visio.Drawing.6">
                  <p:embed/>
                </p:oleObj>
              </mc:Choice>
              <mc:Fallback>
                <p:oleObj name="VISIO" r:id="rId3" imgW="9756360" imgH="452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7848600" cy="364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2" name="Rectangle 4"/>
          <p:cNvSpPr>
            <a:spLocks noChangeArrowheads="1"/>
          </p:cNvSpPr>
          <p:nvPr/>
        </p:nvSpPr>
        <p:spPr bwMode="auto">
          <a:xfrm>
            <a:off x="762000" y="5410200"/>
            <a:ext cx="769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/>
              <a:t>    K-nearest neighbors of a record x are data points that have the k smallest distance to x</a:t>
            </a:r>
          </a:p>
        </p:txBody>
      </p:sp>
    </p:spTree>
    <p:extLst>
      <p:ext uri="{BB962C8B-B14F-4D97-AF65-F5344CB8AC3E}">
        <p14:creationId xmlns:p14="http://schemas.microsoft.com/office/powerpoint/2010/main" val="28824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 nearest-neighbor</a:t>
            </a:r>
          </a:p>
        </p:txBody>
      </p:sp>
      <p:pic>
        <p:nvPicPr>
          <p:cNvPr id="1057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172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7796" name="Rectangle 4"/>
          <p:cNvSpPr>
            <a:spLocks noChangeArrowheads="1"/>
          </p:cNvSpPr>
          <p:nvPr/>
        </p:nvSpPr>
        <p:spPr bwMode="auto">
          <a:xfrm>
            <a:off x="3810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 err="1"/>
              <a:t>Voronoi</a:t>
            </a:r>
            <a:r>
              <a:rPr lang="en-US" sz="2400" b="0" dirty="0"/>
              <a:t> </a:t>
            </a:r>
            <a:r>
              <a:rPr lang="en-US" sz="2400" b="0" dirty="0" smtClean="0"/>
              <a:t>Diagram defines the classificatio</a:t>
            </a:r>
            <a:r>
              <a:rPr lang="en-US" sz="2400" dirty="0" smtClean="0"/>
              <a:t>n boundary</a:t>
            </a:r>
            <a:endParaRPr lang="en-US" sz="2400" b="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47800" y="4343400"/>
            <a:ext cx="2895600" cy="838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00" y="5167952"/>
            <a:ext cx="218697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area takes the class of the green point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19600" y="4267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886200" y="3124200"/>
            <a:ext cx="228600" cy="1066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14800" y="3124200"/>
            <a:ext cx="1447800" cy="6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62600" y="3733800"/>
            <a:ext cx="152400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15000" y="3886200"/>
            <a:ext cx="76200" cy="228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562600" y="4114800"/>
            <a:ext cx="190500" cy="457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762500" y="4610100"/>
            <a:ext cx="800100" cy="1905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798" name="Straight Connector 1057797"/>
          <p:cNvCxnSpPr/>
          <p:nvPr/>
        </p:nvCxnSpPr>
        <p:spPr>
          <a:xfrm>
            <a:off x="4114800" y="4800600"/>
            <a:ext cx="647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805" name="Straight Connector 1057804"/>
          <p:cNvCxnSpPr/>
          <p:nvPr/>
        </p:nvCxnSpPr>
        <p:spPr>
          <a:xfrm>
            <a:off x="3886200" y="4191000"/>
            <a:ext cx="228600" cy="6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14862</TotalTime>
  <Words>2238</Words>
  <Application>Microsoft Office PowerPoint</Application>
  <PresentationFormat>On-screen Show (4:3)</PresentationFormat>
  <Paragraphs>385</Paragraphs>
  <Slides>62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Clarity</vt:lpstr>
      <vt:lpstr>Visio</vt:lpstr>
      <vt:lpstr>VISIO</vt:lpstr>
      <vt:lpstr>Equation</vt:lpstr>
      <vt:lpstr>Εξίσωση</vt:lpstr>
      <vt:lpstr>DATA MINING LECTURE 10b</vt:lpstr>
      <vt:lpstr>NEAREST NEIGHBOR CLASSIFICATION</vt:lpstr>
      <vt:lpstr>Illustrating Classification Task</vt:lpstr>
      <vt:lpstr>Instance-Based Classifiers</vt:lpstr>
      <vt:lpstr>Instance Based Classifiers</vt:lpstr>
      <vt:lpstr>Nearest Neighbor Classifiers</vt:lpstr>
      <vt:lpstr>Nearest-Neighbor Classifiers</vt:lpstr>
      <vt:lpstr>Definition of Nearest Neighbor</vt:lpstr>
      <vt:lpstr>1 nearest-neighbor</vt:lpstr>
      <vt:lpstr>Nearest Neighbor Classification</vt:lpstr>
      <vt:lpstr>Nearest Neighbor Classification…</vt:lpstr>
      <vt:lpstr>Nearest Neighbor Classification…</vt:lpstr>
      <vt:lpstr>Nearest Neighbor Classification…</vt:lpstr>
      <vt:lpstr>Nearest neighbor Classification…</vt:lpstr>
      <vt:lpstr>Nearest Neighbor Search</vt:lpstr>
      <vt:lpstr>Nearest Neighbor Search</vt:lpstr>
      <vt:lpstr>Nearest Neighbor Search</vt:lpstr>
      <vt:lpstr>Nearest Neighbor Search</vt:lpstr>
      <vt:lpstr>Nearest Neighbor Search</vt:lpstr>
      <vt:lpstr>Nearest Neighbor Search</vt:lpstr>
      <vt:lpstr>Nearest Neighbor Search</vt:lpstr>
      <vt:lpstr>Nearest Neighbor Search</vt:lpstr>
      <vt:lpstr>Nearest Neighbor Search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Nonlinear Support Vector Machines</vt:lpstr>
      <vt:lpstr>Nonlinear Support Vector Machines</vt:lpstr>
      <vt:lpstr>LOGISTIC REGRESSION</vt:lpstr>
      <vt:lpstr>Classification via regression</vt:lpstr>
      <vt:lpstr>Example: Linear regression</vt:lpstr>
      <vt:lpstr>Classification via regression</vt:lpstr>
      <vt:lpstr>Logistic Regression</vt:lpstr>
      <vt:lpstr>Logistic Regression</vt:lpstr>
      <vt:lpstr>NAÏVE BAYES CLASSIFIER</vt:lpstr>
      <vt:lpstr>Bayes Classifier</vt:lpstr>
      <vt:lpstr>Bayesian Classifiers</vt:lpstr>
      <vt:lpstr>Bayesian Classifiers</vt:lpstr>
      <vt:lpstr>Bayesian Classifiers</vt:lpstr>
      <vt:lpstr>Naïve Bayes Classifier</vt:lpstr>
      <vt:lpstr>How to Estimate Probabilities from Data?</vt:lpstr>
      <vt:lpstr>How to Estimate Probabilities from Data?</vt:lpstr>
      <vt:lpstr>How to Estimate Probabilities from Data?</vt:lpstr>
      <vt:lpstr>Example of Naïve Bayes Classifier</vt:lpstr>
      <vt:lpstr>Example of Naïve Bayes Classifier</vt:lpstr>
      <vt:lpstr>Naïve Bayes Classifier</vt:lpstr>
      <vt:lpstr>Example of Naïve Bayes Classifier</vt:lpstr>
      <vt:lpstr>Implementation details</vt:lpstr>
      <vt:lpstr>Naïve Bayes for Text Classification</vt:lpstr>
      <vt:lpstr>PowerPoint Presentation</vt:lpstr>
      <vt:lpstr>Naïve Bayes (Summary)</vt:lpstr>
      <vt:lpstr>Generative vs Discriminative models</vt:lpstr>
      <vt:lpstr>Generative vs Discriminative models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521</cp:revision>
  <dcterms:created xsi:type="dcterms:W3CDTF">2011-10-17T19:46:53Z</dcterms:created>
  <dcterms:modified xsi:type="dcterms:W3CDTF">2012-12-17T16:02:14Z</dcterms:modified>
</cp:coreProperties>
</file>