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60" r:id="rId4"/>
    <p:sldId id="261" r:id="rId5"/>
    <p:sldId id="262" r:id="rId6"/>
    <p:sldId id="263" r:id="rId7"/>
    <p:sldId id="258" r:id="rId8"/>
    <p:sldId id="259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4" r:id="rId18"/>
    <p:sldId id="275" r:id="rId19"/>
    <p:sldId id="272" r:id="rId20"/>
    <p:sldId id="288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27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072542-F472-49CB-8460-ED819922C441}" type="datetimeFigureOut">
              <a:rPr lang="en-US" smtClean="0"/>
              <a:t>12/7/2012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ABC9D9-1F9B-4587-BA2F-0A87EE52E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455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304180-1105-47D3-A5E8-12D0BE6D816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304180-1105-47D3-A5E8-12D0BE6D816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304180-1105-47D3-A5E8-12D0BE6D816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10581-12ED-4BCE-A991-6726177D9464}" type="datetimeFigureOut">
              <a:rPr lang="en-US" smtClean="0"/>
              <a:t>12/7/2012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1CD82-9F9F-410A-B2EF-3274745A4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385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10581-12ED-4BCE-A991-6726177D9464}" type="datetimeFigureOut">
              <a:rPr lang="en-US" smtClean="0"/>
              <a:t>12/7/2012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1CD82-9F9F-410A-B2EF-3274745A4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372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10581-12ED-4BCE-A991-6726177D9464}" type="datetimeFigureOut">
              <a:rPr lang="en-US" smtClean="0"/>
              <a:t>12/7/2012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1CD82-9F9F-410A-B2EF-3274745A4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968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10581-12ED-4BCE-A991-6726177D9464}" type="datetimeFigureOut">
              <a:rPr lang="en-US" smtClean="0"/>
              <a:t>12/7/2012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1CD82-9F9F-410A-B2EF-3274745A4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119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10581-12ED-4BCE-A991-6726177D9464}" type="datetimeFigureOut">
              <a:rPr lang="en-US" smtClean="0"/>
              <a:t>12/7/2012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1CD82-9F9F-410A-B2EF-3274745A4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231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10581-12ED-4BCE-A991-6726177D9464}" type="datetimeFigureOut">
              <a:rPr lang="en-US" smtClean="0"/>
              <a:t>12/7/2012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1CD82-9F9F-410A-B2EF-3274745A4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135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10581-12ED-4BCE-A991-6726177D9464}" type="datetimeFigureOut">
              <a:rPr lang="en-US" smtClean="0"/>
              <a:t>12/7/2012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1CD82-9F9F-410A-B2EF-3274745A4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575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10581-12ED-4BCE-A991-6726177D9464}" type="datetimeFigureOut">
              <a:rPr lang="en-US" smtClean="0"/>
              <a:t>12/7/2012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1CD82-9F9F-410A-B2EF-3274745A4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341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10581-12ED-4BCE-A991-6726177D9464}" type="datetimeFigureOut">
              <a:rPr lang="en-US" smtClean="0"/>
              <a:t>12/7/2012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1CD82-9F9F-410A-B2EF-3274745A4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46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10581-12ED-4BCE-A991-6726177D9464}" type="datetimeFigureOut">
              <a:rPr lang="en-US" smtClean="0"/>
              <a:t>12/7/2012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1CD82-9F9F-410A-B2EF-3274745A4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264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10581-12ED-4BCE-A991-6726177D9464}" type="datetimeFigureOut">
              <a:rPr lang="en-US" smtClean="0"/>
              <a:t>12/7/2012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1CD82-9F9F-410A-B2EF-3274745A4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21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10581-12ED-4BCE-A991-6726177D9464}" type="datetimeFigureOut">
              <a:rPr lang="en-US" smtClean="0"/>
              <a:t>12/7/2012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F1CD82-9F9F-410A-B2EF-3274745A4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965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5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Online Social Networks and Media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Epidemics and Influence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4508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SIR and the Branching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branching process is a special case where the graph is a tree (and the infected node is the root)</a:t>
            </a:r>
          </a:p>
          <a:p>
            <a:r>
              <a:rPr lang="en-US" dirty="0" smtClean="0"/>
              <a:t>The basic reproductive number is not necessarily informative in the general case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507" y="4267199"/>
            <a:ext cx="7734300" cy="246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6000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Percolation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Percolation</a:t>
            </a:r>
            <a:r>
              <a:rPr lang="en-US" dirty="0" smtClean="0"/>
              <a:t>: we have a network of “pipes” which can curry liquids, and they can be either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open</a:t>
            </a:r>
            <a:r>
              <a:rPr lang="en-US" dirty="0" smtClean="0"/>
              <a:t> with probability </a:t>
            </a:r>
            <a:r>
              <a:rPr lang="en-US" dirty="0" smtClean="0">
                <a:solidFill>
                  <a:srgbClr val="00B0F0"/>
                </a:solidFill>
              </a:rPr>
              <a:t>p</a:t>
            </a:r>
            <a:r>
              <a:rPr lang="en-US" dirty="0" smtClean="0"/>
              <a:t>, or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close</a:t>
            </a:r>
            <a:r>
              <a:rPr lang="en-US" dirty="0" smtClean="0"/>
              <a:t> with probability </a:t>
            </a:r>
            <a:r>
              <a:rPr lang="en-US" dirty="0" smtClean="0">
                <a:solidFill>
                  <a:srgbClr val="00B0F0"/>
                </a:solidFill>
              </a:rPr>
              <a:t>(1-p)</a:t>
            </a:r>
          </a:p>
          <a:p>
            <a:pPr lvl="1"/>
            <a:r>
              <a:rPr lang="en-US" dirty="0" smtClean="0"/>
              <a:t>The pipes can be pathways within a material</a:t>
            </a:r>
          </a:p>
          <a:p>
            <a:r>
              <a:rPr lang="en-US" dirty="0" smtClean="0"/>
              <a:t>If liquid enters the network from some nodes, does it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reach</a:t>
            </a:r>
            <a:r>
              <a:rPr lang="en-US" dirty="0" smtClean="0"/>
              <a:t> most of the network?</a:t>
            </a:r>
          </a:p>
          <a:p>
            <a:pPr lvl="1"/>
            <a:r>
              <a:rPr lang="en-US" dirty="0" smtClean="0"/>
              <a:t>The network </a:t>
            </a:r>
            <a:r>
              <a:rPr lang="en-US" dirty="0" smtClean="0">
                <a:solidFill>
                  <a:srgbClr val="FF0000"/>
                </a:solidFill>
              </a:rPr>
              <a:t>percolates</a:t>
            </a:r>
          </a:p>
        </p:txBody>
      </p:sp>
    </p:spTree>
    <p:extLst>
      <p:ext uri="{BB962C8B-B14F-4D97-AF65-F5344CB8AC3E}">
        <p14:creationId xmlns:p14="http://schemas.microsoft.com/office/powerpoint/2010/main" val="2711055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SIR and Percolation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There is a connection between SIR model and percolation</a:t>
            </a:r>
          </a:p>
          <a:p>
            <a:r>
              <a:rPr lang="en-US" dirty="0" smtClean="0"/>
              <a:t>When a virus is transmitted from </a:t>
            </a:r>
            <a:r>
              <a:rPr lang="en-US" dirty="0" smtClean="0">
                <a:solidFill>
                  <a:srgbClr val="00B0F0"/>
                </a:solidFill>
              </a:rPr>
              <a:t>u</a:t>
            </a:r>
            <a:r>
              <a:rPr lang="en-US" dirty="0" smtClean="0"/>
              <a:t> to </a:t>
            </a:r>
            <a:r>
              <a:rPr lang="en-US" dirty="0" smtClean="0">
                <a:solidFill>
                  <a:srgbClr val="00B0F0"/>
                </a:solidFill>
              </a:rPr>
              <a:t>v</a:t>
            </a:r>
            <a:r>
              <a:rPr lang="en-US" dirty="0" smtClean="0"/>
              <a:t>, the edge </a:t>
            </a:r>
            <a:r>
              <a:rPr lang="en-US" dirty="0" smtClean="0">
                <a:solidFill>
                  <a:srgbClr val="00B0F0"/>
                </a:solidFill>
              </a:rPr>
              <a:t>(</a:t>
            </a:r>
            <a:r>
              <a:rPr lang="en-US" dirty="0" err="1" smtClean="0">
                <a:solidFill>
                  <a:srgbClr val="00B0F0"/>
                </a:solidFill>
              </a:rPr>
              <a:t>u,v</a:t>
            </a:r>
            <a:r>
              <a:rPr lang="en-US" dirty="0" smtClean="0">
                <a:solidFill>
                  <a:srgbClr val="00B0F0"/>
                </a:solidFill>
              </a:rPr>
              <a:t>) </a:t>
            </a:r>
            <a:r>
              <a:rPr lang="en-US" dirty="0" smtClean="0"/>
              <a:t>is activated with probability </a:t>
            </a:r>
            <a:r>
              <a:rPr lang="en-US" dirty="0" smtClean="0">
                <a:solidFill>
                  <a:srgbClr val="00B0F0"/>
                </a:solidFill>
              </a:rPr>
              <a:t>p</a:t>
            </a:r>
          </a:p>
          <a:p>
            <a:r>
              <a:rPr lang="en-US" dirty="0" smtClean="0"/>
              <a:t>We can assume that all edge activations have happened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in advance</a:t>
            </a:r>
            <a:r>
              <a:rPr lang="en-US" dirty="0" smtClean="0"/>
              <a:t>, and the input graph has </a:t>
            </a:r>
            <a:r>
              <a:rPr lang="en-US" dirty="0" smtClean="0">
                <a:solidFill>
                  <a:srgbClr val="00B0F0"/>
                </a:solidFill>
              </a:rPr>
              <a:t>only</a:t>
            </a:r>
            <a:r>
              <a:rPr lang="en-US" dirty="0" smtClean="0"/>
              <a:t> the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active edges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Which nodes will be infected?</a:t>
            </a:r>
          </a:p>
          <a:p>
            <a:pPr lvl="1"/>
            <a:r>
              <a:rPr lang="en-US" dirty="0" smtClean="0"/>
              <a:t>The nodes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reachable</a:t>
            </a:r>
            <a:r>
              <a:rPr lang="en-US" dirty="0" smtClean="0"/>
              <a:t> from the initial infected nodes</a:t>
            </a:r>
          </a:p>
          <a:p>
            <a:r>
              <a:rPr lang="en-US" dirty="0" smtClean="0"/>
              <a:t>In this way we transformed the </a:t>
            </a:r>
            <a:r>
              <a:rPr lang="en-US" dirty="0" smtClean="0">
                <a:solidFill>
                  <a:srgbClr val="00B0F0"/>
                </a:solidFill>
              </a:rPr>
              <a:t>dynamic SIR process </a:t>
            </a:r>
            <a:r>
              <a:rPr lang="en-US" dirty="0" smtClean="0"/>
              <a:t>into a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static</a:t>
            </a:r>
            <a:r>
              <a:rPr lang="en-US" dirty="0" smtClean="0"/>
              <a:t> one.</a:t>
            </a:r>
          </a:p>
        </p:txBody>
      </p:sp>
    </p:spTree>
    <p:extLst>
      <p:ext uri="{BB962C8B-B14F-4D97-AF65-F5344CB8AC3E}">
        <p14:creationId xmlns:p14="http://schemas.microsoft.com/office/powerpoint/2010/main" val="809485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582" y="1828800"/>
            <a:ext cx="729615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4018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SIS model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</a:rPr>
                  <a:t>S</a:t>
                </a:r>
                <a:r>
                  <a:rPr lang="en-US" dirty="0" smtClean="0">
                    <a:solidFill>
                      <a:srgbClr val="00B0F0"/>
                    </a:solidFill>
                  </a:rPr>
                  <a:t>usceptible</a:t>
                </a:r>
                <a:r>
                  <a:rPr lang="en-US" dirty="0" smtClean="0"/>
                  <a:t>-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I</a:t>
                </a:r>
                <a:r>
                  <a:rPr lang="en-US" dirty="0" smtClean="0">
                    <a:solidFill>
                      <a:srgbClr val="00B0F0"/>
                    </a:solidFill>
                  </a:rPr>
                  <a:t>nfected</a:t>
                </a:r>
                <a:r>
                  <a:rPr lang="en-US" dirty="0" smtClean="0"/>
                  <a:t>-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S</a:t>
                </a:r>
                <a:r>
                  <a:rPr lang="en-US" dirty="0" smtClean="0">
                    <a:solidFill>
                      <a:srgbClr val="00B0F0"/>
                    </a:solidFill>
                  </a:rPr>
                  <a:t>usceptible</a:t>
                </a:r>
              </a:p>
              <a:p>
                <a:pPr lvl="1"/>
                <a:r>
                  <a:rPr lang="en-US" dirty="0"/>
                  <a:t>Susceptible: healthy </a:t>
                </a:r>
                <a:r>
                  <a:rPr lang="en-US" dirty="0" smtClean="0"/>
                  <a:t>but not immune</a:t>
                </a:r>
              </a:p>
              <a:p>
                <a:pPr lvl="1"/>
                <a:r>
                  <a:rPr lang="en-US" dirty="0"/>
                  <a:t>Infected: has </a:t>
                </a:r>
                <a:r>
                  <a:rPr lang="en-US" dirty="0" smtClean="0"/>
                  <a:t>the virus and can actively propagate it</a:t>
                </a:r>
              </a:p>
              <a:p>
                <a:r>
                  <a:rPr lang="en-US" dirty="0" smtClean="0"/>
                  <a:t>An </a:t>
                </a:r>
                <a:r>
                  <a:rPr lang="en-US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Infected </a:t>
                </a:r>
                <a:r>
                  <a:rPr lang="en-US" dirty="0" smtClean="0"/>
                  <a:t>node infects a </a:t>
                </a:r>
                <a:r>
                  <a:rPr lang="en-US" dirty="0" smtClean="0">
                    <a:solidFill>
                      <a:srgbClr val="00B0F0"/>
                    </a:solidFill>
                  </a:rPr>
                  <a:t>Susceptible</a:t>
                </a:r>
                <a:r>
                  <a:rPr lang="en-US" dirty="0" smtClean="0"/>
                  <a:t> neighbor with probability 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p</a:t>
                </a:r>
              </a:p>
              <a:p>
                <a:r>
                  <a:rPr lang="en-US" dirty="0" smtClean="0"/>
                  <a:t>An </a:t>
                </a:r>
                <a:r>
                  <a:rPr lang="en-US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Infected</a:t>
                </a:r>
                <a:r>
                  <a:rPr lang="en-US" dirty="0" smtClean="0"/>
                  <a:t> node becomes </a:t>
                </a:r>
                <a:r>
                  <a:rPr lang="en-US" dirty="0" smtClean="0">
                    <a:solidFill>
                      <a:srgbClr val="00B0F0"/>
                    </a:solidFill>
                  </a:rPr>
                  <a:t>Susceptible</a:t>
                </a:r>
                <a:r>
                  <a:rPr lang="en-US" dirty="0" smtClean="0"/>
                  <a:t> again with probability 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q</a:t>
                </a:r>
                <a:r>
                  <a:rPr lang="en-US" dirty="0" smtClean="0"/>
                  <a:t> (or after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𝐼</m:t>
                        </m:r>
                      </m:sub>
                    </m:sSub>
                  </m:oMath>
                </a14:m>
                <a:r>
                  <a:rPr lang="en-US" dirty="0" smtClean="0"/>
                  <a:t> steps)</a:t>
                </a:r>
              </a:p>
              <a:p>
                <a:r>
                  <a:rPr lang="en-US" dirty="0" smtClean="0"/>
                  <a:t>Nodes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alternate </a:t>
                </a:r>
                <a:r>
                  <a:rPr lang="en-US" dirty="0" smtClean="0"/>
                  <a:t>between </a:t>
                </a:r>
                <a:r>
                  <a:rPr lang="en-US" dirty="0" smtClean="0">
                    <a:solidFill>
                      <a:srgbClr val="00B0F0"/>
                    </a:solidFill>
                  </a:rPr>
                  <a:t>Susceptible</a:t>
                </a:r>
                <a:r>
                  <a:rPr lang="en-US" dirty="0" smtClean="0"/>
                  <a:t> and </a:t>
                </a:r>
                <a:r>
                  <a:rPr lang="en-US" dirty="0" smtClean="0">
                    <a:solidFill>
                      <a:srgbClr val="00B0F0"/>
                    </a:solidFill>
                  </a:rPr>
                  <a:t>Infected</a:t>
                </a:r>
                <a:r>
                  <a:rPr lang="en-US" dirty="0" smtClean="0"/>
                  <a:t> status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81" t="-1617" r="-2074" b="-4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7527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Exampe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When no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Infected</a:t>
            </a:r>
            <a:r>
              <a:rPr lang="en-US" dirty="0" smtClean="0"/>
              <a:t> nodes, virus dies out</a:t>
            </a:r>
          </a:p>
          <a:p>
            <a:r>
              <a:rPr lang="en-US" dirty="0" smtClean="0"/>
              <a:t>Question: will the virus die out?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676400"/>
            <a:ext cx="8670949" cy="295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41645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 eigenvalue point of view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6339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34963" y="1600200"/>
                <a:ext cx="8562975" cy="4525963"/>
              </a:xfrm>
            </p:spPr>
            <p:txBody>
              <a:bodyPr/>
              <a:lstStyle/>
              <a:p>
                <a:r>
                  <a:rPr lang="en-US" sz="2800" dirty="0" smtClean="0"/>
                  <a:t>If </a:t>
                </a:r>
                <a:r>
                  <a:rPr lang="en-US" sz="2800" dirty="0">
                    <a:solidFill>
                      <a:schemeClr val="hlink"/>
                    </a:solidFill>
                  </a:rPr>
                  <a:t>A</a:t>
                </a:r>
                <a:r>
                  <a:rPr lang="en-US" sz="2800" dirty="0"/>
                  <a:t> is the adjacency matrix of the network, then the virus dies out if</a:t>
                </a:r>
              </a:p>
              <a:p>
                <a:endParaRPr lang="en-US" sz="2800" dirty="0"/>
              </a:p>
              <a:p>
                <a:endParaRPr lang="en-US" sz="2800" dirty="0"/>
              </a:p>
              <a:p>
                <a:r>
                  <a:rPr lang="en-US" sz="2800" dirty="0" smtClean="0"/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/>
                          </a:rPr>
                          <m:t>𝜆</m:t>
                        </m:r>
                      </m:e>
                      <m:sub>
                        <m:r>
                          <a:rPr lang="en-US" sz="2800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800" dirty="0" smtClean="0">
                    <a:solidFill>
                      <a:schemeClr val="hlink"/>
                    </a:solidFill>
                  </a:rPr>
                  <a:t> </a:t>
                </a:r>
                <a:r>
                  <a:rPr lang="en-US" sz="2800" dirty="0" smtClean="0"/>
                  <a:t>is the first </a:t>
                </a:r>
                <a:r>
                  <a:rPr lang="en-US" sz="28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eigenvalue</a:t>
                </a:r>
                <a:r>
                  <a:rPr lang="en-US" sz="2800" dirty="0" smtClean="0">
                    <a:solidFill>
                      <a:schemeClr val="hlink"/>
                    </a:solidFill>
                  </a:rPr>
                  <a:t> </a:t>
                </a:r>
                <a:r>
                  <a:rPr lang="en-US" sz="2800" dirty="0" smtClean="0"/>
                  <a:t>of </a:t>
                </a:r>
                <a:r>
                  <a:rPr lang="en-US" sz="2800" dirty="0" smtClean="0">
                    <a:solidFill>
                      <a:srgbClr val="00B0F0"/>
                    </a:solidFill>
                  </a:rPr>
                  <a:t>A</a:t>
                </a:r>
                <a:endParaRPr lang="el-GR" sz="2800" dirty="0">
                  <a:solidFill>
                    <a:srgbClr val="00B0F0"/>
                  </a:solidFill>
                </a:endParaRPr>
              </a:p>
            </p:txBody>
          </p:sp>
        </mc:Choice>
        <mc:Fallback xmlns="">
          <p:sp>
            <p:nvSpPr>
              <p:cNvPr id="526339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34963" y="1600200"/>
                <a:ext cx="8562975" cy="4525963"/>
              </a:xfrm>
              <a:blipFill rotWithShape="1">
                <a:blip r:embed="rId3"/>
                <a:stretch>
                  <a:fillRect l="-1281" t="-12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2634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0656908"/>
              </p:ext>
            </p:extLst>
          </p:nvPr>
        </p:nvGraphicFramePr>
        <p:xfrm>
          <a:off x="3733800" y="2590800"/>
          <a:ext cx="1355725" cy="893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4" imgW="634680" imgH="419040" progId="Equation.3">
                  <p:embed/>
                </p:oleObj>
              </mc:Choice>
              <mc:Fallback>
                <p:oleObj name="Equation" r:id="rId4" imgW="63468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2590800"/>
                        <a:ext cx="1355725" cy="893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77388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Multiple copies model</a:t>
            </a:r>
          </a:p>
        </p:txBody>
      </p:sp>
      <p:sp>
        <p:nvSpPr>
          <p:cNvPr id="527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Each node may have 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multiple copies </a:t>
            </a:r>
            <a:r>
              <a:rPr lang="en-US" sz="2800" dirty="0"/>
              <a:t>of the same virus</a:t>
            </a:r>
          </a:p>
          <a:p>
            <a:pPr lvl="1">
              <a:lnSpc>
                <a:spcPct val="90000"/>
              </a:lnSpc>
            </a:pPr>
            <a:r>
              <a:rPr lang="en-US" sz="2400" b="1" dirty="0">
                <a:solidFill>
                  <a:schemeClr val="hlink"/>
                </a:solidFill>
              </a:rPr>
              <a:t>v</a:t>
            </a:r>
            <a:r>
              <a:rPr lang="en-US" sz="2400" dirty="0"/>
              <a:t>: state vector </a:t>
            </a:r>
            <a:r>
              <a:rPr lang="en-US" sz="2400" dirty="0" smtClean="0"/>
              <a:t>: </a:t>
            </a:r>
            <a:r>
              <a:rPr lang="en-US" sz="2400" dirty="0" smtClean="0">
                <a:solidFill>
                  <a:schemeClr val="hlink"/>
                </a:solidFill>
              </a:rPr>
              <a:t>v</a:t>
            </a:r>
            <a:r>
              <a:rPr lang="en-US" sz="2400" baseline="-25000" dirty="0" smtClean="0">
                <a:solidFill>
                  <a:schemeClr val="hlink"/>
                </a:solidFill>
              </a:rPr>
              <a:t>i</a:t>
            </a:r>
            <a:r>
              <a:rPr lang="en-US" sz="2400" dirty="0" smtClean="0"/>
              <a:t> </a:t>
            </a:r>
            <a:r>
              <a:rPr lang="en-US" sz="2400" dirty="0"/>
              <a:t>: number of virus copies at node </a:t>
            </a:r>
            <a:r>
              <a:rPr lang="en-US" sz="2400" dirty="0">
                <a:solidFill>
                  <a:srgbClr val="00B0F0"/>
                </a:solidFill>
              </a:rPr>
              <a:t>i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At time </a:t>
            </a:r>
            <a:r>
              <a:rPr lang="en-US" sz="2800" dirty="0">
                <a:solidFill>
                  <a:schemeClr val="hlink"/>
                </a:solidFill>
              </a:rPr>
              <a:t>t = 0</a:t>
            </a:r>
            <a:r>
              <a:rPr lang="en-US" sz="2800" dirty="0"/>
              <a:t>, the state vector is initialized to </a:t>
            </a:r>
            <a:r>
              <a:rPr lang="en-US" sz="2800" b="1" dirty="0" err="1">
                <a:solidFill>
                  <a:schemeClr val="hlink"/>
                </a:solidFill>
              </a:rPr>
              <a:t>v</a:t>
            </a:r>
            <a:r>
              <a:rPr lang="en-US" sz="2800" baseline="30000" dirty="0" err="1">
                <a:solidFill>
                  <a:schemeClr val="hlink"/>
                </a:solidFill>
              </a:rPr>
              <a:t>0</a:t>
            </a:r>
            <a:endParaRPr lang="en-US" sz="2800" baseline="30000" dirty="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800" dirty="0"/>
              <a:t>At time </a:t>
            </a:r>
            <a:r>
              <a:rPr lang="en-US" sz="2800" dirty="0">
                <a:solidFill>
                  <a:schemeClr val="hlink"/>
                </a:solidFill>
              </a:rPr>
              <a:t>t,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/>
              <a:t>For each node </a:t>
            </a:r>
            <a:r>
              <a:rPr lang="en-US" sz="2400" dirty="0">
                <a:solidFill>
                  <a:schemeClr val="hlink"/>
                </a:solidFill>
              </a:rPr>
              <a:t>i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dirty="0"/>
              <a:t>For each of the </a:t>
            </a:r>
            <a:r>
              <a:rPr lang="en-US" dirty="0" err="1">
                <a:solidFill>
                  <a:schemeClr val="hlink"/>
                </a:solidFill>
              </a:rPr>
              <a:t>v</a:t>
            </a:r>
            <a:r>
              <a:rPr lang="en-US" baseline="-25000" dirty="0" err="1">
                <a:solidFill>
                  <a:schemeClr val="hlink"/>
                </a:solidFill>
              </a:rPr>
              <a:t>i</a:t>
            </a:r>
            <a:r>
              <a:rPr lang="en-US" baseline="30000" dirty="0" err="1">
                <a:solidFill>
                  <a:schemeClr val="hlink"/>
                </a:solidFill>
              </a:rPr>
              <a:t>t</a:t>
            </a:r>
            <a:r>
              <a:rPr lang="en-US" dirty="0"/>
              <a:t> virus copies at node </a:t>
            </a:r>
            <a:r>
              <a:rPr lang="en-US" dirty="0">
                <a:solidFill>
                  <a:schemeClr val="hlink"/>
                </a:solidFill>
              </a:rPr>
              <a:t>i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000" dirty="0"/>
              <a:t>	</a:t>
            </a:r>
            <a:r>
              <a:rPr lang="en-US" dirty="0"/>
              <a:t>the copy is </a:t>
            </a:r>
            <a:r>
              <a:rPr lang="en-US" dirty="0" smtClean="0"/>
              <a:t>copied to </a:t>
            </a:r>
            <a:r>
              <a:rPr lang="en-US" dirty="0"/>
              <a:t>a neighbor </a:t>
            </a:r>
            <a:r>
              <a:rPr lang="en-US" dirty="0">
                <a:solidFill>
                  <a:schemeClr val="hlink"/>
                </a:solidFill>
              </a:rPr>
              <a:t>j</a:t>
            </a:r>
            <a:r>
              <a:rPr lang="en-US" dirty="0"/>
              <a:t> with </a:t>
            </a:r>
            <a:r>
              <a:rPr lang="en-US" dirty="0" err="1"/>
              <a:t>prob</a:t>
            </a:r>
            <a:r>
              <a:rPr lang="en-US" dirty="0"/>
              <a:t> </a:t>
            </a:r>
            <a:r>
              <a:rPr lang="en-US" dirty="0">
                <a:solidFill>
                  <a:schemeClr val="hlink"/>
                </a:solidFill>
              </a:rPr>
              <a:t>p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000" dirty="0"/>
              <a:t>	</a:t>
            </a:r>
            <a:r>
              <a:rPr lang="en-US" dirty="0"/>
              <a:t>the copy dies with probability </a:t>
            </a:r>
            <a:r>
              <a:rPr lang="en-US" dirty="0">
                <a:solidFill>
                  <a:schemeClr val="hlink"/>
                </a:solidFill>
              </a:rPr>
              <a:t>q</a:t>
            </a:r>
            <a:endParaRPr lang="en-US" sz="2000" dirty="0">
              <a:solidFill>
                <a:schemeClr val="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3585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Analysis</a:t>
            </a:r>
          </a:p>
        </p:txBody>
      </p:sp>
      <p:sp>
        <p:nvSpPr>
          <p:cNvPr id="528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6763" cy="4800600"/>
          </a:xfrm>
        </p:spPr>
        <p:txBody>
          <a:bodyPr>
            <a:normAutofit fontScale="92500"/>
          </a:bodyPr>
          <a:lstStyle/>
          <a:p>
            <a:r>
              <a:rPr lang="en-US" dirty="0">
                <a:sym typeface="Wingdings" pitchFamily="2" charset="2"/>
              </a:rPr>
              <a:t>The expected state of the system at time t is given by</a:t>
            </a:r>
          </a:p>
          <a:p>
            <a:endParaRPr lang="en-US" dirty="0">
              <a:sym typeface="Wingdings" pitchFamily="2" charset="2"/>
            </a:endParaRPr>
          </a:p>
          <a:p>
            <a:r>
              <a:rPr lang="en-US" dirty="0"/>
              <a:t>As t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 smtClean="0">
                <a:sym typeface="Wingdings" pitchFamily="2" charset="2"/>
              </a:rPr>
              <a:t>∞</a:t>
            </a:r>
            <a:r>
              <a:rPr lang="en-US" sz="2800" dirty="0" smtClean="0">
                <a:sym typeface="Wingdings" pitchFamily="2" charset="2"/>
              </a:rPr>
              <a:t> 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 </a:t>
            </a:r>
            <a:endParaRPr lang="en-US" dirty="0">
              <a:sym typeface="Wingdings" pitchFamily="2" charset="2"/>
            </a:endParaRPr>
          </a:p>
          <a:p>
            <a:pPr lvl="2"/>
            <a:r>
              <a:rPr lang="en-US" dirty="0">
                <a:sym typeface="Wingdings" pitchFamily="2" charset="2"/>
              </a:rPr>
              <a:t>the probability that all copies die converges to 1</a:t>
            </a:r>
          </a:p>
          <a:p>
            <a:pPr lvl="1"/>
            <a:r>
              <a:rPr lang="en-US" dirty="0">
                <a:sym typeface="Wingdings" pitchFamily="2" charset="2"/>
              </a:rPr>
              <a:t>  </a:t>
            </a:r>
          </a:p>
          <a:p>
            <a:pPr lvl="2"/>
            <a:r>
              <a:rPr lang="en-US" dirty="0">
                <a:sym typeface="Wingdings" pitchFamily="2" charset="2"/>
              </a:rPr>
              <a:t>the probability that all copies die converges to 1</a:t>
            </a:r>
          </a:p>
          <a:p>
            <a:pPr lvl="1"/>
            <a:r>
              <a:rPr lang="en-US" dirty="0">
                <a:sym typeface="Wingdings" pitchFamily="2" charset="2"/>
              </a:rPr>
              <a:t> 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the </a:t>
            </a:r>
            <a:r>
              <a:rPr lang="en-US" dirty="0">
                <a:sym typeface="Wingdings" pitchFamily="2" charset="2"/>
              </a:rPr>
              <a:t>probability that all copies die converges to a constant &lt; 1</a:t>
            </a:r>
          </a:p>
          <a:p>
            <a:endParaRPr lang="en-US" sz="2800" dirty="0">
              <a:cs typeface="Times New Roman" pitchFamily="18" charset="0"/>
            </a:endParaRPr>
          </a:p>
        </p:txBody>
      </p:sp>
      <p:graphicFrame>
        <p:nvGraphicFramePr>
          <p:cNvPr id="5283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400288"/>
              </p:ext>
            </p:extLst>
          </p:nvPr>
        </p:nvGraphicFramePr>
        <p:xfrm>
          <a:off x="2590800" y="2362200"/>
          <a:ext cx="3117850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4" name="Equation" r:id="rId3" imgW="1409400" imgH="253800" progId="Equation.3">
                  <p:embed/>
                </p:oleObj>
              </mc:Choice>
              <mc:Fallback>
                <p:oleObj name="Equation" r:id="rId3" imgW="140940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362200"/>
                        <a:ext cx="3117850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83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3232903"/>
              </p:ext>
            </p:extLst>
          </p:nvPr>
        </p:nvGraphicFramePr>
        <p:xfrm>
          <a:off x="1447800" y="3613150"/>
          <a:ext cx="6781800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5" name="Equation" r:id="rId5" imgW="3149280" imgH="253800" progId="Equation.3">
                  <p:embed/>
                </p:oleObj>
              </mc:Choice>
              <mc:Fallback>
                <p:oleObj name="Equation" r:id="rId5" imgW="314928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613150"/>
                        <a:ext cx="6781800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839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8570492"/>
              </p:ext>
            </p:extLst>
          </p:nvPr>
        </p:nvGraphicFramePr>
        <p:xfrm>
          <a:off x="1371600" y="4495800"/>
          <a:ext cx="6858000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6" name="Equation" r:id="rId7" imgW="3136680" imgH="253800" progId="Equation.3">
                  <p:embed/>
                </p:oleObj>
              </mc:Choice>
              <mc:Fallback>
                <p:oleObj name="Equation" r:id="rId7" imgW="313668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495800"/>
                        <a:ext cx="6858000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839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9532528"/>
              </p:ext>
            </p:extLst>
          </p:nvPr>
        </p:nvGraphicFramePr>
        <p:xfrm>
          <a:off x="1320800" y="5410200"/>
          <a:ext cx="6832600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7" name="Εξίσωση" r:id="rId9" imgW="3136680" imgH="253800" progId="Equation.3">
                  <p:embed/>
                </p:oleObj>
              </mc:Choice>
              <mc:Fallback>
                <p:oleObj name="Εξίσωση" r:id="rId9" imgW="313668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5410200"/>
                        <a:ext cx="6832600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94400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84932"/>
            <a:ext cx="8229600" cy="792162"/>
          </a:xfrm>
        </p:spPr>
        <p:txBody>
          <a:bodyPr/>
          <a:lstStyle/>
          <a:p>
            <a:r>
              <a:rPr lang="en-US" dirty="0" smtClean="0"/>
              <a:t>SIS and SIR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987980"/>
            <a:ext cx="6705600" cy="572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58375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Epidemics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447800"/>
            <a:ext cx="2038350" cy="3019425"/>
          </a:xfrm>
        </p:spPr>
      </p:pic>
      <p:sp>
        <p:nvSpPr>
          <p:cNvPr id="5" name="TextBox 4"/>
          <p:cNvSpPr txBox="1"/>
          <p:nvPr/>
        </p:nvSpPr>
        <p:spPr>
          <a:xfrm>
            <a:off x="228600" y="1447800"/>
            <a:ext cx="57912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Understanding the spread of viruses and epidemics is of great interest to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/>
              <a:t>H</a:t>
            </a:r>
            <a:r>
              <a:rPr lang="en-US" sz="2000" dirty="0" smtClean="0"/>
              <a:t>ealth officials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/>
              <a:t>Sociologists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/>
              <a:t>Mathematicians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/>
              <a:t>Hollywood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1512" y="3657600"/>
            <a:ext cx="5638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underlying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contact network </a:t>
            </a:r>
            <a:r>
              <a:rPr lang="en-US" sz="2400" dirty="0" smtClean="0"/>
              <a:t>clearly affects the spread of an epidemic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5806683"/>
            <a:ext cx="853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D</a:t>
            </a:r>
            <a:r>
              <a:rPr lang="en-US" sz="2400" dirty="0" smtClean="0">
                <a:solidFill>
                  <a:srgbClr val="0070C0"/>
                </a:solidFill>
              </a:rPr>
              <a:t>iffusion of  ideas </a:t>
            </a:r>
            <a:r>
              <a:rPr lang="en-US" sz="2400" dirty="0" smtClean="0"/>
              <a:t>and the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spread of influence </a:t>
            </a:r>
            <a:r>
              <a:rPr lang="en-US" sz="2400" dirty="0" smtClean="0"/>
              <a:t>can also be modeled as epidemics</a:t>
            </a:r>
            <a:endParaRPr lang="en-US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4634709"/>
            <a:ext cx="86868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Model epidemic spread as a </a:t>
            </a:r>
            <a:r>
              <a:rPr lang="en-US" sz="2400" dirty="0" smtClean="0">
                <a:solidFill>
                  <a:srgbClr val="0070C0"/>
                </a:solidFill>
              </a:rPr>
              <a:t>random process </a:t>
            </a:r>
            <a:r>
              <a:rPr lang="en-US" sz="2400" dirty="0" smtClean="0"/>
              <a:t>on the graph and study its properties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 smtClean="0"/>
              <a:t>Main question: will the epidemic take over most of the network?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15747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Including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Infection can only happen within the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active window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Importance of concurrency – enables </a:t>
            </a:r>
            <a:r>
              <a:rPr lang="en-US" dirty="0" smtClean="0">
                <a:solidFill>
                  <a:srgbClr val="0070C0"/>
                </a:solidFill>
              </a:rPr>
              <a:t>branching</a:t>
            </a:r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1343" y="2133600"/>
            <a:ext cx="6385822" cy="3357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7980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260648"/>
            <a:ext cx="72454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</a:rPr>
              <a:t>Branching Processes</a:t>
            </a:r>
            <a:endParaRPr lang="en-US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980728"/>
            <a:ext cx="83529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 A person transmits the disease to each people she meets </a:t>
            </a:r>
            <a:r>
              <a:rPr lang="en-US" sz="2000" i="1" dirty="0" smtClean="0">
                <a:solidFill>
                  <a:schemeClr val="accent4">
                    <a:lumMod val="75000"/>
                  </a:schemeClr>
                </a:solidFill>
              </a:rPr>
              <a:t>independently with a probability </a:t>
            </a:r>
            <a:r>
              <a:rPr lang="en-US" sz="2000" b="1" i="1" dirty="0" smtClean="0">
                <a:solidFill>
                  <a:schemeClr val="accent4">
                    <a:lumMod val="75000"/>
                  </a:schemeClr>
                </a:solidFill>
              </a:rPr>
              <a:t>p</a:t>
            </a:r>
            <a:r>
              <a:rPr lang="en-US" sz="2000" i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 Meets </a:t>
            </a:r>
            <a:r>
              <a:rPr lang="en-US" sz="2000" b="1" i="1" dirty="0" smtClean="0">
                <a:solidFill>
                  <a:schemeClr val="accent4">
                    <a:lumMod val="75000"/>
                  </a:schemeClr>
                </a:solidFill>
              </a:rPr>
              <a:t>k</a:t>
            </a:r>
            <a:r>
              <a:rPr lang="en-US" sz="2000" i="1" dirty="0" smtClean="0">
                <a:solidFill>
                  <a:schemeClr val="accent4">
                    <a:lumMod val="75000"/>
                  </a:schemeClr>
                </a:solidFill>
              </a:rPr>
              <a:t> people 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while she is contagious</a:t>
            </a:r>
            <a:endParaRPr lang="el-GR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2060849"/>
            <a:ext cx="76328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A person carrying a new disease enters a population, first </a:t>
            </a:r>
            <a:r>
              <a:rPr lang="en-US" sz="2000" i="1" dirty="0" smtClean="0">
                <a:solidFill>
                  <a:schemeClr val="accent6">
                    <a:lumMod val="75000"/>
                  </a:schemeClr>
                </a:solidFill>
              </a:rPr>
              <a:t>wave 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of k people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Second wave of k</a:t>
            </a:r>
            <a:r>
              <a:rPr lang="en-US" sz="2000" baseline="30000" dirty="0" smtClean="0">
                <a:solidFill>
                  <a:schemeClr val="tx2">
                    <a:lumMod val="75000"/>
                  </a:schemeClr>
                </a:solidFill>
              </a:rPr>
              <a:t>2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 people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Subsequent waves </a:t>
            </a:r>
            <a:endParaRPr lang="el-GR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808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8" y="4221088"/>
            <a:ext cx="4933950" cy="223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67544" y="3717032"/>
            <a:ext cx="33123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A contact network with </a:t>
            </a:r>
            <a:r>
              <a:rPr lang="en-US" i="1" dirty="0" smtClean="0">
                <a:solidFill>
                  <a:schemeClr val="tx2">
                    <a:lumMod val="75000"/>
                  </a:schemeClr>
                </a:solidFill>
              </a:rPr>
              <a:t>k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=3</a:t>
            </a:r>
          </a:p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Tree (root, each node but the root, a single node in the level above it)</a:t>
            </a:r>
            <a:endParaRPr lang="el-GR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716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260648"/>
            <a:ext cx="72454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</a:rPr>
              <a:t>Branching Processes</a:t>
            </a:r>
            <a:endParaRPr lang="en-US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528" y="3717032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Mild epidemic (low contagion probability)</a:t>
            </a:r>
            <a:endParaRPr lang="el-GR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819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1196752"/>
            <a:ext cx="4953000" cy="218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2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87824" y="4221088"/>
            <a:ext cx="5114925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323528" y="4221088"/>
            <a:ext cx="24482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 If it ever reaches a wave where it infects no one, then it dies out</a:t>
            </a:r>
          </a:p>
          <a:p>
            <a:pPr algn="just">
              <a:buFont typeface="Wingdings" pitchFamily="2" charset="2"/>
              <a:buChar char="§"/>
            </a:pP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 Or, it continues to infect people in every wave infinitely</a:t>
            </a:r>
            <a:endParaRPr lang="el-G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1052736"/>
            <a:ext cx="42484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</a:rPr>
              <a:t>Aggressive epidemic (high contagion probability)</a:t>
            </a:r>
            <a:endParaRPr lang="el-GR" sz="16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7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260649"/>
            <a:ext cx="7749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</a:rPr>
              <a:t>Branching Processes: 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Basic Reproductive Number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7544" y="1268760"/>
            <a:ext cx="7560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Basic Reproductive Number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en-US" i="1" dirty="0" smtClean="0">
                <a:solidFill>
                  <a:schemeClr val="tx2">
                    <a:lumMod val="75000"/>
                  </a:schemeClr>
                </a:solidFill>
              </a:rPr>
              <a:t>R</a:t>
            </a:r>
            <a:r>
              <a:rPr lang="en-US" i="1" baseline="-25000" dirty="0" smtClean="0">
                <a:solidFill>
                  <a:schemeClr val="tx2">
                    <a:lumMod val="75000"/>
                  </a:schemeClr>
                </a:solidFill>
              </a:rPr>
              <a:t>0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): the expected number of new cases of the disease caused by a single individual</a:t>
            </a:r>
            <a:endParaRPr lang="el-GR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9552" y="2276872"/>
            <a:ext cx="7416824" cy="923330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Claim: (a) If </a:t>
            </a:r>
            <a:r>
              <a:rPr lang="en-US" i="1" dirty="0" smtClean="0">
                <a:solidFill>
                  <a:schemeClr val="tx2">
                    <a:lumMod val="75000"/>
                  </a:schemeClr>
                </a:solidFill>
              </a:rPr>
              <a:t>R</a:t>
            </a:r>
            <a:r>
              <a:rPr lang="en-US" i="1" baseline="-25000" dirty="0" smtClean="0">
                <a:solidFill>
                  <a:schemeClr val="tx2">
                    <a:lumMod val="75000"/>
                  </a:schemeClr>
                </a:solidFill>
              </a:rPr>
              <a:t>0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&lt; 1, then with probability 1, the disease dies out after a finite number of waves. (b) If </a:t>
            </a:r>
            <a:r>
              <a:rPr lang="en-US" i="1" dirty="0" smtClean="0">
                <a:solidFill>
                  <a:schemeClr val="tx2">
                    <a:lumMod val="75000"/>
                  </a:schemeClr>
                </a:solidFill>
              </a:rPr>
              <a:t>R</a:t>
            </a:r>
            <a:r>
              <a:rPr lang="en-US" i="1" baseline="-25000" dirty="0" smtClean="0">
                <a:solidFill>
                  <a:schemeClr val="tx2">
                    <a:lumMod val="75000"/>
                  </a:schemeClr>
                </a:solidFill>
              </a:rPr>
              <a:t>0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&gt; 1, then with probability greater than 0 the disease persists by infecting at least one person in each wave.</a:t>
            </a:r>
            <a:endParaRPr lang="el-GR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3501008"/>
            <a:ext cx="777686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tx2">
                    <a:lumMod val="75000"/>
                  </a:schemeClr>
                </a:solidFill>
              </a:rPr>
              <a:t>R</a:t>
            </a:r>
            <a:r>
              <a:rPr lang="en-US" i="1" baseline="-25000" dirty="0" smtClean="0">
                <a:solidFill>
                  <a:schemeClr val="tx2">
                    <a:lumMod val="75000"/>
                  </a:schemeClr>
                </a:solidFill>
              </a:rPr>
              <a:t>0</a:t>
            </a:r>
            <a:r>
              <a:rPr lang="en-US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= </a:t>
            </a:r>
            <a:r>
              <a:rPr lang="en-US" i="1" dirty="0" err="1" smtClean="0">
                <a:solidFill>
                  <a:schemeClr val="tx2">
                    <a:lumMod val="75000"/>
                  </a:schemeClr>
                </a:solidFill>
              </a:rPr>
              <a:t>pk</a:t>
            </a:r>
            <a:endParaRPr lang="en-US" i="1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en-US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342900" indent="-342900">
              <a:buAutoNum type="alphaLcParenBoth"/>
            </a:pPr>
            <a:r>
              <a:rPr lang="en-US" i="1" dirty="0" smtClean="0">
                <a:solidFill>
                  <a:schemeClr val="tx2">
                    <a:lumMod val="75000"/>
                  </a:schemeClr>
                </a:solidFill>
              </a:rPr>
              <a:t>R</a:t>
            </a:r>
            <a:r>
              <a:rPr lang="en-US" i="1" baseline="-25000" dirty="0" smtClean="0">
                <a:solidFill>
                  <a:schemeClr val="tx2">
                    <a:lumMod val="75000"/>
                  </a:schemeClr>
                </a:solidFill>
              </a:rPr>
              <a:t>0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&lt; 1 -- Each infected person produces less than one new case in expectation Outbreak constantly trends downwards </a:t>
            </a:r>
          </a:p>
          <a:p>
            <a:pPr marL="342900" indent="-342900">
              <a:buAutoNum type="alphaLcParenBoth"/>
            </a:pPr>
            <a:r>
              <a:rPr lang="en-US" i="1" dirty="0" smtClean="0">
                <a:solidFill>
                  <a:schemeClr val="tx2">
                    <a:lumMod val="75000"/>
                  </a:schemeClr>
                </a:solidFill>
              </a:rPr>
              <a:t>R</a:t>
            </a:r>
            <a:r>
              <a:rPr lang="en-US" i="1" baseline="-25000" dirty="0" smtClean="0">
                <a:solidFill>
                  <a:schemeClr val="tx2">
                    <a:lumMod val="75000"/>
                  </a:schemeClr>
                </a:solidFill>
              </a:rPr>
              <a:t>0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&gt; 1 – trends upwards, and the disease persists with positive probability (when </a:t>
            </a:r>
            <a:r>
              <a:rPr lang="en-US" i="1" dirty="0" smtClean="0">
                <a:solidFill>
                  <a:schemeClr val="tx2">
                    <a:lumMod val="75000"/>
                  </a:schemeClr>
                </a:solidFill>
              </a:rPr>
              <a:t>p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&lt; 1, the disease can get unlucky!)</a:t>
            </a:r>
          </a:p>
          <a:p>
            <a:pPr marL="342900" indent="-342900">
              <a:buAutoNum type="alphaLcParenBoth"/>
            </a:pPr>
            <a:endParaRPr lang="el-GR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3568" y="5805264"/>
            <a:ext cx="6120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A “knife-edge” quality around the critical value of </a:t>
            </a:r>
            <a:r>
              <a:rPr lang="en-US" i="1" dirty="0" smtClean="0">
                <a:solidFill>
                  <a:schemeClr val="accent3">
                    <a:lumMod val="50000"/>
                  </a:schemeClr>
                </a:solidFill>
              </a:rPr>
              <a:t>R</a:t>
            </a:r>
            <a:r>
              <a:rPr lang="en-US" i="1" baseline="-25000" dirty="0" smtClean="0">
                <a:solidFill>
                  <a:schemeClr val="accent3">
                    <a:lumMod val="50000"/>
                  </a:schemeClr>
                </a:solidFill>
              </a:rPr>
              <a:t>0</a:t>
            </a:r>
            <a:r>
              <a:rPr lang="en-US" i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= 1</a:t>
            </a:r>
            <a:endParaRPr lang="el-GR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5423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Branching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Assumes no network structure, no triangles or shared </a:t>
            </a:r>
            <a:r>
              <a:rPr lang="en-US" dirty="0" err="1" smtClean="0"/>
              <a:t>neihgbors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1664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SIR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Each node may be in the following states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S</a:t>
            </a:r>
            <a:r>
              <a:rPr lang="en-US" sz="2400" dirty="0" smtClean="0">
                <a:solidFill>
                  <a:schemeClr val="hlink"/>
                </a:solidFill>
              </a:rPr>
              <a:t>usceptible</a:t>
            </a:r>
            <a:r>
              <a:rPr lang="en-US" sz="2400" dirty="0" smtClean="0"/>
              <a:t>: healthy but not immune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I</a:t>
            </a:r>
            <a:r>
              <a:rPr lang="en-US" sz="2400" dirty="0" smtClean="0">
                <a:solidFill>
                  <a:schemeClr val="hlink"/>
                </a:solidFill>
              </a:rPr>
              <a:t>nfected</a:t>
            </a:r>
            <a:r>
              <a:rPr lang="en-US" sz="2400" dirty="0" smtClean="0"/>
              <a:t>: has the virus and can actively propagate it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R</a:t>
            </a:r>
            <a:r>
              <a:rPr lang="en-US" sz="2400" dirty="0" smtClean="0">
                <a:solidFill>
                  <a:schemeClr val="hlink"/>
                </a:solidFill>
              </a:rPr>
              <a:t>emoved</a:t>
            </a:r>
            <a:r>
              <a:rPr lang="en-US" sz="2400" dirty="0" smtClean="0"/>
              <a:t>: (Immune or Dead) had the virus but it is no longer active</a:t>
            </a:r>
          </a:p>
          <a:p>
            <a:r>
              <a:rPr lang="en-US" sz="2800" dirty="0" smtClean="0"/>
              <a:t>probability of an Infected node to infect a Susceptible neighbor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310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SIR process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Initially all nodes are in state S(</a:t>
                </a:r>
                <a:r>
                  <a:rPr lang="en-US" dirty="0" err="1" smtClean="0"/>
                  <a:t>usceptible</a:t>
                </a:r>
                <a:r>
                  <a:rPr lang="en-US" dirty="0" smtClean="0"/>
                  <a:t>), except for a few nodes in state I(</a:t>
                </a:r>
                <a:r>
                  <a:rPr lang="en-US" dirty="0" err="1" smtClean="0"/>
                  <a:t>nfected</a:t>
                </a:r>
                <a:r>
                  <a:rPr lang="en-US" dirty="0" smtClean="0"/>
                  <a:t>).</a:t>
                </a:r>
              </a:p>
              <a:p>
                <a:r>
                  <a:rPr lang="en-US" dirty="0" smtClean="0"/>
                  <a:t>An infected node stays infected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𝐼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rgbClr val="0070C0"/>
                    </a:solidFill>
                  </a:rPr>
                  <a:t> steps</a:t>
                </a:r>
                <a:r>
                  <a:rPr lang="en-US" dirty="0" smtClean="0"/>
                  <a:t>.</a:t>
                </a:r>
              </a:p>
              <a:p>
                <a:pPr lvl="1"/>
                <a:r>
                  <a:rPr lang="en-US" dirty="0" smtClean="0"/>
                  <a:t>Simplest case: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𝐼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=1</m:t>
                    </m:r>
                  </m:oMath>
                </a14:m>
                <a:endParaRPr lang="en-US" b="0" dirty="0" smtClean="0"/>
              </a:p>
              <a:p>
                <a:r>
                  <a:rPr lang="en-US" dirty="0" smtClean="0"/>
                  <a:t>At each of the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𝐼</m:t>
                        </m:r>
                      </m:sub>
                    </m:sSub>
                  </m:oMath>
                </a14:m>
                <a:r>
                  <a:rPr lang="en-US" dirty="0" smtClean="0"/>
                  <a:t> steps the infected node has probability 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p</a:t>
                </a:r>
                <a:r>
                  <a:rPr lang="en-US" dirty="0" smtClean="0"/>
                  <a:t> of infecting any of its </a:t>
                </a:r>
                <a:r>
                  <a:rPr lang="en-US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susceptible</a:t>
                </a:r>
                <a:r>
                  <a:rPr lang="en-US" dirty="0" smtClean="0"/>
                  <a:t> </a:t>
                </a:r>
                <a:r>
                  <a:rPr lang="en-US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neighbors</a:t>
                </a:r>
              </a:p>
              <a:p>
                <a:pPr lvl="1"/>
                <a:r>
                  <a:rPr lang="en-US" dirty="0" smtClean="0">
                    <a:solidFill>
                      <a:srgbClr val="0070C0"/>
                    </a:solidFill>
                  </a:rPr>
                  <a:t>p</a:t>
                </a:r>
                <a:r>
                  <a:rPr lang="en-US" dirty="0" smtClean="0"/>
                  <a:t>: </a:t>
                </a:r>
                <a:r>
                  <a:rPr lang="en-US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Infection probability</a:t>
                </a:r>
              </a:p>
              <a:p>
                <a:r>
                  <a:rPr lang="en-US" dirty="0" smtClean="0"/>
                  <a:t>After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𝐼</m:t>
                        </m:r>
                      </m:sub>
                    </m:sSub>
                  </m:oMath>
                </a14:m>
                <a:r>
                  <a:rPr lang="en-US" dirty="0" smtClean="0"/>
                  <a:t> steps the node is Removed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2830" r="-296" b="-16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4812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575" y="366713"/>
            <a:ext cx="7562850" cy="612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2055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697</TotalTime>
  <Words>901</Words>
  <Application>Microsoft Office PowerPoint</Application>
  <PresentationFormat>On-screen Show (4:3)</PresentationFormat>
  <Paragraphs>122</Paragraphs>
  <Slides>20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Office Theme</vt:lpstr>
      <vt:lpstr>Equation</vt:lpstr>
      <vt:lpstr>Εξίσωση</vt:lpstr>
      <vt:lpstr>Online Social Networks and Media </vt:lpstr>
      <vt:lpstr>Epidemics</vt:lpstr>
      <vt:lpstr>PowerPoint Presentation</vt:lpstr>
      <vt:lpstr>PowerPoint Presentation</vt:lpstr>
      <vt:lpstr>PowerPoint Presentation</vt:lpstr>
      <vt:lpstr>Branching process</vt:lpstr>
      <vt:lpstr>The SIR model</vt:lpstr>
      <vt:lpstr>The SIR process</vt:lpstr>
      <vt:lpstr>PowerPoint Presentation</vt:lpstr>
      <vt:lpstr>SIR and the Branching process</vt:lpstr>
      <vt:lpstr>Percolation</vt:lpstr>
      <vt:lpstr>SIR and Percolation</vt:lpstr>
      <vt:lpstr>Example</vt:lpstr>
      <vt:lpstr>The SIS model</vt:lpstr>
      <vt:lpstr>Exampe</vt:lpstr>
      <vt:lpstr>An eigenvalue point of view</vt:lpstr>
      <vt:lpstr>Multiple copies model</vt:lpstr>
      <vt:lpstr>Analysis</vt:lpstr>
      <vt:lpstr>SIS and SIR</vt:lpstr>
      <vt:lpstr>Including time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Online Social Networks and Media</dc:title>
  <dc:creator>tsap</dc:creator>
  <cp:lastModifiedBy>tsap</cp:lastModifiedBy>
  <cp:revision>27</cp:revision>
  <dcterms:created xsi:type="dcterms:W3CDTF">2012-11-28T00:34:18Z</dcterms:created>
  <dcterms:modified xsi:type="dcterms:W3CDTF">2012-12-07T11:56:40Z</dcterms:modified>
</cp:coreProperties>
</file>