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6"/>
  </p:notesMasterIdLst>
  <p:handoutMasterIdLst>
    <p:handoutMasterId r:id="rId97"/>
  </p:handoutMasterIdLst>
  <p:sldIdLst>
    <p:sldId id="345" r:id="rId2"/>
    <p:sldId id="421" r:id="rId3"/>
    <p:sldId id="451" r:id="rId4"/>
    <p:sldId id="452" r:id="rId5"/>
    <p:sldId id="422" r:id="rId6"/>
    <p:sldId id="423" r:id="rId7"/>
    <p:sldId id="424" r:id="rId8"/>
    <p:sldId id="425" r:id="rId9"/>
    <p:sldId id="426" r:id="rId10"/>
    <p:sldId id="326" r:id="rId11"/>
    <p:sldId id="328" r:id="rId12"/>
    <p:sldId id="327" r:id="rId13"/>
    <p:sldId id="346" r:id="rId14"/>
    <p:sldId id="347" r:id="rId15"/>
    <p:sldId id="259" r:id="rId16"/>
    <p:sldId id="419" r:id="rId17"/>
    <p:sldId id="323" r:id="rId18"/>
    <p:sldId id="282" r:id="rId19"/>
    <p:sldId id="454" r:id="rId20"/>
    <p:sldId id="289" r:id="rId21"/>
    <p:sldId id="290" r:id="rId22"/>
    <p:sldId id="358" r:id="rId23"/>
    <p:sldId id="359" r:id="rId24"/>
    <p:sldId id="360" r:id="rId25"/>
    <p:sldId id="362" r:id="rId26"/>
    <p:sldId id="364" r:id="rId27"/>
    <p:sldId id="366" r:id="rId28"/>
    <p:sldId id="369" r:id="rId29"/>
    <p:sldId id="333" r:id="rId30"/>
    <p:sldId id="336" r:id="rId31"/>
    <p:sldId id="453" r:id="rId32"/>
    <p:sldId id="354" r:id="rId33"/>
    <p:sldId id="357" r:id="rId34"/>
    <p:sldId id="284" r:id="rId35"/>
    <p:sldId id="330" r:id="rId36"/>
    <p:sldId id="285" r:id="rId37"/>
    <p:sldId id="393" r:id="rId38"/>
    <p:sldId id="394" r:id="rId39"/>
    <p:sldId id="388" r:id="rId40"/>
    <p:sldId id="395" r:id="rId41"/>
    <p:sldId id="401" r:id="rId42"/>
    <p:sldId id="402" r:id="rId43"/>
    <p:sldId id="403" r:id="rId44"/>
    <p:sldId id="404" r:id="rId45"/>
    <p:sldId id="405" r:id="rId46"/>
    <p:sldId id="406" r:id="rId47"/>
    <p:sldId id="407" r:id="rId48"/>
    <p:sldId id="408" r:id="rId49"/>
    <p:sldId id="409" r:id="rId50"/>
    <p:sldId id="410" r:id="rId51"/>
    <p:sldId id="411" r:id="rId52"/>
    <p:sldId id="413" r:id="rId53"/>
    <p:sldId id="412" r:id="rId54"/>
    <p:sldId id="416" r:id="rId55"/>
    <p:sldId id="389" r:id="rId56"/>
    <p:sldId id="427" r:id="rId57"/>
    <p:sldId id="428" r:id="rId58"/>
    <p:sldId id="429" r:id="rId59"/>
    <p:sldId id="392" r:id="rId60"/>
    <p:sldId id="390" r:id="rId61"/>
    <p:sldId id="309" r:id="rId62"/>
    <p:sldId id="338" r:id="rId63"/>
    <p:sldId id="33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8" r:id="rId86"/>
    <p:sldId id="459" r:id="rId87"/>
    <p:sldId id="398" r:id="rId88"/>
    <p:sldId id="399" r:id="rId89"/>
    <p:sldId id="400" r:id="rId90"/>
    <p:sldId id="456" r:id="rId91"/>
    <p:sldId id="457" r:id="rId92"/>
    <p:sldId id="418" r:id="rId93"/>
    <p:sldId id="417" r:id="rId94"/>
    <p:sldId id="455" r:id="rId9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00FF"/>
    <a:srgbClr val="00CC00"/>
    <a:srgbClr val="0000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7" autoAdjust="0"/>
  </p:normalViewPr>
  <p:slideViewPr>
    <p:cSldViewPr>
      <p:cViewPr varScale="1">
        <p:scale>
          <a:sx n="86" d="100"/>
          <a:sy n="86" d="100"/>
        </p:scale>
        <p:origin x="-2250" y="-9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12780"/>
    </p:cViewPr>
  </p:sorterViewPr>
  <p:notesViewPr>
    <p:cSldViewPr>
      <p:cViewPr varScale="1">
        <p:scale>
          <a:sx n="89" d="100"/>
          <a:sy n="89" d="100"/>
        </p:scale>
        <p:origin x="-3762" y="-10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terix\Desktop\experiments_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terix\Desktop\experiments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US" dirty="0"/>
              <a:t>Time  </a:t>
            </a:r>
            <a:r>
              <a:rPr lang="en-US" dirty="0" smtClean="0"/>
              <a:t>breakdown(msec. </a:t>
            </a:r>
            <a:r>
              <a:rPr lang="en-US" dirty="0"/>
              <a:t>log scale) for the method’s </a:t>
            </a:r>
            <a:r>
              <a:rPr lang="en-US" dirty="0" smtClean="0"/>
              <a:t>parts over #slides (@x-axis)</a:t>
            </a:r>
            <a:endParaRPr lang="en-US" dirty="0"/>
          </a:p>
        </c:rich>
      </c:tx>
      <c:layout/>
    </c:title>
    <c:plotArea>
      <c:layout>
        <c:manualLayout>
          <c:layoutTarget val="inner"/>
          <c:xMode val="edge"/>
          <c:yMode val="edge"/>
          <c:x val="0.11315237211759657"/>
          <c:y val="0.11204349208112679"/>
          <c:w val="0.81603090030183789"/>
          <c:h val="0.56406629422127696"/>
        </c:manualLayout>
      </c:layout>
      <c:barChart>
        <c:barDir val="col"/>
        <c:grouping val="clustered"/>
        <c:ser>
          <c:idx val="0"/>
          <c:order val="0"/>
          <c:tx>
            <c:strRef>
              <c:f>[experiments_v3.xlsx]Sheet1!$L$1</c:f>
              <c:strCache>
                <c:ptCount val="1"/>
                <c:pt idx="0">
                  <c:v>Result Generation</c:v>
                </c:pt>
              </c:strCache>
            </c:strRef>
          </c:tx>
          <c:spPr>
            <a:solidFill>
              <a:srgbClr val="002060"/>
            </a:solidFill>
            <a:ln w="38100">
              <a:prstDash val="lgDash"/>
            </a:ln>
          </c:spPr>
          <c:cat>
            <c:numRef>
              <c:f>[experiments_v3.xlsx]Sheet1!$M$7:$P$7</c:f>
              <c:numCache>
                <c:formatCode>0</c:formatCode>
                <c:ptCount val="4"/>
                <c:pt idx="0">
                  <c:v>10</c:v>
                </c:pt>
                <c:pt idx="1">
                  <c:v>12</c:v>
                </c:pt>
                <c:pt idx="2">
                  <c:v>14</c:v>
                </c:pt>
                <c:pt idx="3">
                  <c:v>16</c:v>
                </c:pt>
              </c:numCache>
            </c:numRef>
          </c:cat>
          <c:val>
            <c:numRef>
              <c:f>[experiments_v3.xlsx]Sheet1!$M$1:$P$1</c:f>
              <c:numCache>
                <c:formatCode>General</c:formatCode>
                <c:ptCount val="4"/>
                <c:pt idx="0">
                  <c:v>1169</c:v>
                </c:pt>
                <c:pt idx="1">
                  <c:v>881.4</c:v>
                </c:pt>
                <c:pt idx="2" formatCode="0.00">
                  <c:v>2263.9127990000002</c:v>
                </c:pt>
                <c:pt idx="3" formatCode="0.00">
                  <c:v>1963.6769246666668</c:v>
                </c:pt>
              </c:numCache>
            </c:numRef>
          </c:val>
        </c:ser>
        <c:ser>
          <c:idx val="1"/>
          <c:order val="1"/>
          <c:tx>
            <c:strRef>
              <c:f>[experiments_v3.xlsx]Sheet1!$L$2</c:f>
              <c:strCache>
                <c:ptCount val="1"/>
                <c:pt idx="0">
                  <c:v>Highlight Extraction &amp; Visualization</c:v>
                </c:pt>
              </c:strCache>
            </c:strRef>
          </c:tx>
          <c:cat>
            <c:numRef>
              <c:f>[experiments_v3.xlsx]Sheet1!$M$7:$P$7</c:f>
              <c:numCache>
                <c:formatCode>0</c:formatCode>
                <c:ptCount val="4"/>
                <c:pt idx="0">
                  <c:v>10</c:v>
                </c:pt>
                <c:pt idx="1">
                  <c:v>12</c:v>
                </c:pt>
                <c:pt idx="2">
                  <c:v>14</c:v>
                </c:pt>
                <c:pt idx="3">
                  <c:v>16</c:v>
                </c:pt>
              </c:numCache>
            </c:numRef>
          </c:cat>
          <c:val>
            <c:numRef>
              <c:f>[experiments_v3.xlsx]Sheet1!$M$2:$P$2</c:f>
              <c:numCache>
                <c:formatCode>General</c:formatCode>
                <c:ptCount val="4"/>
                <c:pt idx="0">
                  <c:v>4.41</c:v>
                </c:pt>
                <c:pt idx="1">
                  <c:v>3.6</c:v>
                </c:pt>
                <c:pt idx="2" formatCode="0.00">
                  <c:v>3.6683560000000002</c:v>
                </c:pt>
                <c:pt idx="3" formatCode="0.00">
                  <c:v>3.7388373333333336</c:v>
                </c:pt>
              </c:numCache>
            </c:numRef>
          </c:val>
        </c:ser>
        <c:ser>
          <c:idx val="2"/>
          <c:order val="2"/>
          <c:tx>
            <c:strRef>
              <c:f>[experiments_v3.xlsx]Sheet1!$L$3</c:f>
              <c:strCache>
                <c:ptCount val="1"/>
                <c:pt idx="0">
                  <c:v>Text Creation</c:v>
                </c:pt>
              </c:strCache>
            </c:strRef>
          </c:tx>
          <c:spPr>
            <a:ln>
              <a:prstDash val="dash"/>
            </a:ln>
          </c:spPr>
          <c:cat>
            <c:numRef>
              <c:f>[experiments_v3.xlsx]Sheet1!$M$7:$P$7</c:f>
              <c:numCache>
                <c:formatCode>0</c:formatCode>
                <c:ptCount val="4"/>
                <c:pt idx="0">
                  <c:v>10</c:v>
                </c:pt>
                <c:pt idx="1">
                  <c:v>12</c:v>
                </c:pt>
                <c:pt idx="2">
                  <c:v>14</c:v>
                </c:pt>
                <c:pt idx="3">
                  <c:v>16</c:v>
                </c:pt>
              </c:numCache>
            </c:numRef>
          </c:cat>
          <c:val>
            <c:numRef>
              <c:f>[experiments_v3.xlsx]Sheet1!$M$3:$P$3</c:f>
              <c:numCache>
                <c:formatCode>General</c:formatCode>
                <c:ptCount val="4"/>
                <c:pt idx="0">
                  <c:v>1.32</c:v>
                </c:pt>
                <c:pt idx="1">
                  <c:v>1.42</c:v>
                </c:pt>
                <c:pt idx="2" formatCode="0.00">
                  <c:v>1.8021540000000003</c:v>
                </c:pt>
                <c:pt idx="3" formatCode="0.00">
                  <c:v>2.3513673333333327</c:v>
                </c:pt>
              </c:numCache>
            </c:numRef>
          </c:val>
        </c:ser>
        <c:ser>
          <c:idx val="3"/>
          <c:order val="3"/>
          <c:tx>
            <c:strRef>
              <c:f>[experiments_v3.xlsx]Sheet1!$L$4</c:f>
              <c:strCache>
                <c:ptCount val="1"/>
                <c:pt idx="0">
                  <c:v>Audio Creation</c:v>
                </c:pt>
              </c:strCache>
            </c:strRef>
          </c:tx>
          <c:spPr>
            <a:pattFill prst="wdUpDiag">
              <a:fgClr>
                <a:srgbClr val="002060"/>
              </a:fgClr>
              <a:bgClr>
                <a:schemeClr val="bg1"/>
              </a:bgClr>
            </a:pattFill>
            <a:ln w="50800"/>
          </c:spPr>
          <c:cat>
            <c:numRef>
              <c:f>[experiments_v3.xlsx]Sheet1!$M$7:$P$7</c:f>
              <c:numCache>
                <c:formatCode>0</c:formatCode>
                <c:ptCount val="4"/>
                <c:pt idx="0">
                  <c:v>10</c:v>
                </c:pt>
                <c:pt idx="1">
                  <c:v>12</c:v>
                </c:pt>
                <c:pt idx="2">
                  <c:v>14</c:v>
                </c:pt>
                <c:pt idx="3">
                  <c:v>16</c:v>
                </c:pt>
              </c:numCache>
            </c:numRef>
          </c:cat>
          <c:val>
            <c:numRef>
              <c:f>[experiments_v3.xlsx]Sheet1!$M$4:$P$4</c:f>
              <c:numCache>
                <c:formatCode>General</c:formatCode>
                <c:ptCount val="4"/>
                <c:pt idx="0">
                  <c:v>71463.209999999992</c:v>
                </c:pt>
                <c:pt idx="1">
                  <c:v>104634.27</c:v>
                </c:pt>
                <c:pt idx="2">
                  <c:v>145004.20497900032</c:v>
                </c:pt>
                <c:pt idx="3">
                  <c:v>169208.59252599999</c:v>
                </c:pt>
              </c:numCache>
            </c:numRef>
          </c:val>
        </c:ser>
        <c:ser>
          <c:idx val="4"/>
          <c:order val="4"/>
          <c:tx>
            <c:strRef>
              <c:f>[experiments_v3.xlsx]Sheet1!$L$5</c:f>
              <c:strCache>
                <c:ptCount val="1"/>
                <c:pt idx="0">
                  <c:v>Put in PPTX</c:v>
                </c:pt>
              </c:strCache>
            </c:strRef>
          </c:tx>
          <c:spPr>
            <a:pattFill prst="pct60">
              <a:fgClr>
                <a:srgbClr val="FF0000"/>
              </a:fgClr>
              <a:bgClr>
                <a:schemeClr val="bg1"/>
              </a:bgClr>
            </a:pattFill>
            <a:ln>
              <a:prstDash val="sysDot"/>
            </a:ln>
          </c:spPr>
          <c:cat>
            <c:numRef>
              <c:f>[experiments_v3.xlsx]Sheet1!$M$7:$P$7</c:f>
              <c:numCache>
                <c:formatCode>0</c:formatCode>
                <c:ptCount val="4"/>
                <c:pt idx="0">
                  <c:v>10</c:v>
                </c:pt>
                <c:pt idx="1">
                  <c:v>12</c:v>
                </c:pt>
                <c:pt idx="2">
                  <c:v>14</c:v>
                </c:pt>
                <c:pt idx="3">
                  <c:v>16</c:v>
                </c:pt>
              </c:numCache>
            </c:numRef>
          </c:cat>
          <c:val>
            <c:numRef>
              <c:f>[experiments_v3.xlsx]Sheet1!$M$5:$P$5</c:f>
              <c:numCache>
                <c:formatCode>0.00</c:formatCode>
                <c:ptCount val="4"/>
                <c:pt idx="0">
                  <c:v>378.23908299999999</c:v>
                </c:pt>
                <c:pt idx="1">
                  <c:v>285.8870786666667</c:v>
                </c:pt>
                <c:pt idx="2">
                  <c:v>452.73556199999945</c:v>
                </c:pt>
                <c:pt idx="3">
                  <c:v>460.5512800000003</c:v>
                </c:pt>
              </c:numCache>
            </c:numRef>
          </c:val>
        </c:ser>
        <c:gapWidth val="75"/>
        <c:overlap val="-25"/>
        <c:axId val="76049408"/>
        <c:axId val="76067584"/>
      </c:barChart>
      <c:catAx>
        <c:axId val="76049408"/>
        <c:scaling>
          <c:orientation val="minMax"/>
        </c:scaling>
        <c:axPos val="b"/>
        <c:numFmt formatCode="0" sourceLinked="1"/>
        <c:majorTickMark val="none"/>
        <c:tickLblPos val="nextTo"/>
        <c:crossAx val="76067584"/>
        <c:crosses val="autoZero"/>
        <c:auto val="1"/>
        <c:lblAlgn val="ctr"/>
        <c:lblOffset val="100"/>
      </c:catAx>
      <c:valAx>
        <c:axId val="76067584"/>
        <c:scaling>
          <c:logBase val="10"/>
          <c:orientation val="minMax"/>
        </c:scaling>
        <c:axPos val="l"/>
        <c:numFmt formatCode="General" sourceLinked="1"/>
        <c:majorTickMark val="none"/>
        <c:tickLblPos val="nextTo"/>
        <c:spPr>
          <a:ln w="9525">
            <a:noFill/>
          </a:ln>
        </c:spPr>
        <c:crossAx val="76049408"/>
        <c:crosses val="autoZero"/>
        <c:crossBetween val="between"/>
      </c:valAx>
    </c:plotArea>
    <c:legend>
      <c:legendPos val="b"/>
      <c:layout>
        <c:manualLayout>
          <c:xMode val="edge"/>
          <c:yMode val="edge"/>
          <c:x val="2.2764153085792845E-3"/>
          <c:y val="0.79183463742123894"/>
          <c:w val="0.96068147830807282"/>
          <c:h val="0.20816536257876125"/>
        </c:manualLayout>
      </c:layout>
    </c:legend>
    <c:plotVisOnly val="1"/>
    <c:dispBlanksAs val="gap"/>
  </c:chart>
  <c:txPr>
    <a:bodyPr/>
    <a:lstStyle/>
    <a:p>
      <a:pPr>
        <a:defRPr sz="20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US"/>
              <a:t>Time breakdown(msec) per Act </a:t>
            </a:r>
          </a:p>
        </c:rich>
      </c:tx>
      <c:layout/>
    </c:title>
    <c:plotArea>
      <c:layout/>
      <c:barChart>
        <c:barDir val="col"/>
        <c:grouping val="clustered"/>
        <c:ser>
          <c:idx val="0"/>
          <c:order val="0"/>
          <c:tx>
            <c:strRef>
              <c:f>[experiments_v3.xlsx]Sheet1!$A$1</c:f>
              <c:strCache>
                <c:ptCount val="1"/>
                <c:pt idx="0">
                  <c:v>Intro Act</c:v>
                </c:pt>
              </c:strCache>
            </c:strRef>
          </c:tx>
          <c:cat>
            <c:numRef>
              <c:f>[experiments_v3.xlsx]Sheet1!$B$7:$E$7</c:f>
              <c:numCache>
                <c:formatCode>0</c:formatCode>
                <c:ptCount val="4"/>
                <c:pt idx="0">
                  <c:v>10</c:v>
                </c:pt>
                <c:pt idx="1">
                  <c:v>12</c:v>
                </c:pt>
                <c:pt idx="2">
                  <c:v>14</c:v>
                </c:pt>
                <c:pt idx="3">
                  <c:v>16</c:v>
                </c:pt>
              </c:numCache>
            </c:numRef>
          </c:cat>
          <c:val>
            <c:numRef>
              <c:f>[experiments_v3.xlsx]Sheet1!$B$1:$E$1</c:f>
              <c:numCache>
                <c:formatCode>0.00</c:formatCode>
                <c:ptCount val="4"/>
                <c:pt idx="0">
                  <c:v>3865.9681410000003</c:v>
                </c:pt>
                <c:pt idx="1">
                  <c:v>4259.3003926666734</c:v>
                </c:pt>
                <c:pt idx="2">
                  <c:v>4940.4680423333275</c:v>
                </c:pt>
                <c:pt idx="3">
                  <c:v>5592.1767553333275</c:v>
                </c:pt>
              </c:numCache>
            </c:numRef>
          </c:val>
        </c:ser>
        <c:ser>
          <c:idx val="1"/>
          <c:order val="1"/>
          <c:tx>
            <c:strRef>
              <c:f>[experiments_v3.xlsx]Sheet1!$A$2</c:f>
              <c:strCache>
                <c:ptCount val="1"/>
                <c:pt idx="0">
                  <c:v>Original Act</c:v>
                </c:pt>
              </c:strCache>
            </c:strRef>
          </c:tx>
          <c:spPr>
            <a:pattFill prst="wdDnDiag">
              <a:fgClr>
                <a:srgbClr val="C00000"/>
              </a:fgClr>
              <a:bgClr>
                <a:schemeClr val="bg1"/>
              </a:bgClr>
            </a:pattFill>
            <a:ln w="47625">
              <a:prstDash val="dash"/>
            </a:ln>
          </c:spPr>
          <c:cat>
            <c:numRef>
              <c:f>[experiments_v3.xlsx]Sheet1!$B$7:$E$7</c:f>
              <c:numCache>
                <c:formatCode>0</c:formatCode>
                <c:ptCount val="4"/>
                <c:pt idx="0">
                  <c:v>10</c:v>
                </c:pt>
                <c:pt idx="1">
                  <c:v>12</c:v>
                </c:pt>
                <c:pt idx="2">
                  <c:v>14</c:v>
                </c:pt>
                <c:pt idx="3">
                  <c:v>16</c:v>
                </c:pt>
              </c:numCache>
            </c:numRef>
          </c:cat>
          <c:val>
            <c:numRef>
              <c:f>[experiments_v3.xlsx]Sheet1!$B$2:$E$2</c:f>
              <c:numCache>
                <c:formatCode>0.00</c:formatCode>
                <c:ptCount val="4"/>
                <c:pt idx="0">
                  <c:v>8014.6435870000005</c:v>
                </c:pt>
                <c:pt idx="1">
                  <c:v>8445.4618056666422</c:v>
                </c:pt>
                <c:pt idx="2">
                  <c:v>9321.1332169999987</c:v>
                </c:pt>
                <c:pt idx="3">
                  <c:v>9598.1134060000149</c:v>
                </c:pt>
              </c:numCache>
            </c:numRef>
          </c:val>
        </c:ser>
        <c:ser>
          <c:idx val="2"/>
          <c:order val="2"/>
          <c:tx>
            <c:strRef>
              <c:f>[experiments_v3.xlsx]Sheet1!$A$3</c:f>
              <c:strCache>
                <c:ptCount val="1"/>
                <c:pt idx="0">
                  <c:v>Act I</c:v>
                </c:pt>
              </c:strCache>
            </c:strRef>
          </c:tx>
          <c:spPr>
            <a:solidFill>
              <a:srgbClr val="002060"/>
            </a:solidFill>
            <a:ln w="38100">
              <a:noFill/>
            </a:ln>
          </c:spPr>
          <c:cat>
            <c:numRef>
              <c:f>[experiments_v3.xlsx]Sheet1!$B$7:$E$7</c:f>
              <c:numCache>
                <c:formatCode>0</c:formatCode>
                <c:ptCount val="4"/>
                <c:pt idx="0">
                  <c:v>10</c:v>
                </c:pt>
                <c:pt idx="1">
                  <c:v>12</c:v>
                </c:pt>
                <c:pt idx="2">
                  <c:v>14</c:v>
                </c:pt>
                <c:pt idx="3">
                  <c:v>16</c:v>
                </c:pt>
              </c:numCache>
            </c:numRef>
          </c:cat>
          <c:val>
            <c:numRef>
              <c:f>[experiments_v3.xlsx]Sheet1!$B$3:$E$3</c:f>
              <c:numCache>
                <c:formatCode>0.00</c:formatCode>
                <c:ptCount val="4"/>
                <c:pt idx="0">
                  <c:v>21216.653356666615</c:v>
                </c:pt>
                <c:pt idx="1">
                  <c:v>42666.488201333341</c:v>
                </c:pt>
                <c:pt idx="2">
                  <c:v>70764.834334999992</c:v>
                </c:pt>
                <c:pt idx="3">
                  <c:v>90580.309342000022</c:v>
                </c:pt>
              </c:numCache>
            </c:numRef>
          </c:val>
        </c:ser>
        <c:ser>
          <c:idx val="3"/>
          <c:order val="3"/>
          <c:tx>
            <c:strRef>
              <c:f>[experiments_v3.xlsx]Sheet1!$A$4</c:f>
              <c:strCache>
                <c:ptCount val="1"/>
                <c:pt idx="0">
                  <c:v>Act II</c:v>
                </c:pt>
              </c:strCache>
            </c:strRef>
          </c:tx>
          <c:spPr>
            <a:pattFill prst="wdUpDiag">
              <a:fgClr>
                <a:srgbClr val="7030A0"/>
              </a:fgClr>
              <a:bgClr>
                <a:schemeClr val="bg1"/>
              </a:bgClr>
            </a:pattFill>
            <a:ln>
              <a:prstDash val="sysDash"/>
            </a:ln>
          </c:spPr>
          <c:cat>
            <c:numRef>
              <c:f>[experiments_v3.xlsx]Sheet1!$B$7:$E$7</c:f>
              <c:numCache>
                <c:formatCode>0</c:formatCode>
                <c:ptCount val="4"/>
                <c:pt idx="0">
                  <c:v>10</c:v>
                </c:pt>
                <c:pt idx="1">
                  <c:v>12</c:v>
                </c:pt>
                <c:pt idx="2">
                  <c:v>14</c:v>
                </c:pt>
                <c:pt idx="3">
                  <c:v>16</c:v>
                </c:pt>
              </c:numCache>
            </c:numRef>
          </c:cat>
          <c:val>
            <c:numRef>
              <c:f>[experiments_v3.xlsx]Sheet1!$B$4:$E$4</c:f>
              <c:numCache>
                <c:formatCode>0.00</c:formatCode>
                <c:ptCount val="4"/>
                <c:pt idx="0">
                  <c:v>21502.245504666669</c:v>
                </c:pt>
                <c:pt idx="1">
                  <c:v>22599.710403666668</c:v>
                </c:pt>
                <c:pt idx="2">
                  <c:v>23192.878155999999</c:v>
                </c:pt>
                <c:pt idx="3">
                  <c:v>23079.761154333333</c:v>
                </c:pt>
              </c:numCache>
            </c:numRef>
          </c:val>
        </c:ser>
        <c:ser>
          <c:idx val="4"/>
          <c:order val="4"/>
          <c:tx>
            <c:strRef>
              <c:f>[experiments_v3.xlsx]Sheet1!$A$5</c:f>
              <c:strCache>
                <c:ptCount val="1"/>
                <c:pt idx="0">
                  <c:v>Summary Act</c:v>
                </c:pt>
              </c:strCache>
            </c:strRef>
          </c:tx>
          <c:spPr>
            <a:solidFill>
              <a:srgbClr val="FF0000"/>
            </a:solidFill>
            <a:ln>
              <a:solidFill>
                <a:srgbClr val="008000"/>
              </a:solidFill>
              <a:prstDash val="sysDot"/>
            </a:ln>
          </c:spPr>
          <c:cat>
            <c:numRef>
              <c:f>[experiments_v3.xlsx]Sheet1!$B$7:$E$7</c:f>
              <c:numCache>
                <c:formatCode>0</c:formatCode>
                <c:ptCount val="4"/>
                <c:pt idx="0">
                  <c:v>10</c:v>
                </c:pt>
                <c:pt idx="1">
                  <c:v>12</c:v>
                </c:pt>
                <c:pt idx="2">
                  <c:v>14</c:v>
                </c:pt>
                <c:pt idx="3">
                  <c:v>16</c:v>
                </c:pt>
              </c:numCache>
            </c:numRef>
          </c:cat>
          <c:val>
            <c:numRef>
              <c:f>[experiments_v3.xlsx]Sheet1!$B$5:$E$5</c:f>
              <c:numCache>
                <c:formatCode>0.00</c:formatCode>
                <c:ptCount val="4"/>
                <c:pt idx="0">
                  <c:v>18416.673202666658</c:v>
                </c:pt>
                <c:pt idx="1">
                  <c:v>27835.608675333297</c:v>
                </c:pt>
                <c:pt idx="2">
                  <c:v>39507.010099666666</c:v>
                </c:pt>
                <c:pt idx="3">
                  <c:v>42788.550277666669</c:v>
                </c:pt>
              </c:numCache>
            </c:numRef>
          </c:val>
        </c:ser>
        <c:gapWidth val="75"/>
        <c:overlap val="-25"/>
        <c:axId val="76111232"/>
        <c:axId val="76121216"/>
      </c:barChart>
      <c:catAx>
        <c:axId val="76111232"/>
        <c:scaling>
          <c:orientation val="minMax"/>
        </c:scaling>
        <c:axPos val="b"/>
        <c:numFmt formatCode="0" sourceLinked="1"/>
        <c:majorTickMark val="none"/>
        <c:tickLblPos val="nextTo"/>
        <c:crossAx val="76121216"/>
        <c:crosses val="autoZero"/>
        <c:auto val="1"/>
        <c:lblAlgn val="ctr"/>
        <c:lblOffset val="100"/>
      </c:catAx>
      <c:valAx>
        <c:axId val="76121216"/>
        <c:scaling>
          <c:orientation val="minMax"/>
        </c:scaling>
        <c:axPos val="l"/>
        <c:numFmt formatCode="0" sourceLinked="0"/>
        <c:majorTickMark val="none"/>
        <c:tickLblPos val="nextTo"/>
        <c:spPr>
          <a:ln w="9525">
            <a:noFill/>
          </a:ln>
        </c:spPr>
        <c:crossAx val="76111232"/>
        <c:crosses val="autoZero"/>
        <c:crossBetween val="between"/>
      </c:valAx>
    </c:plotArea>
    <c:legend>
      <c:legendPos val="b"/>
      <c:layout/>
    </c:legend>
    <c:plotVisOnly val="1"/>
    <c:dispBlanksAs val="gap"/>
  </c:chart>
  <c:txPr>
    <a:bodyPr/>
    <a:lstStyle/>
    <a:p>
      <a:pPr>
        <a:defRPr sz="1800"/>
      </a:pPr>
      <a:endParaRPr lang="el-G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E7098DBE-22E5-4599-A147-AA9CB088E974}" type="datetimeFigureOut">
              <a:rPr lang="el-GR" smtClean="0"/>
              <a:t>2/6/2014</a:t>
            </a:fld>
            <a:endParaRPr lang="el-GR"/>
          </a:p>
        </p:txBody>
      </p:sp>
      <p:sp>
        <p:nvSpPr>
          <p:cNvPr id="4" name="Footer Placeholder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2C735EE4-7801-4910-863F-6998D472707A}" type="slidenum">
              <a:rPr lang="el-GR" smtClean="0"/>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44C2DAF5-B4E7-49D8-8875-1E6C92D92BF2}" type="datetimeFigureOut">
              <a:rPr lang="en-US" smtClean="0"/>
              <a:pPr/>
              <a:t>6/2/2014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D7C5248B-DBD5-4FBA-9CF9-53C4BC0AA714}" type="slidenum">
              <a:rPr lang="en-US" smtClean="0"/>
              <a:pPr/>
              <a:t>‹#›</a:t>
            </a:fld>
            <a:endParaRPr lang="en-US"/>
          </a:p>
        </p:txBody>
      </p:sp>
    </p:spTree>
    <p:extLst>
      <p:ext uri="{BB962C8B-B14F-4D97-AF65-F5344CB8AC3E}">
        <p14:creationId xmlns:p14="http://schemas.microsoft.com/office/powerpoint/2010/main" xmlns="" val="406508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mary.dfki.de:5912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1255713" y="728663"/>
            <a:ext cx="4803775" cy="3602037"/>
          </a:xfrm>
          <a:solidFill>
            <a:srgbClr val="FFFFFF"/>
          </a:solidFill>
          <a:ln>
            <a:solidFill>
              <a:srgbClr val="000000"/>
            </a:solidFill>
            <a:miter lim="800000"/>
          </a:ln>
        </p:spPr>
      </p:sp>
      <p:sp>
        <p:nvSpPr>
          <p:cNvPr id="88067" name="Rectangle 2"/>
          <p:cNvSpPr>
            <a:spLocks noGrp="1" noChangeArrowheads="1"/>
          </p:cNvSpPr>
          <p:nvPr>
            <p:ph type="body" idx="1"/>
          </p:nvPr>
        </p:nvSpPr>
        <p:spPr>
          <a:xfrm>
            <a:off x="731521" y="4560571"/>
            <a:ext cx="5852160" cy="432054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a:t>
            </a:r>
          </a:p>
          <a:p>
            <a:pPr lvl="0"/>
            <a:r>
              <a:rPr lang="en-US" dirty="0" smtClean="0"/>
              <a:t>… the existence of a star schema</a:t>
            </a:r>
          </a:p>
          <a:p>
            <a:pPr lvl="0"/>
            <a:r>
              <a:rPr lang="en-US" dirty="0" smtClean="0"/>
              <a:t>… that the end users are interested in working with OLAP queries </a:t>
            </a:r>
          </a:p>
          <a:p>
            <a:endParaRPr lang="en-US" dirty="0" smtClean="0"/>
          </a:p>
          <a:p>
            <a:r>
              <a:rPr lang="en-US" dirty="0" smtClean="0"/>
              <a:t>In this example. we have a cube over the Adult data set which is a data set containing</a:t>
            </a:r>
            <a:r>
              <a:rPr lang="en-US" baseline="0" dirty="0" smtClean="0"/>
              <a:t> census data.</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10</a:t>
            </a:fld>
            <a:endParaRPr lang="en-US"/>
          </a:p>
        </p:txBody>
      </p:sp>
    </p:spTree>
    <p:extLst>
      <p:ext uri="{BB962C8B-B14F-4D97-AF65-F5344CB8AC3E}">
        <p14:creationId xmlns:p14="http://schemas.microsoft.com/office/powerpoint/2010/main" xmlns="" val="102493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Here.</a:t>
            </a:r>
            <a:r>
              <a:rPr lang="en-US" dirty="0" smtClean="0"/>
              <a:t> you can see the answer of the original query. You have specified education to be equal to 'Post-Secondary'. and work to be equal to 'With-Pay'. We report on </a:t>
            </a:r>
            <a:r>
              <a:rPr lang="en-US" dirty="0" err="1" smtClean="0"/>
              <a:t>Avg</a:t>
            </a:r>
            <a:r>
              <a:rPr lang="en-US" dirty="0" smtClean="0"/>
              <a:t> of work hours per week grouped by education at level 2. and work at level 1 .
You can observe the results in this table. We highlight the largest values with red and the lowest values with blue color. 
Column Some-college has 2 of the 3 lowest values.
Row Self-</a:t>
            </a:r>
            <a:r>
              <a:rPr lang="en-US" dirty="0" err="1" smtClean="0"/>
              <a:t>emp</a:t>
            </a:r>
            <a:r>
              <a:rPr lang="en-US" dirty="0" smtClean="0"/>
              <a:t> has 3 of the 3 highest values.
Row Gov has 2 of the 3 lowest values.
</a:t>
            </a:r>
            <a:endParaRPr lang="en-US" dirty="0"/>
          </a:p>
        </p:txBody>
      </p:sp>
      <p:sp>
        <p:nvSpPr>
          <p:cNvPr id="4" name="Slide Number Placeholder 3"/>
          <p:cNvSpPr>
            <a:spLocks noGrp="1"/>
          </p:cNvSpPr>
          <p:nvPr>
            <p:ph type="sldNum" sz="quarter" idx="10"/>
          </p:nvPr>
        </p:nvSpPr>
        <p:spPr/>
        <p:txBody>
          <a:bodyPr/>
          <a:lstStyle/>
          <a:p>
            <a:fld id="{16159E77-4725-4CB7-9EC4-5EC2DD79573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1453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p>
          <a:p>
            <a:r>
              <a:rPr lang="en-US" dirty="0" smtClean="0"/>
              <a:t>- execution of the original query: A first assessment of the current state of affairs</a:t>
            </a:r>
          </a:p>
          <a:p>
            <a:r>
              <a:rPr lang="en-US" dirty="0" smtClean="0"/>
              <a:t>- Put the state in Context</a:t>
            </a:r>
          </a:p>
          <a:p>
            <a:r>
              <a:rPr lang="en-US" dirty="0" smtClean="0"/>
              <a:t>- Analysis of why things are this way. </a:t>
            </a:r>
          </a:p>
          <a:p>
            <a:endParaRPr lang="en-US" dirty="0" smtClean="0"/>
          </a:p>
          <a:p>
            <a:r>
              <a:rPr lang="en-US" dirty="0" smtClean="0"/>
              <a:t>2. Per result, try to</a:t>
            </a:r>
            <a:r>
              <a:rPr lang="en-US" baseline="0" dirty="0" smtClean="0"/>
              <a:t> extract highlights</a:t>
            </a:r>
          </a:p>
          <a:p>
            <a:endParaRPr lang="en-US" baseline="0" dirty="0" smtClean="0"/>
          </a:p>
          <a:p>
            <a:r>
              <a:rPr lang="en-US" baseline="0" dirty="0" smtClean="0"/>
              <a:t>3. Per result, per highlight: text (and audio of the text). Combine the texts of highlights + colors for the presentation of the result</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traditional story …</a:t>
            </a:r>
          </a:p>
          <a:p>
            <a:r>
              <a:rPr lang="en-US" dirty="0" smtClean="0"/>
              <a:t>The first act provides contextualization for the characters as well as the incident that sets the story on the move. </a:t>
            </a:r>
          </a:p>
          <a:p>
            <a:r>
              <a:rPr lang="en-US" dirty="0" smtClean="0"/>
              <a:t>The second act is where the protagonists and the rest of the roles build up their actions and reactions and </a:t>
            </a:r>
          </a:p>
          <a:p>
            <a:r>
              <a:rPr lang="en-US" dirty="0" smtClean="0"/>
              <a:t>The third act is where the resolution of the story is taking place.</a:t>
            </a:r>
          </a:p>
          <a:p>
            <a:endParaRPr lang="en-US" dirty="0" smtClean="0"/>
          </a:p>
          <a:p>
            <a:r>
              <a:rPr lang="en-US" dirty="0" smtClean="0"/>
              <a:t>Pink column: internal structure of the movie, result-oriented </a:t>
            </a:r>
          </a:p>
          <a:p>
            <a:r>
              <a:rPr lang="en-US" dirty="0" smtClean="0"/>
              <a:t>Blue column: task-oriented, how to get the job done, what produces</a:t>
            </a:r>
            <a:r>
              <a:rPr lang="en-US" baseline="0" dirty="0" smtClean="0"/>
              <a:t> the data for each result</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18</a:t>
            </a:fld>
            <a:endParaRPr lang="en-US"/>
          </a:p>
        </p:txBody>
      </p:sp>
    </p:spTree>
    <p:extLst>
      <p:ext uri="{BB962C8B-B14F-4D97-AF65-F5344CB8AC3E}">
        <p14:creationId xmlns:p14="http://schemas.microsoft.com/office/powerpoint/2010/main" xmlns="" val="230660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CC00"/>
                </a:solidFill>
              </a:rPr>
              <a:t>So far, database systems assume their work is done once results are produced, effectively prohibiting even well-educated end-users to work with them. </a:t>
            </a:r>
            <a:endParaRPr lang="el-GR" sz="1200" dirty="0" smtClean="0">
              <a:solidFill>
                <a:srgbClr val="00CC00"/>
              </a:solidFill>
            </a:endParaRPr>
          </a:p>
          <a:p>
            <a:endParaRPr lang="el-GR" dirty="0"/>
          </a:p>
        </p:txBody>
      </p:sp>
      <p:sp>
        <p:nvSpPr>
          <p:cNvPr id="4" name="Slide Number Placeholder 3"/>
          <p:cNvSpPr>
            <a:spLocks noGrp="1"/>
          </p:cNvSpPr>
          <p:nvPr>
            <p:ph type="sldNum" sz="quarter" idx="10"/>
          </p:nvPr>
        </p:nvSpPr>
        <p:spPr/>
        <p:txBody>
          <a:bodyPr/>
          <a:lstStyle/>
          <a:p>
            <a:fld id="{70D6CD5E-B517-4D50-994D-00B80814F150}"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report on the </a:t>
            </a:r>
            <a:r>
              <a:rPr lang="en-US" dirty="0" err="1" smtClean="0"/>
              <a:t>Avg</a:t>
            </a:r>
            <a:r>
              <a:rPr lang="en-US" dirty="0" smtClean="0"/>
              <a:t> of work hours per week when education is fixed to 'Post-Secondary' and work is fixed to 'With-Pay'. We will start by answering the original query and we complement the result with contextualization and detailed analyses.</a:t>
            </a:r>
          </a:p>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20</a:t>
            </a:fld>
            <a:endParaRPr lang="en-US"/>
          </a:p>
        </p:txBody>
      </p:sp>
    </p:spTree>
    <p:extLst>
      <p:ext uri="{BB962C8B-B14F-4D97-AF65-F5344CB8AC3E}">
        <p14:creationId xmlns:p14="http://schemas.microsoft.com/office/powerpoint/2010/main" xmlns="" val="139129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23</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24</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Act II is to help the user understand why the situation is as observed in the original query</a:t>
            </a:r>
          </a:p>
          <a:p>
            <a:r>
              <a:rPr lang="en-US" dirty="0" smtClean="0"/>
              <a:t>This is</a:t>
            </a:r>
            <a:r>
              <a:rPr lang="en-US" baseline="0" dirty="0" smtClean="0"/>
              <a:t> done by drilling down</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25</a:t>
            </a:fld>
            <a:endParaRPr lang="en-US"/>
          </a:p>
        </p:txBody>
      </p:sp>
    </p:spTree>
    <p:extLst>
      <p:ext uri="{BB962C8B-B14F-4D97-AF65-F5344CB8AC3E}">
        <p14:creationId xmlns:p14="http://schemas.microsoft.com/office/powerpoint/2010/main" xmlns="" val="4014921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26</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27</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itchFamily="34" charset="0"/>
              </a:rPr>
              <a:t>Here</a:t>
            </a:r>
            <a:r>
              <a:rPr lang="el-GR" dirty="0" smtClean="0">
                <a:latin typeface="Trebuchet MS" pitchFamily="34" charset="0"/>
              </a:rPr>
              <a:t>,</a:t>
            </a:r>
            <a:r>
              <a:rPr lang="en-US" dirty="0" smtClean="0">
                <a:latin typeface="Trebuchet MS" pitchFamily="34" charset="0"/>
              </a:rPr>
              <a:t> you can see the answer of the original query. You have specified </a:t>
            </a:r>
            <a:r>
              <a:rPr lang="en-US" dirty="0" smtClean="0">
                <a:solidFill>
                  <a:srgbClr val="C00000"/>
                </a:solidFill>
                <a:latin typeface="Trebuchet MS" pitchFamily="34" charset="0"/>
              </a:rPr>
              <a:t>education</a:t>
            </a:r>
            <a:r>
              <a:rPr lang="en-US" dirty="0" smtClean="0">
                <a:latin typeface="Trebuchet MS" pitchFamily="34" charset="0"/>
              </a:rPr>
              <a:t> to be equal </a:t>
            </a:r>
            <a:r>
              <a:rPr lang="en-US" dirty="0" smtClean="0">
                <a:solidFill>
                  <a:srgbClr val="C00000"/>
                </a:solidFill>
                <a:latin typeface="Trebuchet MS" pitchFamily="34" charset="0"/>
              </a:rPr>
              <a:t>to 'Post-Secondary‘</a:t>
            </a:r>
            <a:r>
              <a:rPr lang="en-US" dirty="0" smtClean="0">
                <a:latin typeface="Trebuchet MS" pitchFamily="34" charset="0"/>
              </a:rPr>
              <a:t>, and </a:t>
            </a:r>
            <a:r>
              <a:rPr lang="en-US" dirty="0" smtClean="0">
                <a:solidFill>
                  <a:srgbClr val="C00000"/>
                </a:solidFill>
                <a:latin typeface="Trebuchet MS" pitchFamily="34" charset="0"/>
              </a:rPr>
              <a:t>work </a:t>
            </a:r>
            <a:r>
              <a:rPr lang="en-US" dirty="0" smtClean="0">
                <a:latin typeface="Trebuchet MS" pitchFamily="34" charset="0"/>
              </a:rPr>
              <a:t>to be equal to </a:t>
            </a:r>
            <a:r>
              <a:rPr lang="en-US" dirty="0" smtClean="0">
                <a:solidFill>
                  <a:srgbClr val="C00000"/>
                </a:solidFill>
                <a:latin typeface="Trebuchet MS" pitchFamily="34" charset="0"/>
              </a:rPr>
              <a:t>'With-Pay'</a:t>
            </a:r>
            <a:r>
              <a:rPr lang="en-US" dirty="0" smtClean="0">
                <a:latin typeface="Trebuchet MS" pitchFamily="34" charset="0"/>
              </a:rPr>
              <a:t>. We report on </a:t>
            </a:r>
            <a:r>
              <a:rPr lang="en-US" dirty="0" err="1" smtClean="0">
                <a:solidFill>
                  <a:srgbClr val="C00000"/>
                </a:solidFill>
                <a:latin typeface="Trebuchet MS" pitchFamily="34" charset="0"/>
              </a:rPr>
              <a:t>Avg</a:t>
            </a:r>
            <a:r>
              <a:rPr lang="en-US" dirty="0" smtClean="0">
                <a:latin typeface="Trebuchet MS" pitchFamily="34" charset="0"/>
              </a:rPr>
              <a:t> of </a:t>
            </a:r>
            <a:r>
              <a:rPr lang="en-US" dirty="0" smtClean="0">
                <a:solidFill>
                  <a:srgbClr val="C00000"/>
                </a:solidFill>
                <a:latin typeface="Trebuchet MS" pitchFamily="34" charset="0"/>
              </a:rPr>
              <a:t>work hours per week </a:t>
            </a:r>
            <a:r>
              <a:rPr lang="en-US" dirty="0" smtClean="0">
                <a:latin typeface="Trebuchet MS" pitchFamily="34" charset="0"/>
              </a:rPr>
              <a:t>grouped by </a:t>
            </a:r>
            <a:r>
              <a:rPr lang="en-US" dirty="0" smtClean="0">
                <a:solidFill>
                  <a:srgbClr val="C00000"/>
                </a:solidFill>
                <a:latin typeface="Trebuchet MS" pitchFamily="34" charset="0"/>
              </a:rPr>
              <a:t>education</a:t>
            </a:r>
            <a:r>
              <a:rPr lang="en-US" dirty="0" smtClean="0">
                <a:latin typeface="Trebuchet MS" pitchFamily="34" charset="0"/>
              </a:rPr>
              <a:t> at </a:t>
            </a:r>
            <a:r>
              <a:rPr lang="en-US" dirty="0" smtClean="0">
                <a:solidFill>
                  <a:srgbClr val="C00000"/>
                </a:solidFill>
                <a:latin typeface="Trebuchet MS" pitchFamily="34" charset="0"/>
              </a:rPr>
              <a:t>level 2</a:t>
            </a:r>
            <a:r>
              <a:rPr lang="en-US" dirty="0" smtClean="0">
                <a:latin typeface="Trebuchet MS" pitchFamily="34" charset="0"/>
              </a:rPr>
              <a:t>, and </a:t>
            </a:r>
            <a:r>
              <a:rPr lang="en-US" dirty="0" smtClean="0">
                <a:solidFill>
                  <a:srgbClr val="C00000"/>
                </a:solidFill>
                <a:latin typeface="Trebuchet MS" pitchFamily="34" charset="0"/>
              </a:rPr>
              <a:t>work</a:t>
            </a:r>
            <a:r>
              <a:rPr lang="en-US" dirty="0" smtClean="0">
                <a:latin typeface="Trebuchet MS" pitchFamily="34" charset="0"/>
              </a:rPr>
              <a:t> at </a:t>
            </a:r>
            <a:r>
              <a:rPr lang="en-US" dirty="0" smtClean="0">
                <a:solidFill>
                  <a:srgbClr val="C00000"/>
                </a:solidFill>
                <a:latin typeface="Trebuchet MS" pitchFamily="34" charset="0"/>
              </a:rPr>
              <a:t>level 1 </a:t>
            </a:r>
            <a:r>
              <a:rPr lang="en-US" dirty="0" smtClean="0">
                <a:latin typeface="Trebuchet MS" pitchFamily="34" charset="0"/>
              </a:rPr>
              <a:t>.
You can observe the results in this table. We highlight the largest values with red and the lowest values with blue color. </a:t>
            </a:r>
            <a:endParaRPr lang="el-GR" dirty="0" smtClean="0">
              <a:latin typeface="Trebuchet MS" pitchFamily="34" charset="0"/>
            </a:endParaRPr>
          </a:p>
          <a:p>
            <a:r>
              <a:rPr lang="en-US" dirty="0" smtClean="0"/>
              <a:t>
Column Some-college has 2 of the 3 lowest values.
Row Self-</a:t>
            </a:r>
            <a:r>
              <a:rPr lang="en-US" dirty="0" err="1" smtClean="0"/>
              <a:t>emp</a:t>
            </a:r>
            <a:r>
              <a:rPr lang="en-US" dirty="0" smtClean="0"/>
              <a:t> has 3 of the 3 highest values.
Row Gov has 2 of the 3 lowest values.
</a:t>
            </a:r>
            <a:endParaRPr lang="en-US" dirty="0"/>
          </a:p>
        </p:txBody>
      </p:sp>
      <p:sp>
        <p:nvSpPr>
          <p:cNvPr id="4" name="Slide Number Placeholder 3"/>
          <p:cNvSpPr>
            <a:spLocks noGrp="1"/>
          </p:cNvSpPr>
          <p:nvPr>
            <p:ph type="sldNum" sz="quarter" idx="10"/>
          </p:nvPr>
        </p:nvSpPr>
        <p:spPr/>
        <p:txBody>
          <a:bodyPr/>
          <a:lstStyle/>
          <a:p>
            <a:fld id="{16159E77-4725-4CB7-9EC4-5EC2DD79573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14536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POI helps to manipulate file formats based upon the Office Open XML standards (OOXML) and Microsoft's OLE 2 Compound Document format (OLE2). </a:t>
            </a:r>
          </a:p>
          <a:p>
            <a:r>
              <a:rPr lang="en-US" sz="1200" dirty="0" smtClean="0"/>
              <a:t>XSLF –XML </a:t>
            </a:r>
            <a:r>
              <a:rPr lang="en-US" sz="1200" b="0" i="0" kern="1200" dirty="0" smtClean="0">
                <a:solidFill>
                  <a:schemeClr val="tx1"/>
                </a:solidFill>
                <a:effectLst/>
                <a:latin typeface="+mn-lt"/>
                <a:ea typeface="+mn-ea"/>
                <a:cs typeface="+mn-cs"/>
              </a:rPr>
              <a:t>Slide Layout Format</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34</a:t>
            </a:fld>
            <a:endParaRPr lang="en-US"/>
          </a:p>
        </p:txBody>
      </p:sp>
    </p:spTree>
    <p:extLst>
      <p:ext uri="{BB962C8B-B14F-4D97-AF65-F5344CB8AC3E}">
        <p14:creationId xmlns:p14="http://schemas.microsoft.com/office/powerpoint/2010/main" xmlns="" val="279689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Espeak</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Microsoft</a:t>
            </a:r>
            <a:r>
              <a:rPr lang="en-US" baseline="0" dirty="0" smtClean="0"/>
              <a:t> API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cmu-slt-hsmm</a:t>
            </a:r>
            <a:r>
              <a:rPr lang="en-US" dirty="0" smtClean="0"/>
              <a:t> US female Voice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http://mary.dfki.de:59125/</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36</a:t>
            </a:fld>
            <a:endParaRPr lang="en-US"/>
          </a:p>
        </p:txBody>
      </p:sp>
    </p:spTree>
    <p:extLst>
      <p:ext uri="{BB962C8B-B14F-4D97-AF65-F5344CB8AC3E}">
        <p14:creationId xmlns:p14="http://schemas.microsoft.com/office/powerpoint/2010/main" xmlns="" val="279689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interesting result</a:t>
            </a:r>
            <a:r>
              <a:rPr lang="en-US" baseline="0" dirty="0" smtClean="0"/>
              <a:t> showing which parts of the method are the most expensive. </a:t>
            </a:r>
          </a:p>
          <a:p>
            <a:r>
              <a:rPr lang="en-US" baseline="0" dirty="0" smtClean="0"/>
              <a:t>X-axis: number of slides. Y-axis: time in LOG scale</a:t>
            </a:r>
          </a:p>
          <a:p>
            <a:endParaRPr lang="en-US" baseline="0" dirty="0" smtClean="0"/>
          </a:p>
          <a:p>
            <a:r>
              <a:rPr lang="en-US" baseline="0" dirty="0" smtClean="0"/>
              <a:t>Observe how many orders of magnitude the audio gen. is. Then, comes the (blue) db querying. Then, comes the (pink) wrap-up.</a:t>
            </a:r>
          </a:p>
          <a:p>
            <a:r>
              <a:rPr lang="en-US" baseline="0" dirty="0" smtClean="0"/>
              <a:t>Clear opportunity for adding more highlights and improving text as the highlight extraction (dark red) and the text (green) are so much faster =&gt; we can do more sophisticated stuff with them without actually delaying the performance.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actual numbers for the previous slide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Both systems had the same user interface that allows users to construct queries by point-n-click without having to actually write them in SQL.</a:t>
            </a:r>
            <a:endParaRPr lang="el-GR"/>
          </a:p>
        </p:txBody>
      </p:sp>
      <p:sp>
        <p:nvSpPr>
          <p:cNvPr id="4" name="Slide Number Placeholder 3"/>
          <p:cNvSpPr>
            <a:spLocks noGrp="1"/>
          </p:cNvSpPr>
          <p:nvPr>
            <p:ph type="sldNum" sz="quarter" idx="10"/>
          </p:nvPr>
        </p:nvSpPr>
        <p:spPr/>
        <p:txBody>
          <a:bodyPr/>
          <a:lstStyle/>
          <a:p>
            <a:fld id="{072C4252-53A8-485F-9785-78CA191C0609}" type="slidenum">
              <a:rPr lang="el-GR" smtClean="0"/>
              <a:pPr/>
              <a:t>42</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Ph 0. We presented the data set, its dimensions and levels. We also gave a demo of how to pose queries to the systems. We explained to the users that they could use any combination of (a) slideshow, (b) browsing through the slides, and (c) reading a printout of a query result or a </a:t>
            </a:r>
            <a:r>
              <a:rPr lang="en-GB" dirty="0" err="1" smtClean="0"/>
              <a:t>CineCubes</a:t>
            </a:r>
            <a:r>
              <a:rPr lang="en-GB" dirty="0" smtClean="0"/>
              <a:t> report. All users were given a pamphlet reminding the basics of the above. Then, the users returned to their offices, where they all had ample networking, computing and printing facilities to work with the next of the phases.</a:t>
            </a:r>
          </a:p>
          <a:p>
            <a:endParaRPr lang="en-GB" dirty="0" smtClean="0"/>
          </a:p>
          <a:p>
            <a:r>
              <a:rPr lang="en-GB" dirty="0" smtClean="0"/>
              <a:t>Ph1. </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43</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Ph2:</a:t>
            </a:r>
            <a:r>
              <a:rPr lang="en-US" baseline="0" dirty="0" smtClean="0"/>
              <a:t> </a:t>
            </a:r>
            <a:r>
              <a:rPr lang="en-GB" dirty="0" smtClean="0"/>
              <a:t>Both the simple querying system and </a:t>
            </a:r>
            <a:r>
              <a:rPr lang="en-GB" dirty="0" err="1" smtClean="0"/>
              <a:t>CineCubes</a:t>
            </a:r>
            <a:r>
              <a:rPr lang="en-GB" dirty="0" smtClean="0"/>
              <a:t> were at the disposal of the users in order to pose auxiliary requests for simple queries or </a:t>
            </a:r>
            <a:r>
              <a:rPr lang="en-GB" dirty="0" err="1" smtClean="0"/>
              <a:t>CineCubes</a:t>
            </a:r>
            <a:r>
              <a:rPr lang="en-GB" dirty="0" smtClean="0"/>
              <a:t> reports. To speed up the process, we also provided a link with a version of </a:t>
            </a:r>
            <a:r>
              <a:rPr lang="en-GB" dirty="0" err="1" smtClean="0"/>
              <a:t>Cinecubes</a:t>
            </a:r>
            <a:r>
              <a:rPr lang="en-GB" dirty="0" smtClean="0"/>
              <a:t> without audio.</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44</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Users love concise reporting of facts and dislike information provided in large volumes to them. The free-form comments of the users and a post-mortem discussion with them confirmed this observation</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peak is in the median value (3), the average value for both Act I and the Summary Act was 3.4 stars and the distribution of values towards the high end; yet, scores are not so heavy tailed on the higher values as for Act II and 0.</a:t>
            </a:r>
          </a:p>
          <a:p>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first very interesting observation lies in the fact that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did not result in clear time gains, as we would expect. In fact, there was a large number of people who spent more time with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than with the simple querying system! Although this originally did strike us as a failure, a better look at the data (and the graph) refutes this result. When we sorted the data by time spent without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(second column), it was clear that the users who demonstrated this kind of time loss were the ones who spent too little time (way less than the rest) for their original report. The small amount of time devoted to the original report, skyrockets the percentage deficit (a user who spends 10 minutes for the original report and 20 minutes for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gets a 100% time penalty).</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52</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graphical representation of the figure compares the benefit in time (x-axis) over the benefit in stars (y-axis). In other words: does it pay off to spend more time working with the system for the quality of the report one gets? The diagonal line splits the plane in two parts: the right, green part is the area where you get more quality for the time you invest; the left, rose part is an area of loss. </a:t>
            </a:r>
            <a:r>
              <a:rPr lang="en-US" sz="1200" kern="1200" noProof="0" dirty="0" smtClean="0">
                <a:solidFill>
                  <a:schemeClr val="tx1"/>
                </a:solidFill>
                <a:latin typeface="+mn-lt"/>
                <a:ea typeface="+mn-ea"/>
                <a:cs typeface="+mn-cs"/>
              </a:rPr>
              <a:t>The intensely colored </a:t>
            </a:r>
            <a:r>
              <a:rPr lang="en-GB" sz="1200" kern="1200" dirty="0" smtClean="0">
                <a:solidFill>
                  <a:schemeClr val="tx1"/>
                </a:solidFill>
                <a:latin typeface="+mn-lt"/>
                <a:ea typeface="+mn-ea"/>
                <a:cs typeface="+mn-cs"/>
              </a:rPr>
              <a:t>parts of the two areas are parts with two-fold benefit (more quality for less time) or loss (less quality for more time).</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53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56</a:t>
            </a:fld>
            <a:endParaRPr lang="en-US"/>
          </a:p>
        </p:txBody>
      </p:sp>
    </p:spTree>
    <p:extLst>
      <p:ext uri="{BB962C8B-B14F-4D97-AF65-F5344CB8AC3E}">
        <p14:creationId xmlns:p14="http://schemas.microsoft.com/office/powerpoint/2010/main" xmlns="" val="3771635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57</a:t>
            </a:fld>
            <a:endParaRPr lang="en-US"/>
          </a:p>
        </p:txBody>
      </p:sp>
    </p:spTree>
    <p:extLst>
      <p:ext uri="{BB962C8B-B14F-4D97-AF65-F5344CB8AC3E}">
        <p14:creationId xmlns:p14="http://schemas.microsoft.com/office/powerpoint/2010/main" xmlns="" val="2591580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58</a:t>
            </a:fld>
            <a:endParaRPr lang="en-US"/>
          </a:p>
        </p:txBody>
      </p:sp>
    </p:spTree>
    <p:extLst>
      <p:ext uri="{BB962C8B-B14F-4D97-AF65-F5344CB8AC3E}">
        <p14:creationId xmlns:p14="http://schemas.microsoft.com/office/powerpoint/2010/main" xmlns="" val="2591580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Dimensions are structured</a:t>
            </a:r>
            <a:r>
              <a:rPr lang="en-US" i="0" baseline="0" dirty="0" smtClean="0"/>
              <a:t> as hierarchies and hierarchies have levels </a:t>
            </a:r>
          </a:p>
          <a:p>
            <a:r>
              <a:rPr lang="en-US" i="0" baseline="0" dirty="0" smtClean="0"/>
              <a:t>We use a star schema </a:t>
            </a:r>
            <a:endParaRPr lang="en-US" i="0"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71</a:t>
            </a:fld>
            <a:endParaRPr lang="en-US"/>
          </a:p>
        </p:txBody>
      </p:sp>
    </p:spTree>
    <p:extLst>
      <p:ext uri="{BB962C8B-B14F-4D97-AF65-F5344CB8AC3E}">
        <p14:creationId xmlns:p14="http://schemas.microsoft.com/office/powerpoint/2010/main" xmlns="" val="2555509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72</a:t>
            </a:fld>
            <a:endParaRPr lang="en-US"/>
          </a:p>
        </p:txBody>
      </p:sp>
    </p:spTree>
    <p:extLst>
      <p:ext uri="{BB962C8B-B14F-4D97-AF65-F5344CB8AC3E}">
        <p14:creationId xmlns:p14="http://schemas.microsoft.com/office/powerpoint/2010/main" xmlns="" val="2555509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Naturally, if </a:t>
            </a:r>
            <a:r>
              <a:rPr lang="en-US" sz="1200" b="1" i="0"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originally has </a:t>
            </a:r>
            <a:r>
              <a:rPr lang="en-US" sz="1200" b="1" i="0" u="none" strike="noStrike" kern="1200" baseline="0" dirty="0" smtClean="0">
                <a:solidFill>
                  <a:schemeClr val="tx1"/>
                </a:solidFill>
                <a:latin typeface="+mn-lt"/>
                <a:ea typeface="+mn-ea"/>
                <a:cs typeface="+mn-cs"/>
              </a:rPr>
              <a:t>k atomic selections</a:t>
            </a:r>
            <a:r>
              <a:rPr lang="en-US" sz="1200" b="0" i="0" u="none" strike="noStrike" kern="1200" baseline="0" dirty="0" smtClean="0">
                <a:solidFill>
                  <a:schemeClr val="tx1"/>
                </a:solidFill>
                <a:latin typeface="+mn-lt"/>
                <a:ea typeface="+mn-ea"/>
                <a:cs typeface="+mn-cs"/>
              </a:rPr>
              <a:t>, it also has </a:t>
            </a:r>
            <a:r>
              <a:rPr lang="en-US" sz="1200" b="1" i="0" u="none" strike="noStrike" kern="1200" baseline="0" dirty="0"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sibling queries.</a:t>
            </a:r>
          </a:p>
          <a:p>
            <a:endParaRPr lang="en-US" sz="1200" b="0" i="0" u="none" strike="noStrike" kern="1200" baseline="0" dirty="0" smtClean="0">
              <a:solidFill>
                <a:schemeClr val="tx1"/>
              </a:solidFill>
              <a:latin typeface="+mn-lt"/>
              <a:ea typeface="+mn-ea"/>
              <a:cs typeface="+mn-cs"/>
            </a:endParaRPr>
          </a:p>
          <a:p>
            <a:r>
              <a:rPr lang="en-US" sz="1200" dirty="0" smtClean="0"/>
              <a:t>The average user need to compare on the same screen and visually inspect differences</a:t>
            </a:r>
          </a:p>
          <a:p>
            <a:endParaRPr lang="en-US" sz="1200" dirty="0" smtClean="0"/>
          </a:p>
          <a:p>
            <a:r>
              <a:rPr lang="en-US" sz="1200" dirty="0" smtClean="0"/>
              <a:t>But as the number of selection conditions increase so the number of siblings increases.</a:t>
            </a:r>
          </a:p>
          <a:p>
            <a:endParaRPr lang="en-US" sz="1200" dirty="0" smtClean="0"/>
          </a:p>
          <a:p>
            <a:r>
              <a:rPr lang="en-US" sz="1200" dirty="0" smtClean="0"/>
              <a:t>It can be too hard to be able to visually compare the results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dirty="0" smtClean="0"/>
          </a:p>
          <a:p>
            <a:pPr algn="just"/>
            <a:endParaRPr lang="en-US" sz="1200" b="1"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77</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78</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79</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80</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81</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Act II is to help the user understand why the situation is as observed in the original query</a:t>
            </a:r>
          </a:p>
        </p:txBody>
      </p:sp>
      <p:sp>
        <p:nvSpPr>
          <p:cNvPr id="4" name="Slide Number Placeholder 3"/>
          <p:cNvSpPr>
            <a:spLocks noGrp="1"/>
          </p:cNvSpPr>
          <p:nvPr>
            <p:ph type="sldNum" sz="quarter" idx="10"/>
          </p:nvPr>
        </p:nvSpPr>
        <p:spPr/>
        <p:txBody>
          <a:bodyPr/>
          <a:lstStyle/>
          <a:p>
            <a:fld id="{D7C5248B-DBD5-4FBA-9CF9-53C4BC0AA714}" type="slidenum">
              <a:rPr lang="en-US" smtClean="0"/>
              <a:pPr/>
              <a:t>82</a:t>
            </a:fld>
            <a:endParaRPr lang="en-US"/>
          </a:p>
        </p:txBody>
      </p:sp>
    </p:spTree>
    <p:extLst>
      <p:ext uri="{BB962C8B-B14F-4D97-AF65-F5344CB8AC3E}">
        <p14:creationId xmlns:p14="http://schemas.microsoft.com/office/powerpoint/2010/main" xmlns="" val="4014921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l-GR" dirty="0" smtClean="0"/>
              <a:t> </a:t>
            </a:r>
            <a:r>
              <a:rPr lang="en-US" dirty="0" smtClean="0"/>
              <a:t>each of these slides </a:t>
            </a:r>
            <a:r>
              <a:rPr lang="en-US" b="1" dirty="0" smtClean="0"/>
              <a:t>we have one query for each of the values</a:t>
            </a:r>
            <a:r>
              <a:rPr lang="en-US" dirty="0" smtClean="0"/>
              <a:t> that</a:t>
            </a:r>
            <a:r>
              <a:rPr lang="el-GR" dirty="0" smtClean="0"/>
              <a:t> </a:t>
            </a:r>
            <a:r>
              <a:rPr lang="en-US" b="1" dirty="0" smtClean="0"/>
              <a:t>appear</a:t>
            </a:r>
            <a:r>
              <a:rPr lang="en-US" dirty="0" smtClean="0"/>
              <a:t> in the </a:t>
            </a:r>
            <a:r>
              <a:rPr lang="en-US" b="1" dirty="0" smtClean="0"/>
              <a:t>original</a:t>
            </a:r>
            <a:r>
              <a:rPr lang="en-US" dirty="0" smtClean="0"/>
              <a:t> result for this dimension.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for each of the two grouper dimensions we create a slide. </a:t>
            </a:r>
            <a:endParaRPr lang="el-GR"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83</a:t>
            </a:fld>
            <a:endParaRPr lang="en-US"/>
          </a:p>
        </p:txBody>
      </p:sp>
    </p:spTree>
    <p:extLst>
      <p:ext uri="{BB962C8B-B14F-4D97-AF65-F5344CB8AC3E}">
        <p14:creationId xmlns:p14="http://schemas.microsoft.com/office/powerpoint/2010/main" xmlns="" val="4014921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84</a:t>
            </a:fld>
            <a:endParaRPr lang="en-US"/>
          </a:p>
        </p:txBody>
      </p:sp>
    </p:spTree>
    <p:extLst>
      <p:ext uri="{BB962C8B-B14F-4D97-AF65-F5344CB8AC3E}">
        <p14:creationId xmlns:p14="http://schemas.microsoft.com/office/powerpoint/2010/main" xmlns="" val="1920948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a:t>
            </a:r>
            <a:r>
              <a:rPr lang="en-US" baseline="0" dirty="0" smtClean="0"/>
              <a:t> to the previous, but instead of measuring the different parts of the method, we measure each act in separation.</a:t>
            </a:r>
          </a:p>
          <a:p>
            <a:r>
              <a:rPr lang="en-US" baseline="0" dirty="0" smtClean="0"/>
              <a:t>Act I has a variant (increasing) number of slides, due to the increasing number of selection atoms =&gt; it gets slower and slower.</a:t>
            </a:r>
          </a:p>
          <a:p>
            <a:r>
              <a:rPr lang="en-US" baseline="0" dirty="0" smtClean="0"/>
              <a:t>The rest are pretty much stable.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numbers for the previous slide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Dimensions play a significant</a:t>
            </a:r>
            <a:r>
              <a:rPr lang="en-US" baseline="0" dirty="0" smtClean="0"/>
              <a:t> role for (a) selection filters and (b) grouping</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93</a:t>
            </a:fld>
            <a:endParaRPr lang="en-US"/>
          </a:p>
        </p:txBody>
      </p:sp>
    </p:spTree>
    <p:extLst>
      <p:ext uri="{BB962C8B-B14F-4D97-AF65-F5344CB8AC3E}">
        <p14:creationId xmlns:p14="http://schemas.microsoft.com/office/powerpoint/2010/main" xmlns="" val="1024934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member values of these dimensions will be explained more in the sequel – this is just an overview</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D8064-7BCF-45FE-8ECA-5499B9F22075}"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3784165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829C1-9EFF-4331-A25C-5CA87FA5CBD8}"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256703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CAD4A-2096-436D-8628-30B64A8509E6}"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511108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B1F8E7-35CE-416E-AB94-E032C7251EAF}"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07761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0400F-D026-4504-910F-7FEF58D8AADB}"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658078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621FE-415B-4A75-BE0F-577EF2D23173}" type="datetime1">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511001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28316-8B54-44DC-8115-8E90686E32DE}" type="datetime1">
              <a:rPr lang="en-US" smtClean="0">
                <a:solidFill>
                  <a:prstClr val="black">
                    <a:tint val="75000"/>
                  </a:prstClr>
                </a:solidFill>
              </a:rPr>
              <a:pPr/>
              <a:t>6/2/2014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029992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02D55-B229-469C-AA59-182C9FF001B6}" type="datetime1">
              <a:rPr lang="en-US" smtClean="0">
                <a:solidFill>
                  <a:prstClr val="black">
                    <a:tint val="75000"/>
                  </a:prstClr>
                </a:solidFill>
              </a:rPr>
              <a:pPr/>
              <a:t>6/2/2014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505647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3FF3B-9989-4FB9-A2E8-B2E21EE018CB}" type="datetime1">
              <a:rPr lang="en-US" smtClean="0">
                <a:solidFill>
                  <a:prstClr val="black">
                    <a:tint val="75000"/>
                  </a:prstClr>
                </a:solidFill>
              </a:rPr>
              <a:pPr/>
              <a:t>6/2/2014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330538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94010-6882-4630-BFFE-6639A5831FD0}" type="datetime1">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9141949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678A7-6197-4D80-87EE-9066CE2C7A89}" type="datetime1">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355123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B135C-88CB-4049-B7B8-C4D30243E02E}" type="datetime1">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5147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audio" Target="../media/media1.wav"/><Relationship Id="rId5" Type="http://schemas.openxmlformats.org/officeDocument/2006/relationships/image" Target="../media/image12.png"/><Relationship Id="rId4" Type="http://schemas.microsoft.com/office/2007/relationships/media" Target="../media/media1.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nf-56304.vm.okeanos.grnet.gr/" TargetMode="External"/><Relationship Id="rId2" Type="http://schemas.openxmlformats.org/officeDocument/2006/relationships/hyperlink" Target="http://www.cs.uoi.gr/~pvassil/projects/cinecubes/" TargetMode="Externa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28.wmf"/><Relationship Id="rId4" Type="http://schemas.openxmlformats.org/officeDocument/2006/relationships/hyperlink" Target="https://github.com/DAINTINESS-Group/CinecubesPublic.gi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b="1" dirty="0" smtClean="0">
                <a:latin typeface="Calibri" pitchFamily="34" charset="0"/>
              </a:rPr>
              <a:t>Insight gaining from OLAP queries via data movies</a:t>
            </a:r>
            <a:r>
              <a:rPr lang="en-US" b="1" dirty="0">
                <a:latin typeface="Calibri" pitchFamily="34" charset="0"/>
              </a:rPr>
              <a:t/>
            </a:r>
            <a:br>
              <a:rPr lang="en-US" b="1" dirty="0">
                <a:latin typeface="Calibri" pitchFamily="34" charset="0"/>
              </a:rPr>
            </a:br>
            <a:endParaRPr lang="el-GR" dirty="0"/>
          </a:p>
        </p:txBody>
      </p:sp>
      <p:sp>
        <p:nvSpPr>
          <p:cNvPr id="9" name="Subtitle 8"/>
          <p:cNvSpPr>
            <a:spLocks noGrp="1"/>
          </p:cNvSpPr>
          <p:nvPr>
            <p:ph type="subTitle" idx="1"/>
          </p:nvPr>
        </p:nvSpPr>
        <p:spPr/>
        <p:txBody>
          <a:bodyPr>
            <a:normAutofit fontScale="70000" lnSpcReduction="20000"/>
          </a:bodyPr>
          <a:lstStyle/>
          <a:p>
            <a:endParaRPr lang="en-US" dirty="0" smtClean="0"/>
          </a:p>
          <a:p>
            <a:r>
              <a:rPr lang="en-US" dirty="0" smtClean="0"/>
              <a:t>	</a:t>
            </a:r>
            <a:endParaRPr lang="en-US" dirty="0"/>
          </a:p>
          <a:p>
            <a:endParaRPr lang="en-US" dirty="0" smtClean="0"/>
          </a:p>
          <a:p>
            <a:r>
              <a:rPr lang="en-US" dirty="0" smtClean="0"/>
              <a:t>		</a:t>
            </a:r>
          </a:p>
          <a:p>
            <a:r>
              <a:rPr lang="en-US" dirty="0" smtClean="0"/>
              <a:t>		</a:t>
            </a:r>
            <a:endParaRPr lang="el-GR" dirty="0"/>
          </a:p>
        </p:txBody>
      </p:sp>
      <p:graphicFrame>
        <p:nvGraphicFramePr>
          <p:cNvPr id="4" name="Table 3"/>
          <p:cNvGraphicFramePr>
            <a:graphicFrameLocks noGrp="1"/>
          </p:cNvGraphicFramePr>
          <p:nvPr/>
        </p:nvGraphicFramePr>
        <p:xfrm>
          <a:off x="1043608" y="3573016"/>
          <a:ext cx="6840760" cy="2392680"/>
        </p:xfrm>
        <a:graphic>
          <a:graphicData uri="http://schemas.openxmlformats.org/drawingml/2006/table">
            <a:tbl>
              <a:tblPr firstRow="1" bandRow="1">
                <a:tableStyleId>{5C22544A-7EE6-4342-B048-85BDC9FD1C3A}</a:tableStyleId>
              </a:tblPr>
              <a:tblGrid>
                <a:gridCol w="3168352"/>
                <a:gridCol w="3672408"/>
              </a:tblGrid>
              <a:tr h="370840">
                <a:tc>
                  <a:txBody>
                    <a:bodyPr/>
                    <a:lstStyle/>
                    <a:p>
                      <a:pPr algn="ctr"/>
                      <a:r>
                        <a:rPr lang="en-US" dirty="0" err="1" smtClean="0">
                          <a:solidFill>
                            <a:srgbClr val="002060"/>
                          </a:solidFill>
                        </a:rPr>
                        <a:t>Dimitrios</a:t>
                      </a:r>
                      <a:r>
                        <a:rPr lang="en-US" baseline="0" dirty="0" smtClean="0">
                          <a:solidFill>
                            <a:srgbClr val="002060"/>
                          </a:solidFill>
                        </a:rPr>
                        <a:t> </a:t>
                      </a:r>
                      <a:r>
                        <a:rPr lang="en-US" baseline="0" dirty="0" err="1" smtClean="0">
                          <a:solidFill>
                            <a:srgbClr val="002060"/>
                          </a:solidFill>
                        </a:rPr>
                        <a:t>Gkesoulis</a:t>
                      </a:r>
                      <a:r>
                        <a:rPr lang="en-US" baseline="30000" dirty="0" smtClean="0">
                          <a:solidFill>
                            <a:srgbClr val="002060"/>
                          </a:solidFill>
                        </a:rPr>
                        <a:t>*</a:t>
                      </a:r>
                      <a:endParaRPr lang="en-US" baseline="30000" dirty="0">
                        <a:solidFill>
                          <a:srgbClr val="002060"/>
                        </a:solidFill>
                      </a:endParaRPr>
                    </a:p>
                  </a:txBody>
                  <a:tcPr>
                    <a:noFill/>
                  </a:tcPr>
                </a:tc>
                <a:tc>
                  <a:txBody>
                    <a:bodyPr/>
                    <a:lstStyle/>
                    <a:p>
                      <a:pPr algn="ctr"/>
                      <a:r>
                        <a:rPr lang="en-US" dirty="0" smtClean="0">
                          <a:solidFill>
                            <a:srgbClr val="002060"/>
                          </a:solidFill>
                        </a:rPr>
                        <a:t>Panos Vassiliadis, </a:t>
                      </a:r>
                      <a:r>
                        <a:rPr lang="en-US" dirty="0" err="1" smtClean="0">
                          <a:solidFill>
                            <a:srgbClr val="002060"/>
                          </a:solidFill>
                        </a:rPr>
                        <a:t>Petros</a:t>
                      </a:r>
                      <a:r>
                        <a:rPr lang="en-US" dirty="0" smtClean="0">
                          <a:solidFill>
                            <a:srgbClr val="002060"/>
                          </a:solidFill>
                        </a:rPr>
                        <a:t> </a:t>
                      </a:r>
                      <a:r>
                        <a:rPr lang="en-US" dirty="0" err="1" smtClean="0">
                          <a:solidFill>
                            <a:srgbClr val="002060"/>
                          </a:solidFill>
                        </a:rPr>
                        <a:t>Manousis</a:t>
                      </a:r>
                      <a:endParaRPr lang="en-US" dirty="0">
                        <a:solidFill>
                          <a:srgbClr val="002060"/>
                        </a:solidFill>
                      </a:endParaRPr>
                    </a:p>
                  </a:txBody>
                  <a:tcPr>
                    <a:noFill/>
                  </a:tcPr>
                </a:tc>
              </a:tr>
              <a:tr h="370840">
                <a:tc>
                  <a:txBody>
                    <a:bodyPr/>
                    <a:lstStyle/>
                    <a:p>
                      <a:pPr algn="ctr"/>
                      <a:r>
                        <a:rPr lang="fr-FR" dirty="0" smtClean="0"/>
                        <a:t>UTC </a:t>
                      </a:r>
                      <a:r>
                        <a:rPr lang="fr-FR" dirty="0" err="1" smtClean="0"/>
                        <a:t>Creative</a:t>
                      </a:r>
                      <a:r>
                        <a:rPr lang="fr-FR" dirty="0" smtClean="0"/>
                        <a:t> </a:t>
                      </a:r>
                      <a:r>
                        <a:rPr lang="fr-FR" dirty="0" err="1" smtClean="0"/>
                        <a:t>Lab</a:t>
                      </a:r>
                      <a:r>
                        <a:rPr lang="fr-FR" dirty="0" smtClean="0"/>
                        <a:t> </a:t>
                      </a:r>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Dept. of Computer Science &amp; Engineering</a:t>
                      </a:r>
                      <a:endParaRPr lang="en-US" dirty="0"/>
                    </a:p>
                  </a:txBody>
                  <a:tcPr>
                    <a:noFill/>
                  </a:tcPr>
                </a:tc>
              </a:tr>
              <a:tr h="370840">
                <a:tc>
                  <a:txBody>
                    <a:bodyPr/>
                    <a:lstStyle/>
                    <a:p>
                      <a:pPr algn="ctr"/>
                      <a:r>
                        <a:rPr lang="en-US" dirty="0" smtClean="0"/>
                        <a:t>Ioannina, Hellas</a:t>
                      </a:r>
                      <a:endParaRPr lang="en-US" dirty="0"/>
                    </a:p>
                  </a:txBody>
                  <a:tcPr>
                    <a:noFill/>
                  </a:tcPr>
                </a:tc>
                <a:tc>
                  <a:txBody>
                    <a:bodyPr/>
                    <a:lstStyle/>
                    <a:p>
                      <a:pPr algn="ctr"/>
                      <a:r>
                        <a:rPr lang="en-US" dirty="0" smtClean="0"/>
                        <a:t>Univ. Ioannina, Hellas</a:t>
                      </a:r>
                      <a:endParaRPr lang="en-US" dirty="0"/>
                    </a:p>
                  </a:txBody>
                  <a:tcPr>
                    <a:noFill/>
                  </a:tcPr>
                </a:tc>
              </a:tr>
              <a:tr h="370840">
                <a:tc>
                  <a:txBody>
                    <a:bodyPr/>
                    <a:lstStyle/>
                    <a:p>
                      <a:pPr algn="ctr"/>
                      <a:endParaRPr lang="en-US" dirty="0"/>
                    </a:p>
                  </a:txBody>
                  <a:tcPr>
                    <a:noFill/>
                  </a:tcPr>
                </a:tc>
                <a:tc>
                  <a:txBody>
                    <a:bodyPr/>
                    <a:lstStyle/>
                    <a:p>
                      <a:pPr algn="ctr"/>
                      <a:endParaRPr lang="en-US" dirty="0"/>
                    </a:p>
                  </a:txBody>
                  <a:tcPr>
                    <a:noFill/>
                  </a:tcPr>
                </a:tc>
              </a:tr>
              <a:tr h="370840">
                <a:tc>
                  <a:txBody>
                    <a:bodyPr/>
                    <a:lstStyle/>
                    <a:p>
                      <a:pPr algn="ctr"/>
                      <a:r>
                        <a:rPr lang="en-US" dirty="0" smtClean="0"/>
                        <a:t>*work conducted</a:t>
                      </a:r>
                      <a:r>
                        <a:rPr lang="en-US" baseline="0" dirty="0" smtClean="0"/>
                        <a:t> while in </a:t>
                      </a:r>
                    </a:p>
                    <a:p>
                      <a:pPr algn="ctr"/>
                      <a:r>
                        <a:rPr lang="en-US" baseline="0" dirty="0" smtClean="0"/>
                        <a:t>the Univ. Ioannina</a:t>
                      </a:r>
                      <a:endParaRPr lang="en-US" dirty="0"/>
                    </a:p>
                  </a:txBody>
                  <a:tcPr>
                    <a:noFill/>
                  </a:tcPr>
                </a:tc>
                <a:tc>
                  <a:txBody>
                    <a:bodyPr/>
                    <a:lstStyle/>
                    <a:p>
                      <a:pPr algn="ctr"/>
                      <a:endParaRPr lang="en-US" dirty="0"/>
                    </a:p>
                  </a:txBody>
                  <a:tcPr>
                    <a:noFill/>
                  </a:tcPr>
                </a:tc>
              </a:tr>
            </a:tbl>
          </a:graphicData>
        </a:graphic>
      </p:graphicFrame>
      <p:sp>
        <p:nvSpPr>
          <p:cNvPr id="8" name="Text Box 7"/>
          <p:cNvSpPr txBox="1">
            <a:spLocks noChangeArrowheads="1"/>
          </p:cNvSpPr>
          <p:nvPr/>
        </p:nvSpPr>
        <p:spPr bwMode="auto">
          <a:xfrm>
            <a:off x="6947346" y="6110287"/>
            <a:ext cx="2089150" cy="366713"/>
          </a:xfrm>
          <a:prstGeom prst="rect">
            <a:avLst/>
          </a:prstGeom>
          <a:noFill/>
          <a:ln w="9525">
            <a:noFill/>
            <a:miter lim="800000"/>
            <a:headEnd/>
            <a:tailEnd/>
          </a:ln>
          <a:effectLst/>
        </p:spPr>
        <p:txBody>
          <a:bodyPr>
            <a:spAutoFit/>
          </a:bodyPr>
          <a:lstStyle/>
          <a:p>
            <a:pPr algn="l">
              <a:spcBef>
                <a:spcPct val="20000"/>
              </a:spcBef>
            </a:pPr>
            <a:r>
              <a:rPr lang="en-US" i="1">
                <a:solidFill>
                  <a:srgbClr val="000066"/>
                </a:solidFill>
              </a:rPr>
              <a:t>Univ. of Ioannina</a:t>
            </a:r>
            <a:endParaRPr lang="en-GB"/>
          </a:p>
        </p:txBody>
      </p:sp>
      <p:pic>
        <p:nvPicPr>
          <p:cNvPr id="10" name="Picture 9" descr="CSE-UOI-gr_blue.png"/>
          <p:cNvPicPr>
            <a:picLocks noChangeAspect="1"/>
          </p:cNvPicPr>
          <p:nvPr/>
        </p:nvPicPr>
        <p:blipFill>
          <a:blip r:embed="rId3" cstate="print"/>
          <a:stretch>
            <a:fillRect/>
          </a:stretch>
        </p:blipFill>
        <p:spPr>
          <a:xfrm>
            <a:off x="7257826" y="4941168"/>
            <a:ext cx="1117303" cy="1086093"/>
          </a:xfrm>
          <a:prstGeom prst="rect">
            <a:avLst/>
          </a:prstGeom>
        </p:spPr>
      </p:pic>
      <p:sp>
        <p:nvSpPr>
          <p:cNvPr id="11" name="Slide Number Placeholder 10"/>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68760"/>
            <a:ext cx="8229600" cy="4525963"/>
          </a:xfrm>
        </p:spPr>
        <p:txBody>
          <a:bodyPr/>
          <a:lstStyle/>
          <a:p>
            <a:r>
              <a:rPr lang="en-US" dirty="0" smtClean="0"/>
              <a:t>Find the average work hours per week </a:t>
            </a:r>
          </a:p>
          <a:p>
            <a:pPr lvl="1"/>
            <a:r>
              <a:rPr lang="en-US" dirty="0" smtClean="0"/>
              <a:t>For persons with 		</a:t>
            </a:r>
            <a:r>
              <a:rPr lang="en-US" sz="2000" i="1" dirty="0" smtClean="0">
                <a:solidFill>
                  <a:srgbClr val="00B050"/>
                </a:solidFill>
              </a:rPr>
              <a:t>//selection conditions</a:t>
            </a:r>
            <a:endParaRPr lang="en-US" dirty="0" smtClean="0">
              <a:solidFill>
                <a:srgbClr val="00B050"/>
              </a:solidFill>
            </a:endParaRPr>
          </a:p>
          <a:p>
            <a:pPr lvl="2"/>
            <a:r>
              <a:rPr lang="en-US" dirty="0" smtClean="0"/>
              <a:t> work_class.level2</a:t>
            </a:r>
            <a:r>
              <a:rPr lang="en-US" dirty="0"/>
              <a:t>=’With-Pay’ </a:t>
            </a:r>
            <a:r>
              <a:rPr lang="en-US" dirty="0" smtClean="0"/>
              <a:t>. and</a:t>
            </a:r>
          </a:p>
          <a:p>
            <a:pPr lvl="2"/>
            <a:r>
              <a:rPr lang="en-US" dirty="0" smtClean="0"/>
              <a:t> education.level3= ‘Post-Sec’</a:t>
            </a:r>
          </a:p>
          <a:p>
            <a:pPr lvl="1"/>
            <a:r>
              <a:rPr lang="en-US" dirty="0" smtClean="0"/>
              <a:t>Grouped per			</a:t>
            </a:r>
            <a:r>
              <a:rPr lang="en-US" i="1" dirty="0" smtClean="0"/>
              <a:t> </a:t>
            </a:r>
            <a:r>
              <a:rPr lang="en-US" sz="2000" i="1" dirty="0" smtClean="0">
                <a:solidFill>
                  <a:srgbClr val="00B050"/>
                </a:solidFill>
              </a:rPr>
              <a:t>//groupers</a:t>
            </a:r>
            <a:endParaRPr lang="en-US" dirty="0" smtClean="0">
              <a:solidFill>
                <a:srgbClr val="00B050"/>
              </a:solidFill>
            </a:endParaRPr>
          </a:p>
          <a:p>
            <a:pPr lvl="2"/>
            <a:r>
              <a:rPr lang="en-US" dirty="0" smtClean="0"/>
              <a:t>work_class.level1</a:t>
            </a:r>
          </a:p>
          <a:p>
            <a:pPr lvl="2"/>
            <a:r>
              <a:rPr lang="en-US" dirty="0" smtClean="0"/>
              <a:t>education.level3</a:t>
            </a:r>
          </a:p>
          <a:p>
            <a:pPr marL="109728" indent="0">
              <a:buNone/>
            </a:pPr>
            <a:endParaRPr lang="en-US" dirty="0" smtClean="0"/>
          </a:p>
          <a:p>
            <a:endParaRPr lang="en-US" dirty="0"/>
          </a:p>
        </p:txBody>
      </p:sp>
      <p:pic>
        <p:nvPicPr>
          <p:cNvPr id="5124" name="Picture 3" descr="Description: workclass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3789040"/>
            <a:ext cx="4891578"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5" descr="Description: education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5018881"/>
            <a:ext cx="4067175"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837662108"/>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Result</a:t>
            </a:r>
            <a:endParaRPr lang="en-US" dirty="0"/>
          </a:p>
        </p:txBody>
      </p:sp>
      <p:pic>
        <p:nvPicPr>
          <p:cNvPr id="5" name="Picture 2" descr="D:\Google Drive\MSc Work\Gkesoulis\Submission_DOLAP\Images_src\summary.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457200" y="2504194"/>
            <a:ext cx="8229600" cy="2717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2647926965"/>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9E9"/>
        </a:solidFill>
        <a:effectLst/>
      </p:bgPr>
    </p:bg>
    <p:spTree>
      <p:nvGrpSpPr>
        <p:cNvPr id="1" name=""/>
        <p:cNvGrpSpPr/>
        <p:nvPr/>
      </p:nvGrpSpPr>
      <p:grpSpPr>
        <a:xfrm>
          <a:off x="0" y="0"/>
          <a:ext cx="0" cy="0"/>
          <a:chOff x="0" y="0"/>
          <a:chExt cx="0" cy="0"/>
        </a:xfrm>
      </p:grpSpPr>
      <p:sp>
        <p:nvSpPr>
          <p:cNvPr id="7" name="Cloud 6"/>
          <p:cNvSpPr/>
          <p:nvPr/>
        </p:nvSpPr>
        <p:spPr>
          <a:xfrm>
            <a:off x="323528" y="3212976"/>
            <a:ext cx="8568952" cy="35283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n-US" sz="2800" b="1" dirty="0">
                <a:latin typeface="Arial"/>
              </a:rPr>
              <a:t>Answer to the original question</a:t>
            </a:r>
          </a:p>
        </p:txBody>
      </p:sp>
      <p:graphicFrame>
        <p:nvGraphicFramePr>
          <p:cNvPr id="3" name="Table 2"/>
          <p:cNvGraphicFramePr>
            <a:graphicFrameLocks noGrp="1"/>
          </p:cNvGraphicFramePr>
          <p:nvPr>
            <p:extLst>
              <p:ext uri="{D42A27DB-BD31-4B8C-83A1-F6EECF244321}">
                <p14:modId xmlns:p14="http://schemas.microsoft.com/office/powerpoint/2010/main" xmlns="" val="2031575915"/>
              </p:ext>
            </p:extLst>
          </p:nvPr>
        </p:nvGraphicFramePr>
        <p:xfrm>
          <a:off x="1397000" y="1270000"/>
          <a:ext cx="6350000" cy="1828800"/>
        </p:xfrm>
        <a:graphic>
          <a:graphicData uri="http://schemas.openxmlformats.org/drawingml/2006/table">
            <a:tbl>
              <a:tblPr/>
              <a:tblGrid>
                <a:gridCol w="1270000"/>
                <a:gridCol w="1270000"/>
                <a:gridCol w="1270000"/>
                <a:gridCol w="1270000"/>
                <a:gridCol w="1270000"/>
              </a:tblGrid>
              <a:tr h="254000">
                <a:tc>
                  <a:txBody>
                    <a:bodyPr/>
                    <a:lstStyle/>
                    <a:p>
                      <a:pPr algn="ctr"/>
                      <a:endParaRPr sz="3600"/>
                    </a:p>
                  </a:txBody>
                  <a:tcPr marL="6350" marR="0" marT="0" marB="0" anchor="ctr">
                    <a:lnL>
                      <a:noFill/>
                    </a:lnL>
                    <a:lnR>
                      <a:noFill/>
                    </a:lnR>
                    <a:lnT>
                      <a:noFill/>
                    </a:lnT>
                    <a:lnB>
                      <a:noFill/>
                    </a:lnB>
                  </a:tcPr>
                </a:tc>
                <a:tc>
                  <a:txBody>
                    <a:bodyPr/>
                    <a:lstStyle/>
                    <a:p>
                      <a:pPr algn="ctr"/>
                      <a:r>
                        <a:rPr lang="en-US" sz="2400">
                          <a:solidFill>
                            <a:srgbClr val="000000"/>
                          </a:solidFill>
                        </a:rPr>
                        <a:t>Assoc</a:t>
                      </a:r>
                    </a:p>
                  </a:txBody>
                  <a:tcPr marL="0" marR="0" marT="0" marB="0">
                    <a:lnL>
                      <a:noFill/>
                    </a:lnL>
                    <a:lnR>
                      <a:noFill/>
                    </a:lnR>
                    <a:lnT>
                      <a:noFill/>
                    </a:lnT>
                    <a:lnB>
                      <a:noFill/>
                    </a:lnB>
                  </a:tcPr>
                </a:tc>
                <a:tc>
                  <a:txBody>
                    <a:bodyPr/>
                    <a:lstStyle/>
                    <a:p>
                      <a:pPr algn="ctr"/>
                      <a:r>
                        <a:rPr lang="en-US" sz="2400">
                          <a:solidFill>
                            <a:srgbClr val="000000"/>
                          </a:solidFill>
                        </a:rPr>
                        <a:t>Post-grad</a:t>
                      </a:r>
                    </a:p>
                  </a:txBody>
                  <a:tcPr marL="0" marR="0" marT="0" marB="0">
                    <a:lnL>
                      <a:noFill/>
                    </a:lnL>
                    <a:lnR>
                      <a:noFill/>
                    </a:lnR>
                    <a:lnT>
                      <a:noFill/>
                    </a:lnT>
                    <a:lnB>
                      <a:noFill/>
                    </a:lnB>
                  </a:tcPr>
                </a:tc>
                <a:tc>
                  <a:txBody>
                    <a:bodyPr/>
                    <a:lstStyle/>
                    <a:p>
                      <a:pPr algn="ctr"/>
                      <a:r>
                        <a:rPr lang="en-US" sz="2400">
                          <a:solidFill>
                            <a:srgbClr val="000000"/>
                          </a:solidFill>
                        </a:rPr>
                        <a:t>Some-college</a:t>
                      </a:r>
                    </a:p>
                  </a:txBody>
                  <a:tcPr marL="0" marR="0" marT="0" marB="0">
                    <a:lnL>
                      <a:noFill/>
                    </a:lnL>
                    <a:lnR>
                      <a:noFill/>
                    </a:lnR>
                    <a:lnT>
                      <a:noFill/>
                    </a:lnT>
                    <a:lnB>
                      <a:noFill/>
                    </a:lnB>
                  </a:tcPr>
                </a:tc>
                <a:tc>
                  <a:txBody>
                    <a:bodyPr/>
                    <a:lstStyle/>
                    <a:p>
                      <a:pPr algn="ctr"/>
                      <a:r>
                        <a:rPr lang="en-US" sz="2400">
                          <a:solidFill>
                            <a:srgbClr val="000000"/>
                          </a:solidFill>
                        </a:rPr>
                        <a:t>University</a:t>
                      </a:r>
                    </a:p>
                  </a:txBody>
                  <a:tcPr marL="0" marR="0" marT="0" marB="0">
                    <a:lnL>
                      <a:noFill/>
                    </a:lnL>
                    <a:lnR>
                      <a:noFill/>
                    </a:lnR>
                    <a:lnT>
                      <a:noFill/>
                    </a:lnT>
                    <a:lnB>
                      <a:noFill/>
                    </a:lnB>
                  </a:tcPr>
                </a:tc>
              </a:tr>
              <a:tr h="254000">
                <a:tc>
                  <a:txBody>
                    <a:bodyPr/>
                    <a:lstStyle/>
                    <a:p>
                      <a:pPr algn="r"/>
                      <a:r>
                        <a:rPr lang="en-US" sz="2400">
                          <a:solidFill>
                            <a:srgbClr val="000000"/>
                          </a:solidFill>
                        </a:rPr>
                        <a:t>Gov</a:t>
                      </a:r>
                    </a:p>
                  </a:txBody>
                  <a:tcPr marL="6350" marR="0" marT="0" marB="0">
                    <a:lnL>
                      <a:noFill/>
                    </a:lnL>
                    <a:lnR>
                      <a:noFill/>
                    </a:lnR>
                    <a:lnT>
                      <a:noFill/>
                    </a:lnT>
                    <a:lnB>
                      <a:noFill/>
                    </a:lnB>
                  </a:tcPr>
                </a:tc>
                <a:tc>
                  <a:txBody>
                    <a:bodyPr/>
                    <a:lstStyle/>
                    <a:p>
                      <a:pPr algn="ctr"/>
                      <a:r>
                        <a:rPr lang="en-US" sz="2400">
                          <a:solidFill>
                            <a:srgbClr val="0000FF"/>
                          </a:solidFill>
                        </a:rPr>
                        <a:t>40.73</a:t>
                      </a:r>
                    </a:p>
                  </a:txBody>
                  <a:tcPr marL="0" marR="0" marT="0" marB="0">
                    <a:lnL>
                      <a:noFill/>
                    </a:lnL>
                    <a:lnR>
                      <a:noFill/>
                    </a:lnR>
                    <a:lnT>
                      <a:noFill/>
                    </a:lnT>
                    <a:lnB>
                      <a:noFill/>
                    </a:lnB>
                  </a:tcPr>
                </a:tc>
                <a:tc>
                  <a:txBody>
                    <a:bodyPr/>
                    <a:lstStyle/>
                    <a:p>
                      <a:pPr algn="ctr"/>
                      <a:r>
                        <a:rPr lang="en-US" sz="2400">
                          <a:solidFill>
                            <a:srgbClr val="000000"/>
                          </a:solidFill>
                        </a:rPr>
                        <a:t>43.58</a:t>
                      </a:r>
                    </a:p>
                  </a:txBody>
                  <a:tcPr marL="0" marR="0" marT="0" marB="0">
                    <a:lnL>
                      <a:noFill/>
                    </a:lnL>
                    <a:lnR>
                      <a:noFill/>
                    </a:lnR>
                    <a:lnT>
                      <a:noFill/>
                    </a:lnT>
                    <a:lnB>
                      <a:noFill/>
                    </a:lnB>
                  </a:tcPr>
                </a:tc>
                <a:tc>
                  <a:txBody>
                    <a:bodyPr/>
                    <a:lstStyle/>
                    <a:p>
                      <a:pPr algn="ctr"/>
                      <a:r>
                        <a:rPr lang="en-US" sz="2400">
                          <a:solidFill>
                            <a:srgbClr val="0000FF"/>
                          </a:solidFill>
                        </a:rPr>
                        <a:t>38.38</a:t>
                      </a:r>
                    </a:p>
                  </a:txBody>
                  <a:tcPr marL="0" marR="0" marT="0" marB="0">
                    <a:lnL>
                      <a:noFill/>
                    </a:lnL>
                    <a:lnR>
                      <a:noFill/>
                    </a:lnR>
                    <a:lnT>
                      <a:noFill/>
                    </a:lnT>
                    <a:lnB>
                      <a:noFill/>
                    </a:lnB>
                  </a:tcPr>
                </a:tc>
                <a:tc>
                  <a:txBody>
                    <a:bodyPr/>
                    <a:lstStyle/>
                    <a:p>
                      <a:pPr algn="ctr"/>
                      <a:r>
                        <a:rPr lang="en-US" sz="2400">
                          <a:solidFill>
                            <a:srgbClr val="000000"/>
                          </a:solidFill>
                        </a:rPr>
                        <a:t>42.14</a:t>
                      </a:r>
                    </a:p>
                  </a:txBody>
                  <a:tcPr marL="0" marR="0" marT="0" marB="0">
                    <a:lnL>
                      <a:noFill/>
                    </a:lnL>
                    <a:lnR>
                      <a:noFill/>
                    </a:lnR>
                    <a:lnT>
                      <a:noFill/>
                    </a:lnT>
                    <a:lnB>
                      <a:noFill/>
                    </a:lnB>
                  </a:tcPr>
                </a:tc>
              </a:tr>
              <a:tr h="254000">
                <a:tc>
                  <a:txBody>
                    <a:bodyPr/>
                    <a:lstStyle/>
                    <a:p>
                      <a:pPr algn="r"/>
                      <a:r>
                        <a:rPr lang="en-US" sz="2400">
                          <a:solidFill>
                            <a:srgbClr val="000000"/>
                          </a:solidFill>
                        </a:rPr>
                        <a:t>Private</a:t>
                      </a:r>
                    </a:p>
                  </a:txBody>
                  <a:tcPr marL="6350" marR="0" marT="0" marB="0">
                    <a:lnL>
                      <a:noFill/>
                    </a:lnL>
                    <a:lnR>
                      <a:noFill/>
                    </a:lnR>
                    <a:lnT>
                      <a:noFill/>
                    </a:lnT>
                    <a:lnB>
                      <a:noFill/>
                    </a:lnB>
                  </a:tcPr>
                </a:tc>
                <a:tc>
                  <a:txBody>
                    <a:bodyPr/>
                    <a:lstStyle/>
                    <a:p>
                      <a:pPr algn="ctr"/>
                      <a:r>
                        <a:rPr lang="en-US" sz="2400">
                          <a:solidFill>
                            <a:srgbClr val="000000"/>
                          </a:solidFill>
                        </a:rPr>
                        <a:t>41.06</a:t>
                      </a:r>
                    </a:p>
                  </a:txBody>
                  <a:tcPr marL="0" marR="0" marT="0" marB="0">
                    <a:lnL>
                      <a:noFill/>
                    </a:lnL>
                    <a:lnR>
                      <a:noFill/>
                    </a:lnR>
                    <a:lnT>
                      <a:noFill/>
                    </a:lnT>
                    <a:lnB>
                      <a:noFill/>
                    </a:lnB>
                  </a:tcPr>
                </a:tc>
                <a:tc>
                  <a:txBody>
                    <a:bodyPr/>
                    <a:lstStyle/>
                    <a:p>
                      <a:pPr algn="ctr"/>
                      <a:r>
                        <a:rPr lang="en-US" sz="2400">
                          <a:solidFill>
                            <a:srgbClr val="000000"/>
                          </a:solidFill>
                        </a:rPr>
                        <a:t>45.19</a:t>
                      </a:r>
                    </a:p>
                  </a:txBody>
                  <a:tcPr marL="0" marR="0" marT="0" marB="0">
                    <a:lnL>
                      <a:noFill/>
                    </a:lnL>
                    <a:lnR>
                      <a:noFill/>
                    </a:lnR>
                    <a:lnT>
                      <a:noFill/>
                    </a:lnT>
                    <a:lnB>
                      <a:noFill/>
                    </a:lnB>
                  </a:tcPr>
                </a:tc>
                <a:tc>
                  <a:txBody>
                    <a:bodyPr/>
                    <a:lstStyle/>
                    <a:p>
                      <a:pPr algn="ctr"/>
                      <a:r>
                        <a:rPr lang="en-US" sz="2400">
                          <a:solidFill>
                            <a:srgbClr val="0000FF"/>
                          </a:solidFill>
                        </a:rPr>
                        <a:t>38.73</a:t>
                      </a:r>
                    </a:p>
                  </a:txBody>
                  <a:tcPr marL="0" marR="0" marT="0" marB="0">
                    <a:lnL>
                      <a:noFill/>
                    </a:lnL>
                    <a:lnR>
                      <a:noFill/>
                    </a:lnR>
                    <a:lnT>
                      <a:noFill/>
                    </a:lnT>
                    <a:lnB>
                      <a:noFill/>
                    </a:lnB>
                  </a:tcPr>
                </a:tc>
                <a:tc>
                  <a:txBody>
                    <a:bodyPr/>
                    <a:lstStyle/>
                    <a:p>
                      <a:pPr algn="ctr"/>
                      <a:r>
                        <a:rPr lang="en-US" sz="2400">
                          <a:solidFill>
                            <a:srgbClr val="000000"/>
                          </a:solidFill>
                        </a:rPr>
                        <a:t>43.06</a:t>
                      </a:r>
                    </a:p>
                  </a:txBody>
                  <a:tcPr marL="0" marR="0" marT="0" marB="0">
                    <a:lnL>
                      <a:noFill/>
                    </a:lnL>
                    <a:lnR>
                      <a:noFill/>
                    </a:lnR>
                    <a:lnT>
                      <a:noFill/>
                    </a:lnT>
                    <a:lnB>
                      <a:noFill/>
                    </a:lnB>
                  </a:tcPr>
                </a:tc>
              </a:tr>
              <a:tr h="254000">
                <a:tc>
                  <a:txBody>
                    <a:bodyPr/>
                    <a:lstStyle/>
                    <a:p>
                      <a:pPr algn="r"/>
                      <a:r>
                        <a:rPr lang="en-US" sz="2400">
                          <a:solidFill>
                            <a:srgbClr val="000000"/>
                          </a:solidFill>
                        </a:rPr>
                        <a:t>Self-emp</a:t>
                      </a:r>
                    </a:p>
                  </a:txBody>
                  <a:tcPr marL="6350" marR="0" marT="0" marB="0">
                    <a:lnL>
                      <a:noFill/>
                    </a:lnL>
                    <a:lnR>
                      <a:noFill/>
                    </a:lnR>
                    <a:lnT>
                      <a:noFill/>
                    </a:lnT>
                    <a:lnB>
                      <a:noFill/>
                    </a:lnB>
                  </a:tcPr>
                </a:tc>
                <a:tc>
                  <a:txBody>
                    <a:bodyPr/>
                    <a:lstStyle/>
                    <a:p>
                      <a:pPr algn="ctr"/>
                      <a:r>
                        <a:rPr lang="en-US" sz="2400">
                          <a:solidFill>
                            <a:srgbClr val="FF0000"/>
                          </a:solidFill>
                        </a:rPr>
                        <a:t>46.68</a:t>
                      </a:r>
                    </a:p>
                  </a:txBody>
                  <a:tcPr marL="0" marR="0" marT="0" marB="0">
                    <a:lnL>
                      <a:noFill/>
                    </a:lnL>
                    <a:lnR>
                      <a:noFill/>
                    </a:lnR>
                    <a:lnT>
                      <a:noFill/>
                    </a:lnT>
                    <a:lnB>
                      <a:noFill/>
                    </a:lnB>
                  </a:tcPr>
                </a:tc>
                <a:tc>
                  <a:txBody>
                    <a:bodyPr/>
                    <a:lstStyle/>
                    <a:p>
                      <a:pPr algn="ctr"/>
                      <a:r>
                        <a:rPr lang="en-US" sz="2400">
                          <a:solidFill>
                            <a:srgbClr val="FF0000"/>
                          </a:solidFill>
                        </a:rPr>
                        <a:t>47.24</a:t>
                      </a:r>
                    </a:p>
                  </a:txBody>
                  <a:tcPr marL="0" marR="0" marT="0" marB="0">
                    <a:lnL>
                      <a:noFill/>
                    </a:lnL>
                    <a:lnR>
                      <a:noFill/>
                    </a:lnR>
                    <a:lnT>
                      <a:noFill/>
                    </a:lnT>
                    <a:lnB>
                      <a:noFill/>
                    </a:lnB>
                  </a:tcPr>
                </a:tc>
                <a:tc>
                  <a:txBody>
                    <a:bodyPr/>
                    <a:lstStyle/>
                    <a:p>
                      <a:pPr algn="ctr"/>
                      <a:r>
                        <a:rPr lang="en-US" sz="2400">
                          <a:solidFill>
                            <a:srgbClr val="000000"/>
                          </a:solidFill>
                        </a:rPr>
                        <a:t>45.70</a:t>
                      </a:r>
                    </a:p>
                  </a:txBody>
                  <a:tcPr marL="0" marR="0" marT="0" marB="0">
                    <a:lnL>
                      <a:noFill/>
                    </a:lnL>
                    <a:lnR>
                      <a:noFill/>
                    </a:lnR>
                    <a:lnT>
                      <a:noFill/>
                    </a:lnT>
                    <a:lnB>
                      <a:noFill/>
                    </a:lnB>
                  </a:tcPr>
                </a:tc>
                <a:tc>
                  <a:txBody>
                    <a:bodyPr/>
                    <a:lstStyle/>
                    <a:p>
                      <a:pPr algn="ctr"/>
                      <a:r>
                        <a:rPr lang="en-US" sz="2400" dirty="0">
                          <a:solidFill>
                            <a:srgbClr val="FF0000"/>
                          </a:solidFill>
                        </a:rPr>
                        <a:t>46.61</a:t>
                      </a:r>
                    </a:p>
                  </a:txBody>
                  <a:tcPr marL="0" marR="0" marT="0" marB="0">
                    <a:lnL>
                      <a:noFill/>
                    </a:lnL>
                    <a:lnR>
                      <a:noFill/>
                    </a:lnR>
                    <a:lnT>
                      <a:noFill/>
                    </a:lnT>
                    <a:lnB>
                      <a:noFill/>
                    </a:lnB>
                  </a:tcPr>
                </a:tc>
              </a:tr>
            </a:tbl>
          </a:graphicData>
        </a:graphic>
      </p:graphicFrame>
      <p:pic>
        <p:nvPicPr>
          <p:cNvPr id="4" name="QGO9JMGGJ.wav">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0" y="0"/>
            <a:ext cx="609600" cy="6096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6" name="TextBox 5"/>
          <p:cNvSpPr txBox="1"/>
          <p:nvPr/>
        </p:nvSpPr>
        <p:spPr>
          <a:xfrm>
            <a:off x="1295128" y="3789040"/>
            <a:ext cx="7309320" cy="2308324"/>
          </a:xfrm>
          <a:prstGeom prst="rect">
            <a:avLst/>
          </a:prstGeom>
          <a:noFill/>
        </p:spPr>
        <p:txBody>
          <a:bodyPr wrap="square" rtlCol="0">
            <a:spAutoFit/>
          </a:bodyPr>
          <a:lstStyle/>
          <a:p>
            <a:r>
              <a:rPr lang="en-US" sz="1600" dirty="0" smtClean="0">
                <a:solidFill>
                  <a:srgbClr val="FFC000"/>
                </a:solidFill>
                <a:latin typeface="Trebuchet MS" pitchFamily="34" charset="0"/>
              </a:rPr>
              <a:t>Here, </a:t>
            </a:r>
            <a:r>
              <a:rPr lang="en-US" sz="1600" dirty="0" smtClean="0">
                <a:solidFill>
                  <a:srgbClr val="FFC000"/>
                </a:solidFill>
                <a:latin typeface="Trebuchet MS" pitchFamily="34" charset="0"/>
              </a:rPr>
              <a:t>you can see the answer of the original query. You have specified education to be equal to </a:t>
            </a:r>
            <a:r>
              <a:rPr lang="en-US" sz="1600" dirty="0" smtClean="0">
                <a:solidFill>
                  <a:srgbClr val="FFC000"/>
                </a:solidFill>
                <a:latin typeface="Trebuchet MS" pitchFamily="34" charset="0"/>
              </a:rPr>
              <a:t>'Post-Secondary‘, </a:t>
            </a:r>
            <a:r>
              <a:rPr lang="en-US" sz="1600" dirty="0" smtClean="0">
                <a:solidFill>
                  <a:srgbClr val="FFC000"/>
                </a:solidFill>
                <a:latin typeface="Trebuchet MS" pitchFamily="34" charset="0"/>
              </a:rPr>
              <a:t>and work to be equal to 'With-Pay'. We report on </a:t>
            </a:r>
            <a:r>
              <a:rPr lang="en-US" sz="1600" dirty="0" err="1" smtClean="0">
                <a:solidFill>
                  <a:srgbClr val="FFC000"/>
                </a:solidFill>
                <a:latin typeface="Trebuchet MS" pitchFamily="34" charset="0"/>
              </a:rPr>
              <a:t>Avg</a:t>
            </a:r>
            <a:r>
              <a:rPr lang="en-US" sz="1600" dirty="0" smtClean="0">
                <a:solidFill>
                  <a:srgbClr val="FFC000"/>
                </a:solidFill>
                <a:latin typeface="Trebuchet MS" pitchFamily="34" charset="0"/>
              </a:rPr>
              <a:t> of work hours per week grouped by education at level 2. and work at level 1 .
You can observe the results in this table. We highlight the largest values with red and the lowest values with blue color. 
Column Some-college has 2 of the 3 lowest values.
Row Self-</a:t>
            </a:r>
            <a:r>
              <a:rPr lang="en-US" sz="1600" dirty="0" err="1" smtClean="0">
                <a:solidFill>
                  <a:srgbClr val="FFC000"/>
                </a:solidFill>
                <a:latin typeface="Trebuchet MS" pitchFamily="34" charset="0"/>
              </a:rPr>
              <a:t>emp</a:t>
            </a:r>
            <a:r>
              <a:rPr lang="en-US" sz="1600" dirty="0" smtClean="0">
                <a:solidFill>
                  <a:srgbClr val="FFC000"/>
                </a:solidFill>
                <a:latin typeface="Trebuchet MS" pitchFamily="34" charset="0"/>
              </a:rPr>
              <a:t> has 3 of the 3 highest values.
Row Gov has 2 of the 3 lowest values.</a:t>
            </a:r>
            <a:endParaRPr lang="el-GR" sz="1600" dirty="0">
              <a:solidFill>
                <a:srgbClr val="FFC000"/>
              </a:solidFill>
              <a:latin typeface="Trebuchet MS" pitchFamily="34" charset="0"/>
            </a:endParaRPr>
          </a:p>
        </p:txBody>
      </p:sp>
    </p:spTree>
    <p:extLst>
      <p:ext uri="{BB962C8B-B14F-4D97-AF65-F5344CB8AC3E}">
        <p14:creationId xmlns:p14="http://schemas.microsoft.com/office/powerpoint/2010/main" xmlns="" val="94827489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We create a </a:t>
            </a:r>
            <a:r>
              <a:rPr lang="en-US" b="1" dirty="0" smtClean="0">
                <a:solidFill>
                  <a:srgbClr val="0000FF"/>
                </a:solidFill>
              </a:rPr>
              <a:t>small “data movie” that answers an OLAP query</a:t>
            </a:r>
          </a:p>
          <a:p>
            <a:r>
              <a:rPr lang="en-US" dirty="0" smtClean="0"/>
              <a:t>We complement each query with </a:t>
            </a:r>
            <a:r>
              <a:rPr lang="en-US" dirty="0" smtClean="0">
                <a:solidFill>
                  <a:srgbClr val="C00000"/>
                </a:solidFill>
              </a:rPr>
              <a:t>auxiliary queries</a:t>
            </a:r>
            <a:r>
              <a:rPr lang="en-US" dirty="0" smtClean="0"/>
              <a:t> organized in thematically related </a:t>
            </a:r>
            <a:r>
              <a:rPr lang="en-US" dirty="0" smtClean="0">
                <a:solidFill>
                  <a:srgbClr val="C00000"/>
                </a:solidFill>
              </a:rPr>
              <a:t>acts</a:t>
            </a:r>
            <a:r>
              <a:rPr lang="en-US" dirty="0" smtClean="0"/>
              <a:t> that allow us to assess and explain the results of the original query</a:t>
            </a:r>
          </a:p>
          <a:p>
            <a:r>
              <a:rPr lang="en-US" dirty="0" smtClean="0"/>
              <a:t>We implemented an extensible palette of </a:t>
            </a:r>
            <a:r>
              <a:rPr lang="en-US" dirty="0" smtClean="0">
                <a:solidFill>
                  <a:srgbClr val="C00000"/>
                </a:solidFill>
              </a:rPr>
              <a:t>highlight</a:t>
            </a:r>
            <a:r>
              <a:rPr lang="en-US" dirty="0" smtClean="0"/>
              <a:t> extraction methods to find interesting patterns in the result of each query</a:t>
            </a:r>
          </a:p>
          <a:p>
            <a:r>
              <a:rPr lang="en-US" dirty="0" smtClean="0"/>
              <a:t>We describe each highlight with </a:t>
            </a:r>
            <a:r>
              <a:rPr lang="en-US" dirty="0" smtClean="0">
                <a:solidFill>
                  <a:srgbClr val="C00000"/>
                </a:solidFill>
              </a:rPr>
              <a:t>text</a:t>
            </a:r>
          </a:p>
          <a:p>
            <a:r>
              <a:rPr lang="en-US" dirty="0" smtClean="0"/>
              <a:t>We use TTS technology to convert text to </a:t>
            </a:r>
            <a:r>
              <a:rPr lang="en-US" dirty="0" smtClean="0">
                <a:solidFill>
                  <a:srgbClr val="C00000"/>
                </a:solidFill>
              </a:rPr>
              <a:t>audio</a:t>
            </a:r>
            <a:endParaRPr lang="el-GR"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l-GR" dirty="0"/>
          </a:p>
        </p:txBody>
      </p:sp>
      <p:sp>
        <p:nvSpPr>
          <p:cNvPr id="3" name="Content Placeholder 2"/>
          <p:cNvSpPr>
            <a:spLocks noGrp="1"/>
          </p:cNvSpPr>
          <p:nvPr>
            <p:ph idx="1"/>
          </p:nvPr>
        </p:nvSpPr>
        <p:spPr/>
        <p:txBody>
          <a:bodyPr/>
          <a:lstStyle/>
          <a:p>
            <a:r>
              <a:rPr lang="en-US" dirty="0" smtClean="0"/>
              <a:t> Equally importantly:</a:t>
            </a:r>
          </a:p>
          <a:p>
            <a:pPr lvl="1"/>
            <a:r>
              <a:rPr lang="en-US" dirty="0" smtClean="0"/>
              <a:t>An </a:t>
            </a:r>
            <a:r>
              <a:rPr lang="en-US" dirty="0" smtClean="0">
                <a:solidFill>
                  <a:srgbClr val="C00000"/>
                </a:solidFill>
              </a:rPr>
              <a:t>extensible software</a:t>
            </a:r>
            <a:r>
              <a:rPr lang="en-US" dirty="0" smtClean="0"/>
              <a:t> where algorithms for </a:t>
            </a:r>
            <a:r>
              <a:rPr lang="en-US" dirty="0" smtClean="0">
                <a:solidFill>
                  <a:srgbClr val="0000FF"/>
                </a:solidFill>
              </a:rPr>
              <a:t>query generation</a:t>
            </a:r>
            <a:r>
              <a:rPr lang="en-US" dirty="0" smtClean="0"/>
              <a:t> and </a:t>
            </a:r>
            <a:r>
              <a:rPr lang="en-US" dirty="0" smtClean="0">
                <a:solidFill>
                  <a:srgbClr val="0000FF"/>
                </a:solidFill>
              </a:rPr>
              <a:t>highlight extraction </a:t>
            </a:r>
            <a:r>
              <a:rPr lang="en-US" dirty="0" smtClean="0"/>
              <a:t>can be plagued in</a:t>
            </a:r>
          </a:p>
          <a:p>
            <a:pPr lvl="1"/>
            <a:r>
              <a:rPr lang="en-US" dirty="0" smtClean="0"/>
              <a:t>The demonstration </a:t>
            </a:r>
            <a:r>
              <a:rPr lang="en-US" dirty="0" smtClean="0">
                <a:solidFill>
                  <a:srgbClr val="C00000"/>
                </a:solidFill>
              </a:rPr>
              <a:t>of low technical barrier </a:t>
            </a:r>
            <a:r>
              <a:rPr lang="en-US" dirty="0" smtClean="0"/>
              <a:t>to produce </a:t>
            </a:r>
            <a:r>
              <a:rPr lang="en-US" dirty="0" err="1" smtClean="0"/>
              <a:t>CineCube</a:t>
            </a:r>
            <a:r>
              <a:rPr lang="en-US" dirty="0" smtClean="0"/>
              <a:t> reports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latin typeface="Calibri"/>
              </a:rPr>
              <a:t>Method </a:t>
            </a:r>
            <a:r>
              <a:rPr lang="en-US" sz="4000" b="1" dirty="0" smtClean="0">
                <a:solidFill>
                  <a:srgbClr val="000000"/>
                </a:solidFill>
                <a:latin typeface="Calibri"/>
              </a:rPr>
              <a:t>Overview</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latin typeface="Calibri"/>
              </a:rPr>
              <a:t>Experiments and User Study</a:t>
            </a:r>
            <a:endParaRPr lang="en-US" sz="2000" dirty="0">
              <a:solidFill>
                <a:srgbClr val="8B8B8B"/>
              </a:solidFill>
              <a:latin typeface="Calibri"/>
            </a:endParaRP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53984260"/>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pPr algn="r"/>
            <a:r>
              <a:rPr lang="en-US" dirty="0" smtClean="0"/>
              <a:t>Current </a:t>
            </a:r>
            <a:r>
              <a:rPr lang="en-US" dirty="0" err="1" smtClean="0"/>
              <a:t>CineCubes</a:t>
            </a:r>
            <a:r>
              <a:rPr lang="en-US" dirty="0" smtClean="0"/>
              <a:t> </a:t>
            </a:r>
            <a:br>
              <a:rPr lang="en-US" dirty="0" smtClean="0"/>
            </a:br>
            <a:r>
              <a:rPr lang="en-US" dirty="0" smtClean="0"/>
              <a:t>mode of work</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18" name="TextBox 17"/>
          <p:cNvSpPr txBox="1"/>
          <p:nvPr/>
        </p:nvSpPr>
        <p:spPr>
          <a:xfrm>
            <a:off x="899592" y="3159781"/>
            <a:ext cx="1224136" cy="400110"/>
          </a:xfrm>
          <a:prstGeom prst="rect">
            <a:avLst/>
          </a:prstGeom>
          <a:noFill/>
        </p:spPr>
        <p:txBody>
          <a:bodyPr wrap="square" rtlCol="0">
            <a:spAutoFit/>
          </a:bodyPr>
          <a:lstStyle/>
          <a:p>
            <a:pPr algn="r"/>
            <a:r>
              <a:rPr lang="en-US" sz="2000" dirty="0" smtClean="0">
                <a:solidFill>
                  <a:srgbClr val="C00000"/>
                </a:solidFill>
              </a:rPr>
              <a:t>color</a:t>
            </a:r>
            <a:endParaRPr lang="el-GR" sz="2000" dirty="0">
              <a:solidFill>
                <a:srgbClr val="C00000"/>
              </a:solidFill>
            </a:endParaRPr>
          </a:p>
        </p:txBody>
      </p:sp>
      <p:sp>
        <p:nvSpPr>
          <p:cNvPr id="20" name="TextBox 19"/>
          <p:cNvSpPr txBox="1"/>
          <p:nvPr/>
        </p:nvSpPr>
        <p:spPr>
          <a:xfrm>
            <a:off x="899592" y="2428501"/>
            <a:ext cx="1224136" cy="400110"/>
          </a:xfrm>
          <a:prstGeom prst="rect">
            <a:avLst/>
          </a:prstGeom>
          <a:noFill/>
        </p:spPr>
        <p:txBody>
          <a:bodyPr wrap="square" rtlCol="0">
            <a:spAutoFit/>
          </a:bodyPr>
          <a:lstStyle/>
          <a:p>
            <a:pPr algn="r"/>
            <a:r>
              <a:rPr lang="en-US" sz="2000" dirty="0" smtClean="0">
                <a:solidFill>
                  <a:srgbClr val="C00000"/>
                </a:solidFill>
              </a:rPr>
              <a:t>text</a:t>
            </a:r>
            <a:endParaRPr lang="el-GR" sz="2000" dirty="0">
              <a:solidFill>
                <a:srgbClr val="C00000"/>
              </a:solidFill>
            </a:endParaRPr>
          </a:p>
        </p:txBody>
      </p:sp>
      <p:sp>
        <p:nvSpPr>
          <p:cNvPr id="22" name="TextBox 21"/>
          <p:cNvSpPr txBox="1"/>
          <p:nvPr/>
        </p:nvSpPr>
        <p:spPr>
          <a:xfrm>
            <a:off x="899592" y="1708421"/>
            <a:ext cx="1224136" cy="400110"/>
          </a:xfrm>
          <a:prstGeom prst="rect">
            <a:avLst/>
          </a:prstGeom>
          <a:noFill/>
        </p:spPr>
        <p:txBody>
          <a:bodyPr wrap="square" rtlCol="0">
            <a:spAutoFit/>
          </a:bodyPr>
          <a:lstStyle/>
          <a:p>
            <a:pPr algn="r"/>
            <a:r>
              <a:rPr lang="en-US" sz="2000" dirty="0" smtClean="0">
                <a:solidFill>
                  <a:srgbClr val="C00000"/>
                </a:solidFill>
              </a:rPr>
              <a:t>audio</a:t>
            </a:r>
            <a:endParaRPr lang="el-GR" sz="2000" dirty="0">
              <a:solidFill>
                <a:srgbClr val="C00000"/>
              </a:solidFill>
            </a:endParaRPr>
          </a:p>
        </p:txBody>
      </p:sp>
      <p:sp>
        <p:nvSpPr>
          <p:cNvPr id="24" name="TextBox 23"/>
          <p:cNvSpPr txBox="1"/>
          <p:nvPr/>
        </p:nvSpPr>
        <p:spPr>
          <a:xfrm>
            <a:off x="899592" y="988341"/>
            <a:ext cx="1224136" cy="400110"/>
          </a:xfrm>
          <a:prstGeom prst="rect">
            <a:avLst/>
          </a:prstGeom>
          <a:noFill/>
        </p:spPr>
        <p:txBody>
          <a:bodyPr wrap="square" rtlCol="0">
            <a:spAutoFit/>
          </a:bodyPr>
          <a:lstStyle/>
          <a:p>
            <a:pPr algn="r"/>
            <a:r>
              <a:rPr lang="en-US" sz="2000" b="1" dirty="0" smtClean="0">
                <a:solidFill>
                  <a:srgbClr val="C00000"/>
                </a:solidFill>
              </a:rPr>
              <a:t>…</a:t>
            </a:r>
            <a:endParaRPr lang="el-GR" sz="2000" b="1" dirty="0">
              <a:solidFill>
                <a:srgbClr val="C00000"/>
              </a:solidFill>
            </a:endParaRPr>
          </a:p>
        </p:txBody>
      </p:sp>
      <p:grpSp>
        <p:nvGrpSpPr>
          <p:cNvPr id="3" name="Group 28"/>
          <p:cNvGrpSpPr/>
          <p:nvPr/>
        </p:nvGrpSpPr>
        <p:grpSpPr>
          <a:xfrm>
            <a:off x="2157099" y="545093"/>
            <a:ext cx="432048" cy="3611600"/>
            <a:chOff x="2157099" y="609488"/>
            <a:chExt cx="432048" cy="3611600"/>
          </a:xfrm>
        </p:grpSpPr>
        <p:cxnSp>
          <p:nvCxnSpPr>
            <p:cNvPr id="4" name="Straight Connector 3"/>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83568" y="196253"/>
            <a:ext cx="1440160" cy="707886"/>
          </a:xfrm>
          <a:prstGeom prst="rect">
            <a:avLst/>
          </a:prstGeom>
          <a:noFill/>
        </p:spPr>
        <p:txBody>
          <a:bodyPr wrap="square" rtlCol="0">
            <a:spAutoFit/>
          </a:bodyPr>
          <a:lstStyle/>
          <a:p>
            <a:pPr algn="r"/>
            <a:r>
              <a:rPr lang="en-US" sz="2000" dirty="0" smtClean="0">
                <a:solidFill>
                  <a:srgbClr val="C00000"/>
                </a:solidFill>
              </a:rPr>
              <a:t>… tell a nice story…</a:t>
            </a:r>
            <a:endParaRPr lang="el-GR" sz="2000" dirty="0">
              <a:solidFill>
                <a:srgbClr val="C00000"/>
              </a:solidFill>
            </a:endParaRPr>
          </a:p>
        </p:txBody>
      </p:sp>
      <p:grpSp>
        <p:nvGrpSpPr>
          <p:cNvPr id="5" name="Group 59"/>
          <p:cNvGrpSpPr/>
          <p:nvPr/>
        </p:nvGrpSpPr>
        <p:grpSpPr>
          <a:xfrm rot="21033526">
            <a:off x="2240781" y="3047747"/>
            <a:ext cx="4514113" cy="816800"/>
            <a:chOff x="2352391" y="3426980"/>
            <a:chExt cx="3600400" cy="816800"/>
          </a:xfrm>
        </p:grpSpPr>
        <p:cxnSp>
          <p:nvCxnSpPr>
            <p:cNvPr id="31" name="Straight Connector 30"/>
            <p:cNvCxnSpPr/>
            <p:nvPr/>
          </p:nvCxnSpPr>
          <p:spPr>
            <a:xfrm rot="4929415">
              <a:off x="4152591" y="20899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4929415">
              <a:off x="2937886" y="4027756"/>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4929415">
              <a:off x="3966457" y="3876449"/>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4929415">
              <a:off x="4908707" y="37314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4929415">
              <a:off x="5731023" y="3643004"/>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 name="Group 36"/>
          <p:cNvGrpSpPr/>
          <p:nvPr/>
        </p:nvGrpSpPr>
        <p:grpSpPr>
          <a:xfrm rot="7447644">
            <a:off x="3626760" y="3373059"/>
            <a:ext cx="432048" cy="3611600"/>
            <a:chOff x="2157099" y="609488"/>
            <a:chExt cx="432048" cy="3611600"/>
          </a:xfrm>
        </p:grpSpPr>
        <p:cxnSp>
          <p:nvCxnSpPr>
            <p:cNvPr id="38" name="Straight Connector 37"/>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79512" y="4581128"/>
            <a:ext cx="2664296" cy="400110"/>
          </a:xfrm>
          <a:prstGeom prst="rect">
            <a:avLst/>
          </a:prstGeom>
          <a:noFill/>
        </p:spPr>
        <p:txBody>
          <a:bodyPr wrap="square" rtlCol="0">
            <a:spAutoFit/>
          </a:bodyPr>
          <a:lstStyle/>
          <a:p>
            <a:pPr algn="r"/>
            <a:r>
              <a:rPr lang="en-US" sz="2000" dirty="0" smtClean="0">
                <a:solidFill>
                  <a:srgbClr val="7030A0"/>
                </a:solidFill>
              </a:rPr>
              <a:t>answer original query</a:t>
            </a:r>
            <a:endParaRPr lang="el-GR" sz="2000" dirty="0">
              <a:solidFill>
                <a:srgbClr val="7030A0"/>
              </a:solidFill>
            </a:endParaRPr>
          </a:p>
        </p:txBody>
      </p:sp>
      <p:sp>
        <p:nvSpPr>
          <p:cNvPr id="52" name="TextBox 51"/>
          <p:cNvSpPr txBox="1"/>
          <p:nvPr/>
        </p:nvSpPr>
        <p:spPr>
          <a:xfrm>
            <a:off x="1763688" y="5085184"/>
            <a:ext cx="1728192" cy="400110"/>
          </a:xfrm>
          <a:prstGeom prst="rect">
            <a:avLst/>
          </a:prstGeom>
          <a:noFill/>
        </p:spPr>
        <p:txBody>
          <a:bodyPr wrap="square" rtlCol="0">
            <a:spAutoFit/>
          </a:bodyPr>
          <a:lstStyle/>
          <a:p>
            <a:pPr algn="r"/>
            <a:r>
              <a:rPr lang="en-US" sz="2000" dirty="0" smtClean="0">
                <a:solidFill>
                  <a:srgbClr val="7030A0"/>
                </a:solidFill>
              </a:rPr>
              <a:t>contextualize</a:t>
            </a:r>
            <a:endParaRPr lang="el-GR" sz="2000" dirty="0">
              <a:solidFill>
                <a:srgbClr val="7030A0"/>
              </a:solidFill>
            </a:endParaRPr>
          </a:p>
        </p:txBody>
      </p:sp>
      <p:sp>
        <p:nvSpPr>
          <p:cNvPr id="53" name="TextBox 52"/>
          <p:cNvSpPr txBox="1"/>
          <p:nvPr/>
        </p:nvSpPr>
        <p:spPr>
          <a:xfrm>
            <a:off x="2843808" y="5507940"/>
            <a:ext cx="1224136" cy="400110"/>
          </a:xfrm>
          <a:prstGeom prst="rect">
            <a:avLst/>
          </a:prstGeom>
          <a:noFill/>
        </p:spPr>
        <p:txBody>
          <a:bodyPr wrap="square" rtlCol="0">
            <a:spAutoFit/>
          </a:bodyPr>
          <a:lstStyle/>
          <a:p>
            <a:pPr algn="r"/>
            <a:r>
              <a:rPr lang="en-US" sz="2000" dirty="0" smtClean="0">
                <a:solidFill>
                  <a:srgbClr val="7030A0"/>
                </a:solidFill>
              </a:rPr>
              <a:t>drill in </a:t>
            </a:r>
            <a:endParaRPr lang="el-GR" sz="2000" dirty="0">
              <a:solidFill>
                <a:srgbClr val="7030A0"/>
              </a:solidFill>
            </a:endParaRPr>
          </a:p>
        </p:txBody>
      </p:sp>
      <p:sp>
        <p:nvSpPr>
          <p:cNvPr id="54" name="TextBox 53"/>
          <p:cNvSpPr txBox="1"/>
          <p:nvPr/>
        </p:nvSpPr>
        <p:spPr>
          <a:xfrm>
            <a:off x="3419872" y="5805264"/>
            <a:ext cx="1224136" cy="400110"/>
          </a:xfrm>
          <a:prstGeom prst="rect">
            <a:avLst/>
          </a:prstGeom>
          <a:noFill/>
        </p:spPr>
        <p:txBody>
          <a:bodyPr wrap="square" rtlCol="0">
            <a:spAutoFit/>
          </a:bodyPr>
          <a:lstStyle/>
          <a:p>
            <a:pPr algn="r"/>
            <a:r>
              <a:rPr lang="en-US" sz="2000" b="1" dirty="0" smtClean="0">
                <a:solidFill>
                  <a:srgbClr val="7030A0"/>
                </a:solidFill>
              </a:rPr>
              <a:t>…</a:t>
            </a:r>
            <a:endParaRPr lang="el-GR" sz="2000" b="1" dirty="0">
              <a:solidFill>
                <a:srgbClr val="7030A0"/>
              </a:solidFill>
            </a:endParaRPr>
          </a:p>
        </p:txBody>
      </p:sp>
      <p:sp>
        <p:nvSpPr>
          <p:cNvPr id="55" name="TextBox 54"/>
          <p:cNvSpPr txBox="1"/>
          <p:nvPr/>
        </p:nvSpPr>
        <p:spPr>
          <a:xfrm>
            <a:off x="5464201" y="3356992"/>
            <a:ext cx="576064" cy="400110"/>
          </a:xfrm>
          <a:prstGeom prst="rect">
            <a:avLst/>
          </a:prstGeom>
          <a:noFill/>
        </p:spPr>
        <p:txBody>
          <a:bodyPr wrap="square" rtlCol="0">
            <a:spAutoFit/>
          </a:bodyPr>
          <a:lstStyle/>
          <a:p>
            <a:pPr algn="ctr"/>
            <a:r>
              <a:rPr lang="en-US" sz="2000" b="1" dirty="0" smtClean="0"/>
              <a:t>…</a:t>
            </a:r>
            <a:endParaRPr lang="el-GR" sz="2000" b="1" dirty="0"/>
          </a:p>
        </p:txBody>
      </p:sp>
      <p:sp>
        <p:nvSpPr>
          <p:cNvPr id="56" name="TextBox 55"/>
          <p:cNvSpPr txBox="1"/>
          <p:nvPr/>
        </p:nvSpPr>
        <p:spPr>
          <a:xfrm>
            <a:off x="2483768" y="6122574"/>
            <a:ext cx="2736304" cy="707886"/>
          </a:xfrm>
          <a:prstGeom prst="rect">
            <a:avLst/>
          </a:prstGeom>
          <a:noFill/>
        </p:spPr>
        <p:txBody>
          <a:bodyPr wrap="square" rtlCol="0">
            <a:spAutoFit/>
          </a:bodyPr>
          <a:lstStyle/>
          <a:p>
            <a:pPr algn="r"/>
            <a:r>
              <a:rPr lang="en-US" sz="2000" dirty="0" smtClean="0">
                <a:solidFill>
                  <a:srgbClr val="7030A0"/>
                </a:solidFill>
              </a:rPr>
              <a:t>… get more and more relevant data …</a:t>
            </a:r>
            <a:endParaRPr lang="el-GR" sz="2000" dirty="0">
              <a:solidFill>
                <a:srgbClr val="7030A0"/>
              </a:solidFill>
            </a:endParaRPr>
          </a:p>
        </p:txBody>
      </p:sp>
      <p:sp>
        <p:nvSpPr>
          <p:cNvPr id="57" name="TextBox 56"/>
          <p:cNvSpPr txBox="1"/>
          <p:nvPr/>
        </p:nvSpPr>
        <p:spPr>
          <a:xfrm>
            <a:off x="2915816" y="2924944"/>
            <a:ext cx="1070160" cy="707886"/>
          </a:xfrm>
          <a:prstGeom prst="rect">
            <a:avLst/>
          </a:prstGeom>
          <a:noFill/>
        </p:spPr>
        <p:txBody>
          <a:bodyPr wrap="square" rtlCol="0">
            <a:spAutoFit/>
          </a:bodyPr>
          <a:lstStyle/>
          <a:p>
            <a:r>
              <a:rPr lang="en-US" sz="2000" dirty="0" smtClean="0">
                <a:solidFill>
                  <a:srgbClr val="0000FF"/>
                </a:solidFill>
              </a:rPr>
              <a:t>top/low values</a:t>
            </a:r>
            <a:endParaRPr lang="el-GR" sz="2000" dirty="0">
              <a:solidFill>
                <a:srgbClr val="0000FF"/>
              </a:solidFill>
            </a:endParaRPr>
          </a:p>
        </p:txBody>
      </p:sp>
      <p:sp>
        <p:nvSpPr>
          <p:cNvPr id="58" name="TextBox 57"/>
          <p:cNvSpPr txBox="1"/>
          <p:nvPr/>
        </p:nvSpPr>
        <p:spPr>
          <a:xfrm>
            <a:off x="4139952" y="2492896"/>
            <a:ext cx="1502208" cy="707886"/>
          </a:xfrm>
          <a:prstGeom prst="rect">
            <a:avLst/>
          </a:prstGeom>
          <a:noFill/>
        </p:spPr>
        <p:txBody>
          <a:bodyPr wrap="square" rtlCol="0">
            <a:spAutoFit/>
          </a:bodyPr>
          <a:lstStyle/>
          <a:p>
            <a:r>
              <a:rPr lang="en-US" sz="2000" dirty="0" smtClean="0">
                <a:solidFill>
                  <a:srgbClr val="0000FF"/>
                </a:solidFill>
              </a:rPr>
              <a:t>dominating rows/cols</a:t>
            </a:r>
            <a:endParaRPr lang="el-GR" sz="2000" dirty="0">
              <a:solidFill>
                <a:srgbClr val="0000FF"/>
              </a:solidFill>
            </a:endParaRPr>
          </a:p>
        </p:txBody>
      </p:sp>
      <p:sp>
        <p:nvSpPr>
          <p:cNvPr id="59" name="TextBox 58"/>
          <p:cNvSpPr txBox="1"/>
          <p:nvPr/>
        </p:nvSpPr>
        <p:spPr>
          <a:xfrm>
            <a:off x="5891555" y="1747058"/>
            <a:ext cx="1502208" cy="1015663"/>
          </a:xfrm>
          <a:prstGeom prst="rect">
            <a:avLst/>
          </a:prstGeom>
          <a:noFill/>
        </p:spPr>
        <p:txBody>
          <a:bodyPr wrap="square" rtlCol="0">
            <a:spAutoFit/>
          </a:bodyPr>
          <a:lstStyle/>
          <a:p>
            <a:r>
              <a:rPr lang="en-US" sz="2000" dirty="0" smtClean="0">
                <a:solidFill>
                  <a:srgbClr val="0000FF"/>
                </a:solidFill>
              </a:rPr>
              <a:t>… trends. outliers. patterns…</a:t>
            </a:r>
            <a:endParaRPr lang="el-GR" sz="2000" dirty="0">
              <a:solidFill>
                <a:srgbClr val="0000FF"/>
              </a:solidFill>
            </a:endParaRPr>
          </a:p>
        </p:txBody>
      </p:sp>
      <p:sp>
        <p:nvSpPr>
          <p:cNvPr id="61" name="TextBox 60"/>
          <p:cNvSpPr txBox="1"/>
          <p:nvPr/>
        </p:nvSpPr>
        <p:spPr>
          <a:xfrm>
            <a:off x="7236296" y="2309790"/>
            <a:ext cx="1440160" cy="707886"/>
          </a:xfrm>
          <a:prstGeom prst="rect">
            <a:avLst/>
          </a:prstGeom>
          <a:noFill/>
        </p:spPr>
        <p:txBody>
          <a:bodyPr wrap="square" rtlCol="0">
            <a:spAutoFit/>
          </a:bodyPr>
          <a:lstStyle/>
          <a:p>
            <a:r>
              <a:rPr lang="en-US" sz="2000" b="1" dirty="0" smtClean="0">
                <a:solidFill>
                  <a:srgbClr val="0000FF"/>
                </a:solidFill>
              </a:rPr>
              <a:t>Highlight Extraction</a:t>
            </a:r>
            <a:endParaRPr lang="el-GR" sz="2000" b="1" dirty="0">
              <a:solidFill>
                <a:srgbClr val="0000FF"/>
              </a:solidFill>
            </a:endParaRPr>
          </a:p>
        </p:txBody>
      </p:sp>
      <p:sp>
        <p:nvSpPr>
          <p:cNvPr id="62" name="TextBox 61"/>
          <p:cNvSpPr txBox="1"/>
          <p:nvPr/>
        </p:nvSpPr>
        <p:spPr>
          <a:xfrm>
            <a:off x="5508104" y="6197242"/>
            <a:ext cx="2088232" cy="400110"/>
          </a:xfrm>
          <a:prstGeom prst="rect">
            <a:avLst/>
          </a:prstGeom>
          <a:noFill/>
        </p:spPr>
        <p:txBody>
          <a:bodyPr wrap="square" rtlCol="0">
            <a:spAutoFit/>
          </a:bodyPr>
          <a:lstStyle/>
          <a:p>
            <a:r>
              <a:rPr lang="en-US" sz="2000" b="1" dirty="0" smtClean="0">
                <a:solidFill>
                  <a:srgbClr val="7030A0"/>
                </a:solidFill>
              </a:rPr>
              <a:t>Result Expansion</a:t>
            </a:r>
            <a:endParaRPr lang="el-GR" sz="2000" b="1" dirty="0">
              <a:solidFill>
                <a:srgbClr val="7030A0"/>
              </a:solidFill>
            </a:endParaRPr>
          </a:p>
        </p:txBody>
      </p:sp>
      <p:sp>
        <p:nvSpPr>
          <p:cNvPr id="63" name="TextBox 62"/>
          <p:cNvSpPr txBox="1"/>
          <p:nvPr/>
        </p:nvSpPr>
        <p:spPr>
          <a:xfrm>
            <a:off x="2771800" y="404664"/>
            <a:ext cx="1584176" cy="400110"/>
          </a:xfrm>
          <a:prstGeom prst="rect">
            <a:avLst/>
          </a:prstGeom>
          <a:noFill/>
        </p:spPr>
        <p:txBody>
          <a:bodyPr wrap="square" rtlCol="0">
            <a:spAutoFit/>
          </a:bodyPr>
          <a:lstStyle/>
          <a:p>
            <a:r>
              <a:rPr lang="en-US" sz="2000" b="1" dirty="0" smtClean="0">
                <a:solidFill>
                  <a:srgbClr val="C00000"/>
                </a:solidFill>
              </a:rPr>
              <a:t>Presentation</a:t>
            </a:r>
            <a:endParaRPr lang="el-GR" sz="2000" b="1" dirty="0">
              <a:solidFill>
                <a:srgbClr val="C00000"/>
              </a:solidFill>
            </a:endParaRPr>
          </a:p>
        </p:txBody>
      </p:sp>
      <p:sp>
        <p:nvSpPr>
          <p:cNvPr id="45" name="Rounded Rectangular Callout 44"/>
          <p:cNvSpPr/>
          <p:nvPr/>
        </p:nvSpPr>
        <p:spPr>
          <a:xfrm>
            <a:off x="467544" y="5517232"/>
            <a:ext cx="1512168" cy="1008112"/>
          </a:xfrm>
          <a:prstGeom prst="wedgeRoundRectCallout">
            <a:avLst>
              <a:gd name="adj1" fmla="val 58286"/>
              <a:gd name="adj2" fmla="val -2735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solidFill>
                  <a:srgbClr val="7030A0"/>
                </a:solidFill>
              </a:rPr>
              <a:t>1. Start by aux. queries</a:t>
            </a:r>
            <a:endParaRPr lang="el-GR" dirty="0">
              <a:solidFill>
                <a:srgbClr val="7030A0"/>
              </a:solidFill>
            </a:endParaRPr>
          </a:p>
        </p:txBody>
      </p:sp>
      <p:sp>
        <p:nvSpPr>
          <p:cNvPr id="46" name="Rounded Rectangular Callout 45"/>
          <p:cNvSpPr/>
          <p:nvPr/>
        </p:nvSpPr>
        <p:spPr>
          <a:xfrm>
            <a:off x="6516216" y="3501008"/>
            <a:ext cx="1512168" cy="1008112"/>
          </a:xfrm>
          <a:prstGeom prst="wedgeRoundRectCallout">
            <a:avLst>
              <a:gd name="adj1" fmla="val -59827"/>
              <a:gd name="adj2" fmla="val -332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solidFill>
                  <a:srgbClr val="0000FF"/>
                </a:solidFill>
              </a:rPr>
              <a:t>2. Mine highlights per query</a:t>
            </a:r>
            <a:endParaRPr lang="el-GR" dirty="0">
              <a:solidFill>
                <a:srgbClr val="0000FF"/>
              </a:solidFill>
            </a:endParaRPr>
          </a:p>
        </p:txBody>
      </p:sp>
      <p:sp>
        <p:nvSpPr>
          <p:cNvPr id="47" name="Rounded Rectangular Callout 46"/>
          <p:cNvSpPr/>
          <p:nvPr/>
        </p:nvSpPr>
        <p:spPr>
          <a:xfrm>
            <a:off x="3203848" y="980728"/>
            <a:ext cx="1728192" cy="1008112"/>
          </a:xfrm>
          <a:prstGeom prst="wedgeRoundRectCallout">
            <a:avLst>
              <a:gd name="adj1" fmla="val -64984"/>
              <a:gd name="adj2" fmla="val -3922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dirty="0" smtClean="0">
                <a:solidFill>
                  <a:srgbClr val="C00000"/>
                </a:solidFill>
              </a:rPr>
              <a:t>3. Produce visual annotation. text &amp; audio</a:t>
            </a:r>
            <a:endParaRPr lang="el-GR" sz="1600" dirty="0">
              <a:solidFill>
                <a:srgbClr val="C00000"/>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r>
              <a:rPr lang="en-US" dirty="0" smtClean="0">
                <a:solidFill>
                  <a:srgbClr val="7030A0"/>
                </a:solidFill>
              </a:rPr>
              <a:t>Result expansion: </a:t>
            </a:r>
            <a:r>
              <a:rPr lang="en-US" dirty="0" smtClean="0"/>
              <a:t>The </a:t>
            </a:r>
            <a:r>
              <a:rPr lang="en-US" dirty="0"/>
              <a:t>movie’s </a:t>
            </a:r>
            <a:r>
              <a:rPr lang="en-US" dirty="0" smtClean="0"/>
              <a:t>parts</a:t>
            </a:r>
            <a:endParaRPr lang="en-US" dirty="0"/>
          </a:p>
        </p:txBody>
      </p:sp>
      <p:sp>
        <p:nvSpPr>
          <p:cNvPr id="6" name="Content Placeholder 5"/>
          <p:cNvSpPr>
            <a:spLocks noGrp="1"/>
          </p:cNvSpPr>
          <p:nvPr>
            <p:ph sz="half" idx="1"/>
          </p:nvPr>
        </p:nvSpPr>
        <p:spPr/>
        <p:txBody>
          <a:bodyPr>
            <a:normAutofit lnSpcReduction="10000"/>
          </a:bodyPr>
          <a:lstStyle/>
          <a:p>
            <a:r>
              <a:rPr lang="en-US" dirty="0"/>
              <a:t>Much like </a:t>
            </a:r>
            <a:r>
              <a:rPr lang="en-US" dirty="0" smtClean="0"/>
              <a:t>movie stories, </a:t>
            </a:r>
            <a:r>
              <a:rPr lang="en-US" dirty="0"/>
              <a:t>we organize our stories in </a:t>
            </a:r>
            <a:r>
              <a:rPr lang="en-US" dirty="0" smtClean="0">
                <a:solidFill>
                  <a:srgbClr val="C00000"/>
                </a:solidFill>
              </a:rPr>
              <a:t>acts</a:t>
            </a:r>
          </a:p>
          <a:p>
            <a:r>
              <a:rPr lang="en-US" dirty="0" smtClean="0"/>
              <a:t>Each </a:t>
            </a:r>
            <a:r>
              <a:rPr lang="en-US" dirty="0"/>
              <a:t>act </a:t>
            </a:r>
            <a:r>
              <a:rPr lang="en-US" dirty="0" smtClean="0"/>
              <a:t>includes </a:t>
            </a:r>
            <a:r>
              <a:rPr lang="en-US" dirty="0"/>
              <a:t>several </a:t>
            </a:r>
            <a:r>
              <a:rPr lang="en-US" dirty="0">
                <a:solidFill>
                  <a:srgbClr val="C00000"/>
                </a:solidFill>
              </a:rPr>
              <a:t>episodes</a:t>
            </a:r>
            <a:r>
              <a:rPr lang="en-US" dirty="0"/>
              <a:t> all serving the same </a:t>
            </a:r>
            <a:r>
              <a:rPr lang="en-US" dirty="0" smtClean="0"/>
              <a:t>purpose</a:t>
            </a:r>
          </a:p>
          <a:p>
            <a:r>
              <a:rPr lang="en-US" dirty="0" smtClean="0">
                <a:solidFill>
                  <a:srgbClr val="7030A0"/>
                </a:solidFill>
              </a:rPr>
              <a:t>Tasks</a:t>
            </a:r>
            <a:r>
              <a:rPr lang="en-US" dirty="0" smtClean="0"/>
              <a:t> provide the machinery to produce results for episodes</a:t>
            </a:r>
            <a:endParaRPr lang="en-US" dirty="0"/>
          </a:p>
          <a:p>
            <a:endParaRPr lang="en-US" dirty="0"/>
          </a:p>
        </p:txBody>
      </p:sp>
      <p:sp>
        <p:nvSpPr>
          <p:cNvPr id="7" name="Content Placeholder 6"/>
          <p:cNvSpPr>
            <a:spLocks noGrp="1"/>
          </p:cNvSpPr>
          <p:nvPr>
            <p:ph sz="half" idx="2"/>
          </p:nvPr>
        </p:nvSpPr>
        <p:spPr/>
        <p:txBody>
          <a:bodyPr>
            <a:normAutofit lnSpcReduction="10000"/>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pic>
        <p:nvPicPr>
          <p:cNvPr id="4" name="Picture 3" descr="D:\Users\pvassil\PEOPLE\CURRENT_STUDENTS\DGESOULI\WorkingDocs\_tryoutsForDOLAP\classes.png"/>
          <p:cNvPicPr/>
          <p:nvPr/>
        </p:nvPicPr>
        <p:blipFill>
          <a:blip r:embed="rId3" cstate="print"/>
          <a:srcRect/>
          <a:stretch>
            <a:fillRect/>
          </a:stretch>
        </p:blipFill>
        <p:spPr bwMode="auto">
          <a:xfrm>
            <a:off x="4644008" y="1412776"/>
            <a:ext cx="3888432" cy="4786074"/>
          </a:xfrm>
          <a:prstGeom prst="rect">
            <a:avLst/>
          </a:prstGeom>
          <a:noFill/>
          <a:ln w="9525">
            <a:noFill/>
            <a:miter lim="800000"/>
            <a:headEnd/>
            <a:tailEnd/>
          </a:ln>
        </p:spPr>
      </p:pic>
    </p:spTree>
    <p:extLst>
      <p:ext uri="{BB962C8B-B14F-4D97-AF65-F5344CB8AC3E}">
        <p14:creationId xmlns:p14="http://schemas.microsoft.com/office/powerpoint/2010/main" xmlns="" val="3216556609"/>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Structure </a:t>
            </a:r>
            <a:r>
              <a:rPr lang="en-US" dirty="0"/>
              <a:t>of the CineCube Movie</a:t>
            </a:r>
          </a:p>
        </p:txBody>
      </p:sp>
      <p:sp>
        <p:nvSpPr>
          <p:cNvPr id="4" name="Content Placeholder 3"/>
          <p:cNvSpPr>
            <a:spLocks noGrp="1"/>
          </p:cNvSpPr>
          <p:nvPr>
            <p:ph idx="1"/>
          </p:nvPr>
        </p:nvSpPr>
        <p:spPr/>
        <p:txBody>
          <a:bodyPr>
            <a:normAutofit/>
          </a:bodyPr>
          <a:lstStyle/>
          <a:p>
            <a:r>
              <a:rPr lang="en-US" dirty="0" smtClean="0"/>
              <a:t>We </a:t>
            </a:r>
            <a:r>
              <a:rPr lang="en-US" dirty="0"/>
              <a:t>organize </a:t>
            </a:r>
            <a:r>
              <a:rPr lang="en-US" dirty="0" smtClean="0"/>
              <a:t>the CineCube Movie in five Acts:</a:t>
            </a:r>
          </a:p>
          <a:p>
            <a:pPr lvl="1"/>
            <a:r>
              <a:rPr lang="en-US" dirty="0" smtClean="0"/>
              <a:t>Intro Act</a:t>
            </a:r>
          </a:p>
          <a:p>
            <a:pPr lvl="1"/>
            <a:r>
              <a:rPr lang="en-US" dirty="0" smtClean="0"/>
              <a:t>Original Act</a:t>
            </a:r>
          </a:p>
          <a:p>
            <a:pPr lvl="1"/>
            <a:r>
              <a:rPr lang="en-US" dirty="0" smtClean="0"/>
              <a:t>Act I</a:t>
            </a:r>
          </a:p>
          <a:p>
            <a:pPr lvl="1"/>
            <a:r>
              <a:rPr lang="en-US" dirty="0" smtClean="0"/>
              <a:t>Act II</a:t>
            </a:r>
          </a:p>
          <a:p>
            <a:pPr lvl="1"/>
            <a:r>
              <a:rPr lang="en-US" dirty="0" smtClean="0"/>
              <a:t>Summary Act</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323018261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171" name="Picture 3" descr="D:\Google Drive\MSc Work\Gkesoulis\Submission_DOLAP\Images_src\excerp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41763"/>
            <a:ext cx="8568952" cy="662774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3414855928"/>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a:solidFill>
            <a:srgbClr val="000000"/>
          </a:solidFill>
        </p:spPr>
        <p:txBody>
          <a:bodyPr>
            <a:normAutofit/>
          </a:bodyPr>
          <a:lstStyle/>
          <a:p>
            <a:pPr algn="l"/>
            <a:r>
              <a:rPr lang="en-US" sz="3200" dirty="0" smtClean="0">
                <a:solidFill>
                  <a:srgbClr val="00CC00"/>
                </a:solidFill>
                <a:latin typeface="Courier New" pitchFamily="49" charset="0"/>
                <a:cs typeface="Courier New" pitchFamily="49" charset="0"/>
              </a:rPr>
              <a:t>Caught somewhere in time</a:t>
            </a:r>
            <a:endParaRPr lang="el-GR" sz="3200" dirty="0">
              <a:solidFill>
                <a:srgbClr val="00CC00"/>
              </a:solidFill>
              <a:latin typeface="Courier New" pitchFamily="49" charset="0"/>
              <a:cs typeface="Courier New" pitchFamily="49" charset="0"/>
            </a:endParaRPr>
          </a:p>
        </p:txBody>
      </p:sp>
      <p:sp>
        <p:nvSpPr>
          <p:cNvPr id="3" name="Content Placeholder 2"/>
          <p:cNvSpPr>
            <a:spLocks noGrp="1"/>
          </p:cNvSpPr>
          <p:nvPr>
            <p:ph idx="1"/>
          </p:nvPr>
        </p:nvSpPr>
        <p:spPr>
          <a:xfrm>
            <a:off x="457200" y="1600201"/>
            <a:ext cx="8229600" cy="3052935"/>
          </a:xfrm>
          <a:solidFill>
            <a:srgbClr val="000000"/>
          </a:solidFill>
        </p:spPr>
        <p:txBody>
          <a:bodyPr>
            <a:noAutofit/>
          </a:bodyPr>
          <a:lstStyle/>
          <a:p>
            <a:endParaRPr lang="en-US" sz="2400" dirty="0" smtClean="0">
              <a:solidFill>
                <a:srgbClr val="00CC00"/>
              </a:solidFill>
              <a:latin typeface="Courier New" pitchFamily="49" charset="0"/>
              <a:cs typeface="Courier New" pitchFamily="49" charset="0"/>
            </a:endParaRPr>
          </a:p>
          <a:p>
            <a:r>
              <a:rPr lang="en-US" sz="2400" b="1" dirty="0" smtClean="0">
                <a:solidFill>
                  <a:srgbClr val="FF6600"/>
                </a:solidFill>
                <a:latin typeface="Courier New" pitchFamily="49" charset="0"/>
                <a:cs typeface="Courier New" pitchFamily="49" charset="0"/>
              </a:rPr>
              <a:t>Query result </a:t>
            </a:r>
            <a:r>
              <a:rPr lang="el-GR" sz="2400" b="1" dirty="0" smtClean="0">
                <a:solidFill>
                  <a:srgbClr val="FF6600"/>
                </a:solidFill>
                <a:latin typeface="Courier New" pitchFamily="49" charset="0"/>
                <a:cs typeface="Courier New" pitchFamily="49" charset="0"/>
              </a:rPr>
              <a:t>=</a:t>
            </a:r>
            <a:r>
              <a:rPr lang="en-US" sz="2400" b="1" dirty="0" smtClean="0">
                <a:solidFill>
                  <a:srgbClr val="FF6600"/>
                </a:solidFill>
                <a:latin typeface="Courier New" pitchFamily="49" charset="0"/>
                <a:cs typeface="Courier New" pitchFamily="49" charset="0"/>
              </a:rPr>
              <a:t> </a:t>
            </a:r>
            <a:r>
              <a:rPr lang="el-GR" sz="2400" b="1" dirty="0" smtClean="0">
                <a:solidFill>
                  <a:srgbClr val="FF6600"/>
                </a:solidFill>
                <a:latin typeface="Courier New" pitchFamily="49" charset="0"/>
                <a:cs typeface="Courier New" pitchFamily="49" charset="0"/>
              </a:rPr>
              <a:t>(</a:t>
            </a:r>
            <a:r>
              <a:rPr lang="en-US" sz="2400" b="1" u="sng" dirty="0" smtClean="0">
                <a:solidFill>
                  <a:srgbClr val="FF6600"/>
                </a:solidFill>
                <a:latin typeface="Courier New" pitchFamily="49" charset="0"/>
                <a:cs typeface="Courier New" pitchFamily="49" charset="0"/>
              </a:rPr>
              <a:t>just</a:t>
            </a:r>
            <a:r>
              <a:rPr lang="el-GR" sz="2400" b="1" dirty="0" smtClean="0">
                <a:solidFill>
                  <a:srgbClr val="FF6600"/>
                </a:solidFill>
                <a:latin typeface="Courier New" pitchFamily="49" charset="0"/>
                <a:cs typeface="Courier New" pitchFamily="49" charset="0"/>
              </a:rPr>
              <a:t>)</a:t>
            </a:r>
            <a:r>
              <a:rPr lang="en-US" sz="2400" b="1" dirty="0" smtClean="0">
                <a:solidFill>
                  <a:srgbClr val="FF6600"/>
                </a:solidFill>
                <a:latin typeface="Courier New" pitchFamily="49" charset="0"/>
                <a:cs typeface="Courier New" pitchFamily="49" charset="0"/>
              </a:rPr>
              <a:t> a set of tuples</a:t>
            </a:r>
            <a:endParaRPr lang="el-GR" sz="2400" dirty="0" smtClean="0">
              <a:solidFill>
                <a:srgbClr val="00CC00"/>
              </a:solidFill>
              <a:latin typeface="Courier New" pitchFamily="49" charset="0"/>
              <a:cs typeface="Courier New" pitchFamily="49" charset="0"/>
            </a:endParaRPr>
          </a:p>
          <a:p>
            <a:endParaRPr lang="en-US" sz="2400" dirty="0" smtClean="0">
              <a:solidFill>
                <a:srgbClr val="00CC00"/>
              </a:solidFill>
              <a:latin typeface="Courier New" pitchFamily="49" charset="0"/>
              <a:cs typeface="Courier New" pitchFamily="49" charset="0"/>
            </a:endParaRPr>
          </a:p>
          <a:p>
            <a:r>
              <a:rPr lang="en-US" sz="2400" dirty="0" smtClean="0">
                <a:solidFill>
                  <a:srgbClr val="00CC00"/>
                </a:solidFill>
                <a:latin typeface="Courier New" pitchFamily="49" charset="0"/>
                <a:cs typeface="Courier New" pitchFamily="49" charset="0"/>
              </a:rPr>
              <a:t>No difference from the 70’s when this assumption was established and tailored for </a:t>
            </a:r>
          </a:p>
          <a:p>
            <a:pPr lvl="1"/>
            <a:r>
              <a:rPr lang="en-US" sz="2000" dirty="0" smtClean="0">
                <a:solidFill>
                  <a:srgbClr val="00CC00"/>
                </a:solidFill>
                <a:latin typeface="Courier New" pitchFamily="49" charset="0"/>
                <a:cs typeface="Courier New" pitchFamily="49" charset="0"/>
              </a:rPr>
              <a:t>what people had available then</a:t>
            </a:r>
          </a:p>
          <a:p>
            <a:pPr lvl="2"/>
            <a:r>
              <a:rPr lang="en-US" sz="1600" dirty="0" smtClean="0">
                <a:solidFill>
                  <a:srgbClr val="00CC00"/>
                </a:solidFill>
                <a:latin typeface="Courier New" pitchFamily="49" charset="0"/>
                <a:cs typeface="Courier New" pitchFamily="49" charset="0"/>
              </a:rPr>
              <a:t>… a green/orange monochrome screen </a:t>
            </a:r>
          </a:p>
          <a:p>
            <a:pPr lvl="2"/>
            <a:r>
              <a:rPr lang="en-US" sz="1600" dirty="0" smtClean="0">
                <a:solidFill>
                  <a:srgbClr val="00CC00"/>
                </a:solidFill>
                <a:latin typeface="Courier New" pitchFamily="49" charset="0"/>
                <a:cs typeface="Courier New" pitchFamily="49" charset="0"/>
              </a:rPr>
              <a:t>… a dot-matrix(?) printer</a:t>
            </a:r>
          </a:p>
          <a:p>
            <a:pPr lvl="2"/>
            <a:r>
              <a:rPr lang="en-US" sz="1600" dirty="0" smtClean="0">
                <a:solidFill>
                  <a:srgbClr val="00CC00"/>
                </a:solidFill>
                <a:latin typeface="Courier New" pitchFamily="49" charset="0"/>
                <a:cs typeface="Courier New" pitchFamily="49" charset="0"/>
              </a:rPr>
              <a:t>… nothing else </a:t>
            </a:r>
          </a:p>
          <a:p>
            <a:pPr lvl="1"/>
            <a:r>
              <a:rPr lang="en-US" sz="2000" dirty="0" smtClean="0">
                <a:solidFill>
                  <a:srgbClr val="00CC00"/>
                </a:solidFill>
                <a:latin typeface="Courier New" pitchFamily="49" charset="0"/>
                <a:cs typeface="Courier New" pitchFamily="49" charset="0"/>
              </a:rPr>
              <a:t>users being programmers</a:t>
            </a:r>
          </a:p>
        </p:txBody>
      </p:sp>
      <p:sp>
        <p:nvSpPr>
          <p:cNvPr id="5" name="TextBox 4"/>
          <p:cNvSpPr txBox="1"/>
          <p:nvPr/>
        </p:nvSpPr>
        <p:spPr>
          <a:xfrm>
            <a:off x="467544" y="6525344"/>
            <a:ext cx="8424936" cy="246221"/>
          </a:xfrm>
          <a:prstGeom prst="rect">
            <a:avLst/>
          </a:prstGeom>
          <a:noFill/>
        </p:spPr>
        <p:txBody>
          <a:bodyPr wrap="square" rtlCol="0">
            <a:spAutoFit/>
          </a:bodyPr>
          <a:lstStyle/>
          <a:p>
            <a:r>
              <a:rPr lang="en-US" sz="1000" dirty="0" smtClean="0">
                <a:solidFill>
                  <a:srgbClr val="FF6600"/>
                </a:solidFill>
              </a:rPr>
              <a:t>Photos copied from  http://en.wikipedia.org/</a:t>
            </a:r>
            <a:endParaRPr lang="el-GR" sz="1000" dirty="0">
              <a:solidFill>
                <a:srgbClr val="FF6600"/>
              </a:solidFill>
            </a:endParaRPr>
          </a:p>
        </p:txBody>
      </p:sp>
      <p:pic>
        <p:nvPicPr>
          <p:cNvPr id="1029" name="Picture 5" descr="File:Televideo925Terminal adjusted.jpg"/>
          <p:cNvPicPr>
            <a:picLocks noChangeAspect="1" noChangeArrowheads="1"/>
          </p:cNvPicPr>
          <p:nvPr/>
        </p:nvPicPr>
        <p:blipFill>
          <a:blip r:embed="rId3" cstate="print"/>
          <a:srcRect/>
          <a:stretch>
            <a:fillRect/>
          </a:stretch>
        </p:blipFill>
        <p:spPr bwMode="auto">
          <a:xfrm>
            <a:off x="6804248" y="4194720"/>
            <a:ext cx="2041138" cy="1754560"/>
          </a:xfrm>
          <a:prstGeom prst="rect">
            <a:avLst/>
          </a:prstGeom>
          <a:noFill/>
        </p:spPr>
      </p:pic>
      <p:pic>
        <p:nvPicPr>
          <p:cNvPr id="1030" name="Picture 6" descr="D:\Users\pvassil\PERSONAL\TALKS\EDA-2014\TALK\WORKING\Back_to_the_Future_Part_II.jpg"/>
          <p:cNvPicPr>
            <a:picLocks noChangeAspect="1" noChangeArrowheads="1"/>
          </p:cNvPicPr>
          <p:nvPr/>
        </p:nvPicPr>
        <p:blipFill>
          <a:blip r:embed="rId4" cstate="print"/>
          <a:srcRect/>
          <a:stretch>
            <a:fillRect/>
          </a:stretch>
        </p:blipFill>
        <p:spPr bwMode="auto">
          <a:xfrm>
            <a:off x="7236296" y="332656"/>
            <a:ext cx="1707390" cy="1584176"/>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Intro Act</a:t>
            </a:r>
            <a:endParaRPr lang="en-US" dirty="0"/>
          </a:p>
        </p:txBody>
      </p:sp>
      <p:sp>
        <p:nvSpPr>
          <p:cNvPr id="2" name="Content Placeholder 1"/>
          <p:cNvSpPr>
            <a:spLocks noGrp="1"/>
          </p:cNvSpPr>
          <p:nvPr>
            <p:ph idx="1"/>
          </p:nvPr>
        </p:nvSpPr>
        <p:spPr/>
        <p:txBody>
          <a:bodyPr/>
          <a:lstStyle/>
          <a:p>
            <a:r>
              <a:rPr lang="en-US" dirty="0" smtClean="0"/>
              <a:t>Intro Act has an episode that introduce the story to user</a:t>
            </a:r>
            <a:endParaRPr lang="en-US"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564904"/>
            <a:ext cx="5544616" cy="403244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364421988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Original Act</a:t>
            </a:r>
            <a:endParaRPr lang="en-US" dirty="0"/>
          </a:p>
        </p:txBody>
      </p:sp>
      <p:sp>
        <p:nvSpPr>
          <p:cNvPr id="2" name="Content Placeholder 1"/>
          <p:cNvSpPr>
            <a:spLocks noGrp="1"/>
          </p:cNvSpPr>
          <p:nvPr>
            <p:ph idx="1"/>
          </p:nvPr>
        </p:nvSpPr>
        <p:spPr/>
        <p:txBody>
          <a:bodyPr/>
          <a:lstStyle/>
          <a:p>
            <a:r>
              <a:rPr lang="en-US" dirty="0"/>
              <a:t>Original </a:t>
            </a:r>
            <a:r>
              <a:rPr lang="en-US" dirty="0" smtClean="0"/>
              <a:t>Act has an episode which is the answer of query that submitted by user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709368"/>
            <a:ext cx="5359860" cy="40320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349174669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Act I</a:t>
            </a:r>
            <a:endParaRPr lang="en-US" dirty="0"/>
          </a:p>
        </p:txBody>
      </p:sp>
      <p:sp>
        <p:nvSpPr>
          <p:cNvPr id="2" name="Content Placeholder 1"/>
          <p:cNvSpPr>
            <a:spLocks noGrp="1"/>
          </p:cNvSpPr>
          <p:nvPr>
            <p:ph idx="1"/>
          </p:nvPr>
        </p:nvSpPr>
        <p:spPr/>
        <p:txBody>
          <a:bodyPr/>
          <a:lstStyle/>
          <a:p>
            <a:r>
              <a:rPr lang="en-US" dirty="0" smtClean="0"/>
              <a:t>In this Act we try to answer the following question:</a:t>
            </a:r>
          </a:p>
          <a:p>
            <a:pPr lvl="1"/>
            <a:r>
              <a:rPr lang="en-US" dirty="0"/>
              <a:t>How good is the original </a:t>
            </a:r>
            <a:r>
              <a:rPr lang="en-US" dirty="0" smtClean="0"/>
              <a:t>query compared </a:t>
            </a:r>
            <a:r>
              <a:rPr lang="en-US" dirty="0"/>
              <a:t>to </a:t>
            </a:r>
            <a:r>
              <a:rPr lang="en-US" dirty="0" smtClean="0"/>
              <a:t>its siblings?</a:t>
            </a:r>
          </a:p>
          <a:p>
            <a:r>
              <a:rPr lang="en-US" dirty="0" smtClean="0"/>
              <a:t>We </a:t>
            </a:r>
            <a:r>
              <a:rPr lang="en-US" dirty="0"/>
              <a:t>compare the marginal aggregate results of the original query to the results of “sibling” queries that use “similar” values in their selection conditions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xmlns="" val="310085536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Example</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xmlns="" val="347741867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a:solidFill>
                            <a:srgbClr val="000000"/>
                          </a:solidFill>
                        </a:rPr>
                        <a:t>Gov</a:t>
                      </a: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a:solidFill>
                            <a:srgbClr val="000000"/>
                          </a:solidFill>
                        </a:rPr>
                        <a:t>Self-emp</a:t>
                      </a: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graphicFrame>
        <p:nvGraphicFramePr>
          <p:cNvPr id="19" name="Table 18"/>
          <p:cNvGraphicFramePr>
            <a:graphicFrameLocks noGrp="1"/>
          </p:cNvGraphicFramePr>
          <p:nvPr>
            <p:extLst>
              <p:ext uri="{D42A27DB-BD31-4B8C-83A1-F6EECF244321}">
                <p14:modId xmlns:p14="http://schemas.microsoft.com/office/powerpoint/2010/main" xmlns="" val="2951827477"/>
              </p:ext>
            </p:extLst>
          </p:nvPr>
        </p:nvGraphicFramePr>
        <p:xfrm>
          <a:off x="251520" y="3717032"/>
          <a:ext cx="3810000" cy="1127760"/>
        </p:xfrm>
        <a:graphic>
          <a:graphicData uri="http://schemas.openxmlformats.org/drawingml/2006/table">
            <a:tbl>
              <a:tblPr/>
              <a:tblGrid>
                <a:gridCol w="1270000"/>
                <a:gridCol w="1270000"/>
                <a:gridCol w="1270000"/>
              </a:tblGrid>
              <a:tr h="254000">
                <a:tc>
                  <a:txBody>
                    <a:bodyPr/>
                    <a:lstStyle/>
                    <a:p>
                      <a:pPr algn="ctr"/>
                      <a:r>
                        <a:rPr lang="en-US" sz="1200" dirty="0">
                          <a:solidFill>
                            <a:srgbClr val="000000"/>
                          </a:solidFill>
                        </a:rPr>
                        <a:t>Summary for education</a:t>
                      </a:r>
                    </a:p>
                  </a:txBody>
                  <a:tcPr marL="6350" marR="0" marT="0" marB="0">
                    <a:lnL>
                      <a:noFill/>
                    </a:lnL>
                    <a:lnR>
                      <a:noFill/>
                    </a:lnR>
                    <a:lnT>
                      <a:noFill/>
                    </a:lnT>
                    <a:lnB>
                      <a:noFill/>
                    </a:lnB>
                  </a:tcPr>
                </a:tc>
                <a:tc>
                  <a:txBody>
                    <a:bodyPr/>
                    <a:lstStyle/>
                    <a:p>
                      <a:pPr algn="ctr"/>
                      <a:r>
                        <a:rPr lang="en-US" sz="1200" b="1" dirty="0">
                          <a:solidFill>
                            <a:srgbClr val="000000"/>
                          </a:solidFill>
                        </a:rPr>
                        <a:t>Post-Secondary</a:t>
                      </a:r>
                    </a:p>
                  </a:txBody>
                  <a:tcPr marL="0" marR="0" marT="0" marB="0">
                    <a:lnL>
                      <a:noFill/>
                    </a:lnL>
                    <a:lnR>
                      <a:noFill/>
                    </a:lnR>
                    <a:lnT>
                      <a:noFill/>
                    </a:lnT>
                    <a:lnB>
                      <a:noFill/>
                    </a:lnB>
                  </a:tcPr>
                </a:tc>
                <a:tc>
                  <a:txBody>
                    <a:bodyPr/>
                    <a:lstStyle/>
                    <a:p>
                      <a:pPr algn="ctr"/>
                      <a:r>
                        <a:rPr lang="en-US" sz="1200" dirty="0">
                          <a:solidFill>
                            <a:srgbClr val="000000"/>
                          </a:solidFill>
                        </a:rPr>
                        <a:t>Without-Post-Secondary</a:t>
                      </a:r>
                    </a:p>
                  </a:txBody>
                  <a:tcPr marL="0" marR="0" marT="0" marB="0">
                    <a:lnL>
                      <a:noFill/>
                    </a:lnL>
                    <a:lnR>
                      <a:noFill/>
                    </a:lnR>
                    <a:lnT>
                      <a:noFill/>
                    </a:lnT>
                    <a:lnB>
                      <a:noFill/>
                    </a:lnB>
                  </a:tcPr>
                </a:tc>
              </a:tr>
              <a:tr h="254000">
                <a:tc>
                  <a:txBody>
                    <a:bodyPr/>
                    <a:lstStyle/>
                    <a:p>
                      <a:pPr algn="ctr"/>
                      <a:r>
                        <a:rPr lang="en-US" sz="1200">
                          <a:solidFill>
                            <a:srgbClr val="000000"/>
                          </a:solidFill>
                        </a:rPr>
                        <a:t>Gov</a:t>
                      </a:r>
                    </a:p>
                  </a:txBody>
                  <a:tcPr marL="6350" marR="0" marT="0" marB="0">
                    <a:lnL>
                      <a:noFill/>
                    </a:lnL>
                    <a:lnR>
                      <a:noFill/>
                    </a:lnR>
                    <a:lnT>
                      <a:noFill/>
                    </a:lnT>
                    <a:lnB>
                      <a:noFill/>
                    </a:lnB>
                  </a:tcPr>
                </a:tc>
                <a:tc>
                  <a:txBody>
                    <a:bodyPr/>
                    <a:lstStyle/>
                    <a:p>
                      <a:pPr algn="ctr"/>
                      <a:r>
                        <a:rPr lang="en-US" sz="1200" b="1">
                          <a:solidFill>
                            <a:srgbClr val="000000"/>
                          </a:solidFill>
                        </a:rPr>
                        <a:t>41.12</a:t>
                      </a:r>
                    </a:p>
                  </a:txBody>
                  <a:tcPr marL="0" marR="0" marT="0" marB="0">
                    <a:lnL>
                      <a:noFill/>
                    </a:lnL>
                    <a:lnR>
                      <a:noFill/>
                    </a:lnR>
                    <a:lnT>
                      <a:noFill/>
                    </a:lnT>
                    <a:lnB>
                      <a:noFill/>
                    </a:lnB>
                  </a:tcPr>
                </a:tc>
                <a:tc>
                  <a:txBody>
                    <a:bodyPr/>
                    <a:lstStyle/>
                    <a:p>
                      <a:pPr algn="ctr"/>
                      <a:r>
                        <a:rPr lang="en-US" sz="1200">
                          <a:solidFill>
                            <a:srgbClr val="0000FF"/>
                          </a:solidFill>
                        </a:rPr>
                        <a:t>38.97</a:t>
                      </a:r>
                    </a:p>
                  </a:txBody>
                  <a:tcPr marL="0" marR="0" marT="0" marB="0">
                    <a:lnL>
                      <a:noFill/>
                    </a:lnL>
                    <a:lnR>
                      <a:noFill/>
                    </a:lnR>
                    <a:lnT>
                      <a:noFill/>
                    </a:lnT>
                    <a:lnB>
                      <a:noFill/>
                    </a:lnB>
                  </a:tcPr>
                </a:tc>
              </a:tr>
              <a:tr h="254000">
                <a:tc>
                  <a:txBody>
                    <a:bodyPr/>
                    <a:lstStyle/>
                    <a:p>
                      <a:pPr algn="ct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b="1">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39.40</a:t>
                      </a:r>
                    </a:p>
                  </a:txBody>
                  <a:tcPr marL="0" marR="0" marT="0" marB="0">
                    <a:lnL>
                      <a:noFill/>
                    </a:lnL>
                    <a:lnR>
                      <a:noFill/>
                    </a:lnR>
                    <a:lnT>
                      <a:noFill/>
                    </a:lnT>
                    <a:lnB>
                      <a:noFill/>
                    </a:lnB>
                  </a:tcPr>
                </a:tc>
              </a:tr>
              <a:tr h="254000">
                <a:tc>
                  <a:txBody>
                    <a:bodyPr/>
                    <a:lstStyle/>
                    <a:p>
                      <a:pPr algn="ct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b="1" dirty="0">
                          <a:solidFill>
                            <a:srgbClr val="FF0000"/>
                          </a:solidFill>
                        </a:rPr>
                        <a:t>46.39</a:t>
                      </a:r>
                    </a:p>
                  </a:txBody>
                  <a:tcPr marL="0" marR="0" marT="0" marB="0">
                    <a:lnL>
                      <a:noFill/>
                    </a:lnL>
                    <a:lnR>
                      <a:noFill/>
                    </a:lnR>
                    <a:lnT>
                      <a:noFill/>
                    </a:lnT>
                    <a:lnB>
                      <a:noFill/>
                    </a:lnB>
                  </a:tcPr>
                </a:tc>
                <a:tc>
                  <a:txBody>
                    <a:bodyPr/>
                    <a:lstStyle/>
                    <a:p>
                      <a:pPr algn="ctr"/>
                      <a:r>
                        <a:rPr lang="en-US" sz="1200" dirty="0">
                          <a:solidFill>
                            <a:srgbClr val="000000"/>
                          </a:solidFill>
                        </a:rPr>
                        <a:t>44.84</a:t>
                      </a:r>
                    </a:p>
                  </a:txBody>
                  <a:tcPr marL="0" marR="0" marT="0" marB="0">
                    <a:lnL>
                      <a:noFill/>
                    </a:lnL>
                    <a:lnR>
                      <a:noFill/>
                    </a:lnR>
                    <a:lnT>
                      <a:noFill/>
                    </a:lnT>
                    <a:lnB>
                      <a:noFill/>
                    </a:lnB>
                  </a:tcPr>
                </a:tc>
              </a:tr>
            </a:tbl>
          </a:graphicData>
        </a:graphic>
      </p:graphicFrame>
      <p:sp>
        <p:nvSpPr>
          <p:cNvPr id="20" name="TextBox 19"/>
          <p:cNvSpPr txBox="1"/>
          <p:nvPr/>
        </p:nvSpPr>
        <p:spPr>
          <a:xfrm>
            <a:off x="2325942" y="3140968"/>
            <a:ext cx="4492116" cy="369332"/>
          </a:xfrm>
          <a:prstGeom prst="rect">
            <a:avLst/>
          </a:prstGeom>
          <a:noFill/>
        </p:spPr>
        <p:txBody>
          <a:bodyPr wrap="square" rtlCol="0">
            <a:spAutoFit/>
          </a:bodyPr>
          <a:lstStyle/>
          <a:p>
            <a:pPr algn="ctr"/>
            <a:r>
              <a:rPr lang="en-US" u="sng" dirty="0"/>
              <a:t>Assessing the behavior of education</a:t>
            </a:r>
          </a:p>
        </p:txBody>
      </p:sp>
      <mc:AlternateContent xmlns:mc="http://schemas.openxmlformats.org/markup-compatibility/2006">
        <mc:Choice xmlns:a14="http://schemas.microsoft.com/office/drawing/2010/main" xmlns=""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TextBox 21"/>
              <p:cNvSpPr txBox="1"/>
              <p:nvPr/>
            </p:nvSpPr>
            <p:spPr>
              <a:xfrm>
                <a:off x="4755345" y="3717032"/>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b="0" i="1" dirty="0" smtClean="0">
                            <a:solidFill>
                              <a:schemeClr val="accent4">
                                <a:lumMod val="75000"/>
                              </a:schemeClr>
                            </a:solidFill>
                            <a:latin typeface="Cambria Math"/>
                          </a:rPr>
                          <m:t>4</m:t>
                        </m:r>
                      </m:sub>
                    </m:sSub>
                  </m:oMath>
                </a14:m>
                <a:r>
                  <a:rPr lang="en-US" sz="1400" dirty="0">
                    <a:solidFill>
                      <a:schemeClr val="accent4">
                        <a:lumMod val="75000"/>
                      </a:schemeClr>
                    </a:solidFill>
                  </a:rPr>
                  <a:t>=</a:t>
                </a:r>
                <a:r>
                  <a:rPr lang="en-US" sz="1400" dirty="0" smtClean="0">
                    <a:solidFill>
                      <a:schemeClr val="accent4">
                        <a:lumMod val="75000"/>
                      </a:schemeClr>
                    </a:solidFill>
                  </a:rPr>
                  <a:t>’All’, </a:t>
                </a: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b="0" i="1" dirty="0" smtClean="0">
                            <a:solidFill>
                              <a:srgbClr val="C00000"/>
                            </a:solidFill>
                            <a:latin typeface="Cambria Math"/>
                          </a:rPr>
                          <m:t>3</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22" name="TextBox 21"/>
              <p:cNvSpPr txBox="1">
                <a:spLocks noRot="1" noChangeAspect="1" noMove="1" noResize="1" noEditPoints="1" noAdjustHandles="1" noChangeArrowheads="1" noChangeShapeType="1" noTextEdit="1"/>
              </p:cNvSpPr>
              <p:nvPr/>
            </p:nvSpPr>
            <p:spPr>
              <a:xfrm>
                <a:off x="4755345" y="3717032"/>
                <a:ext cx="3777095" cy="954107"/>
              </a:xfrm>
              <a:prstGeom prst="rect">
                <a:avLst/>
              </a:prstGeom>
              <a:blipFill rotWithShape="1">
                <a:blip r:embed="rId4" cstate="print"/>
                <a:stretch>
                  <a:fillRect b="-5769"/>
                </a:stretch>
              </a:blipFill>
            </p:spPr>
            <p:txBody>
              <a:bodyPr/>
              <a:lstStyle/>
              <a:p>
                <a:r>
                  <a:rPr lang="en-US">
                    <a:noFill/>
                  </a:rPr>
                  <a:t> </a:t>
                </a:r>
              </a:p>
            </p:txBody>
          </p:sp>
        </mc:Fallback>
      </mc:AlternateContent>
      <p:pic>
        <p:nvPicPr>
          <p:cNvPr id="12" name="Picture 5" descr="Description: education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912" y="4881116"/>
            <a:ext cx="5256584" cy="18465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14" name="Rectangle 13"/>
          <p:cNvSpPr/>
          <p:nvPr/>
        </p:nvSpPr>
        <p:spPr>
          <a:xfrm>
            <a:off x="6782214" y="5190243"/>
            <a:ext cx="79208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547664" y="3645024"/>
            <a:ext cx="115212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6228184" y="5589240"/>
            <a:ext cx="2304256" cy="3600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6">
                  <a:lumMod val="50000"/>
                </a:schemeClr>
              </a:solidFill>
            </a:endParaRPr>
          </a:p>
        </p:txBody>
      </p:sp>
      <p:sp>
        <p:nvSpPr>
          <p:cNvPr id="18" name="Rectangle 17"/>
          <p:cNvSpPr/>
          <p:nvPr/>
        </p:nvSpPr>
        <p:spPr>
          <a:xfrm>
            <a:off x="1043608" y="1628800"/>
            <a:ext cx="3096344" cy="3600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6">
                  <a:lumMod val="50000"/>
                </a:schemeClr>
              </a:solidFill>
            </a:endParaRPr>
          </a:p>
        </p:txBody>
      </p:sp>
    </p:spTree>
    <p:extLst>
      <p:ext uri="{BB962C8B-B14F-4D97-AF65-F5344CB8AC3E}">
        <p14:creationId xmlns:p14="http://schemas.microsoft.com/office/powerpoint/2010/main" xmlns="" val="3642719074"/>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Example</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xmlns="" val="2482455240"/>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a:solidFill>
                            <a:srgbClr val="000000"/>
                          </a:solidFill>
                        </a:rPr>
                        <a:t>Gov</a:t>
                      </a: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a:solidFill>
                            <a:srgbClr val="000000"/>
                          </a:solidFill>
                        </a:rPr>
                        <a:t>Self-emp</a:t>
                      </a: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sp>
        <p:nvSpPr>
          <p:cNvPr id="20" name="TextBox 19"/>
          <p:cNvSpPr txBox="1"/>
          <p:nvPr/>
        </p:nvSpPr>
        <p:spPr>
          <a:xfrm>
            <a:off x="2325942" y="3140968"/>
            <a:ext cx="4492116" cy="369332"/>
          </a:xfrm>
          <a:prstGeom prst="rect">
            <a:avLst/>
          </a:prstGeom>
          <a:noFill/>
        </p:spPr>
        <p:txBody>
          <a:bodyPr wrap="square" rtlCol="0">
            <a:spAutoFit/>
          </a:bodyPr>
          <a:lstStyle/>
          <a:p>
            <a:pPr algn="ctr"/>
            <a:r>
              <a:rPr lang="en-US" u="sng" dirty="0"/>
              <a:t>Assessing the behavior of </a:t>
            </a:r>
            <a:r>
              <a:rPr lang="en-US" u="sng" dirty="0" smtClean="0"/>
              <a:t>work</a:t>
            </a:r>
            <a:endParaRPr lang="en-US" u="sng" dirty="0"/>
          </a:p>
        </p:txBody>
      </p:sp>
      <mc:AlternateContent xmlns:mc="http://schemas.openxmlformats.org/markup-compatibility/2006">
        <mc:Choice xmlns:a14="http://schemas.microsoft.com/office/drawing/2010/main" xmlns=""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xmlns="" val="3966392717"/>
              </p:ext>
            </p:extLst>
          </p:nvPr>
        </p:nvGraphicFramePr>
        <p:xfrm>
          <a:off x="293892" y="3757205"/>
          <a:ext cx="4062085" cy="1688018"/>
        </p:xfrm>
        <a:graphic>
          <a:graphicData uri="http://schemas.openxmlformats.org/drawingml/2006/table">
            <a:tbl>
              <a:tblPr/>
              <a:tblGrid>
                <a:gridCol w="812417"/>
                <a:gridCol w="812417"/>
                <a:gridCol w="812417"/>
                <a:gridCol w="812417"/>
                <a:gridCol w="812417"/>
              </a:tblGrid>
              <a:tr h="636871">
                <a:tc>
                  <a:txBody>
                    <a:bodyPr/>
                    <a:lstStyle/>
                    <a:p>
                      <a:pPr algn="ctr"/>
                      <a:r>
                        <a:rPr lang="en-US" sz="1200" dirty="0">
                          <a:solidFill>
                            <a:srgbClr val="000000"/>
                          </a:solidFill>
                        </a:rPr>
                        <a:t>Summary for work</a:t>
                      </a:r>
                    </a:p>
                  </a:txBody>
                  <a:tcPr marL="6350" marR="0" marT="0" marB="0">
                    <a:lnL>
                      <a:noFill/>
                    </a:lnL>
                    <a:lnR>
                      <a:noFill/>
                    </a:lnR>
                    <a:lnT>
                      <a:noFill/>
                    </a:lnT>
                    <a:lnB>
                      <a:noFill/>
                    </a:lnB>
                  </a:tcPr>
                </a:tc>
                <a:tc>
                  <a:txBody>
                    <a:bodyPr/>
                    <a:lstStyle/>
                    <a:p>
                      <a:pPr algn="ctr"/>
                      <a:r>
                        <a:rPr lang="en-US" sz="1200" dirty="0" err="1">
                          <a:solidFill>
                            <a:srgbClr val="000000"/>
                          </a:solidFill>
                        </a:rPr>
                        <a:t>Assoc</a:t>
                      </a:r>
                      <a:endParaRPr lang="en-US" sz="1200" dirty="0">
                        <a:solidFill>
                          <a:srgbClr val="000000"/>
                        </a:solidFill>
                      </a:endParaRP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442271">
                <a:tc>
                  <a:txBody>
                    <a:bodyPr/>
                    <a:lstStyle/>
                    <a:p>
                      <a:pPr algn="r"/>
                      <a:r>
                        <a:rPr lang="en-US" sz="1200" b="1">
                          <a:solidFill>
                            <a:srgbClr val="000000"/>
                          </a:solidFill>
                        </a:rPr>
                        <a:t>With-Pay</a:t>
                      </a:r>
                    </a:p>
                  </a:txBody>
                  <a:tcPr marL="6350" marR="0" marT="0" marB="0">
                    <a:lnL>
                      <a:noFill/>
                    </a:lnL>
                    <a:lnR>
                      <a:noFill/>
                    </a:lnR>
                    <a:lnT>
                      <a:noFill/>
                    </a:lnT>
                    <a:lnB>
                      <a:noFill/>
                    </a:lnB>
                  </a:tcPr>
                </a:tc>
                <a:tc>
                  <a:txBody>
                    <a:bodyPr/>
                    <a:lstStyle/>
                    <a:p>
                      <a:pPr algn="ctr"/>
                      <a:r>
                        <a:rPr lang="en-US" sz="1200" b="1">
                          <a:solidFill>
                            <a:srgbClr val="000000"/>
                          </a:solidFill>
                        </a:rPr>
                        <a:t>41.62</a:t>
                      </a:r>
                    </a:p>
                  </a:txBody>
                  <a:tcPr marL="0" marR="0" marT="0" marB="0">
                    <a:lnL>
                      <a:noFill/>
                    </a:lnL>
                    <a:lnR>
                      <a:noFill/>
                    </a:lnR>
                    <a:lnT>
                      <a:noFill/>
                    </a:lnT>
                    <a:lnB>
                      <a:noFill/>
                    </a:lnB>
                  </a:tcPr>
                </a:tc>
                <a:tc>
                  <a:txBody>
                    <a:bodyPr/>
                    <a:lstStyle/>
                    <a:p>
                      <a:pPr algn="ctr"/>
                      <a:r>
                        <a:rPr lang="en-US" sz="1200" b="1">
                          <a:solidFill>
                            <a:srgbClr val="000000"/>
                          </a:solidFill>
                        </a:rPr>
                        <a:t>44.91</a:t>
                      </a:r>
                    </a:p>
                  </a:txBody>
                  <a:tcPr marL="0" marR="0" marT="0" marB="0">
                    <a:lnL>
                      <a:noFill/>
                    </a:lnL>
                    <a:lnR>
                      <a:noFill/>
                    </a:lnR>
                    <a:lnT>
                      <a:noFill/>
                    </a:lnT>
                    <a:lnB>
                      <a:noFill/>
                    </a:lnB>
                  </a:tcPr>
                </a:tc>
                <a:tc>
                  <a:txBody>
                    <a:bodyPr/>
                    <a:lstStyle/>
                    <a:p>
                      <a:pPr algn="ctr"/>
                      <a:r>
                        <a:rPr lang="en-US" sz="1200" b="1">
                          <a:solidFill>
                            <a:srgbClr val="000000"/>
                          </a:solidFill>
                        </a:rPr>
                        <a:t>39.41</a:t>
                      </a:r>
                    </a:p>
                  </a:txBody>
                  <a:tcPr marL="0" marR="0" marT="0" marB="0">
                    <a:lnL>
                      <a:noFill/>
                    </a:lnL>
                    <a:lnR>
                      <a:noFill/>
                    </a:lnR>
                    <a:lnT>
                      <a:noFill/>
                    </a:lnT>
                    <a:lnB>
                      <a:noFill/>
                    </a:lnB>
                  </a:tcPr>
                </a:tc>
                <a:tc>
                  <a:txBody>
                    <a:bodyPr/>
                    <a:lstStyle/>
                    <a:p>
                      <a:pPr algn="ctr"/>
                      <a:r>
                        <a:rPr lang="en-US" sz="1200" b="1" dirty="0">
                          <a:solidFill>
                            <a:srgbClr val="000000"/>
                          </a:solidFill>
                        </a:rPr>
                        <a:t>43.44</a:t>
                      </a:r>
                    </a:p>
                  </a:txBody>
                  <a:tcPr marL="0" marR="0" marT="0" marB="0">
                    <a:lnL>
                      <a:noFill/>
                    </a:lnL>
                    <a:lnR>
                      <a:noFill/>
                    </a:lnR>
                    <a:lnT>
                      <a:noFill/>
                    </a:lnT>
                    <a:lnB>
                      <a:noFill/>
                    </a:lnB>
                  </a:tcPr>
                </a:tc>
              </a:tr>
              <a:tr h="608876">
                <a:tc>
                  <a:txBody>
                    <a:bodyPr/>
                    <a:lstStyle/>
                    <a:p>
                      <a:pPr algn="r"/>
                      <a:r>
                        <a:rPr lang="en-US" sz="1200">
                          <a:solidFill>
                            <a:srgbClr val="000000"/>
                          </a:solidFill>
                        </a:rPr>
                        <a:t>Without-pay</a:t>
                      </a:r>
                    </a:p>
                  </a:txBody>
                  <a:tcPr marL="6350" marR="0" marT="0" marB="0">
                    <a:lnL>
                      <a:noFill/>
                    </a:lnL>
                    <a:lnR>
                      <a:noFill/>
                    </a:lnR>
                    <a:lnT>
                      <a:noFill/>
                    </a:lnT>
                    <a:lnB>
                      <a:noFill/>
                    </a:lnB>
                  </a:tcPr>
                </a:tc>
                <a:tc>
                  <a:txBody>
                    <a:bodyPr/>
                    <a:lstStyle/>
                    <a:p>
                      <a:pPr algn="ctr"/>
                      <a:r>
                        <a:rPr lang="en-US" sz="1200">
                          <a:solidFill>
                            <a:srgbClr val="FF0000"/>
                          </a:solidFill>
                        </a:rPr>
                        <a:t>50.00</a:t>
                      </a:r>
                    </a:p>
                  </a:txBody>
                  <a:tcPr marL="0" marR="0" marT="0" marB="0">
                    <a:lnL>
                      <a:noFill/>
                    </a:lnL>
                    <a:lnR>
                      <a:noFill/>
                    </a:lnR>
                    <a:lnT>
                      <a:noFill/>
                    </a:lnT>
                    <a:lnB>
                      <a:noFill/>
                    </a:lnB>
                  </a:tcPr>
                </a:tc>
                <a:tc>
                  <a:txBody>
                    <a:bodyPr/>
                    <a:lstStyle/>
                    <a:p>
                      <a:pPr algn="ctr"/>
                      <a:r>
                        <a:rPr lang="en-US" sz="1200">
                          <a:solidFill>
                            <a:srgbClr val="000000"/>
                          </a:solidFill>
                        </a:rPr>
                        <a:t>-</a:t>
                      </a:r>
                    </a:p>
                  </a:txBody>
                  <a:tcPr marL="0" marR="0" marT="0" marB="0">
                    <a:lnL>
                      <a:noFill/>
                    </a:lnL>
                    <a:lnR>
                      <a:noFill/>
                    </a:lnR>
                    <a:lnT>
                      <a:noFill/>
                    </a:lnT>
                    <a:lnB>
                      <a:noFill/>
                    </a:lnB>
                  </a:tcPr>
                </a:tc>
                <a:tc>
                  <a:txBody>
                    <a:bodyPr/>
                    <a:lstStyle/>
                    <a:p>
                      <a:pPr algn="ctr"/>
                      <a:r>
                        <a:rPr lang="en-US" sz="1200">
                          <a:solidFill>
                            <a:srgbClr val="0000FF"/>
                          </a:solidFill>
                        </a:rPr>
                        <a:t>35.33</a:t>
                      </a:r>
                    </a:p>
                  </a:txBody>
                  <a:tcPr marL="0" marR="0" marT="0" marB="0">
                    <a:lnL>
                      <a:noFill/>
                    </a:lnL>
                    <a:lnR>
                      <a:noFill/>
                    </a:lnR>
                    <a:lnT>
                      <a:noFill/>
                    </a:lnT>
                    <a:lnB>
                      <a:noFill/>
                    </a:lnB>
                  </a:tcPr>
                </a:tc>
                <a:tc>
                  <a:txBody>
                    <a:bodyPr/>
                    <a:lstStyle/>
                    <a:p>
                      <a:pPr algn="ctr"/>
                      <a:r>
                        <a:rPr lang="en-US" sz="1200" dirty="0">
                          <a:solidFill>
                            <a:srgbClr val="000000"/>
                          </a:solidFill>
                        </a:rPr>
                        <a:t>-</a:t>
                      </a:r>
                    </a:p>
                  </a:txBody>
                  <a:tcPr marL="0" marR="0" marT="0" marB="0">
                    <a:lnL>
                      <a:noFill/>
                    </a:lnL>
                    <a:lnR>
                      <a:noFill/>
                    </a:lnR>
                    <a:lnT>
                      <a:noFill/>
                    </a:lnT>
                    <a:lnB>
                      <a:noFill/>
                    </a:lnB>
                  </a:tcPr>
                </a:tc>
              </a:tr>
            </a:tbl>
          </a:graphicData>
        </a:graphic>
      </p:graphicFrame>
      <mc:AlternateContent xmlns:mc="http://schemas.openxmlformats.org/markup-compatibility/2006">
        <mc:Choice xmlns:a14="http://schemas.microsoft.com/office/drawing/2010/main" xmlns="" Requires="a14">
          <p:sp>
            <p:nvSpPr>
              <p:cNvPr id="12" name="TextBox 11"/>
              <p:cNvSpPr txBox="1"/>
              <p:nvPr/>
            </p:nvSpPr>
            <p:spPr>
              <a:xfrm>
                <a:off x="4868416" y="3717032"/>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b="0" i="0" dirty="0" smtClean="0">
                            <a:solidFill>
                              <a:schemeClr val="accent4">
                                <a:lumMod val="75000"/>
                              </a:schemeClr>
                            </a:solidFill>
                            <a:latin typeface="Cambria Math"/>
                          </a:rPr>
                          <m:t>3</m:t>
                        </m:r>
                      </m:sub>
                    </m:sSub>
                    <m:r>
                      <a:rPr lang="el-GR" sz="1400" i="1" dirty="0">
                        <a:solidFill>
                          <a:schemeClr val="accent4">
                            <a:lumMod val="75000"/>
                          </a:schemeClr>
                        </a:solidFill>
                        <a:latin typeface="Cambria Math"/>
                      </a:rPr>
                      <m:t> </m:t>
                    </m:r>
                  </m:oMath>
                </a14:m>
                <a:r>
                  <a:rPr lang="en-US" sz="1400" dirty="0" smtClean="0">
                    <a:solidFill>
                      <a:schemeClr val="accent4">
                        <a:lumMod val="75000"/>
                      </a:schemeClr>
                    </a:solidFill>
                  </a:rPr>
                  <a:t>=’All’ </a:t>
                </a:r>
                <a:r>
                  <a:rPr lang="en-US" sz="1400" dirty="0">
                    <a:solidFill>
                      <a:schemeClr val="accent4">
                        <a:lumMod val="75000"/>
                      </a:schemeClr>
                    </a:solidFill>
                  </a:rPr>
                  <a:t>∧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b="0" i="1" dirty="0" smtClean="0">
                            <a:solidFill>
                              <a:srgbClr val="C00000"/>
                            </a:solidFill>
                            <a:latin typeface="Cambria Math"/>
                          </a:rPr>
                          <m:t>2</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2" name="TextBox 11"/>
              <p:cNvSpPr txBox="1">
                <a:spLocks noRot="1" noChangeAspect="1" noMove="1" noResize="1" noEditPoints="1" noAdjustHandles="1" noChangeArrowheads="1" noChangeShapeType="1" noTextEdit="1"/>
              </p:cNvSpPr>
              <p:nvPr/>
            </p:nvSpPr>
            <p:spPr>
              <a:xfrm>
                <a:off x="4868416" y="3717032"/>
                <a:ext cx="3777095" cy="954107"/>
              </a:xfrm>
              <a:prstGeom prst="rect">
                <a:avLst/>
              </a:prstGeom>
              <a:blipFill rotWithShape="1">
                <a:blip r:embed="rId4" cstate="print"/>
                <a:stretch>
                  <a:fillRect b="-5769"/>
                </a:stretch>
              </a:blipFill>
            </p:spPr>
            <p:txBody>
              <a:bodyPr/>
              <a:lstStyle/>
              <a:p>
                <a:r>
                  <a:rPr lang="en-US">
                    <a:noFill/>
                  </a:rPr>
                  <a:t> </a:t>
                </a:r>
              </a:p>
            </p:txBody>
          </p:sp>
        </mc:Fallback>
      </mc:AlternateContent>
      <p:pic>
        <p:nvPicPr>
          <p:cNvPr id="14" name="Picture 3" descr="Description: workclass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67084" y="4941168"/>
            <a:ext cx="4625396" cy="17022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15" name="Rectangle 14"/>
          <p:cNvSpPr/>
          <p:nvPr/>
        </p:nvSpPr>
        <p:spPr>
          <a:xfrm>
            <a:off x="5652120" y="5373216"/>
            <a:ext cx="79208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395536" y="4365104"/>
            <a:ext cx="79208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395536" y="1988840"/>
            <a:ext cx="792088" cy="93610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4139952" y="5805264"/>
            <a:ext cx="3168352"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57195687"/>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CineCube Movie – Act </a:t>
            </a:r>
            <a:r>
              <a:rPr lang="en-US" dirty="0" smtClean="0"/>
              <a:t>II</a:t>
            </a:r>
            <a:endParaRPr lang="en-US" dirty="0"/>
          </a:p>
        </p:txBody>
      </p:sp>
      <p:sp>
        <p:nvSpPr>
          <p:cNvPr id="2" name="Content Placeholder 1"/>
          <p:cNvSpPr>
            <a:spLocks noGrp="1"/>
          </p:cNvSpPr>
          <p:nvPr>
            <p:ph idx="1"/>
          </p:nvPr>
        </p:nvSpPr>
        <p:spPr/>
        <p:txBody>
          <a:bodyPr/>
          <a:lstStyle/>
          <a:p>
            <a:r>
              <a:rPr lang="en-US" dirty="0"/>
              <a:t>In this Act we try </a:t>
            </a:r>
            <a:r>
              <a:rPr lang="en-US" dirty="0" smtClean="0"/>
              <a:t>to explaining to </a:t>
            </a:r>
            <a:r>
              <a:rPr lang="en-US" u="sng" dirty="0" smtClean="0"/>
              <a:t>why</a:t>
            </a:r>
            <a:r>
              <a:rPr lang="en-US" dirty="0" smtClean="0"/>
              <a:t> the result of original query is what it is.</a:t>
            </a:r>
          </a:p>
          <a:p>
            <a:pPr lvl="1"/>
            <a:r>
              <a:rPr lang="en-US" dirty="0"/>
              <a:t>“Drilling into the breakdown of the </a:t>
            </a:r>
            <a:r>
              <a:rPr lang="en-US" dirty="0" smtClean="0"/>
              <a:t>original result”</a:t>
            </a:r>
          </a:p>
          <a:p>
            <a:pPr lvl="1"/>
            <a:endParaRPr lang="en-US" dirty="0" smtClean="0"/>
          </a:p>
          <a:p>
            <a:r>
              <a:rPr lang="en-US" dirty="0" smtClean="0"/>
              <a:t>We </a:t>
            </a:r>
            <a:r>
              <a:rPr lang="en-US" dirty="0"/>
              <a:t>drill in the details of </a:t>
            </a:r>
            <a:r>
              <a:rPr lang="en-US" dirty="0" smtClean="0"/>
              <a:t>the cells </a:t>
            </a:r>
            <a:r>
              <a:rPr lang="en-US" dirty="0"/>
              <a:t>of the original result in order to inspect </a:t>
            </a:r>
            <a:r>
              <a:rPr lang="en-US" dirty="0" smtClean="0"/>
              <a:t>the internals </a:t>
            </a:r>
            <a:r>
              <a:rPr lang="en-US" dirty="0"/>
              <a:t>of </a:t>
            </a:r>
            <a:r>
              <a:rPr lang="en-US" dirty="0" smtClean="0"/>
              <a:t>the aggregated </a:t>
            </a:r>
            <a:r>
              <a:rPr lang="en-US" dirty="0"/>
              <a:t>measures of the original query.</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2962789129"/>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Example</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xmlns="" val="14249887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dirty="0" err="1">
                          <a:solidFill>
                            <a:srgbClr val="000000"/>
                          </a:solidFill>
                        </a:rPr>
                        <a:t>Gov</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dirty="0">
                          <a:solidFill>
                            <a:srgbClr val="000000"/>
                          </a:solidFill>
                        </a:rPr>
                        <a:t>Private</a:t>
                      </a:r>
                    </a:p>
                  </a:txBody>
                  <a:tcPr marL="6350" marR="0" marT="0" marB="0">
                    <a:lnL>
                      <a:noFill/>
                    </a:lnL>
                    <a:lnR>
                      <a:noFill/>
                    </a:lnR>
                    <a:lnT>
                      <a:noFill/>
                    </a:lnT>
                    <a:lnB>
                      <a:noFill/>
                    </a:lnB>
                  </a:tcPr>
                </a:tc>
                <a:tc>
                  <a:txBody>
                    <a:bodyPr/>
                    <a:lstStyle/>
                    <a:p>
                      <a:pPr algn="ctr"/>
                      <a:r>
                        <a:rPr lang="en-US" sz="1200" dirty="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sp>
        <p:nvSpPr>
          <p:cNvPr id="20" name="TextBox 19"/>
          <p:cNvSpPr txBox="1"/>
          <p:nvPr/>
        </p:nvSpPr>
        <p:spPr>
          <a:xfrm>
            <a:off x="1900799" y="3140968"/>
            <a:ext cx="5342402" cy="369332"/>
          </a:xfrm>
          <a:prstGeom prst="rect">
            <a:avLst/>
          </a:prstGeom>
          <a:noFill/>
        </p:spPr>
        <p:txBody>
          <a:bodyPr wrap="square" rtlCol="0">
            <a:spAutoFit/>
          </a:bodyPr>
          <a:lstStyle/>
          <a:p>
            <a:pPr algn="ctr"/>
            <a:r>
              <a:rPr lang="en-US" u="sng" dirty="0"/>
              <a:t>Drilling down the Rows of the Original Result</a:t>
            </a:r>
          </a:p>
        </p:txBody>
      </p:sp>
      <mc:AlternateContent xmlns:mc="http://schemas.openxmlformats.org/markup-compatibility/2006">
        <mc:Choice xmlns:a14="http://schemas.microsoft.com/office/drawing/2010/main" xmlns=""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xmlns="" val="3904468440"/>
              </p:ext>
            </p:extLst>
          </p:nvPr>
        </p:nvGraphicFramePr>
        <p:xfrm>
          <a:off x="720000" y="3645024"/>
          <a:ext cx="7620000" cy="2380992"/>
        </p:xfrm>
        <a:graphic>
          <a:graphicData uri="http://schemas.openxmlformats.org/drawingml/2006/table">
            <a:tbl>
              <a:tblPr/>
              <a:tblGrid>
                <a:gridCol w="1295400"/>
                <a:gridCol w="1244600"/>
                <a:gridCol w="1270000"/>
                <a:gridCol w="1270000"/>
                <a:gridCol w="1270000"/>
                <a:gridCol w="1270000"/>
              </a:tblGrid>
              <a:tr h="288032">
                <a:tc>
                  <a:txBody>
                    <a:bodyPr/>
                    <a:lstStyle/>
                    <a:p>
                      <a:pPr marL="0" algn="r" rtl="0" eaLnBrk="1" latinLnBrk="0" hangingPunct="1"/>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algn="r"/>
                      <a:endParaRPr/>
                    </a:p>
                  </a:txBody>
                  <a:tcPr marL="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smtClean="0">
                          <a:solidFill>
                            <a:srgbClr val="000000"/>
                          </a:solidFill>
                        </a:rPr>
                        <a:t>Post-grad</a:t>
                      </a:r>
                      <a:endParaRPr lang="en-US" sz="1200">
                        <a:solidFill>
                          <a:srgbClr val="000000"/>
                        </a:solidFill>
                      </a:endParaRP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Federal-</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41.15 (93)</a:t>
                      </a:r>
                    </a:p>
                  </a:txBody>
                  <a:tcPr marL="0" marR="0" marT="0" marB="0">
                    <a:lnL>
                      <a:noFill/>
                    </a:lnL>
                    <a:lnR>
                      <a:noFill/>
                    </a:lnR>
                    <a:lnT>
                      <a:noFill/>
                    </a:lnT>
                    <a:lnB>
                      <a:noFill/>
                    </a:lnB>
                  </a:tcPr>
                </a:tc>
                <a:tc>
                  <a:txBody>
                    <a:bodyPr/>
                    <a:lstStyle/>
                    <a:p>
                      <a:pPr algn="ctr"/>
                      <a:r>
                        <a:rPr lang="en-US" sz="1200" smtClean="0">
                          <a:solidFill>
                            <a:srgbClr val="FF0000"/>
                          </a:solidFill>
                        </a:rPr>
                        <a:t>43.86 (80)</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00"/>
                          </a:solidFill>
                        </a:rPr>
                        <a:t>40.31 (251)</a:t>
                      </a:r>
                    </a:p>
                  </a:txBody>
                  <a:tcPr marL="0" marR="0" marT="0" marB="0">
                    <a:lnL>
                      <a:noFill/>
                    </a:lnL>
                    <a:lnR>
                      <a:noFill/>
                    </a:lnR>
                    <a:lnT>
                      <a:noFill/>
                    </a:lnT>
                    <a:lnB>
                      <a:noFill/>
                    </a:lnB>
                  </a:tcPr>
                </a:tc>
                <a:tc>
                  <a:txBody>
                    <a:bodyPr/>
                    <a:lstStyle/>
                    <a:p>
                      <a:pPr algn="ctr"/>
                      <a:r>
                        <a:rPr lang="en-US" sz="1200">
                          <a:solidFill>
                            <a:srgbClr val="FF0000"/>
                          </a:solidFill>
                        </a:rPr>
                        <a:t>43.38 (233)</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Local-</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41.33 (171)</a:t>
                      </a:r>
                    </a:p>
                  </a:txBody>
                  <a:tcPr marL="0" marR="0" marT="0" marB="0">
                    <a:lnL>
                      <a:noFill/>
                    </a:lnL>
                    <a:lnR>
                      <a:noFill/>
                    </a:lnR>
                    <a:lnT>
                      <a:noFill/>
                    </a:lnT>
                    <a:lnB>
                      <a:noFill/>
                    </a:lnB>
                  </a:tcPr>
                </a:tc>
                <a:tc>
                  <a:txBody>
                    <a:bodyPr/>
                    <a:lstStyle/>
                    <a:p>
                      <a:pPr algn="ctr"/>
                      <a:r>
                        <a:rPr lang="en-US" sz="1200" smtClean="0">
                          <a:solidFill>
                            <a:srgbClr val="FF0000"/>
                          </a:solidFill>
                        </a:rPr>
                        <a:t>43.96 (362)</a:t>
                      </a:r>
                      <a:endParaRPr lang="en-US" sz="1200" dirty="0">
                        <a:solidFill>
                          <a:srgbClr val="FF0000"/>
                        </a:solidFill>
                      </a:endParaRPr>
                    </a:p>
                  </a:txBody>
                  <a:tcPr marL="0" marR="0" marT="0" marB="0">
                    <a:lnL>
                      <a:noFill/>
                    </a:lnL>
                    <a:lnR>
                      <a:noFill/>
                    </a:lnR>
                    <a:lnT>
                      <a:noFill/>
                    </a:lnT>
                    <a:lnB>
                      <a:noFill/>
                    </a:lnB>
                  </a:tcPr>
                </a:tc>
                <a:tc>
                  <a:txBody>
                    <a:bodyPr/>
                    <a:lstStyle/>
                    <a:p>
                      <a:pPr algn="ctr"/>
                      <a:r>
                        <a:rPr lang="en-US" sz="1200">
                          <a:solidFill>
                            <a:srgbClr val="0000FF"/>
                          </a:solidFill>
                        </a:rPr>
                        <a:t>40.14 (385)</a:t>
                      </a:r>
                    </a:p>
                  </a:txBody>
                  <a:tcPr marL="0" marR="0" marT="0" marB="0">
                    <a:lnL>
                      <a:noFill/>
                    </a:lnL>
                    <a:lnR>
                      <a:noFill/>
                    </a:lnR>
                    <a:lnT>
                      <a:noFill/>
                    </a:lnT>
                    <a:lnB>
                      <a:noFill/>
                    </a:lnB>
                  </a:tcPr>
                </a:tc>
                <a:tc>
                  <a:txBody>
                    <a:bodyPr/>
                    <a:lstStyle/>
                    <a:p>
                      <a:pPr algn="ctr"/>
                      <a:r>
                        <a:rPr lang="en-US" sz="1200">
                          <a:solidFill>
                            <a:srgbClr val="000000"/>
                          </a:solidFill>
                        </a:rPr>
                        <a:t>42.34 (499)</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State-</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FF"/>
                          </a:solidFill>
                        </a:rPr>
                        <a:t>39.09 (87)</a:t>
                      </a:r>
                    </a:p>
                  </a:txBody>
                  <a:tcPr marL="0" marR="0" marT="0" marB="0">
                    <a:lnL>
                      <a:noFill/>
                    </a:lnL>
                    <a:lnR>
                      <a:noFill/>
                    </a:lnR>
                    <a:lnT>
                      <a:noFill/>
                    </a:lnT>
                    <a:lnB>
                      <a:noFill/>
                    </a:lnB>
                  </a:tcPr>
                </a:tc>
                <a:tc>
                  <a:txBody>
                    <a:bodyPr/>
                    <a:lstStyle/>
                    <a:p>
                      <a:pPr algn="ctr"/>
                      <a:r>
                        <a:rPr lang="en-US" sz="1200" dirty="0" smtClean="0">
                          <a:solidFill>
                            <a:srgbClr val="000000"/>
                          </a:solidFill>
                        </a:rPr>
                        <a:t>42.93 (249)</a:t>
                      </a:r>
                      <a:endParaRPr lang="en-US" sz="1200" dirty="0">
                        <a:solidFill>
                          <a:srgbClr val="000000"/>
                        </a:solidFill>
                      </a:endParaRPr>
                    </a:p>
                  </a:txBody>
                  <a:tcPr marL="0" marR="0" marT="0" marB="0">
                    <a:lnL>
                      <a:noFill/>
                    </a:lnL>
                    <a:lnR>
                      <a:noFill/>
                    </a:lnR>
                    <a:lnT>
                      <a:noFill/>
                    </a:lnT>
                    <a:lnB>
                      <a:noFill/>
                    </a:lnB>
                  </a:tcPr>
                </a:tc>
                <a:tc>
                  <a:txBody>
                    <a:bodyPr/>
                    <a:lstStyle/>
                    <a:p>
                      <a:pPr algn="ctr"/>
                      <a:r>
                        <a:rPr lang="en-US" sz="1200">
                          <a:solidFill>
                            <a:srgbClr val="0000FF"/>
                          </a:solidFill>
                        </a:rPr>
                        <a:t>34.73 (319)</a:t>
                      </a:r>
                    </a:p>
                  </a:txBody>
                  <a:tcPr marL="0" marR="0" marT="0" marB="0">
                    <a:lnL>
                      <a:noFill/>
                    </a:lnL>
                    <a:lnR>
                      <a:noFill/>
                    </a:lnR>
                    <a:lnT>
                      <a:noFill/>
                    </a:lnT>
                    <a:lnB>
                      <a:noFill/>
                    </a:lnB>
                  </a:tcPr>
                </a:tc>
                <a:tc>
                  <a:txBody>
                    <a:bodyPr/>
                    <a:lstStyle/>
                    <a:p>
                      <a:pPr algn="ctr"/>
                      <a:r>
                        <a:rPr lang="en-US" sz="1200">
                          <a:solidFill>
                            <a:srgbClr val="000000"/>
                          </a:solidFill>
                        </a:rPr>
                        <a:t>40.82 (297)</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Private</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Private</a:t>
                      </a:r>
                    </a:p>
                  </a:txBody>
                  <a:tcPr marL="0" marR="0" marT="0" marB="0">
                    <a:lnL>
                      <a:noFill/>
                    </a:lnL>
                    <a:lnR>
                      <a:noFill/>
                    </a:lnR>
                    <a:lnT>
                      <a:noFill/>
                    </a:lnT>
                    <a:lnB>
                      <a:noFill/>
                    </a:lnB>
                  </a:tcPr>
                </a:tc>
                <a:tc>
                  <a:txBody>
                    <a:bodyPr/>
                    <a:lstStyle/>
                    <a:p>
                      <a:pPr algn="ctr"/>
                      <a:r>
                        <a:rPr lang="en-US" sz="1200">
                          <a:solidFill>
                            <a:srgbClr val="000000"/>
                          </a:solidFill>
                        </a:rPr>
                        <a:t>41.06 (1713)</a:t>
                      </a:r>
                    </a:p>
                  </a:txBody>
                  <a:tcPr marL="0" marR="0" marT="0" marB="0">
                    <a:lnL>
                      <a:noFill/>
                    </a:lnL>
                    <a:lnR>
                      <a:noFill/>
                    </a:lnR>
                    <a:lnT>
                      <a:noFill/>
                    </a:lnT>
                    <a:lnB>
                      <a:noFill/>
                    </a:lnB>
                  </a:tcPr>
                </a:tc>
                <a:tc>
                  <a:txBody>
                    <a:bodyPr/>
                    <a:lstStyle/>
                    <a:p>
                      <a:pPr algn="ctr"/>
                      <a:r>
                        <a:rPr lang="en-US" sz="1200" smtClean="0">
                          <a:solidFill>
                            <a:srgbClr val="FF0000"/>
                          </a:solidFill>
                        </a:rPr>
                        <a:t>45.19 (1035)</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FF"/>
                          </a:solidFill>
                        </a:rPr>
                        <a:t>38.73 (5016)</a:t>
                      </a:r>
                    </a:p>
                  </a:txBody>
                  <a:tcPr marL="0" marR="0" marT="0" marB="0">
                    <a:lnL>
                      <a:noFill/>
                    </a:lnL>
                    <a:lnR>
                      <a:noFill/>
                    </a:lnR>
                    <a:lnT>
                      <a:noFill/>
                    </a:lnT>
                    <a:lnB>
                      <a:noFill/>
                    </a:lnB>
                  </a:tcPr>
                </a:tc>
                <a:tc>
                  <a:txBody>
                    <a:bodyPr/>
                    <a:lstStyle/>
                    <a:p>
                      <a:pPr algn="ctr"/>
                      <a:r>
                        <a:rPr lang="en-US" sz="1200">
                          <a:solidFill>
                            <a:srgbClr val="000000"/>
                          </a:solidFill>
                        </a:rPr>
                        <a:t>43.06 (3702)</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r>
                        <a:rPr kumimoji="0" lang="en-US" sz="1200" kern="1200" dirty="0">
                          <a:solidFill>
                            <a:srgbClr val="000000"/>
                          </a:solidFill>
                          <a:latin typeface="+mn-lt"/>
                          <a:ea typeface="+mn-ea"/>
                          <a:cs typeface="+mn-cs"/>
                        </a:rPr>
                        <a:t>-</a:t>
                      </a:r>
                      <a:r>
                        <a:rPr kumimoji="0" lang="en-US" sz="1200" kern="1200" dirty="0" err="1">
                          <a:solidFill>
                            <a:srgbClr val="000000"/>
                          </a:solidFill>
                          <a:latin typeface="+mn-lt"/>
                          <a:ea typeface="+mn-ea"/>
                          <a:cs typeface="+mn-cs"/>
                        </a:rPr>
                        <a:t>inc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48.68 (72)</a:t>
                      </a:r>
                    </a:p>
                  </a:txBody>
                  <a:tcPr marL="0" marR="0" marT="0" marB="0">
                    <a:lnL>
                      <a:noFill/>
                    </a:lnL>
                    <a:lnR>
                      <a:noFill/>
                    </a:lnR>
                    <a:lnT>
                      <a:noFill/>
                    </a:lnT>
                    <a:lnB>
                      <a:noFill/>
                    </a:lnB>
                  </a:tcPr>
                </a:tc>
                <a:tc>
                  <a:txBody>
                    <a:bodyPr/>
                    <a:lstStyle/>
                    <a:p>
                      <a:pPr algn="ctr"/>
                      <a:r>
                        <a:rPr lang="en-US" sz="1200" smtClean="0">
                          <a:solidFill>
                            <a:srgbClr val="FF0000"/>
                          </a:solidFill>
                        </a:rPr>
                        <a:t>53.05 (110)</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00"/>
                          </a:solidFill>
                        </a:rPr>
                        <a:t>49.31 (223)</a:t>
                      </a:r>
                    </a:p>
                  </a:txBody>
                  <a:tcPr marL="0" marR="0" marT="0" marB="0">
                    <a:lnL>
                      <a:noFill/>
                    </a:lnL>
                    <a:lnR>
                      <a:noFill/>
                    </a:lnR>
                    <a:lnT>
                      <a:noFill/>
                    </a:lnT>
                    <a:lnB>
                      <a:noFill/>
                    </a:lnB>
                  </a:tcPr>
                </a:tc>
                <a:tc>
                  <a:txBody>
                    <a:bodyPr/>
                    <a:lstStyle/>
                    <a:p>
                      <a:pPr algn="ctr"/>
                      <a:r>
                        <a:rPr lang="en-US" sz="1200">
                          <a:solidFill>
                            <a:srgbClr val="FF0000"/>
                          </a:solidFill>
                        </a:rPr>
                        <a:t>49.91 (338)</a:t>
                      </a:r>
                    </a:p>
                  </a:txBody>
                  <a:tcPr marL="0" marR="0" marT="0" marB="0">
                    <a:lnL>
                      <a:noFill/>
                    </a:lnL>
                    <a:lnR>
                      <a:noFill/>
                    </a:lnR>
                    <a:lnT>
                      <a:noFill/>
                    </a:lnT>
                    <a:lnB>
                      <a:noFill/>
                    </a:lnB>
                  </a:tcPr>
                </a:tc>
              </a:tr>
              <a:tr h="254000">
                <a:tc>
                  <a:txBody>
                    <a:bodyPr/>
                    <a:lstStyle/>
                    <a:p>
                      <a:pPr algn="r"/>
                      <a:endParaRPr dirty="0"/>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r>
                        <a:rPr kumimoji="0" lang="en-US" sz="1200" kern="1200" dirty="0">
                          <a:solidFill>
                            <a:srgbClr val="000000"/>
                          </a:solidFill>
                          <a:latin typeface="+mn-lt"/>
                          <a:ea typeface="+mn-ea"/>
                          <a:cs typeface="+mn-cs"/>
                        </a:rPr>
                        <a:t>-not-</a:t>
                      </a:r>
                      <a:r>
                        <a:rPr kumimoji="0" lang="en-US" sz="1200" kern="1200" dirty="0" err="1">
                          <a:solidFill>
                            <a:srgbClr val="000000"/>
                          </a:solidFill>
                          <a:latin typeface="+mn-lt"/>
                          <a:ea typeface="+mn-ea"/>
                          <a:cs typeface="+mn-cs"/>
                        </a:rPr>
                        <a:t>inc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45.88 (178)</a:t>
                      </a:r>
                    </a:p>
                  </a:txBody>
                  <a:tcPr marL="0" marR="0" marT="0" marB="0">
                    <a:lnL>
                      <a:noFill/>
                    </a:lnL>
                    <a:lnR>
                      <a:noFill/>
                    </a:lnR>
                    <a:lnT>
                      <a:noFill/>
                    </a:lnT>
                    <a:lnB>
                      <a:noFill/>
                    </a:lnB>
                  </a:tcPr>
                </a:tc>
                <a:tc>
                  <a:txBody>
                    <a:bodyPr/>
                    <a:lstStyle/>
                    <a:p>
                      <a:pPr algn="ctr"/>
                      <a:r>
                        <a:rPr lang="en-US" sz="1200" dirty="0" smtClean="0">
                          <a:solidFill>
                            <a:srgbClr val="0000FF"/>
                          </a:solidFill>
                        </a:rPr>
                        <a:t>43.39 (166)</a:t>
                      </a:r>
                      <a:endParaRPr lang="en-US" sz="1200" dirty="0">
                        <a:solidFill>
                          <a:srgbClr val="0000FF"/>
                        </a:solidFill>
                      </a:endParaRPr>
                    </a:p>
                  </a:txBody>
                  <a:tcPr marL="0" marR="0" marT="0" marB="0">
                    <a:lnL>
                      <a:noFill/>
                    </a:lnL>
                    <a:lnR>
                      <a:noFill/>
                    </a:lnR>
                    <a:lnT>
                      <a:noFill/>
                    </a:lnT>
                    <a:lnB>
                      <a:noFill/>
                    </a:lnB>
                  </a:tcPr>
                </a:tc>
                <a:tc>
                  <a:txBody>
                    <a:bodyPr/>
                    <a:lstStyle/>
                    <a:p>
                      <a:pPr algn="ctr"/>
                      <a:r>
                        <a:rPr lang="en-US" sz="1200" dirty="0">
                          <a:solidFill>
                            <a:srgbClr val="0000FF"/>
                          </a:solidFill>
                        </a:rPr>
                        <a:t>44.03 (481)</a:t>
                      </a:r>
                    </a:p>
                  </a:txBody>
                  <a:tcPr marL="0" marR="0" marT="0" marB="0">
                    <a:lnL>
                      <a:noFill/>
                    </a:lnL>
                    <a:lnR>
                      <a:noFill/>
                    </a:lnR>
                    <a:lnT>
                      <a:noFill/>
                    </a:lnT>
                    <a:lnB>
                      <a:noFill/>
                    </a:lnB>
                  </a:tcPr>
                </a:tc>
                <a:tc>
                  <a:txBody>
                    <a:bodyPr/>
                    <a:lstStyle/>
                    <a:p>
                      <a:pPr algn="ctr"/>
                      <a:r>
                        <a:rPr lang="en-US" sz="1200" dirty="0">
                          <a:solidFill>
                            <a:srgbClr val="000000"/>
                          </a:solidFill>
                        </a:rPr>
                        <a:t>44.44 (517)</a:t>
                      </a:r>
                    </a:p>
                  </a:txBody>
                  <a:tcPr marL="0" marR="0" marT="0" marB="0">
                    <a:lnL>
                      <a:noFill/>
                    </a:lnL>
                    <a:lnR>
                      <a:noFill/>
                    </a:lnR>
                    <a:lnT>
                      <a:noFill/>
                    </a:lnT>
                    <a:lnB>
                      <a:noFill/>
                    </a:lnB>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xmlns="" val="39876310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Example</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xmlns="" val="424184578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dirty="0" err="1">
                          <a:solidFill>
                            <a:srgbClr val="000000"/>
                          </a:solidFill>
                        </a:rPr>
                        <a:t>Gov</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dirty="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mc:AlternateContent xmlns:mc="http://schemas.openxmlformats.org/markup-compatibility/2006">
        <mc:Choice xmlns:a14="http://schemas.microsoft.com/office/drawing/2010/main" xmlns=""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sp>
        <p:nvSpPr>
          <p:cNvPr id="20" name="TextBox 19"/>
          <p:cNvSpPr txBox="1"/>
          <p:nvPr/>
        </p:nvSpPr>
        <p:spPr>
          <a:xfrm>
            <a:off x="1756783" y="3140968"/>
            <a:ext cx="5630434" cy="369332"/>
          </a:xfrm>
          <a:prstGeom prst="rect">
            <a:avLst/>
          </a:prstGeom>
          <a:noFill/>
        </p:spPr>
        <p:txBody>
          <a:bodyPr wrap="square" rtlCol="0">
            <a:spAutoFit/>
          </a:bodyPr>
          <a:lstStyle/>
          <a:p>
            <a:pPr algn="ctr"/>
            <a:r>
              <a:rPr lang="en-US" u="sng" dirty="0"/>
              <a:t>Drilling down the </a:t>
            </a:r>
            <a:r>
              <a:rPr lang="en-US" u="sng" dirty="0" smtClean="0"/>
              <a:t>Columns </a:t>
            </a:r>
            <a:r>
              <a:rPr lang="en-US" u="sng" dirty="0"/>
              <a:t>of the Original Result</a:t>
            </a:r>
          </a:p>
        </p:txBody>
      </p:sp>
      <p:graphicFrame>
        <p:nvGraphicFramePr>
          <p:cNvPr id="12" name="Table 11"/>
          <p:cNvGraphicFramePr>
            <a:graphicFrameLocks noGrp="1"/>
          </p:cNvGraphicFramePr>
          <p:nvPr>
            <p:extLst>
              <p:ext uri="{D42A27DB-BD31-4B8C-83A1-F6EECF244321}">
                <p14:modId xmlns:p14="http://schemas.microsoft.com/office/powerpoint/2010/main" xmlns="" val="1438158955"/>
              </p:ext>
            </p:extLst>
          </p:nvPr>
        </p:nvGraphicFramePr>
        <p:xfrm>
          <a:off x="1541016" y="3551363"/>
          <a:ext cx="6350000" cy="2854960"/>
        </p:xfrm>
        <a:graphic>
          <a:graphicData uri="http://schemas.openxmlformats.org/drawingml/2006/table">
            <a:tbl>
              <a:tblPr/>
              <a:tblGrid>
                <a:gridCol w="1270000"/>
                <a:gridCol w="1400944"/>
                <a:gridCol w="1139056"/>
                <a:gridCol w="1270000"/>
                <a:gridCol w="1270000"/>
              </a:tblGrid>
              <a:tr h="254000">
                <a:tc>
                  <a:txBody>
                    <a:bodyPr/>
                    <a:lstStyle/>
                    <a:p>
                      <a:pPr marL="0" algn="r" rtl="0" eaLnBrk="1" latinLnBrk="0" hangingPunct="1"/>
                      <a:r>
                        <a:rPr kumimoji="0" lang="en-US" sz="1200" kern="1200" dirty="0" err="1">
                          <a:solidFill>
                            <a:srgbClr val="000000"/>
                          </a:solidFill>
                          <a:latin typeface="+mn-lt"/>
                          <a:ea typeface="+mn-ea"/>
                          <a:cs typeface="+mn-cs"/>
                        </a:rPr>
                        <a:t>Assoc</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r>
                        <a:rPr lang="en-US" sz="1200">
                          <a:solidFill>
                            <a:srgbClr val="000000"/>
                          </a:solidFill>
                        </a:rPr>
                        <a:t>Gov</a:t>
                      </a:r>
                    </a:p>
                  </a:txBody>
                  <a:tcPr marL="0" marR="0" marT="0" marB="0">
                    <a:lnL>
                      <a:noFill/>
                    </a:lnL>
                    <a:lnR>
                      <a:noFill/>
                    </a:lnR>
                    <a:lnT>
                      <a:noFill/>
                    </a:lnT>
                    <a:lnB>
                      <a:noFill/>
                    </a:lnB>
                  </a:tcPr>
                </a:tc>
                <a:tc>
                  <a:txBody>
                    <a:bodyPr/>
                    <a:lstStyle/>
                    <a:p>
                      <a:pPr algn="ctr"/>
                      <a:r>
                        <a:rPr lang="en-US" sz="1200">
                          <a:solidFill>
                            <a:srgbClr val="000000"/>
                          </a:solidFill>
                        </a:rPr>
                        <a:t>Private</a:t>
                      </a:r>
                    </a:p>
                  </a:txBody>
                  <a:tcPr marL="0" marR="0" marT="0" marB="0">
                    <a:lnL>
                      <a:noFill/>
                    </a:lnL>
                    <a:lnR>
                      <a:noFill/>
                    </a:lnR>
                    <a:lnT>
                      <a:noFill/>
                    </a:lnT>
                    <a:lnB>
                      <a:noFill/>
                    </a:lnB>
                  </a:tcPr>
                </a:tc>
                <a:tc>
                  <a:txBody>
                    <a:bodyPr/>
                    <a:lstStyle/>
                    <a:p>
                      <a:pPr algn="ctr"/>
                      <a:r>
                        <a:rPr lang="en-US" sz="1200">
                          <a:solidFill>
                            <a:srgbClr val="000000"/>
                          </a:solidFill>
                        </a:rPr>
                        <a:t>Self-emp</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err="1">
                          <a:solidFill>
                            <a:srgbClr val="000000"/>
                          </a:solidFill>
                          <a:latin typeface="+mn-lt"/>
                          <a:ea typeface="+mn-ea"/>
                          <a:cs typeface="+mn-cs"/>
                        </a:rPr>
                        <a:t>Assoc-acdm</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FF"/>
                          </a:solidFill>
                        </a:rPr>
                        <a:t>39.91 (182)</a:t>
                      </a:r>
                    </a:p>
                  </a:txBody>
                  <a:tcPr marL="0" marR="0" marT="0" marB="0">
                    <a:lnL>
                      <a:noFill/>
                    </a:lnL>
                    <a:lnR>
                      <a:noFill/>
                    </a:lnR>
                    <a:lnT>
                      <a:noFill/>
                    </a:lnT>
                    <a:lnB>
                      <a:noFill/>
                    </a:lnB>
                  </a:tcPr>
                </a:tc>
                <a:tc>
                  <a:txBody>
                    <a:bodyPr/>
                    <a:lstStyle/>
                    <a:p>
                      <a:pPr algn="ctr"/>
                      <a:r>
                        <a:rPr lang="en-US" sz="1200">
                          <a:solidFill>
                            <a:srgbClr val="000000"/>
                          </a:solidFill>
                        </a:rPr>
                        <a:t>40.87 (720)</a:t>
                      </a:r>
                    </a:p>
                  </a:txBody>
                  <a:tcPr marL="0" marR="0" marT="0" marB="0">
                    <a:lnL>
                      <a:noFill/>
                    </a:lnL>
                    <a:lnR>
                      <a:noFill/>
                    </a:lnR>
                    <a:lnT>
                      <a:noFill/>
                    </a:lnT>
                    <a:lnB>
                      <a:noFill/>
                    </a:lnB>
                  </a:tcPr>
                </a:tc>
                <a:tc>
                  <a:txBody>
                    <a:bodyPr/>
                    <a:lstStyle/>
                    <a:p>
                      <a:pPr algn="ctr"/>
                      <a:r>
                        <a:rPr lang="en-US" sz="1200">
                          <a:solidFill>
                            <a:srgbClr val="000000"/>
                          </a:solidFill>
                        </a:rPr>
                        <a:t>45.49 (105)</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err="1">
                          <a:solidFill>
                            <a:srgbClr val="000000"/>
                          </a:solidFill>
                          <a:latin typeface="+mn-lt"/>
                          <a:ea typeface="+mn-ea"/>
                          <a:cs typeface="+mn-cs"/>
                        </a:rPr>
                        <a:t>Assoc-voc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41.61 (169)</a:t>
                      </a:r>
                    </a:p>
                  </a:txBody>
                  <a:tcPr marL="0" marR="0" marT="0" marB="0">
                    <a:lnL>
                      <a:noFill/>
                    </a:lnL>
                    <a:lnR>
                      <a:noFill/>
                    </a:lnR>
                    <a:lnT>
                      <a:noFill/>
                    </a:lnT>
                    <a:lnB>
                      <a:noFill/>
                    </a:lnB>
                  </a:tcPr>
                </a:tc>
                <a:tc>
                  <a:txBody>
                    <a:bodyPr/>
                    <a:lstStyle/>
                    <a:p>
                      <a:pPr algn="ctr"/>
                      <a:r>
                        <a:rPr lang="en-US" sz="1200">
                          <a:solidFill>
                            <a:srgbClr val="000000"/>
                          </a:solidFill>
                        </a:rPr>
                        <a:t>41.20 (993)</a:t>
                      </a:r>
                    </a:p>
                  </a:txBody>
                  <a:tcPr marL="0" marR="0" marT="0" marB="0">
                    <a:lnL>
                      <a:noFill/>
                    </a:lnL>
                    <a:lnR>
                      <a:noFill/>
                    </a:lnR>
                    <a:lnT>
                      <a:noFill/>
                    </a:lnT>
                    <a:lnB>
                      <a:noFill/>
                    </a:lnB>
                  </a:tcPr>
                </a:tc>
                <a:tc>
                  <a:txBody>
                    <a:bodyPr/>
                    <a:lstStyle/>
                    <a:p>
                      <a:pPr algn="ctr"/>
                      <a:r>
                        <a:rPr lang="en-US" sz="1200">
                          <a:solidFill>
                            <a:srgbClr val="FF0000"/>
                          </a:solidFill>
                        </a:rPr>
                        <a:t>47.55 (145)</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Post-grad</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Doctorate</a:t>
                      </a:r>
                    </a:p>
                  </a:txBody>
                  <a:tcPr marL="0" marR="0" marT="0" marB="0">
                    <a:lnL>
                      <a:noFill/>
                    </a:lnL>
                    <a:lnR>
                      <a:noFill/>
                    </a:lnR>
                    <a:lnT>
                      <a:noFill/>
                    </a:lnT>
                    <a:lnB>
                      <a:noFill/>
                    </a:lnB>
                  </a:tcPr>
                </a:tc>
                <a:tc>
                  <a:txBody>
                    <a:bodyPr/>
                    <a:lstStyle/>
                    <a:p>
                      <a:pPr algn="ctr"/>
                      <a:r>
                        <a:rPr lang="en-US" sz="1200">
                          <a:solidFill>
                            <a:srgbClr val="000000"/>
                          </a:solidFill>
                        </a:rPr>
                        <a:t>46.53 (124)</a:t>
                      </a:r>
                    </a:p>
                  </a:txBody>
                  <a:tcPr marL="0" marR="0" marT="0" marB="0">
                    <a:lnL>
                      <a:noFill/>
                    </a:lnL>
                    <a:lnR>
                      <a:noFill/>
                    </a:lnR>
                    <a:lnT>
                      <a:noFill/>
                    </a:lnT>
                    <a:lnB>
                      <a:noFill/>
                    </a:lnB>
                  </a:tcPr>
                </a:tc>
                <a:tc>
                  <a:txBody>
                    <a:bodyPr/>
                    <a:lstStyle/>
                    <a:p>
                      <a:pPr algn="ctr"/>
                      <a:r>
                        <a:rPr lang="en-US" sz="1200">
                          <a:solidFill>
                            <a:srgbClr val="FF0000"/>
                          </a:solidFill>
                        </a:rPr>
                        <a:t>49.05 (172)</a:t>
                      </a:r>
                    </a:p>
                  </a:txBody>
                  <a:tcPr marL="0" marR="0" marT="0" marB="0">
                    <a:lnL>
                      <a:noFill/>
                    </a:lnL>
                    <a:lnR>
                      <a:noFill/>
                    </a:lnR>
                    <a:lnT>
                      <a:noFill/>
                    </a:lnT>
                    <a:lnB>
                      <a:noFill/>
                    </a:lnB>
                  </a:tcPr>
                </a:tc>
                <a:tc>
                  <a:txBody>
                    <a:bodyPr/>
                    <a:lstStyle/>
                    <a:p>
                      <a:pPr algn="ctr"/>
                      <a:r>
                        <a:rPr lang="en-US" sz="1200">
                          <a:solidFill>
                            <a:srgbClr val="000000"/>
                          </a:solidFill>
                        </a:rPr>
                        <a:t>47.22 (79)</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Masters</a:t>
                      </a:r>
                    </a:p>
                  </a:txBody>
                  <a:tcPr marL="0" marR="0" marT="0" marB="0">
                    <a:lnL>
                      <a:noFill/>
                    </a:lnL>
                    <a:lnR>
                      <a:noFill/>
                    </a:lnR>
                    <a:lnT>
                      <a:noFill/>
                    </a:lnT>
                    <a:lnB>
                      <a:noFill/>
                    </a:lnB>
                  </a:tcPr>
                </a:tc>
                <a:tc>
                  <a:txBody>
                    <a:bodyPr/>
                    <a:lstStyle/>
                    <a:p>
                      <a:pPr algn="ctr"/>
                      <a:r>
                        <a:rPr lang="en-US" sz="1200">
                          <a:solidFill>
                            <a:srgbClr val="0000FF"/>
                          </a:solidFill>
                        </a:rPr>
                        <a:t>42.93 (567)</a:t>
                      </a:r>
                    </a:p>
                  </a:txBody>
                  <a:tcPr marL="0" marR="0" marT="0" marB="0">
                    <a:lnL>
                      <a:noFill/>
                    </a:lnL>
                    <a:lnR>
                      <a:noFill/>
                    </a:lnR>
                    <a:lnT>
                      <a:noFill/>
                    </a:lnT>
                    <a:lnB>
                      <a:noFill/>
                    </a:lnB>
                  </a:tcPr>
                </a:tc>
                <a:tc>
                  <a:txBody>
                    <a:bodyPr/>
                    <a:lstStyle/>
                    <a:p>
                      <a:pPr algn="ctr"/>
                      <a:r>
                        <a:rPr lang="en-US" sz="1200">
                          <a:solidFill>
                            <a:srgbClr val="000000"/>
                          </a:solidFill>
                        </a:rPr>
                        <a:t>44.42 (863)</a:t>
                      </a:r>
                    </a:p>
                  </a:txBody>
                  <a:tcPr marL="0" marR="0" marT="0" marB="0">
                    <a:lnL>
                      <a:noFill/>
                    </a:lnL>
                    <a:lnR>
                      <a:noFill/>
                    </a:lnR>
                    <a:lnT>
                      <a:noFill/>
                    </a:lnT>
                    <a:lnB>
                      <a:noFill/>
                    </a:lnB>
                  </a:tcPr>
                </a:tc>
                <a:tc>
                  <a:txBody>
                    <a:bodyPr/>
                    <a:lstStyle/>
                    <a:p>
                      <a:pPr algn="ctr"/>
                      <a:r>
                        <a:rPr lang="en-US" sz="1200">
                          <a:solidFill>
                            <a:srgbClr val="000000"/>
                          </a:solidFill>
                        </a:rPr>
                        <a:t>47.25 (197)</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Some-college</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Some-college</a:t>
                      </a:r>
                    </a:p>
                  </a:txBody>
                  <a:tcPr marL="0" marR="0" marT="0" marB="0">
                    <a:lnL>
                      <a:noFill/>
                    </a:lnL>
                    <a:lnR>
                      <a:noFill/>
                    </a:lnR>
                    <a:lnT>
                      <a:noFill/>
                    </a:lnT>
                    <a:lnB>
                      <a:noFill/>
                    </a:lnB>
                  </a:tcPr>
                </a:tc>
                <a:tc>
                  <a:txBody>
                    <a:bodyPr/>
                    <a:lstStyle/>
                    <a:p>
                      <a:pPr algn="ctr"/>
                      <a:r>
                        <a:rPr lang="en-US" sz="1200">
                          <a:solidFill>
                            <a:srgbClr val="000000"/>
                          </a:solidFill>
                        </a:rPr>
                        <a:t>38.38 (955)</a:t>
                      </a:r>
                    </a:p>
                  </a:txBody>
                  <a:tcPr marL="0" marR="0" marT="0" marB="0">
                    <a:lnL>
                      <a:noFill/>
                    </a:lnL>
                    <a:lnR>
                      <a:noFill/>
                    </a:lnR>
                    <a:lnT>
                      <a:noFill/>
                    </a:lnT>
                    <a:lnB>
                      <a:noFill/>
                    </a:lnB>
                  </a:tcPr>
                </a:tc>
                <a:tc>
                  <a:txBody>
                    <a:bodyPr/>
                    <a:lstStyle/>
                    <a:p>
                      <a:pPr algn="ctr"/>
                      <a:r>
                        <a:rPr lang="en-US" sz="1200">
                          <a:solidFill>
                            <a:srgbClr val="000000"/>
                          </a:solidFill>
                        </a:rPr>
                        <a:t>38.73 (5016)</a:t>
                      </a:r>
                    </a:p>
                  </a:txBody>
                  <a:tcPr marL="0" marR="0" marT="0" marB="0">
                    <a:lnL>
                      <a:noFill/>
                    </a:lnL>
                    <a:lnR>
                      <a:noFill/>
                    </a:lnR>
                    <a:lnT>
                      <a:noFill/>
                    </a:lnT>
                    <a:lnB>
                      <a:noFill/>
                    </a:lnB>
                  </a:tcPr>
                </a:tc>
                <a:tc>
                  <a:txBody>
                    <a:bodyPr/>
                    <a:lstStyle/>
                    <a:p>
                      <a:pPr algn="ctr"/>
                      <a:r>
                        <a:rPr lang="en-US" sz="1200">
                          <a:solidFill>
                            <a:srgbClr val="000000"/>
                          </a:solidFill>
                        </a:rPr>
                        <a:t>45.70 (704)</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University</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Bachelors</a:t>
                      </a:r>
                    </a:p>
                  </a:txBody>
                  <a:tcPr marL="0" marR="0" marT="0" marB="0">
                    <a:lnL>
                      <a:noFill/>
                    </a:lnL>
                    <a:lnR>
                      <a:noFill/>
                    </a:lnR>
                    <a:lnT>
                      <a:noFill/>
                    </a:lnT>
                    <a:lnB>
                      <a:noFill/>
                    </a:lnB>
                  </a:tcPr>
                </a:tc>
                <a:tc>
                  <a:txBody>
                    <a:bodyPr/>
                    <a:lstStyle/>
                    <a:p>
                      <a:pPr algn="ctr"/>
                      <a:r>
                        <a:rPr lang="en-US" sz="1200">
                          <a:solidFill>
                            <a:srgbClr val="0000FF"/>
                          </a:solidFill>
                        </a:rPr>
                        <a:t>41.56 (943)</a:t>
                      </a:r>
                    </a:p>
                  </a:txBody>
                  <a:tcPr marL="0" marR="0" marT="0" marB="0">
                    <a:lnL>
                      <a:noFill/>
                    </a:lnL>
                    <a:lnR>
                      <a:noFill/>
                    </a:lnR>
                    <a:lnT>
                      <a:noFill/>
                    </a:lnT>
                    <a:lnB>
                      <a:noFill/>
                    </a:lnB>
                  </a:tcPr>
                </a:tc>
                <a:tc>
                  <a:txBody>
                    <a:bodyPr/>
                    <a:lstStyle/>
                    <a:p>
                      <a:pPr algn="ctr"/>
                      <a:r>
                        <a:rPr lang="en-US" sz="1200">
                          <a:solidFill>
                            <a:srgbClr val="000000"/>
                          </a:solidFill>
                        </a:rPr>
                        <a:t>42.71 (3455)</a:t>
                      </a:r>
                    </a:p>
                  </a:txBody>
                  <a:tcPr marL="0" marR="0" marT="0" marB="0">
                    <a:lnL>
                      <a:noFill/>
                    </a:lnL>
                    <a:lnR>
                      <a:noFill/>
                    </a:lnR>
                    <a:lnT>
                      <a:noFill/>
                    </a:lnT>
                    <a:lnB>
                      <a:noFill/>
                    </a:lnB>
                  </a:tcPr>
                </a:tc>
                <a:tc>
                  <a:txBody>
                    <a:bodyPr/>
                    <a:lstStyle/>
                    <a:p>
                      <a:pPr algn="ctr"/>
                      <a:r>
                        <a:rPr lang="en-US" sz="1200">
                          <a:solidFill>
                            <a:srgbClr val="000000"/>
                          </a:solidFill>
                        </a:rPr>
                        <a:t>46.23 (646)</a:t>
                      </a:r>
                    </a:p>
                  </a:txBody>
                  <a:tcPr marL="0" marR="0" marT="0" marB="0">
                    <a:lnL>
                      <a:noFill/>
                    </a:lnL>
                    <a:lnR>
                      <a:noFill/>
                    </a:lnR>
                    <a:lnT>
                      <a:noFill/>
                    </a:lnT>
                    <a:lnB>
                      <a:noFill/>
                    </a:lnB>
                  </a:tcPr>
                </a:tc>
              </a:tr>
              <a:tr h="254000">
                <a:tc>
                  <a:txBody>
                    <a:bodyPr/>
                    <a:lstStyle/>
                    <a:p>
                      <a:pPr marL="0" algn="r" rtl="0" eaLnBrk="1" latinLnBrk="0" hangingPunct="1"/>
                      <a:endParaRPr kumimoji="0" sz="1200" kern="120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Prof-school</a:t>
                      </a:r>
                    </a:p>
                  </a:txBody>
                  <a:tcPr marL="0" marR="0" marT="0" marB="0">
                    <a:lnL>
                      <a:noFill/>
                    </a:lnL>
                    <a:lnR>
                      <a:noFill/>
                    </a:lnR>
                    <a:lnT>
                      <a:noFill/>
                    </a:lnT>
                    <a:lnB>
                      <a:noFill/>
                    </a:lnB>
                  </a:tcPr>
                </a:tc>
                <a:tc>
                  <a:txBody>
                    <a:bodyPr/>
                    <a:lstStyle/>
                    <a:p>
                      <a:pPr algn="ctr"/>
                      <a:r>
                        <a:rPr lang="en-US" sz="1200">
                          <a:solidFill>
                            <a:srgbClr val="FF0000"/>
                          </a:solidFill>
                        </a:rPr>
                        <a:t>48.40 (86)</a:t>
                      </a:r>
                    </a:p>
                  </a:txBody>
                  <a:tcPr marL="0" marR="0" marT="0" marB="0">
                    <a:lnL>
                      <a:noFill/>
                    </a:lnL>
                    <a:lnR>
                      <a:noFill/>
                    </a:lnR>
                    <a:lnT>
                      <a:noFill/>
                    </a:lnT>
                    <a:lnB>
                      <a:noFill/>
                    </a:lnB>
                  </a:tcPr>
                </a:tc>
                <a:tc>
                  <a:txBody>
                    <a:bodyPr/>
                    <a:lstStyle/>
                    <a:p>
                      <a:pPr algn="ctr"/>
                      <a:r>
                        <a:rPr lang="en-US" sz="1200">
                          <a:solidFill>
                            <a:srgbClr val="000000"/>
                          </a:solidFill>
                        </a:rPr>
                        <a:t>47.96 (247)</a:t>
                      </a:r>
                    </a:p>
                  </a:txBody>
                  <a:tcPr marL="0" marR="0" marT="0" marB="0">
                    <a:lnL>
                      <a:noFill/>
                    </a:lnL>
                    <a:lnR>
                      <a:noFill/>
                    </a:lnR>
                    <a:lnT>
                      <a:noFill/>
                    </a:lnT>
                    <a:lnB>
                      <a:noFill/>
                    </a:lnB>
                  </a:tcPr>
                </a:tc>
                <a:tc>
                  <a:txBody>
                    <a:bodyPr/>
                    <a:lstStyle/>
                    <a:p>
                      <a:pPr algn="ctr"/>
                      <a:r>
                        <a:rPr lang="en-US" sz="1200" dirty="0">
                          <a:solidFill>
                            <a:srgbClr val="000000"/>
                          </a:solidFill>
                        </a:rPr>
                        <a:t>47.78 (209)</a:t>
                      </a:r>
                    </a:p>
                  </a:txBody>
                  <a:tcPr marL="0" marR="0" marT="0" marB="0">
                    <a:lnL>
                      <a:noFill/>
                    </a:lnL>
                    <a:lnR>
                      <a:noFill/>
                    </a:lnR>
                    <a:lnT>
                      <a:noFill/>
                    </a:lnT>
                    <a:lnB>
                      <a:noFill/>
                    </a:lnB>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xmlns="" val="321576211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CineCube Movie – </a:t>
            </a:r>
            <a:r>
              <a:rPr lang="en-US" dirty="0" smtClean="0"/>
              <a:t>Summary Act</a:t>
            </a:r>
            <a:endParaRPr lang="en-US" dirty="0"/>
          </a:p>
        </p:txBody>
      </p:sp>
      <p:sp>
        <p:nvSpPr>
          <p:cNvPr id="2" name="Content Placeholder 1"/>
          <p:cNvSpPr>
            <a:spLocks noGrp="1"/>
          </p:cNvSpPr>
          <p:nvPr>
            <p:ph idx="1"/>
          </p:nvPr>
        </p:nvSpPr>
        <p:spPr/>
        <p:txBody>
          <a:bodyPr/>
          <a:lstStyle/>
          <a:p>
            <a:r>
              <a:rPr lang="en-US" dirty="0" smtClean="0"/>
              <a:t>Summary Act represented from one episode.</a:t>
            </a:r>
          </a:p>
          <a:p>
            <a:r>
              <a:rPr lang="en-US" dirty="0" smtClean="0"/>
              <a:t>This episode has all the highlights of our story.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708920"/>
            <a:ext cx="5400600"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xmlns="" val="1359929914"/>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Extraction</a:t>
            </a:r>
            <a:endParaRPr lang="en-US" dirty="0"/>
          </a:p>
        </p:txBody>
      </p:sp>
      <p:sp>
        <p:nvSpPr>
          <p:cNvPr id="4" name="Content Placeholder 3"/>
          <p:cNvSpPr>
            <a:spLocks noGrp="1"/>
          </p:cNvSpPr>
          <p:nvPr>
            <p:ph idx="1"/>
          </p:nvPr>
        </p:nvSpPr>
        <p:spPr/>
        <p:txBody>
          <a:bodyPr/>
          <a:lstStyle/>
          <a:p>
            <a:r>
              <a:rPr lang="en-US" dirty="0" smtClean="0"/>
              <a:t>We </a:t>
            </a:r>
            <a:r>
              <a:rPr lang="en-US" dirty="0"/>
              <a:t>utilize a palette of highlight extraction methods that take a 2D matrix as input and produce important findings as </a:t>
            </a:r>
            <a:r>
              <a:rPr lang="en-US" dirty="0" smtClean="0"/>
              <a:t>output.</a:t>
            </a:r>
          </a:p>
          <a:p>
            <a:r>
              <a:rPr lang="en-US" dirty="0" smtClean="0"/>
              <a:t>Currently supported highlights:</a:t>
            </a:r>
          </a:p>
          <a:p>
            <a:pPr lvl="1"/>
            <a:r>
              <a:rPr lang="en-US" dirty="0" smtClean="0"/>
              <a:t>The </a:t>
            </a:r>
            <a:r>
              <a:rPr lang="en-US" dirty="0"/>
              <a:t>top and bottom quartile of values in a </a:t>
            </a:r>
            <a:r>
              <a:rPr lang="en-US" dirty="0" smtClean="0"/>
              <a:t>matrix</a:t>
            </a:r>
          </a:p>
          <a:p>
            <a:pPr lvl="1"/>
            <a:r>
              <a:rPr lang="en-US" dirty="0" smtClean="0"/>
              <a:t>The </a:t>
            </a:r>
            <a:r>
              <a:rPr lang="en-US" dirty="0"/>
              <a:t>absence of values from a row or </a:t>
            </a:r>
            <a:r>
              <a:rPr lang="en-US" dirty="0" smtClean="0"/>
              <a:t>column</a:t>
            </a:r>
          </a:p>
          <a:p>
            <a:pPr lvl="1"/>
            <a:r>
              <a:rPr lang="en-US" dirty="0" smtClean="0"/>
              <a:t>The </a:t>
            </a:r>
            <a:r>
              <a:rPr lang="en-US" dirty="0"/>
              <a:t>domination of a quartile by a row or a </a:t>
            </a:r>
            <a:r>
              <a:rPr lang="en-US" dirty="0" smtClean="0"/>
              <a:t>column</a:t>
            </a:r>
          </a:p>
          <a:p>
            <a:pPr lvl="1"/>
            <a:r>
              <a:rPr lang="en-US" dirty="0"/>
              <a:t>T</a:t>
            </a:r>
            <a:r>
              <a:rPr lang="en-US" dirty="0" smtClean="0"/>
              <a:t>he </a:t>
            </a:r>
            <a:r>
              <a:rPr lang="en-US" dirty="0"/>
              <a:t>identification of min and max values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129872796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51101"/>
            <a:ext cx="7772400" cy="1362075"/>
          </a:xfrm>
        </p:spPr>
        <p:txBody>
          <a:bodyPr>
            <a:normAutofit/>
          </a:bodyPr>
          <a:lstStyle/>
          <a:p>
            <a:r>
              <a:rPr lang="en-US" dirty="0" smtClean="0"/>
              <a:t>Replace </a:t>
            </a:r>
            <a:r>
              <a:rPr lang="en-US" dirty="0" smtClean="0">
                <a:solidFill>
                  <a:schemeClr val="bg1">
                    <a:lumMod val="50000"/>
                  </a:schemeClr>
                </a:solidFill>
              </a:rPr>
              <a:t>query answering</a:t>
            </a:r>
            <a:r>
              <a:rPr lang="en-US" dirty="0" smtClean="0"/>
              <a:t> with</a:t>
            </a:r>
            <a:br>
              <a:rPr lang="en-US" dirty="0" smtClean="0"/>
            </a:br>
            <a:r>
              <a:rPr lang="en-US" dirty="0" smtClean="0"/>
              <a:t> </a:t>
            </a:r>
            <a:r>
              <a:rPr lang="en-US" dirty="0" smtClean="0">
                <a:solidFill>
                  <a:srgbClr val="C00000"/>
                </a:solidFill>
              </a:rPr>
              <a:t>insight gaining!</a:t>
            </a:r>
            <a:r>
              <a:rPr lang="en-US" dirty="0" smtClean="0"/>
              <a:t> </a:t>
            </a:r>
            <a:endParaRPr lang="el-GR" dirty="0"/>
          </a:p>
        </p:txBody>
      </p:sp>
      <p:sp>
        <p:nvSpPr>
          <p:cNvPr id="4" name="Text Placeholder 3"/>
          <p:cNvSpPr>
            <a:spLocks noGrp="1"/>
          </p:cNvSpPr>
          <p:nvPr>
            <p:ph type="body" idx="1"/>
          </p:nvPr>
        </p:nvSpPr>
        <p:spPr>
          <a:xfrm>
            <a:off x="722313" y="2150914"/>
            <a:ext cx="7772400" cy="1500187"/>
          </a:xfrm>
        </p:spPr>
        <p:txBody>
          <a:bodyPr/>
          <a:lstStyle/>
          <a:p>
            <a:r>
              <a:rPr lang="en-US" dirty="0" smtClean="0"/>
              <a:t>So far, database systems assume their work is done once results are produced, effectively prohibiting even well-educated end-users to work with them. </a:t>
            </a:r>
            <a:endParaRPr lang="el-GR" dirty="0" smtClean="0"/>
          </a:p>
          <a:p>
            <a:r>
              <a:rPr lang="en-US" dirty="0" smtClean="0"/>
              <a:t>No more just sets of tuples …</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 Extraction</a:t>
            </a:r>
            <a:endParaRPr lang="en-US" dirty="0"/>
          </a:p>
        </p:txBody>
      </p:sp>
      <p:sp>
        <p:nvSpPr>
          <p:cNvPr id="2" name="Content Placeholder 1"/>
          <p:cNvSpPr>
            <a:spLocks noGrp="1"/>
          </p:cNvSpPr>
          <p:nvPr>
            <p:ph idx="1"/>
          </p:nvPr>
        </p:nvSpPr>
        <p:spPr/>
        <p:txBody>
          <a:bodyPr>
            <a:normAutofit fontScale="92500" lnSpcReduction="20000"/>
          </a:bodyPr>
          <a:lstStyle/>
          <a:p>
            <a:r>
              <a:rPr lang="en-US" dirty="0"/>
              <a:t>Text is constructed by a Text Manager that customizes the text per </a:t>
            </a:r>
            <a:r>
              <a:rPr lang="en-US" dirty="0" smtClean="0"/>
              <a:t>Act</a:t>
            </a:r>
          </a:p>
          <a:p>
            <a:r>
              <a:rPr lang="en-US" dirty="0" smtClean="0"/>
              <a:t>Text comes from templates, coded</a:t>
            </a:r>
          </a:p>
          <a:p>
            <a:pPr lvl="1"/>
            <a:r>
              <a:rPr lang="en-US" dirty="0" smtClean="0"/>
              <a:t>for the slides of each act</a:t>
            </a:r>
          </a:p>
          <a:p>
            <a:pPr lvl="1"/>
            <a:r>
              <a:rPr lang="en-US" dirty="0" smtClean="0"/>
              <a:t>for each highlight extraction algorithm</a:t>
            </a:r>
            <a:endParaRPr lang="el-GR" dirty="0" smtClean="0"/>
          </a:p>
          <a:p>
            <a:endParaRPr lang="en-US" dirty="0" smtClean="0"/>
          </a:p>
          <a:p>
            <a:r>
              <a:rPr lang="en-US" b="1" dirty="0" smtClean="0"/>
              <a:t>Example</a:t>
            </a:r>
            <a:r>
              <a:rPr lang="en-US" dirty="0" smtClean="0"/>
              <a:t>:</a:t>
            </a:r>
          </a:p>
          <a:p>
            <a:pPr marL="393192" lvl="1" indent="0">
              <a:buNone/>
            </a:pPr>
            <a:r>
              <a:rPr lang="en-US" i="1" dirty="0"/>
              <a:t>In this </a:t>
            </a:r>
            <a:r>
              <a:rPr lang="en-US" i="1" dirty="0" smtClean="0"/>
              <a:t>slide, </a:t>
            </a:r>
            <a:r>
              <a:rPr lang="en-US" i="1" dirty="0"/>
              <a:t>we drill-down one level for all values of dimension &lt;</a:t>
            </a:r>
            <a:r>
              <a:rPr lang="en-US" i="1" dirty="0">
                <a:solidFill>
                  <a:srgbClr val="C00000"/>
                </a:solidFill>
              </a:rPr>
              <a:t>dim</a:t>
            </a:r>
            <a:r>
              <a:rPr lang="en-US" i="1" dirty="0"/>
              <a:t>&gt; at level &lt;</a:t>
            </a:r>
            <a:r>
              <a:rPr lang="en-US" i="1" dirty="0">
                <a:solidFill>
                  <a:srgbClr val="C00000"/>
                </a:solidFill>
              </a:rPr>
              <a:t>l</a:t>
            </a:r>
            <a:r>
              <a:rPr lang="en-US" i="1" dirty="0"/>
              <a:t>&gt;. For each cell we show both the &lt;</a:t>
            </a:r>
            <a:r>
              <a:rPr lang="en-US" i="1" dirty="0" err="1">
                <a:solidFill>
                  <a:srgbClr val="C00000"/>
                </a:solidFill>
              </a:rPr>
              <a:t>agg</a:t>
            </a:r>
            <a:r>
              <a:rPr lang="en-US" i="1" dirty="0"/>
              <a:t>&gt; of &lt;</a:t>
            </a:r>
            <a:r>
              <a:rPr lang="en-US" i="1" dirty="0">
                <a:solidFill>
                  <a:srgbClr val="C00000"/>
                </a:solidFill>
              </a:rPr>
              <a:t>measure</a:t>
            </a:r>
            <a:r>
              <a:rPr lang="en-US" i="1" dirty="0"/>
              <a:t>&gt; and the number of tuples that correspond to it.</a:t>
            </a:r>
            <a:endParaRPr lang="en-US"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3768169183"/>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91680" y="2348880"/>
            <a:ext cx="7272808" cy="3024336"/>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n-US" sz="2800" b="1" dirty="0" smtClean="0">
                <a:latin typeface="Arial"/>
              </a:rPr>
              <a:t>Textual annotation of </a:t>
            </a:r>
            <a:r>
              <a:rPr lang="en-US" sz="2800" b="1" dirty="0">
                <a:latin typeface="Arial"/>
              </a:rPr>
              <a:t>the original </a:t>
            </a:r>
            <a:r>
              <a:rPr lang="en-US" sz="2800" b="1" dirty="0" smtClean="0">
                <a:latin typeface="Arial"/>
              </a:rPr>
              <a:t>question</a:t>
            </a:r>
            <a:br>
              <a:rPr lang="en-US" sz="2800" b="1" dirty="0" smtClean="0">
                <a:latin typeface="Arial"/>
              </a:rPr>
            </a:br>
            <a:endParaRPr lang="en-US" sz="2800" b="1" dirty="0">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2031575915"/>
              </p:ext>
            </p:extLst>
          </p:nvPr>
        </p:nvGraphicFramePr>
        <p:xfrm>
          <a:off x="1403648" y="980728"/>
          <a:ext cx="6350000" cy="1127760"/>
        </p:xfrm>
        <a:graphic>
          <a:graphicData uri="http://schemas.openxmlformats.org/drawingml/2006/table">
            <a:tbl>
              <a:tblPr/>
              <a:tblGrid>
                <a:gridCol w="1270000"/>
                <a:gridCol w="1270000"/>
                <a:gridCol w="1270000"/>
                <a:gridCol w="1270000"/>
                <a:gridCol w="1270000"/>
              </a:tblGrid>
              <a:tr h="254000">
                <a:tc>
                  <a:txBody>
                    <a:bodyPr/>
                    <a:lstStyle/>
                    <a:p>
                      <a:pPr algn="ctr"/>
                      <a:endParaRPr sz="2400" dirty="0"/>
                    </a:p>
                  </a:txBody>
                  <a:tcPr marL="6350" marR="0" marT="0" marB="0" anchor="ctr">
                    <a:lnL>
                      <a:noFill/>
                    </a:lnL>
                    <a:lnR>
                      <a:noFill/>
                    </a:lnR>
                    <a:lnT>
                      <a:noFill/>
                    </a:lnT>
                    <a:lnB>
                      <a:noFill/>
                    </a:lnB>
                  </a:tcPr>
                </a:tc>
                <a:tc>
                  <a:txBody>
                    <a:bodyPr/>
                    <a:lstStyle/>
                    <a:p>
                      <a:pPr algn="ctr"/>
                      <a:r>
                        <a:rPr lang="en-US" sz="1600" dirty="0">
                          <a:solidFill>
                            <a:srgbClr val="000000"/>
                          </a:solidFill>
                        </a:rPr>
                        <a:t>Assoc</a:t>
                      </a:r>
                    </a:p>
                  </a:txBody>
                  <a:tcPr marL="0" marR="0" marT="0" marB="0">
                    <a:lnL>
                      <a:noFill/>
                    </a:lnL>
                    <a:lnR>
                      <a:noFill/>
                    </a:lnR>
                    <a:lnT>
                      <a:noFill/>
                    </a:lnT>
                    <a:lnB>
                      <a:noFill/>
                    </a:lnB>
                  </a:tcPr>
                </a:tc>
                <a:tc>
                  <a:txBody>
                    <a:bodyPr/>
                    <a:lstStyle/>
                    <a:p>
                      <a:pPr algn="ctr"/>
                      <a:r>
                        <a:rPr lang="en-US" sz="1600">
                          <a:solidFill>
                            <a:srgbClr val="000000"/>
                          </a:solidFill>
                        </a:rPr>
                        <a:t>Post-grad</a:t>
                      </a:r>
                    </a:p>
                  </a:txBody>
                  <a:tcPr marL="0" marR="0" marT="0" marB="0">
                    <a:lnL>
                      <a:noFill/>
                    </a:lnL>
                    <a:lnR>
                      <a:noFill/>
                    </a:lnR>
                    <a:lnT>
                      <a:noFill/>
                    </a:lnT>
                    <a:lnB>
                      <a:noFill/>
                    </a:lnB>
                  </a:tcPr>
                </a:tc>
                <a:tc>
                  <a:txBody>
                    <a:bodyPr/>
                    <a:lstStyle/>
                    <a:p>
                      <a:pPr algn="ctr"/>
                      <a:r>
                        <a:rPr lang="en-US" sz="1600">
                          <a:solidFill>
                            <a:srgbClr val="000000"/>
                          </a:solidFill>
                        </a:rPr>
                        <a:t>Some-college</a:t>
                      </a:r>
                    </a:p>
                  </a:txBody>
                  <a:tcPr marL="0" marR="0" marT="0" marB="0">
                    <a:lnL>
                      <a:noFill/>
                    </a:lnL>
                    <a:lnR>
                      <a:noFill/>
                    </a:lnR>
                    <a:lnT>
                      <a:noFill/>
                    </a:lnT>
                    <a:lnB>
                      <a:noFill/>
                    </a:lnB>
                  </a:tcPr>
                </a:tc>
                <a:tc>
                  <a:txBody>
                    <a:bodyPr/>
                    <a:lstStyle/>
                    <a:p>
                      <a:pPr algn="ctr"/>
                      <a:r>
                        <a:rPr lang="en-US" sz="1600">
                          <a:solidFill>
                            <a:srgbClr val="000000"/>
                          </a:solidFill>
                        </a:rPr>
                        <a:t>University</a:t>
                      </a:r>
                    </a:p>
                  </a:txBody>
                  <a:tcPr marL="0" marR="0" marT="0" marB="0">
                    <a:lnL>
                      <a:noFill/>
                    </a:lnL>
                    <a:lnR>
                      <a:noFill/>
                    </a:lnR>
                    <a:lnT>
                      <a:noFill/>
                    </a:lnT>
                    <a:lnB>
                      <a:noFill/>
                    </a:lnB>
                  </a:tcPr>
                </a:tc>
              </a:tr>
              <a:tr h="254000">
                <a:tc>
                  <a:txBody>
                    <a:bodyPr/>
                    <a:lstStyle/>
                    <a:p>
                      <a:pPr algn="r"/>
                      <a:r>
                        <a:rPr lang="en-US" sz="1600">
                          <a:solidFill>
                            <a:srgbClr val="000000"/>
                          </a:solidFill>
                        </a:rPr>
                        <a:t>Gov</a:t>
                      </a:r>
                    </a:p>
                  </a:txBody>
                  <a:tcPr marL="6350" marR="0" marT="0" marB="0">
                    <a:lnL>
                      <a:noFill/>
                    </a:lnL>
                    <a:lnR>
                      <a:noFill/>
                    </a:lnR>
                    <a:lnT>
                      <a:noFill/>
                    </a:lnT>
                    <a:lnB>
                      <a:noFill/>
                    </a:lnB>
                  </a:tcPr>
                </a:tc>
                <a:tc>
                  <a:txBody>
                    <a:bodyPr/>
                    <a:lstStyle/>
                    <a:p>
                      <a:pPr algn="ctr"/>
                      <a:r>
                        <a:rPr lang="en-US" sz="1600">
                          <a:solidFill>
                            <a:srgbClr val="0000FF"/>
                          </a:solidFill>
                        </a:rPr>
                        <a:t>40.73</a:t>
                      </a:r>
                    </a:p>
                  </a:txBody>
                  <a:tcPr marL="0" marR="0" marT="0" marB="0">
                    <a:lnL>
                      <a:noFill/>
                    </a:lnL>
                    <a:lnR>
                      <a:noFill/>
                    </a:lnR>
                    <a:lnT>
                      <a:noFill/>
                    </a:lnT>
                    <a:lnB>
                      <a:noFill/>
                    </a:lnB>
                  </a:tcPr>
                </a:tc>
                <a:tc>
                  <a:txBody>
                    <a:bodyPr/>
                    <a:lstStyle/>
                    <a:p>
                      <a:pPr algn="ctr"/>
                      <a:r>
                        <a:rPr lang="en-US" sz="1600">
                          <a:solidFill>
                            <a:srgbClr val="000000"/>
                          </a:solidFill>
                        </a:rPr>
                        <a:t>43.58</a:t>
                      </a:r>
                    </a:p>
                  </a:txBody>
                  <a:tcPr marL="0" marR="0" marT="0" marB="0">
                    <a:lnL>
                      <a:noFill/>
                    </a:lnL>
                    <a:lnR>
                      <a:noFill/>
                    </a:lnR>
                    <a:lnT>
                      <a:noFill/>
                    </a:lnT>
                    <a:lnB>
                      <a:noFill/>
                    </a:lnB>
                  </a:tcPr>
                </a:tc>
                <a:tc>
                  <a:txBody>
                    <a:bodyPr/>
                    <a:lstStyle/>
                    <a:p>
                      <a:pPr algn="ctr"/>
                      <a:r>
                        <a:rPr lang="en-US" sz="1600" dirty="0">
                          <a:solidFill>
                            <a:srgbClr val="0000FF"/>
                          </a:solidFill>
                        </a:rPr>
                        <a:t>38.38</a:t>
                      </a:r>
                    </a:p>
                  </a:txBody>
                  <a:tcPr marL="0" marR="0" marT="0" marB="0">
                    <a:lnL>
                      <a:noFill/>
                    </a:lnL>
                    <a:lnR>
                      <a:noFill/>
                    </a:lnR>
                    <a:lnT>
                      <a:noFill/>
                    </a:lnT>
                    <a:lnB>
                      <a:noFill/>
                    </a:lnB>
                  </a:tcPr>
                </a:tc>
                <a:tc>
                  <a:txBody>
                    <a:bodyPr/>
                    <a:lstStyle/>
                    <a:p>
                      <a:pPr algn="ctr"/>
                      <a:r>
                        <a:rPr lang="en-US" sz="1600">
                          <a:solidFill>
                            <a:srgbClr val="000000"/>
                          </a:solidFill>
                        </a:rPr>
                        <a:t>42.14</a:t>
                      </a:r>
                    </a:p>
                  </a:txBody>
                  <a:tcPr marL="0" marR="0" marT="0" marB="0">
                    <a:lnL>
                      <a:noFill/>
                    </a:lnL>
                    <a:lnR>
                      <a:noFill/>
                    </a:lnR>
                    <a:lnT>
                      <a:noFill/>
                    </a:lnT>
                    <a:lnB>
                      <a:noFill/>
                    </a:lnB>
                  </a:tcPr>
                </a:tc>
              </a:tr>
              <a:tr h="254000">
                <a:tc>
                  <a:txBody>
                    <a:bodyPr/>
                    <a:lstStyle/>
                    <a:p>
                      <a:pPr algn="r"/>
                      <a:r>
                        <a:rPr lang="en-US" sz="1600">
                          <a:solidFill>
                            <a:srgbClr val="000000"/>
                          </a:solidFill>
                        </a:rPr>
                        <a:t>Private</a:t>
                      </a:r>
                    </a:p>
                  </a:txBody>
                  <a:tcPr marL="6350" marR="0" marT="0" marB="0">
                    <a:lnL>
                      <a:noFill/>
                    </a:lnL>
                    <a:lnR>
                      <a:noFill/>
                    </a:lnR>
                    <a:lnT>
                      <a:noFill/>
                    </a:lnT>
                    <a:lnB>
                      <a:noFill/>
                    </a:lnB>
                  </a:tcPr>
                </a:tc>
                <a:tc>
                  <a:txBody>
                    <a:bodyPr/>
                    <a:lstStyle/>
                    <a:p>
                      <a:pPr algn="ctr"/>
                      <a:r>
                        <a:rPr lang="en-US" sz="1600">
                          <a:solidFill>
                            <a:srgbClr val="000000"/>
                          </a:solidFill>
                        </a:rPr>
                        <a:t>41.06</a:t>
                      </a:r>
                    </a:p>
                  </a:txBody>
                  <a:tcPr marL="0" marR="0" marT="0" marB="0">
                    <a:lnL>
                      <a:noFill/>
                    </a:lnL>
                    <a:lnR>
                      <a:noFill/>
                    </a:lnR>
                    <a:lnT>
                      <a:noFill/>
                    </a:lnT>
                    <a:lnB>
                      <a:noFill/>
                    </a:lnB>
                  </a:tcPr>
                </a:tc>
                <a:tc>
                  <a:txBody>
                    <a:bodyPr/>
                    <a:lstStyle/>
                    <a:p>
                      <a:pPr algn="ctr"/>
                      <a:r>
                        <a:rPr lang="en-US" sz="1600">
                          <a:solidFill>
                            <a:srgbClr val="000000"/>
                          </a:solidFill>
                        </a:rPr>
                        <a:t>45.19</a:t>
                      </a:r>
                    </a:p>
                  </a:txBody>
                  <a:tcPr marL="0" marR="0" marT="0" marB="0">
                    <a:lnL>
                      <a:noFill/>
                    </a:lnL>
                    <a:lnR>
                      <a:noFill/>
                    </a:lnR>
                    <a:lnT>
                      <a:noFill/>
                    </a:lnT>
                    <a:lnB>
                      <a:noFill/>
                    </a:lnB>
                  </a:tcPr>
                </a:tc>
                <a:tc>
                  <a:txBody>
                    <a:bodyPr/>
                    <a:lstStyle/>
                    <a:p>
                      <a:pPr algn="ctr"/>
                      <a:r>
                        <a:rPr lang="en-US" sz="1600">
                          <a:solidFill>
                            <a:srgbClr val="0000FF"/>
                          </a:solidFill>
                        </a:rPr>
                        <a:t>38.73</a:t>
                      </a:r>
                    </a:p>
                  </a:txBody>
                  <a:tcPr marL="0" marR="0" marT="0" marB="0">
                    <a:lnL>
                      <a:noFill/>
                    </a:lnL>
                    <a:lnR>
                      <a:noFill/>
                    </a:lnR>
                    <a:lnT>
                      <a:noFill/>
                    </a:lnT>
                    <a:lnB>
                      <a:noFill/>
                    </a:lnB>
                  </a:tcPr>
                </a:tc>
                <a:tc>
                  <a:txBody>
                    <a:bodyPr/>
                    <a:lstStyle/>
                    <a:p>
                      <a:pPr algn="ctr"/>
                      <a:r>
                        <a:rPr lang="en-US" sz="1600">
                          <a:solidFill>
                            <a:srgbClr val="000000"/>
                          </a:solidFill>
                        </a:rPr>
                        <a:t>43.06</a:t>
                      </a:r>
                    </a:p>
                  </a:txBody>
                  <a:tcPr marL="0" marR="0" marT="0" marB="0">
                    <a:lnL>
                      <a:noFill/>
                    </a:lnL>
                    <a:lnR>
                      <a:noFill/>
                    </a:lnR>
                    <a:lnT>
                      <a:noFill/>
                    </a:lnT>
                    <a:lnB>
                      <a:noFill/>
                    </a:lnB>
                  </a:tcPr>
                </a:tc>
              </a:tr>
              <a:tr h="254000">
                <a:tc>
                  <a:txBody>
                    <a:bodyPr/>
                    <a:lstStyle/>
                    <a:p>
                      <a:pPr algn="r"/>
                      <a:r>
                        <a:rPr lang="en-US" sz="1600">
                          <a:solidFill>
                            <a:srgbClr val="000000"/>
                          </a:solidFill>
                        </a:rPr>
                        <a:t>Self-emp</a:t>
                      </a:r>
                    </a:p>
                  </a:txBody>
                  <a:tcPr marL="6350" marR="0" marT="0" marB="0">
                    <a:lnL>
                      <a:noFill/>
                    </a:lnL>
                    <a:lnR>
                      <a:noFill/>
                    </a:lnR>
                    <a:lnT>
                      <a:noFill/>
                    </a:lnT>
                    <a:lnB>
                      <a:noFill/>
                    </a:lnB>
                  </a:tcPr>
                </a:tc>
                <a:tc>
                  <a:txBody>
                    <a:bodyPr/>
                    <a:lstStyle/>
                    <a:p>
                      <a:pPr algn="ctr"/>
                      <a:r>
                        <a:rPr lang="en-US" sz="1600">
                          <a:solidFill>
                            <a:srgbClr val="FF0000"/>
                          </a:solidFill>
                        </a:rPr>
                        <a:t>46.68</a:t>
                      </a:r>
                    </a:p>
                  </a:txBody>
                  <a:tcPr marL="0" marR="0" marT="0" marB="0">
                    <a:lnL>
                      <a:noFill/>
                    </a:lnL>
                    <a:lnR>
                      <a:noFill/>
                    </a:lnR>
                    <a:lnT>
                      <a:noFill/>
                    </a:lnT>
                    <a:lnB>
                      <a:noFill/>
                    </a:lnB>
                  </a:tcPr>
                </a:tc>
                <a:tc>
                  <a:txBody>
                    <a:bodyPr/>
                    <a:lstStyle/>
                    <a:p>
                      <a:pPr algn="ctr"/>
                      <a:r>
                        <a:rPr lang="en-US" sz="1600" dirty="0">
                          <a:solidFill>
                            <a:srgbClr val="FF0000"/>
                          </a:solidFill>
                        </a:rPr>
                        <a:t>47.24</a:t>
                      </a:r>
                    </a:p>
                  </a:txBody>
                  <a:tcPr marL="0" marR="0" marT="0" marB="0">
                    <a:lnL>
                      <a:noFill/>
                    </a:lnL>
                    <a:lnR>
                      <a:noFill/>
                    </a:lnR>
                    <a:lnT>
                      <a:noFill/>
                    </a:lnT>
                    <a:lnB>
                      <a:noFill/>
                    </a:lnB>
                  </a:tcPr>
                </a:tc>
                <a:tc>
                  <a:txBody>
                    <a:bodyPr/>
                    <a:lstStyle/>
                    <a:p>
                      <a:pPr algn="ctr"/>
                      <a:r>
                        <a:rPr lang="en-US" sz="1600">
                          <a:solidFill>
                            <a:srgbClr val="000000"/>
                          </a:solidFill>
                        </a:rPr>
                        <a:t>45.70</a:t>
                      </a:r>
                    </a:p>
                  </a:txBody>
                  <a:tcPr marL="0" marR="0" marT="0" marB="0">
                    <a:lnL>
                      <a:noFill/>
                    </a:lnL>
                    <a:lnR>
                      <a:noFill/>
                    </a:lnR>
                    <a:lnT>
                      <a:noFill/>
                    </a:lnT>
                    <a:lnB>
                      <a:noFill/>
                    </a:lnB>
                  </a:tcPr>
                </a:tc>
                <a:tc>
                  <a:txBody>
                    <a:bodyPr/>
                    <a:lstStyle/>
                    <a:p>
                      <a:pPr algn="ctr"/>
                      <a:r>
                        <a:rPr lang="en-US" sz="1600" dirty="0">
                          <a:solidFill>
                            <a:srgbClr val="FF0000"/>
                          </a:solidFill>
                        </a:rPr>
                        <a:t>46.61</a:t>
                      </a:r>
                    </a:p>
                  </a:txBody>
                  <a:tcPr marL="0" marR="0" marT="0" marB="0">
                    <a:lnL>
                      <a:noFill/>
                    </a:lnL>
                    <a:lnR>
                      <a:noFill/>
                    </a:lnR>
                    <a:lnT>
                      <a:noFill/>
                    </a:lnT>
                    <a:lnB>
                      <a:noFill/>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6" name="TextBox 5"/>
          <p:cNvSpPr txBox="1"/>
          <p:nvPr/>
        </p:nvSpPr>
        <p:spPr>
          <a:xfrm>
            <a:off x="1727176" y="2348880"/>
            <a:ext cx="7309320" cy="1754326"/>
          </a:xfrm>
          <a:prstGeom prst="rect">
            <a:avLst/>
          </a:prstGeom>
          <a:noFill/>
        </p:spPr>
        <p:txBody>
          <a:bodyPr wrap="square" rtlCol="0">
            <a:spAutoFit/>
          </a:bodyPr>
          <a:lstStyle/>
          <a:p>
            <a:r>
              <a:rPr lang="en-US" dirty="0" smtClean="0">
                <a:latin typeface="Trebuchet MS" pitchFamily="34" charset="0"/>
              </a:rPr>
              <a:t>Here</a:t>
            </a:r>
            <a:r>
              <a:rPr lang="el-GR" dirty="0" smtClean="0">
                <a:latin typeface="Trebuchet MS" pitchFamily="34" charset="0"/>
              </a:rPr>
              <a:t>,</a:t>
            </a:r>
            <a:r>
              <a:rPr lang="en-US" dirty="0" smtClean="0">
                <a:latin typeface="Trebuchet MS" pitchFamily="34" charset="0"/>
              </a:rPr>
              <a:t> you can see the answer of the original query. You have specified </a:t>
            </a:r>
            <a:r>
              <a:rPr lang="en-US" dirty="0" smtClean="0">
                <a:solidFill>
                  <a:srgbClr val="C00000"/>
                </a:solidFill>
                <a:latin typeface="Trebuchet MS" pitchFamily="34" charset="0"/>
              </a:rPr>
              <a:t>education</a:t>
            </a:r>
            <a:r>
              <a:rPr lang="en-US" dirty="0" smtClean="0">
                <a:latin typeface="Trebuchet MS" pitchFamily="34" charset="0"/>
              </a:rPr>
              <a:t> to be equal </a:t>
            </a:r>
            <a:r>
              <a:rPr lang="en-US" dirty="0" smtClean="0">
                <a:solidFill>
                  <a:srgbClr val="C00000"/>
                </a:solidFill>
                <a:latin typeface="Trebuchet MS" pitchFamily="34" charset="0"/>
              </a:rPr>
              <a:t>to 'Post-Secondary‘</a:t>
            </a:r>
            <a:r>
              <a:rPr lang="en-US" dirty="0" smtClean="0">
                <a:latin typeface="Trebuchet MS" pitchFamily="34" charset="0"/>
              </a:rPr>
              <a:t>, and </a:t>
            </a:r>
            <a:r>
              <a:rPr lang="en-US" dirty="0" smtClean="0">
                <a:solidFill>
                  <a:srgbClr val="C00000"/>
                </a:solidFill>
                <a:latin typeface="Trebuchet MS" pitchFamily="34" charset="0"/>
              </a:rPr>
              <a:t>work </a:t>
            </a:r>
            <a:r>
              <a:rPr lang="en-US" dirty="0" smtClean="0">
                <a:latin typeface="Trebuchet MS" pitchFamily="34" charset="0"/>
              </a:rPr>
              <a:t>to be equal to </a:t>
            </a:r>
            <a:r>
              <a:rPr lang="en-US" dirty="0" smtClean="0">
                <a:solidFill>
                  <a:srgbClr val="C00000"/>
                </a:solidFill>
                <a:latin typeface="Trebuchet MS" pitchFamily="34" charset="0"/>
              </a:rPr>
              <a:t>'With-Pay'</a:t>
            </a:r>
            <a:r>
              <a:rPr lang="en-US" dirty="0" smtClean="0">
                <a:latin typeface="Trebuchet MS" pitchFamily="34" charset="0"/>
              </a:rPr>
              <a:t>. We report on </a:t>
            </a:r>
            <a:r>
              <a:rPr lang="en-US" dirty="0" err="1" smtClean="0">
                <a:solidFill>
                  <a:srgbClr val="C00000"/>
                </a:solidFill>
                <a:latin typeface="Trebuchet MS" pitchFamily="34" charset="0"/>
              </a:rPr>
              <a:t>Avg</a:t>
            </a:r>
            <a:r>
              <a:rPr lang="en-US" dirty="0" smtClean="0">
                <a:latin typeface="Trebuchet MS" pitchFamily="34" charset="0"/>
              </a:rPr>
              <a:t> of </a:t>
            </a:r>
            <a:r>
              <a:rPr lang="en-US" dirty="0" smtClean="0">
                <a:solidFill>
                  <a:srgbClr val="C00000"/>
                </a:solidFill>
                <a:latin typeface="Trebuchet MS" pitchFamily="34" charset="0"/>
              </a:rPr>
              <a:t>work hours per week </a:t>
            </a:r>
            <a:r>
              <a:rPr lang="en-US" dirty="0" smtClean="0">
                <a:latin typeface="Trebuchet MS" pitchFamily="34" charset="0"/>
              </a:rPr>
              <a:t>grouped by </a:t>
            </a:r>
            <a:r>
              <a:rPr lang="en-US" dirty="0" smtClean="0">
                <a:solidFill>
                  <a:srgbClr val="C00000"/>
                </a:solidFill>
                <a:latin typeface="Trebuchet MS" pitchFamily="34" charset="0"/>
              </a:rPr>
              <a:t>education</a:t>
            </a:r>
            <a:r>
              <a:rPr lang="en-US" dirty="0" smtClean="0">
                <a:latin typeface="Trebuchet MS" pitchFamily="34" charset="0"/>
              </a:rPr>
              <a:t> at level</a:t>
            </a:r>
            <a:r>
              <a:rPr lang="en-US" dirty="0" smtClean="0">
                <a:solidFill>
                  <a:srgbClr val="C00000"/>
                </a:solidFill>
                <a:latin typeface="Trebuchet MS" pitchFamily="34" charset="0"/>
              </a:rPr>
              <a:t> 2</a:t>
            </a:r>
            <a:r>
              <a:rPr lang="en-US" dirty="0" smtClean="0">
                <a:latin typeface="Trebuchet MS" pitchFamily="34" charset="0"/>
              </a:rPr>
              <a:t>, and </a:t>
            </a:r>
            <a:r>
              <a:rPr lang="en-US" dirty="0" smtClean="0">
                <a:solidFill>
                  <a:srgbClr val="C00000"/>
                </a:solidFill>
                <a:latin typeface="Trebuchet MS" pitchFamily="34" charset="0"/>
              </a:rPr>
              <a:t>work</a:t>
            </a:r>
            <a:r>
              <a:rPr lang="en-US" dirty="0" smtClean="0">
                <a:latin typeface="Trebuchet MS" pitchFamily="34" charset="0"/>
              </a:rPr>
              <a:t> at level</a:t>
            </a:r>
            <a:r>
              <a:rPr lang="en-US" dirty="0" smtClean="0">
                <a:solidFill>
                  <a:srgbClr val="C00000"/>
                </a:solidFill>
                <a:latin typeface="Trebuchet MS" pitchFamily="34" charset="0"/>
              </a:rPr>
              <a:t> 1 </a:t>
            </a:r>
            <a:r>
              <a:rPr lang="en-US" dirty="0" smtClean="0">
                <a:latin typeface="Trebuchet MS" pitchFamily="34" charset="0"/>
              </a:rPr>
              <a:t>.
You can observe the results in this table. We highlight the largest values with red and the lowest values with blue color. </a:t>
            </a:r>
            <a:endParaRPr lang="el-GR" dirty="0">
              <a:latin typeface="Trebuchet MS" pitchFamily="34" charset="0"/>
            </a:endParaRPr>
          </a:p>
        </p:txBody>
      </p:sp>
      <p:sp>
        <p:nvSpPr>
          <p:cNvPr id="8" name="TextBox 7"/>
          <p:cNvSpPr txBox="1"/>
          <p:nvPr/>
        </p:nvSpPr>
        <p:spPr>
          <a:xfrm>
            <a:off x="1727176" y="4365104"/>
            <a:ext cx="6696744" cy="923330"/>
          </a:xfrm>
          <a:prstGeom prst="rect">
            <a:avLst/>
          </a:prstGeom>
          <a:noFill/>
        </p:spPr>
        <p:txBody>
          <a:bodyPr wrap="square" rtlCol="0">
            <a:spAutoFit/>
          </a:bodyPr>
          <a:lstStyle/>
          <a:p>
            <a:r>
              <a:rPr lang="en-US" dirty="0" smtClean="0">
                <a:solidFill>
                  <a:srgbClr val="008000"/>
                </a:solidFill>
                <a:latin typeface="Trebuchet MS" pitchFamily="34" charset="0"/>
              </a:rPr>
              <a:t>Column </a:t>
            </a:r>
            <a:r>
              <a:rPr lang="en-US" dirty="0" smtClean="0">
                <a:solidFill>
                  <a:srgbClr val="0000FF"/>
                </a:solidFill>
                <a:latin typeface="Trebuchet MS" pitchFamily="34" charset="0"/>
              </a:rPr>
              <a:t>Some-college</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2</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lowest</a:t>
            </a:r>
            <a:r>
              <a:rPr lang="en-US" dirty="0" smtClean="0">
                <a:solidFill>
                  <a:srgbClr val="008000"/>
                </a:solidFill>
                <a:latin typeface="Trebuchet MS" pitchFamily="34" charset="0"/>
              </a:rPr>
              <a:t> values.
Row </a:t>
            </a:r>
            <a:r>
              <a:rPr lang="en-US" dirty="0" smtClean="0">
                <a:solidFill>
                  <a:srgbClr val="0000FF"/>
                </a:solidFill>
                <a:latin typeface="Trebuchet MS" pitchFamily="34" charset="0"/>
              </a:rPr>
              <a:t>Self-</a:t>
            </a:r>
            <a:r>
              <a:rPr lang="en-US" dirty="0" err="1" smtClean="0">
                <a:solidFill>
                  <a:srgbClr val="0000FF"/>
                </a:solidFill>
                <a:latin typeface="Trebuchet MS" pitchFamily="34" charset="0"/>
              </a:rPr>
              <a:t>emp</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highest</a:t>
            </a:r>
            <a:r>
              <a:rPr lang="en-US" dirty="0" smtClean="0">
                <a:solidFill>
                  <a:srgbClr val="008000"/>
                </a:solidFill>
                <a:latin typeface="Trebuchet MS" pitchFamily="34" charset="0"/>
              </a:rPr>
              <a:t> values.
Row </a:t>
            </a:r>
            <a:r>
              <a:rPr lang="en-US" dirty="0" smtClean="0">
                <a:solidFill>
                  <a:srgbClr val="0000FF"/>
                </a:solidFill>
                <a:latin typeface="Trebuchet MS" pitchFamily="34" charset="0"/>
              </a:rPr>
              <a:t>Gov</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2</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lowest</a:t>
            </a:r>
            <a:r>
              <a:rPr lang="en-US" dirty="0" smtClean="0">
                <a:solidFill>
                  <a:srgbClr val="008000"/>
                </a:solidFill>
                <a:latin typeface="Trebuchet MS" pitchFamily="34" charset="0"/>
              </a:rPr>
              <a:t> values.</a:t>
            </a:r>
            <a:endParaRPr lang="el-GR" dirty="0">
              <a:solidFill>
                <a:srgbClr val="008000"/>
              </a:solidFill>
            </a:endParaRPr>
          </a:p>
        </p:txBody>
      </p:sp>
      <p:sp>
        <p:nvSpPr>
          <p:cNvPr id="9" name="Rectangular Callout 8"/>
          <p:cNvSpPr/>
          <p:nvPr/>
        </p:nvSpPr>
        <p:spPr>
          <a:xfrm>
            <a:off x="179512" y="2420888"/>
            <a:ext cx="1296144" cy="1368152"/>
          </a:xfrm>
          <a:prstGeom prst="wedgeRectCallout">
            <a:avLst>
              <a:gd name="adj1" fmla="val 68414"/>
              <a:gd name="adj2" fmla="val 20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Contextualization text coming with the task</a:t>
            </a:r>
            <a:endParaRPr lang="el-GR" dirty="0"/>
          </a:p>
        </p:txBody>
      </p:sp>
      <p:sp>
        <p:nvSpPr>
          <p:cNvPr id="10" name="Rectangular Callout 9"/>
          <p:cNvSpPr/>
          <p:nvPr/>
        </p:nvSpPr>
        <p:spPr>
          <a:xfrm>
            <a:off x="179512" y="4437112"/>
            <a:ext cx="1296144" cy="1080120"/>
          </a:xfrm>
          <a:prstGeom prst="wedgeRectCallout">
            <a:avLst>
              <a:gd name="adj1" fmla="val 75044"/>
              <a:gd name="adj2" fmla="val 127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One sentence per highlight</a:t>
            </a:r>
            <a:endParaRPr lang="el-GR" dirty="0"/>
          </a:p>
        </p:txBody>
      </p:sp>
    </p:spTree>
    <p:extLst>
      <p:ext uri="{BB962C8B-B14F-4D97-AF65-F5344CB8AC3E}">
        <p14:creationId xmlns:p14="http://schemas.microsoft.com/office/powerpoint/2010/main" xmlns="" val="94827489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Software Issues</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53984260"/>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technical barrier</a:t>
            </a:r>
            <a:endParaRPr lang="el-GR" dirty="0"/>
          </a:p>
        </p:txBody>
      </p:sp>
      <p:sp>
        <p:nvSpPr>
          <p:cNvPr id="3" name="Content Placeholder 2"/>
          <p:cNvSpPr>
            <a:spLocks noGrp="1"/>
          </p:cNvSpPr>
          <p:nvPr>
            <p:ph idx="1"/>
          </p:nvPr>
        </p:nvSpPr>
        <p:spPr/>
        <p:txBody>
          <a:bodyPr>
            <a:normAutofit lnSpcReduction="10000"/>
          </a:bodyPr>
          <a:lstStyle/>
          <a:p>
            <a:r>
              <a:rPr lang="en-US" dirty="0" smtClean="0"/>
              <a:t>Our tool is </a:t>
            </a:r>
            <a:r>
              <a:rPr lang="en-US" dirty="0" smtClean="0">
                <a:solidFill>
                  <a:srgbClr val="C00000"/>
                </a:solidFill>
              </a:rPr>
              <a:t>extensible</a:t>
            </a:r>
          </a:p>
          <a:p>
            <a:pPr lvl="1"/>
            <a:r>
              <a:rPr lang="en-US" dirty="0" smtClean="0"/>
              <a:t>We can add new tasks to generate complementary queries easily</a:t>
            </a:r>
          </a:p>
          <a:p>
            <a:pPr lvl="1"/>
            <a:r>
              <a:rPr lang="en-US" dirty="0" smtClean="0"/>
              <a:t>We can add new highlight algorithms to produce highlights easily</a:t>
            </a:r>
          </a:p>
          <a:p>
            <a:r>
              <a:rPr lang="en-US" dirty="0" smtClean="0"/>
              <a:t>Supportive technologies are surprisingly easier to use</a:t>
            </a:r>
          </a:p>
          <a:p>
            <a:pPr lvl="1"/>
            <a:r>
              <a:rPr lang="en-US" dirty="0" smtClean="0">
                <a:solidFill>
                  <a:srgbClr val="0000FF"/>
                </a:solidFill>
              </a:rPr>
              <a:t>Apache POI for </a:t>
            </a:r>
            <a:r>
              <a:rPr lang="en-US" dirty="0" err="1" smtClean="0">
                <a:solidFill>
                  <a:srgbClr val="0000FF"/>
                </a:solidFill>
              </a:rPr>
              <a:t>pptx</a:t>
            </a:r>
            <a:r>
              <a:rPr lang="en-US" dirty="0" smtClean="0">
                <a:solidFill>
                  <a:srgbClr val="0000FF"/>
                </a:solidFill>
              </a:rPr>
              <a:t> generation </a:t>
            </a:r>
          </a:p>
          <a:p>
            <a:pPr lvl="1"/>
            <a:r>
              <a:rPr lang="en-US" dirty="0" smtClean="0">
                <a:solidFill>
                  <a:srgbClr val="008000"/>
                </a:solidFill>
              </a:rPr>
              <a:t>TTS for text to speech conversion</a:t>
            </a:r>
            <a:endParaRPr lang="el-GR" dirty="0">
              <a:solidFill>
                <a:srgbClr val="008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POI for </a:t>
            </a:r>
            <a:r>
              <a:rPr lang="en-US" dirty="0" err="1" smtClean="0"/>
              <a:t>pptx</a:t>
            </a:r>
            <a:endParaRPr lang="en-US"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US" dirty="0" smtClean="0"/>
              <a:t>A </a:t>
            </a:r>
            <a:r>
              <a:rPr lang="en-US" dirty="0"/>
              <a:t>Java API that provides several libraries </a:t>
            </a:r>
            <a:r>
              <a:rPr lang="en-US" dirty="0" smtClean="0"/>
              <a:t>for Microsoft Word. </a:t>
            </a:r>
            <a:r>
              <a:rPr lang="en-US" dirty="0"/>
              <a:t>PowerPoint and Excel (since 2001). </a:t>
            </a:r>
            <a:endParaRPr lang="en-US" dirty="0" smtClean="0"/>
          </a:p>
          <a:p>
            <a:r>
              <a:rPr lang="en-US" dirty="0" smtClean="0"/>
              <a:t>XSLF </a:t>
            </a:r>
            <a:r>
              <a:rPr lang="en-US" dirty="0"/>
              <a:t>is the Java implementation of </a:t>
            </a:r>
            <a:r>
              <a:rPr lang="en-US" dirty="0" smtClean="0"/>
              <a:t>the PowerPoint </a:t>
            </a:r>
            <a:r>
              <a:rPr lang="en-US" dirty="0"/>
              <a:t>2007 OOXML (.</a:t>
            </a:r>
            <a:r>
              <a:rPr lang="en-US" dirty="0" err="1"/>
              <a:t>pptx</a:t>
            </a:r>
            <a:r>
              <a:rPr lang="en-US" dirty="0"/>
              <a:t>) file </a:t>
            </a:r>
            <a:r>
              <a:rPr lang="en-US" dirty="0" smtClean="0"/>
              <a:t>format.</a:t>
            </a:r>
          </a:p>
          <a:p>
            <a:pPr lvl="1"/>
            <a:endParaRPr lang="en-US" sz="2400" dirty="0" smtClean="0"/>
          </a:p>
          <a:p>
            <a:pPr marL="457200" lvl="3" indent="0">
              <a:buNone/>
            </a:pPr>
            <a:r>
              <a:rPr lang="en-US" sz="2400" dirty="0" err="1" smtClean="0">
                <a:latin typeface="Consolas" pitchFamily="49" charset="0"/>
                <a:cs typeface="Consolas" pitchFamily="49" charset="0"/>
              </a:rPr>
              <a:t>XMLSlideShow</a:t>
            </a:r>
            <a:r>
              <a:rPr lang="en-US" sz="2400" dirty="0" smtClean="0">
                <a:latin typeface="Consolas" pitchFamily="49" charset="0"/>
                <a:cs typeface="Consolas" pitchFamily="49" charset="0"/>
              </a:rPr>
              <a:t> </a:t>
            </a:r>
            <a:r>
              <a:rPr lang="en-US" sz="2400" dirty="0" err="1">
                <a:latin typeface="Consolas" pitchFamily="49" charset="0"/>
                <a:cs typeface="Consolas" pitchFamily="49" charset="0"/>
              </a:rPr>
              <a:t>ss</a:t>
            </a:r>
            <a:r>
              <a:rPr lang="en-US" sz="2400" dirty="0">
                <a:latin typeface="Consolas" pitchFamily="49" charset="0"/>
                <a:cs typeface="Consolas" pitchFamily="49" charset="0"/>
              </a:rPr>
              <a:t> = new </a:t>
            </a:r>
            <a:r>
              <a:rPr lang="en-US" sz="2400" dirty="0" err="1">
                <a:latin typeface="Consolas" pitchFamily="49" charset="0"/>
                <a:cs typeface="Consolas" pitchFamily="49" charset="0"/>
              </a:rPr>
              <a:t>XMLSlideShow</a:t>
            </a:r>
            <a:r>
              <a:rPr lang="en-US" sz="2400" dirty="0">
                <a:latin typeface="Consolas" pitchFamily="49" charset="0"/>
                <a:cs typeface="Consolas" pitchFamily="49" charset="0"/>
              </a:rPr>
              <a:t>();</a:t>
            </a:r>
          </a:p>
          <a:p>
            <a:pPr marL="457200" lvl="3" indent="0">
              <a:buNone/>
            </a:pPr>
            <a:r>
              <a:rPr lang="en-US" sz="2400" dirty="0" err="1">
                <a:latin typeface="Consolas" pitchFamily="49" charset="0"/>
                <a:cs typeface="Consolas" pitchFamily="49" charset="0"/>
              </a:rPr>
              <a:t>XSLFSlideMaster</a:t>
            </a:r>
            <a:r>
              <a:rPr lang="en-US" sz="2400" dirty="0">
                <a:latin typeface="Consolas" pitchFamily="49" charset="0"/>
                <a:cs typeface="Consolas" pitchFamily="49" charset="0"/>
              </a:rPr>
              <a:t> </a:t>
            </a:r>
            <a:r>
              <a:rPr lang="en-US" sz="2400" dirty="0" err="1">
                <a:latin typeface="Consolas" pitchFamily="49" charset="0"/>
                <a:cs typeface="Consolas" pitchFamily="49" charset="0"/>
              </a:rPr>
              <a:t>sm</a:t>
            </a:r>
            <a:r>
              <a:rPr lang="en-US" sz="2400" dirty="0">
                <a:latin typeface="Consolas" pitchFamily="49" charset="0"/>
                <a:cs typeface="Consolas" pitchFamily="49" charset="0"/>
              </a:rPr>
              <a:t> = </a:t>
            </a:r>
            <a:r>
              <a:rPr lang="en-US" sz="2400" dirty="0" err="1">
                <a:latin typeface="Consolas" pitchFamily="49" charset="0"/>
                <a:cs typeface="Consolas" pitchFamily="49" charset="0"/>
              </a:rPr>
              <a:t>ss.getSlideMasters</a:t>
            </a:r>
            <a:r>
              <a:rPr lang="en-US" sz="2400" dirty="0">
                <a:latin typeface="Consolas" pitchFamily="49" charset="0"/>
                <a:cs typeface="Consolas" pitchFamily="49" charset="0"/>
              </a:rPr>
              <a:t>()[0</a:t>
            </a:r>
            <a:r>
              <a:rPr lang="en-US" sz="2400" dirty="0" smtClean="0">
                <a:latin typeface="Consolas" pitchFamily="49" charset="0"/>
                <a:cs typeface="Consolas" pitchFamily="49" charset="0"/>
              </a:rPr>
              <a:t>];</a:t>
            </a:r>
          </a:p>
          <a:p>
            <a:pPr marL="457200" lvl="3" indent="0">
              <a:buNone/>
            </a:pPr>
            <a:endParaRPr lang="en-US" sz="2400" dirty="0" smtClean="0">
              <a:latin typeface="Consolas" pitchFamily="49" charset="0"/>
              <a:cs typeface="Consolas" pitchFamily="49" charset="0"/>
            </a:endParaRPr>
          </a:p>
          <a:p>
            <a:pPr marL="457200" lvl="3" indent="0">
              <a:buNone/>
            </a:pPr>
            <a:r>
              <a:rPr lang="en-US" sz="2400" dirty="0" err="1" smtClean="0">
                <a:latin typeface="Consolas" pitchFamily="49" charset="0"/>
                <a:cs typeface="Consolas" pitchFamily="49" charset="0"/>
              </a:rPr>
              <a:t>XSLFSlide</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sl</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ss.createSlide</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sm.getLayout</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SlideLayout.TITLE_AND_CONTENT</a:t>
            </a:r>
            <a:r>
              <a:rPr lang="en-US" sz="2400" dirty="0" smtClean="0">
                <a:latin typeface="Consolas" pitchFamily="49" charset="0"/>
                <a:cs typeface="Consolas" pitchFamily="49" charset="0"/>
              </a:rPr>
              <a:t>));</a:t>
            </a:r>
          </a:p>
          <a:p>
            <a:pPr marL="457200" lvl="3" indent="0">
              <a:buNone/>
            </a:pPr>
            <a:endParaRPr lang="en-US" sz="2400" dirty="0">
              <a:latin typeface="Consolas" pitchFamily="49" charset="0"/>
              <a:cs typeface="Consolas" pitchFamily="49" charset="0"/>
            </a:endParaRPr>
          </a:p>
          <a:p>
            <a:pPr marL="457200" lvl="3" indent="0">
              <a:buNone/>
            </a:pPr>
            <a:r>
              <a:rPr lang="en-US" sz="2400" dirty="0" err="1">
                <a:latin typeface="Consolas" pitchFamily="49" charset="0"/>
                <a:cs typeface="Consolas" pitchFamily="49" charset="0"/>
              </a:rPr>
              <a:t>XSLFTable</a:t>
            </a:r>
            <a:r>
              <a:rPr lang="en-US" sz="2400" dirty="0">
                <a:latin typeface="Consolas" pitchFamily="49" charset="0"/>
                <a:cs typeface="Consolas" pitchFamily="49" charset="0"/>
              </a:rPr>
              <a:t> t = </a:t>
            </a:r>
            <a:r>
              <a:rPr lang="en-US" sz="2400" dirty="0" err="1">
                <a:latin typeface="Consolas" pitchFamily="49" charset="0"/>
                <a:cs typeface="Consolas" pitchFamily="49" charset="0"/>
              </a:rPr>
              <a:t>sl.createTable</a:t>
            </a:r>
            <a:r>
              <a:rPr lang="en-US" sz="2400" dirty="0">
                <a:latin typeface="Consolas" pitchFamily="49" charset="0"/>
                <a:cs typeface="Consolas" pitchFamily="49" charset="0"/>
              </a:rPr>
              <a:t>();</a:t>
            </a:r>
          </a:p>
          <a:p>
            <a:pPr marL="457200" lvl="3" indent="0">
              <a:buNone/>
            </a:pPr>
            <a:r>
              <a:rPr lang="en-US" sz="2400" dirty="0" err="1">
                <a:latin typeface="Consolas" pitchFamily="49" charset="0"/>
                <a:cs typeface="Consolas" pitchFamily="49" charset="0"/>
              </a:rPr>
              <a:t>t.addRow</a:t>
            </a:r>
            <a:r>
              <a:rPr lang="en-US" sz="2400" dirty="0">
                <a:latin typeface="Consolas" pitchFamily="49" charset="0"/>
                <a:cs typeface="Consolas" pitchFamily="49" charset="0"/>
              </a:rPr>
              <a:t>().</a:t>
            </a:r>
            <a:r>
              <a:rPr lang="en-US" sz="2400" dirty="0" err="1">
                <a:latin typeface="Consolas" pitchFamily="49" charset="0"/>
                <a:cs typeface="Consolas" pitchFamily="49" charset="0"/>
              </a:rPr>
              <a:t>addCell</a:t>
            </a:r>
            <a:r>
              <a:rPr lang="en-US" sz="2400" dirty="0">
                <a:latin typeface="Consolas" pitchFamily="49" charset="0"/>
                <a:cs typeface="Consolas" pitchFamily="49" charset="0"/>
              </a:rPr>
              <a:t>().</a:t>
            </a:r>
            <a:r>
              <a:rPr lang="en-US" sz="2400" dirty="0" err="1">
                <a:latin typeface="Consolas" pitchFamily="49" charset="0"/>
                <a:cs typeface="Consolas" pitchFamily="49" charset="0"/>
              </a:rPr>
              <a:t>setText</a:t>
            </a:r>
            <a:r>
              <a:rPr lang="en-US" sz="2400" dirty="0">
                <a:latin typeface="Consolas" pitchFamily="49" charset="0"/>
                <a:cs typeface="Consolas" pitchFamily="49" charset="0"/>
              </a:rPr>
              <a:t>(“added a cell”);</a:t>
            </a:r>
            <a:endParaRPr lang="en-US" sz="2400"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xmlns="" val="400902195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PPTX Folder Structure</a:t>
            </a:r>
            <a:endParaRPr lang="en-US" dirty="0"/>
          </a:p>
        </p:txBody>
      </p:sp>
      <p:pic>
        <p:nvPicPr>
          <p:cNvPr id="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2780928"/>
            <a:ext cx="2376263" cy="1383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628799"/>
            <a:ext cx="1944216" cy="4152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eft Brace 4"/>
          <p:cNvSpPr/>
          <p:nvPr/>
        </p:nvSpPr>
        <p:spPr>
          <a:xfrm>
            <a:off x="3419872" y="1628799"/>
            <a:ext cx="1368152" cy="4032449"/>
          </a:xfrm>
          <a:prstGeom prst="leftBrace">
            <a:avLst>
              <a:gd name="adj1" fmla="val 8333"/>
              <a:gd name="adj2" fmla="val 48560"/>
            </a:avLst>
          </a:prstGeom>
          <a:ln>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a:ln w="18000">
                <a:solidFill>
                  <a:srgbClr val="FF0000"/>
                </a:solidFill>
                <a:prstDash val="solid"/>
                <a:miter lim="800000"/>
              </a:ln>
              <a:noFill/>
              <a:effectLst>
                <a:outerShdw blurRad="25500" dist="23000" dir="7020000" algn="tl">
                  <a:srgbClr val="000000">
                    <a:alpha val="50000"/>
                  </a:srgbClr>
                </a:outerShdw>
              </a:effectLst>
            </a:endParaRPr>
          </a:p>
        </p:txBody>
      </p:sp>
      <p:cxnSp>
        <p:nvCxnSpPr>
          <p:cNvPr id="8" name="Straight Connector 7"/>
          <p:cNvCxnSpPr>
            <a:stCxn id="5" idx="1"/>
          </p:cNvCxnSpPr>
          <p:nvPr/>
        </p:nvCxnSpPr>
        <p:spPr>
          <a:xfrm flipH="1">
            <a:off x="1187624" y="3586956"/>
            <a:ext cx="22322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xmlns="" val="386033059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MaryTTS</a:t>
            </a:r>
            <a:r>
              <a:rPr lang="en-US" dirty="0" smtClean="0"/>
              <a:t> for Text-to-Speech Synthesis </a:t>
            </a:r>
            <a:endParaRPr lang="en-US" dirty="0"/>
          </a:p>
        </p:txBody>
      </p:sp>
      <p:sp>
        <p:nvSpPr>
          <p:cNvPr id="3" name="Content Placeholder 2"/>
          <p:cNvSpPr>
            <a:spLocks noGrp="1"/>
          </p:cNvSpPr>
          <p:nvPr>
            <p:ph idx="1"/>
          </p:nvPr>
        </p:nvSpPr>
        <p:spPr/>
        <p:txBody>
          <a:bodyPr>
            <a:normAutofit/>
          </a:bodyPr>
          <a:lstStyle/>
          <a:p>
            <a:pPr lvl="2"/>
            <a:endParaRPr lang="en-US" sz="2000" dirty="0" smtClean="0"/>
          </a:p>
          <a:p>
            <a:pPr marL="0" lvl="2" indent="0">
              <a:buNone/>
            </a:pPr>
            <a:r>
              <a:rPr lang="en-US" sz="2000" dirty="0" err="1" smtClean="0">
                <a:latin typeface="Consolas" pitchFamily="49" charset="0"/>
                <a:cs typeface="Consolas" pitchFamily="49" charset="0"/>
              </a:rPr>
              <a:t>MaryInterface</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m = new </a:t>
            </a:r>
            <a:r>
              <a:rPr lang="en-US" sz="2000" dirty="0" err="1">
                <a:latin typeface="Consolas" pitchFamily="49" charset="0"/>
                <a:cs typeface="Consolas" pitchFamily="49" charset="0"/>
              </a:rPr>
              <a:t>LocalMaryInterface</a:t>
            </a:r>
            <a:r>
              <a:rPr lang="en-US" sz="2000" dirty="0">
                <a:latin typeface="Consolas" pitchFamily="49" charset="0"/>
                <a:cs typeface="Consolas" pitchFamily="49" charset="0"/>
              </a:rPr>
              <a:t>();</a:t>
            </a:r>
          </a:p>
          <a:p>
            <a:pPr marL="0" lvl="2" indent="0">
              <a:buNone/>
            </a:pPr>
            <a:r>
              <a:rPr lang="en-US" sz="2000" dirty="0" err="1">
                <a:latin typeface="Consolas" pitchFamily="49" charset="0"/>
                <a:cs typeface="Consolas" pitchFamily="49" charset="0"/>
              </a:rPr>
              <a:t>m.setVoice</a:t>
            </a:r>
            <a:r>
              <a:rPr lang="en-US" sz="2000" dirty="0">
                <a:latin typeface="Consolas" pitchFamily="49" charset="0"/>
                <a:cs typeface="Consolas" pitchFamily="49" charset="0"/>
              </a:rPr>
              <a:t>(“</a:t>
            </a:r>
            <a:r>
              <a:rPr lang="en-US" sz="2000" dirty="0" err="1">
                <a:latin typeface="Consolas" pitchFamily="49" charset="0"/>
                <a:cs typeface="Consolas" pitchFamily="49" charset="0"/>
              </a:rPr>
              <a:t>cmu-slt-hsmm</a:t>
            </a:r>
            <a:r>
              <a:rPr lang="en-US" sz="2000" dirty="0">
                <a:latin typeface="Consolas" pitchFamily="49" charset="0"/>
                <a:cs typeface="Consolas" pitchFamily="49" charset="0"/>
              </a:rPr>
              <a:t>”);</a:t>
            </a:r>
          </a:p>
          <a:p>
            <a:pPr marL="0" lvl="2" indent="0">
              <a:buNone/>
            </a:pPr>
            <a:endParaRPr lang="en-US" sz="2000" dirty="0" smtClean="0">
              <a:latin typeface="Consolas" pitchFamily="49" charset="0"/>
              <a:cs typeface="Consolas" pitchFamily="49" charset="0"/>
            </a:endParaRPr>
          </a:p>
          <a:p>
            <a:pPr marL="0" lvl="2" indent="0">
              <a:buNone/>
            </a:pPr>
            <a:r>
              <a:rPr lang="en-US" sz="2000" dirty="0" err="1" smtClean="0">
                <a:latin typeface="Consolas" pitchFamily="49" charset="0"/>
                <a:cs typeface="Consolas" pitchFamily="49" charset="0"/>
              </a:rPr>
              <a:t>AudioInputStream</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audio = </a:t>
            </a:r>
            <a:r>
              <a:rPr lang="en-US" sz="2000" dirty="0" err="1">
                <a:latin typeface="Consolas" pitchFamily="49" charset="0"/>
                <a:cs typeface="Consolas" pitchFamily="49" charset="0"/>
              </a:rPr>
              <a:t>m.generateAudio</a:t>
            </a:r>
            <a:r>
              <a:rPr lang="en-US" sz="2000" dirty="0">
                <a:latin typeface="Consolas" pitchFamily="49" charset="0"/>
                <a:cs typeface="Consolas" pitchFamily="49" charset="0"/>
              </a:rPr>
              <a:t>("Hello</a:t>
            </a:r>
            <a:r>
              <a:rPr lang="en-US" sz="2000" dirty="0" smtClean="0">
                <a:latin typeface="Consolas" pitchFamily="49" charset="0"/>
                <a:cs typeface="Consolas" pitchFamily="49" charset="0"/>
              </a:rPr>
              <a:t>”);</a:t>
            </a:r>
          </a:p>
          <a:p>
            <a:pPr marL="0" lvl="2" indent="0">
              <a:buNone/>
            </a:pPr>
            <a:endParaRPr lang="en-US" sz="2000" dirty="0">
              <a:latin typeface="Consolas" pitchFamily="49" charset="0"/>
              <a:cs typeface="Consolas" pitchFamily="49" charset="0"/>
            </a:endParaRPr>
          </a:p>
          <a:p>
            <a:pPr marL="0" lvl="2" indent="0">
              <a:buNone/>
            </a:pPr>
            <a:r>
              <a:rPr lang="en-US" sz="2000" dirty="0" err="1" smtClean="0">
                <a:latin typeface="Consolas" pitchFamily="49" charset="0"/>
                <a:cs typeface="Consolas" pitchFamily="49" charset="0"/>
              </a:rPr>
              <a:t>AudioSystem.write</a:t>
            </a:r>
            <a:r>
              <a:rPr lang="en-US" sz="2000" dirty="0" smtClean="0">
                <a:latin typeface="Consolas" pitchFamily="49" charset="0"/>
                <a:cs typeface="Consolas" pitchFamily="49" charset="0"/>
              </a:rPr>
              <a:t>(audio. </a:t>
            </a:r>
            <a:r>
              <a:rPr lang="en-US" sz="2000" dirty="0" err="1" smtClean="0">
                <a:latin typeface="Consolas" pitchFamily="49" charset="0"/>
                <a:cs typeface="Consolas" pitchFamily="49" charset="0"/>
              </a:rPr>
              <a:t>audioFileFormat.Type.WAVE</a:t>
            </a: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a:p>
            <a:pPr marL="0" lvl="2" indent="0">
              <a:buNone/>
            </a:pPr>
            <a:r>
              <a:rPr lang="en-US" sz="2000" dirty="0">
                <a:latin typeface="Consolas" pitchFamily="49" charset="0"/>
                <a:cs typeface="Consolas" pitchFamily="49" charset="0"/>
              </a:rPr>
              <a:t>new File(“myWav.wav”));</a:t>
            </a:r>
            <a:endParaRPr lang="en-US" sz="2000"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xmlns="" val="318050194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Experiments</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xmlns="" val="53984260"/>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vert="horz" rtlCol="0" anchor="ctr">
            <a:normAutofit/>
            <a:scene3d>
              <a:camera prst="orthographicFront"/>
              <a:lightRig rig="soft" dir="t"/>
            </a:scene3d>
            <a:sp3d prstMaterial="softEdge">
              <a:bevelT w="25400" h="25400"/>
            </a:sp3d>
          </a:bodyPr>
          <a:lstStyle/>
          <a:p>
            <a:r>
              <a:rPr lang="en-US" dirty="0"/>
              <a:t>Experimental setup</a:t>
            </a:r>
          </a:p>
        </p:txBody>
      </p:sp>
      <p:sp>
        <p:nvSpPr>
          <p:cNvPr id="3" name="Content Placeholder 2"/>
          <p:cNvSpPr>
            <a:spLocks noGrp="1"/>
          </p:cNvSpPr>
          <p:nvPr>
            <p:ph idx="1"/>
          </p:nvPr>
        </p:nvSpPr>
        <p:spPr/>
        <p:txBody>
          <a:bodyPr>
            <a:normAutofit/>
          </a:bodyPr>
          <a:lstStyle/>
          <a:p>
            <a:r>
              <a:rPr lang="en-US" sz="2800" dirty="0" smtClean="0"/>
              <a:t>Adult </a:t>
            </a:r>
            <a:r>
              <a:rPr lang="en-US" sz="2800" dirty="0"/>
              <a:t>dataset referring to data from 1994 USA </a:t>
            </a:r>
            <a:r>
              <a:rPr lang="en-US" sz="2800" dirty="0" smtClean="0"/>
              <a:t>census</a:t>
            </a:r>
          </a:p>
          <a:p>
            <a:pPr lvl="1"/>
            <a:r>
              <a:rPr lang="en-US" sz="2400" dirty="0"/>
              <a:t>Has 7 dimension </a:t>
            </a:r>
            <a:r>
              <a:rPr lang="en-US" sz="2400" dirty="0" smtClean="0"/>
              <a:t>Age, Native Country, Education, Occupation, Marital status, Work class, and Race.</a:t>
            </a:r>
          </a:p>
          <a:p>
            <a:pPr lvl="1"/>
            <a:r>
              <a:rPr lang="en-US" sz="2400" dirty="0" smtClean="0"/>
              <a:t>One Measure : work hours per week</a:t>
            </a:r>
          </a:p>
          <a:p>
            <a:r>
              <a:rPr lang="en-US" sz="2800" dirty="0" smtClean="0"/>
              <a:t>Machine Setup :</a:t>
            </a:r>
          </a:p>
          <a:p>
            <a:pPr lvl="1"/>
            <a:r>
              <a:rPr lang="en-US" sz="2400" dirty="0" smtClean="0"/>
              <a:t>Running </a:t>
            </a:r>
            <a:r>
              <a:rPr lang="en-US" sz="2400" dirty="0"/>
              <a:t>Windows 7 </a:t>
            </a:r>
            <a:endParaRPr lang="en-US" sz="2400" dirty="0" smtClean="0"/>
          </a:p>
          <a:p>
            <a:pPr lvl="1"/>
            <a:r>
              <a:rPr lang="en-US" sz="2400" dirty="0" smtClean="0"/>
              <a:t>Intel </a:t>
            </a:r>
            <a:r>
              <a:rPr lang="en-US" sz="2400" dirty="0"/>
              <a:t>Core Duo CPU at </a:t>
            </a:r>
            <a:r>
              <a:rPr lang="en-US" sz="2400" dirty="0" smtClean="0"/>
              <a:t>2.50GHz. </a:t>
            </a:r>
          </a:p>
          <a:p>
            <a:pPr lvl="1"/>
            <a:r>
              <a:rPr lang="en-US" sz="2400" dirty="0" smtClean="0"/>
              <a:t>3GB </a:t>
            </a:r>
            <a:r>
              <a:rPr lang="en-US" sz="2400" dirty="0"/>
              <a:t>main memory.</a:t>
            </a:r>
          </a:p>
          <a:p>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xmlns="" val="2608983096"/>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Experimental Results</a:t>
            </a:r>
            <a:br>
              <a:rPr lang="en-US" dirty="0" smtClean="0"/>
            </a:br>
            <a:endParaRPr lang="en-US" dirty="0"/>
          </a:p>
        </p:txBody>
      </p:sp>
      <p:graphicFrame>
        <p:nvGraphicFramePr>
          <p:cNvPr id="5" name="Chart 4"/>
          <p:cNvGraphicFramePr>
            <a:graphicFrameLocks noChangeAspect="1"/>
          </p:cNvGraphicFramePr>
          <p:nvPr>
            <p:extLst>
              <p:ext uri="{D42A27DB-BD31-4B8C-83A1-F6EECF244321}">
                <p14:modId xmlns:p14="http://schemas.microsoft.com/office/powerpoint/2010/main" xmlns="" val="1191775654"/>
              </p:ext>
            </p:extLst>
          </p:nvPr>
        </p:nvGraphicFramePr>
        <p:xfrm>
          <a:off x="155709" y="1196752"/>
          <a:ext cx="8767293"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xmlns="" val="31457537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ular Callout 31"/>
          <p:cNvSpPr/>
          <p:nvPr/>
        </p:nvSpPr>
        <p:spPr>
          <a:xfrm>
            <a:off x="5004048" y="1556792"/>
            <a:ext cx="3291408" cy="1447800"/>
          </a:xfrm>
          <a:prstGeom prst="wedgeRectCallout">
            <a:avLst>
              <a:gd name="adj1" fmla="val -42810"/>
              <a:gd name="adj2" fmla="val 104572"/>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n-US" dirty="0" smtClean="0"/>
              <a:t>… and suddenly, there is an </a:t>
            </a:r>
            <a:r>
              <a:rPr lang="en-US" sz="2000" b="1" dirty="0" smtClean="0">
                <a:solidFill>
                  <a:srgbClr val="FF0000"/>
                </a:solidFill>
              </a:rPr>
              <a:t>"Aha!" moment</a:t>
            </a:r>
            <a:r>
              <a:rPr lang="en-US" dirty="0" smtClean="0"/>
              <a:t>: </a:t>
            </a:r>
          </a:p>
          <a:p>
            <a:pPr marL="0" lvl="1" algn="ctr"/>
            <a:r>
              <a:rPr lang="en-US" dirty="0" smtClean="0"/>
              <a:t>the user suddenly realizes </a:t>
            </a:r>
            <a:r>
              <a:rPr lang="en-US" b="1" dirty="0" smtClean="0">
                <a:solidFill>
                  <a:srgbClr val="FF0000"/>
                </a:solidFill>
              </a:rPr>
              <a:t>a</a:t>
            </a:r>
            <a:r>
              <a:rPr lang="en-US" dirty="0" smtClean="0">
                <a:solidFill>
                  <a:srgbClr val="FF0000"/>
                </a:solidFill>
              </a:rPr>
              <a:t> </a:t>
            </a:r>
            <a:r>
              <a:rPr lang="en-US" b="1" dirty="0" smtClean="0">
                <a:solidFill>
                  <a:srgbClr val="FF0000"/>
                </a:solidFill>
              </a:rPr>
              <a:t>new way of looking at the data</a:t>
            </a:r>
            <a:r>
              <a:rPr lang="en-US" dirty="0" smtClean="0"/>
              <a:t>… </a:t>
            </a:r>
          </a:p>
          <a:p>
            <a:pPr algn="ctr"/>
            <a:endParaRPr lang="el-GR" dirty="0"/>
          </a:p>
        </p:txBody>
      </p:sp>
      <p:sp>
        <p:nvSpPr>
          <p:cNvPr id="36" name="Arc 35"/>
          <p:cNvSpPr/>
          <p:nvPr/>
        </p:nvSpPr>
        <p:spPr>
          <a:xfrm rot="12268463">
            <a:off x="1135986" y="2876318"/>
            <a:ext cx="6019800" cy="2743200"/>
          </a:xfrm>
          <a:prstGeom prst="arc">
            <a:avLst>
              <a:gd name="adj1" fmla="val 11270890"/>
              <a:gd name="adj2" fmla="val 0"/>
            </a:avLst>
          </a:prstGeom>
          <a:ln w="762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n-US" dirty="0" smtClean="0"/>
              <a:t>Insight gaining: </a:t>
            </a:r>
            <a:r>
              <a:rPr lang="en-US" dirty="0" smtClean="0">
                <a:solidFill>
                  <a:srgbClr val="FF0000"/>
                </a:solidFill>
              </a:rPr>
              <a:t>Aha! moments</a:t>
            </a:r>
            <a:r>
              <a:rPr lang="en-US" dirty="0" smtClean="0"/>
              <a:t/>
            </a:r>
            <a:br>
              <a:rPr lang="en-US" dirty="0" smtClean="0"/>
            </a:br>
            <a:endParaRPr lang="el-GR" dirty="0"/>
          </a:p>
        </p:txBody>
      </p:sp>
      <p:pic>
        <p:nvPicPr>
          <p:cNvPr id="3" name="Picture 9" descr="C:\Users\pvassil\AppData\Local\Microsoft\Windows\Temporary Internet Files\Content.IE5\9M71O059\MC900434389[1].wmf"/>
          <p:cNvPicPr>
            <a:picLocks noChangeAspect="1" noChangeArrowheads="1"/>
          </p:cNvPicPr>
          <p:nvPr/>
        </p:nvPicPr>
        <p:blipFill>
          <a:blip r:embed="rId3" cstate="print"/>
          <a:srcRect/>
          <a:stretch>
            <a:fillRect/>
          </a:stretch>
        </p:blipFill>
        <p:spPr bwMode="auto">
          <a:xfrm>
            <a:off x="393700" y="1295400"/>
            <a:ext cx="1206500" cy="1901825"/>
          </a:xfrm>
          <a:prstGeom prst="rect">
            <a:avLst/>
          </a:prstGeom>
          <a:noFill/>
        </p:spPr>
      </p:pic>
      <p:pic>
        <p:nvPicPr>
          <p:cNvPr id="5" name="Picture 12" descr="C:\Users\pvassil\AppData\Local\Microsoft\Windows\Temporary Internet Files\Content.IE5\JK8E0TC8\MC900442026[1].wmf"/>
          <p:cNvPicPr>
            <a:picLocks noChangeAspect="1" noChangeArrowheads="1"/>
          </p:cNvPicPr>
          <p:nvPr/>
        </p:nvPicPr>
        <p:blipFill>
          <a:blip r:embed="rId4" cstate="print"/>
          <a:srcRect/>
          <a:stretch>
            <a:fillRect/>
          </a:stretch>
        </p:blipFill>
        <p:spPr bwMode="auto">
          <a:xfrm>
            <a:off x="3419872" y="2967335"/>
            <a:ext cx="1631950" cy="1901825"/>
          </a:xfrm>
          <a:prstGeom prst="rect">
            <a:avLst/>
          </a:prstGeom>
          <a:noFill/>
          <a:ln w="9525">
            <a:noFill/>
            <a:miter lim="800000"/>
            <a:headEnd/>
            <a:tailEnd/>
          </a:ln>
        </p:spPr>
      </p:pic>
      <p:pic>
        <p:nvPicPr>
          <p:cNvPr id="6" name="Picture 5" descr="C:\Users\pvassil\AppData\Local\Microsoft\Windows\Temporary Internet Files\Content.IE5\ES7NY6W8\MC900439851[1].wmf"/>
          <p:cNvPicPr>
            <a:picLocks noChangeAspect="1" noChangeArrowheads="1"/>
          </p:cNvPicPr>
          <p:nvPr/>
        </p:nvPicPr>
        <p:blipFill>
          <a:blip r:embed="rId5" cstate="print"/>
          <a:srcRect/>
          <a:stretch>
            <a:fillRect/>
          </a:stretch>
        </p:blipFill>
        <p:spPr bwMode="auto">
          <a:xfrm>
            <a:off x="3851920" y="5085184"/>
            <a:ext cx="1492002" cy="1191632"/>
          </a:xfrm>
          <a:prstGeom prst="rect">
            <a:avLst/>
          </a:prstGeom>
          <a:noFill/>
          <a:ln w="9525">
            <a:noFill/>
            <a:miter lim="800000"/>
            <a:headEnd/>
            <a:tailEnd/>
          </a:ln>
        </p:spPr>
      </p:pic>
      <p:sp>
        <p:nvSpPr>
          <p:cNvPr id="7" name="Rectangular Callout 6"/>
          <p:cNvSpPr/>
          <p:nvPr/>
        </p:nvSpPr>
        <p:spPr>
          <a:xfrm>
            <a:off x="1905000" y="1295400"/>
            <a:ext cx="2057400" cy="1066800"/>
          </a:xfrm>
          <a:prstGeom prst="wedgeRectCallout">
            <a:avLst>
              <a:gd name="adj1" fmla="val -74976"/>
              <a:gd name="adj2" fmla="val 332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The user </a:t>
            </a:r>
            <a:r>
              <a:rPr lang="en-US" dirty="0" smtClean="0"/>
              <a:t>starts with an </a:t>
            </a:r>
            <a:r>
              <a:rPr lang="en-US" dirty="0" smtClean="0">
                <a:solidFill>
                  <a:srgbClr val="0000FF"/>
                </a:solidFill>
              </a:rPr>
              <a:t>original state of mind </a:t>
            </a:r>
            <a:r>
              <a:rPr lang="en-US" dirty="0" smtClean="0"/>
              <a:t>on the current state of affairs…</a:t>
            </a:r>
            <a:endParaRPr lang="el-GR" dirty="0"/>
          </a:p>
        </p:txBody>
      </p:sp>
      <p:grpSp>
        <p:nvGrpSpPr>
          <p:cNvPr id="8" name="Group 36"/>
          <p:cNvGrpSpPr/>
          <p:nvPr/>
        </p:nvGrpSpPr>
        <p:grpSpPr>
          <a:xfrm>
            <a:off x="685800" y="1447800"/>
            <a:ext cx="533400" cy="381000"/>
            <a:chOff x="685800" y="1447800"/>
            <a:chExt cx="533400" cy="381000"/>
          </a:xfrm>
        </p:grpSpPr>
        <p:cxnSp>
          <p:nvCxnSpPr>
            <p:cNvPr id="9" name="Straight Connector 8"/>
            <p:cNvCxnSpPr/>
            <p:nvPr/>
          </p:nvCxnSpPr>
          <p:spPr>
            <a:xfrm>
              <a:off x="694346" y="1447800"/>
              <a:ext cx="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1828800"/>
              <a:ext cx="533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4346" y="1600200"/>
              <a:ext cx="152400" cy="2286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99146" y="1524000"/>
              <a:ext cx="152400" cy="228600"/>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6746" y="1600200"/>
              <a:ext cx="152400" cy="1524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9" name="Picture 9" descr="C:\Users\pvassil\AppData\Local\Microsoft\Windows\Temporary Internet Files\Content.IE5\9M71O059\MC900434389[1].wmf"/>
          <p:cNvPicPr>
            <a:picLocks noChangeAspect="1" noChangeArrowheads="1"/>
          </p:cNvPicPr>
          <p:nvPr/>
        </p:nvPicPr>
        <p:blipFill>
          <a:blip r:embed="rId3" cstate="print"/>
          <a:srcRect/>
          <a:stretch>
            <a:fillRect/>
          </a:stretch>
        </p:blipFill>
        <p:spPr bwMode="auto">
          <a:xfrm>
            <a:off x="6629400" y="4648200"/>
            <a:ext cx="1206500" cy="1901825"/>
          </a:xfrm>
          <a:prstGeom prst="rect">
            <a:avLst/>
          </a:prstGeom>
          <a:noFill/>
        </p:spPr>
      </p:pic>
      <p:grpSp>
        <p:nvGrpSpPr>
          <p:cNvPr id="11" name="Group 37"/>
          <p:cNvGrpSpPr/>
          <p:nvPr/>
        </p:nvGrpSpPr>
        <p:grpSpPr>
          <a:xfrm>
            <a:off x="6849454" y="4800600"/>
            <a:ext cx="541946" cy="381000"/>
            <a:chOff x="6849454" y="4800600"/>
            <a:chExt cx="541946" cy="381000"/>
          </a:xfrm>
        </p:grpSpPr>
        <p:cxnSp>
          <p:nvCxnSpPr>
            <p:cNvPr id="20" name="Straight Connector 19"/>
            <p:cNvCxnSpPr/>
            <p:nvPr/>
          </p:nvCxnSpPr>
          <p:spPr>
            <a:xfrm>
              <a:off x="6858000" y="4800600"/>
              <a:ext cx="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49454" y="5181600"/>
              <a:ext cx="533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58000" y="4876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4876800"/>
              <a:ext cx="457200" cy="2286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ular Callout 24"/>
          <p:cNvSpPr/>
          <p:nvPr/>
        </p:nvSpPr>
        <p:spPr>
          <a:xfrm>
            <a:off x="533400" y="5105400"/>
            <a:ext cx="2057400" cy="1066800"/>
          </a:xfrm>
          <a:prstGeom prst="wedgeRectCallout">
            <a:avLst>
              <a:gd name="adj1" fmla="val -5084"/>
              <a:gd name="adj2" fmla="val -8370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 </a:t>
            </a:r>
            <a:r>
              <a:rPr lang="en-US" dirty="0" smtClean="0">
                <a:solidFill>
                  <a:srgbClr val="0000FF"/>
                </a:solidFill>
              </a:rPr>
              <a:t>works with the data…</a:t>
            </a:r>
            <a:endParaRPr lang="el-GR" dirty="0"/>
          </a:p>
        </p:txBody>
      </p:sp>
      <p:sp>
        <p:nvSpPr>
          <p:cNvPr id="31" name="Rectangular Callout 30"/>
          <p:cNvSpPr/>
          <p:nvPr/>
        </p:nvSpPr>
        <p:spPr>
          <a:xfrm>
            <a:off x="7010400" y="3505200"/>
            <a:ext cx="2057400" cy="1066800"/>
          </a:xfrm>
          <a:prstGeom prst="wedgeRectCallout">
            <a:avLst>
              <a:gd name="adj1" fmla="val -35754"/>
              <a:gd name="adj2" fmla="val 8063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…and </a:t>
            </a:r>
            <a:r>
              <a:rPr lang="en-US" dirty="0" smtClean="0"/>
              <a:t>so,</a:t>
            </a:r>
            <a:r>
              <a:rPr lang="fr-FR" dirty="0" smtClean="0"/>
              <a:t> the </a:t>
            </a:r>
            <a:r>
              <a:rPr lang="en-US" dirty="0" smtClean="0"/>
              <a:t>user ends up with </a:t>
            </a:r>
            <a:r>
              <a:rPr lang="en-US" dirty="0" smtClean="0">
                <a:solidFill>
                  <a:srgbClr val="0000FF"/>
                </a:solidFill>
              </a:rPr>
              <a:t>new understanding !</a:t>
            </a:r>
            <a:endParaRPr lang="el-GR" dirty="0"/>
          </a:p>
        </p:txBody>
      </p:sp>
      <p:pic>
        <p:nvPicPr>
          <p:cNvPr id="33" name="Picture 45" descr="C:\Users\pvassil\AppData\Local\Microsoft\Windows\Temporary Internet Files\Content.IE5\USRROZJH\MC900384174[1].wmf"/>
          <p:cNvPicPr>
            <a:picLocks noChangeAspect="1" noChangeArrowheads="1"/>
          </p:cNvPicPr>
          <p:nvPr/>
        </p:nvPicPr>
        <p:blipFill>
          <a:blip r:embed="rId6" cstate="print"/>
          <a:srcRect/>
          <a:stretch>
            <a:fillRect/>
          </a:stretch>
        </p:blipFill>
        <p:spPr bwMode="auto">
          <a:xfrm>
            <a:off x="4139952" y="2420888"/>
            <a:ext cx="880965" cy="951902"/>
          </a:xfrm>
          <a:prstGeom prst="rect">
            <a:avLst/>
          </a:prstGeom>
          <a:noFill/>
        </p:spPr>
      </p:pic>
      <p:pic>
        <p:nvPicPr>
          <p:cNvPr id="4" name="Picture 7" descr="C:\Users\pvassil\AppData\Local\Microsoft\Windows\Temporary Internet Files\Content.IE5\5Q1D2M5Y\MC900440454[1].wmf"/>
          <p:cNvPicPr>
            <a:picLocks noChangeAspect="1" noChangeArrowheads="1"/>
          </p:cNvPicPr>
          <p:nvPr/>
        </p:nvPicPr>
        <p:blipFill>
          <a:blip r:embed="rId7" cstate="print"/>
          <a:srcRect/>
          <a:stretch>
            <a:fillRect/>
          </a:stretch>
        </p:blipFill>
        <p:spPr bwMode="auto">
          <a:xfrm flipH="1">
            <a:off x="1482725" y="3505200"/>
            <a:ext cx="14128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Experimental Results</a:t>
            </a:r>
            <a:br>
              <a:rPr lang="en-US" dirty="0" smtClean="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14713088"/>
              </p:ext>
            </p:extLst>
          </p:nvPr>
        </p:nvGraphicFramePr>
        <p:xfrm>
          <a:off x="611560" y="2132856"/>
          <a:ext cx="8064895" cy="3786032"/>
        </p:xfrm>
        <a:graphic>
          <a:graphicData uri="http://schemas.openxmlformats.org/drawingml/2006/table">
            <a:tbl>
              <a:tblPr firstRow="1" firstCol="1" bandRow="1">
                <a:tableStyleId>{00A15C55-8517-42AA-B614-E9B94910E393}</a:tableStyleId>
              </a:tblPr>
              <a:tblGrid>
                <a:gridCol w="3272587"/>
                <a:gridCol w="1049433"/>
                <a:gridCol w="1162255"/>
                <a:gridCol w="1162255"/>
                <a:gridCol w="1418365"/>
              </a:tblGrid>
              <a:tr h="509029">
                <a:tc>
                  <a:txBody>
                    <a:bodyPr/>
                    <a:lstStyle/>
                    <a:p>
                      <a:endParaRPr lang="en-US" sz="1200" dirty="0">
                        <a:solidFill>
                          <a:schemeClr val="tx1">
                            <a:lumMod val="95000"/>
                            <a:lumOff val="5000"/>
                          </a:schemeClr>
                        </a:solidFill>
                        <a:effectLst/>
                        <a:latin typeface="Times New Roman"/>
                      </a:endParaRPr>
                    </a:p>
                  </a:txBody>
                  <a:tcPr marL="68580" marR="68580" marT="0" marB="0" anchor="ctr">
                    <a:noFill/>
                  </a:tcPr>
                </a:tc>
                <a:tc gridSpan="4">
                  <a:txBody>
                    <a:bodyPr/>
                    <a:lstStyle/>
                    <a:p>
                      <a:pPr algn="ctr">
                        <a:lnSpc>
                          <a:spcPct val="150000"/>
                        </a:lnSpc>
                        <a:spcAft>
                          <a:spcPts val="0"/>
                        </a:spcAft>
                        <a:tabLst>
                          <a:tab pos="457200" algn="l"/>
                          <a:tab pos="2743200" algn="l"/>
                          <a:tab pos="5029200" algn="l"/>
                        </a:tabLst>
                      </a:pPr>
                      <a:r>
                        <a:rPr lang="en-US" sz="1800" kern="0" dirty="0">
                          <a:solidFill>
                            <a:schemeClr val="tx1">
                              <a:lumMod val="95000"/>
                              <a:lumOff val="5000"/>
                            </a:schemeClr>
                          </a:solidFill>
                          <a:effectLst/>
                        </a:rPr>
                        <a:t># atomic selections in WHERE clause</a:t>
                      </a:r>
                      <a:endParaRPr lang="en-US" sz="1800" kern="1400" dirty="0">
                        <a:solidFill>
                          <a:schemeClr val="tx1">
                            <a:lumMod val="95000"/>
                            <a:lumOff val="5000"/>
                          </a:schemeClr>
                        </a:solidFill>
                        <a:effectLst/>
                        <a:latin typeface="Times New Roman"/>
                        <a:ea typeface="Times New Roman"/>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09029">
                <a:tc>
                  <a:txBody>
                    <a:bodyPr/>
                    <a:lstStyle/>
                    <a:p>
                      <a:pPr marL="0" algn="ctr" rtl="0" eaLnBrk="1" latinLnBrk="0" hangingPunct="1">
                        <a:lnSpc>
                          <a:spcPct val="150000"/>
                        </a:lnSpc>
                        <a:spcAft>
                          <a:spcPts val="0"/>
                        </a:spcAft>
                        <a:tabLst>
                          <a:tab pos="457200" algn="l"/>
                          <a:tab pos="2743200" algn="l"/>
                          <a:tab pos="5029200" algn="l"/>
                        </a:tabLst>
                      </a:pPr>
                      <a:endParaRPr kumimoji="0" lang="en-US" sz="1800" b="1" kern="0" dirty="0">
                        <a:solidFill>
                          <a:schemeClr val="lt1"/>
                        </a:solidFill>
                        <a:effectLst/>
                        <a:latin typeface="+mn-lt"/>
                        <a:ea typeface="+mn-ea"/>
                        <a:cs typeface="+mn-cs"/>
                      </a:endParaRPr>
                    </a:p>
                  </a:txBody>
                  <a:tcPr marL="68580" marR="68580" marT="0" marB="0" anchor="ct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2 (10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3 (12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4 (14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5 (16 sl.)</a:t>
                      </a:r>
                    </a:p>
                  </a:txBody>
                  <a:tcPr marL="68580" marR="68580" marT="0" marB="0" anchor="ctr">
                    <a:solidFill>
                      <a:schemeClr val="accent4"/>
                    </a:solidFill>
                  </a:tcPr>
                </a:tc>
              </a:tr>
              <a:tr h="509029">
                <a:tc>
                  <a:txBody>
                    <a:bodyPr/>
                    <a:lstStyle/>
                    <a:p>
                      <a:pPr algn="r">
                        <a:lnSpc>
                          <a:spcPct val="150000"/>
                        </a:lnSpc>
                        <a:spcAft>
                          <a:spcPts val="0"/>
                        </a:spcAft>
                        <a:tabLst>
                          <a:tab pos="457200" algn="l"/>
                          <a:tab pos="2743200" algn="l"/>
                          <a:tab pos="5029200" algn="l"/>
                        </a:tabLst>
                      </a:pPr>
                      <a:r>
                        <a:rPr lang="en-US" sz="1800" kern="0" dirty="0">
                          <a:effectLst/>
                        </a:rPr>
                        <a:t>Result Generation</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1169.00</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881.40</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2263.91</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1963.68</a:t>
                      </a:r>
                      <a:endParaRPr lang="en-US" sz="1800" b="1" kern="1400" dirty="0">
                        <a:solidFill>
                          <a:srgbClr val="C00000"/>
                        </a:solidFill>
                        <a:effectLst/>
                        <a:latin typeface="Times New Roman"/>
                        <a:ea typeface="Times New Roman"/>
                      </a:endParaRPr>
                    </a:p>
                  </a:txBody>
                  <a:tcPr marL="68580" marR="68580" marT="0" marB="0" anchor="ctr"/>
                </a:tc>
              </a:tr>
              <a:tr h="774610">
                <a:tc>
                  <a:txBody>
                    <a:bodyPr/>
                    <a:lstStyle/>
                    <a:p>
                      <a:pPr algn="r">
                        <a:lnSpc>
                          <a:spcPct val="150000"/>
                        </a:lnSpc>
                        <a:spcAft>
                          <a:spcPts val="0"/>
                        </a:spcAft>
                        <a:tabLst>
                          <a:tab pos="457200" algn="l"/>
                          <a:tab pos="2743200" algn="l"/>
                          <a:tab pos="5029200" algn="l"/>
                        </a:tabLst>
                      </a:pPr>
                      <a:r>
                        <a:rPr lang="en-US" sz="1800" kern="0" dirty="0">
                          <a:effectLst/>
                        </a:rPr>
                        <a:t>Highlight Extraction &amp; Visualization</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4.41</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3.60</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3.67</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3.74</a:t>
                      </a:r>
                      <a:endParaRPr lang="en-US" sz="1800" kern="1400" dirty="0">
                        <a:effectLst/>
                        <a:latin typeface="Times New Roman"/>
                        <a:ea typeface="Times New Roman"/>
                      </a:endParaRPr>
                    </a:p>
                  </a:txBody>
                  <a:tcPr marL="68580" marR="68580" marT="0" marB="0" anchor="ctr"/>
                </a:tc>
              </a:tr>
              <a:tr h="301743">
                <a:tc>
                  <a:txBody>
                    <a:bodyPr/>
                    <a:lstStyle/>
                    <a:p>
                      <a:pPr algn="r">
                        <a:lnSpc>
                          <a:spcPct val="150000"/>
                        </a:lnSpc>
                        <a:spcAft>
                          <a:spcPts val="0"/>
                        </a:spcAft>
                        <a:tabLst>
                          <a:tab pos="457200" algn="l"/>
                          <a:tab pos="2743200" algn="l"/>
                          <a:tab pos="5029200" algn="l"/>
                        </a:tabLst>
                      </a:pPr>
                      <a:r>
                        <a:rPr lang="en-US" sz="1800" kern="0">
                          <a:effectLst/>
                        </a:rPr>
                        <a:t>Text Creation</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1.32</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1.42</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1.80</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2.35</a:t>
                      </a:r>
                      <a:endParaRPr lang="en-US" sz="1800" kern="1400" dirty="0">
                        <a:effectLst/>
                        <a:latin typeface="Times New Roman"/>
                        <a:ea typeface="Times New Roman"/>
                      </a:endParaRPr>
                    </a:p>
                  </a:txBody>
                  <a:tcPr marL="68580" marR="68580" marT="0" marB="0" anchor="ctr"/>
                </a:tc>
              </a:tr>
              <a:tr h="603486">
                <a:tc>
                  <a:txBody>
                    <a:bodyPr/>
                    <a:lstStyle/>
                    <a:p>
                      <a:pPr algn="r">
                        <a:lnSpc>
                          <a:spcPct val="150000"/>
                        </a:lnSpc>
                        <a:spcAft>
                          <a:spcPts val="0"/>
                        </a:spcAft>
                        <a:tabLst>
                          <a:tab pos="457200" algn="l"/>
                          <a:tab pos="2743200" algn="l"/>
                          <a:tab pos="5029200" algn="l"/>
                        </a:tabLst>
                      </a:pPr>
                      <a:r>
                        <a:rPr lang="en-US" sz="1800" kern="0">
                          <a:effectLst/>
                        </a:rPr>
                        <a:t>Audio Creation</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FF0000"/>
                          </a:solidFill>
                          <a:effectLst/>
                        </a:rPr>
                        <a:t>71463.21</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FF0000"/>
                          </a:solidFill>
                          <a:effectLst/>
                        </a:rPr>
                        <a:t>104634.27</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a:solidFill>
                            <a:srgbClr val="FF0000"/>
                          </a:solidFill>
                          <a:effectLst/>
                        </a:rPr>
                        <a:t>145004.20</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a:solidFill>
                            <a:srgbClr val="FF0000"/>
                          </a:solidFill>
                          <a:effectLst/>
                        </a:rPr>
                        <a:t>169208.59</a:t>
                      </a:r>
                      <a:endParaRPr lang="en-US" sz="1800" b="1" kern="1400" dirty="0">
                        <a:solidFill>
                          <a:srgbClr val="FF0000"/>
                        </a:solidFill>
                        <a:effectLst/>
                        <a:latin typeface="Times New Roman"/>
                        <a:ea typeface="Times New Roman"/>
                      </a:endParaRPr>
                    </a:p>
                  </a:txBody>
                  <a:tcPr marL="68580" marR="68580" marT="0" marB="0" anchor="ctr"/>
                </a:tc>
              </a:tr>
              <a:tr h="509029">
                <a:tc>
                  <a:txBody>
                    <a:bodyPr/>
                    <a:lstStyle/>
                    <a:p>
                      <a:pPr algn="r">
                        <a:lnSpc>
                          <a:spcPct val="150000"/>
                        </a:lnSpc>
                        <a:spcAft>
                          <a:spcPts val="0"/>
                        </a:spcAft>
                        <a:tabLst>
                          <a:tab pos="457200" algn="l"/>
                          <a:tab pos="2743200" algn="l"/>
                          <a:tab pos="5029200" algn="l"/>
                        </a:tabLst>
                      </a:pPr>
                      <a:r>
                        <a:rPr lang="en-US" sz="1800" kern="0" dirty="0">
                          <a:effectLst/>
                        </a:rPr>
                        <a:t>Put in PPTX</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a:effectLst/>
                        </a:rPr>
                        <a:t>378.24</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a:effectLst/>
                        </a:rPr>
                        <a:t>285.89</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a:effectLst/>
                        </a:rPr>
                        <a:t>452.74</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dirty="0">
                          <a:effectLst/>
                        </a:rPr>
                        <a:t>460.55</a:t>
                      </a:r>
                      <a:endParaRPr lang="en-US" sz="1800" kern="1400" dirty="0">
                        <a:effectLst/>
                        <a:latin typeface="Times New Roman"/>
                        <a:ea typeface="Times New Roman"/>
                      </a:endParaRPr>
                    </a:p>
                  </a:txBody>
                  <a:tcPr marL="68580" marR="68580" marT="0" marB="0" anchor="ctr"/>
                </a:tc>
              </a:tr>
            </a:tbl>
          </a:graphicData>
        </a:graphic>
      </p:graphicFrame>
      <p:sp>
        <p:nvSpPr>
          <p:cNvPr id="6" name="Rectangle 5"/>
          <p:cNvSpPr/>
          <p:nvPr/>
        </p:nvSpPr>
        <p:spPr>
          <a:xfrm>
            <a:off x="1583668" y="1340768"/>
            <a:ext cx="5976664"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a:latin typeface="Times New Roman" pitchFamily="18" charset="0"/>
                <a:cs typeface="Times New Roman" pitchFamily="18" charset="0"/>
              </a:rPr>
              <a:t>Time  breakdown(</a:t>
            </a:r>
            <a:r>
              <a:rPr lang="en-US" dirty="0" err="1">
                <a:latin typeface="Times New Roman" pitchFamily="18" charset="0"/>
                <a:cs typeface="Times New Roman" pitchFamily="18" charset="0"/>
              </a:rPr>
              <a:t>msec</a:t>
            </a:r>
            <a:r>
              <a:rPr lang="en-US" dirty="0">
                <a:latin typeface="Times New Roman" pitchFamily="18" charset="0"/>
                <a:cs typeface="Times New Roman" pitchFamily="18" charset="0"/>
              </a:rPr>
              <a:t>) for the method’s parts</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738912443"/>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User Study</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53984260"/>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Setup</a:t>
            </a:r>
            <a:endParaRPr lang="el-GR" dirty="0"/>
          </a:p>
        </p:txBody>
      </p:sp>
      <p:sp>
        <p:nvSpPr>
          <p:cNvPr id="3" name="Content Placeholder 2"/>
          <p:cNvSpPr>
            <a:spLocks noGrp="1"/>
          </p:cNvSpPr>
          <p:nvPr>
            <p:ph idx="1"/>
          </p:nvPr>
        </p:nvSpPr>
        <p:spPr/>
        <p:txBody>
          <a:bodyPr>
            <a:normAutofit/>
          </a:bodyPr>
          <a:lstStyle/>
          <a:p>
            <a:r>
              <a:rPr lang="en-US" dirty="0" smtClean="0">
                <a:solidFill>
                  <a:srgbClr val="C00000"/>
                </a:solidFill>
              </a:rPr>
              <a:t>Goal</a:t>
            </a:r>
            <a:r>
              <a:rPr lang="en-US" dirty="0" smtClean="0"/>
              <a:t>:</a:t>
            </a:r>
            <a:r>
              <a:rPr lang="en-GB" dirty="0" smtClean="0"/>
              <a:t> compare the effectiveness of </a:t>
            </a:r>
            <a:r>
              <a:rPr lang="en-GB" dirty="0" err="1" smtClean="0"/>
              <a:t>CineCubes</a:t>
            </a:r>
            <a:r>
              <a:rPr lang="en-GB" dirty="0" smtClean="0"/>
              <a:t> to simple OLAP</a:t>
            </a:r>
          </a:p>
          <a:p>
            <a:r>
              <a:rPr lang="en-GB" dirty="0" smtClean="0">
                <a:solidFill>
                  <a:srgbClr val="C00000"/>
                </a:solidFill>
              </a:rPr>
              <a:t>Opponent</a:t>
            </a:r>
            <a:r>
              <a:rPr lang="en-GB" dirty="0" smtClean="0"/>
              <a:t>: we constructed a simple system answering aggregate queries in OLAP style</a:t>
            </a:r>
          </a:p>
          <a:p>
            <a:r>
              <a:rPr lang="en-GB" dirty="0" smtClean="0">
                <a:solidFill>
                  <a:srgbClr val="C00000"/>
                </a:solidFill>
              </a:rPr>
              <a:t>Participants</a:t>
            </a:r>
            <a:r>
              <a:rPr lang="en-GB" dirty="0" smtClean="0"/>
              <a:t>: 12 PhD students from our Department. all of which were experienced in data management and statistics.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 in 4 phases</a:t>
            </a:r>
            <a:endParaRPr lang="el-GR"/>
          </a:p>
        </p:txBody>
      </p:sp>
      <p:sp>
        <p:nvSpPr>
          <p:cNvPr id="3" name="Content Placeholder 2"/>
          <p:cNvSpPr>
            <a:spLocks noGrp="1"/>
          </p:cNvSpPr>
          <p:nvPr>
            <p:ph idx="1"/>
          </p:nvPr>
        </p:nvSpPr>
        <p:spPr/>
        <p:txBody>
          <a:bodyPr>
            <a:normAutofit fontScale="92500"/>
          </a:bodyPr>
          <a:lstStyle/>
          <a:p>
            <a:r>
              <a:rPr lang="en-US" dirty="0" smtClean="0"/>
              <a:t>Phase 0 – </a:t>
            </a:r>
            <a:r>
              <a:rPr lang="en-US" dirty="0" smtClean="0">
                <a:solidFill>
                  <a:srgbClr val="C00000"/>
                </a:solidFill>
              </a:rPr>
              <a:t>Contextualization</a:t>
            </a:r>
            <a:r>
              <a:rPr lang="en-US" dirty="0" smtClean="0"/>
              <a:t>: </a:t>
            </a:r>
            <a:r>
              <a:rPr lang="en-GB" dirty="0" smtClean="0"/>
              <a:t>users were introduced to the data set and the tools.</a:t>
            </a:r>
          </a:p>
          <a:p>
            <a:r>
              <a:rPr lang="en-GB" dirty="0" smtClean="0"/>
              <a:t>Phase 1</a:t>
            </a:r>
            <a:r>
              <a:rPr lang="en-US" dirty="0" smtClean="0"/>
              <a:t> – Work with simple OLAP: </a:t>
            </a:r>
            <a:r>
              <a:rPr lang="en-GB" dirty="0" smtClean="0">
                <a:solidFill>
                  <a:srgbClr val="C00000"/>
                </a:solidFill>
              </a:rPr>
              <a:t>we asked the users to prepare a </a:t>
            </a:r>
            <a:r>
              <a:rPr lang="en-GB" b="1" dirty="0" smtClean="0">
                <a:solidFill>
                  <a:srgbClr val="C00000"/>
                </a:solidFill>
              </a:rPr>
              <a:t>report</a:t>
            </a:r>
            <a:r>
              <a:rPr lang="en-GB" dirty="0" smtClean="0">
                <a:solidFill>
                  <a:srgbClr val="C00000"/>
                </a:solidFill>
              </a:rPr>
              <a:t> on a specified topic</a:t>
            </a:r>
            <a:r>
              <a:rPr lang="en-GB" dirty="0" smtClean="0"/>
              <a:t> via </a:t>
            </a:r>
            <a:r>
              <a:rPr lang="en-GB" dirty="0" smtClean="0">
                <a:solidFill>
                  <a:srgbClr val="C00000"/>
                </a:solidFill>
              </a:rPr>
              <a:t>a simple OLAP tool</a:t>
            </a:r>
            <a:r>
              <a:rPr lang="en-GB" dirty="0" smtClean="0"/>
              <a:t>. The report should contain </a:t>
            </a:r>
          </a:p>
          <a:p>
            <a:pPr lvl="1"/>
            <a:r>
              <a:rPr lang="en-GB" dirty="0" smtClean="0"/>
              <a:t>a bullet list of </a:t>
            </a:r>
            <a:r>
              <a:rPr lang="en-GB" dirty="0" smtClean="0"/>
              <a:t>key, </a:t>
            </a:r>
            <a:r>
              <a:rPr lang="en-GB" dirty="0" smtClean="0"/>
              <a:t>highlight </a:t>
            </a:r>
            <a:r>
              <a:rPr lang="en-GB" dirty="0" smtClean="0"/>
              <a:t>findings, </a:t>
            </a:r>
            <a:endParaRPr lang="en-GB" dirty="0" smtClean="0"/>
          </a:p>
          <a:p>
            <a:pPr lvl="1"/>
            <a:r>
              <a:rPr lang="en-GB" dirty="0" smtClean="0"/>
              <a:t>a text presenting the overall </a:t>
            </a:r>
            <a:r>
              <a:rPr lang="en-GB" dirty="0" smtClean="0"/>
              <a:t>situation, and, </a:t>
            </a:r>
            <a:endParaRPr lang="en-GB" dirty="0" smtClean="0"/>
          </a:p>
          <a:p>
            <a:pPr lvl="1"/>
            <a:r>
              <a:rPr lang="en-GB" dirty="0" smtClean="0"/>
              <a:t>optionally, </a:t>
            </a:r>
            <a:r>
              <a:rPr lang="en-GB" dirty="0" smtClean="0"/>
              <a:t>any supporting statistical charts and figures to elucidate the case better  </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 in 4 phases</a:t>
            </a:r>
            <a:endParaRPr lang="el-GR"/>
          </a:p>
        </p:txBody>
      </p:sp>
      <p:sp>
        <p:nvSpPr>
          <p:cNvPr id="3" name="Content Placeholder 2"/>
          <p:cNvSpPr>
            <a:spLocks noGrp="1"/>
          </p:cNvSpPr>
          <p:nvPr>
            <p:ph idx="1"/>
          </p:nvPr>
        </p:nvSpPr>
        <p:spPr/>
        <p:txBody>
          <a:bodyPr>
            <a:normAutofit fontScale="85000" lnSpcReduction="10000"/>
          </a:bodyPr>
          <a:lstStyle/>
          <a:p>
            <a:r>
              <a:rPr lang="en-GB" dirty="0" smtClean="0"/>
              <a:t>Phase 2 – work with </a:t>
            </a:r>
            <a:r>
              <a:rPr lang="en-GB" dirty="0" err="1" smtClean="0"/>
              <a:t>CineCubes</a:t>
            </a:r>
            <a:r>
              <a:rPr lang="en-GB" dirty="0" smtClean="0"/>
              <a:t>: </a:t>
            </a:r>
            <a:r>
              <a:rPr lang="en-GB" dirty="0" smtClean="0">
                <a:solidFill>
                  <a:srgbClr val="C00000"/>
                </a:solidFill>
              </a:rPr>
              <a:t>prepare a report on the same </a:t>
            </a:r>
            <a:r>
              <a:rPr lang="en-GB" dirty="0" smtClean="0">
                <a:solidFill>
                  <a:srgbClr val="C00000"/>
                </a:solidFill>
              </a:rPr>
              <a:t>topic</a:t>
            </a:r>
            <a:r>
              <a:rPr lang="en-GB" dirty="0" smtClean="0"/>
              <a:t>, </a:t>
            </a:r>
            <a:r>
              <a:rPr lang="en-GB" dirty="0" smtClean="0"/>
              <a:t>but </a:t>
            </a:r>
            <a:r>
              <a:rPr lang="en-GB" dirty="0" smtClean="0"/>
              <a:t>now, </a:t>
            </a:r>
            <a:r>
              <a:rPr lang="en-GB" b="1" dirty="0" smtClean="0">
                <a:solidFill>
                  <a:srgbClr val="C00000"/>
                </a:solidFill>
              </a:rPr>
              <a:t>with</a:t>
            </a:r>
            <a:r>
              <a:rPr lang="en-GB" dirty="0" smtClean="0">
                <a:solidFill>
                  <a:srgbClr val="C00000"/>
                </a:solidFill>
              </a:rPr>
              <a:t> </a:t>
            </a:r>
            <a:r>
              <a:rPr lang="en-GB" dirty="0" err="1" smtClean="0">
                <a:solidFill>
                  <a:srgbClr val="C00000"/>
                </a:solidFill>
              </a:rPr>
              <a:t>CineCubes</a:t>
            </a:r>
            <a:r>
              <a:rPr lang="en-GB" dirty="0" smtClean="0"/>
              <a:t>. </a:t>
            </a:r>
          </a:p>
          <a:p>
            <a:r>
              <a:rPr lang="en-US" dirty="0" smtClean="0"/>
              <a:t>Phase 3 - evaluation: </a:t>
            </a:r>
            <a:r>
              <a:rPr lang="en-GB" dirty="0" smtClean="0"/>
              <a:t>Once the users had used the two </a:t>
            </a:r>
            <a:r>
              <a:rPr lang="en-GB" dirty="0" smtClean="0"/>
              <a:t>systems, </a:t>
            </a:r>
            <a:r>
              <a:rPr lang="en-GB" dirty="0" smtClean="0"/>
              <a:t>they were asked to complete a </a:t>
            </a:r>
            <a:r>
              <a:rPr lang="en-GB" dirty="0" smtClean="0"/>
              <a:t>questionnaire with:</a:t>
            </a:r>
            <a:endParaRPr lang="en-GB" dirty="0" smtClean="0"/>
          </a:p>
          <a:p>
            <a:pPr lvl="1"/>
            <a:r>
              <a:rPr lang="en-GB" dirty="0" smtClean="0"/>
              <a:t>information for the </a:t>
            </a:r>
            <a:r>
              <a:rPr lang="en-GB" dirty="0" smtClean="0">
                <a:solidFill>
                  <a:srgbClr val="C00000"/>
                </a:solidFill>
              </a:rPr>
              <a:t>time</a:t>
            </a:r>
            <a:r>
              <a:rPr lang="en-GB" dirty="0" smtClean="0"/>
              <a:t> (efficiency) needed to complete their reports. </a:t>
            </a:r>
          </a:p>
          <a:p>
            <a:pPr lvl="1"/>
            <a:r>
              <a:rPr lang="en-GB" dirty="0" smtClean="0"/>
              <a:t>an assessment in a </a:t>
            </a:r>
            <a:r>
              <a:rPr lang="en-GB" dirty="0" smtClean="0">
                <a:solidFill>
                  <a:srgbClr val="C00000"/>
                </a:solidFill>
              </a:rPr>
              <a:t>scale of 1 to 5 </a:t>
            </a:r>
            <a:r>
              <a:rPr lang="en-GB" dirty="0" smtClean="0"/>
              <a:t>(effectiveness) of </a:t>
            </a:r>
          </a:p>
          <a:p>
            <a:pPr lvl="2"/>
            <a:r>
              <a:rPr lang="en-GB" dirty="0" smtClean="0"/>
              <a:t>the usefulness of the different acts of the </a:t>
            </a:r>
            <a:r>
              <a:rPr lang="en-GB" dirty="0" err="1" smtClean="0"/>
              <a:t>CineCubes</a:t>
            </a:r>
            <a:r>
              <a:rPr lang="en-GB" dirty="0" smtClean="0"/>
              <a:t> report. </a:t>
            </a:r>
            <a:endParaRPr lang="el-GR" dirty="0" smtClean="0"/>
          </a:p>
          <a:p>
            <a:pPr lvl="2"/>
            <a:r>
              <a:rPr lang="en-GB" dirty="0" smtClean="0"/>
              <a:t>the usefulness of the textual parts and the voice features of </a:t>
            </a:r>
            <a:r>
              <a:rPr lang="en-GB" dirty="0" err="1" smtClean="0"/>
              <a:t>CineCubes</a:t>
            </a:r>
            <a:r>
              <a:rPr lang="en-GB" dirty="0" smtClean="0"/>
              <a:t> </a:t>
            </a:r>
            <a:endParaRPr lang="el-GR" dirty="0" smtClean="0"/>
          </a:p>
          <a:p>
            <a:pPr lvl="2"/>
            <a:r>
              <a:rPr lang="en-GB" dirty="0" smtClean="0"/>
              <a:t>the </a:t>
            </a:r>
            <a:r>
              <a:rPr lang="en-US" dirty="0" smtClean="0"/>
              <a:t>quality of the </a:t>
            </a:r>
            <a:r>
              <a:rPr lang="en-GB" dirty="0" smtClean="0"/>
              <a:t>two reports after having produced both of them.</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Usefulness of </a:t>
            </a:r>
            <a:r>
              <a:rPr lang="en-US" err="1" smtClean="0"/>
              <a:t>CineCubes</a:t>
            </a:r>
            <a:r>
              <a:rPr lang="en-US" smtClean="0"/>
              <a:t>’ parts</a:t>
            </a:r>
            <a:endParaRPr lang="el-GR"/>
          </a:p>
        </p:txBody>
      </p:sp>
      <p:sp>
        <p:nvSpPr>
          <p:cNvPr id="3" name="Content Placeholder 2"/>
          <p:cNvSpPr>
            <a:spLocks noGrp="1"/>
          </p:cNvSpPr>
          <p:nvPr>
            <p:ph idx="1"/>
          </p:nvPr>
        </p:nvSpPr>
        <p:spPr/>
        <p:txBody>
          <a:bodyPr>
            <a:normAutofit lnSpcReduction="10000"/>
          </a:bodyPr>
          <a:lstStyle/>
          <a:p>
            <a:r>
              <a:rPr lang="en-GB" dirty="0" smtClean="0"/>
              <a:t>The users were asked to assess the </a:t>
            </a:r>
            <a:r>
              <a:rPr lang="en-GB" dirty="0" smtClean="0">
                <a:solidFill>
                  <a:srgbClr val="C00000"/>
                </a:solidFill>
              </a:rPr>
              <a:t>usefulness</a:t>
            </a:r>
            <a:r>
              <a:rPr lang="en-GB" dirty="0" smtClean="0"/>
              <a:t> of the parts of </a:t>
            </a:r>
            <a:r>
              <a:rPr lang="en-GB" dirty="0" err="1" smtClean="0"/>
              <a:t>CineCubes</a:t>
            </a:r>
            <a:r>
              <a:rPr lang="en-GB" dirty="0" smtClean="0"/>
              <a:t> in a scale of 1 (worst) to 5 (best)</a:t>
            </a:r>
          </a:p>
          <a:p>
            <a:r>
              <a:rPr lang="en-GB" dirty="0" smtClean="0"/>
              <a:t> All features scored an average higher than 3. </a:t>
            </a:r>
          </a:p>
          <a:p>
            <a:r>
              <a:rPr lang="en-GB" dirty="0" smtClean="0"/>
              <a:t>Users appreciated differently the different acts and parts of the system</a:t>
            </a:r>
          </a:p>
          <a:p>
            <a:pPr lvl="1"/>
            <a:r>
              <a:rPr lang="en-US" b="1" dirty="0" smtClean="0">
                <a:solidFill>
                  <a:srgbClr val="008000"/>
                </a:solidFill>
              </a:rPr>
              <a:t>Likes: Drilling down (Act II), color + highlight + text</a:t>
            </a:r>
          </a:p>
          <a:p>
            <a:pPr lvl="1"/>
            <a:r>
              <a:rPr lang="en-GB" dirty="0" smtClean="0"/>
              <a:t>Not so: contextualization (Act I), Summary, audio</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Usefulness of </a:t>
            </a:r>
            <a:r>
              <a:rPr lang="en-US" err="1" smtClean="0"/>
              <a:t>CineCubes</a:t>
            </a:r>
            <a:r>
              <a:rPr lang="en-US" smtClean="0"/>
              <a:t>’ parts</a:t>
            </a:r>
            <a:endParaRPr lang="el-GR"/>
          </a:p>
        </p:txBody>
      </p:sp>
      <p:pic>
        <p:nvPicPr>
          <p:cNvPr id="4" name="Content Placeholder 3" descr="userStudy01.png"/>
          <p:cNvPicPr>
            <a:picLocks noGrp="1" noChangeAspect="1"/>
          </p:cNvPicPr>
          <p:nvPr>
            <p:ph idx="1"/>
          </p:nvPr>
        </p:nvPicPr>
        <p:blipFill>
          <a:blip r:embed="rId2" cstate="print"/>
          <a:stretch>
            <a:fillRect/>
          </a:stretch>
        </p:blipFill>
        <p:spPr>
          <a:xfrm>
            <a:off x="457200" y="2122663"/>
            <a:ext cx="8229600" cy="3481037"/>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Popular features</a:t>
            </a:r>
            <a:endParaRPr lang="el-GR"/>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smtClean="0">
                <a:solidFill>
                  <a:srgbClr val="C00000"/>
                </a:solidFill>
              </a:rPr>
              <a:t>most popular feature: Act II</a:t>
            </a:r>
            <a:r>
              <a:rPr lang="en-GB" dirty="0" smtClean="0"/>
              <a:t>, with the </a:t>
            </a:r>
            <a:r>
              <a:rPr lang="en-GB" dirty="0" smtClean="0">
                <a:solidFill>
                  <a:srgbClr val="C00000"/>
                </a:solidFill>
              </a:rPr>
              <a:t>detailed, drill-down analysis </a:t>
            </a:r>
            <a:r>
              <a:rPr lang="en-GB" dirty="0" smtClean="0"/>
              <a:t>of the groupers. </a:t>
            </a:r>
          </a:p>
          <a:p>
            <a:pPr lvl="1"/>
            <a:r>
              <a:rPr lang="en-GB" dirty="0" smtClean="0"/>
              <a:t>...giving information enlarging the picture of the situation that was presented to users &amp; worth including at the report. </a:t>
            </a:r>
          </a:p>
          <a:p>
            <a:r>
              <a:rPr lang="en-GB" dirty="0" smtClean="0">
                <a:solidFill>
                  <a:srgbClr val="C00000"/>
                </a:solidFill>
              </a:rPr>
              <a:t>Second most popular feature</a:t>
            </a:r>
            <a:r>
              <a:rPr lang="en-GB" dirty="0" smtClean="0"/>
              <a:t>: the treatment of the </a:t>
            </a:r>
            <a:r>
              <a:rPr lang="en-GB" dirty="0" smtClean="0">
                <a:solidFill>
                  <a:srgbClr val="C00000"/>
                </a:solidFill>
              </a:rPr>
              <a:t>original query </a:t>
            </a:r>
            <a:r>
              <a:rPr lang="en-GB" dirty="0" smtClean="0"/>
              <a:t>(that includes </a:t>
            </a:r>
            <a:r>
              <a:rPr lang="en-US" dirty="0" smtClean="0">
                <a:solidFill>
                  <a:srgbClr val="C00000"/>
                </a:solidFill>
              </a:rPr>
              <a:t>coloring</a:t>
            </a:r>
            <a:r>
              <a:rPr lang="en-GB" dirty="0" smtClean="0"/>
              <a:t> and </a:t>
            </a:r>
            <a:r>
              <a:rPr lang="en-GB" dirty="0" smtClean="0">
                <a:solidFill>
                  <a:srgbClr val="C00000"/>
                </a:solidFill>
              </a:rPr>
              <a:t>highlight</a:t>
            </a:r>
            <a:r>
              <a:rPr lang="en-GB" dirty="0" smtClean="0"/>
              <a:t> </a:t>
            </a:r>
            <a:r>
              <a:rPr lang="en-GB" dirty="0" smtClean="0">
                <a:solidFill>
                  <a:srgbClr val="C00000"/>
                </a:solidFill>
              </a:rPr>
              <a:t>extraction</a:t>
            </a:r>
            <a:r>
              <a:rPr lang="en-GB" dirty="0" smtClean="0"/>
              <a:t> compared to the simple query results given to them by the simple querying system).</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GB" smtClean="0"/>
              <a:t>less appreciated parts</a:t>
            </a:r>
            <a:endParaRPr lang="el-GR"/>
          </a:p>
        </p:txBody>
      </p:sp>
      <p:sp>
        <p:nvSpPr>
          <p:cNvPr id="3" name="Content Placeholder 2"/>
          <p:cNvSpPr>
            <a:spLocks noGrp="1"/>
          </p:cNvSpPr>
          <p:nvPr>
            <p:ph idx="1"/>
          </p:nvPr>
        </p:nvSpPr>
        <p:spPr/>
        <p:txBody>
          <a:bodyPr>
            <a:normAutofit fontScale="92500" lnSpcReduction="10000"/>
          </a:bodyPr>
          <a:lstStyle/>
          <a:p>
            <a:r>
              <a:rPr lang="en-GB" dirty="0" smtClean="0"/>
              <a:t>The less appreciated parts were:</a:t>
            </a:r>
          </a:p>
          <a:p>
            <a:pPr lvl="1"/>
            <a:r>
              <a:rPr lang="en-GB" dirty="0" smtClean="0"/>
              <a:t>Act I (which contextualizes the result by comparing it to similar values) </a:t>
            </a:r>
          </a:p>
          <a:p>
            <a:pPr lvl="1"/>
            <a:r>
              <a:rPr lang="en-GB" dirty="0" smtClean="0"/>
              <a:t>summary act (presenting all the highlights in a single slide). </a:t>
            </a:r>
          </a:p>
          <a:p>
            <a:endParaRPr lang="el-GR" dirty="0" smtClean="0"/>
          </a:p>
          <a:p>
            <a:r>
              <a:rPr lang="en-GB" dirty="0" smtClean="0"/>
              <a:t>Why? The contextualization and the summary acts provide </a:t>
            </a:r>
            <a:r>
              <a:rPr lang="en-GB" dirty="0" smtClean="0">
                <a:solidFill>
                  <a:schemeClr val="tx1">
                    <a:lumMod val="50000"/>
                    <a:lumOff val="50000"/>
                  </a:schemeClr>
                </a:solidFill>
              </a:rPr>
              <a:t>too much information </a:t>
            </a:r>
            <a:r>
              <a:rPr lang="en-GB" dirty="0" smtClean="0"/>
              <a:t>(and in fact, too many highlights).</a:t>
            </a:r>
          </a:p>
          <a:p>
            <a:r>
              <a:rPr lang="en-GB" b="1" dirty="0" smtClean="0">
                <a:solidFill>
                  <a:srgbClr val="C00000"/>
                </a:solidFill>
              </a:rPr>
              <a:t>Lesson learned: above all, be concise!</a:t>
            </a:r>
            <a:endParaRPr lang="el-GR"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and audio</a:t>
            </a:r>
            <a:endParaRPr lang="el-GR"/>
          </a:p>
        </p:txBody>
      </p:sp>
      <p:sp>
        <p:nvSpPr>
          <p:cNvPr id="3" name="Content Placeholder 2"/>
          <p:cNvSpPr>
            <a:spLocks noGrp="1"/>
          </p:cNvSpPr>
          <p:nvPr>
            <p:ph idx="1"/>
          </p:nvPr>
        </p:nvSpPr>
        <p:spPr/>
        <p:txBody>
          <a:bodyPr>
            <a:normAutofit fontScale="92500" lnSpcReduction="20000"/>
          </a:bodyPr>
          <a:lstStyle/>
          <a:p>
            <a:r>
              <a:rPr lang="en-GB" dirty="0" smtClean="0"/>
              <a:t>The textual part was quite appreciated by most of the users. </a:t>
            </a:r>
          </a:p>
          <a:p>
            <a:r>
              <a:rPr lang="en-GB" dirty="0" smtClean="0"/>
              <a:t>Out of 5 users that worked with audio, the result was split in half in terms of likes and dislikes. Due to... </a:t>
            </a:r>
          </a:p>
          <a:p>
            <a:pPr lvl="1"/>
            <a:r>
              <a:rPr lang="en-GB" dirty="0" smtClean="0"/>
              <a:t>... the quality of the produced audio by the TTS</a:t>
            </a:r>
            <a:r>
              <a:rPr lang="en-US" dirty="0" smtClean="0"/>
              <a:t>,</a:t>
            </a:r>
            <a:r>
              <a:rPr lang="en-GB" dirty="0" smtClean="0"/>
              <a:t> and</a:t>
            </a:r>
            <a:r>
              <a:rPr lang="en-US" dirty="0" smtClean="0"/>
              <a:t>,</a:t>
            </a:r>
            <a:endParaRPr lang="el-GR" dirty="0" smtClean="0"/>
          </a:p>
          <a:p>
            <a:pPr lvl="1"/>
            <a:r>
              <a:rPr lang="en-GB" dirty="0" smtClean="0"/>
              <a:t> the quality of the text that is served to it as input. </a:t>
            </a:r>
            <a:endParaRPr lang="el-GR" dirty="0" smtClean="0"/>
          </a:p>
          <a:p>
            <a:r>
              <a:rPr lang="en-GB" dirty="0" smtClean="0">
                <a:solidFill>
                  <a:srgbClr val="C00000"/>
                </a:solidFill>
              </a:rPr>
              <a:t>Lesson learned: audio seems to be useful for some users but not for all </a:t>
            </a:r>
          </a:p>
          <a:p>
            <a:pPr lvl="1"/>
            <a:r>
              <a:rPr lang="en-US" dirty="0" smtClean="0"/>
              <a:t>… s</a:t>
            </a:r>
            <a:r>
              <a:rPr lang="en-GB" dirty="0" smtClean="0"/>
              <a:t>o, it should be optional, which can provide gains in terms of efficiency without affecting effectiveness.</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Replace </a:t>
            </a:r>
            <a:r>
              <a:rPr lang="en-US" dirty="0" smtClean="0">
                <a:solidFill>
                  <a:schemeClr val="bg1">
                    <a:lumMod val="50000"/>
                  </a:schemeClr>
                </a:solidFill>
              </a:rPr>
              <a:t>query answering</a:t>
            </a:r>
            <a:r>
              <a:rPr lang="en-US" dirty="0" smtClean="0"/>
              <a:t> with</a:t>
            </a:r>
            <a:br>
              <a:rPr lang="en-US" dirty="0" smtClean="0"/>
            </a:br>
            <a:r>
              <a:rPr lang="en-US" dirty="0" smtClean="0"/>
              <a:t> </a:t>
            </a:r>
            <a:r>
              <a:rPr lang="en-US" dirty="0" smtClean="0">
                <a:solidFill>
                  <a:srgbClr val="C00000"/>
                </a:solidFill>
              </a:rPr>
              <a:t>insight gaining!</a:t>
            </a:r>
            <a:endParaRPr lang="el-GR"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What is </a:t>
            </a:r>
            <a:r>
              <a:rPr lang="en-US" b="1" dirty="0" smtClean="0">
                <a:solidFill>
                  <a:srgbClr val="C00000"/>
                </a:solidFill>
              </a:rPr>
              <a:t>insight</a:t>
            </a:r>
            <a:r>
              <a:rPr lang="en-US" dirty="0" smtClean="0"/>
              <a:t>?</a:t>
            </a:r>
          </a:p>
          <a:p>
            <a:pPr lvl="1"/>
            <a:r>
              <a:rPr lang="en-US" dirty="0" err="1"/>
              <a:t>InfoVis</a:t>
            </a:r>
            <a:r>
              <a:rPr lang="en-US" dirty="0"/>
              <a:t> </a:t>
            </a:r>
            <a:r>
              <a:rPr lang="en-US" dirty="0" smtClean="0"/>
              <a:t>community: "</a:t>
            </a:r>
            <a:r>
              <a:rPr lang="en-US" dirty="0">
                <a:solidFill>
                  <a:srgbClr val="C00000"/>
                </a:solidFill>
              </a:rPr>
              <a:t>something that is gained</a:t>
            </a:r>
            <a:r>
              <a:rPr lang="en-US" dirty="0"/>
              <a:t>" (after the observation of data by a participant</a:t>
            </a:r>
            <a:r>
              <a:rPr lang="en-US" dirty="0" smtClean="0"/>
              <a:t>)</a:t>
            </a:r>
          </a:p>
          <a:p>
            <a:pPr lvl="1"/>
            <a:r>
              <a:rPr lang="en-US" dirty="0" smtClean="0"/>
              <a:t>Psychologists</a:t>
            </a:r>
            <a:r>
              <a:rPr lang="en-US" dirty="0" smtClean="0">
                <a:solidFill>
                  <a:srgbClr val="C00000"/>
                </a:solidFill>
              </a:rPr>
              <a:t>:"</a:t>
            </a:r>
            <a:r>
              <a:rPr lang="en-US" dirty="0">
                <a:solidFill>
                  <a:srgbClr val="C00000"/>
                </a:solidFill>
              </a:rPr>
              <a:t>Aha!" moment </a:t>
            </a:r>
            <a:r>
              <a:rPr lang="en-US" dirty="0"/>
              <a:t>which is </a:t>
            </a:r>
            <a:r>
              <a:rPr lang="en-US" dirty="0" smtClean="0"/>
              <a:t>experienced</a:t>
            </a:r>
          </a:p>
          <a:p>
            <a:pPr lvl="1"/>
            <a:endParaRPr lang="en-US" dirty="0" smtClean="0"/>
          </a:p>
          <a:p>
            <a:r>
              <a:rPr lang="fr-FR" dirty="0" smtClean="0"/>
              <a:t>A </a:t>
            </a:r>
            <a:r>
              <a:rPr lang="en-US" dirty="0" smtClean="0"/>
              <a:t>combined view</a:t>
            </a:r>
            <a:r>
              <a:rPr lang="fr-FR" dirty="0" smtClean="0"/>
              <a:t>: </a:t>
            </a:r>
          </a:p>
          <a:p>
            <a:pPr marL="914400" lvl="1" indent="-514350">
              <a:buFont typeface="+mj-lt"/>
              <a:buAutoNum type="arabicPeriod"/>
            </a:pPr>
            <a:r>
              <a:rPr lang="fr-FR" dirty="0" smtClean="0"/>
              <a:t>the user </a:t>
            </a:r>
            <a:r>
              <a:rPr lang="en-US" dirty="0" smtClean="0"/>
              <a:t>starts </a:t>
            </a:r>
            <a:r>
              <a:rPr lang="en-US" dirty="0"/>
              <a:t>with an </a:t>
            </a:r>
            <a:r>
              <a:rPr lang="en-US" dirty="0">
                <a:solidFill>
                  <a:srgbClr val="0000FF"/>
                </a:solidFill>
              </a:rPr>
              <a:t>original state of mind </a:t>
            </a:r>
            <a:r>
              <a:rPr lang="en-US" dirty="0"/>
              <a:t>on the </a:t>
            </a:r>
            <a:r>
              <a:rPr lang="en-US" dirty="0" smtClean="0"/>
              <a:t>current state </a:t>
            </a:r>
            <a:r>
              <a:rPr lang="en-US" dirty="0"/>
              <a:t>of </a:t>
            </a:r>
            <a:r>
              <a:rPr lang="en-US" dirty="0" smtClean="0"/>
              <a:t>affairs  </a:t>
            </a:r>
          </a:p>
          <a:p>
            <a:pPr marL="914400" lvl="1" indent="-514350">
              <a:buFont typeface="+mj-lt"/>
              <a:buAutoNum type="arabicPeriod"/>
            </a:pPr>
            <a:r>
              <a:rPr lang="en-US" dirty="0" smtClean="0"/>
              <a:t>there </a:t>
            </a:r>
            <a:r>
              <a:rPr lang="en-US" dirty="0"/>
              <a:t>is an </a:t>
            </a:r>
            <a:r>
              <a:rPr lang="en-US" dirty="0">
                <a:solidFill>
                  <a:srgbClr val="C00000"/>
                </a:solidFill>
              </a:rPr>
              <a:t>"Aha!" </a:t>
            </a:r>
            <a:r>
              <a:rPr lang="en-US" dirty="0" smtClean="0">
                <a:solidFill>
                  <a:srgbClr val="C00000"/>
                </a:solidFill>
              </a:rPr>
              <a:t>moment </a:t>
            </a:r>
            <a:r>
              <a:rPr lang="en-US" dirty="0"/>
              <a:t>where the user suddenly realizes </a:t>
            </a:r>
            <a:r>
              <a:rPr lang="en-US" dirty="0" smtClean="0">
                <a:solidFill>
                  <a:srgbClr val="C00000"/>
                </a:solidFill>
              </a:rPr>
              <a:t>a new </a:t>
            </a:r>
            <a:r>
              <a:rPr lang="en-US" dirty="0">
                <a:solidFill>
                  <a:srgbClr val="C00000"/>
                </a:solidFill>
              </a:rPr>
              <a:t>way of looking at the </a:t>
            </a:r>
            <a:r>
              <a:rPr lang="en-US" dirty="0" smtClean="0">
                <a:solidFill>
                  <a:srgbClr val="C00000"/>
                </a:solidFill>
              </a:rPr>
              <a:t>data</a:t>
            </a:r>
            <a:r>
              <a:rPr lang="en-US" dirty="0" smtClean="0"/>
              <a:t>. </a:t>
            </a:r>
          </a:p>
          <a:p>
            <a:pPr marL="914400" lvl="1" indent="-514350">
              <a:buFont typeface="+mj-lt"/>
              <a:buAutoNum type="arabicPeriod"/>
            </a:pPr>
            <a:r>
              <a:rPr lang="en-US" dirty="0"/>
              <a:t>r</a:t>
            </a:r>
            <a:r>
              <a:rPr lang="en-US" dirty="0" smtClean="0"/>
              <a:t>esulting </a:t>
            </a:r>
            <a:r>
              <a:rPr lang="en-US" dirty="0"/>
              <a:t>in a </a:t>
            </a:r>
            <a:r>
              <a:rPr lang="en-US" dirty="0">
                <a:solidFill>
                  <a:srgbClr val="0000FF"/>
                </a:solidFill>
              </a:rPr>
              <a:t>new mental model for the </a:t>
            </a:r>
            <a:r>
              <a:rPr lang="en-US" dirty="0" smtClean="0">
                <a:solidFill>
                  <a:srgbClr val="0000FF"/>
                </a:solidFill>
              </a:rPr>
              <a:t>state of affairs</a:t>
            </a:r>
            <a:r>
              <a:rPr lang="en-US" dirty="0" smtClean="0"/>
              <a:t>, </a:t>
            </a:r>
            <a:r>
              <a:rPr lang="en-US" dirty="0"/>
              <a:t>or </a:t>
            </a:r>
            <a:r>
              <a:rPr lang="en-US" dirty="0" smtClean="0"/>
              <a:t>else, </a:t>
            </a:r>
            <a:r>
              <a:rPr lang="en-US" dirty="0"/>
              <a:t>new understanding</a:t>
            </a:r>
          </a:p>
          <a:p>
            <a:endParaRPr lang="en-US" dirty="0" smtClean="0"/>
          </a:p>
          <a:p>
            <a:pPr>
              <a:buNone/>
            </a:pPr>
            <a:r>
              <a:rPr lang="en-US" sz="2900" i="1" dirty="0">
                <a:solidFill>
                  <a:schemeClr val="bg1">
                    <a:lumMod val="50000"/>
                  </a:schemeClr>
                </a:solidFill>
              </a:rPr>
              <a:t>G. </a:t>
            </a:r>
            <a:r>
              <a:rPr lang="en-US" sz="2900" i="1" dirty="0" smtClean="0">
                <a:solidFill>
                  <a:schemeClr val="bg1">
                    <a:lumMod val="50000"/>
                  </a:schemeClr>
                </a:solidFill>
              </a:rPr>
              <a:t>Dove. </a:t>
            </a:r>
            <a:r>
              <a:rPr lang="en-US" sz="2900" i="1" dirty="0">
                <a:solidFill>
                  <a:schemeClr val="bg1">
                    <a:lumMod val="50000"/>
                  </a:schemeClr>
                </a:solidFill>
              </a:rPr>
              <a:t>S. </a:t>
            </a:r>
            <a:r>
              <a:rPr lang="en-US" sz="2900" i="1" dirty="0" smtClean="0">
                <a:solidFill>
                  <a:schemeClr val="bg1">
                    <a:lumMod val="50000"/>
                  </a:schemeClr>
                </a:solidFill>
              </a:rPr>
              <a:t>Jones. </a:t>
            </a:r>
            <a:r>
              <a:rPr lang="en-US" sz="2900" i="1" dirty="0">
                <a:solidFill>
                  <a:schemeClr val="bg1">
                    <a:lumMod val="50000"/>
                  </a:schemeClr>
                </a:solidFill>
              </a:rPr>
              <a:t>Narrative visualization: Sharing insights into </a:t>
            </a:r>
            <a:r>
              <a:rPr lang="en-US" sz="2900" i="1" dirty="0" smtClean="0">
                <a:solidFill>
                  <a:schemeClr val="bg1">
                    <a:lumMod val="50000"/>
                  </a:schemeClr>
                </a:solidFill>
              </a:rPr>
              <a:t>complex data -- available </a:t>
            </a:r>
            <a:r>
              <a:rPr lang="en-US" sz="2900" i="1" dirty="0">
                <a:solidFill>
                  <a:schemeClr val="bg1">
                    <a:lumMod val="50000"/>
                  </a:schemeClr>
                </a:solidFill>
              </a:rPr>
              <a:t>at http://openaccess.city.ac.uk/1134</a:t>
            </a:r>
            <a:r>
              <a:rPr lang="en-US" sz="2900" i="1" dirty="0" smtClean="0">
                <a:solidFill>
                  <a:schemeClr val="bg1">
                    <a:lumMod val="50000"/>
                  </a:schemeClr>
                </a:solidFill>
              </a:rPr>
              <a:t>/</a:t>
            </a:r>
            <a:endParaRPr lang="en-US" sz="2900" i="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quality</a:t>
            </a:r>
            <a:endParaRPr lang="el-GR" dirty="0"/>
          </a:p>
        </p:txBody>
      </p:sp>
      <p:pic>
        <p:nvPicPr>
          <p:cNvPr id="9" name="Picture 2" descr="D:\Users\pvassil\PEOPLE\COOPERATIONS\MARCEL\2014-APR_Visit\TALK-RELATED\us-e2.png"/>
          <p:cNvPicPr>
            <a:picLocks noGrp="1" noChangeAspect="1" noChangeArrowheads="1"/>
          </p:cNvPicPr>
          <p:nvPr>
            <p:ph sz="quarter" idx="4"/>
          </p:nvPr>
        </p:nvPicPr>
        <p:blipFill>
          <a:blip r:embed="rId2" cstate="print"/>
          <a:srcRect/>
          <a:stretch>
            <a:fillRect/>
          </a:stretch>
        </p:blipFill>
        <p:spPr bwMode="auto">
          <a:xfrm>
            <a:off x="4495800" y="1295400"/>
            <a:ext cx="4440545" cy="1994954"/>
          </a:xfrm>
          <a:prstGeom prst="rect">
            <a:avLst/>
          </a:prstGeom>
          <a:noFill/>
        </p:spPr>
      </p:pic>
      <p:pic>
        <p:nvPicPr>
          <p:cNvPr id="10" name="Picture 3" descr="D:\Users\pvassil\PEOPLE\COOPERATIONS\MARCEL\2014-APR_Visit\TALK-RELATED\us-e1.png"/>
          <p:cNvPicPr>
            <a:picLocks noGrp="1" noChangeAspect="1" noChangeArrowheads="1"/>
          </p:cNvPicPr>
          <p:nvPr>
            <p:ph sz="half" idx="2"/>
          </p:nvPr>
        </p:nvPicPr>
        <p:blipFill>
          <a:blip r:embed="rId3" cstate="print"/>
          <a:srcRect/>
          <a:stretch>
            <a:fillRect/>
          </a:stretch>
        </p:blipFill>
        <p:spPr bwMode="auto">
          <a:xfrm>
            <a:off x="401945" y="1295399"/>
            <a:ext cx="4040188" cy="1973762"/>
          </a:xfrm>
          <a:prstGeom prst="rect">
            <a:avLst/>
          </a:prstGeom>
          <a:noFill/>
        </p:spPr>
      </p:pic>
      <p:sp>
        <p:nvSpPr>
          <p:cNvPr id="13" name="TextBox 12"/>
          <p:cNvSpPr txBox="1"/>
          <p:nvPr/>
        </p:nvSpPr>
        <p:spPr>
          <a:xfrm>
            <a:off x="457200" y="3505200"/>
            <a:ext cx="8458200" cy="3046988"/>
          </a:xfrm>
          <a:prstGeom prst="rect">
            <a:avLst/>
          </a:prstGeom>
          <a:noFill/>
        </p:spPr>
        <p:txBody>
          <a:bodyPr wrap="square" rtlCol="0">
            <a:spAutoFit/>
          </a:bodyPr>
          <a:lstStyle/>
          <a:p>
            <a:r>
              <a:rPr lang="en-GB" sz="2400" dirty="0" smtClean="0">
                <a:solidFill>
                  <a:srgbClr val="C00000"/>
                </a:solidFill>
              </a:rPr>
              <a:t>Quality of the report improves with </a:t>
            </a:r>
            <a:r>
              <a:rPr lang="en-GB" sz="2400" dirty="0" err="1" smtClean="0">
                <a:solidFill>
                  <a:srgbClr val="C00000"/>
                </a:solidFill>
              </a:rPr>
              <a:t>CineCubes</a:t>
            </a:r>
            <a:r>
              <a:rPr lang="en-GB" sz="2400" dirty="0" smtClean="0">
                <a:solidFill>
                  <a:srgbClr val="C00000"/>
                </a:solidFill>
              </a:rPr>
              <a:t>: </a:t>
            </a:r>
            <a:endParaRPr lang="en-GB" sz="2400" dirty="0" smtClean="0">
              <a:solidFill>
                <a:srgbClr val="C00000"/>
              </a:solidFill>
            </a:endParaRPr>
          </a:p>
          <a:p>
            <a:pPr marL="717550" lvl="1" indent="-260350">
              <a:buFont typeface="Arial" pitchFamily="34" charset="0"/>
              <a:buChar char="•"/>
            </a:pPr>
            <a:r>
              <a:rPr lang="en-GB" sz="2400" dirty="0" smtClean="0"/>
              <a:t>the distribution is shifted by </a:t>
            </a:r>
            <a:r>
              <a:rPr lang="en-GB" sz="2400" dirty="0" smtClean="0">
                <a:solidFill>
                  <a:srgbClr val="C00000"/>
                </a:solidFill>
              </a:rPr>
              <a:t>one star upwards</a:t>
            </a:r>
            <a:r>
              <a:rPr lang="en-GB" sz="2400" dirty="0" smtClean="0"/>
              <a:t>, with the median shifting from 3 to 4. </a:t>
            </a:r>
          </a:p>
          <a:p>
            <a:pPr marL="717550" lvl="1" indent="-260350">
              <a:buFont typeface="Arial" pitchFamily="34" charset="0"/>
              <a:buChar char="•"/>
            </a:pPr>
            <a:r>
              <a:rPr lang="en-GB" sz="2400" dirty="0" smtClean="0"/>
              <a:t>the average value raised from 3 to 3.7 (23% improvement) </a:t>
            </a:r>
          </a:p>
          <a:p>
            <a:endParaRPr lang="en-GB" sz="2400" dirty="0" smtClean="0"/>
          </a:p>
          <a:p>
            <a:r>
              <a:rPr lang="en-GB" sz="2400" dirty="0" smtClean="0"/>
              <a:t>The free-form comments indicated that the score would have been higher if the tool automatically produced graphs and charts (an issue of small research but high practical value).</a:t>
            </a:r>
            <a:endParaRPr lang="el-GR"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quality considerations</a:t>
            </a:r>
            <a:endParaRPr lang="el-GR" dirty="0"/>
          </a:p>
        </p:txBody>
      </p:sp>
      <p:sp>
        <p:nvSpPr>
          <p:cNvPr id="3" name="Content Placeholder 2"/>
          <p:cNvSpPr>
            <a:spLocks noGrp="1"/>
          </p:cNvSpPr>
          <p:nvPr>
            <p:ph idx="1"/>
          </p:nvPr>
        </p:nvSpPr>
        <p:spPr/>
        <p:txBody>
          <a:bodyPr/>
          <a:lstStyle/>
          <a:p>
            <a:r>
              <a:rPr lang="en-US" dirty="0" smtClean="0"/>
              <a:t>Are there any speed-ups in the work of the users if they use </a:t>
            </a:r>
            <a:r>
              <a:rPr lang="en-US" dirty="0" err="1" smtClean="0"/>
              <a:t>CineCubes</a:t>
            </a:r>
            <a:r>
              <a:rPr lang="en-US" dirty="0" smtClean="0"/>
              <a:t>?</a:t>
            </a:r>
          </a:p>
          <a:p>
            <a:r>
              <a:rPr lang="en-US" dirty="0" smtClean="0"/>
              <a:t>… or more realistically …</a:t>
            </a:r>
          </a:p>
          <a:p>
            <a:r>
              <a:rPr lang="en-GB" dirty="0" smtClean="0"/>
              <a:t>Does it pay off to spend more time working with the system for the quality of the report one gets?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in time </a:t>
            </a:r>
            <a:r>
              <a:rPr lang="en-US" dirty="0" err="1" smtClean="0"/>
              <a:t>vs</a:t>
            </a:r>
            <a:r>
              <a:rPr lang="en-US" dirty="0" smtClean="0"/>
              <a:t> Benefit in 	quality</a:t>
            </a:r>
            <a:endParaRPr lang="el-GR" dirty="0"/>
          </a:p>
        </p:txBody>
      </p:sp>
      <p:pic>
        <p:nvPicPr>
          <p:cNvPr id="3074" name="Picture 2" descr="D:\Users\pvassil\PEOPLE\COOPERATIONS\MARCEL\2014-APR_Visit\TALK-RELATED\us-ae-table.png"/>
          <p:cNvPicPr>
            <a:picLocks noGrp="1" noChangeAspect="1" noChangeArrowheads="1"/>
          </p:cNvPicPr>
          <p:nvPr>
            <p:ph idx="1"/>
          </p:nvPr>
        </p:nvPicPr>
        <p:blipFill>
          <a:blip r:embed="rId3" cstate="print"/>
          <a:srcRect/>
          <a:stretch>
            <a:fillRect/>
          </a:stretch>
        </p:blipFill>
        <p:spPr bwMode="auto">
          <a:xfrm>
            <a:off x="457200" y="1911448"/>
            <a:ext cx="8229600" cy="3903466"/>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cxnSp>
        <p:nvCxnSpPr>
          <p:cNvPr id="6" name="Straight Arrow Connector 5"/>
          <p:cNvCxnSpPr/>
          <p:nvPr/>
        </p:nvCxnSpPr>
        <p:spPr>
          <a:xfrm>
            <a:off x="179512" y="2780928"/>
            <a:ext cx="0" cy="345638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96" y="6237312"/>
            <a:ext cx="5184576" cy="369332"/>
          </a:xfrm>
          <a:prstGeom prst="rect">
            <a:avLst/>
          </a:prstGeom>
          <a:noFill/>
        </p:spPr>
        <p:txBody>
          <a:bodyPr wrap="square" rtlCol="0">
            <a:spAutoFit/>
          </a:bodyPr>
          <a:lstStyle/>
          <a:p>
            <a:r>
              <a:rPr lang="en-US" dirty="0" smtClean="0">
                <a:solidFill>
                  <a:schemeClr val="bg1">
                    <a:lumMod val="50000"/>
                  </a:schemeClr>
                </a:solidFill>
              </a:rPr>
              <a:t>table rows are </a:t>
            </a:r>
            <a:r>
              <a:rPr lang="en-US" b="1" dirty="0" smtClean="0">
                <a:solidFill>
                  <a:schemeClr val="bg1">
                    <a:lumMod val="50000"/>
                  </a:schemeClr>
                </a:solidFill>
              </a:rPr>
              <a:t>sorted</a:t>
            </a:r>
            <a:r>
              <a:rPr lang="en-US" dirty="0" smtClean="0">
                <a:solidFill>
                  <a:schemeClr val="bg1">
                    <a:lumMod val="50000"/>
                  </a:schemeClr>
                </a:solidFill>
              </a:rPr>
              <a:t> by the time needed </a:t>
            </a:r>
            <a:r>
              <a:rPr lang="en-US" b="1" dirty="0" smtClean="0">
                <a:solidFill>
                  <a:schemeClr val="bg1">
                    <a:lumMod val="50000"/>
                  </a:schemeClr>
                </a:solidFill>
              </a:rPr>
              <a:t>w/o CC</a:t>
            </a:r>
            <a:endParaRPr lang="el-GR" b="1" dirty="0">
              <a:solidFill>
                <a:schemeClr val="bg1">
                  <a:lumMod val="50000"/>
                </a:schemeClr>
              </a:solidFill>
            </a:endParaRPr>
          </a:p>
        </p:txBody>
      </p:sp>
      <p:sp>
        <p:nvSpPr>
          <p:cNvPr id="9" name="Rectangle 8"/>
          <p:cNvSpPr/>
          <p:nvPr/>
        </p:nvSpPr>
        <p:spPr>
          <a:xfrm>
            <a:off x="323528" y="2708920"/>
            <a:ext cx="8496944" cy="1296144"/>
          </a:xfrm>
          <a:prstGeom prst="rect">
            <a:avLst/>
          </a:prstGeom>
          <a:solidFill>
            <a:schemeClr val="bg2">
              <a:alpha val="3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323528" y="4797152"/>
            <a:ext cx="8496944" cy="1008112"/>
          </a:xfrm>
          <a:prstGeom prst="rect">
            <a:avLst/>
          </a:prstGeom>
          <a:solidFill>
            <a:schemeClr val="bg2">
              <a:alpha val="30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Connector 11"/>
          <p:cNvCxnSpPr/>
          <p:nvPr/>
        </p:nvCxnSpPr>
        <p:spPr>
          <a:xfrm>
            <a:off x="323528" y="4509120"/>
            <a:ext cx="856895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in time </a:t>
            </a:r>
            <a:r>
              <a:rPr lang="en-US" dirty="0" err="1" smtClean="0"/>
              <a:t>vs</a:t>
            </a:r>
            <a:r>
              <a:rPr lang="en-US" dirty="0" smtClean="0"/>
              <a:t> Benefit in 	quality</a:t>
            </a:r>
            <a:endParaRPr lang="el-GR" dirty="0"/>
          </a:p>
        </p:txBody>
      </p:sp>
      <p:pic>
        <p:nvPicPr>
          <p:cNvPr id="2050" name="Picture 2" descr="D:\Users\pvassil\PEOPLE\COOPERATIONS\MARCEL\2014-APR_Visit\TALK-RELATED\us-ae.png"/>
          <p:cNvPicPr>
            <a:picLocks noGrp="1" noChangeAspect="1" noChangeArrowheads="1"/>
          </p:cNvPicPr>
          <p:nvPr>
            <p:ph idx="1"/>
          </p:nvPr>
        </p:nvPicPr>
        <p:blipFill>
          <a:blip r:embed="rId3" cstate="print"/>
          <a:srcRect/>
          <a:stretch>
            <a:fillRect/>
          </a:stretch>
        </p:blipFill>
        <p:spPr bwMode="auto">
          <a:xfrm>
            <a:off x="914177" y="1340768"/>
            <a:ext cx="7258223" cy="5005229"/>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Lessons learned</a:t>
            </a:r>
            <a:br>
              <a:rPr lang="en-GB" dirty="0" smtClean="0"/>
            </a:br>
            <a:endParaRPr lang="el-GR" dirty="0"/>
          </a:p>
        </p:txBody>
      </p:sp>
      <p:sp>
        <p:nvSpPr>
          <p:cNvPr id="4" name="Content Placeholder 3"/>
          <p:cNvSpPr>
            <a:spLocks noGrp="1"/>
          </p:cNvSpPr>
          <p:nvPr>
            <p:ph sz="half" idx="2"/>
          </p:nvPr>
        </p:nvSpPr>
        <p:spPr>
          <a:xfrm>
            <a:off x="4648200" y="980728"/>
            <a:ext cx="4038600" cy="5661248"/>
          </a:xfrm>
        </p:spPr>
        <p:txBody>
          <a:bodyPr>
            <a:noAutofit/>
          </a:bodyPr>
          <a:lstStyle/>
          <a:p>
            <a:r>
              <a:rPr lang="en-GB" sz="2400" dirty="0" smtClean="0"/>
              <a:t>For people </a:t>
            </a:r>
            <a:r>
              <a:rPr lang="en-GB" sz="2400" dirty="0" smtClean="0">
                <a:solidFill>
                  <a:srgbClr val="008000"/>
                </a:solidFill>
              </a:rPr>
              <a:t>in need of a fast report </a:t>
            </a:r>
          </a:p>
          <a:p>
            <a:pPr lvl="1"/>
            <a:r>
              <a:rPr lang="en-GB" sz="2000" b="1" dirty="0" smtClean="0">
                <a:solidFill>
                  <a:srgbClr val="008000"/>
                </a:solidFill>
              </a:rPr>
              <a:t>conciseness is key</a:t>
            </a:r>
            <a:r>
              <a:rPr lang="en-GB" sz="2000" dirty="0" smtClean="0">
                <a:solidFill>
                  <a:srgbClr val="008000"/>
                </a:solidFill>
              </a:rPr>
              <a:t>, </a:t>
            </a:r>
            <a:r>
              <a:rPr lang="en-GB" sz="2000" dirty="0" smtClean="0"/>
              <a:t>as too many results slow them down</a:t>
            </a:r>
          </a:p>
          <a:p>
            <a:pPr lvl="1"/>
            <a:r>
              <a:rPr lang="en-GB" sz="2000" dirty="0" err="1" smtClean="0">
                <a:solidFill>
                  <a:srgbClr val="008000"/>
                </a:solidFill>
              </a:rPr>
              <a:t>CineCubes</a:t>
            </a:r>
            <a:r>
              <a:rPr lang="en-GB" sz="2000" dirty="0" smtClean="0">
                <a:solidFill>
                  <a:srgbClr val="008000"/>
                </a:solidFill>
              </a:rPr>
              <a:t> allows these people to create reports of better quality. </a:t>
            </a:r>
            <a:endParaRPr lang="en-GB" sz="2400" dirty="0" smtClean="0"/>
          </a:p>
          <a:p>
            <a:r>
              <a:rPr lang="en-GB" sz="2400" dirty="0" smtClean="0"/>
              <a:t>For people </a:t>
            </a:r>
            <a:r>
              <a:rPr lang="en-GB" sz="2400" dirty="0" smtClean="0">
                <a:solidFill>
                  <a:srgbClr val="0000FF"/>
                </a:solidFill>
              </a:rPr>
              <a:t>who want a quality report</a:t>
            </a:r>
            <a:r>
              <a:rPr lang="en-GB" sz="2400" dirty="0" smtClean="0"/>
              <a:t>, i.e., would be willing to spend more time to author a report in the first </a:t>
            </a:r>
            <a:r>
              <a:rPr lang="en-GB" sz="2400" dirty="0" smtClean="0"/>
              <a:t>place, </a:t>
            </a:r>
            <a:endParaRPr lang="en-GB" sz="2400" dirty="0" smtClean="0"/>
          </a:p>
          <a:p>
            <a:pPr lvl="1"/>
            <a:r>
              <a:rPr lang="en-GB" sz="2000" dirty="0" err="1" smtClean="0">
                <a:solidFill>
                  <a:srgbClr val="0000FF"/>
                </a:solidFill>
              </a:rPr>
              <a:t>CineCubes</a:t>
            </a:r>
            <a:r>
              <a:rPr lang="en-GB" sz="2000" dirty="0" smtClean="0">
                <a:solidFill>
                  <a:srgbClr val="0000FF"/>
                </a:solidFill>
              </a:rPr>
              <a:t> speeds up their work by a factor of 46% in average.</a:t>
            </a:r>
            <a:endParaRPr lang="el-GR" sz="2000" dirty="0" smtClean="0">
              <a:solidFill>
                <a:srgbClr val="0000FF"/>
              </a:solidFill>
            </a:endParaRPr>
          </a:p>
        </p:txBody>
      </p:sp>
      <p:pic>
        <p:nvPicPr>
          <p:cNvPr id="5" name="Picture 2" descr="D:\Users\pvassil\PEOPLE\COOPERATIONS\MARCEL\2014-APR_Visit\TALK-RELATED\us-ae.png"/>
          <p:cNvPicPr>
            <a:picLocks noGrp="1" noChangeAspect="1" noChangeArrowheads="1"/>
          </p:cNvPicPr>
          <p:nvPr>
            <p:ph sz="half" idx="1"/>
          </p:nvPr>
        </p:nvPicPr>
        <p:blipFill>
          <a:blip r:embed="rId2" cstate="print"/>
          <a:srcRect/>
          <a:stretch>
            <a:fillRect/>
          </a:stretch>
        </p:blipFill>
        <p:spPr bwMode="auto">
          <a:xfrm>
            <a:off x="467544" y="908720"/>
            <a:ext cx="4038600" cy="2784996"/>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dirty="0">
              <a:solidFill>
                <a:prstClr val="black">
                  <a:tint val="75000"/>
                </a:prstClr>
              </a:solidFill>
            </a:endParaRPr>
          </a:p>
        </p:txBody>
      </p:sp>
      <p:pic>
        <p:nvPicPr>
          <p:cNvPr id="7" name="Picture 2" descr="D:\Users\pvassil\PEOPLE\COOPERATIONS\MARCEL\2014-APR_Visit\TALK-RELATED\us-ae-table.png"/>
          <p:cNvPicPr>
            <a:picLocks noChangeAspect="1" noChangeArrowheads="1"/>
          </p:cNvPicPr>
          <p:nvPr/>
        </p:nvPicPr>
        <p:blipFill>
          <a:blip r:embed="rId3" cstate="print"/>
          <a:srcRect/>
          <a:stretch>
            <a:fillRect/>
          </a:stretch>
        </p:blipFill>
        <p:spPr bwMode="auto">
          <a:xfrm>
            <a:off x="401442" y="3861048"/>
            <a:ext cx="4098952" cy="194421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Discussion</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xmlns="" val="53984260"/>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Extensions</a:t>
            </a:r>
            <a:endParaRPr lang="en-US" dirty="0"/>
          </a:p>
        </p:txBody>
      </p:sp>
      <p:sp>
        <p:nvSpPr>
          <p:cNvPr id="2" name="Content Placeholder 1"/>
          <p:cNvSpPr>
            <a:spLocks noGrp="1"/>
          </p:cNvSpPr>
          <p:nvPr>
            <p:ph idx="1"/>
          </p:nvPr>
        </p:nvSpPr>
        <p:spPr/>
        <p:txBody>
          <a:bodyPr/>
          <a:lstStyle/>
          <a:p>
            <a:r>
              <a:rPr lang="en-US" dirty="0"/>
              <a:t>There are </a:t>
            </a:r>
            <a:r>
              <a:rPr lang="en-US" dirty="0" smtClean="0">
                <a:solidFill>
                  <a:srgbClr val="C00000"/>
                </a:solidFill>
              </a:rPr>
              <a:t>three clear “dimensions</a:t>
            </a:r>
            <a:r>
              <a:rPr lang="en-US" dirty="0">
                <a:solidFill>
                  <a:srgbClr val="C00000"/>
                </a:solidFill>
              </a:rPr>
              <a:t>” of </a:t>
            </a:r>
            <a:r>
              <a:rPr lang="en-US" dirty="0" smtClean="0">
                <a:solidFill>
                  <a:srgbClr val="C00000"/>
                </a:solidFill>
              </a:rPr>
              <a:t>extensibility</a:t>
            </a:r>
            <a:r>
              <a:rPr lang="en-US" dirty="0" smtClean="0"/>
              <a:t>, each for a particular dimension of the problem: </a:t>
            </a:r>
          </a:p>
          <a:p>
            <a:pPr marL="1088136" lvl="2" indent="-457200">
              <a:buFont typeface="+mj-lt"/>
              <a:buAutoNum type="arabicPeriod"/>
            </a:pPr>
            <a:r>
              <a:rPr lang="en-US" sz="2400" dirty="0" smtClean="0"/>
              <a:t>what </a:t>
            </a:r>
            <a:r>
              <a:rPr lang="en-US" sz="2400" dirty="0"/>
              <a:t>kind of query </a:t>
            </a:r>
            <a:r>
              <a:rPr lang="en-US" sz="2400" dirty="0" smtClean="0"/>
              <a:t>results (episodes</a:t>
            </a:r>
            <a:r>
              <a:rPr lang="en-US" sz="2400" dirty="0"/>
              <a:t>) we collect from the </a:t>
            </a:r>
            <a:r>
              <a:rPr lang="en-US" sz="2400" dirty="0" smtClean="0"/>
              <a:t>database – which means investigating </a:t>
            </a:r>
            <a:r>
              <a:rPr lang="en-US" sz="2400" dirty="0" smtClean="0">
                <a:solidFill>
                  <a:srgbClr val="C00000"/>
                </a:solidFill>
              </a:rPr>
              <a:t>new acts </a:t>
            </a:r>
            <a:r>
              <a:rPr lang="en-US" sz="2400" dirty="0" smtClean="0"/>
              <a:t>to add</a:t>
            </a:r>
            <a:endParaRPr lang="en-US" sz="2000" dirty="0" smtClean="0"/>
          </a:p>
          <a:p>
            <a:pPr marL="1088136" lvl="2" indent="-457200">
              <a:buFont typeface="+mj-lt"/>
              <a:buAutoNum type="arabicPeriod"/>
            </a:pPr>
            <a:r>
              <a:rPr lang="en-US" dirty="0">
                <a:solidFill>
                  <a:srgbClr val="C00000"/>
                </a:solidFill>
              </a:rPr>
              <a:t>m</a:t>
            </a:r>
            <a:r>
              <a:rPr lang="en-US" sz="2400" dirty="0" smtClean="0">
                <a:solidFill>
                  <a:srgbClr val="C00000"/>
                </a:solidFill>
              </a:rPr>
              <a:t>ore highlight extraction algorithms </a:t>
            </a:r>
            <a:r>
              <a:rPr lang="en-US" sz="2400" dirty="0" smtClean="0"/>
              <a:t>to automatically </a:t>
            </a:r>
            <a:r>
              <a:rPr lang="en-US" sz="2400" dirty="0"/>
              <a:t>discover important findings within these </a:t>
            </a:r>
            <a:r>
              <a:rPr lang="en-US" sz="2400" dirty="0" smtClean="0"/>
              <a:t>results</a:t>
            </a:r>
          </a:p>
          <a:p>
            <a:pPr marL="1088136" lvl="2" indent="-457200">
              <a:buFont typeface="+mj-lt"/>
              <a:buAutoNum type="arabicPeriod"/>
            </a:pPr>
            <a:r>
              <a:rPr lang="en-US" dirty="0" smtClean="0"/>
              <a:t>how do we </a:t>
            </a:r>
            <a:r>
              <a:rPr lang="en-US" dirty="0" smtClean="0">
                <a:solidFill>
                  <a:srgbClr val="C00000"/>
                </a:solidFill>
              </a:rPr>
              <a:t>“dress” the presentation better</a:t>
            </a:r>
            <a:r>
              <a:rPr lang="en-US" dirty="0" smtClean="0"/>
              <a:t>, with graphs and texts around the highlights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xmlns="" val="2054490988"/>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 Issues</a:t>
            </a:r>
          </a:p>
        </p:txBody>
      </p:sp>
      <p:sp>
        <p:nvSpPr>
          <p:cNvPr id="2" name="Content Placeholder 1"/>
          <p:cNvSpPr>
            <a:spLocks noGrp="1"/>
          </p:cNvSpPr>
          <p:nvPr>
            <p:ph idx="1"/>
          </p:nvPr>
        </p:nvSpPr>
        <p:spPr/>
        <p:txBody>
          <a:bodyPr>
            <a:normAutofit fontScale="77500" lnSpcReduction="20000"/>
          </a:bodyPr>
          <a:lstStyle/>
          <a:p>
            <a:r>
              <a:rPr lang="en-US" dirty="0" smtClean="0"/>
              <a:t>Can </a:t>
            </a:r>
            <a:r>
              <a:rPr lang="en-US" dirty="0">
                <a:solidFill>
                  <a:srgbClr val="C00000"/>
                </a:solidFill>
              </a:rPr>
              <a:t>I</a:t>
            </a:r>
            <a:r>
              <a:rPr lang="en-US" dirty="0"/>
              <a:t> be the director? </a:t>
            </a:r>
            <a:r>
              <a:rPr lang="en-US" dirty="0">
                <a:solidFill>
                  <a:srgbClr val="C00000"/>
                </a:solidFill>
              </a:rPr>
              <a:t>Interactively</a:t>
            </a:r>
            <a:r>
              <a:rPr lang="en-US" dirty="0"/>
              <a:t> maybe</a:t>
            </a:r>
            <a:r>
              <a:rPr lang="en-US" dirty="0" smtClean="0"/>
              <a:t>?</a:t>
            </a:r>
          </a:p>
          <a:p>
            <a:pPr lvl="1"/>
            <a:r>
              <a:rPr lang="en-US" dirty="0" smtClean="0"/>
              <a:t>Interactivity, </a:t>
            </a:r>
            <a:r>
              <a:rPr lang="en-US" dirty="0"/>
              <a:t>i.e</a:t>
            </a:r>
            <a:r>
              <a:rPr lang="en-US" dirty="0" smtClean="0"/>
              <a:t>., </a:t>
            </a:r>
            <a:r>
              <a:rPr lang="en-US" dirty="0"/>
              <a:t>the possibility of allowing the user to intervene </a:t>
            </a:r>
            <a:r>
              <a:rPr lang="en-US" dirty="0" smtClean="0"/>
              <a:t>is challenge, due to the fact that </a:t>
            </a:r>
            <a:r>
              <a:rPr lang="en-US" dirty="0" err="1" smtClean="0"/>
              <a:t>CineCubes</a:t>
            </a:r>
            <a:r>
              <a:rPr lang="en-US" dirty="0" smtClean="0"/>
              <a:t> is intended to give stories. So, the </a:t>
            </a:r>
            <a:r>
              <a:rPr lang="en-US" dirty="0" smtClean="0">
                <a:solidFill>
                  <a:srgbClr val="C00000"/>
                </a:solidFill>
              </a:rPr>
              <a:t>right balance between interaction and narration </a:t>
            </a:r>
            <a:r>
              <a:rPr lang="en-US" dirty="0" smtClean="0"/>
              <a:t>has to be </a:t>
            </a:r>
            <a:r>
              <a:rPr lang="en-US" dirty="0" smtClean="0"/>
              <a:t>found. </a:t>
            </a:r>
            <a:endParaRPr lang="en-US" dirty="0"/>
          </a:p>
          <a:p>
            <a:r>
              <a:rPr lang="en-US" dirty="0" smtClean="0">
                <a:solidFill>
                  <a:srgbClr val="C00000"/>
                </a:solidFill>
              </a:rPr>
              <a:t>Recommendations</a:t>
            </a:r>
            <a:r>
              <a:rPr lang="en-US" dirty="0" smtClean="0"/>
              <a:t>. Closely related to interactivity, is the possibility of guiding the subsequent steps of a </a:t>
            </a:r>
            <a:r>
              <a:rPr lang="en-US" dirty="0" err="1" smtClean="0"/>
              <a:t>CineCubes</a:t>
            </a:r>
            <a:r>
              <a:rPr lang="en-US" dirty="0" smtClean="0"/>
              <a:t> session -- e.g., </a:t>
            </a:r>
            <a:r>
              <a:rPr lang="en-US" dirty="0">
                <a:solidFill>
                  <a:srgbClr val="C00000"/>
                </a:solidFill>
              </a:rPr>
              <a:t>via user </a:t>
            </a:r>
            <a:r>
              <a:rPr lang="en-US" dirty="0" smtClean="0">
                <a:solidFill>
                  <a:srgbClr val="C00000"/>
                </a:solidFill>
              </a:rPr>
              <a:t>profiles </a:t>
            </a:r>
            <a:r>
              <a:rPr lang="en-US" dirty="0">
                <a:solidFill>
                  <a:srgbClr val="C00000"/>
                </a:solidFill>
              </a:rPr>
              <a:t>or user </a:t>
            </a:r>
            <a:r>
              <a:rPr lang="en-US" dirty="0" smtClean="0">
                <a:solidFill>
                  <a:srgbClr val="C00000"/>
                </a:solidFill>
              </a:rPr>
              <a:t>logs</a:t>
            </a:r>
            <a:r>
              <a:rPr lang="en-US" dirty="0" smtClean="0"/>
              <a:t>.</a:t>
            </a:r>
          </a:p>
          <a:p>
            <a:r>
              <a:rPr lang="en-US" dirty="0" smtClean="0">
                <a:solidFill>
                  <a:srgbClr val="C00000"/>
                </a:solidFill>
              </a:rPr>
              <a:t>Efficiency</a:t>
            </a:r>
          </a:p>
          <a:p>
            <a:pPr lvl="1"/>
            <a:r>
              <a:rPr lang="en-US" dirty="0" smtClean="0">
                <a:solidFill>
                  <a:srgbClr val="C00000"/>
                </a:solidFill>
              </a:rPr>
              <a:t>Scale</a:t>
            </a:r>
            <a:r>
              <a:rPr lang="en-US" dirty="0" smtClean="0"/>
              <a:t> </a:t>
            </a:r>
            <a:r>
              <a:rPr lang="en-US" dirty="0"/>
              <a:t>with data size and </a:t>
            </a:r>
            <a:r>
              <a:rPr lang="en-US" dirty="0" smtClean="0"/>
              <a:t>complexity, in </a:t>
            </a:r>
            <a:r>
              <a:rPr lang="en-US" dirty="0"/>
              <a:t>user </a:t>
            </a:r>
            <a:r>
              <a:rPr lang="en-US" dirty="0" smtClean="0"/>
              <a:t>time</a:t>
            </a:r>
          </a:p>
          <a:p>
            <a:pPr lvl="1"/>
            <a:r>
              <a:rPr lang="en-US" dirty="0" smtClean="0"/>
              <a:t>Techniques like </a:t>
            </a:r>
            <a:r>
              <a:rPr lang="en-US" dirty="0" smtClean="0">
                <a:solidFill>
                  <a:srgbClr val="C00000"/>
                </a:solidFill>
              </a:rPr>
              <a:t>multi-query </a:t>
            </a:r>
            <a:r>
              <a:rPr lang="en-US" dirty="0">
                <a:solidFill>
                  <a:srgbClr val="C00000"/>
                </a:solidFill>
              </a:rPr>
              <a:t>optimization </a:t>
            </a:r>
            <a:r>
              <a:rPr lang="en-US" dirty="0"/>
              <a:t>have a good chance to </a:t>
            </a:r>
            <a:r>
              <a:rPr lang="en-US" dirty="0" smtClean="0"/>
              <a:t>succeed, </a:t>
            </a:r>
            <a:r>
              <a:rPr lang="en-US" dirty="0"/>
              <a:t>especially since </a:t>
            </a:r>
            <a:r>
              <a:rPr lang="en-US" dirty="0" smtClean="0"/>
              <a:t>we operate </a:t>
            </a:r>
            <a:r>
              <a:rPr lang="en-US" dirty="0"/>
              <a:t>with a known workload of queries as well as under the divine </a:t>
            </a:r>
            <a:r>
              <a:rPr lang="en-US" dirty="0" smtClean="0"/>
              <a:t>simplicity</a:t>
            </a:r>
            <a:r>
              <a:rPr lang="el-GR" dirty="0" smtClean="0"/>
              <a:t> </a:t>
            </a:r>
            <a:r>
              <a:rPr lang="fr-FR" dirty="0" smtClean="0"/>
              <a:t>of </a:t>
            </a:r>
            <a:r>
              <a:rPr lang="fr-FR" dirty="0"/>
              <a:t>OLAP.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xmlns="" val="3801754365"/>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Be compendious; if not, at least </a:t>
            </a:r>
            <a:r>
              <a:rPr lang="en-US" b="1" dirty="0" smtClean="0">
                <a:solidFill>
                  <a:srgbClr val="C00000"/>
                </a:solidFill>
              </a:rPr>
              <a:t>be concise</a:t>
            </a:r>
            <a:r>
              <a:rPr lang="en-US" dirty="0" smtClean="0">
                <a:solidFill>
                  <a:srgbClr val="C00000"/>
                </a:solidFill>
              </a:rPr>
              <a:t>!</a:t>
            </a:r>
          </a:p>
        </p:txBody>
      </p:sp>
      <p:sp>
        <p:nvSpPr>
          <p:cNvPr id="2" name="Content Placeholder 1"/>
          <p:cNvSpPr>
            <a:spLocks noGrp="1"/>
          </p:cNvSpPr>
          <p:nvPr>
            <p:ph idx="1"/>
          </p:nvPr>
        </p:nvSpPr>
        <p:spPr>
          <a:xfrm>
            <a:off x="457200" y="1600200"/>
            <a:ext cx="8229600" cy="4925144"/>
          </a:xfrm>
        </p:spPr>
        <p:txBody>
          <a:bodyPr>
            <a:noAutofit/>
          </a:bodyPr>
          <a:lstStyle/>
          <a:p>
            <a:r>
              <a:rPr lang="en-US" sz="2400" dirty="0" smtClean="0"/>
              <a:t>The </a:t>
            </a:r>
            <a:r>
              <a:rPr lang="en-US" sz="2400" b="1" dirty="0"/>
              <a:t>single most important challenge </a:t>
            </a:r>
            <a:r>
              <a:rPr lang="en-US" sz="2400" dirty="0"/>
              <a:t>that the problem of answer-with-a-movie faces is the</a:t>
            </a:r>
            <a:r>
              <a:rPr lang="en-US" sz="2400" b="1" dirty="0"/>
              <a:t> </a:t>
            </a:r>
            <a:r>
              <a:rPr lang="en-US" sz="2400" b="1" i="1" dirty="0">
                <a:solidFill>
                  <a:srgbClr val="C00000"/>
                </a:solidFill>
              </a:rPr>
              <a:t>identification of what to </a:t>
            </a:r>
            <a:r>
              <a:rPr lang="en-US" sz="2400" b="1" i="1" dirty="0" smtClean="0">
                <a:solidFill>
                  <a:srgbClr val="C00000"/>
                </a:solidFill>
              </a:rPr>
              <a:t>exclude!</a:t>
            </a:r>
            <a:r>
              <a:rPr lang="en-US" sz="2400" dirty="0" smtClean="0"/>
              <a:t> </a:t>
            </a:r>
            <a:endParaRPr lang="en-US" sz="2400" dirty="0"/>
          </a:p>
          <a:p>
            <a:pPr lvl="1"/>
            <a:r>
              <a:rPr lang="en-US" sz="1800" dirty="0"/>
              <a:t>The problem is not to add more and more recommendations or findings (at the price of time expenses): this can be done both effectively (too many algorithms to consider) and efficiently (</a:t>
            </a:r>
            <a:r>
              <a:rPr lang="en-US" sz="1800" dirty="0" smtClean="0"/>
              <a:t>or, </a:t>
            </a:r>
            <a:r>
              <a:rPr lang="en-US" sz="1800" dirty="0"/>
              <a:t>at </a:t>
            </a:r>
            <a:r>
              <a:rPr lang="en-US" sz="1800" dirty="0" smtClean="0"/>
              <a:t>least, </a:t>
            </a:r>
            <a:r>
              <a:rPr lang="en-US" sz="1800" dirty="0"/>
              <a:t>tolerably in terms of user time</a:t>
            </a:r>
            <a:r>
              <a:rPr lang="en-US" sz="1800" dirty="0" smtClean="0"/>
              <a:t>).</a:t>
            </a:r>
          </a:p>
          <a:p>
            <a:pPr lvl="1"/>
            <a:r>
              <a:rPr lang="en-US" sz="1800" dirty="0"/>
              <a:t>The main problem is that it is very hard </a:t>
            </a:r>
            <a:r>
              <a:rPr lang="en-US" sz="1800" dirty="0" smtClean="0"/>
              <a:t>to keep </a:t>
            </a:r>
            <a:r>
              <a:rPr lang="en-US" sz="1800" dirty="0"/>
              <a:t>the story both interesting and informative </a:t>
            </a:r>
            <a:r>
              <a:rPr lang="en-US" sz="1800" dirty="0" smtClean="0"/>
              <a:t>and, </a:t>
            </a:r>
            <a:r>
              <a:rPr lang="en-US" sz="1800" dirty="0"/>
              <a:t>at the same </a:t>
            </a:r>
            <a:r>
              <a:rPr lang="en-US" sz="1800" dirty="0" smtClean="0"/>
              <a:t>time, automate the </a:t>
            </a:r>
            <a:r>
              <a:rPr lang="en-US" sz="1800" dirty="0"/>
              <a:t>discovery of highlights and </a:t>
            </a:r>
            <a:r>
              <a:rPr lang="en-US" sz="1800" dirty="0" smtClean="0"/>
              <a:t>findings</a:t>
            </a:r>
            <a:r>
              <a:rPr lang="en-US" sz="1800" dirty="0"/>
              <a:t>. </a:t>
            </a:r>
            <a:endParaRPr lang="en-US" sz="2400" dirty="0"/>
          </a:p>
          <a:p>
            <a:r>
              <a:rPr lang="en-US" sz="2400" dirty="0" smtClean="0"/>
              <a:t>So, </a:t>
            </a:r>
            <a:r>
              <a:rPr lang="en-US" sz="2400" b="1" dirty="0" smtClean="0"/>
              <a:t>important topics </a:t>
            </a:r>
            <a:r>
              <a:rPr lang="en-US" sz="2400" b="1" dirty="0"/>
              <a:t>of research</a:t>
            </a:r>
            <a:r>
              <a:rPr lang="en-US" sz="2400" dirty="0">
                <a:solidFill>
                  <a:srgbClr val="FF0000"/>
                </a:solidFill>
              </a:rPr>
              <a:t> </a:t>
            </a:r>
            <a:r>
              <a:rPr lang="en-US" sz="2400" dirty="0"/>
              <a:t>involve</a:t>
            </a:r>
            <a:endParaRPr lang="el-GR" sz="2400" dirty="0" smtClean="0">
              <a:solidFill>
                <a:srgbClr val="FF0000"/>
              </a:solidFill>
            </a:endParaRPr>
          </a:p>
          <a:p>
            <a:pPr lvl="1"/>
            <a:r>
              <a:rPr lang="en-US" sz="2400" dirty="0" smtClean="0">
                <a:solidFill>
                  <a:srgbClr val="C00000"/>
                </a:solidFill>
              </a:rPr>
              <a:t>the </a:t>
            </a:r>
            <a:r>
              <a:rPr lang="en-US" sz="2400" dirty="0">
                <a:solidFill>
                  <a:srgbClr val="C00000"/>
                </a:solidFill>
              </a:rPr>
              <a:t>automatic </a:t>
            </a:r>
            <a:r>
              <a:rPr lang="en-US" sz="2400" dirty="0" smtClean="0">
                <a:solidFill>
                  <a:srgbClr val="C00000"/>
                </a:solidFill>
              </a:rPr>
              <a:t>ranking </a:t>
            </a:r>
            <a:r>
              <a:rPr lang="en-US" sz="2400" dirty="0">
                <a:solidFill>
                  <a:srgbClr val="C00000"/>
                </a:solidFill>
              </a:rPr>
              <a:t>and pruning </a:t>
            </a:r>
            <a:r>
              <a:rPr lang="en-US" sz="2400" dirty="0" smtClean="0">
                <a:solidFill>
                  <a:srgbClr val="C00000"/>
                </a:solidFill>
              </a:rPr>
              <a:t>of highlights</a:t>
            </a:r>
            <a:endParaRPr lang="el-GR" sz="2400" dirty="0" smtClean="0">
              <a:solidFill>
                <a:srgbClr val="C00000"/>
              </a:solidFill>
            </a:endParaRPr>
          </a:p>
          <a:p>
            <a:pPr lvl="1"/>
            <a:r>
              <a:rPr lang="en-US" sz="2400" dirty="0" smtClean="0">
                <a:solidFill>
                  <a:srgbClr val="0000FF"/>
                </a:solidFill>
              </a:rPr>
              <a:t>the merging</a:t>
            </a:r>
            <a:r>
              <a:rPr lang="en-US" sz="2400" dirty="0">
                <a:solidFill>
                  <a:srgbClr val="0000FF"/>
                </a:solidFill>
              </a:rPr>
              <a:t> </a:t>
            </a:r>
            <a:r>
              <a:rPr lang="en-US" sz="2400" dirty="0" smtClean="0">
                <a:solidFill>
                  <a:srgbClr val="0000FF"/>
                </a:solidFill>
              </a:rPr>
              <a:t>of highlights </a:t>
            </a:r>
            <a:r>
              <a:rPr lang="en-US" sz="2400" dirty="0"/>
              <a:t>that concern the same data </a:t>
            </a:r>
            <a:r>
              <a:rPr lang="en-US" sz="2400" dirty="0" smtClean="0"/>
              <a:t>values</a:t>
            </a:r>
            <a:endParaRPr lang="el-GR"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xmlns="" val="3801754365"/>
      </p:ext>
    </p:extLst>
  </p:cSld>
  <p:clrMapOvr>
    <a:masterClrMapping/>
  </p:clrMapOvr>
  <p:transition spd="slow"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pPr algn="l"/>
            <a:r>
              <a:rPr lang="en-US" dirty="0" smtClean="0"/>
              <a:t>Open issues</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z="1800" smtClean="0">
                <a:solidFill>
                  <a:prstClr val="black">
                    <a:tint val="75000"/>
                  </a:prstClr>
                </a:solidFill>
              </a:rPr>
              <a:pPr/>
              <a:t>59</a:t>
            </a:fld>
            <a:endParaRPr lang="en-US" sz="1800">
              <a:solidFill>
                <a:prstClr val="black">
                  <a:tint val="75000"/>
                </a:prstClr>
              </a:solidFill>
            </a:endParaRPr>
          </a:p>
        </p:txBody>
      </p:sp>
      <p:sp>
        <p:nvSpPr>
          <p:cNvPr id="3" name="TextBox 2"/>
          <p:cNvSpPr txBox="1">
            <a:spLocks/>
          </p:cNvSpPr>
          <p:nvPr/>
        </p:nvSpPr>
        <p:spPr>
          <a:xfrm>
            <a:off x="4211960" y="3284984"/>
            <a:ext cx="900000" cy="900000"/>
          </a:xfrm>
          <a:prstGeom prst="rect">
            <a:avLst/>
          </a:prstGeom>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chorCtr="1">
            <a:spAutoFit/>
          </a:bodyPr>
          <a:lstStyle/>
          <a:p>
            <a:pPr algn="ctr"/>
            <a:r>
              <a:rPr lang="en-US" dirty="0" smtClean="0"/>
              <a:t>CC</a:t>
            </a:r>
          </a:p>
          <a:p>
            <a:pPr algn="ctr"/>
            <a:r>
              <a:rPr lang="en-US" dirty="0" smtClean="0"/>
              <a:t> now</a:t>
            </a:r>
            <a:endParaRPr lang="el-GR" dirty="0"/>
          </a:p>
        </p:txBody>
      </p:sp>
      <p:sp>
        <p:nvSpPr>
          <p:cNvPr id="5" name="TextBox 4"/>
          <p:cNvSpPr txBox="1">
            <a:spLocks/>
          </p:cNvSpPr>
          <p:nvPr/>
        </p:nvSpPr>
        <p:spPr>
          <a:xfrm>
            <a:off x="1835696" y="1988840"/>
            <a:ext cx="900000" cy="900000"/>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chor="ctr" anchorCtr="1">
            <a:spAutoFit/>
          </a:bodyPr>
          <a:lstStyle/>
          <a:p>
            <a:pPr algn="ctr"/>
            <a:r>
              <a:rPr lang="en-US" dirty="0" smtClean="0"/>
              <a:t>Back stage</a:t>
            </a:r>
            <a:endParaRPr lang="el-GR" dirty="0"/>
          </a:p>
        </p:txBody>
      </p:sp>
      <p:sp>
        <p:nvSpPr>
          <p:cNvPr id="6" name="TextBox 5"/>
          <p:cNvSpPr txBox="1"/>
          <p:nvPr/>
        </p:nvSpPr>
        <p:spPr>
          <a:xfrm>
            <a:off x="611560" y="2132856"/>
            <a:ext cx="1152128" cy="646331"/>
          </a:xfrm>
          <a:prstGeom prst="rect">
            <a:avLst/>
          </a:prstGeom>
          <a:noFill/>
        </p:spPr>
        <p:txBody>
          <a:bodyPr wrap="square" rtlCol="0">
            <a:spAutoFit/>
          </a:bodyPr>
          <a:lstStyle/>
          <a:p>
            <a:r>
              <a:rPr lang="en-US" dirty="0" smtClean="0">
                <a:solidFill>
                  <a:srgbClr val="FF0000"/>
                </a:solidFill>
              </a:rPr>
              <a:t>Speed-up voice gen.</a:t>
            </a:r>
            <a:endParaRPr lang="el-GR" dirty="0">
              <a:solidFill>
                <a:srgbClr val="FF0000"/>
              </a:solidFill>
            </a:endParaRPr>
          </a:p>
        </p:txBody>
      </p:sp>
      <p:sp>
        <p:nvSpPr>
          <p:cNvPr id="7" name="TextBox 6"/>
          <p:cNvSpPr txBox="1"/>
          <p:nvPr/>
        </p:nvSpPr>
        <p:spPr>
          <a:xfrm>
            <a:off x="1331640" y="1412776"/>
            <a:ext cx="1296144" cy="369332"/>
          </a:xfrm>
          <a:prstGeom prst="rect">
            <a:avLst/>
          </a:prstGeom>
          <a:noFill/>
        </p:spPr>
        <p:txBody>
          <a:bodyPr wrap="square" rtlCol="0">
            <a:spAutoFit/>
          </a:bodyPr>
          <a:lstStyle/>
          <a:p>
            <a:r>
              <a:rPr lang="en-US" dirty="0" smtClean="0">
                <a:solidFill>
                  <a:srgbClr val="FF0000"/>
                </a:solidFill>
              </a:rPr>
              <a:t>Multi-query</a:t>
            </a:r>
            <a:endParaRPr lang="el-GR" dirty="0">
              <a:solidFill>
                <a:srgbClr val="FF0000"/>
              </a:solidFill>
            </a:endParaRPr>
          </a:p>
        </p:txBody>
      </p:sp>
      <p:sp>
        <p:nvSpPr>
          <p:cNvPr id="8" name="TextBox 7"/>
          <p:cNvSpPr txBox="1"/>
          <p:nvPr/>
        </p:nvSpPr>
        <p:spPr>
          <a:xfrm>
            <a:off x="1043608" y="2996952"/>
            <a:ext cx="1512168" cy="369332"/>
          </a:xfrm>
          <a:prstGeom prst="rect">
            <a:avLst/>
          </a:prstGeom>
          <a:noFill/>
        </p:spPr>
        <p:txBody>
          <a:bodyPr wrap="square" rtlCol="0">
            <a:spAutoFit/>
          </a:bodyPr>
          <a:lstStyle/>
          <a:p>
            <a:r>
              <a:rPr lang="en-US" dirty="0" smtClean="0">
                <a:solidFill>
                  <a:srgbClr val="FF0000"/>
                </a:solidFill>
              </a:rPr>
              <a:t>Cloud/parallel</a:t>
            </a:r>
            <a:endParaRPr lang="el-GR" dirty="0">
              <a:solidFill>
                <a:srgbClr val="FF0000"/>
              </a:solidFill>
            </a:endParaRPr>
          </a:p>
        </p:txBody>
      </p:sp>
      <p:sp>
        <p:nvSpPr>
          <p:cNvPr id="9" name="TextBox 8"/>
          <p:cNvSpPr txBox="1"/>
          <p:nvPr/>
        </p:nvSpPr>
        <p:spPr>
          <a:xfrm>
            <a:off x="4932040" y="260648"/>
            <a:ext cx="1008112" cy="923330"/>
          </a:xfrm>
          <a:prstGeom prst="rect">
            <a:avLst/>
          </a:prstGeom>
          <a:noFill/>
        </p:spPr>
        <p:txBody>
          <a:bodyPr wrap="square" rtlCol="0">
            <a:spAutoFit/>
          </a:bodyPr>
          <a:lstStyle/>
          <a:p>
            <a:pPr algn="r"/>
            <a:r>
              <a:rPr lang="en-US" dirty="0" smtClean="0">
                <a:solidFill>
                  <a:srgbClr val="008000"/>
                </a:solidFill>
              </a:rPr>
              <a:t>More than 2D arrays</a:t>
            </a:r>
            <a:endParaRPr lang="el-GR" dirty="0">
              <a:solidFill>
                <a:srgbClr val="008000"/>
              </a:solidFill>
            </a:endParaRPr>
          </a:p>
        </p:txBody>
      </p:sp>
      <p:sp>
        <p:nvSpPr>
          <p:cNvPr id="10" name="TextBox 9"/>
          <p:cNvSpPr txBox="1"/>
          <p:nvPr/>
        </p:nvSpPr>
        <p:spPr>
          <a:xfrm>
            <a:off x="395536" y="4869160"/>
            <a:ext cx="1512168" cy="646331"/>
          </a:xfrm>
          <a:prstGeom prst="rect">
            <a:avLst/>
          </a:prstGeom>
          <a:noFill/>
        </p:spPr>
        <p:txBody>
          <a:bodyPr wrap="square" rtlCol="0">
            <a:spAutoFit/>
          </a:bodyPr>
          <a:lstStyle/>
          <a:p>
            <a:pPr algn="r"/>
            <a:r>
              <a:rPr lang="en-US" dirty="0" smtClean="0">
                <a:solidFill>
                  <a:srgbClr val="7030A0"/>
                </a:solidFill>
              </a:rPr>
              <a:t>2D results (2 groupers)</a:t>
            </a:r>
            <a:endParaRPr lang="el-GR" dirty="0">
              <a:solidFill>
                <a:srgbClr val="7030A0"/>
              </a:solidFill>
            </a:endParaRPr>
          </a:p>
        </p:txBody>
      </p:sp>
      <p:sp>
        <p:nvSpPr>
          <p:cNvPr id="11" name="TextBox 10"/>
          <p:cNvSpPr txBox="1"/>
          <p:nvPr/>
        </p:nvSpPr>
        <p:spPr>
          <a:xfrm>
            <a:off x="3707904" y="260648"/>
            <a:ext cx="1008112" cy="646331"/>
          </a:xfrm>
          <a:prstGeom prst="rect">
            <a:avLst/>
          </a:prstGeom>
          <a:noFill/>
        </p:spPr>
        <p:txBody>
          <a:bodyPr wrap="square" rtlCol="0">
            <a:spAutoFit/>
          </a:bodyPr>
          <a:lstStyle/>
          <a:p>
            <a:r>
              <a:rPr lang="en-US" dirty="0" smtClean="0">
                <a:solidFill>
                  <a:srgbClr val="008000"/>
                </a:solidFill>
              </a:rPr>
              <a:t>Show text</a:t>
            </a:r>
            <a:endParaRPr lang="el-GR" dirty="0">
              <a:solidFill>
                <a:srgbClr val="008000"/>
              </a:solidFill>
            </a:endParaRPr>
          </a:p>
        </p:txBody>
      </p:sp>
      <p:sp>
        <p:nvSpPr>
          <p:cNvPr id="12" name="TextBox 11"/>
          <p:cNvSpPr txBox="1"/>
          <p:nvPr/>
        </p:nvSpPr>
        <p:spPr>
          <a:xfrm>
            <a:off x="1187624" y="4149080"/>
            <a:ext cx="1008112" cy="646331"/>
          </a:xfrm>
          <a:prstGeom prst="rect">
            <a:avLst/>
          </a:prstGeom>
          <a:noFill/>
        </p:spPr>
        <p:txBody>
          <a:bodyPr wrap="square" rtlCol="0">
            <a:spAutoFit/>
          </a:bodyPr>
          <a:lstStyle/>
          <a:p>
            <a:pPr algn="r"/>
            <a:r>
              <a:rPr lang="en-US" dirty="0" smtClean="0">
                <a:solidFill>
                  <a:srgbClr val="7030A0"/>
                </a:solidFill>
              </a:rPr>
              <a:t>Star schema</a:t>
            </a:r>
            <a:endParaRPr lang="el-GR" dirty="0">
              <a:solidFill>
                <a:srgbClr val="7030A0"/>
              </a:solidFill>
            </a:endParaRPr>
          </a:p>
        </p:txBody>
      </p:sp>
      <p:sp>
        <p:nvSpPr>
          <p:cNvPr id="13" name="TextBox 12"/>
          <p:cNvSpPr txBox="1"/>
          <p:nvPr/>
        </p:nvSpPr>
        <p:spPr>
          <a:xfrm>
            <a:off x="4139952" y="1916832"/>
            <a:ext cx="1008112" cy="646331"/>
          </a:xfrm>
          <a:prstGeom prst="rect">
            <a:avLst/>
          </a:prstGeom>
          <a:noFill/>
        </p:spPr>
        <p:txBody>
          <a:bodyPr wrap="square" rtlCol="0">
            <a:spAutoFit/>
          </a:bodyPr>
          <a:lstStyle/>
          <a:p>
            <a:pPr algn="r"/>
            <a:r>
              <a:rPr lang="en-US" dirty="0" smtClean="0">
                <a:solidFill>
                  <a:srgbClr val="008000"/>
                </a:solidFill>
              </a:rPr>
              <a:t>Look like a movie</a:t>
            </a:r>
            <a:endParaRPr lang="el-GR" dirty="0">
              <a:solidFill>
                <a:srgbClr val="008000"/>
              </a:solidFill>
            </a:endParaRPr>
          </a:p>
        </p:txBody>
      </p:sp>
      <p:sp>
        <p:nvSpPr>
          <p:cNvPr id="14" name="TextBox 13"/>
          <p:cNvSpPr txBox="1"/>
          <p:nvPr/>
        </p:nvSpPr>
        <p:spPr>
          <a:xfrm>
            <a:off x="1619672" y="5733256"/>
            <a:ext cx="1368152" cy="646331"/>
          </a:xfrm>
          <a:prstGeom prst="rect">
            <a:avLst/>
          </a:prstGeom>
          <a:noFill/>
        </p:spPr>
        <p:txBody>
          <a:bodyPr wrap="square" rtlCol="0">
            <a:spAutoFit/>
          </a:bodyPr>
          <a:lstStyle/>
          <a:p>
            <a:pPr algn="ctr"/>
            <a:r>
              <a:rPr lang="en-US" dirty="0" smtClean="0">
                <a:solidFill>
                  <a:srgbClr val="7030A0"/>
                </a:solidFill>
              </a:rPr>
              <a:t>Equality selections</a:t>
            </a:r>
            <a:endParaRPr lang="el-GR" dirty="0">
              <a:solidFill>
                <a:srgbClr val="7030A0"/>
              </a:solidFill>
            </a:endParaRPr>
          </a:p>
        </p:txBody>
      </p:sp>
      <p:sp>
        <p:nvSpPr>
          <p:cNvPr id="15" name="TextBox 14"/>
          <p:cNvSpPr txBox="1"/>
          <p:nvPr/>
        </p:nvSpPr>
        <p:spPr>
          <a:xfrm>
            <a:off x="2843808" y="5373216"/>
            <a:ext cx="1008112" cy="646331"/>
          </a:xfrm>
          <a:prstGeom prst="rect">
            <a:avLst/>
          </a:prstGeom>
          <a:noFill/>
        </p:spPr>
        <p:txBody>
          <a:bodyPr wrap="square" rtlCol="0">
            <a:spAutoFit/>
          </a:bodyPr>
          <a:lstStyle/>
          <a:p>
            <a:pPr algn="r"/>
            <a:r>
              <a:rPr lang="en-US" dirty="0" smtClean="0">
                <a:solidFill>
                  <a:srgbClr val="7030A0"/>
                </a:solidFill>
              </a:rPr>
              <a:t>Single measure</a:t>
            </a:r>
            <a:endParaRPr lang="el-GR" dirty="0">
              <a:solidFill>
                <a:srgbClr val="7030A0"/>
              </a:solidFill>
            </a:endParaRPr>
          </a:p>
        </p:txBody>
      </p:sp>
      <p:sp>
        <p:nvSpPr>
          <p:cNvPr id="16" name="TextBox 15"/>
          <p:cNvSpPr txBox="1"/>
          <p:nvPr/>
        </p:nvSpPr>
        <p:spPr>
          <a:xfrm>
            <a:off x="7164288" y="5812631"/>
            <a:ext cx="1656184" cy="369332"/>
          </a:xfrm>
          <a:prstGeom prst="rect">
            <a:avLst/>
          </a:prstGeom>
          <a:noFill/>
        </p:spPr>
        <p:txBody>
          <a:bodyPr wrap="square" rtlCol="0">
            <a:spAutoFit/>
          </a:bodyPr>
          <a:lstStyle/>
          <a:p>
            <a:r>
              <a:rPr lang="en-US" dirty="0" smtClean="0">
                <a:solidFill>
                  <a:schemeClr val="accent6">
                    <a:lumMod val="75000"/>
                  </a:schemeClr>
                </a:solidFill>
              </a:rPr>
              <a:t>Personalization </a:t>
            </a:r>
            <a:endParaRPr lang="el-GR" dirty="0">
              <a:solidFill>
                <a:schemeClr val="accent6">
                  <a:lumMod val="75000"/>
                </a:schemeClr>
              </a:solidFill>
            </a:endParaRPr>
          </a:p>
        </p:txBody>
      </p:sp>
      <p:sp>
        <p:nvSpPr>
          <p:cNvPr id="17" name="TextBox 16"/>
          <p:cNvSpPr txBox="1"/>
          <p:nvPr/>
        </p:nvSpPr>
        <p:spPr>
          <a:xfrm>
            <a:off x="7812360" y="2060848"/>
            <a:ext cx="1008112" cy="1200329"/>
          </a:xfrm>
          <a:prstGeom prst="rect">
            <a:avLst/>
          </a:prstGeom>
          <a:noFill/>
        </p:spPr>
        <p:txBody>
          <a:bodyPr wrap="square" rtlCol="0">
            <a:spAutoFit/>
          </a:bodyPr>
          <a:lstStyle/>
          <a:p>
            <a:pPr algn="ctr"/>
            <a:r>
              <a:rPr lang="en-US" dirty="0" smtClean="0">
                <a:solidFill>
                  <a:srgbClr val="0070C0"/>
                </a:solidFill>
              </a:rPr>
              <a:t>More acts (more queries)</a:t>
            </a:r>
            <a:endParaRPr lang="el-GR" dirty="0">
              <a:solidFill>
                <a:srgbClr val="0070C0"/>
              </a:solidFill>
            </a:endParaRPr>
          </a:p>
        </p:txBody>
      </p:sp>
      <p:sp>
        <p:nvSpPr>
          <p:cNvPr id="19" name="TextBox 18"/>
          <p:cNvSpPr txBox="1">
            <a:spLocks/>
          </p:cNvSpPr>
          <p:nvPr/>
        </p:nvSpPr>
        <p:spPr>
          <a:xfrm>
            <a:off x="4283968" y="836712"/>
            <a:ext cx="900000" cy="900000"/>
          </a:xfrm>
          <a:prstGeom prst="rect">
            <a:avLst/>
          </a:prstGeom>
        </p:spPr>
        <p:style>
          <a:lnRef idx="1">
            <a:schemeClr val="accent3"/>
          </a:lnRef>
          <a:fillRef idx="2">
            <a:schemeClr val="accent3"/>
          </a:fillRef>
          <a:effectRef idx="1">
            <a:schemeClr val="accent3"/>
          </a:effectRef>
          <a:fontRef idx="minor">
            <a:schemeClr val="dk1"/>
          </a:fontRef>
        </p:style>
        <p:txBody>
          <a:bodyPr wrap="square" lIns="36000" tIns="36000" rIns="36000" bIns="36000" rtlCol="0" anchor="ctr" anchorCtr="1">
            <a:spAutoFit/>
          </a:bodyPr>
          <a:lstStyle/>
          <a:p>
            <a:pPr algn="ctr"/>
            <a:r>
              <a:rPr lang="en-US" dirty="0" smtClean="0"/>
              <a:t>Visualize</a:t>
            </a:r>
          </a:p>
        </p:txBody>
      </p:sp>
      <p:sp>
        <p:nvSpPr>
          <p:cNvPr id="21" name="TextBox 20"/>
          <p:cNvSpPr txBox="1">
            <a:spLocks/>
          </p:cNvSpPr>
          <p:nvPr/>
        </p:nvSpPr>
        <p:spPr>
          <a:xfrm>
            <a:off x="1979712" y="4725144"/>
            <a:ext cx="900000" cy="900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1">
            <a:spAutoFit/>
          </a:bodyPr>
          <a:lstStyle/>
          <a:p>
            <a:pPr algn="ctr"/>
            <a:r>
              <a:rPr lang="en-US" dirty="0" smtClean="0"/>
              <a:t>Assumptions</a:t>
            </a:r>
            <a:endParaRPr lang="el-GR" dirty="0"/>
          </a:p>
        </p:txBody>
      </p:sp>
      <p:sp>
        <p:nvSpPr>
          <p:cNvPr id="22" name="TextBox 21"/>
          <p:cNvSpPr txBox="1">
            <a:spLocks/>
          </p:cNvSpPr>
          <p:nvPr/>
        </p:nvSpPr>
        <p:spPr>
          <a:xfrm>
            <a:off x="6732240" y="1916832"/>
            <a:ext cx="900000" cy="626701"/>
          </a:xfrm>
          <a:prstGeom prst="rect">
            <a:avLst/>
          </a:prstGeom>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ctr" anchorCtr="1">
            <a:spAutoFit/>
          </a:bodyPr>
          <a:lstStyle/>
          <a:p>
            <a:pPr algn="ctr"/>
            <a:r>
              <a:rPr lang="en-US" dirty="0" smtClean="0"/>
              <a:t>Info content</a:t>
            </a:r>
            <a:endParaRPr lang="el-GR" dirty="0"/>
          </a:p>
        </p:txBody>
      </p:sp>
      <p:sp>
        <p:nvSpPr>
          <p:cNvPr id="23" name="TextBox 22"/>
          <p:cNvSpPr txBox="1"/>
          <p:nvPr/>
        </p:nvSpPr>
        <p:spPr>
          <a:xfrm>
            <a:off x="6588224" y="3212976"/>
            <a:ext cx="1800200" cy="646331"/>
          </a:xfrm>
          <a:prstGeom prst="rect">
            <a:avLst/>
          </a:prstGeom>
          <a:noFill/>
        </p:spPr>
        <p:txBody>
          <a:bodyPr wrap="square" rtlCol="0">
            <a:spAutoFit/>
          </a:bodyPr>
          <a:lstStyle/>
          <a:p>
            <a:pPr algn="ctr"/>
            <a:r>
              <a:rPr lang="en-US" dirty="0" smtClean="0">
                <a:solidFill>
                  <a:srgbClr val="0070C0"/>
                </a:solidFill>
              </a:rPr>
              <a:t>Chase after interestingness</a:t>
            </a:r>
            <a:endParaRPr lang="el-GR" dirty="0">
              <a:solidFill>
                <a:srgbClr val="0070C0"/>
              </a:solidFill>
            </a:endParaRPr>
          </a:p>
        </p:txBody>
      </p:sp>
      <p:sp>
        <p:nvSpPr>
          <p:cNvPr id="24" name="TextBox 23"/>
          <p:cNvSpPr txBox="1"/>
          <p:nvPr/>
        </p:nvSpPr>
        <p:spPr>
          <a:xfrm>
            <a:off x="6012160" y="2636912"/>
            <a:ext cx="1008112" cy="646331"/>
          </a:xfrm>
          <a:prstGeom prst="rect">
            <a:avLst/>
          </a:prstGeom>
          <a:noFill/>
        </p:spPr>
        <p:txBody>
          <a:bodyPr wrap="square" rtlCol="0">
            <a:spAutoFit/>
          </a:bodyPr>
          <a:lstStyle/>
          <a:p>
            <a:pPr algn="ctr"/>
            <a:r>
              <a:rPr lang="en-US" dirty="0" smtClean="0">
                <a:solidFill>
                  <a:srgbClr val="0070C0"/>
                </a:solidFill>
              </a:rPr>
              <a:t>Crowd wisdom</a:t>
            </a:r>
            <a:endParaRPr lang="el-GR" dirty="0">
              <a:solidFill>
                <a:srgbClr val="0070C0"/>
              </a:solidFill>
            </a:endParaRPr>
          </a:p>
        </p:txBody>
      </p:sp>
      <p:sp>
        <p:nvSpPr>
          <p:cNvPr id="25" name="TextBox 24"/>
          <p:cNvSpPr txBox="1"/>
          <p:nvPr/>
        </p:nvSpPr>
        <p:spPr>
          <a:xfrm>
            <a:off x="7164288" y="1268760"/>
            <a:ext cx="1224136" cy="646331"/>
          </a:xfrm>
          <a:prstGeom prst="rect">
            <a:avLst/>
          </a:prstGeom>
          <a:noFill/>
        </p:spPr>
        <p:txBody>
          <a:bodyPr wrap="square" rtlCol="0">
            <a:spAutoFit/>
          </a:bodyPr>
          <a:lstStyle/>
          <a:p>
            <a:pPr algn="r"/>
            <a:r>
              <a:rPr lang="en-US" dirty="0" smtClean="0">
                <a:solidFill>
                  <a:srgbClr val="0070C0"/>
                </a:solidFill>
              </a:rPr>
              <a:t>More highlights</a:t>
            </a:r>
            <a:endParaRPr lang="el-GR" dirty="0">
              <a:solidFill>
                <a:srgbClr val="0070C0"/>
              </a:solidFill>
            </a:endParaRPr>
          </a:p>
        </p:txBody>
      </p:sp>
      <p:sp>
        <p:nvSpPr>
          <p:cNvPr id="26" name="TextBox 25"/>
          <p:cNvSpPr txBox="1"/>
          <p:nvPr/>
        </p:nvSpPr>
        <p:spPr>
          <a:xfrm>
            <a:off x="5220072" y="5668615"/>
            <a:ext cx="1944216" cy="923330"/>
          </a:xfrm>
          <a:prstGeom prst="rect">
            <a:avLst/>
          </a:prstGeom>
          <a:noFill/>
        </p:spPr>
        <p:txBody>
          <a:bodyPr wrap="square" rtlCol="0">
            <a:spAutoFit/>
          </a:bodyPr>
          <a:lstStyle/>
          <a:p>
            <a:r>
              <a:rPr lang="en-US" dirty="0" smtClean="0">
                <a:solidFill>
                  <a:schemeClr val="accent6">
                    <a:lumMod val="75000"/>
                  </a:schemeClr>
                </a:solidFill>
              </a:rPr>
              <a:t>How to allow interaction with the user?</a:t>
            </a:r>
            <a:endParaRPr lang="el-GR" dirty="0">
              <a:solidFill>
                <a:schemeClr val="accent6">
                  <a:lumMod val="75000"/>
                </a:schemeClr>
              </a:solidFill>
            </a:endParaRPr>
          </a:p>
        </p:txBody>
      </p:sp>
      <p:sp>
        <p:nvSpPr>
          <p:cNvPr id="27" name="TextBox 26"/>
          <p:cNvSpPr txBox="1"/>
          <p:nvPr/>
        </p:nvSpPr>
        <p:spPr>
          <a:xfrm>
            <a:off x="5868144" y="1268760"/>
            <a:ext cx="1296144" cy="923330"/>
          </a:xfrm>
          <a:prstGeom prst="rect">
            <a:avLst/>
          </a:prstGeom>
          <a:noFill/>
        </p:spPr>
        <p:txBody>
          <a:bodyPr wrap="square" rtlCol="0">
            <a:spAutoFit/>
          </a:bodyPr>
          <a:lstStyle/>
          <a:p>
            <a:r>
              <a:rPr lang="en-US" dirty="0" smtClean="0">
                <a:solidFill>
                  <a:srgbClr val="0070C0"/>
                </a:solidFill>
              </a:rPr>
              <a:t>Structure more like a movie</a:t>
            </a:r>
            <a:endParaRPr lang="el-GR" dirty="0">
              <a:solidFill>
                <a:srgbClr val="0070C0"/>
              </a:solidFill>
            </a:endParaRPr>
          </a:p>
        </p:txBody>
      </p:sp>
      <p:sp>
        <p:nvSpPr>
          <p:cNvPr id="28" name="TextBox 27"/>
          <p:cNvSpPr txBox="1">
            <a:spLocks/>
          </p:cNvSpPr>
          <p:nvPr/>
        </p:nvSpPr>
        <p:spPr>
          <a:xfrm>
            <a:off x="6372200" y="4653136"/>
            <a:ext cx="900000" cy="900000"/>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1">
            <a:spAutoFit/>
          </a:bodyPr>
          <a:lstStyle/>
          <a:p>
            <a:pPr algn="ctr"/>
            <a:r>
              <a:rPr lang="en-US" dirty="0" smtClean="0"/>
              <a:t>Interaction</a:t>
            </a:r>
            <a:endParaRPr lang="el-GR"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for insight gaining</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How to facilitate insight? </a:t>
            </a:r>
            <a:r>
              <a:rPr lang="en-US" dirty="0" smtClean="0">
                <a:solidFill>
                  <a:srgbClr val="0000FF"/>
                </a:solidFill>
              </a:rPr>
              <a:t>Data analysis!</a:t>
            </a:r>
            <a:endParaRPr lang="en-US" dirty="0" smtClean="0"/>
          </a:p>
          <a:p>
            <a:r>
              <a:rPr lang="en-US" dirty="0"/>
              <a:t>In a recent SIGMOD keynote speech in </a:t>
            </a:r>
            <a:r>
              <a:rPr lang="en-US" dirty="0" smtClean="0"/>
              <a:t>2012, Pat </a:t>
            </a:r>
            <a:r>
              <a:rPr lang="en-US" dirty="0" err="1"/>
              <a:t>Hanrahan</a:t>
            </a:r>
            <a:r>
              <a:rPr lang="en-US" dirty="0"/>
              <a:t> </a:t>
            </a:r>
            <a:r>
              <a:rPr lang="en-US" dirty="0" smtClean="0"/>
              <a:t>from</a:t>
            </a:r>
            <a:r>
              <a:rPr lang="el-GR" dirty="0" smtClean="0"/>
              <a:t> </a:t>
            </a:r>
            <a:r>
              <a:rPr lang="en-US" dirty="0" smtClean="0"/>
              <a:t>Stanford </a:t>
            </a:r>
            <a:r>
              <a:rPr lang="en-US" dirty="0"/>
              <a:t>University and Tableau </a:t>
            </a:r>
            <a:r>
              <a:rPr lang="en-US" dirty="0" smtClean="0"/>
              <a:t>Software: </a:t>
            </a:r>
          </a:p>
          <a:p>
            <a:pPr lvl="2"/>
            <a:r>
              <a:rPr lang="en-US" dirty="0" smtClean="0"/>
              <a:t>“ … get </a:t>
            </a:r>
            <a:r>
              <a:rPr lang="en-US" dirty="0"/>
              <a:t>the </a:t>
            </a:r>
            <a:r>
              <a:rPr lang="en-US" dirty="0" smtClean="0"/>
              <a:t>data; deliver them in </a:t>
            </a:r>
            <a:r>
              <a:rPr lang="en-US" dirty="0"/>
              <a:t>a clean usable </a:t>
            </a:r>
            <a:r>
              <a:rPr lang="en-US" dirty="0" smtClean="0"/>
              <a:t>form; </a:t>
            </a:r>
          </a:p>
          <a:p>
            <a:pPr lvl="2"/>
            <a:r>
              <a:rPr lang="en-US" dirty="0" smtClean="0">
                <a:solidFill>
                  <a:srgbClr val="C00000"/>
                </a:solidFill>
              </a:rPr>
              <a:t>contextualize</a:t>
            </a:r>
            <a:r>
              <a:rPr lang="en-US" dirty="0" smtClean="0"/>
              <a:t> them; </a:t>
            </a:r>
          </a:p>
          <a:p>
            <a:pPr lvl="2"/>
            <a:r>
              <a:rPr lang="en-US" dirty="0" smtClean="0">
                <a:solidFill>
                  <a:srgbClr val="C00000"/>
                </a:solidFill>
              </a:rPr>
              <a:t>extract </a:t>
            </a:r>
            <a:r>
              <a:rPr lang="en-US" dirty="0">
                <a:solidFill>
                  <a:srgbClr val="C00000"/>
                </a:solidFill>
              </a:rPr>
              <a:t>relationships and </a:t>
            </a:r>
            <a:r>
              <a:rPr lang="en-US" dirty="0" smtClean="0">
                <a:solidFill>
                  <a:srgbClr val="C00000"/>
                </a:solidFill>
              </a:rPr>
              <a:t>patterns hidden </a:t>
            </a:r>
            <a:r>
              <a:rPr lang="en-US" dirty="0">
                <a:solidFill>
                  <a:srgbClr val="C00000"/>
                </a:solidFill>
              </a:rPr>
              <a:t>within </a:t>
            </a:r>
            <a:r>
              <a:rPr lang="en-US" dirty="0" smtClean="0">
                <a:solidFill>
                  <a:srgbClr val="C00000"/>
                </a:solidFill>
              </a:rPr>
              <a:t>them; </a:t>
            </a:r>
          </a:p>
          <a:p>
            <a:pPr lvl="2"/>
            <a:r>
              <a:rPr lang="en-US" dirty="0" smtClean="0">
                <a:solidFill>
                  <a:srgbClr val="C00000"/>
                </a:solidFill>
              </a:rPr>
              <a:t>generalize </a:t>
            </a:r>
            <a:r>
              <a:rPr lang="en-US" dirty="0">
                <a:solidFill>
                  <a:srgbClr val="C00000"/>
                </a:solidFill>
              </a:rPr>
              <a:t>for </a:t>
            </a:r>
            <a:r>
              <a:rPr lang="en-US" dirty="0" smtClean="0">
                <a:solidFill>
                  <a:srgbClr val="C00000"/>
                </a:solidFill>
              </a:rPr>
              <a:t>insight; </a:t>
            </a:r>
          </a:p>
          <a:p>
            <a:pPr lvl="2"/>
            <a:r>
              <a:rPr lang="en-US" dirty="0" smtClean="0">
                <a:solidFill>
                  <a:srgbClr val="C00000"/>
                </a:solidFill>
              </a:rPr>
              <a:t>confirm </a:t>
            </a:r>
            <a:r>
              <a:rPr lang="en-US" dirty="0">
                <a:solidFill>
                  <a:srgbClr val="C00000"/>
                </a:solidFill>
              </a:rPr>
              <a:t>hypotheses and </a:t>
            </a:r>
            <a:r>
              <a:rPr lang="en-US" dirty="0" smtClean="0">
                <a:solidFill>
                  <a:srgbClr val="C00000"/>
                </a:solidFill>
              </a:rPr>
              <a:t>errors; </a:t>
            </a:r>
          </a:p>
          <a:p>
            <a:pPr lvl="2"/>
            <a:r>
              <a:rPr lang="en-US" dirty="0" smtClean="0">
                <a:solidFill>
                  <a:srgbClr val="C00000"/>
                </a:solidFill>
              </a:rPr>
              <a:t>share with others; </a:t>
            </a:r>
          </a:p>
          <a:p>
            <a:pPr lvl="2"/>
            <a:r>
              <a:rPr lang="en-US" dirty="0" smtClean="0"/>
              <a:t>decide </a:t>
            </a:r>
            <a:r>
              <a:rPr lang="en-US" dirty="0"/>
              <a:t>and </a:t>
            </a:r>
            <a:r>
              <a:rPr lang="en-US" dirty="0" smtClean="0"/>
              <a:t>act…”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l-GR" dirty="0"/>
          </a:p>
        </p:txBody>
      </p:sp>
      <p:sp>
        <p:nvSpPr>
          <p:cNvPr id="4" name="Content Placeholder 3"/>
          <p:cNvSpPr>
            <a:spLocks noGrp="1"/>
          </p:cNvSpPr>
          <p:nvPr>
            <p:ph idx="1"/>
          </p:nvPr>
        </p:nvSpPr>
        <p:spPr/>
        <p:txBody>
          <a:bodyPr/>
          <a:lstStyle/>
          <a:p>
            <a:pPr>
              <a:buNone/>
            </a:pPr>
            <a:r>
              <a:rPr lang="en-US" dirty="0" smtClean="0"/>
              <a:t>Any questions?</a:t>
            </a:r>
          </a:p>
          <a:p>
            <a:pPr>
              <a:buNone/>
            </a:pPr>
            <a:endParaRPr lang="en-US" dirty="0" smtClean="0"/>
          </a:p>
          <a:p>
            <a:pPr>
              <a:buNone/>
            </a:pPr>
            <a:r>
              <a:rPr lang="en-US" dirty="0" smtClean="0"/>
              <a:t>More information</a:t>
            </a:r>
          </a:p>
          <a:p>
            <a:pPr lvl="2"/>
            <a:r>
              <a:rPr lang="fr-FR" dirty="0" smtClean="0">
                <a:hlinkClick r:id="rId2"/>
              </a:rPr>
              <a:t>http://www.cs.uoi.gr/~pvassil/projects/cinecubes/</a:t>
            </a:r>
            <a:endParaRPr lang="fr-FR" dirty="0" smtClean="0"/>
          </a:p>
          <a:p>
            <a:pPr>
              <a:buNone/>
            </a:pPr>
            <a:r>
              <a:rPr lang="en-US" dirty="0" smtClean="0"/>
              <a:t>Demo</a:t>
            </a:r>
          </a:p>
          <a:p>
            <a:pPr lvl="2"/>
            <a:r>
              <a:rPr lang="fr-FR" dirty="0" smtClean="0">
                <a:hlinkClick r:id="rId3"/>
              </a:rPr>
              <a:t>http://snf-56304.vm.okeanos.grnet.gr/</a:t>
            </a:r>
            <a:endParaRPr lang="fr-FR" dirty="0" smtClean="0"/>
          </a:p>
          <a:p>
            <a:pPr>
              <a:buNone/>
            </a:pPr>
            <a:r>
              <a:rPr lang="fr-FR" dirty="0" smtClean="0"/>
              <a:t>Code</a:t>
            </a:r>
          </a:p>
          <a:p>
            <a:pPr lvl="2"/>
            <a:r>
              <a:rPr lang="fr-FR" sz="2000" dirty="0" smtClean="0">
                <a:hlinkClick r:id="rId4"/>
              </a:rPr>
              <a:t>https://github.com/DAINTINESS-Group/CinecubesPublic.git</a:t>
            </a:r>
            <a:r>
              <a:rPr lang="fr-FR" sz="2000" dirty="0" smtClean="0"/>
              <a:t> </a:t>
            </a:r>
            <a:endParaRPr lang="el-GR"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dirty="0">
              <a:solidFill>
                <a:prstClr val="black">
                  <a:tint val="75000"/>
                </a:prstClr>
              </a:solidFill>
            </a:endParaRPr>
          </a:p>
        </p:txBody>
      </p:sp>
      <p:pic>
        <p:nvPicPr>
          <p:cNvPr id="5" name="Picture 7" descr="C:\Users\pvassil\AppData\Local\Microsoft\Windows\Temporary Internet Files\Content.IE5\JK8E0TC8\MC900437563[1].wmf"/>
          <p:cNvPicPr>
            <a:picLocks noChangeAspect="1" noChangeArrowheads="1"/>
          </p:cNvPicPr>
          <p:nvPr/>
        </p:nvPicPr>
        <p:blipFill>
          <a:blip r:embed="rId5" cstate="print"/>
          <a:srcRect/>
          <a:stretch>
            <a:fillRect/>
          </a:stretch>
        </p:blipFill>
        <p:spPr bwMode="auto">
          <a:xfrm>
            <a:off x="7020272" y="332656"/>
            <a:ext cx="1943100" cy="1984375"/>
          </a:xfrm>
          <a:prstGeom prst="rect">
            <a:avLst/>
          </a:prstGeom>
          <a:noFill/>
        </p:spPr>
      </p:pic>
      <p:pic>
        <p:nvPicPr>
          <p:cNvPr id="6" name="Picture 12" descr="C:\Users\pvassil\AppData\Local\Microsoft\Windows\Temporary Internet Files\Content.IE5\JK8E0TC8\MC900442026[1].wmf"/>
          <p:cNvPicPr>
            <a:picLocks noChangeAspect="1" noChangeArrowheads="1"/>
          </p:cNvPicPr>
          <p:nvPr/>
        </p:nvPicPr>
        <p:blipFill>
          <a:blip r:embed="rId6" cstate="print"/>
          <a:srcRect/>
          <a:stretch>
            <a:fillRect/>
          </a:stretch>
        </p:blipFill>
        <p:spPr bwMode="auto">
          <a:xfrm>
            <a:off x="7380312" y="3717032"/>
            <a:ext cx="1631950" cy="1901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Auxiliary slides</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xmlns="" val="2005143309"/>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rPr>
              <a:t>Related Work</a:t>
            </a: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xmlns="" val="454404159"/>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solidFill>
                  <a:srgbClr val="000000"/>
                </a:solidFill>
              </a:rPr>
              <a:t>Related Work</a:t>
            </a:r>
          </a:p>
        </p:txBody>
      </p:sp>
      <p:sp>
        <p:nvSpPr>
          <p:cNvPr id="3" name="Content Placeholder 2"/>
          <p:cNvSpPr>
            <a:spLocks noGrp="1"/>
          </p:cNvSpPr>
          <p:nvPr>
            <p:ph idx="1"/>
          </p:nvPr>
        </p:nvSpPr>
        <p:spPr/>
        <p:txBody>
          <a:bodyPr/>
          <a:lstStyle/>
          <a:p>
            <a:r>
              <a:rPr lang="en-US" dirty="0"/>
              <a:t>Query </a:t>
            </a:r>
            <a:r>
              <a:rPr lang="en-US" dirty="0" smtClean="0"/>
              <a:t>Recommendations</a:t>
            </a:r>
          </a:p>
          <a:p>
            <a:r>
              <a:rPr lang="en-US" dirty="0" smtClean="0"/>
              <a:t>Database-related efforts</a:t>
            </a:r>
          </a:p>
          <a:p>
            <a:r>
              <a:rPr lang="en-US" dirty="0"/>
              <a:t>OLAP-related </a:t>
            </a:r>
            <a:r>
              <a:rPr lang="en-US" dirty="0" smtClean="0"/>
              <a:t>methods</a:t>
            </a:r>
          </a:p>
          <a:p>
            <a:r>
              <a:rPr lang="en-US" dirty="0"/>
              <a:t>Advanced OLAP </a:t>
            </a:r>
            <a:r>
              <a:rPr lang="en-US" dirty="0" smtClean="0"/>
              <a:t>operators</a:t>
            </a:r>
          </a:p>
          <a:p>
            <a:r>
              <a:rPr lang="en-US" dirty="0"/>
              <a:t>Text synthesis from query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xmlns="" val="2010932257"/>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solidFill>
                  <a:srgbClr val="000000"/>
                </a:solidFill>
              </a:rPr>
              <a:t>Related Work</a:t>
            </a:r>
          </a:p>
        </p:txBody>
      </p:sp>
      <p:sp>
        <p:nvSpPr>
          <p:cNvPr id="3" name="Content Placeholder 2"/>
          <p:cNvSpPr>
            <a:spLocks noGrp="1"/>
          </p:cNvSpPr>
          <p:nvPr>
            <p:ph idx="1"/>
          </p:nvPr>
        </p:nvSpPr>
        <p:spPr/>
        <p:txBody>
          <a:bodyPr/>
          <a:lstStyle/>
          <a:p>
            <a:r>
              <a:rPr lang="en-US" dirty="0"/>
              <a:t>Query </a:t>
            </a:r>
            <a:r>
              <a:rPr lang="en-US" dirty="0" smtClean="0"/>
              <a:t>Recommendations</a:t>
            </a:r>
          </a:p>
          <a:p>
            <a:r>
              <a:rPr lang="en-US" dirty="0" smtClean="0"/>
              <a:t>Database-related efforts</a:t>
            </a:r>
          </a:p>
          <a:p>
            <a:r>
              <a:rPr lang="en-US" dirty="0"/>
              <a:t>OLAP-related </a:t>
            </a:r>
            <a:r>
              <a:rPr lang="en-US" dirty="0" smtClean="0"/>
              <a:t>methods</a:t>
            </a:r>
          </a:p>
          <a:p>
            <a:r>
              <a:rPr lang="en-US" dirty="0"/>
              <a:t>Advanced OLAP </a:t>
            </a:r>
            <a:r>
              <a:rPr lang="en-US" dirty="0" smtClean="0"/>
              <a:t>operators</a:t>
            </a:r>
          </a:p>
          <a:p>
            <a:r>
              <a:rPr lang="en-US" dirty="0"/>
              <a:t>Text synthesis from query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xmlns="" val="2010932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Query </a:t>
            </a:r>
            <a:r>
              <a:rPr lang="en-US" dirty="0" smtClean="0"/>
              <a:t>Recommendations</a:t>
            </a:r>
            <a:endParaRPr lang="en-US" dirty="0"/>
          </a:p>
        </p:txBody>
      </p:sp>
      <p:sp>
        <p:nvSpPr>
          <p:cNvPr id="5" name="Content Placeholder 4"/>
          <p:cNvSpPr>
            <a:spLocks noGrp="1"/>
          </p:cNvSpPr>
          <p:nvPr>
            <p:ph idx="1"/>
          </p:nvPr>
        </p:nvSpPr>
        <p:spPr/>
        <p:txBody>
          <a:bodyPr>
            <a:normAutofit fontScale="62500" lnSpcReduction="20000"/>
          </a:bodyPr>
          <a:lstStyle/>
          <a:p>
            <a:r>
              <a:rPr lang="en-US" kern="1400" dirty="0"/>
              <a:t>A. Giacometti, P. Marcel, E. </a:t>
            </a:r>
            <a:r>
              <a:rPr lang="en-US" kern="1400" dirty="0" err="1"/>
              <a:t>Negre</a:t>
            </a:r>
            <a:r>
              <a:rPr lang="en-US" kern="1400" dirty="0"/>
              <a:t>, A. </a:t>
            </a:r>
            <a:r>
              <a:rPr lang="en-US" kern="1400" dirty="0" err="1"/>
              <a:t>Soulet</a:t>
            </a:r>
            <a:r>
              <a:rPr lang="en-US" kern="1400" dirty="0"/>
              <a:t>, 2011. Query Recommendations for OLAP Discovery-Driven Analysis. IJDWM 7,2 (2011), 1-25 </a:t>
            </a:r>
            <a:r>
              <a:rPr lang="en-US" kern="1400" dirty="0" smtClean="0"/>
              <a:t>DOI= http</a:t>
            </a:r>
            <a:r>
              <a:rPr lang="en-US" kern="1400" dirty="0"/>
              <a:t>://</a:t>
            </a:r>
            <a:r>
              <a:rPr lang="en-US" kern="1400" dirty="0" smtClean="0"/>
              <a:t>dx.doi.org/10.4018/jdwm.2011040101</a:t>
            </a:r>
          </a:p>
          <a:p>
            <a:endParaRPr lang="en-US" kern="1400" dirty="0">
              <a:solidFill>
                <a:srgbClr val="000000"/>
              </a:solidFill>
              <a:latin typeface="Times New Roman"/>
              <a:ea typeface="Times New Roman"/>
              <a:cs typeface="Times New Roman"/>
            </a:endParaRPr>
          </a:p>
          <a:p>
            <a:r>
              <a:rPr lang="en-US" kern="1400" dirty="0"/>
              <a:t>C. S. Jensen, T. B. Pedersen, C. Thomsen, 2010. Multidimensional Databases and Data Warehousing. Synthesis Lectures on Data Management, Morgan &amp; Claypool </a:t>
            </a:r>
            <a:r>
              <a:rPr lang="en-US" kern="1400" dirty="0" smtClean="0"/>
              <a:t>Publishers</a:t>
            </a:r>
          </a:p>
          <a:p>
            <a:endParaRPr lang="en-US" kern="1400" dirty="0">
              <a:solidFill>
                <a:srgbClr val="000000"/>
              </a:solidFill>
              <a:latin typeface="Times New Roman"/>
              <a:ea typeface="Times New Roman"/>
              <a:cs typeface="Times New Roman"/>
            </a:endParaRPr>
          </a:p>
          <a:p>
            <a:r>
              <a:rPr lang="en-US" kern="1400" dirty="0"/>
              <a:t>A. </a:t>
            </a:r>
            <a:r>
              <a:rPr lang="en-US" kern="1400" dirty="0" err="1"/>
              <a:t>Maniatis</a:t>
            </a:r>
            <a:r>
              <a:rPr lang="en-US" kern="1400" dirty="0"/>
              <a:t>, P. </a:t>
            </a:r>
            <a:r>
              <a:rPr lang="en-US" kern="1400" dirty="0" err="1"/>
              <a:t>Vassiliadis</a:t>
            </a:r>
            <a:r>
              <a:rPr lang="en-US" kern="1400" dirty="0"/>
              <a:t>, S. </a:t>
            </a:r>
            <a:r>
              <a:rPr lang="en-US" kern="1400" dirty="0" err="1"/>
              <a:t>Skiadopoulos</a:t>
            </a:r>
            <a:r>
              <a:rPr lang="en-US" kern="1400" dirty="0"/>
              <a:t>, Y. </a:t>
            </a:r>
            <a:r>
              <a:rPr lang="en-US" kern="1400" dirty="0" err="1"/>
              <a:t>Vassiliou</a:t>
            </a:r>
            <a:r>
              <a:rPr lang="en-US" kern="1400" dirty="0"/>
              <a:t>, G. </a:t>
            </a:r>
            <a:r>
              <a:rPr lang="en-US" kern="1400" dirty="0" err="1"/>
              <a:t>Mavrogonatos</a:t>
            </a:r>
            <a:r>
              <a:rPr lang="en-US" kern="1400" dirty="0"/>
              <a:t>, I. </a:t>
            </a:r>
            <a:r>
              <a:rPr lang="en-US" kern="1400" dirty="0" err="1"/>
              <a:t>Michalarias</a:t>
            </a:r>
            <a:r>
              <a:rPr lang="en-US" kern="1400" dirty="0"/>
              <a:t>, 2005. A presentation model and non-traditional visualization for OLAP. IJDWM, 1,1 (2005), 1-36. DOI= http://</a:t>
            </a:r>
            <a:r>
              <a:rPr lang="en-US" kern="1400" dirty="0" smtClean="0"/>
              <a:t>dx.doi.org/10.4018/jdwm.2005010101</a:t>
            </a:r>
          </a:p>
          <a:p>
            <a:endParaRPr lang="en-US" kern="1400" dirty="0">
              <a:solidFill>
                <a:srgbClr val="000000"/>
              </a:solidFill>
              <a:latin typeface="Times New Roman"/>
              <a:ea typeface="Times New Roman"/>
              <a:cs typeface="Times New Roman"/>
            </a:endParaRPr>
          </a:p>
          <a:p>
            <a:r>
              <a:rPr lang="en-US" kern="1400" dirty="0"/>
              <a:t>P. Marcel, E. </a:t>
            </a:r>
            <a:r>
              <a:rPr lang="en-US" kern="1400" dirty="0" err="1"/>
              <a:t>Negre</a:t>
            </a:r>
            <a:r>
              <a:rPr lang="en-US" kern="1400" dirty="0"/>
              <a:t>, 2011. A survey of query recommendation techniques for data warehouse exploration. EDA (Clermont-Ferrand, France, 2011), pp. 119-134</a:t>
            </a:r>
            <a:endParaRPr lang="en-US" kern="1400" dirty="0">
              <a:solidFill>
                <a:srgbClr val="000000"/>
              </a:solidFill>
              <a:latin typeface="Times New Roman"/>
              <a:ea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xmlns="" val="328367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Database-related efforts</a:t>
            </a:r>
          </a:p>
        </p:txBody>
      </p:sp>
      <p:sp>
        <p:nvSpPr>
          <p:cNvPr id="2" name="Content Placeholder 1"/>
          <p:cNvSpPr>
            <a:spLocks noGrp="1"/>
          </p:cNvSpPr>
          <p:nvPr>
            <p:ph idx="1"/>
          </p:nvPr>
        </p:nvSpPr>
        <p:spPr/>
        <p:txBody>
          <a:bodyPr>
            <a:normAutofit/>
          </a:bodyPr>
          <a:lstStyle/>
          <a:p>
            <a:r>
              <a:rPr lang="en-US" sz="2000" dirty="0"/>
              <a:t>K. </a:t>
            </a:r>
            <a:r>
              <a:rPr lang="en-US" sz="2000" dirty="0" err="1"/>
              <a:t>Stefanidis</a:t>
            </a:r>
            <a:r>
              <a:rPr lang="en-US" sz="2000" dirty="0"/>
              <a:t>, M. </a:t>
            </a:r>
            <a:r>
              <a:rPr lang="en-US" sz="2000" dirty="0" err="1"/>
              <a:t>Drosou</a:t>
            </a:r>
            <a:r>
              <a:rPr lang="en-US" sz="2000" dirty="0"/>
              <a:t>, E. </a:t>
            </a:r>
            <a:r>
              <a:rPr lang="en-US" sz="2000" dirty="0" err="1"/>
              <a:t>Pitoura</a:t>
            </a:r>
            <a:r>
              <a:rPr lang="en-US" sz="2000" dirty="0"/>
              <a:t>, 2009. "You May Also Like" Results in Relational Databases. </a:t>
            </a:r>
            <a:r>
              <a:rPr lang="en-US" sz="2000" dirty="0" err="1"/>
              <a:t>PersDB</a:t>
            </a:r>
            <a:r>
              <a:rPr lang="en-US" sz="2000" dirty="0"/>
              <a:t> (Lyon, France, 2009</a:t>
            </a:r>
            <a:r>
              <a:rPr lang="en-US" sz="2000" dirty="0" smtClean="0"/>
              <a:t>).</a:t>
            </a:r>
          </a:p>
          <a:p>
            <a:endParaRPr lang="en-US" sz="2000" dirty="0"/>
          </a:p>
          <a:p>
            <a:r>
              <a:rPr lang="en-US" sz="2000" dirty="0"/>
              <a:t>G. </a:t>
            </a:r>
            <a:r>
              <a:rPr lang="en-US" sz="2000" dirty="0" err="1"/>
              <a:t>Chatzopoulou</a:t>
            </a:r>
            <a:r>
              <a:rPr lang="en-US" sz="2000" dirty="0"/>
              <a:t>, M. </a:t>
            </a:r>
            <a:r>
              <a:rPr lang="en-US" sz="2000" dirty="0" err="1"/>
              <a:t>Eirinaki</a:t>
            </a:r>
            <a:r>
              <a:rPr lang="en-US" sz="2000" dirty="0"/>
              <a:t>, S. </a:t>
            </a:r>
            <a:r>
              <a:rPr lang="en-US" sz="2000" dirty="0" err="1"/>
              <a:t>Koshy</a:t>
            </a:r>
            <a:r>
              <a:rPr lang="en-US" sz="2000" dirty="0"/>
              <a:t>, S. Mittal, N. </a:t>
            </a:r>
            <a:r>
              <a:rPr lang="en-US" sz="2000" dirty="0" err="1"/>
              <a:t>Polyzotis</a:t>
            </a:r>
            <a:r>
              <a:rPr lang="en-US" sz="2000" dirty="0"/>
              <a:t>, J. </a:t>
            </a:r>
            <a:r>
              <a:rPr lang="en-US" sz="2000" dirty="0" err="1"/>
              <a:t>Varman</a:t>
            </a:r>
            <a:r>
              <a:rPr lang="en-US" sz="2000" dirty="0"/>
              <a:t>, 2011. The </a:t>
            </a:r>
            <a:r>
              <a:rPr lang="en-US" sz="2000" dirty="0" err="1"/>
              <a:t>QueRIE</a:t>
            </a:r>
            <a:r>
              <a:rPr lang="en-US" sz="2000" dirty="0"/>
              <a:t> system for Personalized Query Recommendations. IEEE Data Eng. Bull. 34,2 (2011), pp. 55-60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xmlns="" val="328535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OLAP-related methods</a:t>
            </a:r>
          </a:p>
        </p:txBody>
      </p:sp>
      <p:sp>
        <p:nvSpPr>
          <p:cNvPr id="2" name="Content Placeholder 1"/>
          <p:cNvSpPr>
            <a:spLocks noGrp="1"/>
          </p:cNvSpPr>
          <p:nvPr>
            <p:ph idx="1"/>
          </p:nvPr>
        </p:nvSpPr>
        <p:spPr/>
        <p:txBody>
          <a:bodyPr>
            <a:normAutofit/>
          </a:bodyPr>
          <a:lstStyle/>
          <a:p>
            <a:r>
              <a:rPr lang="en-US" sz="2000" dirty="0"/>
              <a:t>V. </a:t>
            </a:r>
            <a:r>
              <a:rPr lang="en-US" sz="2000" dirty="0" err="1"/>
              <a:t>Cariou</a:t>
            </a:r>
            <a:r>
              <a:rPr lang="en-US" sz="2000" dirty="0"/>
              <a:t>, J. </a:t>
            </a:r>
            <a:r>
              <a:rPr lang="en-US" sz="2000" dirty="0" err="1"/>
              <a:t>Cubillé</a:t>
            </a:r>
            <a:r>
              <a:rPr lang="en-US" sz="2000" dirty="0"/>
              <a:t>, C. </a:t>
            </a:r>
            <a:r>
              <a:rPr lang="en-US" sz="2000" dirty="0" err="1"/>
              <a:t>Derquenne</a:t>
            </a:r>
            <a:r>
              <a:rPr lang="en-US" sz="2000" dirty="0"/>
              <a:t>, S. Goutier, </a:t>
            </a:r>
            <a:r>
              <a:rPr lang="en-US" sz="2000" dirty="0" err="1"/>
              <a:t>F.Guisnel</a:t>
            </a:r>
            <a:r>
              <a:rPr lang="en-US" sz="2000" dirty="0"/>
              <a:t>, H. </a:t>
            </a:r>
            <a:r>
              <a:rPr lang="en-US" sz="2000" dirty="0" err="1"/>
              <a:t>Klajnmic</a:t>
            </a:r>
            <a:r>
              <a:rPr lang="en-US" sz="2000" dirty="0"/>
              <a:t>, 2008. Built-In Indicators to Discover Interesting Drill Paths in a Cube. </a:t>
            </a:r>
            <a:r>
              <a:rPr lang="en-US" sz="2000" dirty="0" err="1"/>
              <a:t>DaWaK</a:t>
            </a:r>
            <a:r>
              <a:rPr lang="en-US" sz="2000" dirty="0"/>
              <a:t> (Turin, Italy, 2008), pp. 33-44, </a:t>
            </a:r>
            <a:r>
              <a:rPr lang="en-US" sz="2000" dirty="0" smtClean="0"/>
              <a:t>DOI=http</a:t>
            </a:r>
            <a:r>
              <a:rPr lang="en-US" sz="2000" dirty="0"/>
              <a:t>://</a:t>
            </a:r>
            <a:r>
              <a:rPr lang="en-US" sz="2000" dirty="0" smtClean="0"/>
              <a:t>dx.doi.org/10.1007/978-3-540-85836-2_4</a:t>
            </a:r>
          </a:p>
          <a:p>
            <a:endParaRPr lang="en-US" sz="2000" dirty="0" smtClean="0"/>
          </a:p>
          <a:p>
            <a:r>
              <a:rPr lang="en-US" sz="2000" dirty="0"/>
              <a:t>A. Giacometti, P. Marcel, E. </a:t>
            </a:r>
            <a:r>
              <a:rPr lang="en-US" sz="2000" dirty="0" err="1"/>
              <a:t>Negre</a:t>
            </a:r>
            <a:r>
              <a:rPr lang="en-US" sz="2000" dirty="0"/>
              <a:t>, A. </a:t>
            </a:r>
            <a:r>
              <a:rPr lang="en-US" sz="2000" dirty="0" err="1"/>
              <a:t>Soulet</a:t>
            </a:r>
            <a:r>
              <a:rPr lang="en-US" sz="2000" dirty="0"/>
              <a:t>, 2011. Query Recommendations for OLAP Discovery-Driven Analysis. IJDWM 7,2 (2011), 1-25 DOI= http://dx.doi.org/10.4018/jdwm.2011040101</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xmlns="" val="12193842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Advanced OLAP operators</a:t>
            </a:r>
          </a:p>
        </p:txBody>
      </p:sp>
      <p:sp>
        <p:nvSpPr>
          <p:cNvPr id="2" name="Content Placeholder 1"/>
          <p:cNvSpPr>
            <a:spLocks noGrp="1"/>
          </p:cNvSpPr>
          <p:nvPr>
            <p:ph idx="1"/>
          </p:nvPr>
        </p:nvSpPr>
        <p:spPr/>
        <p:txBody>
          <a:bodyPr>
            <a:normAutofit/>
          </a:bodyPr>
          <a:lstStyle/>
          <a:p>
            <a:r>
              <a:rPr lang="en-US" sz="2000" dirty="0" err="1"/>
              <a:t>Sunita</a:t>
            </a:r>
            <a:r>
              <a:rPr lang="en-US" sz="2000" dirty="0"/>
              <a:t> </a:t>
            </a:r>
            <a:r>
              <a:rPr lang="en-US" sz="2000" dirty="0" err="1"/>
              <a:t>Sarawagi</a:t>
            </a:r>
            <a:r>
              <a:rPr lang="en-US" sz="2000" dirty="0"/>
              <a:t>: User-Adaptive Exploration of Multidimensional Data. VLDB 2000:307-316</a:t>
            </a:r>
          </a:p>
          <a:p>
            <a:endParaRPr lang="en-US" sz="2000" dirty="0" smtClean="0"/>
          </a:p>
          <a:p>
            <a:r>
              <a:rPr lang="en-US" sz="2000" dirty="0" smtClean="0"/>
              <a:t>S</a:t>
            </a:r>
            <a:r>
              <a:rPr lang="en-US" sz="2000" dirty="0"/>
              <a:t>. </a:t>
            </a:r>
            <a:r>
              <a:rPr lang="en-US" sz="2000" dirty="0" err="1"/>
              <a:t>Sarawagi</a:t>
            </a:r>
            <a:r>
              <a:rPr lang="en-US" sz="2000" dirty="0"/>
              <a:t>, 1999. Explaining Differences in Multidimensional Aggregates. VLDB (Edinburgh, Scotland, 1999), pp. </a:t>
            </a:r>
            <a:r>
              <a:rPr lang="en-US" sz="2000" dirty="0" smtClean="0"/>
              <a:t>42-53</a:t>
            </a:r>
          </a:p>
          <a:p>
            <a:endParaRPr lang="en-US" sz="2000" dirty="0"/>
          </a:p>
          <a:p>
            <a:r>
              <a:rPr lang="en-US" sz="2000" dirty="0"/>
              <a:t>G. </a:t>
            </a:r>
            <a:r>
              <a:rPr lang="en-US" sz="2000" dirty="0" err="1"/>
              <a:t>Sathe</a:t>
            </a:r>
            <a:r>
              <a:rPr lang="en-US" sz="2000" dirty="0"/>
              <a:t>, S. </a:t>
            </a:r>
            <a:r>
              <a:rPr lang="en-US" sz="2000" dirty="0" err="1"/>
              <a:t>Sarawagi</a:t>
            </a:r>
            <a:r>
              <a:rPr lang="en-US" sz="2000" dirty="0"/>
              <a:t>, 2001. Intelligent Rollups in Multidimensional OLAP Data. VLDB (Roma, Italy 2001), pp.531-540</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xmlns="" val="1472959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Text synthesis from query results</a:t>
            </a:r>
          </a:p>
        </p:txBody>
      </p:sp>
      <p:sp>
        <p:nvSpPr>
          <p:cNvPr id="2" name="Content Placeholder 1"/>
          <p:cNvSpPr>
            <a:spLocks noGrp="1"/>
          </p:cNvSpPr>
          <p:nvPr>
            <p:ph idx="1"/>
          </p:nvPr>
        </p:nvSpPr>
        <p:spPr/>
        <p:txBody>
          <a:bodyPr>
            <a:normAutofit/>
          </a:bodyPr>
          <a:lstStyle/>
          <a:p>
            <a:r>
              <a:rPr lang="en-US" sz="2000" dirty="0"/>
              <a:t>A. </a:t>
            </a:r>
            <a:r>
              <a:rPr lang="en-US" sz="2000" dirty="0" err="1"/>
              <a:t>Simitsis</a:t>
            </a:r>
            <a:r>
              <a:rPr lang="en-US" sz="2000" dirty="0"/>
              <a:t>, G. </a:t>
            </a:r>
            <a:r>
              <a:rPr lang="en-US" sz="2000" dirty="0" err="1"/>
              <a:t>Koutrika</a:t>
            </a:r>
            <a:r>
              <a:rPr lang="en-US" sz="2000" dirty="0"/>
              <a:t>, Y. </a:t>
            </a:r>
            <a:r>
              <a:rPr lang="en-US" sz="2000" dirty="0" err="1"/>
              <a:t>Alexandrakis</a:t>
            </a:r>
            <a:r>
              <a:rPr lang="en-US" sz="2000" dirty="0"/>
              <a:t>, Y.E. Ioannidis, 2008. Synthesizing structured text from logical database subsets. EDBT (Nantes, France, 2008) pp. 428-439, DOI=http://doi.acm.org/10.1145/ 1353343.1353396</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xmlns="" val="166370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and this is how </a:t>
            </a:r>
            <a:r>
              <a:rPr lang="en-US" sz="3600" dirty="0" smtClean="0">
                <a:solidFill>
                  <a:schemeClr val="bg1">
                    <a:lumMod val="50000"/>
                  </a:schemeClr>
                </a:solidFill>
              </a:rPr>
              <a:t>naïve query answering </a:t>
            </a:r>
            <a:r>
              <a:rPr lang="en-US" sz="3600" dirty="0" smtClean="0"/>
              <a:t>will be replaced by </a:t>
            </a:r>
            <a:r>
              <a:rPr lang="en-US" sz="3600" dirty="0" smtClean="0">
                <a:solidFill>
                  <a:srgbClr val="C00000"/>
                </a:solidFill>
              </a:rPr>
              <a:t>insight gaining </a:t>
            </a:r>
            <a:r>
              <a:rPr lang="en-US" sz="3600" dirty="0" smtClean="0"/>
              <a:t>…</a:t>
            </a:r>
            <a:endParaRPr lang="el-GR" sz="3600" dirty="0"/>
          </a:p>
        </p:txBody>
      </p:sp>
      <p:sp>
        <p:nvSpPr>
          <p:cNvPr id="3" name="Content Placeholder 2"/>
          <p:cNvSpPr>
            <a:spLocks noGrp="1"/>
          </p:cNvSpPr>
          <p:nvPr>
            <p:ph idx="1"/>
          </p:nvPr>
        </p:nvSpPr>
        <p:spPr/>
        <p:txBody>
          <a:bodyPr>
            <a:normAutofit/>
          </a:bodyPr>
          <a:lstStyle/>
          <a:p>
            <a:r>
              <a:rPr lang="en-US" dirty="0" smtClean="0"/>
              <a:t>Data contextualization</a:t>
            </a:r>
          </a:p>
          <a:p>
            <a:pPr lvl="1"/>
            <a:r>
              <a:rPr lang="en-US" dirty="0" smtClean="0">
                <a:solidFill>
                  <a:srgbClr val="C00000"/>
                </a:solidFill>
              </a:rPr>
              <a:t>contextualize  </a:t>
            </a:r>
          </a:p>
          <a:p>
            <a:r>
              <a:rPr lang="en-US" dirty="0" smtClean="0"/>
              <a:t>(On-line) Pattern Mining &amp; Forecasting</a:t>
            </a:r>
          </a:p>
          <a:p>
            <a:pPr lvl="1"/>
            <a:r>
              <a:rPr lang="en-US" dirty="0">
                <a:solidFill>
                  <a:srgbClr val="C00000"/>
                </a:solidFill>
              </a:rPr>
              <a:t>extract relationships and </a:t>
            </a:r>
            <a:r>
              <a:rPr lang="en-US" dirty="0" smtClean="0">
                <a:solidFill>
                  <a:srgbClr val="C00000"/>
                </a:solidFill>
              </a:rPr>
              <a:t>patterns</a:t>
            </a:r>
            <a:endParaRPr lang="en-US" dirty="0">
              <a:solidFill>
                <a:srgbClr val="C00000"/>
              </a:solidFill>
            </a:endParaRPr>
          </a:p>
          <a:p>
            <a:pPr lvl="1"/>
            <a:r>
              <a:rPr lang="en-US" dirty="0">
                <a:solidFill>
                  <a:srgbClr val="C00000"/>
                </a:solidFill>
              </a:rPr>
              <a:t>generalize for </a:t>
            </a:r>
            <a:r>
              <a:rPr lang="en-US" dirty="0" smtClean="0">
                <a:solidFill>
                  <a:srgbClr val="C00000"/>
                </a:solidFill>
              </a:rPr>
              <a:t>insight </a:t>
            </a:r>
            <a:endParaRPr lang="en-US" dirty="0">
              <a:solidFill>
                <a:srgbClr val="C00000"/>
              </a:solidFill>
            </a:endParaRPr>
          </a:p>
          <a:p>
            <a:pPr lvl="1"/>
            <a:r>
              <a:rPr lang="en-US" dirty="0">
                <a:solidFill>
                  <a:srgbClr val="C00000"/>
                </a:solidFill>
              </a:rPr>
              <a:t>confirm hypotheses and </a:t>
            </a:r>
            <a:r>
              <a:rPr lang="en-US" dirty="0" smtClean="0">
                <a:solidFill>
                  <a:srgbClr val="C00000"/>
                </a:solidFill>
              </a:rPr>
              <a:t>errors</a:t>
            </a:r>
            <a:endParaRPr lang="en-US" dirty="0">
              <a:solidFill>
                <a:srgbClr val="C00000"/>
              </a:solidFill>
            </a:endParaRPr>
          </a:p>
          <a:p>
            <a:r>
              <a:rPr lang="en-US" dirty="0" smtClean="0"/>
              <a:t>Presentation (</a:t>
            </a:r>
            <a:r>
              <a:rPr lang="en-US" dirty="0" smtClean="0">
                <a:solidFill>
                  <a:srgbClr val="C00000"/>
                </a:solidFill>
              </a:rPr>
              <a:t>share with others</a:t>
            </a:r>
            <a:r>
              <a:rPr lang="en-US" dirty="0" smtClean="0"/>
              <a:t>)</a:t>
            </a:r>
          </a:p>
          <a:p>
            <a:pPr lvl="1"/>
            <a:r>
              <a:rPr lang="en-US" dirty="0" smtClean="0"/>
              <a:t>… but how? …  -- see next --</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5" name="Right Arrow 4"/>
          <p:cNvSpPr/>
          <p:nvPr/>
        </p:nvSpPr>
        <p:spPr>
          <a:xfrm>
            <a:off x="5508104" y="5373216"/>
            <a:ext cx="864096" cy="6480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Formalities</a:t>
            </a:r>
            <a:endParaRPr lang="en-US" sz="4000" b="1" dirty="0">
              <a:solidFill>
                <a:srgbClr val="000000"/>
              </a:solidFill>
            </a:endParaRP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xmlns="" val="454404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Model</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smtClean="0"/>
                  <a:t>We base our approach on an OLAP model that involves</a:t>
                </a:r>
              </a:p>
              <a:p>
                <a:pPr lvl="1"/>
                <a:r>
                  <a:rPr lang="en-US" dirty="0" smtClean="0"/>
                  <a:t>Dimensions, </a:t>
                </a:r>
                <a:r>
                  <a:rPr lang="en-US" dirty="0"/>
                  <a:t>defined as lattices of dimension </a:t>
                </a:r>
                <a:r>
                  <a:rPr lang="en-US" dirty="0" smtClean="0"/>
                  <a:t>levels</a:t>
                </a:r>
              </a:p>
              <a:p>
                <a:pPr lvl="1"/>
                <a:r>
                  <a:rPr lang="en-US" dirty="0" smtClean="0"/>
                  <a:t>Ancestor functions, </a:t>
                </a:r>
                <a:r>
                  <a:rPr lang="en-US" sz="2400" dirty="0"/>
                  <a:t>(in the form of </a:t>
                </a:r>
                <a14:m>
                  <m:oMath xmlns:m="http://schemas.openxmlformats.org/officeDocument/2006/math">
                    <m:sSubSup>
                      <m:sSubSupPr>
                        <m:ctrlPr>
                          <a:rPr lang="en-US" sz="2400" i="1" dirty="0" smtClean="0">
                            <a:latin typeface="Cambria Math"/>
                          </a:rPr>
                        </m:ctrlPr>
                      </m:sSubSupPr>
                      <m:e>
                        <m:r>
                          <m:rPr>
                            <m:sty m:val="p"/>
                          </m:rPr>
                          <a:rPr lang="en-US" sz="2400" b="0" i="0" dirty="0" smtClean="0">
                            <a:latin typeface="Cambria Math"/>
                          </a:rPr>
                          <m:t>anc</m:t>
                        </m:r>
                      </m:e>
                      <m:sub>
                        <m:sSub>
                          <m:sSubPr>
                            <m:ctrlPr>
                              <a:rPr lang="en-US" sz="2400" i="1" dirty="0">
                                <a:latin typeface="Cambria Math"/>
                              </a:rPr>
                            </m:ctrlPr>
                          </m:sSubPr>
                          <m:e>
                            <m:r>
                              <m:rPr>
                                <m:sty m:val="p"/>
                              </m:rPr>
                              <a:rPr lang="en-US" sz="2400" i="0" dirty="0">
                                <a:latin typeface="Cambria Math"/>
                              </a:rPr>
                              <m:t>L</m:t>
                            </m:r>
                          </m:e>
                          <m:sub>
                            <m:r>
                              <a:rPr lang="en-US" sz="2400" i="0" dirty="0">
                                <a:latin typeface="Cambria Math"/>
                              </a:rPr>
                              <m:t>1</m:t>
                            </m:r>
                          </m:sub>
                        </m:sSub>
                      </m:sub>
                      <m:sup>
                        <m:sSub>
                          <m:sSubPr>
                            <m:ctrlPr>
                              <a:rPr lang="en-US" sz="2400" i="1" dirty="0">
                                <a:latin typeface="Cambria Math"/>
                              </a:rPr>
                            </m:ctrlPr>
                          </m:sSubPr>
                          <m:e>
                            <m:r>
                              <m:rPr>
                                <m:sty m:val="p"/>
                              </m:rPr>
                              <a:rPr lang="en-US" sz="2400" i="0" dirty="0">
                                <a:latin typeface="Cambria Math"/>
                              </a:rPr>
                              <m:t>L</m:t>
                            </m:r>
                          </m:e>
                          <m:sub>
                            <m:r>
                              <a:rPr lang="en-US" sz="2400" b="0" i="0" dirty="0" smtClean="0">
                                <a:latin typeface="Cambria Math"/>
                              </a:rPr>
                              <m:t>2</m:t>
                            </m:r>
                          </m:sub>
                        </m:sSub>
                      </m:sup>
                    </m:sSubSup>
                  </m:oMath>
                </a14:m>
                <a:r>
                  <a:rPr lang="en-US" sz="2400" dirty="0"/>
                  <a:t>) mapping values between </a:t>
                </a:r>
                <a:r>
                  <a:rPr lang="en-US" sz="2400" dirty="0" smtClean="0"/>
                  <a:t>related levels </a:t>
                </a:r>
                <a:r>
                  <a:rPr lang="en-US" sz="2400" dirty="0"/>
                  <a:t>of a dimension</a:t>
                </a:r>
                <a:endParaRPr lang="en-US" dirty="0" smtClean="0"/>
              </a:p>
              <a:p>
                <a:pPr lvl="1"/>
                <a:r>
                  <a:rPr lang="en-US" dirty="0"/>
                  <a:t>D</a:t>
                </a:r>
                <a:r>
                  <a:rPr lang="en-US" dirty="0" smtClean="0"/>
                  <a:t>etailed </a:t>
                </a:r>
                <a:r>
                  <a:rPr lang="en-US" dirty="0"/>
                  <a:t>data </a:t>
                </a:r>
                <a:r>
                  <a:rPr lang="en-US" dirty="0" smtClean="0"/>
                  <a:t>sets,</a:t>
                </a:r>
                <a:r>
                  <a:rPr lang="en-US" sz="2400" dirty="0"/>
                  <a:t> practically </a:t>
                </a:r>
                <a:r>
                  <a:rPr lang="en-US" sz="2400" dirty="0" smtClean="0"/>
                  <a:t>modeling fact </a:t>
                </a:r>
                <a:r>
                  <a:rPr lang="en-US" sz="2400" dirty="0"/>
                  <a:t>tables at the lowest granule of information</a:t>
                </a:r>
                <a:endParaRPr lang="en-US" dirty="0" smtClean="0"/>
              </a:p>
              <a:p>
                <a:pPr lvl="1"/>
                <a:r>
                  <a:rPr lang="en-US" dirty="0" smtClean="0"/>
                  <a:t>Cubes, </a:t>
                </a:r>
                <a:r>
                  <a:rPr lang="en-US" sz="2400" dirty="0"/>
                  <a:t>defined as aggregations over </a:t>
                </a:r>
                <a:r>
                  <a:rPr lang="en-US" sz="2400" dirty="0" smtClean="0"/>
                  <a:t>detailed </a:t>
                </a:r>
                <a:r>
                  <a:rPr lang="en-US" sz="2400" dirty="0"/>
                  <a:t>data </a:t>
                </a:r>
                <a:r>
                  <a:rPr lang="en-US" sz="2400" dirty="0" smtClean="0"/>
                  <a:t>sets</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213" r="-20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xmlns="" val="1323481077"/>
      </p:ext>
    </p:extLst>
  </p:cSld>
  <p:clrMapOvr>
    <a:masterClrMapping/>
  </p:clrMapOvr>
  <mc:AlternateContent xmlns:mc="http://schemas.openxmlformats.org/markup-compatibility/2006">
    <mc:Choice xmlns:p14="http://schemas.microsoft.com/office/powerpoint/2010/main" xmlns="" Requires="p14">
      <p:transition spd="slow" p14:dur="2000" advTm="61"/>
    </mc:Choice>
    <mc:Fallback>
      <p:transition spd="slow" advTm="61"/>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Cube?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smtClean="0"/>
                  <a:t>A primary Cube C is described as </a:t>
                </a:r>
              </a:p>
              <a:p>
                <a:pPr marL="393192" lvl="1" indent="0" algn="ctr">
                  <a:buNone/>
                </a:pPr>
                <a:endParaRPr lang="sv-SE" sz="2000" dirty="0" smtClean="0"/>
              </a:p>
              <a:p>
                <a:pPr marL="393192" lvl="1" indent="0" algn="ctr">
                  <a:buNone/>
                </a:pPr>
                <a:r>
                  <a:rPr lang="sv-SE" sz="2000" dirty="0"/>
                  <a:t>C</a:t>
                </a:r>
                <a:r>
                  <a:rPr lang="sv-SE" sz="2000" dirty="0" smtClean="0"/>
                  <a:t>=(</a:t>
                </a:r>
                <a14:m>
                  <m:oMath xmlns:m="http://schemas.openxmlformats.org/officeDocument/2006/math">
                    <m:sSup>
                      <m:sSupPr>
                        <m:ctrlPr>
                          <a:rPr lang="sv-SE" sz="2000" i="1" smtClean="0">
                            <a:latin typeface="Cambria Math"/>
                          </a:rPr>
                        </m:ctrlPr>
                      </m:sSupPr>
                      <m:e>
                        <m:r>
                          <a:rPr lang="en-US" sz="2000" b="0" i="1" smtClean="0">
                            <a:latin typeface="Cambria Math"/>
                          </a:rPr>
                          <m:t>𝐷𝑆</m:t>
                        </m:r>
                      </m:e>
                      <m:sup>
                        <m:r>
                          <a:rPr lang="en-US" sz="2000" b="0" i="1" smtClean="0">
                            <a:latin typeface="Cambria Math"/>
                          </a:rPr>
                          <m:t>0</m:t>
                        </m:r>
                      </m:sup>
                    </m:sSup>
                  </m:oMath>
                </a14:m>
                <a:r>
                  <a:rPr lang="sv-SE" sz="2000" dirty="0" smtClean="0"/>
                  <a:t>,φ,[</a:t>
                </a:r>
                <a14:m>
                  <m:oMath xmlns:m="http://schemas.openxmlformats.org/officeDocument/2006/math">
                    <m:sSub>
                      <m:sSubPr>
                        <m:ctrlPr>
                          <a:rPr lang="sv-SE" sz="2000" i="1" dirty="0" smtClean="0">
                            <a:latin typeface="Cambria Math"/>
                          </a:rPr>
                        </m:ctrlPr>
                      </m:sSubPr>
                      <m:e>
                        <m:r>
                          <a:rPr lang="en-US" sz="2000" b="0" i="1" dirty="0" smtClean="0">
                            <a:latin typeface="Cambria Math"/>
                          </a:rPr>
                          <m:t>𝐿</m:t>
                        </m:r>
                      </m:e>
                      <m:sub>
                        <m:r>
                          <a:rPr lang="en-US" sz="2000" b="0" i="1" dirty="0" smtClean="0">
                            <a:latin typeface="Cambria Math"/>
                          </a:rPr>
                          <m:t>1</m:t>
                        </m:r>
                      </m:sub>
                    </m:sSub>
                    <m:r>
                      <a:rPr lang="en-US" sz="2000" b="0" i="0" dirty="0" smtClean="0">
                        <a:latin typeface="Cambria Math"/>
                      </a:rPr>
                      <m:t>,…,</m:t>
                    </m:r>
                    <m:sSub>
                      <m:sSubPr>
                        <m:ctrlPr>
                          <a:rPr lang="sv-SE" sz="2000" i="1" dirty="0">
                            <a:latin typeface="Cambria Math"/>
                          </a:rPr>
                        </m:ctrlPr>
                      </m:sSubPr>
                      <m:e>
                        <m:r>
                          <a:rPr lang="en-US" sz="2000" i="1" dirty="0">
                            <a:latin typeface="Cambria Math"/>
                          </a:rPr>
                          <m:t>𝐿</m:t>
                        </m:r>
                      </m:e>
                      <m:sub>
                        <m:r>
                          <a:rPr lang="en-US" sz="2000" b="0" i="1" dirty="0" smtClean="0">
                            <a:latin typeface="Cambria Math"/>
                          </a:rPr>
                          <m:t>𝑛</m:t>
                        </m:r>
                      </m:sub>
                    </m:sSub>
                    <m:r>
                      <a:rPr lang="en-US" sz="2000" b="0" i="0" dirty="0" smtClean="0">
                        <a:latin typeface="Cambria Math"/>
                      </a:rPr>
                      <m:t>,</m:t>
                    </m:r>
                    <m:sSub>
                      <m:sSubPr>
                        <m:ctrlPr>
                          <a:rPr lang="sv-SE" sz="2000" i="1" dirty="0">
                            <a:latin typeface="Cambria Math"/>
                          </a:rPr>
                        </m:ctrlPr>
                      </m:sSubPr>
                      <m:e>
                        <m:r>
                          <a:rPr lang="en-US" sz="2000" b="0" i="1" dirty="0" smtClean="0">
                            <a:latin typeface="Cambria Math"/>
                          </a:rPr>
                          <m:t>𝑀</m:t>
                        </m:r>
                      </m:e>
                      <m:sub>
                        <m:r>
                          <a:rPr lang="en-US" sz="2000" i="1" dirty="0">
                            <a:latin typeface="Cambria Math"/>
                          </a:rPr>
                          <m:t>1</m:t>
                        </m:r>
                      </m:sub>
                    </m:sSub>
                    <m:r>
                      <a:rPr lang="en-US" sz="2000" b="0" i="0" dirty="0" smtClean="0">
                        <a:latin typeface="Cambria Math"/>
                      </a:rPr>
                      <m:t>, …,</m:t>
                    </m:r>
                    <m:sSub>
                      <m:sSubPr>
                        <m:ctrlPr>
                          <a:rPr lang="sv-SE" sz="2000" i="1" dirty="0">
                            <a:latin typeface="Cambria Math"/>
                          </a:rPr>
                        </m:ctrlPr>
                      </m:sSubPr>
                      <m:e>
                        <m:r>
                          <a:rPr lang="en-US" sz="2000" b="0" i="1" dirty="0" smtClean="0">
                            <a:latin typeface="Cambria Math"/>
                          </a:rPr>
                          <m:t>𝑀</m:t>
                        </m:r>
                      </m:e>
                      <m:sub>
                        <m:r>
                          <a:rPr lang="en-US" sz="2000" b="0" i="1" dirty="0" smtClean="0">
                            <a:latin typeface="Cambria Math"/>
                          </a:rPr>
                          <m:t>𝑚</m:t>
                        </m:r>
                      </m:sub>
                    </m:sSub>
                  </m:oMath>
                </a14:m>
                <a:r>
                  <a:rPr lang="sv-SE" sz="2000" dirty="0" smtClean="0"/>
                  <a:t>],[</a:t>
                </a:r>
                <a14:m>
                  <m:oMath xmlns:m="http://schemas.openxmlformats.org/officeDocument/2006/math">
                    <m:sSub>
                      <m:sSubPr>
                        <m:ctrlPr>
                          <a:rPr lang="sv-SE" sz="2000" i="1" dirty="0">
                            <a:latin typeface="Cambria Math"/>
                          </a:rPr>
                        </m:ctrlPr>
                      </m:sSubPr>
                      <m:e>
                        <m:r>
                          <a:rPr lang="en-US" sz="2000" b="0" i="1" dirty="0" smtClean="0">
                            <a:latin typeface="Cambria Math"/>
                          </a:rPr>
                          <m:t>𝑎𝑔𝑔</m:t>
                        </m:r>
                      </m:e>
                      <m:sub>
                        <m:r>
                          <a:rPr lang="en-US" sz="2000" i="1" dirty="0">
                            <a:latin typeface="Cambria Math"/>
                          </a:rPr>
                          <m:t>1</m:t>
                        </m:r>
                      </m:sub>
                    </m:sSub>
                    <m:d>
                      <m:dPr>
                        <m:ctrlPr>
                          <a:rPr lang="en-US" sz="2000" b="0" i="1" dirty="0" smtClean="0">
                            <a:latin typeface="Cambria Math"/>
                          </a:rPr>
                        </m:ctrlPr>
                      </m:dPr>
                      <m:e>
                        <m:sSubSup>
                          <m:sSubSupPr>
                            <m:ctrlPr>
                              <a:rPr lang="en-US" sz="2000" b="0" i="1" dirty="0" smtClean="0">
                                <a:latin typeface="Cambria Math"/>
                              </a:rPr>
                            </m:ctrlPr>
                          </m:sSubSupPr>
                          <m:e>
                            <m:r>
                              <a:rPr lang="en-US" sz="2000" b="0" i="1" dirty="0" smtClean="0">
                                <a:latin typeface="Cambria Math"/>
                              </a:rPr>
                              <m:t>𝑀</m:t>
                            </m:r>
                          </m:e>
                          <m:sub>
                            <m:r>
                              <a:rPr lang="en-US" sz="2000" b="0" i="1" dirty="0" smtClean="0">
                                <a:latin typeface="Cambria Math"/>
                              </a:rPr>
                              <m:t>1</m:t>
                            </m:r>
                          </m:sub>
                          <m:sup>
                            <m:r>
                              <a:rPr lang="en-US" sz="2000" b="0" i="1" dirty="0" smtClean="0">
                                <a:latin typeface="Cambria Math"/>
                              </a:rPr>
                              <m:t>0</m:t>
                            </m:r>
                          </m:sup>
                        </m:sSubSup>
                      </m:e>
                    </m:d>
                    <m:r>
                      <a:rPr lang="en-US" sz="2000" b="0" i="0" dirty="0" smtClean="0">
                        <a:latin typeface="Cambria Math"/>
                      </a:rPr>
                      <m:t>, …,</m:t>
                    </m:r>
                  </m:oMath>
                </a14:m>
                <a:r>
                  <a:rPr lang="sv-SE" sz="2000" dirty="0"/>
                  <a:t> </a:t>
                </a:r>
                <a14:m>
                  <m:oMath xmlns:m="http://schemas.openxmlformats.org/officeDocument/2006/math">
                    <m:sSub>
                      <m:sSubPr>
                        <m:ctrlPr>
                          <a:rPr lang="sv-SE" sz="2000" i="1" dirty="0">
                            <a:latin typeface="Cambria Math"/>
                          </a:rPr>
                        </m:ctrlPr>
                      </m:sSubPr>
                      <m:e>
                        <m:r>
                          <a:rPr lang="en-US" sz="2000" i="1" dirty="0">
                            <a:latin typeface="Cambria Math"/>
                          </a:rPr>
                          <m:t>𝑎𝑔𝑔</m:t>
                        </m:r>
                      </m:e>
                      <m:sub>
                        <m:r>
                          <a:rPr lang="en-US" sz="2000" i="1" dirty="0">
                            <a:latin typeface="Cambria Math"/>
                          </a:rPr>
                          <m:t>1</m:t>
                        </m:r>
                      </m:sub>
                    </m:sSub>
                    <m:d>
                      <m:dPr>
                        <m:ctrlPr>
                          <a:rPr lang="en-US" sz="2000" i="1" dirty="0">
                            <a:latin typeface="Cambria Math"/>
                          </a:rPr>
                        </m:ctrlPr>
                      </m:dPr>
                      <m:e>
                        <m:sSubSup>
                          <m:sSubSupPr>
                            <m:ctrlPr>
                              <a:rPr lang="en-US" sz="2000" i="1" dirty="0">
                                <a:latin typeface="Cambria Math"/>
                              </a:rPr>
                            </m:ctrlPr>
                          </m:sSubSupPr>
                          <m:e>
                            <m:r>
                              <a:rPr lang="en-US" sz="2000" i="1" dirty="0">
                                <a:latin typeface="Cambria Math"/>
                              </a:rPr>
                              <m:t>𝑀</m:t>
                            </m:r>
                          </m:e>
                          <m:sub>
                            <m:r>
                              <a:rPr lang="en-US" sz="2000" b="0" i="1" dirty="0" smtClean="0">
                                <a:latin typeface="Cambria Math"/>
                              </a:rPr>
                              <m:t>𝑚</m:t>
                            </m:r>
                          </m:sub>
                          <m:sup>
                            <m:r>
                              <a:rPr lang="en-US" sz="2000" i="1" dirty="0">
                                <a:latin typeface="Cambria Math"/>
                              </a:rPr>
                              <m:t>0</m:t>
                            </m:r>
                          </m:sup>
                        </m:sSubSup>
                      </m:e>
                    </m:d>
                  </m:oMath>
                </a14:m>
                <a:r>
                  <a:rPr lang="en-US" sz="2000" dirty="0"/>
                  <a:t>])</a:t>
                </a:r>
                <a:endParaRPr lang="en-US" sz="2400" dirty="0"/>
              </a:p>
              <a:p>
                <a:pPr lvl="1"/>
                <a:endParaRPr lang="en-US" sz="2400" i="1" dirty="0" smtClean="0">
                  <a:latin typeface="Cambria Math"/>
                </a:endParaRPr>
              </a:p>
              <a:p>
                <a:pPr lvl="1"/>
                <a14:m>
                  <m:oMath xmlns:m="http://schemas.openxmlformats.org/officeDocument/2006/math">
                    <m:sSup>
                      <m:sSupPr>
                        <m:ctrlPr>
                          <a:rPr lang="sv-SE" sz="2400" i="1">
                            <a:latin typeface="Cambria Math"/>
                          </a:rPr>
                        </m:ctrlPr>
                      </m:sSupPr>
                      <m:e>
                        <m:r>
                          <a:rPr lang="en-US" sz="2400" i="1">
                            <a:latin typeface="Cambria Math"/>
                          </a:rPr>
                          <m:t>𝐷𝑆</m:t>
                        </m:r>
                      </m:e>
                      <m:sup>
                        <m:r>
                          <a:rPr lang="en-US" sz="2400" i="1">
                            <a:latin typeface="Cambria Math"/>
                          </a:rPr>
                          <m:t>0</m:t>
                        </m:r>
                      </m:sup>
                    </m:sSup>
                  </m:oMath>
                </a14:m>
                <a:r>
                  <a:rPr lang="en-US" dirty="0" smtClean="0"/>
                  <a:t> is </a:t>
                </a:r>
                <a:r>
                  <a:rPr lang="en-US" dirty="0"/>
                  <a:t>a detailed </a:t>
                </a:r>
                <a:r>
                  <a:rPr lang="en-US" dirty="0" smtClean="0"/>
                  <a:t>dataset </a:t>
                </a:r>
                <a:r>
                  <a:rPr lang="en-US" dirty="0"/>
                  <a:t>over the </a:t>
                </a:r>
                <a:r>
                  <a:rPr lang="en-US" dirty="0" smtClean="0"/>
                  <a:t>schema</a:t>
                </a:r>
              </a:p>
              <a:p>
                <a:pPr lvl="1"/>
                <a:r>
                  <a:rPr lang="el-GR" dirty="0" smtClean="0"/>
                  <a:t>Φ </a:t>
                </a:r>
                <a:r>
                  <a:rPr lang="en-US" dirty="0" smtClean="0"/>
                  <a:t>is a detailed selection condition</a:t>
                </a:r>
              </a:p>
              <a:p>
                <a:pPr lvl="2"/>
                <a:r>
                  <a:rPr lang="el-GR" sz="2000" dirty="0" smtClean="0">
                    <a:ea typeface="Cambria Math"/>
                  </a:rPr>
                  <a:t>Φ </a:t>
                </a:r>
                <a:r>
                  <a:rPr lang="en-US" sz="2000" dirty="0" smtClean="0">
                    <a:ea typeface="Cambria Math"/>
                  </a:rPr>
                  <a:t>analyzed as </a:t>
                </a:r>
                <a14:m>
                  <m:oMath xmlns:m="http://schemas.openxmlformats.org/officeDocument/2006/math">
                    <m:r>
                      <a:rPr lang="en-US" sz="2000" i="1">
                        <a:latin typeface="Cambria Math"/>
                        <a:ea typeface="Cambria Math"/>
                      </a:rPr>
                      <m:t> </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1</m:t>
                        </m:r>
                      </m:sub>
                    </m:sSub>
                    <m:r>
                      <a:rPr lang="el-GR" sz="2000" i="1">
                        <a:latin typeface="Cambria Math"/>
                        <a:ea typeface="Cambria Math"/>
                      </a:rPr>
                      <m:t>∧</m:t>
                    </m:r>
                    <m:r>
                      <a:rPr lang="en-US" sz="2000" i="1">
                        <a:latin typeface="Cambria Math"/>
                        <a:ea typeface="Cambria Math"/>
                      </a:rPr>
                      <m:t>…∧</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𝑘</m:t>
                        </m:r>
                      </m:sub>
                    </m:sSub>
                  </m:oMath>
                </a14:m>
                <a:endParaRPr lang="en-US" sz="2000" dirty="0"/>
              </a:p>
              <a:p>
                <a:pPr lvl="2"/>
                <a14:m>
                  <m:oMath xmlns:m="http://schemas.openxmlformats.org/officeDocument/2006/math">
                    <m:r>
                      <a:rPr lang="en-US" sz="2000" i="1">
                        <a:latin typeface="Cambria Math"/>
                        <a:ea typeface="Cambria Math"/>
                      </a:rPr>
                      <m:t> </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𝑖</m:t>
                        </m:r>
                        <m:r>
                          <a:rPr lang="el-GR" sz="2000" i="1">
                            <a:latin typeface="Cambria Math"/>
                            <a:ea typeface="Cambria Math"/>
                          </a:rPr>
                          <m:t> </m:t>
                        </m:r>
                      </m:sub>
                    </m:sSub>
                    <m:sSub>
                      <m:sSubPr>
                        <m:ctrlPr>
                          <a:rPr lang="en-US" sz="2000" i="1">
                            <a:latin typeface="Cambria Math"/>
                          </a:rPr>
                        </m:ctrlPr>
                      </m:sSubPr>
                      <m:e>
                        <m:r>
                          <a:rPr lang="en-US" sz="2000" i="1">
                            <a:latin typeface="Cambria Math"/>
                          </a:rPr>
                          <m:t> </m:t>
                        </m:r>
                        <m:r>
                          <a:rPr lang="en-US" sz="2000" i="1">
                            <a:latin typeface="Cambria Math"/>
                          </a:rPr>
                          <m:t>𝑖𝑠</m:t>
                        </m:r>
                        <m:r>
                          <a:rPr lang="en-US" sz="2000" i="1">
                            <a:latin typeface="Cambria Math"/>
                          </a:rPr>
                          <m:t>  </m:t>
                        </m:r>
                        <m:r>
                          <a:rPr lang="en-US" sz="2000" i="1">
                            <a:latin typeface="Cambria Math"/>
                          </a:rPr>
                          <m:t>𝐷</m:t>
                        </m:r>
                      </m:e>
                      <m:sub>
                        <m:r>
                          <a:rPr lang="en-US" sz="2000" i="1">
                            <a:latin typeface="Cambria Math"/>
                          </a:rPr>
                          <m:t>𝑖</m:t>
                        </m:r>
                      </m:sub>
                    </m:sSub>
                    <m:r>
                      <a:rPr lang="en-US" sz="2000" i="1">
                        <a:latin typeface="Cambria Math"/>
                      </a:rPr>
                      <m:t>.</m:t>
                    </m:r>
                    <m:sSub>
                      <m:sSubPr>
                        <m:ctrlPr>
                          <a:rPr lang="en-US" sz="2000" i="1">
                            <a:latin typeface="Cambria Math"/>
                          </a:rPr>
                        </m:ctrlPr>
                      </m:sSubPr>
                      <m:e>
                        <m:r>
                          <a:rPr lang="en-US" sz="2000" i="1">
                            <a:latin typeface="Cambria Math"/>
                          </a:rPr>
                          <m:t>𝐿</m:t>
                        </m:r>
                      </m:e>
                      <m:sub>
                        <m:r>
                          <a:rPr lang="en-US" sz="2000" i="1">
                            <a:latin typeface="Cambria Math"/>
                          </a:rPr>
                          <m:t>𝑗</m:t>
                        </m:r>
                      </m:sub>
                    </m:sSub>
                    <m:r>
                      <a:rPr lang="en-US" sz="2000" i="1">
                        <a:latin typeface="Cambria Math"/>
                      </a:rPr>
                      <m:t>=</m:t>
                    </m:r>
                    <m:sSub>
                      <m:sSubPr>
                        <m:ctrlPr>
                          <a:rPr lang="en-US" sz="2000" i="1">
                            <a:latin typeface="Cambria Math"/>
                          </a:rPr>
                        </m:ctrlPr>
                      </m:sSubPr>
                      <m:e>
                        <m:r>
                          <a:rPr lang="en-US" sz="2000" i="1">
                            <a:latin typeface="Cambria Math"/>
                          </a:rPr>
                          <m:t>𝑣𝑎𝑙𝑢𝑒</m:t>
                        </m:r>
                      </m:e>
                      <m:sub>
                        <m:r>
                          <a:rPr lang="en-US" sz="2000" i="1">
                            <a:latin typeface="Cambria Math"/>
                          </a:rPr>
                          <m:t>𝑖</m:t>
                        </m:r>
                      </m:sub>
                    </m:sSub>
                  </m:oMath>
                </a14:m>
                <a:endParaRPr lang="en-US" dirty="0" smtClean="0"/>
              </a:p>
              <a:p>
                <a:pPr lvl="1"/>
                <a14:m>
                  <m:oMath xmlns:m="http://schemas.openxmlformats.org/officeDocument/2006/math">
                    <m:sSub>
                      <m:sSubPr>
                        <m:ctrlPr>
                          <a:rPr lang="sv-SE" sz="2400" i="1" dirty="0">
                            <a:latin typeface="Cambria Math"/>
                          </a:rPr>
                        </m:ctrlPr>
                      </m:sSubPr>
                      <m:e>
                        <m:r>
                          <a:rPr lang="en-US" sz="2400" i="1" dirty="0">
                            <a:latin typeface="Cambria Math"/>
                          </a:rPr>
                          <m:t>𝐿</m:t>
                        </m:r>
                      </m:e>
                      <m:sub>
                        <m:r>
                          <a:rPr lang="en-US" sz="2400" i="1" dirty="0">
                            <a:latin typeface="Cambria Math"/>
                          </a:rPr>
                          <m:t>1</m:t>
                        </m:r>
                      </m:sub>
                    </m:sSub>
                    <m:r>
                      <a:rPr lang="en-US" sz="2400" dirty="0">
                        <a:latin typeface="Cambria Math"/>
                      </a:rPr>
                      <m:t>,…,</m:t>
                    </m:r>
                    <m:sSub>
                      <m:sSubPr>
                        <m:ctrlPr>
                          <a:rPr lang="sv-SE" sz="2400" i="1" dirty="0">
                            <a:latin typeface="Cambria Math"/>
                          </a:rPr>
                        </m:ctrlPr>
                      </m:sSubPr>
                      <m:e>
                        <m:r>
                          <a:rPr lang="en-US" sz="2400" i="1" dirty="0">
                            <a:latin typeface="Cambria Math"/>
                          </a:rPr>
                          <m:t>𝐿</m:t>
                        </m:r>
                      </m:e>
                      <m:sub>
                        <m:r>
                          <a:rPr lang="en-US" sz="2400" i="1" dirty="0">
                            <a:latin typeface="Cambria Math"/>
                          </a:rPr>
                          <m:t>𝑛</m:t>
                        </m:r>
                      </m:sub>
                    </m:sSub>
                  </m:oMath>
                </a14:m>
                <a:r>
                  <a:rPr lang="en-US" dirty="0" smtClean="0"/>
                  <a:t> are levels </a:t>
                </a:r>
                <a:r>
                  <a:rPr lang="en-US" dirty="0"/>
                  <a:t>such that </a:t>
                </a:r>
                <a14:m>
                  <m:oMath xmlns:m="http://schemas.openxmlformats.org/officeDocument/2006/math">
                    <m:sSub>
                      <m:sSubPr>
                        <m:ctrlPr>
                          <a:rPr lang="sv-SE" sz="2000" i="1" dirty="0">
                            <a:latin typeface="Cambria Math"/>
                          </a:rPr>
                        </m:ctrlPr>
                      </m:sSubPr>
                      <m:e>
                        <m:r>
                          <a:rPr lang="en-US" sz="2000" i="1" dirty="0">
                            <a:latin typeface="Cambria Math"/>
                          </a:rPr>
                          <m:t>𝐿</m:t>
                        </m:r>
                      </m:e>
                      <m:sub>
                        <m:r>
                          <a:rPr lang="en-US" sz="2000" b="0" i="1" dirty="0" smtClean="0">
                            <a:latin typeface="Cambria Math"/>
                          </a:rPr>
                          <m:t>𝑖</m:t>
                        </m:r>
                      </m:sub>
                    </m:sSub>
                    <m:sSub>
                      <m:sSubPr>
                        <m:ctrlPr>
                          <a:rPr lang="sv-SE" sz="2000" i="1" dirty="0">
                            <a:latin typeface="Cambria Math"/>
                          </a:rPr>
                        </m:ctrlPr>
                      </m:sSubPr>
                      <m:e>
                        <m:r>
                          <a:rPr lang="sv-SE" sz="2000" i="1" dirty="0" smtClean="0">
                            <a:latin typeface="Cambria Math"/>
                            <a:ea typeface="Cambria Math"/>
                          </a:rPr>
                          <m:t>≺</m:t>
                        </m:r>
                        <m:r>
                          <a:rPr lang="en-US" sz="2000" i="1" dirty="0">
                            <a:latin typeface="Cambria Math"/>
                          </a:rPr>
                          <m:t>𝐿</m:t>
                        </m:r>
                      </m:e>
                      <m:sub>
                        <m:r>
                          <a:rPr lang="en-US" sz="2000" b="0" i="1" dirty="0" smtClean="0">
                            <a:latin typeface="Cambria Math"/>
                          </a:rPr>
                          <m:t>𝑖</m:t>
                        </m:r>
                        <m:r>
                          <a:rPr lang="en-US" sz="2000" b="0" i="1" dirty="0" smtClean="0">
                            <a:latin typeface="Cambria Math"/>
                          </a:rPr>
                          <m:t>+1</m:t>
                        </m:r>
                      </m:sub>
                    </m:sSub>
                  </m:oMath>
                </a14:m>
                <a:r>
                  <a:rPr lang="en-US" dirty="0"/>
                  <a:t>, 1≤i≤n.</a:t>
                </a:r>
                <a:endParaRPr lang="en-US" dirty="0" smtClean="0"/>
              </a:p>
              <a:p>
                <a:pPr lvl="1"/>
                <a14:m>
                  <m:oMath xmlns:m="http://schemas.openxmlformats.org/officeDocument/2006/math">
                    <m:sSub>
                      <m:sSubPr>
                        <m:ctrlPr>
                          <a:rPr lang="sv-SE" sz="2400" i="1" dirty="0">
                            <a:latin typeface="Cambria Math"/>
                          </a:rPr>
                        </m:ctrlPr>
                      </m:sSubPr>
                      <m:e>
                        <m:r>
                          <a:rPr lang="en-US" sz="2400" i="1" dirty="0">
                            <a:latin typeface="Cambria Math"/>
                          </a:rPr>
                          <m:t>𝑀</m:t>
                        </m:r>
                      </m:e>
                      <m:sub>
                        <m:r>
                          <a:rPr lang="en-US" sz="2400" i="1" dirty="0">
                            <a:latin typeface="Cambria Math"/>
                          </a:rPr>
                          <m:t>1</m:t>
                        </m:r>
                      </m:sub>
                    </m:sSub>
                    <m:r>
                      <a:rPr lang="en-US" sz="2400" dirty="0">
                        <a:latin typeface="Cambria Math"/>
                      </a:rPr>
                      <m:t>, …,</m:t>
                    </m:r>
                    <m:sSub>
                      <m:sSubPr>
                        <m:ctrlPr>
                          <a:rPr lang="sv-SE" sz="2400" i="1" dirty="0">
                            <a:latin typeface="Cambria Math"/>
                          </a:rPr>
                        </m:ctrlPr>
                      </m:sSubPr>
                      <m:e>
                        <m:r>
                          <a:rPr lang="en-US" sz="2400" i="1" dirty="0">
                            <a:latin typeface="Cambria Math"/>
                          </a:rPr>
                          <m:t>𝑀</m:t>
                        </m:r>
                      </m:e>
                      <m:sub>
                        <m:r>
                          <a:rPr lang="en-US" sz="2400" i="1" dirty="0">
                            <a:latin typeface="Cambria Math"/>
                          </a:rPr>
                          <m:t>𝑚</m:t>
                        </m:r>
                      </m:sub>
                    </m:sSub>
                  </m:oMath>
                </a14:m>
                <a:r>
                  <a:rPr lang="en-US" dirty="0" smtClean="0"/>
                  <a:t> are measures</a:t>
                </a:r>
              </a:p>
              <a:p>
                <a:pPr lvl="1"/>
                <a14:m>
                  <m:oMath xmlns:m="http://schemas.openxmlformats.org/officeDocument/2006/math">
                    <m:sSub>
                      <m:sSubPr>
                        <m:ctrlPr>
                          <a:rPr lang="sv-SE" i="1" dirty="0">
                            <a:latin typeface="Cambria Math"/>
                          </a:rPr>
                        </m:ctrlPr>
                      </m:sSubPr>
                      <m:e>
                        <m:r>
                          <a:rPr lang="en-US" dirty="0">
                            <a:latin typeface="Cambria Math"/>
                          </a:rPr>
                          <m:t>𝑎𝑔𝑔</m:t>
                        </m:r>
                      </m:e>
                      <m:sub>
                        <m:r>
                          <a:rPr lang="en-US" dirty="0">
                            <a:latin typeface="Cambria Math"/>
                          </a:rPr>
                          <m:t>𝑖</m:t>
                        </m:r>
                        <m:r>
                          <a:rPr lang="en-US" dirty="0">
                            <a:latin typeface="Cambria Math"/>
                          </a:rPr>
                          <m:t> </m:t>
                        </m:r>
                      </m:sub>
                    </m:sSub>
                    <m:r>
                      <a:rPr lang="en-US" dirty="0">
                        <a:latin typeface="Cambria Math"/>
                      </a:rPr>
                      <m:t>∈</m:t>
                    </m:r>
                    <m:d>
                      <m:dPr>
                        <m:begChr m:val="{"/>
                        <m:endChr m:val="}"/>
                        <m:ctrlPr>
                          <a:rPr lang="en-US" i="1" dirty="0">
                            <a:latin typeface="Cambria Math"/>
                          </a:rPr>
                        </m:ctrlPr>
                      </m:dPr>
                      <m:e>
                        <m:r>
                          <a:rPr lang="en-US" dirty="0">
                            <a:latin typeface="Cambria Math"/>
                          </a:rPr>
                          <m:t>𝑚𝑎𝑥</m:t>
                        </m:r>
                        <m:r>
                          <a:rPr lang="en-US" dirty="0">
                            <a:latin typeface="Cambria Math"/>
                          </a:rPr>
                          <m:t>,</m:t>
                        </m:r>
                        <m:r>
                          <a:rPr lang="en-US" dirty="0">
                            <a:latin typeface="Cambria Math"/>
                          </a:rPr>
                          <m:t>𝑚𝑖𝑛</m:t>
                        </m:r>
                        <m:r>
                          <a:rPr lang="en-US" dirty="0">
                            <a:latin typeface="Cambria Math"/>
                          </a:rPr>
                          <m:t>,</m:t>
                        </m:r>
                        <m:r>
                          <a:rPr lang="en-US" dirty="0">
                            <a:latin typeface="Cambria Math"/>
                          </a:rPr>
                          <m:t>𝑠𝑢𝑚</m:t>
                        </m:r>
                        <m:r>
                          <a:rPr lang="en-US" dirty="0">
                            <a:latin typeface="Cambria Math"/>
                          </a:rPr>
                          <m:t>,</m:t>
                        </m:r>
                        <m:r>
                          <a:rPr lang="en-US" dirty="0">
                            <a:latin typeface="Cambria Math"/>
                          </a:rPr>
                          <m:t>𝑐𝑜𝑢𝑛𝑡</m:t>
                        </m:r>
                        <m:r>
                          <a:rPr lang="en-US" b="0" i="0" dirty="0" smtClean="0">
                            <a:latin typeface="Cambria Math"/>
                          </a:rPr>
                          <m:t>,</m:t>
                        </m:r>
                        <m:r>
                          <m:rPr>
                            <m:sty m:val="p"/>
                          </m:rPr>
                          <a:rPr lang="en-US" b="0" i="0" dirty="0" smtClean="0">
                            <a:latin typeface="Cambria Math"/>
                          </a:rPr>
                          <m:t>average</m:t>
                        </m:r>
                      </m:e>
                    </m:d>
                  </m:oMath>
                </a14:m>
                <a:r>
                  <a:rPr lang="en-US" dirty="0"/>
                  <a:t>, 1≤i≤m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xmlns="" val="3397557242"/>
      </p:ext>
    </p:extLst>
  </p:cSld>
  <p:clrMapOvr>
    <a:masterClrMapping/>
  </p:clrMapOvr>
  <mc:AlternateContent xmlns:mc="http://schemas.openxmlformats.org/markup-compatibility/2006">
    <mc:Choice xmlns:p14="http://schemas.microsoft.com/office/powerpoint/2010/main" xmlns="" Requires="p14">
      <p:transition spd="slow" p14:dur="2000" advTm="68"/>
    </mc:Choice>
    <mc:Fallback>
      <p:transition spd="slow" advTm="68"/>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dirty="0" smtClean="0"/>
                  <a:t>A cube query Q can </a:t>
                </a:r>
                <a:r>
                  <a:rPr lang="en-US" dirty="0"/>
                  <a:t>be considered </a:t>
                </a:r>
                <a:r>
                  <a:rPr lang="en-US" dirty="0" smtClean="0"/>
                  <a:t>as</a:t>
                </a:r>
              </a:p>
              <a:p>
                <a:pPr marL="109728" indent="0" algn="ctr">
                  <a:buNone/>
                </a:pPr>
                <a:r>
                  <a:rPr lang="en-US" dirty="0" smtClean="0"/>
                  <a:t>Q=(</a:t>
                </a:r>
                <a14:m>
                  <m:oMath xmlns:m="http://schemas.openxmlformats.org/officeDocument/2006/math">
                    <m:sSup>
                      <m:sSupPr>
                        <m:ctrlPr>
                          <a:rPr lang="sv-SE" i="1">
                            <a:latin typeface="Cambria Math"/>
                          </a:rPr>
                        </m:ctrlPr>
                      </m:sSupPr>
                      <m:e>
                        <m:r>
                          <m:rPr>
                            <m:sty m:val="p"/>
                          </m:rPr>
                          <a:rPr lang="en-US" i="0">
                            <a:latin typeface="Cambria Math"/>
                          </a:rPr>
                          <m:t>DS</m:t>
                        </m:r>
                      </m:e>
                      <m:sup>
                        <m:r>
                          <a:rPr lang="en-US" i="0">
                            <a:latin typeface="Cambria Math"/>
                          </a:rPr>
                          <m:t>0</m:t>
                        </m:r>
                      </m:sup>
                    </m:sSup>
                  </m:oMath>
                </a14:m>
                <a:r>
                  <a:rPr lang="en-US" dirty="0"/>
                  <a:t>,</a:t>
                </a:r>
                <a:r>
                  <a:rPr lang="en-US" dirty="0" err="1"/>
                  <a:t>Σ,Γ,γ</a:t>
                </a:r>
                <a:r>
                  <a:rPr lang="en-US" dirty="0"/>
                  <a:t>(M)) </a:t>
                </a:r>
                <a:endParaRPr lang="en-US" dirty="0" smtClean="0"/>
              </a:p>
              <a:p>
                <a:r>
                  <a:rPr lang="en-US" dirty="0" smtClean="0"/>
                  <a:t>where:</a:t>
                </a:r>
              </a:p>
              <a:p>
                <a:pPr lvl="1"/>
                <a:r>
                  <a:rPr lang="en-US" dirty="0" smtClean="0"/>
                  <a:t>Σ </a:t>
                </a:r>
                <a:r>
                  <a:rPr lang="en-US" dirty="0"/>
                  <a:t>is a conjunction of dimensional restrictions of the </a:t>
                </a:r>
                <a:r>
                  <a:rPr lang="en-US" dirty="0" smtClean="0"/>
                  <a:t>form</a:t>
                </a:r>
              </a:p>
              <a:p>
                <a:pPr lvl="1"/>
                <a:r>
                  <a:rPr lang="en-US" dirty="0" smtClean="0"/>
                  <a:t>Γ </a:t>
                </a:r>
                <a:r>
                  <a:rPr lang="en-US" dirty="0"/>
                  <a:t>is a set of grouper dimensional level </a:t>
                </a:r>
                <a:endParaRPr lang="en-US" dirty="0" smtClean="0"/>
              </a:p>
              <a:p>
                <a:pPr lvl="1"/>
                <a:r>
                  <a:rPr lang="en-US" dirty="0" smtClean="0"/>
                  <a:t>γ(M</a:t>
                </a:r>
                <a:r>
                  <a:rPr lang="en-US" dirty="0"/>
                  <a:t>) is an aggregate function applied to the measure of </a:t>
                </a:r>
                <a:r>
                  <a:rPr lang="en-US" dirty="0" smtClean="0"/>
                  <a:t>the cube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213" r="-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xmlns="" val="2200572202"/>
      </p:ext>
    </p:extLst>
  </p:cSld>
  <p:clrMapOvr>
    <a:masterClrMapping/>
  </p:clrMapOvr>
  <mc:AlternateContent xmlns:mc="http://schemas.openxmlformats.org/markup-compatibility/2006">
    <mc:Choice xmlns:p14="http://schemas.microsoft.com/office/powerpoint/2010/main" xmlns="" Requires="p14">
      <p:transition spd="slow" p14:dur="2000" advTm="64"/>
    </mc:Choice>
    <mc:Fallback>
      <p:transition spd="slow" advTm="64"/>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dirty="0" smtClean="0"/>
                  <a:t>In our approach we assume that the user submit cube queries which denote as: </a:t>
                </a:r>
              </a:p>
              <a:p>
                <a:pPr lvl="1"/>
                <a:r>
                  <a:rPr lang="en-US" sz="2400" dirty="0" smtClean="0"/>
                  <a:t>q</a:t>
                </a:r>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800" dirty="0">
                    <a:ea typeface="Cambria Math"/>
                  </a:rPr>
                  <a:t> </a:t>
                </a:r>
                <a14:m>
                  <m:oMath xmlns:m="http://schemas.openxmlformats.org/officeDocument/2006/math">
                    <m:sSub>
                      <m:sSubPr>
                        <m:ctrlPr>
                          <a:rPr lang="en-US" sz="2800" i="1">
                            <a:latin typeface="Cambria Math"/>
                            <a:ea typeface="Cambria Math"/>
                          </a:rPr>
                        </m:ctrlPr>
                      </m:sSubPr>
                      <m:e>
                        <m:r>
                          <m:rPr>
                            <m:sty m:val="p"/>
                          </m:rPr>
                          <a:rPr lang="el-GR" sz="2800" i="0">
                            <a:latin typeface="Cambria Math"/>
                            <a:ea typeface="Cambria Math"/>
                          </a:rPr>
                          <m:t>φ</m:t>
                        </m:r>
                      </m:e>
                      <m:sub>
                        <m:r>
                          <a:rPr lang="en-US" sz="2800" i="0">
                            <a:latin typeface="Cambria Math"/>
                            <a:ea typeface="Cambria Math"/>
                          </a:rPr>
                          <m:t>1</m:t>
                        </m:r>
                      </m:sub>
                    </m:sSub>
                    <m:r>
                      <a:rPr lang="el-GR" sz="2800" i="0">
                        <a:latin typeface="Cambria Math"/>
                        <a:ea typeface="Cambria Math"/>
                      </a:rPr>
                      <m:t>∧</m:t>
                    </m:r>
                    <m:r>
                      <a:rPr lang="en-US" sz="2800" i="0">
                        <a:latin typeface="Cambria Math"/>
                        <a:ea typeface="Cambria Math"/>
                      </a:rPr>
                      <m:t>…∧</m:t>
                    </m:r>
                    <m:sSub>
                      <m:sSubPr>
                        <m:ctrlPr>
                          <a:rPr lang="en-US" sz="2800" i="1">
                            <a:latin typeface="Cambria Math"/>
                            <a:ea typeface="Cambria Math"/>
                          </a:rPr>
                        </m:ctrlPr>
                      </m:sSubPr>
                      <m:e>
                        <m:r>
                          <m:rPr>
                            <m:sty m:val="p"/>
                          </m:rPr>
                          <a:rPr lang="el-GR" sz="2800" i="0">
                            <a:latin typeface="Cambria Math"/>
                            <a:ea typeface="Cambria Math"/>
                          </a:rPr>
                          <m:t>φ</m:t>
                        </m:r>
                      </m:e>
                      <m:sub>
                        <m:r>
                          <m:rPr>
                            <m:sty m:val="p"/>
                          </m:rPr>
                          <a:rPr lang="en-US" sz="2800" i="0">
                            <a:latin typeface="Cambria Math"/>
                            <a:ea typeface="Cambria Math"/>
                          </a:rPr>
                          <m:t>k</m:t>
                        </m:r>
                      </m:sub>
                    </m:sSub>
                  </m:oMath>
                </a14:m>
                <a:r>
                  <a:rPr lang="en-US" sz="2400" dirty="0"/>
                  <a:t>,[</a:t>
                </a:r>
                <a14:m>
                  <m:oMath xmlns:m="http://schemas.openxmlformats.org/officeDocument/2006/math">
                    <m:sSub>
                      <m:sSubPr>
                        <m:ctrlPr>
                          <a:rPr lang="sv-SE" sz="2800" i="1" dirty="0" smtClean="0">
                            <a:latin typeface="Cambria Math"/>
                          </a:rPr>
                        </m:ctrlPr>
                      </m:sSubPr>
                      <m:e>
                        <m:r>
                          <m:rPr>
                            <m:sty m:val="p"/>
                          </m:rPr>
                          <a:rPr lang="en-US" sz="2800" i="0" dirty="0">
                            <a:latin typeface="Cambria Math"/>
                          </a:rPr>
                          <m:t>L</m:t>
                        </m:r>
                      </m:e>
                      <m:sub>
                        <m:r>
                          <m:rPr>
                            <m:sty m:val="p"/>
                          </m:rPr>
                          <a:rPr lang="el-GR" sz="2800" b="0" i="0" dirty="0" smtClean="0">
                            <a:latin typeface="Cambria Math"/>
                          </a:rPr>
                          <m:t>α</m:t>
                        </m:r>
                      </m:sub>
                    </m:sSub>
                  </m:oMath>
                </a14:m>
                <a:r>
                  <a:rPr lang="el-GR" sz="2400" dirty="0"/>
                  <a:t>,</a:t>
                </a:r>
                <a:r>
                  <a:rPr lang="sv-SE" sz="2800" dirty="0"/>
                  <a:t> </a:t>
                </a:r>
                <a14:m>
                  <m:oMath xmlns:m="http://schemas.openxmlformats.org/officeDocument/2006/math">
                    <m:sSub>
                      <m:sSubPr>
                        <m:ctrlPr>
                          <a:rPr lang="sv-SE" sz="2800" i="1" dirty="0">
                            <a:latin typeface="Cambria Math"/>
                          </a:rPr>
                        </m:ctrlPr>
                      </m:sSubPr>
                      <m:e>
                        <m:r>
                          <m:rPr>
                            <m:sty m:val="p"/>
                          </m:rPr>
                          <a:rPr lang="en-US" sz="2800" i="0" dirty="0">
                            <a:latin typeface="Cambria Math"/>
                          </a:rPr>
                          <m:t>L</m:t>
                        </m:r>
                      </m:e>
                      <m:sub>
                        <m:r>
                          <m:rPr>
                            <m:sty m:val="p"/>
                          </m:rPr>
                          <a:rPr lang="el-GR" sz="2800" i="0" dirty="0">
                            <a:latin typeface="Cambria Math"/>
                          </a:rPr>
                          <m:t>β</m:t>
                        </m:r>
                      </m:sub>
                    </m:sSub>
                  </m:oMath>
                </a14:m>
                <a:r>
                  <a:rPr lang="el-GR" sz="2400" dirty="0"/>
                  <a:t>], </a:t>
                </a:r>
                <a:r>
                  <a:rPr lang="en-US" sz="2400" dirty="0" err="1"/>
                  <a:t>agg</a:t>
                </a:r>
                <a:r>
                  <a:rPr lang="en-US" sz="2400" dirty="0"/>
                  <a:t>(M</a:t>
                </a:r>
                <a:r>
                  <a:rPr lang="en-US" sz="2400" dirty="0" smtClean="0"/>
                  <a:t>))</a:t>
                </a:r>
                <a:endParaRPr lang="en-US" dirty="0" smtClean="0"/>
              </a:p>
              <a:p>
                <a:r>
                  <a:rPr lang="en-US" dirty="0" smtClean="0"/>
                  <a:t>Example:</a:t>
                </a:r>
              </a:p>
              <a:p>
                <a:endParaRPr lang="en-US" dirty="0" smtClean="0"/>
              </a:p>
              <a:p>
                <a:pPr marL="0" lvl="2" indent="0" algn="ctr">
                  <a:buNone/>
                </a:pPr>
                <a:r>
                  <a:rPr lang="en-US" sz="2000" dirty="0" smtClean="0"/>
                  <a:t>q=(A,</a:t>
                </a:r>
                <a:r>
                  <a:rPr lang="en-US" sz="2000" dirty="0" smtClean="0">
                    <a:solidFill>
                      <a:schemeClr val="accent4">
                        <a:lumMod val="75000"/>
                      </a:schemeClr>
                    </a:solidFill>
                  </a:rPr>
                  <a:t>W.</a:t>
                </a:r>
                <a14:m>
                  <m:oMath xmlns:m="http://schemas.openxmlformats.org/officeDocument/2006/math">
                    <m:sSub>
                      <m:sSubPr>
                        <m:ctrlPr>
                          <a:rPr lang="sv-SE" sz="2000" i="1" dirty="0">
                            <a:solidFill>
                              <a:schemeClr val="accent4">
                                <a:lumMod val="75000"/>
                              </a:schemeClr>
                            </a:solidFill>
                            <a:latin typeface="Cambria Math"/>
                          </a:rPr>
                        </m:ctrlPr>
                      </m:sSubPr>
                      <m:e>
                        <m:r>
                          <m:rPr>
                            <m:sty m:val="p"/>
                          </m:rPr>
                          <a:rPr lang="en-US" sz="2000" i="0" dirty="0">
                            <a:solidFill>
                              <a:schemeClr val="accent4">
                                <a:lumMod val="75000"/>
                              </a:schemeClr>
                            </a:solidFill>
                            <a:latin typeface="Cambria Math"/>
                          </a:rPr>
                          <m:t>L</m:t>
                        </m:r>
                      </m:e>
                      <m:sub>
                        <m:r>
                          <a:rPr lang="en-US" sz="2000" b="0" i="0" dirty="0" smtClean="0">
                            <a:solidFill>
                              <a:schemeClr val="accent4">
                                <a:lumMod val="75000"/>
                              </a:schemeClr>
                            </a:solidFill>
                            <a:latin typeface="Cambria Math"/>
                          </a:rPr>
                          <m:t>2</m:t>
                        </m:r>
                      </m:sub>
                    </m:sSub>
                    <m:r>
                      <a:rPr lang="el-GR" sz="2000" i="1" dirty="0">
                        <a:solidFill>
                          <a:schemeClr val="accent4">
                            <a:lumMod val="75000"/>
                          </a:schemeClr>
                        </a:solidFill>
                        <a:latin typeface="Cambria Math"/>
                      </a:rPr>
                      <m:t> </m:t>
                    </m:r>
                  </m:oMath>
                </a14:m>
                <a:r>
                  <a:rPr lang="en-US" sz="2000" dirty="0" smtClean="0">
                    <a:solidFill>
                      <a:schemeClr val="accent4">
                        <a:lumMod val="75000"/>
                      </a:schemeClr>
                    </a:solidFill>
                  </a:rPr>
                  <a:t>=’With-Pay</a:t>
                </a:r>
                <a:r>
                  <a:rPr lang="en-US" sz="2000" dirty="0">
                    <a:solidFill>
                      <a:schemeClr val="accent4">
                        <a:lumMod val="75000"/>
                      </a:schemeClr>
                    </a:solidFill>
                  </a:rPr>
                  <a:t>’ ∧ </a:t>
                </a:r>
                <a:r>
                  <a:rPr lang="en-US" sz="2000" dirty="0" smtClean="0">
                    <a:solidFill>
                      <a:schemeClr val="accent4">
                        <a:lumMod val="75000"/>
                      </a:schemeClr>
                    </a:solidFill>
                  </a:rPr>
                  <a:t>E</a:t>
                </a:r>
                <a:r>
                  <a:rPr lang="en-US" sz="1800" dirty="0" smtClean="0">
                    <a:solidFill>
                      <a:schemeClr val="accent4">
                        <a:lumMod val="75000"/>
                      </a:schemeClr>
                    </a:solidFill>
                  </a:rPr>
                  <a:t>.</a:t>
                </a:r>
                <a14:m>
                  <m:oMath xmlns:m="http://schemas.openxmlformats.org/officeDocument/2006/math">
                    <m:sSub>
                      <m:sSubPr>
                        <m:ctrlPr>
                          <a:rPr lang="sv-SE" sz="2000" i="1" dirty="0">
                            <a:solidFill>
                              <a:schemeClr val="accent4">
                                <a:lumMod val="75000"/>
                              </a:schemeClr>
                            </a:solidFill>
                            <a:latin typeface="Cambria Math"/>
                          </a:rPr>
                        </m:ctrlPr>
                      </m:sSubPr>
                      <m:e>
                        <m:r>
                          <m:rPr>
                            <m:sty m:val="p"/>
                          </m:rPr>
                          <a:rPr lang="en-US" sz="2000" dirty="0">
                            <a:solidFill>
                              <a:schemeClr val="accent4">
                                <a:lumMod val="75000"/>
                              </a:schemeClr>
                            </a:solidFill>
                            <a:latin typeface="Cambria Math"/>
                          </a:rPr>
                          <m:t>L</m:t>
                        </m:r>
                      </m:e>
                      <m:sub>
                        <m:r>
                          <a:rPr lang="en-US" sz="2000" b="0" i="1" dirty="0" smtClean="0">
                            <a:solidFill>
                              <a:schemeClr val="accent4">
                                <a:lumMod val="75000"/>
                              </a:schemeClr>
                            </a:solidFill>
                            <a:latin typeface="Cambria Math"/>
                          </a:rPr>
                          <m:t>3</m:t>
                        </m:r>
                      </m:sub>
                    </m:sSub>
                  </m:oMath>
                </a14:m>
                <a:r>
                  <a:rPr lang="en-US" sz="2000" dirty="0" smtClean="0">
                    <a:solidFill>
                      <a:schemeClr val="accent4">
                        <a:lumMod val="75000"/>
                      </a:schemeClr>
                    </a:solidFill>
                  </a:rPr>
                  <a:t>=’Post-Sec’, </a:t>
                </a:r>
                <a:r>
                  <a:rPr lang="en-US" sz="2000" dirty="0" smtClean="0">
                    <a:solidFill>
                      <a:srgbClr val="C00000"/>
                    </a:solidFill>
                  </a:rPr>
                  <a:t>[</a:t>
                </a:r>
                <a:r>
                  <a:rPr lang="en-US" sz="1800" dirty="0">
                    <a:solidFill>
                      <a:srgbClr val="C00000"/>
                    </a:solidFill>
                  </a:rPr>
                  <a:t>W.</a:t>
                </a:r>
                <a14:m>
                  <m:oMath xmlns:m="http://schemas.openxmlformats.org/officeDocument/2006/math">
                    <m:sSub>
                      <m:sSubPr>
                        <m:ctrlPr>
                          <a:rPr lang="sv-SE" sz="1800" i="1" dirty="0" smtClean="0">
                            <a:solidFill>
                              <a:srgbClr val="C00000"/>
                            </a:solidFill>
                            <a:latin typeface="Cambria Math"/>
                          </a:rPr>
                        </m:ctrlPr>
                      </m:sSubPr>
                      <m:e>
                        <m:r>
                          <m:rPr>
                            <m:sty m:val="p"/>
                          </m:rPr>
                          <a:rPr lang="en-US" sz="1800" dirty="0">
                            <a:solidFill>
                              <a:srgbClr val="C00000"/>
                            </a:solidFill>
                            <a:latin typeface="Cambria Math"/>
                          </a:rPr>
                          <m:t>L</m:t>
                        </m:r>
                      </m:e>
                      <m:sub>
                        <m:r>
                          <a:rPr lang="en-US" sz="1800" b="0" i="1" dirty="0" smtClean="0">
                            <a:solidFill>
                              <a:srgbClr val="C00000"/>
                            </a:solidFill>
                            <a:latin typeface="Cambria Math"/>
                          </a:rPr>
                          <m:t>1</m:t>
                        </m:r>
                      </m:sub>
                    </m:sSub>
                  </m:oMath>
                </a14:m>
                <a:r>
                  <a:rPr lang="en-US" sz="2000" dirty="0">
                    <a:solidFill>
                      <a:srgbClr val="C00000"/>
                    </a:solidFill>
                  </a:rPr>
                  <a:t>,</a:t>
                </a:r>
                <a:r>
                  <a:rPr lang="en-US" sz="1800" dirty="0" smtClean="0">
                    <a:solidFill>
                      <a:srgbClr val="C00000"/>
                    </a:solidFill>
                  </a:rPr>
                  <a:t> </a:t>
                </a:r>
                <a:r>
                  <a:rPr lang="en-US" sz="1800" dirty="0">
                    <a:solidFill>
                      <a:srgbClr val="C00000"/>
                    </a:solidFill>
                  </a:rPr>
                  <a:t>E</a:t>
                </a:r>
                <a:r>
                  <a:rPr lang="en-US" sz="1600" dirty="0">
                    <a:solidFill>
                      <a:srgbClr val="C00000"/>
                    </a:solidFill>
                  </a:rPr>
                  <a:t>.</a:t>
                </a:r>
                <a14:m>
                  <m:oMath xmlns:m="http://schemas.openxmlformats.org/officeDocument/2006/math">
                    <m:sSub>
                      <m:sSubPr>
                        <m:ctrlPr>
                          <a:rPr lang="sv-SE" sz="1800" i="1" dirty="0">
                            <a:solidFill>
                              <a:srgbClr val="C00000"/>
                            </a:solidFill>
                            <a:latin typeface="Cambria Math"/>
                          </a:rPr>
                        </m:ctrlPr>
                      </m:sSubPr>
                      <m:e>
                        <m:r>
                          <m:rPr>
                            <m:sty m:val="p"/>
                          </m:rPr>
                          <a:rPr lang="en-US" sz="1800" dirty="0">
                            <a:solidFill>
                              <a:srgbClr val="C00000"/>
                            </a:solidFill>
                            <a:latin typeface="Cambria Math"/>
                          </a:rPr>
                          <m:t>L</m:t>
                        </m:r>
                      </m:e>
                      <m:sub>
                        <m:r>
                          <a:rPr lang="en-US" sz="1800" b="0" i="1" dirty="0" smtClean="0">
                            <a:solidFill>
                              <a:srgbClr val="C00000"/>
                            </a:solidFill>
                            <a:latin typeface="Cambria Math"/>
                          </a:rPr>
                          <m:t>2</m:t>
                        </m:r>
                      </m:sub>
                    </m:sSub>
                  </m:oMath>
                </a14:m>
                <a:r>
                  <a:rPr lang="en-US" sz="2000" dirty="0">
                    <a:solidFill>
                      <a:srgbClr val="C00000"/>
                    </a:solidFill>
                  </a:rPr>
                  <a:t>]</a:t>
                </a:r>
                <a:r>
                  <a:rPr lang="en-US" sz="2000" dirty="0"/>
                  <a:t>, </a:t>
                </a:r>
                <a:r>
                  <a:rPr lang="en-US" sz="2000" dirty="0" smtClean="0"/>
                  <a:t>avg(Hrs))</a:t>
                </a:r>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xmlns="" val="3722688131"/>
      </p:ext>
    </p:extLst>
  </p:cSld>
  <p:clrMapOvr>
    <a:masterClrMapping/>
  </p:clrMapOvr>
  <mc:AlternateContent xmlns:mc="http://schemas.openxmlformats.org/markup-compatibility/2006">
    <mc:Choice xmlns:p14="http://schemas.microsoft.com/office/powerpoint/2010/main" xmlns="" Requires="p14">
      <p:transition spd="slow" p14:dur="2000" advTm="915"/>
    </mc:Choice>
    <mc:Fallback>
      <p:transition spd="slow" advTm="915"/>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 to SQL Query</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lnSpcReduction="10000"/>
              </a:bodyPr>
              <a:lstStyle/>
              <a:p>
                <a:r>
                  <a:rPr lang="en-US" dirty="0" smtClean="0"/>
                  <a:t>In general case : </a:t>
                </a:r>
              </a:p>
              <a:p>
                <a:pPr marL="914400" lvl="3" indent="0">
                  <a:buNone/>
                </a:pPr>
                <a:r>
                  <a:rPr lang="en-US" sz="2000" dirty="0" smtClean="0"/>
                  <a:t>SELECT </a:t>
                </a:r>
                <a14:m>
                  <m:oMath xmlns:m="http://schemas.openxmlformats.org/officeDocument/2006/math">
                    <m:sSub>
                      <m:sSubPr>
                        <m:ctrlPr>
                          <a:rPr lang="sv-SE" sz="2400" i="1" dirty="0">
                            <a:latin typeface="Cambria Math"/>
                          </a:rPr>
                        </m:ctrlPr>
                      </m:sSubPr>
                      <m:e>
                        <m:r>
                          <a:rPr lang="en-US" sz="2400" i="1" dirty="0">
                            <a:latin typeface="Cambria Math"/>
                          </a:rPr>
                          <m:t>𝐿</m:t>
                        </m:r>
                      </m:e>
                      <m:sub>
                        <m:r>
                          <a:rPr lang="en-US" sz="2400" i="1" dirty="0">
                            <a:latin typeface="Cambria Math"/>
                          </a:rPr>
                          <m:t>1</m:t>
                        </m:r>
                      </m:sub>
                    </m:sSub>
                    <m:r>
                      <a:rPr lang="en-US" sz="2400" dirty="0">
                        <a:latin typeface="Cambria Math"/>
                      </a:rPr>
                      <m:t>,…,</m:t>
                    </m:r>
                    <m:sSub>
                      <m:sSubPr>
                        <m:ctrlPr>
                          <a:rPr lang="sv-SE" sz="2400" i="1" dirty="0">
                            <a:latin typeface="Cambria Math"/>
                          </a:rPr>
                        </m:ctrlPr>
                      </m:sSubPr>
                      <m:e>
                        <m:r>
                          <a:rPr lang="en-US" sz="2400" i="1" dirty="0">
                            <a:latin typeface="Cambria Math"/>
                          </a:rPr>
                          <m:t>𝐿</m:t>
                        </m:r>
                      </m:e>
                      <m:sub>
                        <m:r>
                          <a:rPr lang="en-US" sz="2400" i="1" dirty="0">
                            <a:latin typeface="Cambria Math"/>
                          </a:rPr>
                          <m:t>𝑛</m:t>
                        </m:r>
                      </m:sub>
                    </m:sSub>
                  </m:oMath>
                </a14:m>
                <a:r>
                  <a:rPr lang="en-US" sz="2000" dirty="0"/>
                  <a:t>,</a:t>
                </a:r>
                <a14:m>
                  <m:oMath xmlns:m="http://schemas.openxmlformats.org/officeDocument/2006/math">
                    <m:r>
                      <a:rPr lang="en-US" sz="2400" b="0" i="0" dirty="0" smtClean="0">
                        <a:latin typeface="Cambria Math"/>
                      </a:rPr>
                      <m:t> </m:t>
                    </m:r>
                    <m:sSub>
                      <m:sSubPr>
                        <m:ctrlPr>
                          <a:rPr lang="sv-SE" sz="2400" i="1" dirty="0">
                            <a:latin typeface="Cambria Math"/>
                          </a:rPr>
                        </m:ctrlPr>
                      </m:sSubPr>
                      <m:e>
                        <m:r>
                          <a:rPr lang="en-US" sz="2400" i="1" dirty="0">
                            <a:latin typeface="Cambria Math"/>
                          </a:rPr>
                          <m:t>𝑎𝑔𝑔</m:t>
                        </m:r>
                      </m:e>
                      <m:sub>
                        <m:r>
                          <a:rPr lang="en-US" sz="2400" i="1" dirty="0">
                            <a:latin typeface="Cambria Math"/>
                          </a:rPr>
                          <m:t>1</m:t>
                        </m:r>
                      </m:sub>
                    </m:sSub>
                    <m:d>
                      <m:dPr>
                        <m:ctrlPr>
                          <a:rPr lang="en-US" sz="2400" i="1" dirty="0">
                            <a:latin typeface="Cambria Math"/>
                          </a:rPr>
                        </m:ctrlPr>
                      </m:dPr>
                      <m:e>
                        <m:sSubSup>
                          <m:sSubSupPr>
                            <m:ctrlPr>
                              <a:rPr lang="en-US" sz="2400" i="1" dirty="0">
                                <a:latin typeface="Cambria Math"/>
                              </a:rPr>
                            </m:ctrlPr>
                          </m:sSubSupPr>
                          <m:e>
                            <m:r>
                              <a:rPr lang="en-US" sz="2400" i="1" dirty="0">
                                <a:latin typeface="Cambria Math"/>
                              </a:rPr>
                              <m:t>𝑀</m:t>
                            </m:r>
                          </m:e>
                          <m:sub>
                            <m:r>
                              <a:rPr lang="en-US" sz="2400" i="1" dirty="0">
                                <a:latin typeface="Cambria Math"/>
                              </a:rPr>
                              <m:t>1</m:t>
                            </m:r>
                          </m:sub>
                          <m:sup>
                            <m:r>
                              <a:rPr lang="en-US" sz="2400" i="1" dirty="0">
                                <a:latin typeface="Cambria Math"/>
                              </a:rPr>
                              <m:t>0</m:t>
                            </m:r>
                          </m:sup>
                        </m:sSubSup>
                      </m:e>
                    </m:d>
                    <m:r>
                      <a:rPr lang="en-US" sz="2400" dirty="0">
                        <a:latin typeface="Cambria Math"/>
                      </a:rPr>
                      <m:t>, …,</m:t>
                    </m:r>
                  </m:oMath>
                </a14:m>
                <a:r>
                  <a:rPr lang="sv-SE" sz="2400" dirty="0"/>
                  <a:t> </a:t>
                </a:r>
                <a14:m>
                  <m:oMath xmlns:m="http://schemas.openxmlformats.org/officeDocument/2006/math">
                    <m:sSub>
                      <m:sSubPr>
                        <m:ctrlPr>
                          <a:rPr lang="sv-SE" sz="2400" i="1" dirty="0">
                            <a:latin typeface="Cambria Math"/>
                          </a:rPr>
                        </m:ctrlPr>
                      </m:sSubPr>
                      <m:e>
                        <m:r>
                          <a:rPr lang="en-US" sz="2400" i="1" dirty="0">
                            <a:latin typeface="Cambria Math"/>
                          </a:rPr>
                          <m:t>𝑎𝑔𝑔</m:t>
                        </m:r>
                      </m:e>
                      <m:sub>
                        <m:r>
                          <a:rPr lang="en-US" sz="2400" i="1" dirty="0">
                            <a:latin typeface="Cambria Math"/>
                          </a:rPr>
                          <m:t>1</m:t>
                        </m:r>
                      </m:sub>
                    </m:sSub>
                    <m:d>
                      <m:dPr>
                        <m:ctrlPr>
                          <a:rPr lang="en-US" sz="2400" i="1" dirty="0">
                            <a:latin typeface="Cambria Math"/>
                          </a:rPr>
                        </m:ctrlPr>
                      </m:dPr>
                      <m:e>
                        <m:sSubSup>
                          <m:sSubSupPr>
                            <m:ctrlPr>
                              <a:rPr lang="en-US" sz="2400" i="1" dirty="0">
                                <a:latin typeface="Cambria Math"/>
                              </a:rPr>
                            </m:ctrlPr>
                          </m:sSubSupPr>
                          <m:e>
                            <m:r>
                              <a:rPr lang="en-US" sz="2400" i="1" dirty="0">
                                <a:latin typeface="Cambria Math"/>
                              </a:rPr>
                              <m:t>𝑀</m:t>
                            </m:r>
                          </m:e>
                          <m:sub>
                            <m:r>
                              <a:rPr lang="en-US" sz="2400" i="1" dirty="0">
                                <a:latin typeface="Cambria Math"/>
                              </a:rPr>
                              <m:t>1</m:t>
                            </m:r>
                          </m:sub>
                          <m:sup>
                            <m:r>
                              <a:rPr lang="en-US" sz="2400" i="1" dirty="0">
                                <a:latin typeface="Cambria Math"/>
                              </a:rPr>
                              <m:t>0</m:t>
                            </m:r>
                          </m:sup>
                        </m:sSubSup>
                      </m:e>
                    </m:d>
                  </m:oMath>
                </a14:m>
                <a:r>
                  <a:rPr lang="en-US" sz="2400" dirty="0"/>
                  <a:t>])</a:t>
                </a:r>
                <a:endParaRPr lang="en-US" sz="2400" dirty="0" smtClean="0"/>
              </a:p>
              <a:p>
                <a:pPr marL="914400" lvl="3" indent="0">
                  <a:buNone/>
                </a:pPr>
                <a:r>
                  <a:rPr lang="en-US" sz="2000" dirty="0"/>
                  <a:t>FROM </a:t>
                </a:r>
                <a14:m>
                  <m:oMath xmlns:m="http://schemas.openxmlformats.org/officeDocument/2006/math">
                    <m:sSup>
                      <m:sSupPr>
                        <m:ctrlPr>
                          <a:rPr lang="sv-SE" sz="2400" i="1">
                            <a:latin typeface="Cambria Math"/>
                          </a:rPr>
                        </m:ctrlPr>
                      </m:sSupPr>
                      <m:e>
                        <m:r>
                          <a:rPr lang="en-US" sz="2400" i="1">
                            <a:latin typeface="Cambria Math"/>
                          </a:rPr>
                          <m:t>𝐷𝑆</m:t>
                        </m:r>
                      </m:e>
                      <m:sup>
                        <m:r>
                          <a:rPr lang="en-US" sz="2400" i="1">
                            <a:latin typeface="Cambria Math"/>
                          </a:rPr>
                          <m:t>0</m:t>
                        </m:r>
                      </m:sup>
                    </m:sSup>
                  </m:oMath>
                </a14:m>
                <a:r>
                  <a:rPr lang="en-US" sz="2000" dirty="0"/>
                  <a:t> INNER JOIN </a:t>
                </a:r>
                <a14:m>
                  <m:oMath xmlns:m="http://schemas.openxmlformats.org/officeDocument/2006/math">
                    <m:sSub>
                      <m:sSubPr>
                        <m:ctrlPr>
                          <a:rPr lang="sv-SE" sz="2400" i="1" dirty="0">
                            <a:latin typeface="Cambria Math"/>
                          </a:rPr>
                        </m:ctrlPr>
                      </m:sSubPr>
                      <m:e>
                        <m:r>
                          <a:rPr lang="en-US" sz="2400" b="0" i="1" dirty="0" smtClean="0">
                            <a:latin typeface="Cambria Math"/>
                          </a:rPr>
                          <m:t>𝐷</m:t>
                        </m:r>
                      </m:e>
                      <m:sub>
                        <m:r>
                          <a:rPr lang="en-US" sz="2400" i="1" dirty="0">
                            <a:latin typeface="Cambria Math"/>
                          </a:rPr>
                          <m:t>1</m:t>
                        </m:r>
                      </m:sub>
                    </m:sSub>
                    <m:r>
                      <a:rPr lang="en-US" sz="2400" dirty="0">
                        <a:latin typeface="Cambria Math"/>
                      </a:rPr>
                      <m:t>,…</m:t>
                    </m:r>
                  </m:oMath>
                </a14:m>
                <a:r>
                  <a:rPr lang="en-US" sz="2000" dirty="0"/>
                  <a:t>INNER JOIN </a:t>
                </a:r>
                <a14:m>
                  <m:oMath xmlns:m="http://schemas.openxmlformats.org/officeDocument/2006/math">
                    <m:sSub>
                      <m:sSubPr>
                        <m:ctrlPr>
                          <a:rPr lang="sv-SE" sz="2400" i="1" dirty="0">
                            <a:latin typeface="Cambria Math"/>
                          </a:rPr>
                        </m:ctrlPr>
                      </m:sSubPr>
                      <m:e>
                        <m:r>
                          <a:rPr lang="en-US" sz="2400" b="0" i="1" dirty="0" smtClean="0">
                            <a:latin typeface="Cambria Math"/>
                          </a:rPr>
                          <m:t>𝐷</m:t>
                        </m:r>
                      </m:e>
                      <m:sub>
                        <m:r>
                          <a:rPr lang="en-US" sz="2400" b="0" i="1" dirty="0" smtClean="0">
                            <a:latin typeface="Cambria Math"/>
                          </a:rPr>
                          <m:t>𝑛</m:t>
                        </m:r>
                      </m:sub>
                    </m:sSub>
                  </m:oMath>
                </a14:m>
                <a:endParaRPr lang="en-US" sz="2000" dirty="0" smtClean="0"/>
              </a:p>
              <a:p>
                <a:pPr marL="914400" lvl="3" indent="0">
                  <a:buNone/>
                </a:pPr>
                <a:r>
                  <a:rPr lang="en-US" sz="2000" dirty="0"/>
                  <a:t>WHERE </a:t>
                </a:r>
                <a:r>
                  <a:rPr lang="en-US" sz="2000" dirty="0" smtClean="0"/>
                  <a:t>φ</a:t>
                </a:r>
              </a:p>
              <a:p>
                <a:pPr marL="914400" lvl="3" indent="0">
                  <a:buNone/>
                </a:pPr>
                <a:r>
                  <a:rPr lang="en-US" sz="2000" dirty="0" smtClean="0"/>
                  <a:t>GROUP </a:t>
                </a:r>
                <a:r>
                  <a:rPr lang="en-US" sz="2000" dirty="0"/>
                  <a:t>BY </a:t>
                </a:r>
                <a14:m>
                  <m:oMath xmlns:m="http://schemas.openxmlformats.org/officeDocument/2006/math">
                    <m:sSub>
                      <m:sSubPr>
                        <m:ctrlPr>
                          <a:rPr lang="sv-SE" sz="2000" i="1" dirty="0">
                            <a:latin typeface="Cambria Math"/>
                          </a:rPr>
                        </m:ctrlPr>
                      </m:sSubPr>
                      <m:e>
                        <m:r>
                          <a:rPr lang="en-US" sz="2000" i="1" dirty="0">
                            <a:latin typeface="Cambria Math"/>
                          </a:rPr>
                          <m:t>𝐿</m:t>
                        </m:r>
                      </m:e>
                      <m:sub>
                        <m:r>
                          <a:rPr lang="en-US" sz="2000" i="1" dirty="0">
                            <a:latin typeface="Cambria Math"/>
                          </a:rPr>
                          <m:t>1</m:t>
                        </m:r>
                      </m:sub>
                    </m:sSub>
                    <m:r>
                      <a:rPr lang="en-US" sz="2000" dirty="0">
                        <a:latin typeface="Cambria Math"/>
                      </a:rPr>
                      <m:t>,…,</m:t>
                    </m:r>
                    <m:sSub>
                      <m:sSubPr>
                        <m:ctrlPr>
                          <a:rPr lang="sv-SE" sz="2000" i="1" dirty="0">
                            <a:latin typeface="Cambria Math"/>
                          </a:rPr>
                        </m:ctrlPr>
                      </m:sSubPr>
                      <m:e>
                        <m:r>
                          <a:rPr lang="en-US" sz="2000" i="1" dirty="0">
                            <a:latin typeface="Cambria Math"/>
                          </a:rPr>
                          <m:t>𝐿</m:t>
                        </m:r>
                      </m:e>
                      <m:sub>
                        <m:r>
                          <a:rPr lang="en-US" sz="2000" i="1" dirty="0">
                            <a:latin typeface="Cambria Math"/>
                          </a:rPr>
                          <m:t>𝑛</m:t>
                        </m:r>
                      </m:sub>
                    </m:sSub>
                  </m:oMath>
                </a14:m>
                <a:endParaRPr lang="en-US" sz="2000" dirty="0"/>
              </a:p>
              <a:p>
                <a:r>
                  <a:rPr lang="en-US" dirty="0" smtClean="0"/>
                  <a:t>Example for our case:</a:t>
                </a:r>
              </a:p>
              <a:p>
                <a:pPr marL="914400" lvl="3" indent="0">
                  <a:buNone/>
                </a:pPr>
                <a:r>
                  <a:rPr lang="en-US" sz="2000" dirty="0"/>
                  <a:t>SELECT</a:t>
                </a:r>
                <a14:m>
                  <m:oMath xmlns:m="http://schemas.openxmlformats.org/officeDocument/2006/math">
                    <m:r>
                      <a:rPr lang="en-US" sz="2200" b="0" i="0" dirty="0" smtClean="0">
                        <a:latin typeface="Cambria Math"/>
                      </a:rPr>
                      <m:t> </m:t>
                    </m:r>
                    <m:r>
                      <m:rPr>
                        <m:nor/>
                      </m:rPr>
                      <a:rPr lang="en-US" sz="2200" dirty="0"/>
                      <m:t>W</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1</m:t>
                        </m:r>
                      </m:sub>
                    </m:sSub>
                    <m:r>
                      <m:rPr>
                        <m:nor/>
                      </m:rPr>
                      <a:rPr lang="en-US" sz="2200" dirty="0"/>
                      <m:t>, </m:t>
                    </m:r>
                    <m:r>
                      <m:rPr>
                        <m:nor/>
                      </m:rPr>
                      <a:rPr lang="en-US" sz="2200" dirty="0"/>
                      <m:t>E</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2</m:t>
                        </m:r>
                      </m:sub>
                    </m:sSub>
                  </m:oMath>
                </a14:m>
                <a:r>
                  <a:rPr lang="en-US" sz="2000" dirty="0"/>
                  <a:t>,</a:t>
                </a:r>
                <a14:m>
                  <m:oMath xmlns:m="http://schemas.openxmlformats.org/officeDocument/2006/math">
                    <m:r>
                      <a:rPr lang="en-US" sz="2400" dirty="0" smtClean="0">
                        <a:latin typeface="Cambria Math"/>
                      </a:rPr>
                      <m:t> </m:t>
                    </m:r>
                    <m:r>
                      <m:rPr>
                        <m:sty m:val="p"/>
                      </m:rPr>
                      <a:rPr lang="en-US" sz="2400" b="0" i="0" dirty="0" smtClean="0">
                        <a:latin typeface="Cambria Math"/>
                      </a:rPr>
                      <m:t>AVG</m:t>
                    </m:r>
                    <m:d>
                      <m:dPr>
                        <m:ctrlPr>
                          <a:rPr lang="en-US" sz="2400" i="1" dirty="0">
                            <a:latin typeface="Cambria Math"/>
                          </a:rPr>
                        </m:ctrlPr>
                      </m:dPr>
                      <m:e>
                        <m:r>
                          <m:rPr>
                            <m:sty m:val="p"/>
                          </m:rPr>
                          <a:rPr lang="en-US" sz="2400" b="0" i="0" dirty="0" smtClean="0">
                            <a:latin typeface="Cambria Math"/>
                          </a:rPr>
                          <m:t>Hrs</m:t>
                        </m:r>
                      </m:e>
                    </m:d>
                  </m:oMath>
                </a14:m>
                <a:endParaRPr lang="en-US" sz="2400" dirty="0" smtClean="0"/>
              </a:p>
              <a:p>
                <a:pPr marL="914400" lvl="3" indent="0">
                  <a:buNone/>
                </a:pPr>
                <a:r>
                  <a:rPr lang="en-US" sz="2000" dirty="0"/>
                  <a:t>FROM </a:t>
                </a:r>
                <a:r>
                  <a:rPr lang="en-US" sz="2000" dirty="0" smtClean="0"/>
                  <a:t>A</a:t>
                </a:r>
              </a:p>
              <a:p>
                <a:pPr marL="914400" lvl="3" indent="0">
                  <a:buNone/>
                </a:pPr>
                <a:r>
                  <a:rPr lang="en-US" sz="2000" dirty="0" smtClean="0"/>
                  <a:t>INNER JOIN W ON A.W=W.</a:t>
                </a:r>
                <a14:m>
                  <m:oMath xmlns:m="http://schemas.openxmlformats.org/officeDocument/2006/math">
                    <m:sSub>
                      <m:sSubPr>
                        <m:ctrlPr>
                          <a:rPr lang="sv-SE" sz="2000" i="1" dirty="0">
                            <a:latin typeface="Cambria Math"/>
                          </a:rPr>
                        </m:ctrlPr>
                      </m:sSubPr>
                      <m:e>
                        <m:r>
                          <m:rPr>
                            <m:sty m:val="p"/>
                          </m:rPr>
                          <a:rPr lang="en-US" sz="2000" dirty="0">
                            <a:latin typeface="Cambria Math"/>
                          </a:rPr>
                          <m:t>L</m:t>
                        </m:r>
                      </m:e>
                      <m:sub>
                        <m:r>
                          <a:rPr lang="en-US" sz="2000" b="0" i="1" dirty="0" smtClean="0">
                            <a:latin typeface="Cambria Math"/>
                          </a:rPr>
                          <m:t>0</m:t>
                        </m:r>
                      </m:sub>
                    </m:sSub>
                  </m:oMath>
                </a14:m>
                <a:r>
                  <a:rPr lang="en-US" sz="2000" dirty="0" smtClean="0"/>
                  <a:t> </a:t>
                </a:r>
              </a:p>
              <a:p>
                <a:pPr marL="914400" lvl="3" indent="0">
                  <a:buNone/>
                </a:pPr>
                <a:r>
                  <a:rPr lang="en-US" sz="2000" dirty="0" smtClean="0"/>
                  <a:t>INNER JOIN E ON A.E=E.</a:t>
                </a:r>
                <a14:m>
                  <m:oMath xmlns:m="http://schemas.openxmlformats.org/officeDocument/2006/math">
                    <m:sSub>
                      <m:sSubPr>
                        <m:ctrlPr>
                          <a:rPr lang="sv-SE" sz="2000" i="1" dirty="0">
                            <a:latin typeface="Cambria Math"/>
                          </a:rPr>
                        </m:ctrlPr>
                      </m:sSubPr>
                      <m:e>
                        <m:r>
                          <m:rPr>
                            <m:sty m:val="p"/>
                          </m:rPr>
                          <a:rPr lang="en-US" sz="2000" dirty="0">
                            <a:latin typeface="Cambria Math"/>
                          </a:rPr>
                          <m:t>L</m:t>
                        </m:r>
                      </m:e>
                      <m:sub>
                        <m:r>
                          <a:rPr lang="en-US" sz="2000" b="0" i="1" dirty="0" smtClean="0">
                            <a:latin typeface="Cambria Math"/>
                          </a:rPr>
                          <m:t>0</m:t>
                        </m:r>
                      </m:sub>
                    </m:sSub>
                  </m:oMath>
                </a14:m>
                <a:endParaRPr lang="en-US" sz="2000" dirty="0"/>
              </a:p>
              <a:p>
                <a:pPr marL="914400" lvl="3" indent="0">
                  <a:buNone/>
                </a:pPr>
                <a:r>
                  <a:rPr lang="en-US" sz="2000" dirty="0"/>
                  <a:t>WHERE W.</a:t>
                </a:r>
                <a14:m>
                  <m:oMath xmlns:m="http://schemas.openxmlformats.org/officeDocument/2006/math">
                    <m:sSub>
                      <m:sSubPr>
                        <m:ctrlPr>
                          <a:rPr lang="sv-SE" sz="2200" i="1" dirty="0" smtClean="0">
                            <a:latin typeface="Cambria Math"/>
                          </a:rPr>
                        </m:ctrlPr>
                      </m:sSubPr>
                      <m:e>
                        <m:r>
                          <m:rPr>
                            <m:sty m:val="p"/>
                          </m:rPr>
                          <a:rPr lang="en-US" sz="2200" i="0" dirty="0">
                            <a:latin typeface="Cambria Math"/>
                          </a:rPr>
                          <m:t>L</m:t>
                        </m:r>
                      </m:e>
                      <m:sub>
                        <m:r>
                          <a:rPr lang="en-US" sz="2200" b="0" i="0" dirty="0" smtClean="0">
                            <a:latin typeface="Cambria Math"/>
                          </a:rPr>
                          <m:t>2</m:t>
                        </m:r>
                      </m:sub>
                    </m:sSub>
                    <m:r>
                      <a:rPr lang="el-GR" sz="2400" i="1" dirty="0">
                        <a:latin typeface="Cambria Math"/>
                      </a:rPr>
                      <m:t> </m:t>
                    </m:r>
                  </m:oMath>
                </a14:m>
                <a:r>
                  <a:rPr lang="en-US" sz="2000" dirty="0" smtClean="0"/>
                  <a:t>=</a:t>
                </a:r>
                <a:r>
                  <a:rPr lang="en-US" sz="2000" dirty="0"/>
                  <a:t>’With-Pay’ </a:t>
                </a:r>
                <a:r>
                  <a:rPr lang="en-US" sz="2000" dirty="0" smtClean="0"/>
                  <a:t>AND  E.</a:t>
                </a:r>
                <a14:m>
                  <m:oMath xmlns:m="http://schemas.openxmlformats.org/officeDocument/2006/math">
                    <m:sSub>
                      <m:sSubPr>
                        <m:ctrlPr>
                          <a:rPr lang="sv-SE" sz="2200" i="1" dirty="0">
                            <a:latin typeface="Cambria Math"/>
                          </a:rPr>
                        </m:ctrlPr>
                      </m:sSubPr>
                      <m:e>
                        <m:r>
                          <m:rPr>
                            <m:sty m:val="p"/>
                          </m:rPr>
                          <a:rPr lang="en-US" sz="2200" i="0" dirty="0">
                            <a:latin typeface="Cambria Math"/>
                          </a:rPr>
                          <m:t>L</m:t>
                        </m:r>
                      </m:e>
                      <m:sub>
                        <m:r>
                          <a:rPr lang="en-US" sz="2200" b="0" i="0" dirty="0" smtClean="0">
                            <a:latin typeface="Cambria Math"/>
                          </a:rPr>
                          <m:t>3</m:t>
                        </m:r>
                      </m:sub>
                    </m:sSub>
                    <m:r>
                      <a:rPr lang="el-GR" sz="2200" i="0" dirty="0">
                        <a:latin typeface="Cambria Math"/>
                      </a:rPr>
                      <m:t> </m:t>
                    </m:r>
                  </m:oMath>
                </a14:m>
                <a:r>
                  <a:rPr lang="en-US" sz="2000" dirty="0" smtClean="0"/>
                  <a:t>=’Post-Sec’</a:t>
                </a:r>
                <a:endParaRPr lang="en-US" sz="2000" dirty="0"/>
              </a:p>
              <a:p>
                <a:pPr marL="914400" lvl="3" indent="0">
                  <a:buNone/>
                </a:pPr>
                <a:r>
                  <a:rPr lang="en-US" sz="2000" dirty="0"/>
                  <a:t>GROUP BY</a:t>
                </a:r>
                <a14:m>
                  <m:oMath xmlns:m="http://schemas.openxmlformats.org/officeDocument/2006/math">
                    <m:r>
                      <a:rPr lang="en-US" sz="2200" b="0" i="0" dirty="0" smtClean="0">
                        <a:latin typeface="Cambria Math"/>
                      </a:rPr>
                      <m:t> </m:t>
                    </m:r>
                    <m:r>
                      <m:rPr>
                        <m:nor/>
                      </m:rPr>
                      <a:rPr lang="en-US" sz="2200" dirty="0"/>
                      <m:t>W</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1</m:t>
                        </m:r>
                      </m:sub>
                    </m:sSub>
                    <m:r>
                      <m:rPr>
                        <m:nor/>
                      </m:rPr>
                      <a:rPr lang="en-US" sz="2200" dirty="0"/>
                      <m:t>, </m:t>
                    </m:r>
                    <m:r>
                      <m:rPr>
                        <m:nor/>
                      </m:rPr>
                      <a:rPr lang="en-US" sz="2200" dirty="0"/>
                      <m:t>E</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2</m:t>
                        </m:r>
                      </m:sub>
                    </m:sSub>
                  </m:oMath>
                </a14:m>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xmlns="" val="21112983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Method Internals</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xmlns="" val="789630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Proble</a:t>
            </a:r>
            <a:r>
              <a:rPr lang="en-US" dirty="0"/>
              <a:t>m</a:t>
            </a:r>
          </a:p>
        </p:txBody>
      </p:sp>
      <p:sp>
        <p:nvSpPr>
          <p:cNvPr id="2" name="Content Placeholder 1"/>
          <p:cNvSpPr>
            <a:spLocks noGrp="1"/>
          </p:cNvSpPr>
          <p:nvPr>
            <p:ph idx="1"/>
          </p:nvPr>
        </p:nvSpPr>
        <p:spPr/>
        <p:txBody>
          <a:bodyPr>
            <a:normAutofit/>
          </a:bodyPr>
          <a:lstStyle/>
          <a:p>
            <a:r>
              <a:rPr lang="en-US" sz="2400" dirty="0" smtClean="0"/>
              <a:t>The average user need to compare on the same screen and visually inspect differences</a:t>
            </a:r>
          </a:p>
          <a:p>
            <a:endParaRPr lang="en-US" sz="2400" dirty="0" smtClean="0"/>
          </a:p>
          <a:p>
            <a:r>
              <a:rPr lang="en-US" sz="2400" dirty="0" smtClean="0"/>
              <a:t>But as the number of selection conditions increase so the number of siblings increases.</a:t>
            </a:r>
          </a:p>
          <a:p>
            <a:endParaRPr lang="en-US" sz="2400" dirty="0" smtClean="0"/>
          </a:p>
          <a:p>
            <a:r>
              <a:rPr lang="en-US" sz="2400" dirty="0" smtClean="0"/>
              <a:t>It </a:t>
            </a:r>
            <a:r>
              <a:rPr lang="en-US" sz="2400" dirty="0"/>
              <a:t>can be too hard to be able to visually compare </a:t>
            </a:r>
            <a:r>
              <a:rPr lang="en-US" sz="2400" dirty="0" smtClean="0"/>
              <a:t>the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xmlns="" val="359250640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Our Definition</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sz="2800" dirty="0" smtClean="0"/>
                  <a:t>We </a:t>
                </a:r>
                <a:r>
                  <a:rPr lang="en-US" sz="2800" dirty="0"/>
                  <a:t>introduce </a:t>
                </a:r>
                <a:r>
                  <a:rPr lang="en-US" sz="2800" dirty="0" smtClean="0">
                    <a:solidFill>
                      <a:schemeClr val="accent2"/>
                    </a:solidFill>
                  </a:rPr>
                  <a:t>two marginal </a:t>
                </a:r>
                <a:r>
                  <a:rPr lang="en-US" sz="2800" dirty="0">
                    <a:solidFill>
                      <a:schemeClr val="accent2"/>
                    </a:solidFill>
                  </a:rPr>
                  <a:t>sibling queries</a:t>
                </a:r>
                <a:r>
                  <a:rPr lang="en-US" sz="2800" dirty="0"/>
                  <a:t>, one for each aggregator</a:t>
                </a:r>
                <a:r>
                  <a:rPr lang="en-US" sz="2800" dirty="0" smtClean="0"/>
                  <a:t>.</a:t>
                </a:r>
              </a:p>
              <a:p>
                <a:r>
                  <a:rPr lang="en-US" dirty="0"/>
                  <a:t>Formally, given an original </a:t>
                </a:r>
                <a:r>
                  <a:rPr lang="en-US" dirty="0" smtClean="0"/>
                  <a:t>query:</a:t>
                </a:r>
                <a:endParaRPr lang="en-US" dirty="0"/>
              </a:p>
              <a:p>
                <a:pPr marL="393192" lvl="1" indent="0" algn="ctr">
                  <a:buNone/>
                </a:pPr>
                <a:r>
                  <a:rPr lang="en-US" sz="2800" dirty="0"/>
                  <a:t>q=(</a:t>
                </a:r>
                <a14:m>
                  <m:oMath xmlns:m="http://schemas.openxmlformats.org/officeDocument/2006/math">
                    <m:sSup>
                      <m:sSupPr>
                        <m:ctrlPr>
                          <a:rPr lang="sv-SE" sz="2800" i="1">
                            <a:latin typeface="Cambria Math"/>
                          </a:rPr>
                        </m:ctrlPr>
                      </m:sSupPr>
                      <m:e>
                        <m:r>
                          <m:rPr>
                            <m:sty m:val="p"/>
                          </m:rPr>
                          <a:rPr lang="en-US" sz="2800">
                            <a:latin typeface="Cambria Math"/>
                          </a:rPr>
                          <m:t>DS</m:t>
                        </m:r>
                      </m:e>
                      <m:sup>
                        <m:r>
                          <a:rPr lang="en-US" sz="2800">
                            <a:latin typeface="Cambria Math"/>
                          </a:rPr>
                          <m:t>0</m:t>
                        </m:r>
                      </m:sup>
                    </m:sSup>
                  </m:oMath>
                </a14:m>
                <a:r>
                  <a:rPr lang="en-US" sz="2800" dirty="0"/>
                  <a:t>,</a:t>
                </a:r>
                <a:r>
                  <a:rPr lang="en-US" sz="2800" dirty="0">
                    <a:ea typeface="Cambria Math"/>
                  </a:rPr>
                  <a:t> </a:t>
                </a:r>
                <a14:m>
                  <m:oMath xmlns:m="http://schemas.openxmlformats.org/officeDocument/2006/math">
                    <m:sSub>
                      <m:sSubPr>
                        <m:ctrlPr>
                          <a:rPr lang="en-US" sz="2800" i="1">
                            <a:latin typeface="Cambria Math"/>
                            <a:ea typeface="Cambria Math"/>
                          </a:rPr>
                        </m:ctrlPr>
                      </m:sSubPr>
                      <m:e>
                        <m:r>
                          <m:rPr>
                            <m:sty m:val="p"/>
                          </m:rPr>
                          <a:rPr lang="el-GR" sz="2800">
                            <a:latin typeface="Cambria Math"/>
                            <a:ea typeface="Cambria Math"/>
                          </a:rPr>
                          <m:t>φ</m:t>
                        </m:r>
                      </m:e>
                      <m:sub>
                        <m:r>
                          <a:rPr lang="en-US" sz="2800">
                            <a:latin typeface="Cambria Math"/>
                            <a:ea typeface="Cambria Math"/>
                          </a:rPr>
                          <m:t>1</m:t>
                        </m:r>
                      </m:sub>
                    </m:sSub>
                    <m:r>
                      <a:rPr lang="el-GR" sz="2800">
                        <a:latin typeface="Cambria Math"/>
                        <a:ea typeface="Cambria Math"/>
                      </a:rPr>
                      <m:t>∧</m:t>
                    </m:r>
                    <m:r>
                      <a:rPr lang="en-US" sz="2800">
                        <a:latin typeface="Cambria Math"/>
                        <a:ea typeface="Cambria Math"/>
                      </a:rPr>
                      <m:t>…∧</m:t>
                    </m:r>
                    <m:sSub>
                      <m:sSubPr>
                        <m:ctrlPr>
                          <a:rPr lang="en-US" sz="2800" i="1">
                            <a:latin typeface="Cambria Math"/>
                            <a:ea typeface="Cambria Math"/>
                          </a:rPr>
                        </m:ctrlPr>
                      </m:sSubPr>
                      <m:e>
                        <m:r>
                          <m:rPr>
                            <m:sty m:val="p"/>
                          </m:rPr>
                          <a:rPr lang="el-GR" sz="2800">
                            <a:latin typeface="Cambria Math"/>
                            <a:ea typeface="Cambria Math"/>
                          </a:rPr>
                          <m:t>φ</m:t>
                        </m:r>
                      </m:e>
                      <m:sub>
                        <m:r>
                          <m:rPr>
                            <m:sty m:val="p"/>
                          </m:rPr>
                          <a:rPr lang="en-US" sz="2800">
                            <a:latin typeface="Cambria Math"/>
                            <a:ea typeface="Cambria Math"/>
                          </a:rPr>
                          <m:t>k</m:t>
                        </m:r>
                      </m:sub>
                    </m:sSub>
                  </m:oMath>
                </a14:m>
                <a:r>
                  <a:rPr lang="en-US" sz="2800" dirty="0"/>
                  <a:t>,[</a:t>
                </a:r>
                <a14:m>
                  <m:oMath xmlns:m="http://schemas.openxmlformats.org/officeDocument/2006/math">
                    <m:sSub>
                      <m:sSubPr>
                        <m:ctrlPr>
                          <a:rPr lang="sv-SE" sz="2800" i="1" dirty="0">
                            <a:latin typeface="Cambria Math"/>
                          </a:rPr>
                        </m:ctrlPr>
                      </m:sSubPr>
                      <m:e>
                        <m:r>
                          <m:rPr>
                            <m:sty m:val="p"/>
                          </m:rPr>
                          <a:rPr lang="en-US" sz="2800" dirty="0">
                            <a:latin typeface="Cambria Math"/>
                          </a:rPr>
                          <m:t>L</m:t>
                        </m:r>
                      </m:e>
                      <m:sub>
                        <m:r>
                          <m:rPr>
                            <m:sty m:val="p"/>
                          </m:rPr>
                          <a:rPr lang="el-GR" sz="2800" b="0" i="0" dirty="0" smtClean="0">
                            <a:latin typeface="Cambria Math"/>
                          </a:rPr>
                          <m:t>α</m:t>
                        </m:r>
                      </m:sub>
                    </m:sSub>
                  </m:oMath>
                </a14:m>
                <a:r>
                  <a:rPr lang="el-GR" sz="2800" dirty="0"/>
                  <a:t>,</a:t>
                </a:r>
                <a:r>
                  <a:rPr lang="sv-SE" sz="2800" dirty="0"/>
                  <a:t> </a:t>
                </a:r>
                <a14:m>
                  <m:oMath xmlns:m="http://schemas.openxmlformats.org/officeDocument/2006/math">
                    <m:sSub>
                      <m:sSubPr>
                        <m:ctrlPr>
                          <a:rPr lang="sv-SE" sz="2800" i="1" dirty="0">
                            <a:latin typeface="Cambria Math"/>
                          </a:rPr>
                        </m:ctrlPr>
                      </m:sSubPr>
                      <m:e>
                        <m:r>
                          <m:rPr>
                            <m:sty m:val="p"/>
                          </m:rPr>
                          <a:rPr lang="en-US" sz="2800" dirty="0">
                            <a:latin typeface="Cambria Math"/>
                          </a:rPr>
                          <m:t>L</m:t>
                        </m:r>
                      </m:e>
                      <m:sub>
                        <m:r>
                          <m:rPr>
                            <m:sty m:val="p"/>
                          </m:rPr>
                          <a:rPr lang="el-GR" sz="2800" dirty="0">
                            <a:latin typeface="Cambria Math"/>
                          </a:rPr>
                          <m:t>β</m:t>
                        </m:r>
                      </m:sub>
                    </m:sSub>
                  </m:oMath>
                </a14:m>
                <a:r>
                  <a:rPr lang="el-GR" sz="2800" dirty="0"/>
                  <a:t>], </a:t>
                </a:r>
                <a:r>
                  <a:rPr lang="en-US" sz="2800" dirty="0" err="1"/>
                  <a:t>agg</a:t>
                </a:r>
                <a:r>
                  <a:rPr lang="en-US" sz="2800" dirty="0"/>
                  <a:t>(M))</a:t>
                </a:r>
              </a:p>
              <a:p>
                <a:r>
                  <a:rPr lang="en-US" dirty="0" smtClean="0"/>
                  <a:t>Its </a:t>
                </a:r>
                <a:r>
                  <a:rPr lang="en-US" dirty="0"/>
                  <a:t>two marginal sibling queries are:</a:t>
                </a:r>
                <a:endParaRPr lang="el-GR" dirty="0" smtClean="0"/>
              </a:p>
              <a:p>
                <a:pPr marL="850392" lvl="1" indent="-457200">
                  <a:buFont typeface="+mj-lt"/>
                  <a:buAutoNum type="arabicPeriod"/>
                </a:pPr>
                <a14:m>
                  <m:oMath xmlns:m="http://schemas.openxmlformats.org/officeDocument/2006/math">
                    <m:sSup>
                      <m:sSupPr>
                        <m:ctrlPr>
                          <a:rPr lang="en-US" sz="2400" i="1" dirty="0">
                            <a:latin typeface="Cambria Math"/>
                          </a:rPr>
                        </m:ctrlPr>
                      </m:sSupPr>
                      <m:e>
                        <m:r>
                          <m:rPr>
                            <m:sty m:val="p"/>
                          </m:rPr>
                          <a:rPr lang="en-US" sz="2400" i="0" dirty="0">
                            <a:latin typeface="Cambria Math"/>
                          </a:rPr>
                          <m:t>q</m:t>
                        </m:r>
                      </m:e>
                      <m:sup>
                        <m:r>
                          <m:rPr>
                            <m:sty m:val="p"/>
                          </m:rPr>
                          <a:rPr lang="en-US" sz="2400" i="0" dirty="0">
                            <a:latin typeface="Cambria Math"/>
                          </a:rPr>
                          <m:t>s</m:t>
                        </m:r>
                      </m:sup>
                    </m:sSup>
                  </m:oMath>
                </a14:m>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i="0">
                            <a:latin typeface="Cambria Math"/>
                            <a:ea typeface="Cambria Math"/>
                          </a:rPr>
                          <m:t>φ</m:t>
                        </m:r>
                      </m:e>
                      <m:sub>
                        <m:r>
                          <a:rPr lang="en-US" sz="2400" i="0">
                            <a:latin typeface="Cambria Math"/>
                            <a:ea typeface="Cambria Math"/>
                          </a:rPr>
                          <m:t>1</m:t>
                        </m:r>
                      </m:sub>
                    </m:sSub>
                    <m:r>
                      <a:rPr lang="el-GR" sz="2400" i="0">
                        <a:latin typeface="Cambria Math"/>
                        <a:ea typeface="Cambria Math"/>
                      </a:rPr>
                      <m:t>∧</m:t>
                    </m:r>
                    <m:r>
                      <a:rPr lang="en-US" sz="2400" i="0">
                        <a:latin typeface="Cambria Math"/>
                        <a:ea typeface="Cambria Math"/>
                      </a:rPr>
                      <m:t>…</m:t>
                    </m:r>
                    <m:sSubSup>
                      <m:sSubSupPr>
                        <m:ctrlPr>
                          <a:rPr lang="en-US" sz="2400" i="1" smtClean="0">
                            <a:solidFill>
                              <a:srgbClr val="C00000"/>
                            </a:solidFill>
                            <a:latin typeface="Cambria Math"/>
                            <a:ea typeface="Cambria Math"/>
                          </a:rPr>
                        </m:ctrlPr>
                      </m:sSubSupPr>
                      <m:e>
                        <m:r>
                          <m:rPr>
                            <m:sty m:val="p"/>
                          </m:rPr>
                          <a:rPr lang="el-GR" sz="2400" i="0">
                            <a:solidFill>
                              <a:srgbClr val="C00000"/>
                            </a:solidFill>
                            <a:latin typeface="Cambria Math"/>
                            <a:ea typeface="Cambria Math"/>
                          </a:rPr>
                          <m:t>φ</m:t>
                        </m:r>
                      </m:e>
                      <m:sub>
                        <m:r>
                          <m:rPr>
                            <m:sty m:val="p"/>
                          </m:rPr>
                          <a:rPr lang="el-GR" sz="2400" i="0">
                            <a:solidFill>
                              <a:srgbClr val="C00000"/>
                            </a:solidFill>
                            <a:latin typeface="Cambria Math"/>
                            <a:ea typeface="Cambria Math"/>
                          </a:rPr>
                          <m:t>χ</m:t>
                        </m:r>
                      </m:sub>
                      <m:sup>
                        <m:r>
                          <a:rPr lang="el-GR" sz="2400" i="0">
                            <a:solidFill>
                              <a:srgbClr val="C00000"/>
                            </a:solidFill>
                            <a:latin typeface="Cambria Math"/>
                            <a:ea typeface="Cambria Math"/>
                          </a:rPr>
                          <m:t>∗</m:t>
                        </m:r>
                      </m:sup>
                    </m:sSubSup>
                    <m:r>
                      <a:rPr lang="en-US" sz="2400" i="0">
                        <a:latin typeface="Cambria Math"/>
                        <a:ea typeface="Cambria Math"/>
                      </a:rPr>
                      <m:t>∧</m:t>
                    </m:r>
                    <m:r>
                      <a:rPr lang="el-GR" sz="2400" i="0">
                        <a:latin typeface="Cambria Math"/>
                        <a:ea typeface="Cambria Math"/>
                      </a:rPr>
                      <m:t>…</m:t>
                    </m:r>
                    <m:r>
                      <a:rPr lang="en-US" sz="2400" i="0">
                        <a:latin typeface="Cambria Math"/>
                        <a:ea typeface="Cambria Math"/>
                      </a:rPr>
                      <m:t>∧</m:t>
                    </m:r>
                    <m:sSub>
                      <m:sSubPr>
                        <m:ctrlPr>
                          <a:rPr lang="en-US" sz="2400" i="1">
                            <a:latin typeface="Cambria Math"/>
                            <a:ea typeface="Cambria Math"/>
                          </a:rPr>
                        </m:ctrlPr>
                      </m:sSubPr>
                      <m:e>
                        <m:r>
                          <m:rPr>
                            <m:sty m:val="p"/>
                          </m:rPr>
                          <a:rPr lang="el-GR" sz="2400" i="0">
                            <a:latin typeface="Cambria Math"/>
                            <a:ea typeface="Cambria Math"/>
                          </a:rPr>
                          <m:t>φ</m:t>
                        </m:r>
                      </m:e>
                      <m:sub>
                        <m:r>
                          <m:rPr>
                            <m:sty m:val="p"/>
                          </m:rPr>
                          <a:rPr lang="en-US" sz="2400" i="0">
                            <a:latin typeface="Cambria Math"/>
                            <a:ea typeface="Cambria Math"/>
                          </a:rPr>
                          <m:t>k</m:t>
                        </m:r>
                      </m:sub>
                    </m:sSub>
                  </m:oMath>
                </a14:m>
                <a:r>
                  <a:rPr lang="en-US" sz="2400" dirty="0"/>
                  <a:t>,[</a:t>
                </a:r>
                <a14:m>
                  <m:oMath xmlns:m="http://schemas.openxmlformats.org/officeDocument/2006/math">
                    <m:sSub>
                      <m:sSubPr>
                        <m:ctrlPr>
                          <a:rPr lang="sv-SE" sz="2400" i="1" dirty="0">
                            <a:latin typeface="Cambria Math"/>
                          </a:rPr>
                        </m:ctrlPr>
                      </m:sSubPr>
                      <m:e>
                        <m:r>
                          <m:rPr>
                            <m:sty m:val="p"/>
                          </m:rPr>
                          <a:rPr lang="en-US" sz="2400" i="0" dirty="0">
                            <a:latin typeface="Cambria Math"/>
                          </a:rPr>
                          <m:t>L</m:t>
                        </m:r>
                      </m:e>
                      <m:sub>
                        <m:r>
                          <m:rPr>
                            <m:sty m:val="p"/>
                          </m:rPr>
                          <a:rPr lang="el-GR" sz="2400" b="0" i="0" dirty="0" smtClean="0">
                            <a:latin typeface="Cambria Math"/>
                          </a:rPr>
                          <m:t>α</m:t>
                        </m:r>
                      </m:sub>
                    </m:sSub>
                  </m:oMath>
                </a14:m>
                <a:r>
                  <a:rPr lang="el-GR" sz="2400" dirty="0"/>
                  <a:t>,</a:t>
                </a:r>
                <a:r>
                  <a:rPr lang="sv-SE" sz="2400" dirty="0"/>
                  <a:t> </a:t>
                </a:r>
                <a14:m>
                  <m:oMath xmlns:m="http://schemas.openxmlformats.org/officeDocument/2006/math">
                    <m:sSub>
                      <m:sSubPr>
                        <m:ctrlPr>
                          <a:rPr lang="sv-SE" sz="2400" i="1" dirty="0" smtClean="0">
                            <a:solidFill>
                              <a:schemeClr val="accent2"/>
                            </a:solidFill>
                            <a:latin typeface="Cambria Math"/>
                          </a:rPr>
                        </m:ctrlPr>
                      </m:sSubPr>
                      <m:e>
                        <m:r>
                          <m:rPr>
                            <m:sty m:val="p"/>
                          </m:rPr>
                          <a:rPr lang="en-US" sz="2400" i="0" dirty="0">
                            <a:solidFill>
                              <a:schemeClr val="accent2"/>
                            </a:solidFill>
                            <a:latin typeface="Cambria Math"/>
                          </a:rPr>
                          <m:t>L</m:t>
                        </m:r>
                      </m:e>
                      <m:sub>
                        <m:r>
                          <m:rPr>
                            <m:sty m:val="p"/>
                          </m:rPr>
                          <a:rPr lang="el-GR" sz="2400" b="0" i="0" dirty="0" smtClean="0">
                            <a:solidFill>
                              <a:schemeClr val="accent2"/>
                            </a:solidFill>
                            <a:latin typeface="Cambria Math"/>
                          </a:rPr>
                          <m:t>χ</m:t>
                        </m:r>
                      </m:sub>
                    </m:sSub>
                  </m:oMath>
                </a14:m>
                <a:r>
                  <a:rPr lang="el-GR" sz="2400" dirty="0"/>
                  <a:t>], </a:t>
                </a:r>
                <a:r>
                  <a:rPr lang="en-US" sz="2400" dirty="0" err="1"/>
                  <a:t>agg</a:t>
                </a:r>
                <a:r>
                  <a:rPr lang="en-US" sz="2400" dirty="0"/>
                  <a:t>(M))</a:t>
                </a:r>
                <a:endParaRPr lang="el-GR" sz="2400" dirty="0" smtClean="0"/>
              </a:p>
              <a:p>
                <a:pPr marL="850392" lvl="1" indent="-457200">
                  <a:buFont typeface="+mj-lt"/>
                  <a:buAutoNum type="arabicPeriod"/>
                </a:pPr>
                <a14:m>
                  <m:oMath xmlns:m="http://schemas.openxmlformats.org/officeDocument/2006/math">
                    <m:sSup>
                      <m:sSupPr>
                        <m:ctrlPr>
                          <a:rPr lang="en-US" sz="2400" i="1" dirty="0">
                            <a:latin typeface="Cambria Math"/>
                          </a:rPr>
                        </m:ctrlPr>
                      </m:sSupPr>
                      <m:e>
                        <m:r>
                          <m:rPr>
                            <m:sty m:val="p"/>
                          </m:rPr>
                          <a:rPr lang="en-US" sz="2400" i="0" dirty="0">
                            <a:latin typeface="Cambria Math"/>
                          </a:rPr>
                          <m:t>q</m:t>
                        </m:r>
                      </m:e>
                      <m:sup>
                        <m:r>
                          <m:rPr>
                            <m:sty m:val="p"/>
                          </m:rPr>
                          <a:rPr lang="en-US" sz="2400" i="0" dirty="0">
                            <a:latin typeface="Cambria Math"/>
                          </a:rPr>
                          <m:t>s</m:t>
                        </m:r>
                      </m:sup>
                    </m:sSup>
                  </m:oMath>
                </a14:m>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i="0">
                            <a:latin typeface="Cambria Math"/>
                            <a:ea typeface="Cambria Math"/>
                          </a:rPr>
                          <m:t>φ</m:t>
                        </m:r>
                      </m:e>
                      <m:sub>
                        <m:r>
                          <a:rPr lang="en-US" sz="2400" i="0">
                            <a:latin typeface="Cambria Math"/>
                            <a:ea typeface="Cambria Math"/>
                          </a:rPr>
                          <m:t>1</m:t>
                        </m:r>
                      </m:sub>
                    </m:sSub>
                    <m:r>
                      <a:rPr lang="el-GR" sz="2400" i="0">
                        <a:latin typeface="Cambria Math"/>
                        <a:ea typeface="Cambria Math"/>
                      </a:rPr>
                      <m:t>∧</m:t>
                    </m:r>
                    <m:r>
                      <a:rPr lang="en-US" sz="2400" i="0">
                        <a:latin typeface="Cambria Math"/>
                        <a:ea typeface="Cambria Math"/>
                      </a:rPr>
                      <m:t>…</m:t>
                    </m:r>
                    <m:sSubSup>
                      <m:sSubSupPr>
                        <m:ctrlPr>
                          <a:rPr lang="en-US" sz="2400" i="1" smtClean="0">
                            <a:solidFill>
                              <a:srgbClr val="C00000"/>
                            </a:solidFill>
                            <a:latin typeface="Cambria Math"/>
                            <a:ea typeface="Cambria Math"/>
                          </a:rPr>
                        </m:ctrlPr>
                      </m:sSubSupPr>
                      <m:e>
                        <m:r>
                          <m:rPr>
                            <m:sty m:val="p"/>
                          </m:rPr>
                          <a:rPr lang="el-GR" sz="2400" i="0">
                            <a:solidFill>
                              <a:srgbClr val="C00000"/>
                            </a:solidFill>
                            <a:latin typeface="Cambria Math"/>
                            <a:ea typeface="Cambria Math"/>
                          </a:rPr>
                          <m:t>φ</m:t>
                        </m:r>
                      </m:e>
                      <m:sub>
                        <m:r>
                          <m:rPr>
                            <m:sty m:val="p"/>
                          </m:rPr>
                          <a:rPr lang="el-GR" sz="2400" i="0">
                            <a:solidFill>
                              <a:srgbClr val="C00000"/>
                            </a:solidFill>
                            <a:latin typeface="Cambria Math"/>
                            <a:ea typeface="Cambria Math"/>
                          </a:rPr>
                          <m:t>χ</m:t>
                        </m:r>
                      </m:sub>
                      <m:sup>
                        <m:r>
                          <a:rPr lang="el-GR" sz="2400" i="0">
                            <a:solidFill>
                              <a:srgbClr val="C00000"/>
                            </a:solidFill>
                            <a:latin typeface="Cambria Math"/>
                            <a:ea typeface="Cambria Math"/>
                          </a:rPr>
                          <m:t>∗</m:t>
                        </m:r>
                      </m:sup>
                    </m:sSubSup>
                    <m:r>
                      <a:rPr lang="en-US" sz="2400" i="0">
                        <a:latin typeface="Cambria Math"/>
                        <a:ea typeface="Cambria Math"/>
                      </a:rPr>
                      <m:t>∧</m:t>
                    </m:r>
                    <m:r>
                      <a:rPr lang="el-GR" sz="2400" i="0">
                        <a:latin typeface="Cambria Math"/>
                        <a:ea typeface="Cambria Math"/>
                      </a:rPr>
                      <m:t>…</m:t>
                    </m:r>
                    <m:r>
                      <a:rPr lang="en-US" sz="2400" i="0">
                        <a:latin typeface="Cambria Math"/>
                        <a:ea typeface="Cambria Math"/>
                      </a:rPr>
                      <m:t>∧</m:t>
                    </m:r>
                    <m:sSub>
                      <m:sSubPr>
                        <m:ctrlPr>
                          <a:rPr lang="en-US" sz="2400" i="1">
                            <a:latin typeface="Cambria Math"/>
                            <a:ea typeface="Cambria Math"/>
                          </a:rPr>
                        </m:ctrlPr>
                      </m:sSubPr>
                      <m:e>
                        <m:r>
                          <m:rPr>
                            <m:sty m:val="p"/>
                          </m:rPr>
                          <a:rPr lang="el-GR" sz="2400" i="0">
                            <a:latin typeface="Cambria Math"/>
                            <a:ea typeface="Cambria Math"/>
                          </a:rPr>
                          <m:t>φ</m:t>
                        </m:r>
                      </m:e>
                      <m:sub>
                        <m:r>
                          <m:rPr>
                            <m:sty m:val="p"/>
                          </m:rPr>
                          <a:rPr lang="en-US" sz="2400" i="0">
                            <a:latin typeface="Cambria Math"/>
                            <a:ea typeface="Cambria Math"/>
                          </a:rPr>
                          <m:t>k</m:t>
                        </m:r>
                      </m:sub>
                    </m:sSub>
                  </m:oMath>
                </a14:m>
                <a:r>
                  <a:rPr lang="en-US" sz="2400" dirty="0"/>
                  <a:t>,[</a:t>
                </a:r>
                <a14:m>
                  <m:oMath xmlns:m="http://schemas.openxmlformats.org/officeDocument/2006/math">
                    <m:sSub>
                      <m:sSubPr>
                        <m:ctrlPr>
                          <a:rPr lang="sv-SE" sz="2400" i="1" dirty="0" smtClean="0">
                            <a:solidFill>
                              <a:srgbClr val="C00000"/>
                            </a:solidFill>
                            <a:latin typeface="Cambria Math"/>
                          </a:rPr>
                        </m:ctrlPr>
                      </m:sSubPr>
                      <m:e>
                        <m:r>
                          <m:rPr>
                            <m:sty m:val="p"/>
                          </m:rPr>
                          <a:rPr lang="en-US" sz="2400" i="0" dirty="0">
                            <a:solidFill>
                              <a:srgbClr val="C00000"/>
                            </a:solidFill>
                            <a:latin typeface="Cambria Math"/>
                          </a:rPr>
                          <m:t>L</m:t>
                        </m:r>
                      </m:e>
                      <m:sub>
                        <m:r>
                          <m:rPr>
                            <m:sty m:val="p"/>
                          </m:rPr>
                          <a:rPr lang="el-GR" sz="2400" b="0" i="0" dirty="0" smtClean="0">
                            <a:solidFill>
                              <a:srgbClr val="C00000"/>
                            </a:solidFill>
                            <a:latin typeface="Cambria Math"/>
                          </a:rPr>
                          <m:t>χ</m:t>
                        </m:r>
                      </m:sub>
                    </m:sSub>
                  </m:oMath>
                </a14:m>
                <a:r>
                  <a:rPr lang="el-GR" sz="2400" dirty="0"/>
                  <a:t>,</a:t>
                </a:r>
                <a:r>
                  <a:rPr lang="sv-SE" sz="2400" dirty="0"/>
                  <a:t> </a:t>
                </a:r>
                <a14:m>
                  <m:oMath xmlns:m="http://schemas.openxmlformats.org/officeDocument/2006/math">
                    <m:sSub>
                      <m:sSubPr>
                        <m:ctrlPr>
                          <a:rPr lang="sv-SE" sz="2400" i="1" dirty="0" smtClean="0">
                            <a:solidFill>
                              <a:schemeClr val="tx1"/>
                            </a:solidFill>
                            <a:latin typeface="Cambria Math"/>
                          </a:rPr>
                        </m:ctrlPr>
                      </m:sSubPr>
                      <m:e>
                        <m:r>
                          <m:rPr>
                            <m:sty m:val="p"/>
                          </m:rPr>
                          <a:rPr lang="en-US" sz="2400" i="0" dirty="0" smtClean="0">
                            <a:solidFill>
                              <a:schemeClr val="tx1"/>
                            </a:solidFill>
                            <a:latin typeface="Cambria Math"/>
                          </a:rPr>
                          <m:t>L</m:t>
                        </m:r>
                      </m:e>
                      <m:sub>
                        <m:r>
                          <m:rPr>
                            <m:sty m:val="p"/>
                          </m:rPr>
                          <a:rPr lang="el-GR" sz="2400" b="0" i="0" dirty="0" smtClean="0">
                            <a:solidFill>
                              <a:schemeClr val="tx1"/>
                            </a:solidFill>
                            <a:latin typeface="Cambria Math"/>
                          </a:rPr>
                          <m:t>β</m:t>
                        </m:r>
                      </m:sub>
                    </m:sSub>
                  </m:oMath>
                </a14:m>
                <a:r>
                  <a:rPr lang="el-GR" sz="2400" dirty="0"/>
                  <a:t>], </a:t>
                </a:r>
                <a:r>
                  <a:rPr lang="en-US" sz="2400" dirty="0" err="1"/>
                  <a:t>agg</a:t>
                </a:r>
                <a:r>
                  <a:rPr lang="en-US" sz="2400" dirty="0"/>
                  <a:t>(M))</a:t>
                </a:r>
                <a:endParaRPr lang="el-GR" sz="2400" dirty="0"/>
              </a:p>
              <a:p>
                <a:pPr lvl="2"/>
                <a14:m>
                  <m:oMath xmlns:m="http://schemas.openxmlformats.org/officeDocument/2006/math">
                    <m:sSubSup>
                      <m:sSubSupPr>
                        <m:ctrlPr>
                          <a:rPr lang="en-US" sz="2200" i="1">
                            <a:solidFill>
                              <a:schemeClr val="accent2"/>
                            </a:solidFill>
                            <a:latin typeface="Cambria Math"/>
                            <a:ea typeface="Cambria Math"/>
                          </a:rPr>
                        </m:ctrlPr>
                      </m:sSubSupPr>
                      <m:e>
                        <m:r>
                          <a:rPr lang="el-GR" sz="2200" i="1">
                            <a:solidFill>
                              <a:schemeClr val="accent2"/>
                            </a:solidFill>
                            <a:latin typeface="Cambria Math"/>
                            <a:ea typeface="Cambria Math"/>
                          </a:rPr>
                          <m:t>𝜑</m:t>
                        </m:r>
                      </m:e>
                      <m:sub>
                        <m:r>
                          <a:rPr lang="el-GR" sz="2200" i="1">
                            <a:solidFill>
                              <a:schemeClr val="accent2"/>
                            </a:solidFill>
                            <a:latin typeface="Cambria Math"/>
                            <a:ea typeface="Cambria Math"/>
                          </a:rPr>
                          <m:t>𝜒</m:t>
                        </m:r>
                      </m:sub>
                      <m:sup>
                        <m:r>
                          <a:rPr lang="el-GR" sz="2200" i="1">
                            <a:solidFill>
                              <a:schemeClr val="accent2"/>
                            </a:solidFill>
                            <a:latin typeface="Cambria Math"/>
                            <a:ea typeface="Cambria Math"/>
                          </a:rPr>
                          <m:t>∗</m:t>
                        </m:r>
                      </m:sup>
                    </m:sSubSup>
                    <m:r>
                      <a:rPr lang="en-US" sz="2200">
                        <a:solidFill>
                          <a:schemeClr val="accent2"/>
                        </a:solidFill>
                        <a:latin typeface="Cambria Math"/>
                        <a:ea typeface="Cambria Math"/>
                      </a:rPr>
                      <m:t>:</m:t>
                    </m:r>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r>
                          <a:rPr lang="en-US" sz="2200" i="1" dirty="0">
                            <a:solidFill>
                              <a:schemeClr val="accent2"/>
                            </a:solidFill>
                            <a:latin typeface="Cambria Math"/>
                          </a:rPr>
                          <m:t>+1</m:t>
                        </m:r>
                      </m:sub>
                    </m:sSub>
                    <m:r>
                      <a:rPr lang="en-US" sz="2200" i="1" dirty="0">
                        <a:solidFill>
                          <a:schemeClr val="accent2"/>
                        </a:solidFill>
                        <a:latin typeface="Cambria Math"/>
                      </a:rPr>
                      <m:t>=</m:t>
                    </m:r>
                    <m:sSubSup>
                      <m:sSubSupPr>
                        <m:ctrlPr>
                          <a:rPr lang="en-US" sz="2200" i="1" dirty="0">
                            <a:solidFill>
                              <a:schemeClr val="accent2"/>
                            </a:solidFill>
                            <a:latin typeface="Cambria Math"/>
                          </a:rPr>
                        </m:ctrlPr>
                      </m:sSubSupPr>
                      <m:e>
                        <m:r>
                          <a:rPr lang="en-US" sz="2200" i="1" dirty="0">
                            <a:solidFill>
                              <a:schemeClr val="accent2"/>
                            </a:solidFill>
                            <a:latin typeface="Cambria Math"/>
                          </a:rPr>
                          <m:t>𝑎𝑛𝑐</m:t>
                        </m:r>
                      </m:e>
                      <m:sub>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sub>
                        </m:sSub>
                      </m:sub>
                      <m:sup>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r>
                              <a:rPr lang="en-US" sz="2200" i="1" dirty="0">
                                <a:solidFill>
                                  <a:schemeClr val="accent2"/>
                                </a:solidFill>
                                <a:latin typeface="Cambria Math"/>
                              </a:rPr>
                              <m:t>+1</m:t>
                            </m:r>
                          </m:sub>
                        </m:sSub>
                      </m:sup>
                    </m:sSubSup>
                    <m:r>
                      <a:rPr lang="en-US" sz="2200" i="1" dirty="0">
                        <a:solidFill>
                          <a:schemeClr val="accent2"/>
                        </a:solidFill>
                        <a:latin typeface="Cambria Math"/>
                      </a:rPr>
                      <m:t>(</m:t>
                    </m:r>
                    <m:r>
                      <a:rPr lang="en-US" sz="2200" i="1" dirty="0">
                        <a:solidFill>
                          <a:schemeClr val="accent2"/>
                        </a:solidFill>
                        <a:latin typeface="Cambria Math"/>
                      </a:rPr>
                      <m:t>𝑣</m:t>
                    </m:r>
                    <m:r>
                      <a:rPr lang="en-US" sz="2200" b="0" i="0" dirty="0" smtClean="0">
                        <a:solidFill>
                          <a:schemeClr val="accent2"/>
                        </a:solidFill>
                        <a:latin typeface="Cambria Math"/>
                      </a:rPr>
                      <m:t>)</m:t>
                    </m:r>
                  </m:oMath>
                </a14:m>
                <a:endParaRPr lang="en-US" sz="22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xmlns="" val="15424299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Query Example</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sz="2800" dirty="0" smtClean="0"/>
                  <a:t>Original Query</a:t>
                </a:r>
              </a:p>
              <a:p>
                <a:pPr lvl="1"/>
                <a:r>
                  <a:rPr lang="en-US" sz="2400" dirty="0" smtClean="0"/>
                  <a:t>q</a:t>
                </a:r>
                <a:r>
                  <a:rPr lang="en-US" sz="2400" dirty="0" smtClean="0">
                    <a:solidFill>
                      <a:schemeClr val="tx1"/>
                    </a:solidFill>
                  </a:rPr>
                  <a:t>=(</a:t>
                </a:r>
                <a14:m>
                  <m:oMath xmlns:m="http://schemas.openxmlformats.org/officeDocument/2006/math">
                    <m:sSup>
                      <m:sSupPr>
                        <m:ctrlPr>
                          <a:rPr lang="sv-SE" sz="2400" i="1">
                            <a:solidFill>
                              <a:schemeClr val="tx1"/>
                            </a:solidFill>
                            <a:latin typeface="Cambria Math"/>
                          </a:rPr>
                        </m:ctrlPr>
                      </m:sSupPr>
                      <m:e>
                        <m:r>
                          <a:rPr lang="en-US" sz="2400" i="1">
                            <a:solidFill>
                              <a:schemeClr val="tx1"/>
                            </a:solidFill>
                            <a:latin typeface="Cambria Math"/>
                          </a:rPr>
                          <m:t>𝐷𝑆</m:t>
                        </m:r>
                      </m:e>
                      <m:sup>
                        <m:r>
                          <a:rPr lang="en-US" sz="2400" i="1">
                            <a:solidFill>
                              <a:schemeClr val="tx1"/>
                            </a:solidFill>
                            <a:latin typeface="Cambria Math"/>
                          </a:rPr>
                          <m:t>0</m:t>
                        </m:r>
                      </m:sup>
                    </m:sSup>
                  </m:oMath>
                </a14:m>
                <a:r>
                  <a:rPr lang="en-US" sz="2400" dirty="0">
                    <a:solidFill>
                      <a:schemeClr val="tx1"/>
                    </a:solidFill>
                  </a:rPr>
                  <a:t>,W.</a:t>
                </a:r>
                <a14:m>
                  <m:oMath xmlns:m="http://schemas.openxmlformats.org/officeDocument/2006/math">
                    <m:sSub>
                      <m:sSubPr>
                        <m:ctrlPr>
                          <a:rPr lang="sv-SE" sz="2400" i="1" dirty="0">
                            <a:solidFill>
                              <a:schemeClr val="tx1"/>
                            </a:solidFill>
                            <a:latin typeface="Cambria Math"/>
                          </a:rPr>
                        </m:ctrlPr>
                      </m:sSubPr>
                      <m:e>
                        <m:r>
                          <m:rPr>
                            <m:sty m:val="p"/>
                          </m:rPr>
                          <a:rPr lang="en-US" sz="2400" dirty="0">
                            <a:solidFill>
                              <a:schemeClr val="tx1"/>
                            </a:solidFill>
                            <a:latin typeface="Cambria Math"/>
                          </a:rPr>
                          <m:t>L</m:t>
                        </m:r>
                      </m:e>
                      <m:sub>
                        <m:r>
                          <a:rPr lang="en-US" sz="2400" dirty="0">
                            <a:solidFill>
                              <a:schemeClr val="tx1"/>
                            </a:solidFill>
                            <a:latin typeface="Cambria Math"/>
                          </a:rPr>
                          <m:t>2</m:t>
                        </m:r>
                      </m:sub>
                    </m:sSub>
                    <m:r>
                      <a:rPr lang="el-GR" sz="2400" i="1" dirty="0">
                        <a:solidFill>
                          <a:schemeClr val="tx1"/>
                        </a:solidFill>
                        <a:latin typeface="Cambria Math"/>
                      </a:rPr>
                      <m:t> </m:t>
                    </m:r>
                  </m:oMath>
                </a14:m>
                <a:r>
                  <a:rPr lang="en-US" sz="2400" dirty="0">
                    <a:solidFill>
                      <a:schemeClr val="tx1"/>
                    </a:solidFill>
                  </a:rPr>
                  <a:t>=’With-Pay’ ∧ E</a:t>
                </a:r>
                <a:r>
                  <a:rPr lang="en-US" sz="2000" dirty="0">
                    <a:solidFill>
                      <a:schemeClr val="tx1"/>
                    </a:solidFill>
                  </a:rPr>
                  <a:t>.</a:t>
                </a:r>
                <a14:m>
                  <m:oMath xmlns:m="http://schemas.openxmlformats.org/officeDocument/2006/math">
                    <m:sSub>
                      <m:sSubPr>
                        <m:ctrlPr>
                          <a:rPr lang="sv-SE" sz="2400" i="1" dirty="0">
                            <a:solidFill>
                              <a:schemeClr val="tx1"/>
                            </a:solidFill>
                            <a:latin typeface="Cambria Math"/>
                          </a:rPr>
                        </m:ctrlPr>
                      </m:sSubPr>
                      <m:e>
                        <m:r>
                          <m:rPr>
                            <m:sty m:val="p"/>
                          </m:rPr>
                          <a:rPr lang="en-US" sz="2400" dirty="0">
                            <a:solidFill>
                              <a:schemeClr val="tx1"/>
                            </a:solidFill>
                            <a:latin typeface="Cambria Math"/>
                          </a:rPr>
                          <m:t>L</m:t>
                        </m:r>
                      </m:e>
                      <m:sub>
                        <m:r>
                          <a:rPr lang="en-US" sz="2400" i="1" dirty="0">
                            <a:solidFill>
                              <a:schemeClr val="tx1"/>
                            </a:solidFill>
                            <a:latin typeface="Cambria Math"/>
                          </a:rPr>
                          <m:t>3</m:t>
                        </m:r>
                      </m:sub>
                    </m:sSub>
                  </m:oMath>
                </a14:m>
                <a:r>
                  <a:rPr lang="en-US" sz="2400" dirty="0">
                    <a:solidFill>
                      <a:schemeClr val="tx1"/>
                    </a:solidFill>
                  </a:rPr>
                  <a:t>=’Post-Sec’, [</a:t>
                </a:r>
                <a:r>
                  <a:rPr lang="en-US" sz="2000" dirty="0">
                    <a:solidFill>
                      <a:schemeClr val="tx1"/>
                    </a:solidFill>
                  </a:rPr>
                  <a:t>W.</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i="1" dirty="0">
                            <a:solidFill>
                              <a:schemeClr val="tx1"/>
                            </a:solidFill>
                            <a:latin typeface="Cambria Math"/>
                          </a:rPr>
                          <m:t>1</m:t>
                        </m:r>
                      </m:sub>
                    </m:sSub>
                  </m:oMath>
                </a14:m>
                <a:r>
                  <a:rPr lang="en-US" sz="2400" dirty="0">
                    <a:solidFill>
                      <a:schemeClr val="tx1"/>
                    </a:solidFill>
                  </a:rPr>
                  <a:t>,</a:t>
                </a:r>
                <a:r>
                  <a:rPr lang="en-US" sz="2000" dirty="0">
                    <a:solidFill>
                      <a:schemeClr val="tx1"/>
                    </a:solidFill>
                  </a:rPr>
                  <a:t> E</a:t>
                </a:r>
                <a:r>
                  <a:rPr lang="en-US" sz="1800" dirty="0">
                    <a:solidFill>
                      <a:schemeClr val="tx1"/>
                    </a:solidFill>
                  </a:rPr>
                  <a:t>.</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i="1" dirty="0">
                            <a:solidFill>
                              <a:schemeClr val="tx1"/>
                            </a:solidFill>
                            <a:latin typeface="Cambria Math"/>
                          </a:rPr>
                          <m:t>2</m:t>
                        </m:r>
                      </m:sub>
                    </m:sSub>
                  </m:oMath>
                </a14:m>
                <a:r>
                  <a:rPr lang="en-US" sz="2400" dirty="0">
                    <a:solidFill>
                      <a:schemeClr val="tx1"/>
                    </a:solidFill>
                  </a:rPr>
                  <a:t>], avg(Hrs))</a:t>
                </a:r>
              </a:p>
              <a:p>
                <a:r>
                  <a:rPr lang="en-US" dirty="0" smtClean="0"/>
                  <a:t>Sibling Queries:</a:t>
                </a:r>
                <a:endParaRPr lang="el-GR" dirty="0" smtClean="0"/>
              </a:p>
              <a:p>
                <a:pPr marL="850392" lvl="1" indent="-457200">
                  <a:buFont typeface="+mj-lt"/>
                  <a:buAutoNum type="arabicPeriod"/>
                </a:pPr>
                <a:r>
                  <a:rPr lang="en-US" sz="2000" dirty="0" smtClean="0">
                    <a:solidFill>
                      <a:schemeClr val="tx1"/>
                    </a:solidFill>
                  </a:rPr>
                  <a:t>q=(</a:t>
                </a:r>
                <a14:m>
                  <m:oMath xmlns:m="http://schemas.openxmlformats.org/officeDocument/2006/math">
                    <m:sSup>
                      <m:sSupPr>
                        <m:ctrlPr>
                          <a:rPr lang="sv-SE" sz="2000" i="1">
                            <a:solidFill>
                              <a:schemeClr val="tx1"/>
                            </a:solidFill>
                            <a:latin typeface="Cambria Math"/>
                          </a:rPr>
                        </m:ctrlPr>
                      </m:sSupPr>
                      <m:e>
                        <m:r>
                          <a:rPr lang="en-US" sz="2000" i="1">
                            <a:solidFill>
                              <a:schemeClr val="tx1"/>
                            </a:solidFill>
                            <a:latin typeface="Cambria Math"/>
                          </a:rPr>
                          <m:t>𝐷𝑆</m:t>
                        </m:r>
                      </m:e>
                      <m:sup>
                        <m:r>
                          <a:rPr lang="en-US" sz="2000" i="1">
                            <a:solidFill>
                              <a:schemeClr val="tx1"/>
                            </a:solidFill>
                            <a:latin typeface="Cambria Math"/>
                          </a:rPr>
                          <m:t>0</m:t>
                        </m:r>
                      </m:sup>
                    </m:sSup>
                  </m:oMath>
                </a14:m>
                <a:r>
                  <a:rPr lang="en-US" sz="2000" dirty="0">
                    <a:solidFill>
                      <a:schemeClr val="tx1"/>
                    </a:solidFill>
                  </a:rPr>
                  <a:t>,W.</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dirty="0">
                            <a:solidFill>
                              <a:schemeClr val="tx1"/>
                            </a:solidFill>
                            <a:latin typeface="Cambria Math"/>
                          </a:rPr>
                          <m:t>2</m:t>
                        </m:r>
                      </m:sub>
                    </m:sSub>
                  </m:oMath>
                </a14:m>
                <a:r>
                  <a:rPr lang="en-US" sz="2000" dirty="0">
                    <a:solidFill>
                      <a:schemeClr val="tx1"/>
                    </a:solidFill>
                  </a:rPr>
                  <a:t>=’With-Pay’ ∧ </a:t>
                </a:r>
                <a:r>
                  <a:rPr lang="en-US" sz="2000" dirty="0" smtClean="0">
                    <a:solidFill>
                      <a:schemeClr val="accent2"/>
                    </a:solidFill>
                  </a:rPr>
                  <a:t>E</a:t>
                </a:r>
                <a:r>
                  <a:rPr lang="en-US" sz="1800" dirty="0">
                    <a:solidFill>
                      <a:schemeClr val="accent2"/>
                    </a:solidFill>
                  </a:rPr>
                  <a:t>.</a:t>
                </a:r>
                <a14:m>
                  <m:oMath xmlns:m="http://schemas.openxmlformats.org/officeDocument/2006/math">
                    <m:sSub>
                      <m:sSubPr>
                        <m:ctrlPr>
                          <a:rPr lang="sv-SE" sz="2000" i="1" dirty="0">
                            <a:solidFill>
                              <a:schemeClr val="accent2"/>
                            </a:solidFill>
                            <a:latin typeface="Cambria Math"/>
                          </a:rPr>
                        </m:ctrlPr>
                      </m:sSubPr>
                      <m:e>
                        <m:r>
                          <m:rPr>
                            <m:sty m:val="p"/>
                          </m:rPr>
                          <a:rPr lang="en-US" sz="2000" dirty="0">
                            <a:solidFill>
                              <a:schemeClr val="accent2"/>
                            </a:solidFill>
                            <a:latin typeface="Cambria Math"/>
                          </a:rPr>
                          <m:t>L</m:t>
                        </m:r>
                      </m:e>
                      <m:sub>
                        <m:r>
                          <a:rPr lang="en-US" sz="2000" b="0" i="1" dirty="0" smtClean="0">
                            <a:solidFill>
                              <a:schemeClr val="accent2"/>
                            </a:solidFill>
                            <a:latin typeface="Cambria Math"/>
                          </a:rPr>
                          <m:t>4</m:t>
                        </m:r>
                      </m:sub>
                    </m:sSub>
                  </m:oMath>
                </a14:m>
                <a:r>
                  <a:rPr lang="en-US" sz="2000" dirty="0">
                    <a:solidFill>
                      <a:schemeClr val="accent2"/>
                    </a:solidFill>
                  </a:rPr>
                  <a:t>=</a:t>
                </a:r>
                <a:r>
                  <a:rPr lang="en-US" sz="2000" dirty="0" smtClean="0">
                    <a:solidFill>
                      <a:schemeClr val="accent2"/>
                    </a:solidFill>
                  </a:rPr>
                  <a:t>’All’</a:t>
                </a:r>
                <a:r>
                  <a:rPr lang="en-US" sz="2000" dirty="0" smtClean="0">
                    <a:solidFill>
                      <a:schemeClr val="tx1"/>
                    </a:solidFill>
                  </a:rPr>
                  <a:t>, </a:t>
                </a:r>
                <a:r>
                  <a:rPr lang="en-US" sz="2000" dirty="0">
                    <a:solidFill>
                      <a:schemeClr val="tx1"/>
                    </a:solidFill>
                  </a:rPr>
                  <a:t>[</a:t>
                </a:r>
                <a:r>
                  <a:rPr lang="en-US" sz="1800" dirty="0">
                    <a:solidFill>
                      <a:schemeClr val="tx1"/>
                    </a:solidFill>
                  </a:rPr>
                  <a:t>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1</m:t>
                        </m:r>
                      </m:sub>
                    </m:sSub>
                  </m:oMath>
                </a14:m>
                <a:r>
                  <a:rPr lang="en-US" sz="2000" dirty="0">
                    <a:solidFill>
                      <a:schemeClr val="tx1"/>
                    </a:solidFill>
                  </a:rPr>
                  <a:t>,</a:t>
                </a:r>
                <a:r>
                  <a:rPr lang="en-US" sz="1800" dirty="0">
                    <a:solidFill>
                      <a:schemeClr val="tx1"/>
                    </a:solidFill>
                  </a:rPr>
                  <a:t> </a:t>
                </a:r>
                <a:r>
                  <a:rPr lang="en-US" sz="1800" dirty="0" smtClean="0">
                    <a:solidFill>
                      <a:schemeClr val="accent2"/>
                    </a:solidFill>
                  </a:rPr>
                  <a:t>E</a:t>
                </a:r>
                <a:r>
                  <a:rPr lang="en-US" sz="1600" dirty="0">
                    <a:solidFill>
                      <a:schemeClr val="accent2"/>
                    </a:solidFill>
                  </a:rPr>
                  <a:t>.</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b="0" i="1" dirty="0" smtClean="0">
                            <a:solidFill>
                              <a:schemeClr val="accent2"/>
                            </a:solidFill>
                            <a:latin typeface="Cambria Math"/>
                          </a:rPr>
                          <m:t>3</m:t>
                        </m:r>
                      </m:sub>
                    </m:sSub>
                  </m:oMath>
                </a14:m>
                <a:r>
                  <a:rPr lang="en-US" sz="2000" dirty="0">
                    <a:solidFill>
                      <a:schemeClr val="tx1"/>
                    </a:solidFill>
                  </a:rPr>
                  <a:t>], avg(Hrs))</a:t>
                </a:r>
              </a:p>
              <a:p>
                <a:pPr marL="850392" lvl="1" indent="-457200">
                  <a:buFont typeface="+mj-lt"/>
                  <a:buAutoNum type="arabicPeriod"/>
                </a:pPr>
                <a:r>
                  <a:rPr lang="en-US" sz="2000" dirty="0">
                    <a:solidFill>
                      <a:schemeClr val="tx1"/>
                    </a:solidFill>
                  </a:rPr>
                  <a:t>q=(</a:t>
                </a:r>
                <a14:m>
                  <m:oMath xmlns:m="http://schemas.openxmlformats.org/officeDocument/2006/math">
                    <m:sSup>
                      <m:sSupPr>
                        <m:ctrlPr>
                          <a:rPr lang="sv-SE" sz="2000" i="1">
                            <a:solidFill>
                              <a:schemeClr val="tx1"/>
                            </a:solidFill>
                            <a:latin typeface="Cambria Math"/>
                          </a:rPr>
                        </m:ctrlPr>
                      </m:sSupPr>
                      <m:e>
                        <m:r>
                          <a:rPr lang="en-US" sz="2000" i="1">
                            <a:solidFill>
                              <a:schemeClr val="tx1"/>
                            </a:solidFill>
                            <a:latin typeface="Cambria Math"/>
                          </a:rPr>
                          <m:t>𝐷𝑆</m:t>
                        </m:r>
                      </m:e>
                      <m:sup>
                        <m:r>
                          <a:rPr lang="en-US" sz="2000" i="1">
                            <a:solidFill>
                              <a:schemeClr val="tx1"/>
                            </a:solidFill>
                            <a:latin typeface="Cambria Math"/>
                          </a:rPr>
                          <m:t>0</m:t>
                        </m:r>
                      </m:sup>
                    </m:sSup>
                  </m:oMath>
                </a14:m>
                <a:r>
                  <a:rPr lang="en-US" sz="2000" dirty="0">
                    <a:solidFill>
                      <a:schemeClr val="tx1"/>
                    </a:solidFill>
                  </a:rPr>
                  <a:t>,</a:t>
                </a:r>
                <a:r>
                  <a:rPr lang="en-US" sz="2000" dirty="0" smtClean="0">
                    <a:solidFill>
                      <a:schemeClr val="accent2"/>
                    </a:solidFill>
                  </a:rPr>
                  <a:t>W.</a:t>
                </a:r>
                <a14:m>
                  <m:oMath xmlns:m="http://schemas.openxmlformats.org/officeDocument/2006/math">
                    <m:sSub>
                      <m:sSubPr>
                        <m:ctrlPr>
                          <a:rPr lang="sv-SE" sz="2000" i="1" dirty="0">
                            <a:solidFill>
                              <a:schemeClr val="accent2"/>
                            </a:solidFill>
                            <a:latin typeface="Cambria Math"/>
                          </a:rPr>
                        </m:ctrlPr>
                      </m:sSubPr>
                      <m:e>
                        <m:r>
                          <m:rPr>
                            <m:sty m:val="p"/>
                          </m:rPr>
                          <a:rPr lang="en-US" sz="2000" dirty="0">
                            <a:solidFill>
                              <a:schemeClr val="accent2"/>
                            </a:solidFill>
                            <a:latin typeface="Cambria Math"/>
                          </a:rPr>
                          <m:t>L</m:t>
                        </m:r>
                      </m:e>
                      <m:sub>
                        <m:r>
                          <a:rPr lang="en-US" sz="2000" b="0" i="1" dirty="0" smtClean="0">
                            <a:solidFill>
                              <a:schemeClr val="accent2"/>
                            </a:solidFill>
                            <a:latin typeface="Cambria Math"/>
                          </a:rPr>
                          <m:t>3</m:t>
                        </m:r>
                      </m:sub>
                    </m:sSub>
                    <m:r>
                      <a:rPr lang="el-GR" sz="2000" i="1" dirty="0">
                        <a:solidFill>
                          <a:schemeClr val="accent2"/>
                        </a:solidFill>
                        <a:latin typeface="Cambria Math"/>
                      </a:rPr>
                      <m:t> </m:t>
                    </m:r>
                  </m:oMath>
                </a14:m>
                <a:r>
                  <a:rPr lang="en-US" sz="2000" dirty="0" smtClean="0">
                    <a:solidFill>
                      <a:schemeClr val="accent2"/>
                    </a:solidFill>
                  </a:rPr>
                  <a:t>=’All’ </a:t>
                </a:r>
                <a:r>
                  <a:rPr lang="en-US" sz="2000" dirty="0">
                    <a:solidFill>
                      <a:schemeClr val="tx1"/>
                    </a:solidFill>
                  </a:rPr>
                  <a:t>∧ E</a:t>
                </a:r>
                <a:r>
                  <a:rPr lang="en-US" sz="1800" dirty="0">
                    <a:solidFill>
                      <a:schemeClr val="tx1"/>
                    </a:solidFill>
                  </a:rPr>
                  <a:t>.</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b="0" i="1" dirty="0" smtClean="0">
                            <a:solidFill>
                              <a:schemeClr val="tx1"/>
                            </a:solidFill>
                            <a:latin typeface="Cambria Math"/>
                          </a:rPr>
                          <m:t>3</m:t>
                        </m:r>
                      </m:sub>
                    </m:sSub>
                  </m:oMath>
                </a14:m>
                <a:r>
                  <a:rPr lang="en-US" sz="2000" dirty="0">
                    <a:solidFill>
                      <a:schemeClr val="tx1"/>
                    </a:solidFill>
                  </a:rPr>
                  <a:t>=</a:t>
                </a:r>
                <a:r>
                  <a:rPr lang="en-US" sz="2000" dirty="0" smtClean="0">
                    <a:solidFill>
                      <a:schemeClr val="tx1"/>
                    </a:solidFill>
                  </a:rPr>
                  <a:t>’Post-Sec’, </a:t>
                </a:r>
                <a:r>
                  <a:rPr lang="en-US" sz="2000" dirty="0">
                    <a:solidFill>
                      <a:schemeClr val="tx1"/>
                    </a:solidFill>
                  </a:rPr>
                  <a:t>[</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b="0" i="1" dirty="0" smtClean="0">
                            <a:solidFill>
                              <a:schemeClr val="accent2"/>
                            </a:solidFill>
                            <a:latin typeface="Cambria Math"/>
                          </a:rPr>
                          <m:t>2</m:t>
                        </m:r>
                      </m:sub>
                    </m:sSub>
                  </m:oMath>
                </a14:m>
                <a:r>
                  <a:rPr lang="en-US" sz="2000" dirty="0">
                    <a:solidFill>
                      <a:schemeClr val="tx1"/>
                    </a:solidFill>
                  </a:rPr>
                  <a:t>,</a:t>
                </a:r>
                <a:r>
                  <a:rPr lang="en-US" sz="1800" dirty="0">
                    <a:solidFill>
                      <a:schemeClr val="tx1"/>
                    </a:solidFill>
                  </a:rPr>
                  <a:t> E</a:t>
                </a:r>
                <a:r>
                  <a:rPr lang="en-US" sz="1600" dirty="0">
                    <a:solidFill>
                      <a:schemeClr val="tx1"/>
                    </a:solidFill>
                  </a:rPr>
                  <a:t>.</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b="0" i="1" dirty="0" smtClean="0">
                            <a:solidFill>
                              <a:schemeClr val="tx1"/>
                            </a:solidFill>
                            <a:latin typeface="Cambria Math"/>
                          </a:rPr>
                          <m:t>2</m:t>
                        </m:r>
                      </m:sub>
                    </m:sSub>
                  </m:oMath>
                </a14:m>
                <a:r>
                  <a:rPr lang="en-US" sz="2000" dirty="0">
                    <a:solidFill>
                      <a:schemeClr val="tx1"/>
                    </a:solidFill>
                  </a:rPr>
                  <a:t>], avg(Hrs))</a:t>
                </a:r>
              </a:p>
              <a:p>
                <a:endParaRPr lang="en-US" sz="28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r="-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xmlns="" val="305241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explaining the presentation </a:t>
            </a:r>
            <a:br>
              <a:rPr lang="en-US" dirty="0" smtClean="0"/>
            </a:br>
            <a:r>
              <a:rPr lang="en-US" dirty="0" smtClean="0"/>
              <a:t>via </a:t>
            </a:r>
            <a:r>
              <a:rPr lang="en-US" dirty="0" smtClean="0">
                <a:solidFill>
                  <a:srgbClr val="C00000"/>
                </a:solidFill>
              </a:rPr>
              <a:t>data movies</a:t>
            </a:r>
            <a:endParaRPr lang="el-GR" dirty="0">
              <a:solidFill>
                <a:srgbClr val="C00000"/>
              </a:solidFill>
            </a:endParaRPr>
          </a:p>
        </p:txBody>
      </p:sp>
      <p:sp>
        <p:nvSpPr>
          <p:cNvPr id="3" name="Content Placeholder 2"/>
          <p:cNvSpPr>
            <a:spLocks noGrp="1"/>
          </p:cNvSpPr>
          <p:nvPr>
            <p:ph idx="1"/>
          </p:nvPr>
        </p:nvSpPr>
        <p:spPr/>
        <p:txBody>
          <a:bodyPr/>
          <a:lstStyle/>
          <a:p>
            <a:pPr>
              <a:buNone/>
            </a:pPr>
            <a:r>
              <a:rPr lang="en-US" dirty="0"/>
              <a:t>We should and can produce query results that are </a:t>
            </a:r>
          </a:p>
          <a:p>
            <a:pPr lvl="1"/>
            <a:r>
              <a:rPr lang="en-US" dirty="0"/>
              <a:t>properly </a:t>
            </a:r>
            <a:r>
              <a:rPr lang="en-US" dirty="0" smtClean="0"/>
              <a:t>visualized</a:t>
            </a:r>
            <a:endParaRPr lang="en-US" dirty="0"/>
          </a:p>
          <a:p>
            <a:pPr lvl="1"/>
            <a:r>
              <a:rPr lang="en-US" dirty="0"/>
              <a:t>enriched with textual </a:t>
            </a:r>
            <a:r>
              <a:rPr lang="en-US" dirty="0" smtClean="0"/>
              <a:t>comments</a:t>
            </a:r>
            <a:endParaRPr lang="en-US" dirty="0"/>
          </a:p>
          <a:p>
            <a:pPr lvl="1"/>
            <a:r>
              <a:rPr lang="en-US" dirty="0"/>
              <a:t>vocally </a:t>
            </a:r>
            <a:r>
              <a:rPr lang="en-US" dirty="0" smtClean="0"/>
              <a:t>enriched</a:t>
            </a:r>
            <a:endParaRPr lang="en-US" dirty="0"/>
          </a:p>
          <a:p>
            <a:pPr>
              <a:buNone/>
            </a:pPr>
            <a:endParaRPr lang="en-US" dirty="0"/>
          </a:p>
          <a:p>
            <a:pPr>
              <a:buNone/>
            </a:pPr>
            <a:r>
              <a:rPr lang="en-US" dirty="0"/>
              <a:t>… but </a:t>
            </a:r>
            <a:r>
              <a:rPr lang="en-US" dirty="0" smtClean="0"/>
              <a:t>then, </a:t>
            </a:r>
            <a:r>
              <a:rPr lang="en-US" dirty="0"/>
              <a:t>you have a </a:t>
            </a:r>
            <a:r>
              <a:rPr lang="en-US" dirty="0" smtClean="0">
                <a:solidFill>
                  <a:srgbClr val="C00000"/>
                </a:solidFill>
              </a:rPr>
              <a:t>data movie</a:t>
            </a:r>
            <a:endParaRPr lang="en-US" dirty="0">
              <a:solidFill>
                <a:srgbClr val="C00000"/>
              </a:solidFill>
            </a:endParaRP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5" name="Right Arrow 4"/>
          <p:cNvSpPr/>
          <p:nvPr/>
        </p:nvSpPr>
        <p:spPr>
          <a:xfrm>
            <a:off x="539552" y="332656"/>
            <a:ext cx="864096" cy="6480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a:t>
            </a:r>
            <a:r>
              <a:rPr lang="en-US" dirty="0"/>
              <a:t>How </a:t>
            </a:r>
            <a:r>
              <a:rPr lang="en-US" dirty="0" smtClean="0"/>
              <a:t>produce </a:t>
            </a:r>
            <a:r>
              <a:rPr lang="en-US" dirty="0"/>
              <a:t>it?</a:t>
            </a:r>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fontScale="92500"/>
              </a:bodyPr>
              <a:lstStyle/>
              <a:p>
                <a:r>
                  <a:rPr lang="en-US" dirty="0" smtClean="0"/>
                  <a:t>We define a sibling query as a query </a:t>
                </a:r>
                <a:r>
                  <a:rPr lang="en-US" dirty="0"/>
                  <a:t>with a single difference to the original: </a:t>
                </a:r>
                <a:endParaRPr lang="en-US" dirty="0" smtClean="0"/>
              </a:p>
              <a:p>
                <a:pPr lvl="1"/>
                <a:r>
                  <a:rPr lang="en-US" dirty="0" smtClean="0"/>
                  <a:t>Instead </a:t>
                </a:r>
                <a:r>
                  <a:rPr lang="en-US" dirty="0"/>
                  <a:t>of an </a:t>
                </a:r>
                <a:r>
                  <a:rPr lang="en-US" dirty="0" smtClean="0"/>
                  <a:t>atomic selection </a:t>
                </a:r>
                <a:r>
                  <a:rPr lang="en-US" dirty="0"/>
                  <a:t>formula </a:t>
                </a:r>
                <a14:m>
                  <m:oMath xmlns:m="http://schemas.openxmlformats.org/officeDocument/2006/math">
                    <m:sSub>
                      <m:sSubPr>
                        <m:ctrlPr>
                          <a:rPr lang="en-US" i="1" dirty="0" smtClean="0">
                            <a:latin typeface="Cambria Math"/>
                          </a:rPr>
                        </m:ctrlPr>
                      </m:sSubPr>
                      <m:e>
                        <m:r>
                          <a:rPr lang="en-US" b="0" i="1" dirty="0" smtClean="0">
                            <a:latin typeface="Cambria Math"/>
                          </a:rPr>
                          <m:t>𝐿</m:t>
                        </m:r>
                      </m:e>
                      <m:sub>
                        <m:r>
                          <a:rPr lang="en-US" b="0" i="1" dirty="0" smtClean="0">
                            <a:latin typeface="Cambria Math"/>
                          </a:rPr>
                          <m:t>𝑖</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𝑣</m:t>
                        </m:r>
                      </m:e>
                      <m:sub>
                        <m:r>
                          <a:rPr lang="en-US" b="0" i="1" dirty="0" smtClean="0">
                            <a:latin typeface="Cambria Math"/>
                          </a:rPr>
                          <m:t>𝑖</m:t>
                        </m:r>
                      </m:sub>
                    </m:sSub>
                  </m:oMath>
                </a14:m>
                <a:r>
                  <a:rPr lang="en-US" dirty="0" smtClean="0"/>
                  <a:t>, </a:t>
                </a:r>
                <a:r>
                  <a:rPr lang="en-US" dirty="0"/>
                  <a:t>the sibling query contains a formula </a:t>
                </a:r>
                <a:r>
                  <a:rPr lang="en-US" dirty="0" smtClean="0"/>
                  <a:t>of the </a:t>
                </a:r>
                <a:r>
                  <a:rPr lang="en-US" dirty="0"/>
                  <a:t>form </a:t>
                </a:r>
                <a14:m>
                  <m:oMath xmlns:m="http://schemas.openxmlformats.org/officeDocument/2006/math">
                    <m:sSub>
                      <m:sSubPr>
                        <m:ctrlPr>
                          <a:rPr lang="en-US" i="1" dirty="0">
                            <a:latin typeface="Cambria Math"/>
                          </a:rPr>
                        </m:ctrlPr>
                      </m:sSubPr>
                      <m:e>
                        <m:r>
                          <m:rPr>
                            <m:sty m:val="p"/>
                          </m:rPr>
                          <a:rPr lang="en-US" i="0" dirty="0">
                            <a:latin typeface="Cambria Math"/>
                          </a:rPr>
                          <m:t>L</m:t>
                        </m:r>
                      </m:e>
                      <m:sub>
                        <m:r>
                          <m:rPr>
                            <m:sty m:val="p"/>
                          </m:rPr>
                          <a:rPr lang="en-US" i="0" dirty="0">
                            <a:latin typeface="Cambria Math"/>
                          </a:rPr>
                          <m:t>i</m:t>
                        </m:r>
                      </m:sub>
                    </m:sSub>
                  </m:oMath>
                </a14:m>
                <a:r>
                  <a:rPr lang="en-US" dirty="0" smtClean="0"/>
                  <a:t>∈childen(parent(</a:t>
                </a:r>
                <a14:m>
                  <m:oMath xmlns:m="http://schemas.openxmlformats.org/officeDocument/2006/math">
                    <m:sSub>
                      <m:sSubPr>
                        <m:ctrlPr>
                          <a:rPr lang="en-US" i="1" dirty="0">
                            <a:latin typeface="Cambria Math"/>
                          </a:rPr>
                        </m:ctrlPr>
                      </m:sSubPr>
                      <m:e>
                        <m:r>
                          <m:rPr>
                            <m:sty m:val="p"/>
                          </m:rPr>
                          <a:rPr lang="en-US" i="0" dirty="0">
                            <a:latin typeface="Cambria Math"/>
                          </a:rPr>
                          <m:t>v</m:t>
                        </m:r>
                      </m:e>
                      <m:sub>
                        <m:r>
                          <m:rPr>
                            <m:sty m:val="p"/>
                          </m:rPr>
                          <a:rPr lang="en-US" i="0" dirty="0">
                            <a:latin typeface="Cambria Math"/>
                          </a:rPr>
                          <m:t>i</m:t>
                        </m:r>
                      </m:sub>
                    </m:sSub>
                  </m:oMath>
                </a14:m>
                <a:r>
                  <a:rPr lang="en-US" dirty="0"/>
                  <a:t>)).</a:t>
                </a:r>
              </a:p>
              <a:p>
                <a:r>
                  <a:rPr lang="en-US" dirty="0"/>
                  <a:t>Formally, given an original query</a:t>
                </a:r>
              </a:p>
              <a:p>
                <a:pPr marL="393192" lvl="1" indent="0" algn="ctr">
                  <a:buNone/>
                </a:pPr>
                <a:r>
                  <a:rPr lang="en-US" sz="2600" dirty="0"/>
                  <a:t>q=(</a:t>
                </a:r>
                <a14:m>
                  <m:oMath xmlns:m="http://schemas.openxmlformats.org/officeDocument/2006/math">
                    <m:sSup>
                      <m:sSupPr>
                        <m:ctrlPr>
                          <a:rPr lang="sv-SE" sz="2600" i="1">
                            <a:latin typeface="Cambria Math"/>
                          </a:rPr>
                        </m:ctrlPr>
                      </m:sSupPr>
                      <m:e>
                        <m:r>
                          <m:rPr>
                            <m:sty m:val="p"/>
                          </m:rPr>
                          <a:rPr lang="en-US" sz="2600">
                            <a:latin typeface="Cambria Math"/>
                          </a:rPr>
                          <m:t>DS</m:t>
                        </m:r>
                      </m:e>
                      <m:sup>
                        <m:r>
                          <a:rPr lang="en-US" sz="2600">
                            <a:latin typeface="Cambria Math"/>
                          </a:rPr>
                          <m:t>0</m:t>
                        </m:r>
                      </m:sup>
                    </m:sSup>
                  </m:oMath>
                </a14:m>
                <a:r>
                  <a:rPr lang="en-US" sz="2600" dirty="0"/>
                  <a:t>,</a:t>
                </a:r>
                <a:r>
                  <a:rPr lang="en-US" sz="3000" dirty="0">
                    <a:ea typeface="Cambria Math"/>
                  </a:rPr>
                  <a:t> </a:t>
                </a:r>
                <a14:m>
                  <m:oMath xmlns:m="http://schemas.openxmlformats.org/officeDocument/2006/math">
                    <m:sSub>
                      <m:sSubPr>
                        <m:ctrlPr>
                          <a:rPr lang="en-US" sz="3000" i="1">
                            <a:latin typeface="Cambria Math"/>
                            <a:ea typeface="Cambria Math"/>
                          </a:rPr>
                        </m:ctrlPr>
                      </m:sSubPr>
                      <m:e>
                        <m:r>
                          <m:rPr>
                            <m:sty m:val="p"/>
                          </m:rPr>
                          <a:rPr lang="el-GR" sz="3000">
                            <a:latin typeface="Cambria Math"/>
                            <a:ea typeface="Cambria Math"/>
                          </a:rPr>
                          <m:t>φ</m:t>
                        </m:r>
                      </m:e>
                      <m:sub>
                        <m:r>
                          <a:rPr lang="en-US" sz="3000">
                            <a:latin typeface="Cambria Math"/>
                            <a:ea typeface="Cambria Math"/>
                          </a:rPr>
                          <m:t>1</m:t>
                        </m:r>
                      </m:sub>
                    </m:sSub>
                    <m:r>
                      <a:rPr lang="el-GR" sz="3000">
                        <a:latin typeface="Cambria Math"/>
                        <a:ea typeface="Cambria Math"/>
                      </a:rPr>
                      <m:t>∧</m:t>
                    </m:r>
                    <m:r>
                      <a:rPr lang="en-US" sz="3000">
                        <a:latin typeface="Cambria Math"/>
                        <a:ea typeface="Cambria Math"/>
                      </a:rPr>
                      <m:t>…∧</m:t>
                    </m:r>
                    <m:sSub>
                      <m:sSubPr>
                        <m:ctrlPr>
                          <a:rPr lang="en-US" sz="3000" i="1">
                            <a:latin typeface="Cambria Math"/>
                            <a:ea typeface="Cambria Math"/>
                          </a:rPr>
                        </m:ctrlPr>
                      </m:sSubPr>
                      <m:e>
                        <m:r>
                          <m:rPr>
                            <m:sty m:val="p"/>
                          </m:rPr>
                          <a:rPr lang="el-GR" sz="3000">
                            <a:latin typeface="Cambria Math"/>
                            <a:ea typeface="Cambria Math"/>
                          </a:rPr>
                          <m:t>φ</m:t>
                        </m:r>
                      </m:e>
                      <m:sub>
                        <m:r>
                          <m:rPr>
                            <m:sty m:val="p"/>
                          </m:rPr>
                          <a:rPr lang="en-US" sz="3000">
                            <a:latin typeface="Cambria Math"/>
                            <a:ea typeface="Cambria Math"/>
                          </a:rPr>
                          <m:t>k</m:t>
                        </m:r>
                      </m:sub>
                    </m:sSub>
                  </m:oMath>
                </a14:m>
                <a:r>
                  <a:rPr lang="en-US" sz="2600" dirty="0"/>
                  <a:t>,[</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b="0" i="0" dirty="0" smtClean="0">
                            <a:latin typeface="Cambria Math"/>
                          </a:rPr>
                          <m:t>α</m:t>
                        </m:r>
                      </m:sub>
                    </m:sSub>
                  </m:oMath>
                </a14:m>
                <a:r>
                  <a:rPr lang="el-GR" sz="2600" dirty="0"/>
                  <a:t>,</a:t>
                </a:r>
                <a:r>
                  <a:rPr lang="sv-SE" sz="3000" dirty="0"/>
                  <a:t> </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dirty="0">
                            <a:latin typeface="Cambria Math"/>
                          </a:rPr>
                          <m:t>β</m:t>
                        </m:r>
                      </m:sub>
                    </m:sSub>
                  </m:oMath>
                </a14:m>
                <a:r>
                  <a:rPr lang="el-GR" sz="2600" dirty="0"/>
                  <a:t>], </a:t>
                </a:r>
                <a:r>
                  <a:rPr lang="en-US" sz="2600" dirty="0" err="1"/>
                  <a:t>agg</a:t>
                </a:r>
                <a:r>
                  <a:rPr lang="en-US" sz="2600" dirty="0"/>
                  <a:t>(M))</a:t>
                </a:r>
                <a:endParaRPr lang="en-US" sz="3000" dirty="0"/>
              </a:p>
              <a:p>
                <a:r>
                  <a:rPr lang="en-US" dirty="0" smtClean="0"/>
                  <a:t>A </a:t>
                </a:r>
                <a:r>
                  <a:rPr lang="en-US" dirty="0"/>
                  <a:t>new query </a:t>
                </a:r>
                <a14:m>
                  <m:oMath xmlns:m="http://schemas.openxmlformats.org/officeDocument/2006/math">
                    <m:sSup>
                      <m:sSupPr>
                        <m:ctrlPr>
                          <a:rPr lang="en-US" sz="2800" i="1" dirty="0">
                            <a:latin typeface="Cambria Math"/>
                          </a:rPr>
                        </m:ctrlPr>
                      </m:sSupPr>
                      <m:e>
                        <m:r>
                          <a:rPr lang="en-US" sz="2800" i="1" dirty="0">
                            <a:latin typeface="Cambria Math"/>
                          </a:rPr>
                          <m:t>𝑞</m:t>
                        </m:r>
                      </m:e>
                      <m:sup>
                        <m:r>
                          <a:rPr lang="en-US" sz="2800" i="1" dirty="0">
                            <a:latin typeface="Cambria Math"/>
                          </a:rPr>
                          <m:t>𝑠</m:t>
                        </m:r>
                      </m:sup>
                    </m:sSup>
                  </m:oMath>
                </a14:m>
                <a:r>
                  <a:rPr lang="en-US" dirty="0" smtClean="0"/>
                  <a:t> is </a:t>
                </a:r>
                <a:r>
                  <a:rPr lang="en-US" dirty="0"/>
                  <a:t>a sibling query if is of the form</a:t>
                </a:r>
              </a:p>
              <a:p>
                <a:pPr marL="393192" lvl="1" indent="0" algn="ctr">
                  <a:buNone/>
                </a:pPr>
                <a14:m>
                  <m:oMath xmlns:m="http://schemas.openxmlformats.org/officeDocument/2006/math">
                    <m:sSup>
                      <m:sSupPr>
                        <m:ctrlPr>
                          <a:rPr lang="en-US" sz="2600" i="1" dirty="0" smtClean="0">
                            <a:latin typeface="Cambria Math"/>
                          </a:rPr>
                        </m:ctrlPr>
                      </m:sSupPr>
                      <m:e>
                        <m:r>
                          <a:rPr lang="en-US" sz="2600" b="0" i="1" dirty="0" smtClean="0">
                            <a:latin typeface="Cambria Math"/>
                          </a:rPr>
                          <m:t>𝑞</m:t>
                        </m:r>
                      </m:e>
                      <m:sup>
                        <m:r>
                          <a:rPr lang="en-US" sz="2600" b="0" i="1" dirty="0" smtClean="0">
                            <a:latin typeface="Cambria Math"/>
                          </a:rPr>
                          <m:t>𝑠</m:t>
                        </m:r>
                      </m:sup>
                    </m:sSup>
                  </m:oMath>
                </a14:m>
                <a:r>
                  <a:rPr lang="en-US" sz="2600" dirty="0"/>
                  <a:t>=(</a:t>
                </a:r>
                <a14:m>
                  <m:oMath xmlns:m="http://schemas.openxmlformats.org/officeDocument/2006/math">
                    <m:sSup>
                      <m:sSupPr>
                        <m:ctrlPr>
                          <a:rPr lang="sv-SE" sz="2600" i="1">
                            <a:latin typeface="Cambria Math"/>
                          </a:rPr>
                        </m:ctrlPr>
                      </m:sSupPr>
                      <m:e>
                        <m:r>
                          <m:rPr>
                            <m:sty m:val="p"/>
                          </m:rPr>
                          <a:rPr lang="en-US" sz="2600">
                            <a:latin typeface="Cambria Math"/>
                          </a:rPr>
                          <m:t>DS</m:t>
                        </m:r>
                      </m:e>
                      <m:sup>
                        <m:r>
                          <a:rPr lang="en-US" sz="2600">
                            <a:latin typeface="Cambria Math"/>
                          </a:rPr>
                          <m:t>0</m:t>
                        </m:r>
                      </m:sup>
                    </m:sSup>
                  </m:oMath>
                </a14:m>
                <a:r>
                  <a:rPr lang="en-US" sz="2600" dirty="0"/>
                  <a:t>,</a:t>
                </a:r>
                <a:r>
                  <a:rPr lang="en-US" sz="3000" dirty="0">
                    <a:ea typeface="Cambria Math"/>
                  </a:rPr>
                  <a:t> </a:t>
                </a:r>
                <a14:m>
                  <m:oMath xmlns:m="http://schemas.openxmlformats.org/officeDocument/2006/math">
                    <m:sSub>
                      <m:sSubPr>
                        <m:ctrlPr>
                          <a:rPr lang="en-US" sz="3000" i="1">
                            <a:latin typeface="Cambria Math"/>
                            <a:ea typeface="Cambria Math"/>
                          </a:rPr>
                        </m:ctrlPr>
                      </m:sSubPr>
                      <m:e>
                        <m:r>
                          <m:rPr>
                            <m:sty m:val="p"/>
                          </m:rPr>
                          <a:rPr lang="el-GR" sz="3000">
                            <a:latin typeface="Cambria Math"/>
                            <a:ea typeface="Cambria Math"/>
                          </a:rPr>
                          <m:t>φ</m:t>
                        </m:r>
                      </m:e>
                      <m:sub>
                        <m:r>
                          <a:rPr lang="en-US" sz="3000">
                            <a:latin typeface="Cambria Math"/>
                            <a:ea typeface="Cambria Math"/>
                          </a:rPr>
                          <m:t>1</m:t>
                        </m:r>
                      </m:sub>
                    </m:sSub>
                    <m:r>
                      <a:rPr lang="el-GR" sz="3000">
                        <a:latin typeface="Cambria Math"/>
                        <a:ea typeface="Cambria Math"/>
                      </a:rPr>
                      <m:t>∧</m:t>
                    </m:r>
                    <m:r>
                      <a:rPr lang="en-US" sz="3000">
                        <a:latin typeface="Cambria Math"/>
                        <a:ea typeface="Cambria Math"/>
                      </a:rPr>
                      <m:t>…</m:t>
                    </m:r>
                    <m:sSubSup>
                      <m:sSubSupPr>
                        <m:ctrlPr>
                          <a:rPr lang="en-US" sz="3000" i="1" smtClean="0">
                            <a:solidFill>
                              <a:srgbClr val="C00000"/>
                            </a:solidFill>
                            <a:latin typeface="Cambria Math"/>
                            <a:ea typeface="Cambria Math"/>
                          </a:rPr>
                        </m:ctrlPr>
                      </m:sSubSupPr>
                      <m:e>
                        <m:r>
                          <a:rPr lang="el-GR" sz="3000" b="0" i="1" smtClean="0">
                            <a:solidFill>
                              <a:srgbClr val="C00000"/>
                            </a:solidFill>
                            <a:latin typeface="Cambria Math"/>
                            <a:ea typeface="Cambria Math"/>
                          </a:rPr>
                          <m:t>𝜑</m:t>
                        </m:r>
                      </m:e>
                      <m:sub>
                        <m:r>
                          <a:rPr lang="el-GR" sz="3000" b="0" i="1" smtClean="0">
                            <a:solidFill>
                              <a:srgbClr val="C00000"/>
                            </a:solidFill>
                            <a:latin typeface="Cambria Math"/>
                            <a:ea typeface="Cambria Math"/>
                          </a:rPr>
                          <m:t>𝜒</m:t>
                        </m:r>
                      </m:sub>
                      <m:sup>
                        <m:r>
                          <a:rPr lang="el-GR" sz="3000" b="0" i="1" smtClean="0">
                            <a:solidFill>
                              <a:srgbClr val="C00000"/>
                            </a:solidFill>
                            <a:latin typeface="Cambria Math"/>
                            <a:ea typeface="Cambria Math"/>
                          </a:rPr>
                          <m:t>∗</m:t>
                        </m:r>
                      </m:sup>
                    </m:sSubSup>
                    <m:r>
                      <a:rPr lang="en-US" sz="3000" i="1" smtClean="0">
                        <a:latin typeface="Cambria Math"/>
                        <a:ea typeface="Cambria Math"/>
                      </a:rPr>
                      <m:t>∧</m:t>
                    </m:r>
                    <m:r>
                      <a:rPr lang="el-GR" sz="3000" b="0" i="1" smtClean="0">
                        <a:latin typeface="Cambria Math"/>
                        <a:ea typeface="Cambria Math"/>
                      </a:rPr>
                      <m:t>…</m:t>
                    </m:r>
                    <m:r>
                      <a:rPr lang="en-US" sz="3000">
                        <a:latin typeface="Cambria Math"/>
                        <a:ea typeface="Cambria Math"/>
                      </a:rPr>
                      <m:t>∧</m:t>
                    </m:r>
                    <m:sSub>
                      <m:sSubPr>
                        <m:ctrlPr>
                          <a:rPr lang="en-US" sz="3000" i="1">
                            <a:latin typeface="Cambria Math"/>
                            <a:ea typeface="Cambria Math"/>
                          </a:rPr>
                        </m:ctrlPr>
                      </m:sSubPr>
                      <m:e>
                        <m:r>
                          <m:rPr>
                            <m:sty m:val="p"/>
                          </m:rPr>
                          <a:rPr lang="el-GR" sz="3000">
                            <a:latin typeface="Cambria Math"/>
                            <a:ea typeface="Cambria Math"/>
                          </a:rPr>
                          <m:t>φ</m:t>
                        </m:r>
                      </m:e>
                      <m:sub>
                        <m:r>
                          <m:rPr>
                            <m:sty m:val="p"/>
                          </m:rPr>
                          <a:rPr lang="en-US" sz="3000">
                            <a:latin typeface="Cambria Math"/>
                            <a:ea typeface="Cambria Math"/>
                          </a:rPr>
                          <m:t>k</m:t>
                        </m:r>
                      </m:sub>
                    </m:sSub>
                  </m:oMath>
                </a14:m>
                <a:r>
                  <a:rPr lang="en-US" sz="2600" dirty="0"/>
                  <a:t>,[</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b="0" i="0" dirty="0" smtClean="0">
                            <a:latin typeface="Cambria Math"/>
                          </a:rPr>
                          <m:t>α</m:t>
                        </m:r>
                      </m:sub>
                    </m:sSub>
                  </m:oMath>
                </a14:m>
                <a:r>
                  <a:rPr lang="el-GR" sz="2600" dirty="0"/>
                  <a:t>,</a:t>
                </a:r>
                <a:r>
                  <a:rPr lang="sv-SE" sz="3000" dirty="0"/>
                  <a:t> </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dirty="0">
                            <a:latin typeface="Cambria Math"/>
                          </a:rPr>
                          <m:t>β</m:t>
                        </m:r>
                      </m:sub>
                    </m:sSub>
                  </m:oMath>
                </a14:m>
                <a:r>
                  <a:rPr lang="el-GR" sz="2600" dirty="0"/>
                  <a:t>], </a:t>
                </a:r>
                <a:r>
                  <a:rPr lang="en-US" sz="2600" dirty="0" err="1"/>
                  <a:t>agg</a:t>
                </a:r>
                <a:r>
                  <a:rPr lang="en-US" sz="2600" dirty="0"/>
                  <a:t>(M</a:t>
                </a:r>
                <a:r>
                  <a:rPr lang="en-US" sz="2600" dirty="0" smtClean="0"/>
                  <a:t>))</a:t>
                </a:r>
                <a:endParaRPr lang="el-GR" sz="2600" dirty="0" smtClean="0"/>
              </a:p>
              <a:p>
                <a:pPr lvl="2"/>
                <a14:m>
                  <m:oMath xmlns:m="http://schemas.openxmlformats.org/officeDocument/2006/math">
                    <m:sSubSup>
                      <m:sSubSupPr>
                        <m:ctrlPr>
                          <a:rPr lang="en-US" sz="2800" i="1" smtClean="0">
                            <a:solidFill>
                              <a:schemeClr val="accent2"/>
                            </a:solidFill>
                            <a:latin typeface="Cambria Math"/>
                            <a:ea typeface="Cambria Math"/>
                          </a:rPr>
                        </m:ctrlPr>
                      </m:sSubSupPr>
                      <m:e>
                        <m:r>
                          <a:rPr lang="el-GR" sz="2800" i="1">
                            <a:solidFill>
                              <a:schemeClr val="accent2"/>
                            </a:solidFill>
                            <a:latin typeface="Cambria Math"/>
                            <a:ea typeface="Cambria Math"/>
                          </a:rPr>
                          <m:t>𝜑</m:t>
                        </m:r>
                      </m:e>
                      <m:sub>
                        <m:r>
                          <a:rPr lang="el-GR" sz="2800" i="1">
                            <a:solidFill>
                              <a:schemeClr val="accent2"/>
                            </a:solidFill>
                            <a:latin typeface="Cambria Math"/>
                            <a:ea typeface="Cambria Math"/>
                          </a:rPr>
                          <m:t>𝜒</m:t>
                        </m:r>
                      </m:sub>
                      <m:sup>
                        <m:r>
                          <a:rPr lang="el-GR" sz="2800" i="1">
                            <a:solidFill>
                              <a:schemeClr val="accent2"/>
                            </a:solidFill>
                            <a:latin typeface="Cambria Math"/>
                            <a:ea typeface="Cambria Math"/>
                          </a:rPr>
                          <m:t>∗</m:t>
                        </m:r>
                      </m:sup>
                    </m:sSubSup>
                    <m:r>
                      <a:rPr lang="en-US" sz="2800" b="0" i="0" smtClean="0">
                        <a:solidFill>
                          <a:schemeClr val="accent2"/>
                        </a:solidFill>
                        <a:latin typeface="Cambria Math"/>
                        <a:ea typeface="Cambria Math"/>
                      </a:rPr>
                      <m:t>:</m:t>
                    </m:r>
                    <m:sSub>
                      <m:sSubPr>
                        <m:ctrlPr>
                          <a:rPr lang="sv-SE" sz="2800" i="1" dirty="0" smtClean="0">
                            <a:solidFill>
                              <a:schemeClr val="accent2"/>
                            </a:solidFill>
                            <a:latin typeface="Cambria Math"/>
                          </a:rPr>
                        </m:ctrlPr>
                      </m:sSubPr>
                      <m:e>
                        <m:r>
                          <m:rPr>
                            <m:sty m:val="p"/>
                          </m:rPr>
                          <a:rPr lang="en-US" sz="2800" dirty="0">
                            <a:solidFill>
                              <a:schemeClr val="accent2"/>
                            </a:solidFill>
                            <a:latin typeface="Cambria Math"/>
                          </a:rPr>
                          <m:t>L</m:t>
                        </m:r>
                      </m:e>
                      <m:sub>
                        <m:r>
                          <a:rPr lang="en-US" sz="2800" b="0" i="1" dirty="0" smtClean="0">
                            <a:solidFill>
                              <a:schemeClr val="accent2"/>
                            </a:solidFill>
                            <a:latin typeface="Cambria Math"/>
                          </a:rPr>
                          <m:t>𝑥</m:t>
                        </m:r>
                        <m:r>
                          <a:rPr lang="en-US" sz="2800" b="0" i="1" dirty="0" smtClean="0">
                            <a:solidFill>
                              <a:schemeClr val="accent2"/>
                            </a:solidFill>
                            <a:latin typeface="Cambria Math"/>
                          </a:rPr>
                          <m:t>+1</m:t>
                        </m:r>
                      </m:sub>
                    </m:sSub>
                    <m:r>
                      <a:rPr lang="en-US" sz="2800" b="0" i="1" dirty="0" smtClean="0">
                        <a:solidFill>
                          <a:schemeClr val="accent2"/>
                        </a:solidFill>
                        <a:latin typeface="Cambria Math"/>
                      </a:rPr>
                      <m:t>=</m:t>
                    </m:r>
                    <m:sSubSup>
                      <m:sSubSupPr>
                        <m:ctrlPr>
                          <a:rPr lang="en-US" sz="2800" b="0" i="1" dirty="0" smtClean="0">
                            <a:solidFill>
                              <a:schemeClr val="accent2"/>
                            </a:solidFill>
                            <a:latin typeface="Cambria Math"/>
                          </a:rPr>
                        </m:ctrlPr>
                      </m:sSubSupPr>
                      <m:e>
                        <m:r>
                          <a:rPr lang="en-US" sz="2800" b="0" i="1" dirty="0" smtClean="0">
                            <a:solidFill>
                              <a:schemeClr val="accent2"/>
                            </a:solidFill>
                            <a:latin typeface="Cambria Math"/>
                          </a:rPr>
                          <m:t>𝑎𝑛𝑐</m:t>
                        </m:r>
                      </m:e>
                      <m:sub>
                        <m:sSub>
                          <m:sSubPr>
                            <m:ctrlPr>
                              <a:rPr lang="sv-SE" sz="2800" i="1" dirty="0" smtClean="0">
                                <a:solidFill>
                                  <a:schemeClr val="accent2"/>
                                </a:solidFill>
                                <a:latin typeface="Cambria Math"/>
                              </a:rPr>
                            </m:ctrlPr>
                          </m:sSubPr>
                          <m:e>
                            <m:r>
                              <m:rPr>
                                <m:sty m:val="p"/>
                              </m:rPr>
                              <a:rPr lang="en-US" sz="2800" dirty="0">
                                <a:solidFill>
                                  <a:schemeClr val="accent2"/>
                                </a:solidFill>
                                <a:latin typeface="Cambria Math"/>
                              </a:rPr>
                              <m:t>L</m:t>
                            </m:r>
                          </m:e>
                          <m:sub>
                            <m:r>
                              <a:rPr lang="en-US" sz="2800" i="1" dirty="0">
                                <a:solidFill>
                                  <a:schemeClr val="accent2"/>
                                </a:solidFill>
                                <a:latin typeface="Cambria Math"/>
                              </a:rPr>
                              <m:t>𝑥</m:t>
                            </m:r>
                          </m:sub>
                        </m:sSub>
                      </m:sub>
                      <m:sup>
                        <m:sSub>
                          <m:sSubPr>
                            <m:ctrlPr>
                              <a:rPr lang="sv-SE" sz="2800" i="1" dirty="0">
                                <a:solidFill>
                                  <a:schemeClr val="accent2"/>
                                </a:solidFill>
                                <a:latin typeface="Cambria Math"/>
                              </a:rPr>
                            </m:ctrlPr>
                          </m:sSubPr>
                          <m:e>
                            <m:r>
                              <m:rPr>
                                <m:sty m:val="p"/>
                              </m:rPr>
                              <a:rPr lang="en-US" sz="2800" dirty="0">
                                <a:solidFill>
                                  <a:schemeClr val="accent2"/>
                                </a:solidFill>
                                <a:latin typeface="Cambria Math"/>
                              </a:rPr>
                              <m:t>L</m:t>
                            </m:r>
                          </m:e>
                          <m:sub>
                            <m:r>
                              <a:rPr lang="en-US" sz="2800" i="1" dirty="0">
                                <a:solidFill>
                                  <a:schemeClr val="accent2"/>
                                </a:solidFill>
                                <a:latin typeface="Cambria Math"/>
                              </a:rPr>
                              <m:t>𝑥</m:t>
                            </m:r>
                            <m:r>
                              <a:rPr lang="en-US" sz="2800" i="1" dirty="0">
                                <a:solidFill>
                                  <a:schemeClr val="accent2"/>
                                </a:solidFill>
                                <a:latin typeface="Cambria Math"/>
                              </a:rPr>
                              <m:t>+1</m:t>
                            </m:r>
                          </m:sub>
                        </m:sSub>
                      </m:sup>
                    </m:sSubSup>
                    <m:r>
                      <a:rPr lang="en-US" sz="2800" b="0" i="1" dirty="0" smtClean="0">
                        <a:solidFill>
                          <a:schemeClr val="accent2"/>
                        </a:solidFill>
                        <a:latin typeface="Cambria Math"/>
                      </a:rPr>
                      <m:t>(</m:t>
                    </m:r>
                    <m:r>
                      <a:rPr lang="en-US" sz="2800" b="0" i="1" dirty="0" smtClean="0">
                        <a:solidFill>
                          <a:schemeClr val="accent2"/>
                        </a:solidFill>
                        <a:latin typeface="Cambria Math"/>
                      </a:rPr>
                      <m:t>𝑣</m:t>
                    </m:r>
                    <m:r>
                      <a:rPr lang="en-US" sz="2800" b="0" i="1" dirty="0" smtClean="0">
                        <a:latin typeface="Cambria Math"/>
                      </a:rPr>
                      <m:t>)</m:t>
                    </m:r>
                  </m:oMath>
                </a14:m>
                <a:r>
                  <a:rPr lang="el-GR" sz="2800" dirty="0" smtClean="0"/>
                  <a:t> </a:t>
                </a:r>
                <a:endParaRPr lang="en-US"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943" r="-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xmlns="" val="32125060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Query Example</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sz="2800" dirty="0" smtClean="0"/>
                  <a:t>Original Query</a:t>
                </a:r>
              </a:p>
              <a:p>
                <a:pPr lvl="1"/>
                <a:r>
                  <a:rPr lang="en-US" sz="1800" dirty="0" smtClean="0"/>
                  <a:t>q=(</a:t>
                </a:r>
                <a14:m>
                  <m:oMath xmlns:m="http://schemas.openxmlformats.org/officeDocument/2006/math">
                    <m:sSup>
                      <m:sSupPr>
                        <m:ctrlPr>
                          <a:rPr lang="sv-SE" sz="1800" i="1">
                            <a:latin typeface="Cambria Math"/>
                          </a:rPr>
                        </m:ctrlPr>
                      </m:sSupPr>
                      <m:e>
                        <m:r>
                          <a:rPr lang="en-US" sz="1800" i="1">
                            <a:latin typeface="Cambria Math"/>
                          </a:rPr>
                          <m:t>𝐷𝑆</m:t>
                        </m:r>
                      </m:e>
                      <m:sup>
                        <m:r>
                          <a:rPr lang="en-US" sz="1800" i="1">
                            <a:latin typeface="Cambria Math"/>
                          </a:rPr>
                          <m:t>0</m:t>
                        </m:r>
                      </m:sup>
                    </m:sSup>
                  </m:oMath>
                </a14:m>
                <a:r>
                  <a:rPr lang="en-US" sz="1800" dirty="0"/>
                  <a:t>,</a:t>
                </a:r>
                <a:r>
                  <a:rPr lang="en-US" sz="1800" dirty="0" smtClean="0">
                    <a:solidFill>
                      <a:schemeClr val="tx1"/>
                    </a:solidFill>
                  </a:rPr>
                  <a:t>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dirty="0">
                            <a:solidFill>
                              <a:schemeClr val="tx1"/>
                            </a:solidFill>
                            <a:latin typeface="Cambria Math"/>
                          </a:rPr>
                          <m:t>2</m:t>
                        </m:r>
                      </m:sub>
                    </m:sSub>
                    <m:r>
                      <a:rPr lang="el-GR" sz="1800" i="1" dirty="0">
                        <a:solidFill>
                          <a:schemeClr val="tx1"/>
                        </a:solidFill>
                        <a:latin typeface="Cambria Math"/>
                      </a:rPr>
                      <m:t> </m:t>
                    </m:r>
                  </m:oMath>
                </a14:m>
                <a:r>
                  <a:rPr lang="en-US" sz="1800" dirty="0">
                    <a:solidFill>
                      <a:schemeClr val="tx1"/>
                    </a:solidFill>
                  </a:rPr>
                  <a:t>=’With-Pay’ ∧ E.</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3</m:t>
                        </m:r>
                      </m:sub>
                    </m:sSub>
                  </m:oMath>
                </a14:m>
                <a:r>
                  <a:rPr lang="en-US" sz="1800" dirty="0">
                    <a:solidFill>
                      <a:schemeClr val="tx1"/>
                    </a:solidFill>
                  </a:rPr>
                  <a:t>=’Post-Sec’, [W.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1</m:t>
                        </m:r>
                      </m:sub>
                    </m:sSub>
                  </m:oMath>
                </a14:m>
                <a:r>
                  <a:rPr lang="en-US" sz="1800" dirty="0">
                    <a:solidFill>
                      <a:schemeClr val="tx1"/>
                    </a:solidFill>
                  </a:rPr>
                  <a:t>, E.</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2</m:t>
                        </m:r>
                      </m:sub>
                    </m:sSub>
                  </m:oMath>
                </a14:m>
                <a:r>
                  <a:rPr lang="en-US" sz="1800" dirty="0">
                    <a:solidFill>
                      <a:schemeClr val="tx1"/>
                    </a:solidFill>
                  </a:rPr>
                  <a:t>]</a:t>
                </a:r>
                <a:r>
                  <a:rPr lang="en-US" sz="1800" dirty="0"/>
                  <a:t>, avg(Hrs))</a:t>
                </a:r>
              </a:p>
              <a:p>
                <a:r>
                  <a:rPr lang="en-US" dirty="0" smtClean="0"/>
                  <a:t>Drill in Queries for work dimension:</a:t>
                </a:r>
                <a:endParaRPr lang="el-GR" dirty="0" smtClean="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oMath>
                </a14:m>
                <a:r>
                  <a:rPr lang="en-US" sz="1800" dirty="0">
                    <a:solidFill>
                      <a:schemeClr val="accent2"/>
                    </a:solidFill>
                  </a:rPr>
                  <a:t>=’Gov’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t>
                </a:r>
                <a:r>
                  <a:rPr lang="en-US" sz="1800" dirty="0" err="1"/>
                  <a:t>avg</a:t>
                </a:r>
                <a:r>
                  <a:rPr lang="en-US" sz="1800" dirty="0"/>
                  <a:t>(</a:t>
                </a:r>
                <a:r>
                  <a:rPr lang="en-US" sz="1800" dirty="0" err="1"/>
                  <a:t>Hrs</a:t>
                </a:r>
                <a:r>
                  <a:rPr lang="en-US" sz="1800" dirty="0"/>
                  <a:t>))</a:t>
                </a:r>
              </a:p>
              <a:p>
                <a:pPr marL="736092" lvl="1" indent="-342900">
                  <a:buFont typeface="+mj-lt"/>
                  <a:buAutoNum type="arabicPeriod"/>
                </a:pPr>
                <a:endParaRPr lang="en-US" sz="1800" dirty="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r>
                      <a:rPr lang="el-GR" sz="1800" dirty="0">
                        <a:solidFill>
                          <a:schemeClr val="accent2"/>
                        </a:solidFill>
                        <a:latin typeface="Cambria Math"/>
                      </a:rPr>
                      <m:t> </m:t>
                    </m:r>
                  </m:oMath>
                </a14:m>
                <a:r>
                  <a:rPr lang="en-US" sz="1800" dirty="0">
                    <a:solidFill>
                      <a:schemeClr val="accent2"/>
                    </a:solidFill>
                  </a:rPr>
                  <a:t>=’Private’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t>
                </a:r>
                <a:r>
                  <a:rPr lang="en-US" sz="1800" dirty="0" err="1"/>
                  <a:t>avg</a:t>
                </a:r>
                <a:r>
                  <a:rPr lang="en-US" sz="1800" dirty="0"/>
                  <a:t>(</a:t>
                </a:r>
                <a:r>
                  <a:rPr lang="en-US" sz="1800" dirty="0" err="1"/>
                  <a:t>Hrs</a:t>
                </a:r>
                <a:r>
                  <a:rPr lang="en-US" sz="1800" dirty="0"/>
                  <a:t>))</a:t>
                </a:r>
              </a:p>
              <a:p>
                <a:pPr marL="736092" lvl="1" indent="-342900">
                  <a:buFont typeface="+mj-lt"/>
                  <a:buAutoNum type="arabicPeriod"/>
                </a:pPr>
                <a:endParaRPr lang="en-US" sz="1800" dirty="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r>
                      <a:rPr lang="el-GR" sz="1800" dirty="0">
                        <a:solidFill>
                          <a:schemeClr val="accent2"/>
                        </a:solidFill>
                        <a:latin typeface="Cambria Math"/>
                      </a:rPr>
                      <m:t> </m:t>
                    </m:r>
                  </m:oMath>
                </a14:m>
                <a:r>
                  <a:rPr lang="en-US" sz="1800" dirty="0">
                    <a:solidFill>
                      <a:schemeClr val="accent2"/>
                    </a:solidFill>
                  </a:rPr>
                  <a:t>=’Self-</a:t>
                </a:r>
                <a:r>
                  <a:rPr lang="en-US" sz="1800" dirty="0" err="1">
                    <a:solidFill>
                      <a:schemeClr val="accent2"/>
                    </a:solidFill>
                  </a:rPr>
                  <a:t>emp</a:t>
                </a:r>
                <a:r>
                  <a:rPr lang="en-US" sz="1800" dirty="0">
                    <a:solidFill>
                      <a:schemeClr val="accent2"/>
                    </a:solidFill>
                  </a:rPr>
                  <a:t>’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avg(Hrs))</a:t>
                </a:r>
              </a:p>
              <a:p>
                <a:pPr marL="850392" lvl="1" indent="-457200">
                  <a:buFont typeface="+mj-lt"/>
                  <a:buAutoNum type="arabicPeriod"/>
                </a:pPr>
                <a:endParaRPr lang="en-US" sz="2000" dirty="0">
                  <a:solidFill>
                    <a:schemeClr val="tx1"/>
                  </a:solidFill>
                </a:endParaRPr>
              </a:p>
              <a:p>
                <a:endParaRPr lang="en-US" sz="28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r="-296"/>
                </a:stretch>
              </a:blipFill>
            </p:spPr>
            <p:txBody>
              <a:bodyPr/>
              <a:lstStyle/>
              <a:p>
                <a:r>
                  <a:rPr lang="en-US" dirty="0">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81</a:t>
            </a:fld>
            <a:endParaRPr lang="en-US">
              <a:solidFill>
                <a:prstClr val="black">
                  <a:tint val="75000"/>
                </a:prstClr>
              </a:solidFill>
            </a:endParaRPr>
          </a:p>
        </p:txBody>
      </p:sp>
      <p:sp>
        <p:nvSpPr>
          <p:cNvPr id="5" name="TextBox 4"/>
          <p:cNvSpPr txBox="1"/>
          <p:nvPr/>
        </p:nvSpPr>
        <p:spPr>
          <a:xfrm>
            <a:off x="683568" y="5301208"/>
            <a:ext cx="7776864" cy="707886"/>
          </a:xfrm>
          <a:prstGeom prst="rect">
            <a:avLst/>
          </a:prstGeom>
          <a:noFill/>
        </p:spPr>
        <p:txBody>
          <a:bodyPr wrap="square" rtlCol="0">
            <a:spAutoFit/>
          </a:bodyPr>
          <a:lstStyle/>
          <a:p>
            <a:r>
              <a:rPr lang="en-US" sz="4000" dirty="0" smtClean="0"/>
              <a:t>For Education dimension:  similarly</a:t>
            </a:r>
            <a:endParaRPr lang="el-GR" sz="4000" dirty="0"/>
          </a:p>
        </p:txBody>
      </p:sp>
    </p:spTree>
    <p:extLst>
      <p:ext uri="{BB962C8B-B14F-4D97-AF65-F5344CB8AC3E}">
        <p14:creationId xmlns:p14="http://schemas.microsoft.com/office/powerpoint/2010/main" xmlns="" val="20422586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How produce it?</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lstStyle/>
              <a:p>
                <a:r>
                  <a:rPr lang="en-US" dirty="0" smtClean="0"/>
                  <a:t>Assume a cube query  and its result, visualized as a 2D matrix. </a:t>
                </a:r>
              </a:p>
              <a:p>
                <a:r>
                  <a:rPr lang="en-US" dirty="0" smtClean="0"/>
                  <a:t>For </a:t>
                </a:r>
                <a:r>
                  <a:rPr lang="en-US" dirty="0"/>
                  <a:t>each cell c of this result is characterized by the following cube query:</a:t>
                </a:r>
              </a:p>
              <a:p>
                <a:pPr lvl="1"/>
                <a:r>
                  <a:rPr lang="en-GB" dirty="0"/>
                  <a:t>q</a:t>
                </a:r>
                <a:r>
                  <a:rPr lang="en-GB" baseline="30000" dirty="0"/>
                  <a:t>c</a:t>
                </a:r>
                <a:r>
                  <a:rPr lang="en-GB" dirty="0"/>
                  <a:t> = (DS</a:t>
                </a:r>
                <a:r>
                  <a:rPr lang="en-GB" baseline="30000" dirty="0"/>
                  <a:t>0</a:t>
                </a:r>
                <a:r>
                  <a:rPr lang="en-GB" dirty="0"/>
                  <a:t>,φ</a:t>
                </a:r>
                <a:r>
                  <a:rPr lang="en-US" baseline="-25000" dirty="0"/>
                  <a:t>1</a:t>
                </a:r>
                <a:r>
                  <a:rPr lang="en-US" dirty="0"/>
                  <a:t> </a:t>
                </a:r>
                <a:r>
                  <a:rPr lang="en-US" dirty="0">
                    <a:sym typeface="Symbol"/>
                  </a:rPr>
                  <a:t></a:t>
                </a:r>
                <a:r>
                  <a:rPr lang="en-US" dirty="0"/>
                  <a:t> … </a:t>
                </a:r>
                <a:r>
                  <a:rPr lang="en-US" dirty="0">
                    <a:sym typeface="Symbol"/>
                  </a:rPr>
                  <a:t></a:t>
                </a:r>
                <a:r>
                  <a:rPr lang="en-US" dirty="0"/>
                  <a:t> </a:t>
                </a:r>
                <a:r>
                  <a:rPr lang="en-GB" dirty="0"/>
                  <a:t>φ</a:t>
                </a:r>
                <a:r>
                  <a:rPr lang="en-US" baseline="-25000" dirty="0"/>
                  <a:t>k</a:t>
                </a:r>
                <a:r>
                  <a:rPr lang="en-US" dirty="0"/>
                  <a:t> </a:t>
                </a:r>
                <a:r>
                  <a:rPr lang="en-US" dirty="0">
                    <a:sym typeface="Symbol"/>
                  </a:rPr>
                  <a:t></a:t>
                </a:r>
                <a:r>
                  <a:rPr lang="en-US" dirty="0"/>
                  <a:t> </a:t>
                </a:r>
                <a:r>
                  <a:rPr lang="en-GB" dirty="0"/>
                  <a:t>φ</a:t>
                </a:r>
                <a:r>
                  <a:rPr lang="en-US" baseline="-25000" dirty="0"/>
                  <a:t>c</a:t>
                </a:r>
                <a:r>
                  <a:rPr lang="en-GB" dirty="0"/>
                  <a:t>,[L</a:t>
                </a:r>
                <a:r>
                  <a:rPr lang="en-GB" baseline="-25000" dirty="0"/>
                  <a:t>α</a:t>
                </a:r>
                <a:r>
                  <a:rPr lang="en-GB" dirty="0"/>
                  <a:t>,L</a:t>
                </a:r>
                <a:r>
                  <a:rPr lang="en-GB" baseline="-25000" dirty="0"/>
                  <a:t>β</a:t>
                </a:r>
                <a:r>
                  <a:rPr lang="en-GB" dirty="0"/>
                  <a:t>],</a:t>
                </a:r>
                <a:r>
                  <a:rPr lang="en-GB" dirty="0" err="1"/>
                  <a:t>agg</a:t>
                </a:r>
                <a:r>
                  <a:rPr lang="en-GB" dirty="0"/>
                  <a:t>(M</a:t>
                </a:r>
                <a:r>
                  <a:rPr lang="en-GB" dirty="0" smtClean="0"/>
                  <a:t>))</a:t>
                </a:r>
              </a:p>
              <a:p>
                <a:pPr lvl="2"/>
                <a:r>
                  <a:rPr lang="en-GB" dirty="0" smtClean="0"/>
                  <a:t> </a:t>
                </a:r>
                <a14:m>
                  <m:oMath xmlns:m="http://schemas.openxmlformats.org/officeDocument/2006/math">
                    <m:sSub>
                      <m:sSubPr>
                        <m:ctrlPr>
                          <a:rPr lang="en-US" sz="2600" i="1">
                            <a:solidFill>
                              <a:schemeClr val="accent2"/>
                            </a:solidFill>
                            <a:latin typeface="Cambria Math"/>
                            <a:ea typeface="Cambria Math"/>
                          </a:rPr>
                        </m:ctrlPr>
                      </m:sSubPr>
                      <m:e>
                        <m:r>
                          <m:rPr>
                            <m:sty m:val="p"/>
                          </m:rPr>
                          <a:rPr lang="el-GR" sz="2600">
                            <a:solidFill>
                              <a:schemeClr val="accent2"/>
                            </a:solidFill>
                            <a:latin typeface="Cambria Math"/>
                            <a:ea typeface="Cambria Math"/>
                          </a:rPr>
                          <m:t>φ</m:t>
                        </m:r>
                      </m:e>
                      <m:sub>
                        <m:r>
                          <m:rPr>
                            <m:sty m:val="p"/>
                          </m:rPr>
                          <a:rPr lang="en-US" sz="2600">
                            <a:solidFill>
                              <a:schemeClr val="accent2"/>
                            </a:solidFill>
                            <a:latin typeface="Cambria Math"/>
                            <a:ea typeface="Cambria Math"/>
                          </a:rPr>
                          <m:t>c</m:t>
                        </m:r>
                      </m:sub>
                    </m:sSub>
                  </m:oMath>
                </a14:m>
                <a:r>
                  <a:rPr lang="en-US" sz="2600" dirty="0">
                    <a:solidFill>
                      <a:schemeClr val="accent2"/>
                    </a:solidFill>
                  </a:rPr>
                  <a:t> : </a:t>
                </a:r>
                <a14:m>
                  <m:oMath xmlns:m="http://schemas.openxmlformats.org/officeDocument/2006/math">
                    <m:sSub>
                      <m:sSubPr>
                        <m:ctrlPr>
                          <a:rPr lang="en-US" sz="2600" i="1">
                            <a:solidFill>
                              <a:schemeClr val="accent2"/>
                            </a:solidFill>
                            <a:latin typeface="Cambria Math"/>
                            <a:ea typeface="Cambria Math"/>
                          </a:rPr>
                        </m:ctrlPr>
                      </m:sSubPr>
                      <m:e>
                        <m:r>
                          <m:rPr>
                            <m:sty m:val="p"/>
                          </m:rPr>
                          <a:rPr lang="en-US" sz="2600">
                            <a:solidFill>
                              <a:schemeClr val="accent2"/>
                            </a:solidFill>
                            <a:latin typeface="Cambria Math"/>
                            <a:ea typeface="Cambria Math"/>
                          </a:rPr>
                          <m:t>L</m:t>
                        </m:r>
                      </m:e>
                      <m:sub>
                        <m:r>
                          <m:rPr>
                            <m:sty m:val="p"/>
                          </m:rPr>
                          <a:rPr lang="el-GR" sz="2600">
                            <a:solidFill>
                              <a:schemeClr val="accent2"/>
                            </a:solidFill>
                            <a:latin typeface="Cambria Math"/>
                            <a:ea typeface="Cambria Math"/>
                          </a:rPr>
                          <m:t>α</m:t>
                        </m:r>
                      </m:sub>
                    </m:sSub>
                  </m:oMath>
                </a14:m>
                <a:r>
                  <a:rPr lang="el-GR" sz="2600" dirty="0">
                    <a:solidFill>
                      <a:schemeClr val="accent2"/>
                    </a:solidFill>
                  </a:rPr>
                  <a:t>=</a:t>
                </a:r>
                <a14:m>
                  <m:oMath xmlns:m="http://schemas.openxmlformats.org/officeDocument/2006/math">
                    <m:sSubSup>
                      <m:sSubSupPr>
                        <m:ctrlPr>
                          <a:rPr lang="el-GR" sz="2600" i="1" dirty="0">
                            <a:solidFill>
                              <a:schemeClr val="accent2"/>
                            </a:solidFill>
                            <a:latin typeface="Cambria Math"/>
                          </a:rPr>
                        </m:ctrlPr>
                      </m:sSubSupPr>
                      <m:e>
                        <m:r>
                          <m:rPr>
                            <m:sty m:val="p"/>
                          </m:rPr>
                          <a:rPr lang="en-US" sz="2600" dirty="0">
                            <a:solidFill>
                              <a:schemeClr val="accent2"/>
                            </a:solidFill>
                            <a:latin typeface="Cambria Math"/>
                          </a:rPr>
                          <m:t>v</m:t>
                        </m:r>
                      </m:e>
                      <m:sub>
                        <m:r>
                          <m:rPr>
                            <m:sty m:val="p"/>
                          </m:rPr>
                          <a:rPr lang="en-US" sz="2600" dirty="0">
                            <a:solidFill>
                              <a:schemeClr val="accent2"/>
                            </a:solidFill>
                            <a:latin typeface="Cambria Math"/>
                          </a:rPr>
                          <m:t>a</m:t>
                        </m:r>
                      </m:sub>
                      <m:sup>
                        <m:r>
                          <m:rPr>
                            <m:sty m:val="p"/>
                          </m:rPr>
                          <a:rPr lang="en-US" sz="2600" dirty="0">
                            <a:solidFill>
                              <a:schemeClr val="accent2"/>
                            </a:solidFill>
                            <a:latin typeface="Cambria Math"/>
                          </a:rPr>
                          <m:t>c</m:t>
                        </m:r>
                      </m:sup>
                    </m:sSubSup>
                    <m:r>
                      <a:rPr lang="el-GR" sz="2600" i="1" dirty="0">
                        <a:solidFill>
                          <a:schemeClr val="accent2"/>
                        </a:solidFill>
                        <a:latin typeface="Cambria Math"/>
                        <a:ea typeface="Cambria Math"/>
                      </a:rPr>
                      <m:t>∧</m:t>
                    </m:r>
                    <m:sSub>
                      <m:sSubPr>
                        <m:ctrlPr>
                          <a:rPr lang="en-US" sz="2600" i="1">
                            <a:solidFill>
                              <a:schemeClr val="accent2"/>
                            </a:solidFill>
                            <a:latin typeface="Cambria Math"/>
                            <a:ea typeface="Cambria Math"/>
                          </a:rPr>
                        </m:ctrlPr>
                      </m:sSubPr>
                      <m:e>
                        <m:r>
                          <m:rPr>
                            <m:sty m:val="p"/>
                          </m:rPr>
                          <a:rPr lang="en-US" sz="2600">
                            <a:solidFill>
                              <a:schemeClr val="accent2"/>
                            </a:solidFill>
                            <a:latin typeface="Cambria Math"/>
                            <a:ea typeface="Cambria Math"/>
                          </a:rPr>
                          <m:t>L</m:t>
                        </m:r>
                      </m:e>
                      <m:sub>
                        <m:r>
                          <a:rPr lang="el-GR" sz="2600" i="1">
                            <a:solidFill>
                              <a:schemeClr val="accent2"/>
                            </a:solidFill>
                            <a:latin typeface="Cambria Math"/>
                            <a:ea typeface="Cambria Math"/>
                          </a:rPr>
                          <m:t>𝛽</m:t>
                        </m:r>
                      </m:sub>
                    </m:sSub>
                    <m:r>
                      <m:rPr>
                        <m:nor/>
                      </m:rPr>
                      <a:rPr lang="el-GR" sz="2600" dirty="0">
                        <a:solidFill>
                          <a:schemeClr val="accent2"/>
                        </a:solidFill>
                      </a:rPr>
                      <m:t>=</m:t>
                    </m:r>
                    <m:sSubSup>
                      <m:sSubSupPr>
                        <m:ctrlPr>
                          <a:rPr lang="el-GR" sz="2600" i="1" dirty="0">
                            <a:solidFill>
                              <a:schemeClr val="accent2"/>
                            </a:solidFill>
                            <a:latin typeface="Cambria Math"/>
                          </a:rPr>
                        </m:ctrlPr>
                      </m:sSubSupPr>
                      <m:e>
                        <m:r>
                          <m:rPr>
                            <m:sty m:val="p"/>
                          </m:rPr>
                          <a:rPr lang="en-US" sz="2600" dirty="0">
                            <a:solidFill>
                              <a:schemeClr val="accent2"/>
                            </a:solidFill>
                            <a:latin typeface="Cambria Math"/>
                          </a:rPr>
                          <m:t>v</m:t>
                        </m:r>
                      </m:e>
                      <m:sub>
                        <m:r>
                          <m:rPr>
                            <m:sty m:val="p"/>
                          </m:rPr>
                          <a:rPr lang="el-GR" sz="2600" dirty="0">
                            <a:solidFill>
                              <a:schemeClr val="accent2"/>
                            </a:solidFill>
                            <a:latin typeface="Cambria Math"/>
                          </a:rPr>
                          <m:t>β</m:t>
                        </m:r>
                      </m:sub>
                      <m:sup>
                        <m:r>
                          <m:rPr>
                            <m:sty m:val="p"/>
                          </m:rPr>
                          <a:rPr lang="en-US" sz="2600" dirty="0">
                            <a:solidFill>
                              <a:schemeClr val="accent2"/>
                            </a:solidFill>
                            <a:latin typeface="Cambria Math"/>
                          </a:rPr>
                          <m:t>c</m:t>
                        </m:r>
                      </m:sup>
                    </m:sSubSup>
                  </m:oMath>
                </a14:m>
                <a:endParaRPr lang="en-US" sz="2600" dirty="0"/>
              </a:p>
              <a:p>
                <a:endParaRPr lang="en-US" dirty="0" smtClean="0"/>
              </a:p>
              <a:p>
                <a:pPr lvl="1"/>
                <a:endParaRPr lang="en-US" dirty="0" smtClean="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xmlns="" val="3679686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How produce it?</a:t>
            </a:r>
            <a:endParaRPr lang="en-US" dirty="0"/>
          </a:p>
        </p:txBody>
      </p:sp>
      <mc:AlternateContent xmlns:mc="http://schemas.openxmlformats.org/markup-compatibility/2006">
        <mc:Choice xmlns:a14="http://schemas.microsoft.com/office/drawing/2010/main" xmlns="" Requires="a14">
          <p:sp>
            <p:nvSpPr>
              <p:cNvPr id="2" name="Content Placeholder 1"/>
              <p:cNvSpPr>
                <a:spLocks noGrp="1"/>
              </p:cNvSpPr>
              <p:nvPr>
                <p:ph idx="1"/>
              </p:nvPr>
            </p:nvSpPr>
            <p:spPr/>
            <p:txBody>
              <a:bodyPr>
                <a:normAutofit/>
              </a:bodyPr>
              <a:lstStyle/>
              <a:p>
                <a:r>
                  <a:rPr lang="en-US" dirty="0" smtClean="0"/>
                  <a:t>For each of the aggregator dimensions, we can generate a set of </a:t>
                </a:r>
                <a:r>
                  <a:rPr lang="en-US" dirty="0" smtClean="0">
                    <a:solidFill>
                      <a:schemeClr val="accent2"/>
                    </a:solidFill>
                  </a:rPr>
                  <a:t>explanatory </a:t>
                </a:r>
                <a:r>
                  <a:rPr lang="en-US" dirty="0">
                    <a:solidFill>
                      <a:schemeClr val="accent2"/>
                    </a:solidFill>
                  </a:rPr>
                  <a:t>drill in queries</a:t>
                </a:r>
                <a:r>
                  <a:rPr lang="en-US" dirty="0"/>
                  <a:t>, one per value in the original </a:t>
                </a:r>
                <a:r>
                  <a:rPr lang="en-US" dirty="0" smtClean="0"/>
                  <a:t>result:</a:t>
                </a:r>
              </a:p>
              <a:p>
                <a:endParaRPr lang="en-US" dirty="0"/>
              </a:p>
              <a:p>
                <a:pPr marL="850392" lvl="1" indent="-457200">
                  <a:buFont typeface="+mj-lt"/>
                  <a:buAutoNum type="arabicPeriod"/>
                </a:pPr>
                <a14:m>
                  <m:oMath xmlns:m="http://schemas.openxmlformats.org/officeDocument/2006/math">
                    <m:sSubSup>
                      <m:sSubSupPr>
                        <m:ctrlPr>
                          <a:rPr lang="en-US" sz="2400" i="1" smtClean="0">
                            <a:latin typeface="Cambria Math"/>
                          </a:rPr>
                        </m:ctrlPr>
                      </m:sSubSupPr>
                      <m:e>
                        <m:r>
                          <a:rPr lang="en-US" sz="2400" b="0" i="1" smtClean="0">
                            <a:latin typeface="Cambria Math"/>
                          </a:rPr>
                          <m:t>𝑞</m:t>
                        </m:r>
                      </m:e>
                      <m:sub>
                        <m:r>
                          <a:rPr lang="en-US" sz="2400" b="0" i="1" smtClean="0">
                            <a:latin typeface="Cambria Math"/>
                          </a:rPr>
                          <m:t>𝑎</m:t>
                        </m:r>
                      </m:sub>
                      <m:sup>
                        <m:r>
                          <a:rPr lang="en-US" sz="2400" b="0" i="1" smtClean="0">
                            <a:latin typeface="Cambria Math"/>
                          </a:rPr>
                          <m:t>𝑠</m:t>
                        </m:r>
                      </m:sup>
                    </m:sSubSup>
                  </m:oMath>
                </a14:m>
                <a:r>
                  <a:rPr lang="en-US" sz="2400" dirty="0" smtClean="0"/>
                  <a:t>=</a:t>
                </a:r>
                <a:r>
                  <a:rPr lang="en-GB" sz="2400" dirty="0"/>
                  <a:t>(DS</a:t>
                </a:r>
                <a:r>
                  <a:rPr lang="en-GB" sz="2400" baseline="30000" dirty="0"/>
                  <a:t>0</a:t>
                </a:r>
                <a:r>
                  <a:rPr lang="en-GB" sz="2400" dirty="0"/>
                  <a:t>, φ</a:t>
                </a:r>
                <a:r>
                  <a:rPr lang="en-US" sz="2400" baseline="-25000" dirty="0"/>
                  <a:t>1</a:t>
                </a:r>
                <a:r>
                  <a:rPr lang="en-US" sz="2400" dirty="0"/>
                  <a:t> </a:t>
                </a:r>
                <a:r>
                  <a:rPr lang="en-US" sz="2400" dirty="0">
                    <a:sym typeface="Symbol"/>
                  </a:rPr>
                  <a:t></a:t>
                </a:r>
                <a:r>
                  <a:rPr lang="en-US" sz="2400" dirty="0"/>
                  <a:t> … </a:t>
                </a:r>
                <a:r>
                  <a:rPr lang="en-US" sz="2400" dirty="0">
                    <a:sym typeface="Symbol"/>
                  </a:rPr>
                  <a:t></a:t>
                </a:r>
                <a:r>
                  <a:rPr lang="en-US" sz="2400" dirty="0"/>
                  <a:t> </a:t>
                </a:r>
                <a:r>
                  <a:rPr lang="en-GB" sz="2400" dirty="0"/>
                  <a:t>φ</a:t>
                </a:r>
                <a:r>
                  <a:rPr lang="en-US" sz="2400" baseline="-25000" dirty="0"/>
                  <a:t>k</a:t>
                </a:r>
                <a:r>
                  <a:rPr lang="en-US" sz="2400" dirty="0"/>
                  <a:t> </a:t>
                </a:r>
                <a:r>
                  <a:rPr lang="en-US" sz="2400" dirty="0">
                    <a:sym typeface="Symbol"/>
                  </a:rPr>
                  <a:t></a:t>
                </a:r>
                <a:r>
                  <a:rPr lang="en-US" sz="2400" dirty="0"/>
                  <a:t> </a:t>
                </a:r>
                <a:r>
                  <a:rPr lang="en-GB" sz="2400" dirty="0"/>
                  <a:t>φ,[</a:t>
                </a:r>
                <a:r>
                  <a:rPr lang="en-GB" sz="2400" dirty="0">
                    <a:solidFill>
                      <a:schemeClr val="accent2"/>
                    </a:solidFill>
                  </a:rPr>
                  <a:t>L</a:t>
                </a:r>
                <a:r>
                  <a:rPr lang="en-GB" sz="2400" baseline="-25000" dirty="0">
                    <a:solidFill>
                      <a:schemeClr val="accent2"/>
                    </a:solidFill>
                  </a:rPr>
                  <a:t>α-1</a:t>
                </a:r>
                <a:r>
                  <a:rPr lang="en-GB" sz="2400" dirty="0"/>
                  <a:t>,L</a:t>
                </a:r>
                <a:r>
                  <a:rPr lang="en-GB" sz="2400" baseline="-25000" dirty="0"/>
                  <a:t>β</a:t>
                </a:r>
                <a:r>
                  <a:rPr lang="en-GB" sz="2400" dirty="0"/>
                  <a:t>],</a:t>
                </a:r>
                <a:r>
                  <a:rPr lang="en-GB" sz="2400" dirty="0" err="1"/>
                  <a:t>agg</a:t>
                </a:r>
                <a:r>
                  <a:rPr lang="en-GB" sz="2400" dirty="0"/>
                  <a:t>(M)),</a:t>
                </a:r>
                <a:endParaRPr lang="en-GB" sz="2400" dirty="0" smtClean="0"/>
              </a:p>
              <a:p>
                <a:pPr marL="850392" lvl="1" indent="-457200">
                  <a:buFont typeface="+mj-lt"/>
                  <a:buAutoNum type="arabicPeriod"/>
                </a:pPr>
                <a14:m>
                  <m:oMath xmlns:m="http://schemas.openxmlformats.org/officeDocument/2006/math">
                    <m:sSubSup>
                      <m:sSubSupPr>
                        <m:ctrlPr>
                          <a:rPr lang="en-US" sz="2400" i="1">
                            <a:latin typeface="Cambria Math"/>
                          </a:rPr>
                        </m:ctrlPr>
                      </m:sSubSupPr>
                      <m:e>
                        <m:r>
                          <a:rPr lang="en-US" sz="2400" i="1">
                            <a:latin typeface="Cambria Math"/>
                          </a:rPr>
                          <m:t>𝑞</m:t>
                        </m:r>
                      </m:e>
                      <m:sub>
                        <m:r>
                          <a:rPr lang="el-GR" sz="2400" b="0" i="1" smtClean="0">
                            <a:latin typeface="Cambria Math"/>
                          </a:rPr>
                          <m:t>𝛽</m:t>
                        </m:r>
                      </m:sub>
                      <m:sup>
                        <m:r>
                          <a:rPr lang="en-US" sz="2400" i="1">
                            <a:latin typeface="Cambria Math"/>
                          </a:rPr>
                          <m:t>𝑠</m:t>
                        </m:r>
                      </m:sup>
                    </m:sSubSup>
                  </m:oMath>
                </a14:m>
                <a:r>
                  <a:rPr lang="en-US" sz="2400" dirty="0"/>
                  <a:t>=(</a:t>
                </a:r>
                <a14:m>
                  <m:oMath xmlns:m="http://schemas.openxmlformats.org/officeDocument/2006/math">
                    <m:sSup>
                      <m:sSupPr>
                        <m:ctrlPr>
                          <a:rPr lang="sv-SE" sz="2400" i="1">
                            <a:latin typeface="Cambria Math"/>
                          </a:rPr>
                        </m:ctrlPr>
                      </m:sSupPr>
                      <m:e>
                        <m:r>
                          <m:rPr>
                            <m:sty m:val="p"/>
                          </m:rPr>
                          <a:rPr lang="en-US" sz="2400">
                            <a:latin typeface="Cambria Math"/>
                          </a:rPr>
                          <m:t>DS</m:t>
                        </m:r>
                      </m:e>
                      <m:sup>
                        <m:r>
                          <a:rPr lang="en-US" sz="240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a:latin typeface="Cambria Math"/>
                            <a:ea typeface="Cambria Math"/>
                          </a:rPr>
                          <m:t>φ</m:t>
                        </m:r>
                      </m:e>
                      <m:sub>
                        <m:r>
                          <a:rPr lang="en-US" sz="2400">
                            <a:latin typeface="Cambria Math"/>
                            <a:ea typeface="Cambria Math"/>
                          </a:rPr>
                          <m:t>1</m:t>
                        </m:r>
                      </m:sub>
                    </m:sSub>
                    <m:r>
                      <a:rPr lang="el-GR" sz="2400">
                        <a:latin typeface="Cambria Math"/>
                        <a:ea typeface="Cambria Math"/>
                      </a:rPr>
                      <m:t>∧</m:t>
                    </m:r>
                    <m:r>
                      <a:rPr lang="en-US" sz="2400">
                        <a:latin typeface="Cambria Math"/>
                        <a:ea typeface="Cambria Math"/>
                      </a:rPr>
                      <m:t>…</m:t>
                    </m:r>
                    <m:r>
                      <a:rPr lang="en-US" sz="2400" smtClean="0">
                        <a:latin typeface="Cambria Math"/>
                        <a:ea typeface="Cambria Math"/>
                      </a:rPr>
                      <m:t>∧</m:t>
                    </m:r>
                    <m:sSub>
                      <m:sSubPr>
                        <m:ctrlPr>
                          <a:rPr lang="en-US" sz="2400" i="1">
                            <a:latin typeface="Cambria Math"/>
                            <a:ea typeface="Cambria Math"/>
                          </a:rPr>
                        </m:ctrlPr>
                      </m:sSubPr>
                      <m:e>
                        <m:r>
                          <m:rPr>
                            <m:sty m:val="p"/>
                          </m:rPr>
                          <a:rPr lang="el-GR" sz="2400">
                            <a:latin typeface="Cambria Math"/>
                            <a:ea typeface="Cambria Math"/>
                          </a:rPr>
                          <m:t>φ</m:t>
                        </m:r>
                      </m:e>
                      <m:sub>
                        <m:r>
                          <m:rPr>
                            <m:sty m:val="p"/>
                          </m:rPr>
                          <a:rPr lang="en-US" sz="2400">
                            <a:latin typeface="Cambria Math"/>
                            <a:ea typeface="Cambria Math"/>
                          </a:rPr>
                          <m:t>k</m:t>
                        </m:r>
                      </m:sub>
                    </m:sSub>
                    <m:r>
                      <a:rPr lang="en-US" sz="2400" i="1" smtClean="0">
                        <a:latin typeface="Cambria Math"/>
                        <a:ea typeface="Cambria Math"/>
                      </a:rPr>
                      <m:t>∧</m:t>
                    </m:r>
                    <m:sSubSup>
                      <m:sSubSupPr>
                        <m:ctrlPr>
                          <a:rPr lang="en-US" sz="2400" i="1">
                            <a:solidFill>
                              <a:srgbClr val="C00000"/>
                            </a:solidFill>
                            <a:latin typeface="Cambria Math"/>
                            <a:ea typeface="Cambria Math"/>
                          </a:rPr>
                        </m:ctrlPr>
                      </m:sSubSupPr>
                      <m:e>
                        <m:r>
                          <m:rPr>
                            <m:sty m:val="p"/>
                          </m:rPr>
                          <a:rPr lang="el-GR" sz="2400">
                            <a:solidFill>
                              <a:srgbClr val="C00000"/>
                            </a:solidFill>
                            <a:latin typeface="Cambria Math"/>
                            <a:ea typeface="Cambria Math"/>
                          </a:rPr>
                          <m:t>φ</m:t>
                        </m:r>
                      </m:e>
                      <m:sub>
                        <m:r>
                          <m:rPr>
                            <m:sty m:val="p"/>
                          </m:rPr>
                          <a:rPr lang="en-US" sz="2400">
                            <a:solidFill>
                              <a:srgbClr val="C00000"/>
                            </a:solidFill>
                            <a:latin typeface="Cambria Math"/>
                            <a:ea typeface="Cambria Math"/>
                          </a:rPr>
                          <m:t>c</m:t>
                        </m:r>
                      </m:sub>
                      <m:sup/>
                    </m:sSubSup>
                  </m:oMath>
                </a14:m>
                <a:r>
                  <a:rPr lang="en-US" sz="2400" dirty="0"/>
                  <a:t>,[</a:t>
                </a:r>
                <a14:m>
                  <m:oMath xmlns:m="http://schemas.openxmlformats.org/officeDocument/2006/math">
                    <m:sSub>
                      <m:sSubPr>
                        <m:ctrlPr>
                          <a:rPr lang="sv-SE" sz="2400" i="1" dirty="0" smtClean="0">
                            <a:solidFill>
                              <a:schemeClr val="tx1"/>
                            </a:solidFill>
                            <a:latin typeface="Cambria Math"/>
                          </a:rPr>
                        </m:ctrlPr>
                      </m:sSubPr>
                      <m:e>
                        <m:r>
                          <m:rPr>
                            <m:sty m:val="p"/>
                          </m:rPr>
                          <a:rPr lang="en-US" sz="2400" dirty="0">
                            <a:solidFill>
                              <a:schemeClr val="tx1"/>
                            </a:solidFill>
                            <a:latin typeface="Cambria Math"/>
                          </a:rPr>
                          <m:t>L</m:t>
                        </m:r>
                      </m:e>
                      <m:sub>
                        <m:r>
                          <m:rPr>
                            <m:sty m:val="p"/>
                          </m:rPr>
                          <a:rPr lang="el-GR" sz="2400" b="0" i="0" dirty="0" smtClean="0">
                            <a:solidFill>
                              <a:schemeClr val="tx1"/>
                            </a:solidFill>
                            <a:latin typeface="Cambria Math"/>
                          </a:rPr>
                          <m:t>α</m:t>
                        </m:r>
                      </m:sub>
                    </m:sSub>
                    <m:r>
                      <a:rPr lang="en-US" sz="2400" b="0" i="0" dirty="0" smtClean="0">
                        <a:solidFill>
                          <a:schemeClr val="tx1"/>
                        </a:solidFill>
                        <a:latin typeface="Cambria Math"/>
                      </a:rPr>
                      <m:t>,</m:t>
                    </m:r>
                    <m:sSub>
                      <m:sSubPr>
                        <m:ctrlPr>
                          <a:rPr lang="sv-SE" sz="2400" i="1" dirty="0">
                            <a:solidFill>
                              <a:srgbClr val="C00000"/>
                            </a:solidFill>
                            <a:latin typeface="Cambria Math"/>
                          </a:rPr>
                        </m:ctrlPr>
                      </m:sSubPr>
                      <m:e>
                        <m:r>
                          <m:rPr>
                            <m:sty m:val="p"/>
                          </m:rPr>
                          <a:rPr lang="en-US" sz="2400" dirty="0">
                            <a:solidFill>
                              <a:srgbClr val="C00000"/>
                            </a:solidFill>
                            <a:latin typeface="Cambria Math"/>
                          </a:rPr>
                          <m:t>L</m:t>
                        </m:r>
                      </m:e>
                      <m:sub>
                        <m:r>
                          <m:rPr>
                            <m:sty m:val="p"/>
                          </m:rPr>
                          <a:rPr lang="el-GR" sz="2400" b="0" i="0" dirty="0" smtClean="0">
                            <a:solidFill>
                              <a:srgbClr val="C00000"/>
                            </a:solidFill>
                            <a:latin typeface="Cambria Math"/>
                          </a:rPr>
                          <m:t>β</m:t>
                        </m:r>
                        <m:r>
                          <a:rPr lang="el-GR" sz="2400" b="0" i="0" dirty="0" smtClean="0">
                            <a:solidFill>
                              <a:srgbClr val="C00000"/>
                            </a:solidFill>
                            <a:latin typeface="Cambria Math"/>
                          </a:rPr>
                          <m:t>−1</m:t>
                        </m:r>
                      </m:sub>
                    </m:sSub>
                  </m:oMath>
                </a14:m>
                <a:r>
                  <a:rPr lang="el-GR" sz="2400" dirty="0"/>
                  <a:t>], </a:t>
                </a:r>
                <a:r>
                  <a:rPr lang="en-US" sz="2400" dirty="0" err="1"/>
                  <a:t>agg</a:t>
                </a:r>
                <a:r>
                  <a:rPr lang="en-US" sz="2400" dirty="0"/>
                  <a:t>(M</a:t>
                </a:r>
                <a:r>
                  <a:rPr lang="en-US" sz="2400" dirty="0" smtClean="0"/>
                  <a:t>))</a:t>
                </a:r>
                <a:endParaRPr lang="el-GR" sz="2400" dirty="0" smtClean="0"/>
              </a:p>
              <a:p>
                <a:pPr lvl="3"/>
                <a14:m>
                  <m:oMath xmlns:m="http://schemas.openxmlformats.org/officeDocument/2006/math">
                    <m:sSub>
                      <m:sSubPr>
                        <m:ctrlPr>
                          <a:rPr lang="en-US" sz="2000" i="1">
                            <a:solidFill>
                              <a:schemeClr val="accent2"/>
                            </a:solidFill>
                            <a:latin typeface="Cambria Math"/>
                            <a:ea typeface="Cambria Math"/>
                          </a:rPr>
                        </m:ctrlPr>
                      </m:sSubPr>
                      <m:e>
                        <m:r>
                          <m:rPr>
                            <m:sty m:val="p"/>
                          </m:rPr>
                          <a:rPr lang="el-GR" sz="2000">
                            <a:solidFill>
                              <a:schemeClr val="accent2"/>
                            </a:solidFill>
                            <a:latin typeface="Cambria Math"/>
                            <a:ea typeface="Cambria Math"/>
                          </a:rPr>
                          <m:t>φ</m:t>
                        </m:r>
                      </m:e>
                      <m:sub>
                        <m:r>
                          <m:rPr>
                            <m:sty m:val="p"/>
                          </m:rPr>
                          <a:rPr lang="en-US" sz="2000">
                            <a:solidFill>
                              <a:schemeClr val="accent2"/>
                            </a:solidFill>
                            <a:latin typeface="Cambria Math"/>
                            <a:ea typeface="Cambria Math"/>
                          </a:rPr>
                          <m:t>c</m:t>
                        </m:r>
                      </m:sub>
                    </m:sSub>
                  </m:oMath>
                </a14:m>
                <a:r>
                  <a:rPr lang="en-US" sz="2000" dirty="0">
                    <a:solidFill>
                      <a:schemeClr val="accent2"/>
                    </a:solidFill>
                  </a:rPr>
                  <a:t> : </a:t>
                </a:r>
                <a14:m>
                  <m:oMath xmlns:m="http://schemas.openxmlformats.org/officeDocument/2006/math">
                    <m:sSub>
                      <m:sSubPr>
                        <m:ctrlPr>
                          <a:rPr lang="en-US" sz="2000" i="1">
                            <a:solidFill>
                              <a:schemeClr val="accent2"/>
                            </a:solidFill>
                            <a:latin typeface="Cambria Math"/>
                            <a:ea typeface="Cambria Math"/>
                          </a:rPr>
                        </m:ctrlPr>
                      </m:sSubPr>
                      <m:e>
                        <m:r>
                          <m:rPr>
                            <m:sty m:val="p"/>
                          </m:rPr>
                          <a:rPr lang="en-US" sz="2000">
                            <a:solidFill>
                              <a:schemeClr val="accent2"/>
                            </a:solidFill>
                            <a:latin typeface="Cambria Math"/>
                            <a:ea typeface="Cambria Math"/>
                          </a:rPr>
                          <m:t>L</m:t>
                        </m:r>
                      </m:e>
                      <m:sub>
                        <m:r>
                          <m:rPr>
                            <m:sty m:val="p"/>
                          </m:rPr>
                          <a:rPr lang="el-GR" sz="2000">
                            <a:solidFill>
                              <a:schemeClr val="accent2"/>
                            </a:solidFill>
                            <a:latin typeface="Cambria Math"/>
                            <a:ea typeface="Cambria Math"/>
                          </a:rPr>
                          <m:t>α</m:t>
                        </m:r>
                      </m:sub>
                    </m:sSub>
                  </m:oMath>
                </a14:m>
                <a:r>
                  <a:rPr lang="el-GR" sz="2000" dirty="0">
                    <a:solidFill>
                      <a:schemeClr val="accent2"/>
                    </a:solidFill>
                  </a:rPr>
                  <a:t>=</a:t>
                </a:r>
                <a14:m>
                  <m:oMath xmlns:m="http://schemas.openxmlformats.org/officeDocument/2006/math">
                    <m:sSubSup>
                      <m:sSubSupPr>
                        <m:ctrlPr>
                          <a:rPr lang="el-GR" sz="2000" i="1" dirty="0">
                            <a:solidFill>
                              <a:schemeClr val="accent2"/>
                            </a:solidFill>
                            <a:latin typeface="Cambria Math"/>
                          </a:rPr>
                        </m:ctrlPr>
                      </m:sSubSupPr>
                      <m:e>
                        <m:r>
                          <m:rPr>
                            <m:sty m:val="p"/>
                          </m:rPr>
                          <a:rPr lang="en-US" sz="2000" dirty="0">
                            <a:solidFill>
                              <a:schemeClr val="accent2"/>
                            </a:solidFill>
                            <a:latin typeface="Cambria Math"/>
                          </a:rPr>
                          <m:t>v</m:t>
                        </m:r>
                      </m:e>
                      <m:sub>
                        <m:r>
                          <m:rPr>
                            <m:sty m:val="p"/>
                          </m:rPr>
                          <a:rPr lang="en-US" sz="2000" dirty="0">
                            <a:solidFill>
                              <a:schemeClr val="accent2"/>
                            </a:solidFill>
                            <a:latin typeface="Cambria Math"/>
                          </a:rPr>
                          <m:t>a</m:t>
                        </m:r>
                      </m:sub>
                      <m:sup>
                        <m:r>
                          <m:rPr>
                            <m:sty m:val="p"/>
                          </m:rPr>
                          <a:rPr lang="en-US" sz="2000" dirty="0">
                            <a:solidFill>
                              <a:schemeClr val="accent2"/>
                            </a:solidFill>
                            <a:latin typeface="Cambria Math"/>
                          </a:rPr>
                          <m:t>c</m:t>
                        </m:r>
                      </m:sup>
                    </m:sSubSup>
                    <m:r>
                      <a:rPr lang="el-GR" sz="2000" i="1" dirty="0">
                        <a:solidFill>
                          <a:schemeClr val="accent2"/>
                        </a:solidFill>
                        <a:latin typeface="Cambria Math"/>
                        <a:ea typeface="Cambria Math"/>
                      </a:rPr>
                      <m:t>∧</m:t>
                    </m:r>
                    <m:sSub>
                      <m:sSubPr>
                        <m:ctrlPr>
                          <a:rPr lang="en-US" sz="2000" i="1">
                            <a:solidFill>
                              <a:schemeClr val="accent2"/>
                            </a:solidFill>
                            <a:latin typeface="Cambria Math"/>
                            <a:ea typeface="Cambria Math"/>
                          </a:rPr>
                        </m:ctrlPr>
                      </m:sSubPr>
                      <m:e>
                        <m:r>
                          <m:rPr>
                            <m:sty m:val="p"/>
                          </m:rPr>
                          <a:rPr lang="en-US" sz="2000">
                            <a:solidFill>
                              <a:schemeClr val="accent2"/>
                            </a:solidFill>
                            <a:latin typeface="Cambria Math"/>
                            <a:ea typeface="Cambria Math"/>
                          </a:rPr>
                          <m:t>L</m:t>
                        </m:r>
                      </m:e>
                      <m:sub>
                        <m:r>
                          <a:rPr lang="el-GR" sz="2000" i="1">
                            <a:solidFill>
                              <a:schemeClr val="accent2"/>
                            </a:solidFill>
                            <a:latin typeface="Cambria Math"/>
                            <a:ea typeface="Cambria Math"/>
                          </a:rPr>
                          <m:t>𝛽</m:t>
                        </m:r>
                      </m:sub>
                    </m:sSub>
                    <m:r>
                      <m:rPr>
                        <m:nor/>
                      </m:rPr>
                      <a:rPr lang="el-GR" sz="2000" dirty="0">
                        <a:solidFill>
                          <a:schemeClr val="accent2"/>
                        </a:solidFill>
                      </a:rPr>
                      <m:t>=</m:t>
                    </m:r>
                    <m:sSubSup>
                      <m:sSubSupPr>
                        <m:ctrlPr>
                          <a:rPr lang="el-GR" sz="2000" i="1" dirty="0">
                            <a:solidFill>
                              <a:schemeClr val="accent2"/>
                            </a:solidFill>
                            <a:latin typeface="Cambria Math"/>
                          </a:rPr>
                        </m:ctrlPr>
                      </m:sSubSupPr>
                      <m:e>
                        <m:r>
                          <m:rPr>
                            <m:sty m:val="p"/>
                          </m:rPr>
                          <a:rPr lang="en-US" sz="2000" dirty="0">
                            <a:solidFill>
                              <a:schemeClr val="accent2"/>
                            </a:solidFill>
                            <a:latin typeface="Cambria Math"/>
                          </a:rPr>
                          <m:t>v</m:t>
                        </m:r>
                      </m:e>
                      <m:sub>
                        <m:r>
                          <m:rPr>
                            <m:sty m:val="p"/>
                          </m:rPr>
                          <a:rPr lang="el-GR" sz="2000" dirty="0">
                            <a:solidFill>
                              <a:schemeClr val="accent2"/>
                            </a:solidFill>
                            <a:latin typeface="Cambria Math"/>
                          </a:rPr>
                          <m:t>β</m:t>
                        </m:r>
                      </m:sub>
                      <m:sup>
                        <m:r>
                          <m:rPr>
                            <m:sty m:val="p"/>
                          </m:rPr>
                          <a:rPr lang="en-US" sz="2000" dirty="0">
                            <a:solidFill>
                              <a:schemeClr val="accent2"/>
                            </a:solidFill>
                            <a:latin typeface="Cambria Math"/>
                          </a:rPr>
                          <m:t>c</m:t>
                        </m:r>
                      </m:sup>
                    </m:sSubSup>
                  </m:oMath>
                </a14:m>
                <a:endParaRPr lang="en-US" sz="2000" dirty="0" smtClean="0"/>
              </a:p>
              <a:p>
                <a:pPr marL="850392" lvl="1" indent="-457200">
                  <a:buFont typeface="+mj-lt"/>
                  <a:buAutoNum type="arabicPeriod"/>
                </a:pPr>
                <a:endParaRPr lang="el-GR" sz="2400" dirty="0"/>
              </a:p>
              <a:p>
                <a:pPr lvl="1"/>
                <a:endParaRPr lang="en-US" dirty="0" smtClean="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xmlns="" val="2974030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Algorithm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86878005"/>
              </p:ext>
            </p:extLst>
          </p:nvPr>
        </p:nvGraphicFramePr>
        <p:xfrm>
          <a:off x="323528" y="1124744"/>
          <a:ext cx="8640960" cy="5256584"/>
        </p:xfrm>
        <a:graphic>
          <a:graphicData uri="http://schemas.openxmlformats.org/drawingml/2006/table">
            <a:tbl>
              <a:tblPr firstRow="1" firstCol="1" bandRow="1">
                <a:tableStyleId>{5C22544A-7EE6-4342-B048-85BDC9FD1C3A}</a:tableStyleId>
              </a:tblPr>
              <a:tblGrid>
                <a:gridCol w="8640960"/>
              </a:tblGrid>
              <a:tr h="5256584">
                <a:tc>
                  <a:txBody>
                    <a:bodyPr/>
                    <a:lstStyle/>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Algorithm</a:t>
                      </a:r>
                      <a:r>
                        <a:rPr lang="en-US" sz="1600" b="0" kern="1400" dirty="0">
                          <a:solidFill>
                            <a:schemeClr val="tx1">
                              <a:lumMod val="95000"/>
                              <a:lumOff val="5000"/>
                            </a:schemeClr>
                          </a:solidFill>
                          <a:effectLst/>
                          <a:latin typeface="+mn-lt"/>
                          <a:cs typeface="Times New Roman" pitchFamily="18" charset="0"/>
                        </a:rPr>
                        <a:t> Construct Operational Act</a:t>
                      </a:r>
                    </a:p>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Input</a:t>
                      </a:r>
                      <a:r>
                        <a:rPr lang="en-US" sz="1600" b="0" kern="1400" dirty="0">
                          <a:solidFill>
                            <a:schemeClr val="tx1">
                              <a:lumMod val="95000"/>
                              <a:lumOff val="5000"/>
                            </a:schemeClr>
                          </a:solidFill>
                          <a:effectLst/>
                          <a:latin typeface="+mn-lt"/>
                          <a:cs typeface="Times New Roman" pitchFamily="18" charset="0"/>
                        </a:rPr>
                        <a:t>: the original query over the appropriate database</a:t>
                      </a:r>
                    </a:p>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Output</a:t>
                      </a:r>
                      <a:r>
                        <a:rPr lang="en-US" sz="1600" b="0" kern="1400" dirty="0">
                          <a:solidFill>
                            <a:schemeClr val="tx1">
                              <a:lumMod val="95000"/>
                              <a:lumOff val="5000"/>
                            </a:schemeClr>
                          </a:solidFill>
                          <a:effectLst/>
                          <a:latin typeface="+mn-lt"/>
                          <a:cs typeface="Times New Roman" pitchFamily="18" charset="0"/>
                        </a:rPr>
                        <a:t>: a set of an act’s episodes fully computed</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Create the necessary objects (act, episodes, tasks, subtasks) appropriately linked to each other</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Construct the necessary queries for all the subtasks of the Act, execute them, and organize the result as a set of aggregated cells (each including its coordinates, its measure and the number of its generating detailed tuples)</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For each episode </a:t>
                      </a:r>
                    </a:p>
                    <a:p>
                      <a:pPr marL="800100" marR="0" lvl="1" indent="-342900" algn="just" defTabSz="914400" rtl="0" eaLnBrk="1" fontAlgn="auto" latinLnBrk="0" hangingPunct="1">
                        <a:lnSpc>
                          <a:spcPct val="150000"/>
                        </a:lnSpc>
                        <a:spcBef>
                          <a:spcPts val="0"/>
                        </a:spcBef>
                        <a:spcAft>
                          <a:spcPts val="0"/>
                        </a:spcAft>
                        <a:buClrTx/>
                        <a:buSzTx/>
                        <a:buFont typeface="Symbol"/>
                        <a:buChar char=""/>
                        <a:tabLst>
                          <a:tab pos="457200" algn="l"/>
                          <a:tab pos="2743200" algn="l"/>
                          <a:tab pos="5029200" algn="l"/>
                        </a:tabLst>
                        <a:defRPr/>
                      </a:pPr>
                      <a:r>
                        <a:rPr lang="en-US" sz="1600" b="0" kern="1400" dirty="0" smtClean="0">
                          <a:solidFill>
                            <a:schemeClr val="tx1">
                              <a:lumMod val="95000"/>
                              <a:lumOff val="5000"/>
                            </a:schemeClr>
                          </a:solidFill>
                          <a:effectLst/>
                          <a:latin typeface="+mn-lt"/>
                          <a:cs typeface="Times New Roman" pitchFamily="18" charset="0"/>
                        </a:rPr>
                        <a:t>Calculate the cells’ highlights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smtClean="0">
                          <a:solidFill>
                            <a:schemeClr val="tx1">
                              <a:lumMod val="95000"/>
                              <a:lumOff val="5000"/>
                            </a:schemeClr>
                          </a:solidFill>
                          <a:effectLst/>
                          <a:latin typeface="+mn-lt"/>
                          <a:cs typeface="Times New Roman" pitchFamily="18" charset="0"/>
                        </a:rPr>
                        <a:t>Calculate </a:t>
                      </a:r>
                      <a:r>
                        <a:rPr lang="en-US" sz="1600" b="0" kern="1400" dirty="0">
                          <a:solidFill>
                            <a:schemeClr val="tx1">
                              <a:lumMod val="95000"/>
                              <a:lumOff val="5000"/>
                            </a:schemeClr>
                          </a:solidFill>
                          <a:effectLst/>
                          <a:latin typeface="+mn-lt"/>
                          <a:cs typeface="Times New Roman" pitchFamily="18" charset="0"/>
                        </a:rPr>
                        <a:t>the visual presentation of cells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smtClean="0">
                          <a:solidFill>
                            <a:schemeClr val="tx1">
                              <a:lumMod val="95000"/>
                              <a:lumOff val="5000"/>
                            </a:schemeClr>
                          </a:solidFill>
                          <a:effectLst/>
                          <a:latin typeface="+mn-lt"/>
                          <a:cs typeface="Times New Roman" pitchFamily="18" charset="0"/>
                        </a:rPr>
                        <a:t>Produce </a:t>
                      </a:r>
                      <a:r>
                        <a:rPr lang="en-US" sz="1600" b="0" kern="1400" dirty="0">
                          <a:solidFill>
                            <a:schemeClr val="tx1">
                              <a:lumMod val="95000"/>
                              <a:lumOff val="5000"/>
                            </a:schemeClr>
                          </a:solidFill>
                          <a:effectLst/>
                          <a:latin typeface="+mn-lt"/>
                          <a:cs typeface="Times New Roman" pitchFamily="18" charset="0"/>
                        </a:rPr>
                        <a:t>the text based on the highlights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Produce the audio based on the text</a:t>
                      </a:r>
                      <a:endParaRPr lang="en-US" sz="1600" b="0" kern="1400" dirty="0">
                        <a:solidFill>
                          <a:schemeClr val="tx1">
                            <a:lumMod val="95000"/>
                            <a:lumOff val="5000"/>
                          </a:schemeClr>
                        </a:solidFill>
                        <a:effectLst/>
                        <a:latin typeface="+mn-lt"/>
                        <a:ea typeface="Times New Roman"/>
                        <a:cs typeface="Times New Roman" pitchFamily="18"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xmlns="" val="31956031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kspace\Master\ClassDiagram\package_diagram_2013_06_29.pn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7812360" cy="3284984"/>
          </a:xfrm>
          <a:prstGeom prst="rect">
            <a:avLst/>
          </a:prstGeom>
          <a:noFill/>
          <a:ln>
            <a:noFill/>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85</a:t>
            </a:fld>
            <a:endParaRPr lang="en-US">
              <a:solidFill>
                <a:prstClr val="black">
                  <a:tint val="75000"/>
                </a:prstClr>
              </a:solidFill>
            </a:endParaRPr>
          </a:p>
        </p:txBody>
      </p:sp>
      <p:pic>
        <p:nvPicPr>
          <p:cNvPr id="3" name="Picture 2" descr="D:\workspace\Master\ClassDiagram\HighlightMgr_2013_07_07.png"/>
          <p:cNvPicPr/>
          <p:nvPr/>
        </p:nvPicPr>
        <p:blipFill>
          <a:blip r:embed="rId3" cstate="print">
            <a:clrChange>
              <a:clrFrom>
                <a:srgbClr val="FFFFC8"/>
              </a:clrFrom>
              <a:clrTo>
                <a:srgbClr val="FFFFC8">
                  <a:alpha val="0"/>
                </a:srgbClr>
              </a:clrTo>
            </a:clrChange>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67744" y="1700808"/>
            <a:ext cx="6624736" cy="4752528"/>
          </a:xfrm>
          <a:prstGeom prst="rect">
            <a:avLst/>
          </a:prstGeom>
          <a:solidFill>
            <a:schemeClr val="bg1">
              <a:lumMod val="95000"/>
            </a:schemeClr>
          </a:solidFill>
          <a:ln>
            <a:noFill/>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kspace\Master\ClassDiagram\package_diagram_2013_06_29.pn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7812360" cy="3284984"/>
          </a:xfrm>
          <a:prstGeom prst="rect">
            <a:avLst/>
          </a:prstGeom>
          <a:noFill/>
          <a:ln>
            <a:noFill/>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86</a:t>
            </a:fld>
            <a:endParaRPr lang="en-US">
              <a:solidFill>
                <a:prstClr val="black">
                  <a:tint val="75000"/>
                </a:prstClr>
              </a:solidFill>
            </a:endParaRPr>
          </a:p>
        </p:txBody>
      </p:sp>
      <p:pic>
        <p:nvPicPr>
          <p:cNvPr id="3" name="Picture 2" descr="D:\workspace\Master\ClassDiagram\TaskMgr_2013_07_07.png"/>
          <p:cNvPicPr/>
          <p:nvPr/>
        </p:nvPicPr>
        <p:blipFill>
          <a:blip r:embed="rId3" cstate="print">
            <a:clrChange>
              <a:clrFrom>
                <a:srgbClr val="FFFFC8"/>
              </a:clrFrom>
              <a:clrTo>
                <a:srgbClr val="FFFFC8">
                  <a:alpha val="0"/>
                </a:srgbClr>
              </a:clrTo>
            </a:clrChange>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95736" y="1628800"/>
            <a:ext cx="6408712" cy="5112568"/>
          </a:xfrm>
          <a:prstGeom prst="rect">
            <a:avLst/>
          </a:prstGeom>
          <a:solidFill>
            <a:schemeClr val="bg1">
              <a:lumMod val="95000"/>
            </a:schemeClr>
          </a:solidFill>
          <a:ln>
            <a:noFill/>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Experiments</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p14="http://schemas.microsoft.com/office/powerpoint/2010/main" xmlns="" val="789630691"/>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276366894"/>
              </p:ext>
            </p:extLst>
          </p:nvPr>
        </p:nvGraphicFramePr>
        <p:xfrm>
          <a:off x="935597" y="1412776"/>
          <a:ext cx="7272807"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xmlns="" val="3238342786"/>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Experiments</a:t>
            </a:r>
            <a:endParaRPr lang="en-US" dirty="0"/>
          </a:p>
        </p:txBody>
      </p:sp>
      <p:sp>
        <p:nvSpPr>
          <p:cNvPr id="6" name="Rectangle 5"/>
          <p:cNvSpPr/>
          <p:nvPr/>
        </p:nvSpPr>
        <p:spPr>
          <a:xfrm>
            <a:off x="1583668" y="1340768"/>
            <a:ext cx="5976664"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dirty="0">
                <a:latin typeface="Times New Roman" pitchFamily="18" charset="0"/>
                <a:cs typeface="Times New Roman" pitchFamily="18" charset="0"/>
              </a:rPr>
              <a:t>Time  breakdown(</a:t>
            </a:r>
            <a:r>
              <a:rPr lang="en-US" sz="2000" dirty="0" err="1">
                <a:latin typeface="Times New Roman" pitchFamily="18" charset="0"/>
                <a:cs typeface="Times New Roman" pitchFamily="18" charset="0"/>
              </a:rPr>
              <a:t>msec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per Act</a:t>
            </a:r>
            <a:endParaRPr lang="en-US" sz="20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56181761"/>
              </p:ext>
            </p:extLst>
          </p:nvPr>
        </p:nvGraphicFramePr>
        <p:xfrm>
          <a:off x="467543" y="1700808"/>
          <a:ext cx="7848873" cy="4536505"/>
        </p:xfrm>
        <a:graphic>
          <a:graphicData uri="http://schemas.openxmlformats.org/drawingml/2006/table">
            <a:tbl>
              <a:tblPr firstRow="1" firstCol="1" bandRow="1">
                <a:tableStyleId>{00A15C55-8517-42AA-B614-E9B94910E393}</a:tableStyleId>
              </a:tblPr>
              <a:tblGrid>
                <a:gridCol w="1706437"/>
                <a:gridCol w="1488339"/>
                <a:gridCol w="1510013"/>
                <a:gridCol w="1655745"/>
                <a:gridCol w="1488339"/>
              </a:tblGrid>
              <a:tr h="714834">
                <a:tc>
                  <a:txBody>
                    <a:bodyPr/>
                    <a:lstStyle/>
                    <a:p>
                      <a:endParaRPr lang="en-US" sz="1400" dirty="0">
                        <a:solidFill>
                          <a:schemeClr val="tx1">
                            <a:lumMod val="95000"/>
                            <a:lumOff val="5000"/>
                          </a:schemeClr>
                        </a:solidFill>
                        <a:effectLst/>
                        <a:latin typeface="Times New Roman"/>
                      </a:endParaRPr>
                    </a:p>
                  </a:txBody>
                  <a:tcPr marL="68580" marR="68580" marT="0" marB="0" anchor="ctr">
                    <a:noFill/>
                  </a:tcPr>
                </a:tc>
                <a:tc gridSpan="4">
                  <a:txBody>
                    <a:bodyPr/>
                    <a:lstStyle/>
                    <a:p>
                      <a:pPr algn="ctr">
                        <a:lnSpc>
                          <a:spcPct val="150000"/>
                        </a:lnSpc>
                        <a:spcAft>
                          <a:spcPts val="0"/>
                        </a:spcAft>
                        <a:tabLst>
                          <a:tab pos="457200" algn="l"/>
                          <a:tab pos="2743200" algn="l"/>
                          <a:tab pos="5029200" algn="l"/>
                          <a:tab pos="457200" algn="l"/>
                        </a:tabLst>
                      </a:pPr>
                      <a:r>
                        <a:rPr lang="en-US" sz="2000" kern="0" dirty="0">
                          <a:solidFill>
                            <a:schemeClr val="tx1">
                              <a:lumMod val="95000"/>
                              <a:lumOff val="5000"/>
                            </a:schemeClr>
                          </a:solidFill>
                          <a:effectLst/>
                        </a:rPr>
                        <a:t># atomic selections in WHERE clause</a:t>
                      </a:r>
                      <a:endParaRPr lang="en-US" sz="2000" kern="1400" dirty="0">
                        <a:solidFill>
                          <a:schemeClr val="tx1">
                            <a:lumMod val="95000"/>
                            <a:lumOff val="5000"/>
                          </a:schemeClr>
                        </a:solidFill>
                        <a:effectLst/>
                        <a:latin typeface="Times New Roman"/>
                        <a:ea typeface="Times New Roman"/>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4654">
                <a:tc>
                  <a:txBody>
                    <a:bodyPr/>
                    <a:lstStyle/>
                    <a:p>
                      <a:endParaRPr lang="en-US" sz="1400">
                        <a:effectLst/>
                        <a:latin typeface="Times New Roman"/>
                      </a:endParaRPr>
                    </a:p>
                  </a:txBody>
                  <a:tcPr marL="68580" marR="68580" marT="0" marB="0" anchor="ctr"/>
                </a:tc>
                <a:tc>
                  <a:txBody>
                    <a:bodyPr/>
                    <a:lstStyle/>
                    <a:p>
                      <a:pPr algn="r">
                        <a:lnSpc>
                          <a:spcPct val="115000"/>
                        </a:lnSpc>
                        <a:spcAft>
                          <a:spcPts val="0"/>
                        </a:spcAft>
                        <a:tabLst>
                          <a:tab pos="457200" algn="l"/>
                          <a:tab pos="2743200" algn="l"/>
                          <a:tab pos="5029200" algn="l"/>
                          <a:tab pos="457200" algn="l"/>
                        </a:tabLst>
                      </a:pPr>
                      <a:r>
                        <a:rPr lang="en-US" sz="2000" kern="1400" dirty="0">
                          <a:effectLst/>
                        </a:rPr>
                        <a:t>2 </a:t>
                      </a:r>
                      <a:r>
                        <a:rPr lang="en-US" sz="2000" kern="0" dirty="0">
                          <a:effectLst/>
                        </a:rPr>
                        <a:t>(10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3 (12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4 (14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5 (16 sl.)</a:t>
                      </a:r>
                      <a:endParaRPr lang="en-US" sz="2000" kern="1400" dirty="0">
                        <a:effectLst/>
                        <a:latin typeface="Times New Roman"/>
                        <a:ea typeface="Times New Roman"/>
                      </a:endParaRPr>
                    </a:p>
                  </a:txBody>
                  <a:tcPr marL="68580" marR="68580" marT="0" marB="0" anchor="ctr">
                    <a:solidFill>
                      <a:schemeClr val="accent4"/>
                    </a:solidFill>
                  </a:tcPr>
                </a:tc>
              </a:tr>
              <a:tr h="672393">
                <a:tc>
                  <a:txBody>
                    <a:bodyPr/>
                    <a:lstStyle/>
                    <a:p>
                      <a:pPr algn="r">
                        <a:lnSpc>
                          <a:spcPct val="150000"/>
                        </a:lnSpc>
                        <a:spcAft>
                          <a:spcPts val="0"/>
                        </a:spcAft>
                        <a:tabLst>
                          <a:tab pos="457200" algn="l"/>
                          <a:tab pos="2743200" algn="l"/>
                          <a:tab pos="5029200" algn="l"/>
                        </a:tabLst>
                      </a:pPr>
                      <a:r>
                        <a:rPr lang="en-US" sz="2000" kern="0">
                          <a:effectLst/>
                        </a:rPr>
                        <a:t>Intro Act</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3746.99</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4240.22</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4919.71</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5572.97</a:t>
                      </a:r>
                      <a:endParaRPr lang="en-US" sz="2000" kern="1400">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dirty="0">
                          <a:effectLst/>
                        </a:rPr>
                        <a:t>Original Act</a:t>
                      </a:r>
                      <a:endParaRPr lang="en-US" sz="20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7955.17</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8425.59</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9234.47</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9577.76</a:t>
                      </a:r>
                      <a:endParaRPr lang="en-US" sz="2000" kern="1400">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a:effectLst/>
                        </a:rPr>
                        <a:t>Act I</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21160.78</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42562.10</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70653.22</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90359.89</a:t>
                      </a:r>
                      <a:endParaRPr lang="en-US" sz="2000" b="1" kern="1400" dirty="0">
                        <a:solidFill>
                          <a:srgbClr val="FF0000"/>
                        </a:solidFill>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a:effectLst/>
                        </a:rPr>
                        <a:t>Act II</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21250.44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22419.34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22819.94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22738.88</a:t>
                      </a:r>
                      <a:endParaRPr lang="en-US" sz="2000" kern="1400" dirty="0">
                        <a:solidFill>
                          <a:schemeClr val="accent5"/>
                        </a:solidFill>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dirty="0">
                          <a:effectLst/>
                        </a:rPr>
                        <a:t>Summary Act</a:t>
                      </a:r>
                      <a:endParaRPr lang="en-US" sz="20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18393.10</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27806.35</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39456.52</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42750.78</a:t>
                      </a:r>
                      <a:endParaRPr lang="en-US" sz="2000" b="1" kern="1400" dirty="0">
                        <a:solidFill>
                          <a:srgbClr val="7030A0"/>
                        </a:solidFill>
                        <a:effectLst/>
                        <a:latin typeface="Times New Roman"/>
                        <a:ea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xmlns="" val="3784349656"/>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main idea</a:t>
            </a:r>
            <a:endParaRPr lang="el-GR" dirty="0"/>
          </a:p>
        </p:txBody>
      </p:sp>
      <p:sp>
        <p:nvSpPr>
          <p:cNvPr id="3" name="Content Placeholder 2"/>
          <p:cNvSpPr>
            <a:spLocks noGrp="1"/>
          </p:cNvSpPr>
          <p:nvPr>
            <p:ph idx="1"/>
          </p:nvPr>
        </p:nvSpPr>
        <p:spPr/>
        <p:txBody>
          <a:bodyPr>
            <a:normAutofit lnSpcReduction="10000"/>
          </a:bodyPr>
          <a:lstStyle/>
          <a:p>
            <a:r>
              <a:rPr lang="en-US" sz="2400" b="1" dirty="0" smtClean="0"/>
              <a:t>Goal</a:t>
            </a:r>
            <a:r>
              <a:rPr lang="en-US" sz="2400" dirty="0" smtClean="0"/>
              <a:t>: produc</a:t>
            </a:r>
            <a:r>
              <a:rPr lang="en-US" sz="2400" dirty="0"/>
              <a:t>e</a:t>
            </a:r>
            <a:r>
              <a:rPr lang="en-US" sz="2400" dirty="0" smtClean="0"/>
              <a:t> </a:t>
            </a:r>
            <a:r>
              <a:rPr lang="en-US" sz="2400" b="1" dirty="0" smtClean="0"/>
              <a:t>small stories -- data movies</a:t>
            </a:r>
            <a:r>
              <a:rPr lang="en-US" sz="2400" dirty="0" smtClean="0"/>
              <a:t> to answer the </a:t>
            </a:r>
            <a:r>
              <a:rPr lang="en-US" sz="2400" dirty="0"/>
              <a:t>data </a:t>
            </a:r>
            <a:r>
              <a:rPr lang="en-US" sz="2400" dirty="0" smtClean="0"/>
              <a:t>worker’s query</a:t>
            </a:r>
          </a:p>
          <a:p>
            <a:r>
              <a:rPr lang="en-US" sz="2400" b="1" dirty="0" smtClean="0"/>
              <a:t>Means</a:t>
            </a:r>
            <a:r>
              <a:rPr lang="en-US" sz="2400" dirty="0" smtClean="0"/>
              <a:t>: the </a:t>
            </a:r>
            <a:r>
              <a:rPr lang="en-US" sz="2400" dirty="0" err="1" smtClean="0"/>
              <a:t>CineCubes</a:t>
            </a:r>
            <a:r>
              <a:rPr lang="en-US" sz="2400" dirty="0" smtClean="0"/>
              <a:t> system and method to </a:t>
            </a:r>
            <a:r>
              <a:rPr lang="en-US" sz="2400" u="sng" dirty="0" smtClean="0"/>
              <a:t>orthogonally</a:t>
            </a:r>
            <a:r>
              <a:rPr lang="en-US" sz="2400" dirty="0" smtClean="0"/>
              <a:t> combine the following tasks:</a:t>
            </a:r>
          </a:p>
          <a:p>
            <a:pPr lvl="1"/>
            <a:r>
              <a:rPr lang="en-US" sz="2000" dirty="0" smtClean="0"/>
              <a:t>expand </a:t>
            </a:r>
            <a:r>
              <a:rPr lang="en-US" sz="2000" dirty="0"/>
              <a:t>a query result with the results of </a:t>
            </a:r>
            <a:r>
              <a:rPr lang="en-US" sz="2000" dirty="0">
                <a:solidFill>
                  <a:srgbClr val="C00000"/>
                </a:solidFill>
              </a:rPr>
              <a:t>complementary queries </a:t>
            </a:r>
            <a:r>
              <a:rPr lang="en-US" sz="2000" dirty="0"/>
              <a:t>which </a:t>
            </a:r>
            <a:r>
              <a:rPr lang="en-US" sz="2000" dirty="0" smtClean="0"/>
              <a:t>allow the </a:t>
            </a:r>
            <a:r>
              <a:rPr lang="en-US" sz="2000" dirty="0"/>
              <a:t>user </a:t>
            </a:r>
            <a:r>
              <a:rPr lang="en-US" sz="2000" dirty="0">
                <a:solidFill>
                  <a:srgbClr val="C00000"/>
                </a:solidFill>
              </a:rPr>
              <a:t>to contextualize and analyze</a:t>
            </a:r>
            <a:r>
              <a:rPr lang="en-US" sz="2000" dirty="0">
                <a:solidFill>
                  <a:srgbClr val="FF0000"/>
                </a:solidFill>
              </a:rPr>
              <a:t> </a:t>
            </a:r>
            <a:r>
              <a:rPr lang="en-US" sz="2000" dirty="0"/>
              <a:t>the information content of the </a:t>
            </a:r>
            <a:r>
              <a:rPr lang="en-US" sz="2000" dirty="0" smtClean="0"/>
              <a:t>original query.</a:t>
            </a:r>
          </a:p>
          <a:p>
            <a:pPr lvl="1"/>
            <a:r>
              <a:rPr lang="en-US" sz="2000" dirty="0" smtClean="0"/>
              <a:t>extract meaningful, important patterns, or “</a:t>
            </a:r>
            <a:r>
              <a:rPr lang="en-US" sz="2000" dirty="0" smtClean="0">
                <a:solidFill>
                  <a:srgbClr val="0000FF"/>
                </a:solidFill>
              </a:rPr>
              <a:t>highlights</a:t>
            </a:r>
            <a:r>
              <a:rPr lang="en-US" sz="2000" dirty="0" smtClean="0"/>
              <a:t>” from the query results</a:t>
            </a:r>
          </a:p>
          <a:p>
            <a:pPr lvl="1"/>
            <a:r>
              <a:rPr lang="en-US" sz="2000" dirty="0" smtClean="0"/>
              <a:t>present the results (a) </a:t>
            </a:r>
            <a:r>
              <a:rPr lang="en-US" sz="2000" dirty="0" smtClean="0">
                <a:solidFill>
                  <a:schemeClr val="accent2">
                    <a:lumMod val="75000"/>
                  </a:schemeClr>
                </a:solidFill>
              </a:rPr>
              <a:t>properly visualized</a:t>
            </a:r>
            <a:r>
              <a:rPr lang="en-US" sz="2000" dirty="0" smtClean="0"/>
              <a:t>; (b) </a:t>
            </a:r>
            <a:r>
              <a:rPr lang="en-US" sz="2000" dirty="0" smtClean="0">
                <a:solidFill>
                  <a:schemeClr val="accent2">
                    <a:lumMod val="75000"/>
                  </a:schemeClr>
                </a:solidFill>
              </a:rPr>
              <a:t>enriched </a:t>
            </a:r>
            <a:r>
              <a:rPr lang="en-US" sz="2000" dirty="0">
                <a:solidFill>
                  <a:schemeClr val="accent2">
                    <a:lumMod val="75000"/>
                  </a:schemeClr>
                </a:solidFill>
              </a:rPr>
              <a:t>with </a:t>
            </a:r>
            <a:r>
              <a:rPr lang="en-US" sz="2000" dirty="0"/>
              <a:t>an automatically extracted </a:t>
            </a:r>
            <a:r>
              <a:rPr lang="en-US" sz="2000" dirty="0" smtClean="0">
                <a:solidFill>
                  <a:schemeClr val="accent2">
                    <a:lumMod val="75000"/>
                  </a:schemeClr>
                </a:solidFill>
              </a:rPr>
              <a:t>text</a:t>
            </a:r>
            <a:r>
              <a:rPr lang="en-US" sz="2000" dirty="0" smtClean="0"/>
              <a:t> that </a:t>
            </a:r>
            <a:r>
              <a:rPr lang="en-US" sz="2000" dirty="0"/>
              <a:t>comments on the </a:t>
            </a:r>
            <a:r>
              <a:rPr lang="en-US" sz="2000" dirty="0" smtClean="0"/>
              <a:t>result; </a:t>
            </a:r>
            <a:r>
              <a:rPr lang="en-US" sz="2000" dirty="0"/>
              <a:t>(c) </a:t>
            </a:r>
            <a:r>
              <a:rPr lang="en-US" sz="2000" dirty="0">
                <a:solidFill>
                  <a:schemeClr val="accent2">
                    <a:lumMod val="75000"/>
                  </a:schemeClr>
                </a:solidFill>
              </a:rPr>
              <a:t>vocally </a:t>
            </a:r>
            <a:r>
              <a:rPr lang="en-US" sz="2000" dirty="0" smtClean="0">
                <a:solidFill>
                  <a:schemeClr val="accent2">
                    <a:lumMod val="75000"/>
                  </a:schemeClr>
                </a:solidFill>
              </a:rPr>
              <a:t>enriched</a:t>
            </a:r>
            <a:r>
              <a:rPr lang="en-US" sz="2000" dirty="0" smtClean="0"/>
              <a:t>, </a:t>
            </a:r>
            <a:r>
              <a:rPr lang="en-US" sz="2000" dirty="0"/>
              <a:t>i.e</a:t>
            </a:r>
            <a:r>
              <a:rPr lang="en-US" sz="2000" dirty="0" smtClean="0"/>
              <a:t>., </a:t>
            </a:r>
            <a:r>
              <a:rPr lang="en-US" sz="2000" dirty="0"/>
              <a:t>enriched with </a:t>
            </a:r>
            <a:r>
              <a:rPr lang="en-US" sz="2000" dirty="0" smtClean="0"/>
              <a:t>audio that </a:t>
            </a:r>
            <a:r>
              <a:rPr lang="en-US" sz="2000" dirty="0"/>
              <a:t>allows the user not only to </a:t>
            </a:r>
            <a:r>
              <a:rPr lang="en-US" sz="2000" dirty="0" smtClean="0"/>
              <a:t>see. </a:t>
            </a:r>
            <a:r>
              <a:rPr lang="en-US" sz="2000" dirty="0"/>
              <a:t>but also </a:t>
            </a:r>
            <a:r>
              <a:rPr lang="en-US" sz="2000" dirty="0" smtClean="0"/>
              <a:t>hear</a:t>
            </a:r>
          </a:p>
          <a:p>
            <a:pPr lvl="1">
              <a:buNone/>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concerning ‘fast doers’</a:t>
            </a:r>
            <a:endParaRPr lang="el-GR" dirty="0"/>
          </a:p>
        </p:txBody>
      </p:sp>
      <p:sp>
        <p:nvSpPr>
          <p:cNvPr id="3" name="Content Placeholder 2"/>
          <p:cNvSpPr>
            <a:spLocks noGrp="1"/>
          </p:cNvSpPr>
          <p:nvPr>
            <p:ph idx="1"/>
          </p:nvPr>
        </p:nvSpPr>
        <p:spPr/>
        <p:txBody>
          <a:bodyPr>
            <a:noAutofit/>
          </a:bodyPr>
          <a:lstStyle/>
          <a:p>
            <a:r>
              <a:rPr lang="en-GB" sz="2000" dirty="0" err="1" smtClean="0">
                <a:solidFill>
                  <a:srgbClr val="C00000"/>
                </a:solidFill>
              </a:rPr>
              <a:t>CineCubes</a:t>
            </a:r>
            <a:r>
              <a:rPr lang="en-GB" sz="2000" dirty="0" smtClean="0">
                <a:solidFill>
                  <a:srgbClr val="C00000"/>
                </a:solidFill>
              </a:rPr>
              <a:t> did not result in clear time gains!!</a:t>
            </a:r>
          </a:p>
          <a:p>
            <a:endParaRPr lang="en-GB" sz="2000" dirty="0" smtClean="0">
              <a:solidFill>
                <a:srgbClr val="C00000"/>
              </a:solidFill>
            </a:endParaRPr>
          </a:p>
          <a:p>
            <a:r>
              <a:rPr lang="en-GB" sz="2000" dirty="0" smtClean="0"/>
              <a:t>In fact, there was a </a:t>
            </a:r>
            <a:r>
              <a:rPr lang="en-GB" sz="2000" dirty="0" smtClean="0">
                <a:solidFill>
                  <a:srgbClr val="C00000"/>
                </a:solidFill>
              </a:rPr>
              <a:t>large number of people who spent more time with </a:t>
            </a:r>
            <a:r>
              <a:rPr lang="en-GB" sz="2000" dirty="0" err="1" smtClean="0">
                <a:solidFill>
                  <a:srgbClr val="C00000"/>
                </a:solidFill>
              </a:rPr>
              <a:t>CineCubes</a:t>
            </a:r>
            <a:r>
              <a:rPr lang="en-GB" sz="2000" dirty="0" smtClean="0">
                <a:solidFill>
                  <a:srgbClr val="C00000"/>
                </a:solidFill>
              </a:rPr>
              <a:t> than with the simple querying system!</a:t>
            </a:r>
            <a:r>
              <a:rPr lang="en-GB" sz="2000" dirty="0" smtClean="0"/>
              <a:t> </a:t>
            </a:r>
          </a:p>
          <a:p>
            <a:pPr lvl="1"/>
            <a:r>
              <a:rPr lang="en-GB" sz="1800" dirty="0" smtClean="0"/>
              <a:t>Why? Observe that </a:t>
            </a:r>
            <a:r>
              <a:rPr lang="en-GB" sz="1800" u="sng" dirty="0" smtClean="0"/>
              <a:t>the users with time loss were the ones who spent too little time (way less than the rest) for their original report</a:t>
            </a:r>
            <a:r>
              <a:rPr lang="en-GB" sz="1800" dirty="0" smtClean="0"/>
              <a:t>. The small amount of time devoted to the original report, skyrockets the percentage deficit (a user who spends 10 minutes for the original report and 20 minutes for </a:t>
            </a:r>
            <a:r>
              <a:rPr lang="en-GB" sz="1800" dirty="0" err="1" smtClean="0"/>
              <a:t>Cinecubes</a:t>
            </a:r>
            <a:r>
              <a:rPr lang="en-GB" sz="1800" dirty="0" smtClean="0"/>
              <a:t>. gets a 100% time penalty). </a:t>
            </a:r>
          </a:p>
          <a:p>
            <a:pPr lvl="1"/>
            <a:r>
              <a:rPr lang="en-GB" sz="1800" dirty="0" smtClean="0"/>
              <a:t>At the same time, </a:t>
            </a:r>
            <a:r>
              <a:rPr lang="en-GB" sz="1800" u="sng" dirty="0" smtClean="0"/>
              <a:t>this resulted also in an original report of rather poor quality</a:t>
            </a:r>
            <a:r>
              <a:rPr lang="en-GB" sz="1800" dirty="0" smtClean="0"/>
              <a:t>. =&gt; </a:t>
            </a:r>
            <a:r>
              <a:rPr lang="en-GB" sz="1800" dirty="0" smtClean="0">
                <a:solidFill>
                  <a:srgbClr val="0000FF"/>
                </a:solidFill>
              </a:rPr>
              <a:t>significant improvements in the quality of the </a:t>
            </a:r>
            <a:r>
              <a:rPr lang="en-US" sz="1800" dirty="0" err="1" smtClean="0">
                <a:solidFill>
                  <a:srgbClr val="0000FF"/>
                </a:solidFill>
              </a:rPr>
              <a:t>Cinecubes</a:t>
            </a:r>
            <a:r>
              <a:rPr lang="en-US" sz="1800" dirty="0" smtClean="0">
                <a:solidFill>
                  <a:srgbClr val="0000FF"/>
                </a:solidFill>
              </a:rPr>
              <a:t>-based </a:t>
            </a:r>
            <a:r>
              <a:rPr lang="en-GB" sz="1800" dirty="0" smtClean="0">
                <a:solidFill>
                  <a:srgbClr val="0000FF"/>
                </a:solidFill>
              </a:rPr>
              <a:t>report</a:t>
            </a:r>
            <a:r>
              <a:rPr lang="en-GB" sz="1800" dirty="0" smtClean="0"/>
              <a:t>. </a:t>
            </a:r>
          </a:p>
          <a:p>
            <a:endParaRPr lang="en-GB" sz="2000" dirty="0" smtClean="0"/>
          </a:p>
          <a:p>
            <a:r>
              <a:rPr lang="en-GB" sz="2000" dirty="0" smtClean="0"/>
              <a:t>There are </a:t>
            </a:r>
            <a:r>
              <a:rPr lang="en-GB" sz="2000" dirty="0" smtClean="0">
                <a:solidFill>
                  <a:srgbClr val="C00000"/>
                </a:solidFill>
              </a:rPr>
              <a:t>no users with dual loss</a:t>
            </a:r>
            <a:r>
              <a:rPr lang="en-GB" sz="2000" dirty="0" smtClean="0"/>
              <a:t>. </a:t>
            </a:r>
          </a:p>
          <a:p>
            <a:pPr lvl="1"/>
            <a:r>
              <a:rPr lang="en-GB" sz="1800" dirty="0" smtClean="0"/>
              <a:t>Again, the explanation for the time increase is that the users spent extra time to go through the highlights offered by </a:t>
            </a:r>
            <a:r>
              <a:rPr lang="en-GB" sz="1800" dirty="0" err="1" smtClean="0"/>
              <a:t>CineCubes</a:t>
            </a:r>
            <a:r>
              <a:rPr lang="en-GB" sz="1800" dirty="0" smtClean="0"/>
              <a:t>.</a:t>
            </a:r>
            <a:endParaRPr lang="el-GR" sz="1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90</a:t>
            </a:fld>
            <a:endParaRPr lang="en-US" dirty="0">
              <a:solidFill>
                <a:prstClr val="black">
                  <a:tint val="75000"/>
                </a:prstClr>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concerning ‘quality doers’</a:t>
            </a:r>
            <a:endParaRPr lang="el-GR" dirty="0"/>
          </a:p>
        </p:txBody>
      </p:sp>
      <p:sp>
        <p:nvSpPr>
          <p:cNvPr id="3" name="Content Placeholder 2"/>
          <p:cNvSpPr>
            <a:spLocks noGrp="1"/>
          </p:cNvSpPr>
          <p:nvPr>
            <p:ph idx="1"/>
          </p:nvPr>
        </p:nvSpPr>
        <p:spPr/>
        <p:txBody>
          <a:bodyPr>
            <a:noAutofit/>
          </a:bodyPr>
          <a:lstStyle/>
          <a:p>
            <a:r>
              <a:rPr lang="en-US" sz="2000" dirty="0" smtClean="0">
                <a:solidFill>
                  <a:srgbClr val="0000FF"/>
                </a:solidFill>
              </a:rPr>
              <a:t>Users</a:t>
            </a:r>
            <a:r>
              <a:rPr lang="en-GB" sz="2000" dirty="0" smtClean="0">
                <a:solidFill>
                  <a:srgbClr val="0000FF"/>
                </a:solidFill>
              </a:rPr>
              <a:t> who spent less time with </a:t>
            </a:r>
            <a:r>
              <a:rPr lang="en-GB" sz="2000" dirty="0" err="1" smtClean="0">
                <a:solidFill>
                  <a:srgbClr val="0000FF"/>
                </a:solidFill>
              </a:rPr>
              <a:t>CineCubes</a:t>
            </a:r>
            <a:r>
              <a:rPr lang="en-GB" sz="2000" dirty="0" smtClean="0">
                <a:solidFill>
                  <a:srgbClr val="0000FF"/>
                </a:solidFill>
              </a:rPr>
              <a:t> than without it</a:t>
            </a:r>
            <a:r>
              <a:rPr lang="el-GR" sz="2000" dirty="0" smtClean="0">
                <a:solidFill>
                  <a:srgbClr val="0000FF"/>
                </a:solidFill>
              </a:rPr>
              <a:t> </a:t>
            </a:r>
            <a:r>
              <a:rPr lang="en-GB" sz="2000" dirty="0" smtClean="0">
                <a:solidFill>
                  <a:srgbClr val="0000FF"/>
                </a:solidFill>
              </a:rPr>
              <a:t>are </a:t>
            </a:r>
            <a:r>
              <a:rPr lang="en-US" sz="2000" dirty="0" smtClean="0">
                <a:solidFill>
                  <a:srgbClr val="0000FF"/>
                </a:solidFill>
              </a:rPr>
              <a:t>the ones </a:t>
            </a:r>
            <a:r>
              <a:rPr lang="en-GB" sz="2000" dirty="0" smtClean="0">
                <a:solidFill>
                  <a:srgbClr val="0000FF"/>
                </a:solidFill>
              </a:rPr>
              <a:t>who invested more time working with data than the previous group. In all but one cases, there was </a:t>
            </a:r>
            <a:r>
              <a:rPr lang="en-GB" sz="2000" b="1" dirty="0" smtClean="0">
                <a:solidFill>
                  <a:srgbClr val="0000FF"/>
                </a:solidFill>
              </a:rPr>
              <a:t>no loss of quality for this group </a:t>
            </a:r>
            <a:r>
              <a:rPr lang="en-GB" sz="2000" dirty="0" smtClean="0">
                <a:solidFill>
                  <a:srgbClr val="0000FF"/>
                </a:solidFill>
              </a:rPr>
              <a:t>of users. </a:t>
            </a:r>
          </a:p>
          <a:p>
            <a:r>
              <a:rPr lang="en-GB" sz="2000" dirty="0" smtClean="0"/>
              <a:t>Clearly, for the people who would spend at least 30 minutes for their original report, there is a benefit in time gains. </a:t>
            </a:r>
          </a:p>
          <a:p>
            <a:pPr lvl="1"/>
            <a:r>
              <a:rPr lang="en-GB" sz="1600" dirty="0" smtClean="0"/>
              <a:t>In fact, in all but one cases, </a:t>
            </a:r>
            <a:r>
              <a:rPr lang="en-GB" sz="1600" dirty="0" smtClean="0">
                <a:solidFill>
                  <a:srgbClr val="0000FF"/>
                </a:solidFill>
              </a:rPr>
              <a:t>the benefit rises with the time spent in the original report </a:t>
            </a:r>
          </a:p>
          <a:p>
            <a:pPr lvl="2"/>
            <a:r>
              <a:rPr lang="en-GB" sz="1400" dirty="0" smtClean="0"/>
              <a:t>the relationship between time and quality improvements for the people with a positive time gain is almost linear, with a Pearson correlation of 0.940; </a:t>
            </a:r>
          </a:p>
          <a:p>
            <a:pPr lvl="2"/>
            <a:r>
              <a:rPr lang="en-GB" sz="1400" dirty="0" smtClean="0"/>
              <a:t>the same applies for the correlation of the time spent without </a:t>
            </a:r>
            <a:r>
              <a:rPr lang="en-GB" sz="1400" dirty="0" err="1" smtClean="0"/>
              <a:t>Cinecubes</a:t>
            </a:r>
            <a:r>
              <a:rPr lang="en-GB" sz="1400" dirty="0" smtClean="0"/>
              <a:t> and time improvement with a Pearson correlation of 0.868). </a:t>
            </a:r>
          </a:p>
          <a:p>
            <a:r>
              <a:rPr lang="en-GB" sz="2000" dirty="0" smtClean="0"/>
              <a:t>Interestingly, as </a:t>
            </a:r>
            <a:r>
              <a:rPr lang="en-GB" sz="2000" dirty="0" smtClean="0">
                <a:solidFill>
                  <a:srgbClr val="C00000"/>
                </a:solidFill>
              </a:rPr>
              <a:t>these users </a:t>
            </a:r>
            <a:r>
              <a:rPr lang="en-GB" sz="2000" dirty="0" smtClean="0"/>
              <a:t>devoted quite some time working with the data in the first place, they </a:t>
            </a:r>
            <a:r>
              <a:rPr lang="en-GB" sz="2000" dirty="0" smtClean="0">
                <a:solidFill>
                  <a:srgbClr val="C00000"/>
                </a:solidFill>
              </a:rPr>
              <a:t>had a quite satisfactory report in the first place </a:t>
            </a:r>
            <a:r>
              <a:rPr lang="en-GB" sz="2000" dirty="0" smtClean="0"/>
              <a:t>(in all but one cases, </a:t>
            </a:r>
            <a:r>
              <a:rPr lang="en-GB" sz="2000" dirty="0" smtClean="0">
                <a:solidFill>
                  <a:srgbClr val="C00000"/>
                </a:solidFill>
              </a:rPr>
              <a:t>no less than 3 stars</a:t>
            </a:r>
            <a:r>
              <a:rPr lang="en-GB" sz="2000" dirty="0" smtClean="0"/>
              <a:t>). </a:t>
            </a:r>
          </a:p>
          <a:p>
            <a:pPr lvl="1"/>
            <a:r>
              <a:rPr lang="en-GB" sz="1600" dirty="0" smtClean="0"/>
              <a:t>Therefore, </a:t>
            </a:r>
            <a:r>
              <a:rPr lang="en-GB" sz="1600" b="1" dirty="0" smtClean="0">
                <a:solidFill>
                  <a:srgbClr val="0000FF"/>
                </a:solidFill>
              </a:rPr>
              <a:t>the improvement of quality is on average half star </a:t>
            </a:r>
            <a:r>
              <a:rPr lang="en-GB" sz="1600" dirty="0" smtClean="0"/>
              <a:t>(although the distribution of values is clearly biased, as the last column of the data in the table indicates). </a:t>
            </a:r>
          </a:p>
          <a:p>
            <a:pPr lvl="1"/>
            <a:r>
              <a:rPr lang="en-GB" sz="1600" dirty="0" smtClean="0"/>
              <a:t>The speedup rises on average to 37.5 minutes (46%) for these cases.</a:t>
            </a:r>
            <a:endParaRPr lang="el-GR" sz="1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Various helpful</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xmlns="" val="789630691"/>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109728" indent="0">
              <a:buNone/>
            </a:pPr>
            <a:endParaRPr lang="en-US" dirty="0" smtClean="0"/>
          </a:p>
          <a:p>
            <a:endParaRPr lang="en-US" dirty="0"/>
          </a:p>
        </p:txBody>
      </p:sp>
      <p:pic>
        <p:nvPicPr>
          <p:cNvPr id="5124" name="Picture 3" descr="Description: workclass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3" y="1484784"/>
            <a:ext cx="6065557"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5" descr="Description: education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7664" y="4005063"/>
            <a:ext cx="6696744" cy="235248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635896" y="2060848"/>
            <a:ext cx="1152128" cy="4764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292080" y="4392701"/>
            <a:ext cx="1152128" cy="4764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05625" y="2609315"/>
            <a:ext cx="322759" cy="4596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7993657" y="4913571"/>
            <a:ext cx="322759" cy="4596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93</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xmlns="" val="2949703218"/>
      </p:ext>
    </p:extLst>
  </p:cSld>
  <p:clrMapOvr>
    <a:masterClrMapping/>
  </p:clrMapOvr>
  <p:transition spd="slow"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pPr algn="r"/>
            <a:r>
              <a:rPr lang="en-US" dirty="0" smtClean="0"/>
              <a:t>The </a:t>
            </a:r>
            <a:r>
              <a:rPr lang="en-US" dirty="0" err="1" smtClean="0"/>
              <a:t>CineCubes</a:t>
            </a:r>
            <a:r>
              <a:rPr lang="en-US" dirty="0" smtClean="0"/>
              <a:t> </a:t>
            </a:r>
            <a:br>
              <a:rPr lang="en-US" dirty="0" smtClean="0"/>
            </a:br>
            <a:r>
              <a:rPr lang="en-US" dirty="0" smtClean="0"/>
              <a:t>method</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94</a:t>
            </a:fld>
            <a:endParaRPr lang="en-US">
              <a:solidFill>
                <a:prstClr val="black">
                  <a:tint val="75000"/>
                </a:prstClr>
              </a:solidFill>
            </a:endParaRPr>
          </a:p>
        </p:txBody>
      </p:sp>
      <p:sp>
        <p:nvSpPr>
          <p:cNvPr id="18" name="TextBox 17"/>
          <p:cNvSpPr txBox="1"/>
          <p:nvPr/>
        </p:nvSpPr>
        <p:spPr>
          <a:xfrm>
            <a:off x="899592" y="315978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color</a:t>
            </a:r>
            <a:endParaRPr lang="el-GR" sz="2000" dirty="0">
              <a:solidFill>
                <a:schemeClr val="accent2">
                  <a:lumMod val="75000"/>
                </a:schemeClr>
              </a:solidFill>
            </a:endParaRPr>
          </a:p>
        </p:txBody>
      </p:sp>
      <p:sp>
        <p:nvSpPr>
          <p:cNvPr id="20" name="TextBox 19"/>
          <p:cNvSpPr txBox="1"/>
          <p:nvPr/>
        </p:nvSpPr>
        <p:spPr>
          <a:xfrm>
            <a:off x="899592" y="242850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text</a:t>
            </a:r>
            <a:endParaRPr lang="el-GR" sz="2000" dirty="0">
              <a:solidFill>
                <a:schemeClr val="accent2">
                  <a:lumMod val="75000"/>
                </a:schemeClr>
              </a:solidFill>
            </a:endParaRPr>
          </a:p>
        </p:txBody>
      </p:sp>
      <p:sp>
        <p:nvSpPr>
          <p:cNvPr id="22" name="TextBox 21"/>
          <p:cNvSpPr txBox="1"/>
          <p:nvPr/>
        </p:nvSpPr>
        <p:spPr>
          <a:xfrm>
            <a:off x="899592" y="170842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audio</a:t>
            </a:r>
            <a:endParaRPr lang="el-GR" sz="2000" dirty="0">
              <a:solidFill>
                <a:schemeClr val="accent2">
                  <a:lumMod val="75000"/>
                </a:schemeClr>
              </a:solidFill>
            </a:endParaRPr>
          </a:p>
        </p:txBody>
      </p:sp>
      <p:sp>
        <p:nvSpPr>
          <p:cNvPr id="24" name="TextBox 23"/>
          <p:cNvSpPr txBox="1"/>
          <p:nvPr/>
        </p:nvSpPr>
        <p:spPr>
          <a:xfrm>
            <a:off x="899592" y="988341"/>
            <a:ext cx="1224136" cy="400110"/>
          </a:xfrm>
          <a:prstGeom prst="rect">
            <a:avLst/>
          </a:prstGeom>
          <a:noFill/>
        </p:spPr>
        <p:txBody>
          <a:bodyPr wrap="square" rtlCol="0">
            <a:spAutoFit/>
          </a:bodyPr>
          <a:lstStyle/>
          <a:p>
            <a:pPr algn="r"/>
            <a:r>
              <a:rPr lang="en-US" sz="2000" b="1" dirty="0" smtClean="0"/>
              <a:t>…</a:t>
            </a:r>
            <a:endParaRPr lang="el-GR" sz="2000" b="1" dirty="0"/>
          </a:p>
        </p:txBody>
      </p:sp>
      <p:grpSp>
        <p:nvGrpSpPr>
          <p:cNvPr id="3" name="Group 28"/>
          <p:cNvGrpSpPr/>
          <p:nvPr/>
        </p:nvGrpSpPr>
        <p:grpSpPr>
          <a:xfrm>
            <a:off x="2157099" y="545093"/>
            <a:ext cx="432048" cy="3611600"/>
            <a:chOff x="2157099" y="609488"/>
            <a:chExt cx="432048" cy="3611600"/>
          </a:xfrm>
        </p:grpSpPr>
        <p:cxnSp>
          <p:nvCxnSpPr>
            <p:cNvPr id="4" name="Straight Connector 3"/>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83568" y="196253"/>
            <a:ext cx="1440160" cy="707886"/>
          </a:xfrm>
          <a:prstGeom prst="rect">
            <a:avLst/>
          </a:prstGeom>
          <a:noFill/>
        </p:spPr>
        <p:txBody>
          <a:bodyPr wrap="square" rtlCol="0">
            <a:spAutoFit/>
          </a:bodyPr>
          <a:lstStyle/>
          <a:p>
            <a:pPr algn="r"/>
            <a:r>
              <a:rPr lang="en-US" sz="2000" b="1" dirty="0" smtClean="0">
                <a:solidFill>
                  <a:srgbClr val="C00000"/>
                </a:solidFill>
              </a:rPr>
              <a:t>… tell a nice story…</a:t>
            </a:r>
            <a:endParaRPr lang="el-GR" sz="2000" b="1" dirty="0">
              <a:solidFill>
                <a:srgbClr val="C00000"/>
              </a:solidFill>
            </a:endParaRPr>
          </a:p>
        </p:txBody>
      </p:sp>
      <p:grpSp>
        <p:nvGrpSpPr>
          <p:cNvPr id="5" name="Group 59"/>
          <p:cNvGrpSpPr/>
          <p:nvPr/>
        </p:nvGrpSpPr>
        <p:grpSpPr>
          <a:xfrm rot="21033526">
            <a:off x="2240781" y="3047747"/>
            <a:ext cx="4514113" cy="816800"/>
            <a:chOff x="2352391" y="3426980"/>
            <a:chExt cx="3600400" cy="816800"/>
          </a:xfrm>
        </p:grpSpPr>
        <p:cxnSp>
          <p:nvCxnSpPr>
            <p:cNvPr id="31" name="Straight Connector 30"/>
            <p:cNvCxnSpPr/>
            <p:nvPr/>
          </p:nvCxnSpPr>
          <p:spPr>
            <a:xfrm rot="4929415">
              <a:off x="4152591" y="20899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4929415">
              <a:off x="2937886" y="4027756"/>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4929415">
              <a:off x="3966457" y="3876449"/>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4929415">
              <a:off x="4908707" y="37314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4929415">
              <a:off x="5731023" y="3643004"/>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 name="Group 36"/>
          <p:cNvGrpSpPr/>
          <p:nvPr/>
        </p:nvGrpSpPr>
        <p:grpSpPr>
          <a:xfrm rot="7447644">
            <a:off x="3626760" y="3373059"/>
            <a:ext cx="432048" cy="3611600"/>
            <a:chOff x="2157099" y="609488"/>
            <a:chExt cx="432048" cy="3611600"/>
          </a:xfrm>
        </p:grpSpPr>
        <p:cxnSp>
          <p:nvCxnSpPr>
            <p:cNvPr id="38" name="Straight Connector 37"/>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79512" y="4581128"/>
            <a:ext cx="2664296" cy="400110"/>
          </a:xfrm>
          <a:prstGeom prst="rect">
            <a:avLst/>
          </a:prstGeom>
          <a:noFill/>
        </p:spPr>
        <p:txBody>
          <a:bodyPr wrap="square" rtlCol="0">
            <a:spAutoFit/>
          </a:bodyPr>
          <a:lstStyle/>
          <a:p>
            <a:pPr algn="r"/>
            <a:r>
              <a:rPr lang="en-US" sz="2000" dirty="0" smtClean="0">
                <a:solidFill>
                  <a:srgbClr val="7030A0"/>
                </a:solidFill>
              </a:rPr>
              <a:t>answer original query</a:t>
            </a:r>
            <a:endParaRPr lang="el-GR" sz="2000" dirty="0">
              <a:solidFill>
                <a:srgbClr val="7030A0"/>
              </a:solidFill>
            </a:endParaRPr>
          </a:p>
        </p:txBody>
      </p:sp>
      <p:sp>
        <p:nvSpPr>
          <p:cNvPr id="52" name="TextBox 51"/>
          <p:cNvSpPr txBox="1"/>
          <p:nvPr/>
        </p:nvSpPr>
        <p:spPr>
          <a:xfrm>
            <a:off x="1763688" y="5085184"/>
            <a:ext cx="1728192" cy="400110"/>
          </a:xfrm>
          <a:prstGeom prst="rect">
            <a:avLst/>
          </a:prstGeom>
          <a:noFill/>
        </p:spPr>
        <p:txBody>
          <a:bodyPr wrap="square" rtlCol="0">
            <a:spAutoFit/>
          </a:bodyPr>
          <a:lstStyle/>
          <a:p>
            <a:pPr algn="r"/>
            <a:r>
              <a:rPr lang="en-US" sz="2000" dirty="0" smtClean="0">
                <a:solidFill>
                  <a:srgbClr val="7030A0"/>
                </a:solidFill>
              </a:rPr>
              <a:t>contextualize</a:t>
            </a:r>
            <a:endParaRPr lang="el-GR" sz="2000" dirty="0">
              <a:solidFill>
                <a:srgbClr val="7030A0"/>
              </a:solidFill>
            </a:endParaRPr>
          </a:p>
        </p:txBody>
      </p:sp>
      <p:sp>
        <p:nvSpPr>
          <p:cNvPr id="53" name="TextBox 52"/>
          <p:cNvSpPr txBox="1"/>
          <p:nvPr/>
        </p:nvSpPr>
        <p:spPr>
          <a:xfrm>
            <a:off x="2843808" y="5507940"/>
            <a:ext cx="1224136" cy="400110"/>
          </a:xfrm>
          <a:prstGeom prst="rect">
            <a:avLst/>
          </a:prstGeom>
          <a:noFill/>
        </p:spPr>
        <p:txBody>
          <a:bodyPr wrap="square" rtlCol="0">
            <a:spAutoFit/>
          </a:bodyPr>
          <a:lstStyle/>
          <a:p>
            <a:pPr algn="r"/>
            <a:r>
              <a:rPr lang="en-US" sz="2000" dirty="0" smtClean="0">
                <a:solidFill>
                  <a:srgbClr val="7030A0"/>
                </a:solidFill>
              </a:rPr>
              <a:t>drill in </a:t>
            </a:r>
            <a:endParaRPr lang="el-GR" sz="2000" dirty="0">
              <a:solidFill>
                <a:srgbClr val="7030A0"/>
              </a:solidFill>
            </a:endParaRPr>
          </a:p>
        </p:txBody>
      </p:sp>
      <p:sp>
        <p:nvSpPr>
          <p:cNvPr id="54" name="TextBox 53"/>
          <p:cNvSpPr txBox="1"/>
          <p:nvPr/>
        </p:nvSpPr>
        <p:spPr>
          <a:xfrm>
            <a:off x="3419872" y="5805264"/>
            <a:ext cx="1224136" cy="400110"/>
          </a:xfrm>
          <a:prstGeom prst="rect">
            <a:avLst/>
          </a:prstGeom>
          <a:noFill/>
        </p:spPr>
        <p:txBody>
          <a:bodyPr wrap="square" rtlCol="0">
            <a:spAutoFit/>
          </a:bodyPr>
          <a:lstStyle/>
          <a:p>
            <a:pPr algn="r"/>
            <a:r>
              <a:rPr lang="en-US" sz="2000" b="1" dirty="0" smtClean="0"/>
              <a:t>…</a:t>
            </a:r>
            <a:endParaRPr lang="el-GR" sz="2000" b="1" dirty="0"/>
          </a:p>
        </p:txBody>
      </p:sp>
      <p:sp>
        <p:nvSpPr>
          <p:cNvPr id="55" name="TextBox 54"/>
          <p:cNvSpPr txBox="1"/>
          <p:nvPr/>
        </p:nvSpPr>
        <p:spPr>
          <a:xfrm>
            <a:off x="5464201" y="3356992"/>
            <a:ext cx="576064" cy="400110"/>
          </a:xfrm>
          <a:prstGeom prst="rect">
            <a:avLst/>
          </a:prstGeom>
          <a:noFill/>
        </p:spPr>
        <p:txBody>
          <a:bodyPr wrap="square" rtlCol="0">
            <a:spAutoFit/>
          </a:bodyPr>
          <a:lstStyle/>
          <a:p>
            <a:pPr algn="ctr"/>
            <a:r>
              <a:rPr lang="en-US" sz="2000" b="1" dirty="0" smtClean="0"/>
              <a:t>…</a:t>
            </a:r>
            <a:endParaRPr lang="el-GR" sz="2000" b="1" dirty="0"/>
          </a:p>
        </p:txBody>
      </p:sp>
      <p:sp>
        <p:nvSpPr>
          <p:cNvPr id="56" name="TextBox 55"/>
          <p:cNvSpPr txBox="1"/>
          <p:nvPr/>
        </p:nvSpPr>
        <p:spPr>
          <a:xfrm>
            <a:off x="2483768" y="6122574"/>
            <a:ext cx="2736304" cy="707886"/>
          </a:xfrm>
          <a:prstGeom prst="rect">
            <a:avLst/>
          </a:prstGeom>
          <a:noFill/>
        </p:spPr>
        <p:txBody>
          <a:bodyPr wrap="square" rtlCol="0">
            <a:spAutoFit/>
          </a:bodyPr>
          <a:lstStyle/>
          <a:p>
            <a:pPr algn="r"/>
            <a:r>
              <a:rPr lang="en-US" sz="2000" b="1" dirty="0" smtClean="0">
                <a:solidFill>
                  <a:srgbClr val="7030A0"/>
                </a:solidFill>
              </a:rPr>
              <a:t>… get more and more relevant data …</a:t>
            </a:r>
            <a:endParaRPr lang="el-GR" sz="2000" b="1" dirty="0">
              <a:solidFill>
                <a:srgbClr val="7030A0"/>
              </a:solidFill>
            </a:endParaRPr>
          </a:p>
        </p:txBody>
      </p:sp>
      <p:sp>
        <p:nvSpPr>
          <p:cNvPr id="57" name="TextBox 56"/>
          <p:cNvSpPr txBox="1"/>
          <p:nvPr/>
        </p:nvSpPr>
        <p:spPr>
          <a:xfrm>
            <a:off x="2915816" y="2924944"/>
            <a:ext cx="1070160" cy="707886"/>
          </a:xfrm>
          <a:prstGeom prst="rect">
            <a:avLst/>
          </a:prstGeom>
          <a:noFill/>
        </p:spPr>
        <p:txBody>
          <a:bodyPr wrap="square" rtlCol="0">
            <a:spAutoFit/>
          </a:bodyPr>
          <a:lstStyle/>
          <a:p>
            <a:r>
              <a:rPr lang="en-US" sz="2000" dirty="0" smtClean="0">
                <a:solidFill>
                  <a:schemeClr val="tx1">
                    <a:lumMod val="90000"/>
                    <a:lumOff val="10000"/>
                  </a:schemeClr>
                </a:solidFill>
              </a:rPr>
              <a:t>top/low values</a:t>
            </a:r>
            <a:endParaRPr lang="el-GR" sz="2000" dirty="0">
              <a:solidFill>
                <a:schemeClr val="tx1">
                  <a:lumMod val="90000"/>
                  <a:lumOff val="10000"/>
                </a:schemeClr>
              </a:solidFill>
            </a:endParaRPr>
          </a:p>
        </p:txBody>
      </p:sp>
      <p:sp>
        <p:nvSpPr>
          <p:cNvPr id="58" name="TextBox 57"/>
          <p:cNvSpPr txBox="1"/>
          <p:nvPr/>
        </p:nvSpPr>
        <p:spPr>
          <a:xfrm>
            <a:off x="4139952" y="2492896"/>
            <a:ext cx="1502208" cy="707886"/>
          </a:xfrm>
          <a:prstGeom prst="rect">
            <a:avLst/>
          </a:prstGeom>
          <a:noFill/>
        </p:spPr>
        <p:txBody>
          <a:bodyPr wrap="square" rtlCol="0">
            <a:spAutoFit/>
          </a:bodyPr>
          <a:lstStyle/>
          <a:p>
            <a:r>
              <a:rPr lang="en-US" sz="2000" dirty="0" smtClean="0">
                <a:solidFill>
                  <a:schemeClr val="tx1">
                    <a:lumMod val="90000"/>
                    <a:lumOff val="10000"/>
                  </a:schemeClr>
                </a:solidFill>
              </a:rPr>
              <a:t>dominating rows/cols</a:t>
            </a:r>
            <a:endParaRPr lang="el-GR" sz="2000" dirty="0">
              <a:solidFill>
                <a:schemeClr val="tx1">
                  <a:lumMod val="90000"/>
                  <a:lumOff val="10000"/>
                </a:schemeClr>
              </a:solidFill>
            </a:endParaRPr>
          </a:p>
        </p:txBody>
      </p:sp>
      <p:sp>
        <p:nvSpPr>
          <p:cNvPr id="59" name="TextBox 58"/>
          <p:cNvSpPr txBox="1"/>
          <p:nvPr/>
        </p:nvSpPr>
        <p:spPr>
          <a:xfrm>
            <a:off x="5891555" y="1747058"/>
            <a:ext cx="1502208" cy="1015663"/>
          </a:xfrm>
          <a:prstGeom prst="rect">
            <a:avLst/>
          </a:prstGeom>
          <a:noFill/>
        </p:spPr>
        <p:txBody>
          <a:bodyPr wrap="square" rtlCol="0">
            <a:spAutoFit/>
          </a:bodyPr>
          <a:lstStyle/>
          <a:p>
            <a:r>
              <a:rPr lang="en-US" sz="2000" dirty="0" smtClean="0">
                <a:solidFill>
                  <a:srgbClr val="0000FF"/>
                </a:solidFill>
              </a:rPr>
              <a:t>… trends, outliers, patterns…</a:t>
            </a:r>
            <a:endParaRPr lang="el-GR" sz="2000" dirty="0">
              <a:solidFill>
                <a:srgbClr val="0000FF"/>
              </a:solidFill>
            </a:endParaRPr>
          </a:p>
        </p:txBody>
      </p:sp>
      <p:sp>
        <p:nvSpPr>
          <p:cNvPr id="61" name="TextBox 60"/>
          <p:cNvSpPr txBox="1"/>
          <p:nvPr/>
        </p:nvSpPr>
        <p:spPr>
          <a:xfrm>
            <a:off x="7236296" y="2309790"/>
            <a:ext cx="1440160" cy="707886"/>
          </a:xfrm>
          <a:prstGeom prst="rect">
            <a:avLst/>
          </a:prstGeom>
          <a:noFill/>
        </p:spPr>
        <p:txBody>
          <a:bodyPr wrap="square" rtlCol="0">
            <a:spAutoFit/>
          </a:bodyPr>
          <a:lstStyle/>
          <a:p>
            <a:r>
              <a:rPr lang="en-US" sz="2000" b="1" dirty="0" smtClean="0">
                <a:solidFill>
                  <a:srgbClr val="0000FF"/>
                </a:solidFill>
              </a:rPr>
              <a:t>Highlight Extraction</a:t>
            </a:r>
            <a:endParaRPr lang="el-GR" sz="2000" b="1" dirty="0">
              <a:solidFill>
                <a:srgbClr val="0000FF"/>
              </a:solidFill>
            </a:endParaRPr>
          </a:p>
        </p:txBody>
      </p:sp>
      <p:sp>
        <p:nvSpPr>
          <p:cNvPr id="62" name="TextBox 61"/>
          <p:cNvSpPr txBox="1"/>
          <p:nvPr/>
        </p:nvSpPr>
        <p:spPr>
          <a:xfrm>
            <a:off x="5508104" y="6197242"/>
            <a:ext cx="2088232" cy="400110"/>
          </a:xfrm>
          <a:prstGeom prst="rect">
            <a:avLst/>
          </a:prstGeom>
          <a:noFill/>
        </p:spPr>
        <p:txBody>
          <a:bodyPr wrap="square" rtlCol="0">
            <a:spAutoFit/>
          </a:bodyPr>
          <a:lstStyle/>
          <a:p>
            <a:r>
              <a:rPr lang="en-US" sz="2000" b="1" dirty="0" smtClean="0">
                <a:solidFill>
                  <a:srgbClr val="7030A0"/>
                </a:solidFill>
              </a:rPr>
              <a:t>Result Expansion</a:t>
            </a:r>
            <a:endParaRPr lang="el-GR" sz="2000" b="1" dirty="0">
              <a:solidFill>
                <a:srgbClr val="7030A0"/>
              </a:solidFill>
            </a:endParaRPr>
          </a:p>
        </p:txBody>
      </p:sp>
      <p:sp>
        <p:nvSpPr>
          <p:cNvPr id="63" name="TextBox 62"/>
          <p:cNvSpPr txBox="1"/>
          <p:nvPr/>
        </p:nvSpPr>
        <p:spPr>
          <a:xfrm>
            <a:off x="2771800" y="404664"/>
            <a:ext cx="1584176" cy="400110"/>
          </a:xfrm>
          <a:prstGeom prst="rect">
            <a:avLst/>
          </a:prstGeom>
          <a:noFill/>
        </p:spPr>
        <p:txBody>
          <a:bodyPr wrap="square" rtlCol="0">
            <a:spAutoFit/>
          </a:bodyPr>
          <a:lstStyle/>
          <a:p>
            <a:r>
              <a:rPr lang="en-US" sz="2000" b="1" dirty="0" smtClean="0">
                <a:solidFill>
                  <a:srgbClr val="C00000"/>
                </a:solidFill>
              </a:rPr>
              <a:t>Presentation</a:t>
            </a:r>
            <a:endParaRPr lang="el-GR" sz="2000" b="1" dirty="0">
              <a:solidFill>
                <a:srgbClr val="C00000"/>
              </a:solidFill>
            </a:endParaRPr>
          </a:p>
        </p:txBody>
      </p:sp>
      <p:sp>
        <p:nvSpPr>
          <p:cNvPr id="44" name="Cloud 43"/>
          <p:cNvSpPr/>
          <p:nvPr/>
        </p:nvSpPr>
        <p:spPr>
          <a:xfrm>
            <a:off x="6300192" y="4149080"/>
            <a:ext cx="2376264" cy="144016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0000"/>
                    <a:lumOff val="10000"/>
                  </a:schemeClr>
                </a:solidFill>
              </a:rPr>
              <a:t>Orthogonally combine the 3 dimensions!</a:t>
            </a:r>
            <a:endParaRPr lang="el-GR" dirty="0">
              <a:solidFill>
                <a:schemeClr val="tx1">
                  <a:lumMod val="90000"/>
                  <a:lumOff val="10000"/>
                </a:schemeClr>
              </a:solidFill>
            </a:endParaRP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0"/>
</p:tagLst>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2711</TotalTime>
  <Words>5911</Words>
  <Application>Microsoft Office PowerPoint</Application>
  <PresentationFormat>On-screen Show (4:3)</PresentationFormat>
  <Paragraphs>974</Paragraphs>
  <Slides>94</Slides>
  <Notes>57</Notes>
  <HiddenSlides>2</HiddenSlides>
  <MMClips>1</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Insight gaining from OLAP queries via data movies </vt:lpstr>
      <vt:lpstr>Caught somewhere in time</vt:lpstr>
      <vt:lpstr>Replace query answering with  insight gaining! </vt:lpstr>
      <vt:lpstr>Insight gaining: Aha! moments </vt:lpstr>
      <vt:lpstr>Replace query answering with  insight gaining!</vt:lpstr>
      <vt:lpstr>Data analysis for insight gaining</vt:lpstr>
      <vt:lpstr>… and this is how naïve query answering will be replaced by insight gaining …</vt:lpstr>
      <vt:lpstr>… explaining the presentation  via data movies</vt:lpstr>
      <vt:lpstr>Goal and main idea</vt:lpstr>
      <vt:lpstr>Example</vt:lpstr>
      <vt:lpstr>Example: Result</vt:lpstr>
      <vt:lpstr>Answer to the original question</vt:lpstr>
      <vt:lpstr>Contributions</vt:lpstr>
      <vt:lpstr>Contributions</vt:lpstr>
      <vt:lpstr>Slide 15</vt:lpstr>
      <vt:lpstr>Current CineCubes  mode of work</vt:lpstr>
      <vt:lpstr>Result expansion: The movie’s parts</vt:lpstr>
      <vt:lpstr>Structure of the CineCube Movie</vt:lpstr>
      <vt:lpstr>Slide 19</vt:lpstr>
      <vt:lpstr>CineCube Movie – Intro Act</vt:lpstr>
      <vt:lpstr>CineCube Movie – Original Act</vt:lpstr>
      <vt:lpstr>CineCube Movie – Act I</vt:lpstr>
      <vt:lpstr>Act I – Example</vt:lpstr>
      <vt:lpstr>Act I – Example</vt:lpstr>
      <vt:lpstr>CineCube Movie – Act II</vt:lpstr>
      <vt:lpstr>Act II – Example</vt:lpstr>
      <vt:lpstr>Act II – Example</vt:lpstr>
      <vt:lpstr>CineCube Movie – Summary Act</vt:lpstr>
      <vt:lpstr>Highlight Extraction</vt:lpstr>
      <vt:lpstr>Text Extraction</vt:lpstr>
      <vt:lpstr>Textual annotation of the original question </vt:lpstr>
      <vt:lpstr>Slide 32</vt:lpstr>
      <vt:lpstr>Low technical barrier</vt:lpstr>
      <vt:lpstr>Apache POI for pptx</vt:lpstr>
      <vt:lpstr>PPTX Folder Structure</vt:lpstr>
      <vt:lpstr>MaryTTS for Text-to-Speech Synthesis </vt:lpstr>
      <vt:lpstr>Slide 37</vt:lpstr>
      <vt:lpstr>Experimental setup</vt:lpstr>
      <vt:lpstr>Experimental Results </vt:lpstr>
      <vt:lpstr>Experimental Results </vt:lpstr>
      <vt:lpstr>Slide 41</vt:lpstr>
      <vt:lpstr>User Study Setup</vt:lpstr>
      <vt:lpstr>Experiment in 4 phases</vt:lpstr>
      <vt:lpstr>Experiment in 4 phases</vt:lpstr>
      <vt:lpstr>Usefulness of CineCubes’ parts</vt:lpstr>
      <vt:lpstr>Usefulness of CineCubes’ parts</vt:lpstr>
      <vt:lpstr>Popular features</vt:lpstr>
      <vt:lpstr>The less appreciated parts</vt:lpstr>
      <vt:lpstr>Text and audio</vt:lpstr>
      <vt:lpstr>Report quality</vt:lpstr>
      <vt:lpstr>Time and quality considerations</vt:lpstr>
      <vt:lpstr>Benefit in time vs Benefit in  quality</vt:lpstr>
      <vt:lpstr>Benefit in time vs Benefit in  quality</vt:lpstr>
      <vt:lpstr>Lessons learned </vt:lpstr>
      <vt:lpstr>Slide 55</vt:lpstr>
      <vt:lpstr>Extensions</vt:lpstr>
      <vt:lpstr>Open Issues</vt:lpstr>
      <vt:lpstr>Be compendious; if not, at least be concise!</vt:lpstr>
      <vt:lpstr>Open issues</vt:lpstr>
      <vt:lpstr>Thank you!</vt:lpstr>
      <vt:lpstr>Auxiliary slides</vt:lpstr>
      <vt:lpstr>Slide 62</vt:lpstr>
      <vt:lpstr>Related Work</vt:lpstr>
      <vt:lpstr>Related Work</vt:lpstr>
      <vt:lpstr>Query Recommendations</vt:lpstr>
      <vt:lpstr>Database-related efforts</vt:lpstr>
      <vt:lpstr>OLAP-related methods</vt:lpstr>
      <vt:lpstr>Advanced OLAP operators</vt:lpstr>
      <vt:lpstr>Text synthesis from query results</vt:lpstr>
      <vt:lpstr>Slide 70</vt:lpstr>
      <vt:lpstr>OLAP Model</vt:lpstr>
      <vt:lpstr>What is Cube?</vt:lpstr>
      <vt:lpstr>Cube Query</vt:lpstr>
      <vt:lpstr>Cube Query</vt:lpstr>
      <vt:lpstr>Cube Query to SQL Query</vt:lpstr>
      <vt:lpstr>Slide 76</vt:lpstr>
      <vt:lpstr>Act I – Problem</vt:lpstr>
      <vt:lpstr>Act I – Our Definition</vt:lpstr>
      <vt:lpstr>Act I – Query Example</vt:lpstr>
      <vt:lpstr>Act I – How produce it?</vt:lpstr>
      <vt:lpstr>Act II – Query Example</vt:lpstr>
      <vt:lpstr>Act II- How produce it?</vt:lpstr>
      <vt:lpstr>Act II- How produce it?</vt:lpstr>
      <vt:lpstr>Our Algorithm</vt:lpstr>
      <vt:lpstr>Slide 85</vt:lpstr>
      <vt:lpstr>Slide 86</vt:lpstr>
      <vt:lpstr>Slide 87</vt:lpstr>
      <vt:lpstr>Experiments</vt:lpstr>
      <vt:lpstr>Experiments</vt:lpstr>
      <vt:lpstr>Findings concerning ‘fast doers’</vt:lpstr>
      <vt:lpstr>Findings concerning ‘quality doers’</vt:lpstr>
      <vt:lpstr>Slide 92</vt:lpstr>
      <vt:lpstr>Example</vt:lpstr>
      <vt:lpstr>The CineCubes  method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ΑΥΤΟΜΑΤΗ ΚΑΤΑΣΚΕΥΗ ΣΕΙΡΩΝ OLAP ΕΡΩΤΗΣΕΩΝ ΜΕ ΣΧΟΛΙΑΣΜΟ ΣΕ ΚΕΙΜΕΝΟ ΚΑΙ ΗΧΟ</dc:title>
  <dc:creator>Asterix</dc:creator>
  <cp:lastModifiedBy>p.v.</cp:lastModifiedBy>
  <cp:revision>331</cp:revision>
  <dcterms:created xsi:type="dcterms:W3CDTF">2013-07-02T15:32:01Z</dcterms:created>
  <dcterms:modified xsi:type="dcterms:W3CDTF">2014-06-02T16:13:31Z</dcterms:modified>
</cp:coreProperties>
</file>