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9"/>
  </p:notesMasterIdLst>
  <p:handoutMasterIdLst>
    <p:handoutMasterId r:id="rId130"/>
  </p:handoutMasterIdLst>
  <p:sldIdLst>
    <p:sldId id="256" r:id="rId2"/>
    <p:sldId id="257" r:id="rId3"/>
    <p:sldId id="404" r:id="rId4"/>
    <p:sldId id="405" r:id="rId5"/>
    <p:sldId id="407" r:id="rId6"/>
    <p:sldId id="258" r:id="rId7"/>
    <p:sldId id="406" r:id="rId8"/>
    <p:sldId id="259"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3" r:id="rId22"/>
    <p:sldId id="284" r:id="rId23"/>
    <p:sldId id="285" r:id="rId24"/>
    <p:sldId id="286" r:id="rId25"/>
    <p:sldId id="290" r:id="rId26"/>
    <p:sldId id="417"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408" r:id="rId46"/>
    <p:sldId id="313" r:id="rId47"/>
    <p:sldId id="413" r:id="rId48"/>
    <p:sldId id="383" r:id="rId49"/>
    <p:sldId id="265" r:id="rId50"/>
    <p:sldId id="427" r:id="rId51"/>
    <p:sldId id="384" r:id="rId52"/>
    <p:sldId id="342" r:id="rId53"/>
    <p:sldId id="348" r:id="rId54"/>
    <p:sldId id="350" r:id="rId55"/>
    <p:sldId id="349" r:id="rId56"/>
    <p:sldId id="343" r:id="rId57"/>
    <p:sldId id="356" r:id="rId58"/>
    <p:sldId id="387" r:id="rId59"/>
    <p:sldId id="359" r:id="rId60"/>
    <p:sldId id="360" r:id="rId61"/>
    <p:sldId id="394" r:id="rId62"/>
    <p:sldId id="362" r:id="rId63"/>
    <p:sldId id="363" r:id="rId64"/>
    <p:sldId id="364" r:id="rId65"/>
    <p:sldId id="365" r:id="rId66"/>
    <p:sldId id="366" r:id="rId67"/>
    <p:sldId id="388" r:id="rId68"/>
    <p:sldId id="369" r:id="rId69"/>
    <p:sldId id="395" r:id="rId70"/>
    <p:sldId id="371" r:id="rId71"/>
    <p:sldId id="389" r:id="rId72"/>
    <p:sldId id="373" r:id="rId73"/>
    <p:sldId id="374" r:id="rId74"/>
    <p:sldId id="375" r:id="rId75"/>
    <p:sldId id="376" r:id="rId76"/>
    <p:sldId id="377" r:id="rId77"/>
    <p:sldId id="378" r:id="rId78"/>
    <p:sldId id="379" r:id="rId79"/>
    <p:sldId id="396" r:id="rId80"/>
    <p:sldId id="397" r:id="rId81"/>
    <p:sldId id="399" r:id="rId82"/>
    <p:sldId id="400" r:id="rId83"/>
    <p:sldId id="437" r:id="rId84"/>
    <p:sldId id="401" r:id="rId85"/>
    <p:sldId id="382"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91" r:id="rId102"/>
    <p:sldId id="403" r:id="rId103"/>
    <p:sldId id="418" r:id="rId104"/>
    <p:sldId id="409" r:id="rId105"/>
    <p:sldId id="410" r:id="rId106"/>
    <p:sldId id="411" r:id="rId107"/>
    <p:sldId id="412" r:id="rId108"/>
    <p:sldId id="414" r:id="rId109"/>
    <p:sldId id="415" r:id="rId110"/>
    <p:sldId id="416" r:id="rId111"/>
    <p:sldId id="419" r:id="rId112"/>
    <p:sldId id="420" r:id="rId113"/>
    <p:sldId id="421" r:id="rId114"/>
    <p:sldId id="422" r:id="rId115"/>
    <p:sldId id="423" r:id="rId116"/>
    <p:sldId id="424" r:id="rId117"/>
    <p:sldId id="426" r:id="rId118"/>
    <p:sldId id="425" r:id="rId119"/>
    <p:sldId id="428" r:id="rId120"/>
    <p:sldId id="429" r:id="rId121"/>
    <p:sldId id="430" r:id="rId122"/>
    <p:sldId id="431" r:id="rId123"/>
    <p:sldId id="432" r:id="rId124"/>
    <p:sldId id="433" r:id="rId125"/>
    <p:sldId id="434" r:id="rId126"/>
    <p:sldId id="435" r:id="rId127"/>
    <p:sldId id="436" r:id="rId128"/>
  </p:sldIdLst>
  <p:sldSz cx="9144000" cy="6858000" type="screen4x3"/>
  <p:notesSz cx="6662738" cy="98329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0066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9" autoAdjust="0"/>
  </p:normalViewPr>
  <p:slideViewPr>
    <p:cSldViewPr>
      <p:cViewPr>
        <p:scale>
          <a:sx n="107" d="100"/>
          <a:sy n="107" d="100"/>
        </p:scale>
        <p:origin x="-162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D:\Users\pvassil\PERSONAL\TALKS\EDA-2013\JoDS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fr-FR"/>
              <a:t>Breakdown per event type</a:t>
            </a:r>
          </a:p>
        </c:rich>
      </c:tx>
      <c:layout>
        <c:manualLayout>
          <c:xMode val="edge"/>
          <c:yMode val="edge"/>
          <c:x val="0.16830981033031248"/>
          <c:y val="0.10101717579220157"/>
        </c:manualLayout>
      </c:layout>
    </c:title>
    <c:plotArea>
      <c:layout/>
      <c:pieChart>
        <c:varyColors val="1"/>
        <c:ser>
          <c:idx val="0"/>
          <c:order val="0"/>
          <c:dLbls>
            <c:dLbl>
              <c:idx val="2"/>
              <c:layout>
                <c:manualLayout>
                  <c:x val="-6.6995739203846202E-2"/>
                  <c:y val="0.14969605651145468"/>
                </c:manualLayout>
              </c:layout>
              <c:showPercent val="1"/>
            </c:dLbl>
            <c:dLbl>
              <c:idx val="3"/>
              <c:layout>
                <c:manualLayout>
                  <c:x val="-0.17959946410221952"/>
                  <c:y val="8.4295389002300644E-2"/>
                </c:manualLayout>
              </c:layout>
              <c:showPercent val="1"/>
            </c:dLbl>
            <c:showPercent val="1"/>
            <c:showLeaderLines val="1"/>
          </c:dLbls>
          <c:cat>
            <c:strRef>
              <c:f>Sheet1!$A$10:$A$42</c:f>
              <c:strCache>
                <c:ptCount val="6"/>
                <c:pt idx="0">
                  <c:v>Add Attribute </c:v>
                </c:pt>
                <c:pt idx="1">
                  <c:v>Add Constraint </c:v>
                </c:pt>
                <c:pt idx="2">
                  <c:v>Drop Attribute Count</c:v>
                </c:pt>
                <c:pt idx="3">
                  <c:v>Modify Attribute </c:v>
                </c:pt>
                <c:pt idx="4">
                  <c:v>Rename Attribute </c:v>
                </c:pt>
                <c:pt idx="5">
                  <c:v>Rename Table </c:v>
                </c:pt>
              </c:strCache>
            </c:strRef>
          </c:cat>
          <c:val>
            <c:numRef>
              <c:f>Sheet1!$C$10:$C$42</c:f>
              <c:numCache>
                <c:formatCode>General</c:formatCode>
                <c:ptCount val="6"/>
                <c:pt idx="0">
                  <c:v>122</c:v>
                </c:pt>
                <c:pt idx="1">
                  <c:v>1</c:v>
                </c:pt>
                <c:pt idx="2">
                  <c:v>34</c:v>
                </c:pt>
                <c:pt idx="3">
                  <c:v>16</c:v>
                </c:pt>
                <c:pt idx="4">
                  <c:v>236</c:v>
                </c:pt>
                <c:pt idx="5">
                  <c:v>7</c:v>
                </c:pt>
              </c:numCache>
            </c:numRef>
          </c:val>
        </c:ser>
        <c:dLbls>
          <c:showPercent val="1"/>
        </c:dLbls>
        <c:firstSliceAng val="0"/>
      </c:pieChart>
    </c:plotArea>
    <c:legend>
      <c:legendPos val="r"/>
      <c:layout>
        <c:manualLayout>
          <c:xMode val="edge"/>
          <c:yMode val="edge"/>
          <c:x val="0.62693156732891853"/>
          <c:y val="0.2377533729336464"/>
          <c:w val="0.37306843267108181"/>
          <c:h val="0.70563337477552168"/>
        </c:manualLayout>
      </c:layout>
      <c:txPr>
        <a:bodyPr/>
        <a:lstStyle/>
        <a:p>
          <a:pPr rtl="0">
            <a:defRPr sz="1200"/>
          </a:pPr>
          <a:endParaRPr lang="el-GR"/>
        </a:p>
      </c:txPr>
    </c:legend>
    <c:plotVisOnly val="1"/>
  </c:chart>
  <c:txPr>
    <a:bodyPr/>
    <a:lstStyle/>
    <a:p>
      <a:pPr>
        <a:defRPr sz="1600"/>
      </a:pPr>
      <a:endParaRPr lang="el-G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887186" cy="491649"/>
          </a:xfrm>
          <a:prstGeom prst="rect">
            <a:avLst/>
          </a:prstGeom>
        </p:spPr>
        <p:txBody>
          <a:bodyPr vert="horz" lIns="95620" tIns="47811" rIns="95620" bIns="47811" rtlCol="0"/>
          <a:lstStyle>
            <a:lvl1pPr algn="l">
              <a:defRPr sz="1300"/>
            </a:lvl1pPr>
          </a:lstStyle>
          <a:p>
            <a:endParaRPr lang="el-GR"/>
          </a:p>
        </p:txBody>
      </p:sp>
      <p:sp>
        <p:nvSpPr>
          <p:cNvPr id="3" name="Date Placeholder 2"/>
          <p:cNvSpPr>
            <a:spLocks noGrp="1"/>
          </p:cNvSpPr>
          <p:nvPr>
            <p:ph type="dt" sz="quarter" idx="1"/>
          </p:nvPr>
        </p:nvSpPr>
        <p:spPr>
          <a:xfrm>
            <a:off x="3774012" y="2"/>
            <a:ext cx="2887186" cy="491649"/>
          </a:xfrm>
          <a:prstGeom prst="rect">
            <a:avLst/>
          </a:prstGeom>
        </p:spPr>
        <p:txBody>
          <a:bodyPr vert="horz" lIns="95620" tIns="47811" rIns="95620" bIns="47811" rtlCol="0"/>
          <a:lstStyle>
            <a:lvl1pPr algn="r">
              <a:defRPr sz="1300"/>
            </a:lvl1pPr>
          </a:lstStyle>
          <a:p>
            <a:fld id="{C135AE5B-AB5A-4F57-BB52-3C1685680B87}" type="datetimeFigureOut">
              <a:rPr lang="el-GR" smtClean="0"/>
              <a:pPr/>
              <a:t>11/6/2013</a:t>
            </a:fld>
            <a:endParaRPr lang="el-GR"/>
          </a:p>
        </p:txBody>
      </p:sp>
      <p:sp>
        <p:nvSpPr>
          <p:cNvPr id="4" name="Footer Placeholder 3"/>
          <p:cNvSpPr>
            <a:spLocks noGrp="1"/>
          </p:cNvSpPr>
          <p:nvPr>
            <p:ph type="ftr" sz="quarter" idx="2"/>
          </p:nvPr>
        </p:nvSpPr>
        <p:spPr>
          <a:xfrm>
            <a:off x="3" y="9339622"/>
            <a:ext cx="2887186" cy="491649"/>
          </a:xfrm>
          <a:prstGeom prst="rect">
            <a:avLst/>
          </a:prstGeom>
        </p:spPr>
        <p:txBody>
          <a:bodyPr vert="horz" lIns="95620" tIns="47811" rIns="95620" bIns="47811" rtlCol="0" anchor="b"/>
          <a:lstStyle>
            <a:lvl1pPr algn="l">
              <a:defRPr sz="1300"/>
            </a:lvl1pPr>
          </a:lstStyle>
          <a:p>
            <a:endParaRPr lang="el-GR"/>
          </a:p>
        </p:txBody>
      </p:sp>
      <p:sp>
        <p:nvSpPr>
          <p:cNvPr id="5" name="Slide Number Placeholder 4"/>
          <p:cNvSpPr>
            <a:spLocks noGrp="1"/>
          </p:cNvSpPr>
          <p:nvPr>
            <p:ph type="sldNum" sz="quarter" idx="3"/>
          </p:nvPr>
        </p:nvSpPr>
        <p:spPr>
          <a:xfrm>
            <a:off x="3774012" y="9339622"/>
            <a:ext cx="2887186" cy="491649"/>
          </a:xfrm>
          <a:prstGeom prst="rect">
            <a:avLst/>
          </a:prstGeom>
        </p:spPr>
        <p:txBody>
          <a:bodyPr vert="horz" lIns="95620" tIns="47811" rIns="95620" bIns="47811" rtlCol="0" anchor="b"/>
          <a:lstStyle>
            <a:lvl1pPr algn="r">
              <a:defRPr sz="1300"/>
            </a:lvl1pPr>
          </a:lstStyle>
          <a:p>
            <a:fld id="{651F074D-EA17-4F47-ADE9-C0A7F835EBE4}" type="slidenum">
              <a:rPr lang="el-GR" smtClean="0"/>
              <a:pPr/>
              <a:t>‹#›</a:t>
            </a:fld>
            <a:endParaRPr lang="el-G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887186" cy="491649"/>
          </a:xfrm>
          <a:prstGeom prst="rect">
            <a:avLst/>
          </a:prstGeom>
        </p:spPr>
        <p:txBody>
          <a:bodyPr vert="horz" lIns="95620" tIns="47811" rIns="95620" bIns="47811" rtlCol="0"/>
          <a:lstStyle>
            <a:lvl1pPr algn="l">
              <a:defRPr sz="1300"/>
            </a:lvl1pPr>
          </a:lstStyle>
          <a:p>
            <a:endParaRPr lang="el-GR"/>
          </a:p>
        </p:txBody>
      </p:sp>
      <p:sp>
        <p:nvSpPr>
          <p:cNvPr id="3" name="Date Placeholder 2"/>
          <p:cNvSpPr>
            <a:spLocks noGrp="1"/>
          </p:cNvSpPr>
          <p:nvPr>
            <p:ph type="dt" idx="1"/>
          </p:nvPr>
        </p:nvSpPr>
        <p:spPr>
          <a:xfrm>
            <a:off x="3774012" y="2"/>
            <a:ext cx="2887186" cy="491649"/>
          </a:xfrm>
          <a:prstGeom prst="rect">
            <a:avLst/>
          </a:prstGeom>
        </p:spPr>
        <p:txBody>
          <a:bodyPr vert="horz" lIns="95620" tIns="47811" rIns="95620" bIns="47811" rtlCol="0"/>
          <a:lstStyle>
            <a:lvl1pPr algn="r">
              <a:defRPr sz="1300"/>
            </a:lvl1pPr>
          </a:lstStyle>
          <a:p>
            <a:fld id="{0383F03F-22D2-4EFB-87B8-2BF950BAB458}" type="datetimeFigureOut">
              <a:rPr lang="el-GR" smtClean="0"/>
              <a:pPr/>
              <a:t>11/6/2013</a:t>
            </a:fld>
            <a:endParaRPr lang="el-GR"/>
          </a:p>
        </p:txBody>
      </p:sp>
      <p:sp>
        <p:nvSpPr>
          <p:cNvPr id="4" name="Slide Image Placeholder 3"/>
          <p:cNvSpPr>
            <a:spLocks noGrp="1" noRot="1" noChangeAspect="1"/>
          </p:cNvSpPr>
          <p:nvPr>
            <p:ph type="sldImg" idx="2"/>
          </p:nvPr>
        </p:nvSpPr>
        <p:spPr>
          <a:xfrm>
            <a:off x="874713" y="738188"/>
            <a:ext cx="4913312" cy="3686175"/>
          </a:xfrm>
          <a:prstGeom prst="rect">
            <a:avLst/>
          </a:prstGeom>
          <a:noFill/>
          <a:ln w="12700">
            <a:solidFill>
              <a:prstClr val="black"/>
            </a:solidFill>
          </a:ln>
        </p:spPr>
        <p:txBody>
          <a:bodyPr vert="horz" lIns="95620" tIns="47811" rIns="95620" bIns="47811" rtlCol="0" anchor="ctr"/>
          <a:lstStyle/>
          <a:p>
            <a:endParaRPr lang="el-GR"/>
          </a:p>
        </p:txBody>
      </p:sp>
      <p:sp>
        <p:nvSpPr>
          <p:cNvPr id="5" name="Notes Placeholder 4"/>
          <p:cNvSpPr>
            <a:spLocks noGrp="1"/>
          </p:cNvSpPr>
          <p:nvPr>
            <p:ph type="body" sz="quarter" idx="3"/>
          </p:nvPr>
        </p:nvSpPr>
        <p:spPr>
          <a:xfrm>
            <a:off x="666274" y="4670665"/>
            <a:ext cx="5330190" cy="4424839"/>
          </a:xfrm>
          <a:prstGeom prst="rect">
            <a:avLst/>
          </a:prstGeom>
        </p:spPr>
        <p:txBody>
          <a:bodyPr vert="horz" lIns="95620" tIns="47811" rIns="95620" bIns="478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3" y="9339622"/>
            <a:ext cx="2887186" cy="491649"/>
          </a:xfrm>
          <a:prstGeom prst="rect">
            <a:avLst/>
          </a:prstGeom>
        </p:spPr>
        <p:txBody>
          <a:bodyPr vert="horz" lIns="95620" tIns="47811" rIns="95620" bIns="47811" rtlCol="0" anchor="b"/>
          <a:lstStyle>
            <a:lvl1pPr algn="l">
              <a:defRPr sz="1300"/>
            </a:lvl1pPr>
          </a:lstStyle>
          <a:p>
            <a:endParaRPr lang="el-GR"/>
          </a:p>
        </p:txBody>
      </p:sp>
      <p:sp>
        <p:nvSpPr>
          <p:cNvPr id="7" name="Slide Number Placeholder 6"/>
          <p:cNvSpPr>
            <a:spLocks noGrp="1"/>
          </p:cNvSpPr>
          <p:nvPr>
            <p:ph type="sldNum" sz="quarter" idx="5"/>
          </p:nvPr>
        </p:nvSpPr>
        <p:spPr>
          <a:xfrm>
            <a:off x="3774012" y="9339622"/>
            <a:ext cx="2887186" cy="491649"/>
          </a:xfrm>
          <a:prstGeom prst="rect">
            <a:avLst/>
          </a:prstGeom>
        </p:spPr>
        <p:txBody>
          <a:bodyPr vert="horz" lIns="95620" tIns="47811" rIns="95620" bIns="47811" rtlCol="0" anchor="b"/>
          <a:lstStyle>
            <a:lvl1pPr algn="r">
              <a:defRPr sz="1300"/>
            </a:lvl1pPr>
          </a:lstStyle>
          <a:p>
            <a:fld id="{BD04F4B6-D912-43A3-958A-C136B9E7606B}" type="slidenum">
              <a:rPr lang="el-GR" smtClean="0"/>
              <a:pPr/>
              <a:t>‹#›</a:t>
            </a:fld>
            <a:endParaRPr lang="el-G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86A2CE2-521D-4722-893D-7F47F846E434}" type="slidenum">
              <a:rPr lang="en-GB" smtClean="0"/>
              <a:pPr/>
              <a:t>17</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27</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28</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30</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31</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32</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34</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35</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40B5C3B-59A9-4F6F-928B-5756E483FD5E}" type="slidenum">
              <a:rPr lang="en-GB" smtClean="0"/>
              <a:pPr/>
              <a:t>18</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37</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38</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39</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40</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41</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42</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43</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45</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46</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49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4988368-2BE9-4919-81A1-BE5984F40940}" type="slidenum">
              <a:rPr lang="en-GB" smtClean="0"/>
              <a:pPr/>
              <a:t>19</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51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52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729447" y="4590074"/>
            <a:ext cx="5835219" cy="4348308"/>
          </a:xfrm>
          <a:prstGeom prst="rect">
            <a:avLst/>
          </a:prstGeom>
        </p:spPr>
        <p:txBody>
          <a:bodyPr wrap="none" lIns="0" tIns="0" rIns="0" bIns="0"/>
          <a:lstStyle/>
          <a:p>
            <a:r>
              <a:rPr lang="en-US" dirty="0" smtClean="0"/>
              <a:t>HotSWup11: theoretical framework </a:t>
            </a:r>
          </a:p>
          <a:p>
            <a:r>
              <a:rPr lang="en-US" dirty="0" err="1" smtClean="0"/>
              <a:t>Manousis</a:t>
            </a:r>
            <a:r>
              <a:rPr lang="en-US" dirty="0" smtClean="0"/>
              <a:t>’ </a:t>
            </a:r>
            <a:r>
              <a:rPr lang="en-US" dirty="0" err="1" smtClean="0"/>
              <a:t>MSc</a:t>
            </a:r>
            <a:r>
              <a:rPr lang="en-US" dirty="0" smtClean="0"/>
              <a:t>: implementation and minor improvements</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Για τη διάδοση των μηνυμάτων χρησιμοποιούμε μια καθολική μεταβλητή σε αυτό το επίπεδο.  Οι κόμβοι στέλνουν μηνύματα ο ένας στον άλλο εισάγοντάς τα σε μια ουρά την οποία όλοι μπορούν να δούνε.</a:t>
            </a:r>
            <a:endParaRPr/>
          </a:p>
          <a:p>
            <a:r>
              <a:rPr lang="en-US"/>
              <a:t>Δεδομένου ότι ξέρουμε ποιοι είναι οι κόμβοι που επηρεάζονται από την αλλαγή (από τη χρήση της global queue για τη μετάδοση των μηνυμάτων) επισκεπτόμαστε μόνον αυτούς.</a:t>
            </a:r>
            <a:endParaRPr/>
          </a:p>
        </p:txBody>
      </p:sp>
      <p:sp>
        <p:nvSpPr>
          <p:cNvPr id="535"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55C2FDDB-9635-4685-BC22-54948A5133B2}" type="slidenum">
              <a:rPr lang="en-US" sz="1300">
                <a:solidFill>
                  <a:srgbClr val="000000"/>
                </a:solidFill>
              </a:rPr>
              <a:pPr>
                <a:lnSpc>
                  <a:spcPct val="100000"/>
                </a:lnSpc>
              </a:pPr>
              <a:t>54</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665930" y="4670317"/>
            <a:ext cx="5330454" cy="4424400"/>
          </a:xfrm>
          <a:prstGeom prst="rect">
            <a:avLst/>
          </a:prstGeom>
        </p:spPr>
        <p:txBody>
          <a:bodyPr lIns="97926" tIns="49139" rIns="97926" bIns="49139"/>
          <a:lstStyle/>
          <a:p>
            <a:r>
              <a:rPr lang="en-US" dirty="0" err="1"/>
              <a:t>Ενώ</a:t>
            </a:r>
            <a:r>
              <a:rPr lang="en-US" dirty="0"/>
              <a:t> </a:t>
            </a:r>
            <a:r>
              <a:rPr lang="en-US" dirty="0" err="1"/>
              <a:t>υπάρχει</a:t>
            </a:r>
            <a:r>
              <a:rPr lang="en-US" dirty="0"/>
              <a:t> </a:t>
            </a:r>
            <a:r>
              <a:rPr lang="en-US" dirty="0" err="1"/>
              <a:t>αλλαγή</a:t>
            </a:r>
            <a:r>
              <a:rPr lang="en-US" dirty="0"/>
              <a:t> </a:t>
            </a:r>
            <a:r>
              <a:rPr lang="en-US" dirty="0" err="1"/>
              <a:t>σε</a:t>
            </a:r>
            <a:r>
              <a:rPr lang="en-US" dirty="0"/>
              <a:t> </a:t>
            </a:r>
            <a:r>
              <a:rPr lang="en-US" dirty="0" err="1"/>
              <a:t>ένα</a:t>
            </a:r>
            <a:r>
              <a:rPr lang="en-US" dirty="0"/>
              <a:t> module </a:t>
            </a:r>
            <a:r>
              <a:rPr lang="en-US" dirty="0" err="1"/>
              <a:t>αν</a:t>
            </a:r>
            <a:r>
              <a:rPr lang="en-US" dirty="0"/>
              <a:t> </a:t>
            </a:r>
            <a:r>
              <a:rPr lang="en-US" dirty="0" err="1"/>
              <a:t>κάποιος</a:t>
            </a:r>
            <a:r>
              <a:rPr lang="en-US" dirty="0"/>
              <a:t> </a:t>
            </a:r>
            <a:r>
              <a:rPr lang="en-US" dirty="0" err="1"/>
              <a:t>από</a:t>
            </a:r>
            <a:r>
              <a:rPr lang="en-US" dirty="0"/>
              <a:t> </a:t>
            </a:r>
            <a:r>
              <a:rPr lang="en-US" dirty="0" err="1"/>
              <a:t>τους</a:t>
            </a:r>
            <a:r>
              <a:rPr lang="en-US" dirty="0"/>
              <a:t> consumers </a:t>
            </a:r>
            <a:r>
              <a:rPr lang="en-US" dirty="0" err="1"/>
              <a:t>του</a:t>
            </a:r>
            <a:r>
              <a:rPr lang="en-US" dirty="0"/>
              <a:t> </a:t>
            </a:r>
            <a:r>
              <a:rPr lang="en-US" dirty="0" err="1"/>
              <a:t>σχήματος</a:t>
            </a:r>
            <a:r>
              <a:rPr lang="en-US" dirty="0"/>
              <a:t> </a:t>
            </a:r>
            <a:r>
              <a:rPr lang="en-US" dirty="0" err="1"/>
              <a:t>δεν</a:t>
            </a:r>
            <a:r>
              <a:rPr lang="en-US" dirty="0"/>
              <a:t> </a:t>
            </a:r>
            <a:r>
              <a:rPr lang="en-US" dirty="0" err="1"/>
              <a:t>συνδέεται</a:t>
            </a:r>
            <a:r>
              <a:rPr lang="en-US" dirty="0"/>
              <a:t> </a:t>
            </a:r>
            <a:r>
              <a:rPr lang="en-US" dirty="0" err="1"/>
              <a:t>με</a:t>
            </a:r>
            <a:r>
              <a:rPr lang="en-US" dirty="0"/>
              <a:t> </a:t>
            </a:r>
            <a:r>
              <a:rPr lang="en-US" dirty="0" err="1"/>
              <a:t>αυτήν</a:t>
            </a:r>
            <a:r>
              <a:rPr lang="en-US" dirty="0"/>
              <a:t>, </a:t>
            </a:r>
            <a:r>
              <a:rPr lang="en-US" dirty="0" err="1"/>
              <a:t>δε</a:t>
            </a:r>
            <a:r>
              <a:rPr lang="en-US" dirty="0"/>
              <a:t> </a:t>
            </a:r>
            <a:r>
              <a:rPr lang="en-US" dirty="0" err="1"/>
              <a:t>λαμβάνει</a:t>
            </a:r>
            <a:r>
              <a:rPr lang="en-US" dirty="0"/>
              <a:t> </a:t>
            </a:r>
            <a:r>
              <a:rPr lang="en-US" dirty="0" err="1"/>
              <a:t>κάποια</a:t>
            </a:r>
            <a:r>
              <a:rPr lang="en-US" dirty="0"/>
              <a:t> </a:t>
            </a:r>
            <a:r>
              <a:rPr lang="en-US" dirty="0" err="1"/>
              <a:t>ειδοποίηση</a:t>
            </a:r>
            <a:r>
              <a:rPr lang="en-US" dirty="0"/>
              <a:t>.  </a:t>
            </a:r>
            <a:r>
              <a:rPr lang="en-US" dirty="0" err="1"/>
              <a:t>Για</a:t>
            </a:r>
            <a:r>
              <a:rPr lang="en-US" dirty="0"/>
              <a:t> </a:t>
            </a:r>
            <a:r>
              <a:rPr lang="en-US" dirty="0" err="1"/>
              <a:t>παράδειγμα</a:t>
            </a:r>
            <a:r>
              <a:rPr lang="en-US" dirty="0"/>
              <a:t> </a:t>
            </a:r>
            <a:r>
              <a:rPr lang="en-US" dirty="0" err="1"/>
              <a:t>μια</a:t>
            </a:r>
            <a:r>
              <a:rPr lang="en-US" dirty="0"/>
              <a:t> </a:t>
            </a:r>
            <a:r>
              <a:rPr lang="en-US" dirty="0" err="1"/>
              <a:t>αλλαγή</a:t>
            </a:r>
            <a:r>
              <a:rPr lang="en-US" dirty="0"/>
              <a:t> </a:t>
            </a:r>
            <a:r>
              <a:rPr lang="en-US" dirty="0" err="1"/>
              <a:t>στη</a:t>
            </a:r>
            <a:r>
              <a:rPr lang="en-US" dirty="0"/>
              <a:t> </a:t>
            </a:r>
            <a:r>
              <a:rPr lang="en-US" dirty="0" err="1"/>
              <a:t>v_tr</a:t>
            </a:r>
            <a:r>
              <a:rPr lang="en-US" dirty="0"/>
              <a:t> view </a:t>
            </a:r>
            <a:r>
              <a:rPr lang="en-US" dirty="0" err="1"/>
              <a:t>που</a:t>
            </a:r>
            <a:r>
              <a:rPr lang="en-US" dirty="0"/>
              <a:t> </a:t>
            </a:r>
            <a:r>
              <a:rPr lang="en-US" dirty="0" err="1"/>
              <a:t>λέει</a:t>
            </a:r>
            <a:r>
              <a:rPr lang="en-US" dirty="0"/>
              <a:t> </a:t>
            </a:r>
            <a:r>
              <a:rPr lang="en-US" dirty="0" err="1"/>
              <a:t>πως</a:t>
            </a:r>
            <a:r>
              <a:rPr lang="en-US" dirty="0"/>
              <a:t> </a:t>
            </a:r>
            <a:r>
              <a:rPr lang="en-US" dirty="0" err="1"/>
              <a:t>θα</a:t>
            </a:r>
            <a:r>
              <a:rPr lang="en-US" dirty="0"/>
              <a:t> </a:t>
            </a:r>
            <a:r>
              <a:rPr lang="en-US" dirty="0" err="1"/>
              <a:t>διαγραφή</a:t>
            </a:r>
            <a:r>
              <a:rPr lang="en-US" dirty="0"/>
              <a:t> </a:t>
            </a:r>
            <a:r>
              <a:rPr lang="en-US" dirty="0" err="1"/>
              <a:t>από</a:t>
            </a:r>
            <a:r>
              <a:rPr lang="en-US" dirty="0"/>
              <a:t> </a:t>
            </a:r>
            <a:r>
              <a:rPr lang="en-US" dirty="0" err="1"/>
              <a:t>το</a:t>
            </a:r>
            <a:r>
              <a:rPr lang="en-US" dirty="0"/>
              <a:t> output schema </a:t>
            </a:r>
            <a:r>
              <a:rPr lang="en-US" dirty="0" err="1"/>
              <a:t>της</a:t>
            </a:r>
            <a:r>
              <a:rPr lang="en-US" dirty="0"/>
              <a:t> </a:t>
            </a:r>
            <a:r>
              <a:rPr lang="en-US" dirty="0" err="1"/>
              <a:t>το</a:t>
            </a:r>
            <a:r>
              <a:rPr lang="en-US" dirty="0"/>
              <a:t> cid, </a:t>
            </a:r>
            <a:r>
              <a:rPr lang="en-US" dirty="0" err="1"/>
              <a:t>δε</a:t>
            </a:r>
            <a:r>
              <a:rPr lang="en-US" dirty="0"/>
              <a:t> </a:t>
            </a:r>
            <a:r>
              <a:rPr lang="en-US" dirty="0" err="1"/>
              <a:t>θα</a:t>
            </a:r>
            <a:r>
              <a:rPr lang="en-US" dirty="0"/>
              <a:t> </a:t>
            </a:r>
            <a:r>
              <a:rPr lang="en-US" dirty="0" err="1"/>
              <a:t>δημιουργήσει</a:t>
            </a:r>
            <a:r>
              <a:rPr lang="en-US" dirty="0"/>
              <a:t> </a:t>
            </a:r>
            <a:r>
              <a:rPr lang="en-US" dirty="0" err="1"/>
              <a:t>κανένα</a:t>
            </a:r>
            <a:r>
              <a:rPr lang="en-US" dirty="0"/>
              <a:t> </a:t>
            </a:r>
            <a:r>
              <a:rPr lang="en-US" dirty="0" err="1"/>
              <a:t>μήνυμα</a:t>
            </a:r>
            <a:r>
              <a:rPr lang="en-US" dirty="0"/>
              <a:t> </a:t>
            </a:r>
            <a:r>
              <a:rPr lang="en-US" dirty="0" err="1"/>
              <a:t>αφού</a:t>
            </a:r>
            <a:r>
              <a:rPr lang="en-US" dirty="0"/>
              <a:t> </a:t>
            </a:r>
            <a:r>
              <a:rPr lang="en-US" dirty="0" err="1"/>
              <a:t>ούτε</a:t>
            </a:r>
            <a:r>
              <a:rPr lang="en-US" dirty="0"/>
              <a:t> η </a:t>
            </a:r>
            <a:r>
              <a:rPr lang="en-US" dirty="0" err="1"/>
              <a:t>πρώτη</a:t>
            </a:r>
            <a:r>
              <a:rPr lang="en-US" dirty="0"/>
              <a:t> </a:t>
            </a:r>
            <a:r>
              <a:rPr lang="en-US" dirty="0" err="1"/>
              <a:t>αλλά</a:t>
            </a:r>
            <a:r>
              <a:rPr lang="en-US" dirty="0"/>
              <a:t> </a:t>
            </a:r>
            <a:r>
              <a:rPr lang="en-US" dirty="0" err="1"/>
              <a:t>ούτε</a:t>
            </a:r>
            <a:r>
              <a:rPr lang="en-US" dirty="0"/>
              <a:t> η </a:t>
            </a:r>
            <a:r>
              <a:rPr lang="en-US" dirty="0" err="1"/>
              <a:t>δεύτερη</a:t>
            </a:r>
            <a:r>
              <a:rPr lang="en-US" dirty="0"/>
              <a:t> query </a:t>
            </a:r>
            <a:r>
              <a:rPr lang="en-US" dirty="0" err="1"/>
              <a:t>το</a:t>
            </a:r>
            <a:r>
              <a:rPr lang="en-US" dirty="0"/>
              <a:t> </a:t>
            </a:r>
            <a:r>
              <a:rPr lang="en-US" dirty="0" err="1"/>
              <a:t>χρησιμοποιούν</a:t>
            </a:r>
            <a:r>
              <a:rPr lang="en-US" dirty="0"/>
              <a:t>.</a:t>
            </a:r>
            <a:endParaRPr dirty="0"/>
          </a:p>
        </p:txBody>
      </p:sp>
      <p:sp>
        <p:nvSpPr>
          <p:cNvPr id="533"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21996136-146D-40DF-8335-860C18D70CA8}" type="slidenum">
              <a:rPr lang="en-US" sz="1300">
                <a:solidFill>
                  <a:srgbClr val="000000"/>
                </a:solidFill>
              </a:rPr>
              <a:pPr>
                <a:lnSpc>
                  <a:spcPct val="100000"/>
                </a:lnSpc>
              </a:pPr>
              <a:t>55</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56</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Επειδή ο γράφος μας είναι κατευθυνόμενος άκυκλος το θεώρημα 1 ισχύει.</a:t>
            </a:r>
            <a:endParaRPr/>
          </a:p>
          <a:p>
            <a:r>
              <a:rPr lang="en-US"/>
              <a:t>Επειδή έχουμε ταξινομημένα τα status που μπορούν να λάβουν οι κόμβοι (με πρώτο το no_status, δεύτερο το propagate και τέλος το block), με οποιαδήποτε σειρά και αν έρθουν τα μηνύματα το status των module δεν αλλάζει σε κάποιο μικρότερης ισχύος. Αν είναι block θα μείνει ως το τέλος block.</a:t>
            </a:r>
            <a:endParaRPr/>
          </a:p>
          <a:p>
            <a:r>
              <a:rPr lang="en-US"/>
              <a:t>Λόγο της τοπολογικής ταξινόμησης τα μηνύματα διαδίδονται στο γράφο όπως πρέπει.</a:t>
            </a:r>
            <a:endParaRPr/>
          </a:p>
          <a:p>
            <a:r>
              <a:rPr lang="en-US"/>
              <a:t>Λόγο τις σειράς με την οποία διαδίδονται τα μηνύματα ο μηχανισμός μας τερματίζει και επιπλέον κάθε κόμβος μας έχει το σωστό status όπως περιγράψαμε παραπάνω.</a:t>
            </a:r>
            <a:endParaRPr/>
          </a:p>
        </p:txBody>
      </p:sp>
      <p:sp>
        <p:nvSpPr>
          <p:cNvPr id="545"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2A206F7D-DE98-4988-AD52-03BD42C3D0EB}" type="slidenum">
              <a:rPr lang="en-US" sz="1300">
                <a:solidFill>
                  <a:srgbClr val="000000"/>
                </a:solidFill>
              </a:rPr>
              <a:pPr>
                <a:lnSpc>
                  <a:spcPct val="100000"/>
                </a:lnSpc>
              </a:pPr>
              <a:t>57</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58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3773922" y="9340287"/>
            <a:ext cx="2887034" cy="490793"/>
          </a:xfrm>
          <a:prstGeom prst="rect">
            <a:avLst/>
          </a:prstGeom>
        </p:spPr>
        <p:txBody>
          <a:bodyPr lIns="97926" tIns="49139" rIns="97926" bIns="49139" anchor="b"/>
          <a:lstStyle/>
          <a:p>
            <a:pPr>
              <a:lnSpc>
                <a:spcPct val="100000"/>
              </a:lnSpc>
            </a:pPr>
            <a:fld id="{3109DF83-BEE1-4235-8654-7150AB3B43E5}" type="slidenum">
              <a:rPr lang="en-US" sz="1300"/>
              <a:pPr>
                <a:lnSpc>
                  <a:spcPct val="100000"/>
                </a:lnSpc>
              </a:pPr>
              <a:t>59</a:t>
            </a:fld>
            <a:endParaRPr dirty="0"/>
          </a:p>
        </p:txBody>
      </p:sp>
      <p:sp>
        <p:nvSpPr>
          <p:cNvPr id="547" name="PlaceHolder 2"/>
          <p:cNvSpPr>
            <a:spLocks noGrp="1"/>
          </p:cNvSpPr>
          <p:nvPr>
            <p:ph type="body"/>
          </p:nvPr>
        </p:nvSpPr>
        <p:spPr>
          <a:xfrm>
            <a:off x="665930" y="4670317"/>
            <a:ext cx="5330454" cy="4424400"/>
          </a:xfrm>
          <a:prstGeom prst="rect">
            <a:avLst/>
          </a:prstGeom>
        </p:spPr>
        <p:txBody>
          <a:bodyPr lIns="97926" tIns="49139" rIns="97926" bIns="49139"/>
          <a:lstStyle/>
          <a:p>
            <a:pPr>
              <a:lnSpc>
                <a:spcPct val="100000"/>
              </a:lnSpc>
            </a:pPr>
            <a:r>
              <a:rPr lang="en-US"/>
              <a:t>Query2 είναι blocker ενώ η query1 αποδέχεται την αλλαγή που ζήτησε η view0. Ζήτημα για εμάς είναι να ικανοποιηθούν και οι δύο συνθήκες.</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60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0E0FCE6-B042-4C0E-99AC-E6044F8E904D}" type="slidenum">
              <a:rPr lang="en-GB" smtClean="0"/>
              <a:pPr/>
              <a:t>20</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Intuitively, entropy metrics: </a:t>
            </a:r>
          </a:p>
          <a:p>
            <a:endParaRPr lang="en-US" dirty="0" smtClean="0"/>
          </a:p>
          <a:p>
            <a:pPr>
              <a:buFontTx/>
              <a:buNone/>
            </a:pPr>
            <a:r>
              <a:rPr lang="en-US" dirty="0" smtClean="0"/>
              <a:t>-- are transitive-related metrics, </a:t>
            </a:r>
          </a:p>
          <a:p>
            <a:pPr>
              <a:buFontTx/>
              <a:buChar char="-"/>
            </a:pPr>
            <a:endParaRPr lang="en-US" dirty="0" smtClean="0"/>
          </a:p>
          <a:p>
            <a:pPr>
              <a:buFontTx/>
              <a:buChar char="-"/>
            </a:pPr>
            <a:r>
              <a:rPr lang="en-US" b="1" dirty="0" smtClean="0"/>
              <a:t>- take into account the #paths arriving to a node especially when more than one paths exist between two nodes in the graph (in contrast to the transitive degree that measures the max path) </a:t>
            </a:r>
          </a:p>
          <a:p>
            <a:pPr>
              <a:buFontTx/>
              <a:buChar char="-"/>
            </a:pPr>
            <a:endParaRPr lang="en-US" dirty="0" smtClean="0"/>
          </a:p>
          <a:p>
            <a:pPr>
              <a:buFontTx/>
              <a:buChar char="-"/>
            </a:pPr>
            <a:r>
              <a:rPr lang="en-US" dirty="0" smtClean="0"/>
              <a:t>- the #paths are quantified as probability and entropy measures how sensitive a node is by an arbitrary event on the graph (more paths arriving to a node, more dependent this node is).</a:t>
            </a:r>
            <a:endParaRPr lang="el-GR" dirty="0" smtClean="0"/>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202">
              <a:defRPr/>
            </a:pPr>
            <a:r>
              <a:rPr lang="el-GR" dirty="0" smtClean="0"/>
              <a:t>Χρησιμοποιούμε  έναν αναδρομικό αλγόριθμο που ξεκινάει από τον κόμβο που δεν αποδέχθηκε την αλλαγή και ενημερώνει όλους τους κόμβους του μονοπατιού ως τον αρχικό να κρατήσουν την τωρινή τους μορφή αλλά και να παράγουν αντίγραφό τους που θα αποτελέσει τμήμα του νέου μονοπατιού που θα πάει στους κόμβους που έχουν αποδεχτεί την αλλαγή.  Εξαιτίας της αναδρομικότητας μπορούμε κάθε φορά να ελέγχουμε αν κάποιος κόμβος έχει ενημερωθεί και αν κάτι τέτοιο ισχύει να τότε όλο το μονοπάτι από αυτόν προς τον αρχικό πάει να πει πως έχει ενημερωθεί.  Κάτι τέτοιο κάνει τον αλγόριθμο σχετικά οικονομικό ως προς το μέγεθος του χρόνου.</a:t>
            </a:r>
          </a:p>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61</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Επιστρέφοντας στο παράδειγμα, ο Query2 αποτελεί την αφετηρία του path check</a:t>
            </a:r>
            <a:endParaRPr/>
          </a:p>
        </p:txBody>
      </p:sp>
      <p:sp>
        <p:nvSpPr>
          <p:cNvPr id="551"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BAE8D31D-334B-4D65-89BB-37F0148C0CC4}" type="slidenum">
              <a:rPr lang="en-US" sz="1300">
                <a:solidFill>
                  <a:srgbClr val="000000"/>
                </a:solidFill>
              </a:rPr>
              <a:pPr>
                <a:lnSpc>
                  <a:spcPct val="100000"/>
                </a:lnSpc>
              </a:pPr>
              <a:t>62</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p:cNvSpPr>
          <p:nvPr>
            <p:ph type="body"/>
          </p:nvPr>
        </p:nvSpPr>
        <p:spPr>
          <a:xfrm>
            <a:off x="665930" y="4670317"/>
            <a:ext cx="5330454" cy="4424400"/>
          </a:xfrm>
          <a:prstGeom prst="rect">
            <a:avLst/>
          </a:prstGeom>
        </p:spPr>
        <p:txBody>
          <a:bodyPr lIns="97926" tIns="49139" rIns="97926" bIns="49139"/>
          <a:lstStyle/>
          <a:p>
            <a:pPr>
              <a:lnSpc>
                <a:spcPct val="100000"/>
              </a:lnSpc>
            </a:pPr>
            <a:r>
              <a:rPr lang="en-US"/>
              <a:t>Ο query2 ψάχνει τον τροφοδότη του για να τον ενημερώσει πως δεν επιθυμεί να αλλάξει μορφή.</a:t>
            </a:r>
            <a:endParaRPr/>
          </a:p>
        </p:txBody>
      </p:sp>
      <p:sp>
        <p:nvSpPr>
          <p:cNvPr id="553"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FF09A021-FBD9-45F1-AB24-214F23F2633C}" type="slidenum">
              <a:rPr lang="en-US" sz="1300">
                <a:solidFill>
                  <a:srgbClr val="000000"/>
                </a:solidFill>
              </a:rPr>
              <a:pPr>
                <a:lnSpc>
                  <a:spcPct val="100000"/>
                </a:lnSpc>
              </a:pPr>
              <a:t>63</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body"/>
          </p:nvPr>
        </p:nvSpPr>
        <p:spPr>
          <a:xfrm>
            <a:off x="665930" y="4670317"/>
            <a:ext cx="5330454" cy="4424400"/>
          </a:xfrm>
          <a:prstGeom prst="rect">
            <a:avLst/>
          </a:prstGeom>
        </p:spPr>
        <p:txBody>
          <a:bodyPr lIns="97926" tIns="49139" rIns="97926" bIns="49139"/>
          <a:lstStyle/>
          <a:p>
            <a:pPr>
              <a:lnSpc>
                <a:spcPct val="100000"/>
              </a:lnSpc>
            </a:pPr>
            <a:r>
              <a:rPr lang="en-US"/>
              <a:t>Επόμενος κόμβος είναι ο View2</a:t>
            </a:r>
            <a:endParaRPr/>
          </a:p>
        </p:txBody>
      </p:sp>
      <p:sp>
        <p:nvSpPr>
          <p:cNvPr id="555"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F7A900E4-DA77-4048-8A6E-88910987D9CF}" type="slidenum">
              <a:rPr lang="en-US" sz="1300">
                <a:solidFill>
                  <a:srgbClr val="000000"/>
                </a:solidFill>
              </a:rPr>
              <a:pPr>
                <a:lnSpc>
                  <a:spcPct val="100000"/>
                </a:lnSpc>
              </a:pPr>
              <a:t>64</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Τέλος ο κόμβος που έκανε την αρχικοποίηση και αποτελεί τον τερματισμό του αλγορίθμου path check και είναι ο κόμβος View0.</a:t>
            </a:r>
            <a:endParaRPr/>
          </a:p>
        </p:txBody>
      </p:sp>
      <p:sp>
        <p:nvSpPr>
          <p:cNvPr id="557"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2A389DA4-70AA-404C-8615-EAC249B9256B}" type="slidenum">
              <a:rPr lang="en-US" sz="1300">
                <a:solidFill>
                  <a:srgbClr val="000000"/>
                </a:solidFill>
              </a:rPr>
              <a:pPr>
                <a:lnSpc>
                  <a:spcPct val="100000"/>
                </a:lnSpc>
              </a:pPr>
              <a:t>65</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Σιγουρεύουμε πως ο κόμβος που άσκησε βέτο δε θα αλλάξει.</a:t>
            </a:r>
            <a:endParaRPr/>
          </a:p>
        </p:txBody>
      </p:sp>
      <p:sp>
        <p:nvSpPr>
          <p:cNvPr id="559"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6C95A874-BF45-4D78-AF99-5AD5A5084BE9}" type="slidenum">
              <a:rPr lang="en-US" sz="1300">
                <a:solidFill>
                  <a:srgbClr val="000000"/>
                </a:solidFill>
              </a:rPr>
              <a:pPr>
                <a:lnSpc>
                  <a:spcPct val="100000"/>
                </a:lnSpc>
              </a:pPr>
              <a:t>66</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67</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Δεδομένων των αρχικών μηνυμάτων που έχουμε διατηρήσει και της ενημέρωσης που έχουν λάβει τα </a:t>
            </a:r>
            <a:r>
              <a:rPr lang="el-GR" dirty="0" err="1" smtClean="0"/>
              <a:t>modules</a:t>
            </a:r>
            <a:r>
              <a:rPr lang="el-GR" dirty="0" smtClean="0"/>
              <a:t> του γράφου που μας αφορούν πλέον μπορούμε να ξαναγράψουμε τα </a:t>
            </a:r>
            <a:r>
              <a:rPr lang="el-GR" dirty="0" err="1" smtClean="0"/>
              <a:t>modules</a:t>
            </a:r>
            <a:r>
              <a:rPr lang="el-GR" dirty="0" smtClean="0"/>
              <a:t> ώστε να πραγματοποιηθούν οι αλλαγές που ζήτησε ο χρήστης.  Εδώ φροντίζουμε να ενώνουμε τους νέους κόμβους στα νέα μονοπάτια ενώ τις ήδη υπάρχουσες μορφές που πρέπει λόγο ενός </a:t>
            </a:r>
            <a:r>
              <a:rPr lang="el-GR" dirty="0" err="1" smtClean="0"/>
              <a:t>block</a:t>
            </a:r>
            <a:r>
              <a:rPr lang="el-GR" dirty="0" smtClean="0"/>
              <a:t> να διατηρηθούν τις αφήνουμε ανεπηρέαστες.</a:t>
            </a:r>
          </a:p>
          <a:p>
            <a:r>
              <a:rPr lang="el-GR" dirty="0" smtClean="0"/>
              <a:t>Σημείωση: δεν κάνουμε επανεγγραφή όταν έχουμε φάει </a:t>
            </a:r>
            <a:r>
              <a:rPr lang="el-GR" dirty="0" err="1" smtClean="0"/>
              <a:t>block</a:t>
            </a:r>
            <a:r>
              <a:rPr lang="el-GR" dirty="0" smtClean="0"/>
              <a:t> σε αλλαγή που ξεκίνησε από </a:t>
            </a:r>
            <a:r>
              <a:rPr lang="el-GR" dirty="0" err="1" smtClean="0"/>
              <a:t>relation</a:t>
            </a:r>
            <a:r>
              <a:rPr lang="el-GR" dirty="0" smtClean="0"/>
              <a:t> (δεν παρέχουμε </a:t>
            </a:r>
            <a:r>
              <a:rPr lang="el-GR" dirty="0" err="1" smtClean="0"/>
              <a:t>multiple</a:t>
            </a:r>
            <a:r>
              <a:rPr lang="el-GR" dirty="0" smtClean="0"/>
              <a:t> </a:t>
            </a:r>
            <a:r>
              <a:rPr lang="el-GR" dirty="0" err="1" smtClean="0"/>
              <a:t>versions</a:t>
            </a:r>
            <a:r>
              <a:rPr lang="el-GR" dirty="0" smtClean="0"/>
              <a:t>) για τα δεδομένα των </a:t>
            </a:r>
            <a:r>
              <a:rPr lang="el-GR" dirty="0" err="1" smtClean="0"/>
              <a:t>tables</a:t>
            </a:r>
            <a:r>
              <a:rPr lang="el-GR" dirty="0" smtClean="0"/>
              <a:t> όπως κάνουμε με τις </a:t>
            </a:r>
            <a:r>
              <a:rPr lang="el-GR" dirty="0" err="1" smtClean="0"/>
              <a:t>views</a:t>
            </a:r>
            <a:r>
              <a:rPr lang="el-GR" dirty="0" smtClean="0"/>
              <a:t> που δεν έχουν κόστος χώρου.</a:t>
            </a:r>
          </a:p>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69</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Κλώνος της view0 &amp; της view2, αφήνοντας τις αρχικές τους εκδόσεις απείραχτες για την query2. Οι view 1 &amp; query 1 αποδέχτηκαν την αλλαγή οπότε την κάνουμε πράξη απευθείας επάνω στην υπάρχουσα μορφή τους. Τέλος η query 2 που είχε σημειωθεί από το message propagation να διατηρήσει την υπάρχουσα μορφή της, παρέμεινε απείραχτη.</a:t>
            </a:r>
            <a:endParaRPr/>
          </a:p>
        </p:txBody>
      </p:sp>
      <p:sp>
        <p:nvSpPr>
          <p:cNvPr id="563"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47CA110F-7665-4966-9C0C-EFF14F5B2F37}" type="slidenum">
              <a:rPr lang="en-US" sz="1300">
                <a:solidFill>
                  <a:srgbClr val="000000"/>
                </a:solidFill>
              </a:rPr>
              <a:pPr>
                <a:lnSpc>
                  <a:spcPct val="100000"/>
                </a:lnSpc>
              </a:pPr>
              <a:t>70</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PlaceHolder 1"/>
          <p:cNvSpPr>
            <a:spLocks noGrp="1"/>
          </p:cNvSpPr>
          <p:nvPr>
            <p:ph type="body"/>
          </p:nvPr>
        </p:nvSpPr>
        <p:spPr>
          <a:xfrm>
            <a:off x="729447" y="4590074"/>
            <a:ext cx="5835219" cy="4348308"/>
          </a:xfrm>
          <a:prstGeom prst="rect">
            <a:avLst/>
          </a:prstGeom>
        </p:spPr>
        <p:txBody>
          <a:bodyPr wrap="none" lIns="0" tIns="0" rIns="0" bIns="0"/>
          <a:lstStyle/>
          <a:p>
            <a:r>
              <a:rPr lang="en-US"/>
              <a:t>Χρησιμοποιήσαμε σε ένα δημοφιλές workbench το tpc-ds στην έκδοση 1.1 που βγήκε τον Απρίλιο του 2012.</a:t>
            </a:r>
            <a:endParaRPr/>
          </a:p>
          <a:p>
            <a:r>
              <a:rPr lang="en-US"/>
              <a:t>Στο tpc-ds χρησιμοποιήσαμε 2 ειδών workloads, ένα που είχε να κάνει κυρίως με tables και ένα δεύτερο που είχε να κάνει κυρίως με views.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21</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729447" y="4590074"/>
            <a:ext cx="5835219" cy="4348308"/>
          </a:xfrm>
          <a:prstGeom prst="rect">
            <a:avLst/>
          </a:prstGeom>
        </p:spPr>
        <p:txBody>
          <a:bodyPr wrap="none" lIns="0" tIns="0" rIns="0" bIns="0"/>
          <a:lstStyle/>
          <a:p>
            <a:r>
              <a:rPr lang="en-US"/>
              <a:t>Μπορούμε να παρατηρήσουμε το πόσο κέρδος έχει ο χρήστης που χρησιμοποιεί το εργαλείο αυτό.</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PlaceHolder 1"/>
          <p:cNvSpPr>
            <a:spLocks noGrp="1"/>
          </p:cNvSpPr>
          <p:nvPr>
            <p:ph type="body"/>
          </p:nvPr>
        </p:nvSpPr>
        <p:spPr>
          <a:xfrm>
            <a:off x="729447" y="4590074"/>
            <a:ext cx="5835219" cy="4348308"/>
          </a:xfrm>
          <a:prstGeom prst="rect">
            <a:avLst/>
          </a:prstGeom>
        </p:spPr>
        <p:txBody>
          <a:bodyPr wrap="none" lIns="0" tIns="0" rIns="0" bIns="0"/>
          <a:lstStyle/>
          <a:p>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103</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104</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module has only one provider: out-degree/out strength capture the dependencies with an adjacent module.</a:t>
            </a:r>
          </a:p>
          <a:p>
            <a:r>
              <a:rPr lang="en-US" dirty="0" smtClean="0"/>
              <a:t>Transitive degree metrics may act as predictors for the evolution of a module when it has many different providers and paths to evolving sources</a:t>
            </a:r>
            <a:endParaRPr lang="el-GR" dirty="0" smtClean="0"/>
          </a:p>
          <a:p>
            <a:endParaRPr lang="el-GR" dirty="0"/>
          </a:p>
        </p:txBody>
      </p:sp>
      <p:sp>
        <p:nvSpPr>
          <p:cNvPr id="4" name="Slide Number Placeholder 3"/>
          <p:cNvSpPr>
            <a:spLocks noGrp="1"/>
          </p:cNvSpPr>
          <p:nvPr>
            <p:ph type="sldNum" sz="quarter" idx="10"/>
          </p:nvPr>
        </p:nvSpPr>
        <p:spPr/>
        <p:txBody>
          <a:bodyPr/>
          <a:lstStyle/>
          <a:p>
            <a:fld id="{8ECF6E72-EF1D-4E93-9E74-94910CDEA996}" type="slidenum">
              <a:rPr lang="el-GR" smtClean="0"/>
              <a:pPr/>
              <a:t>105</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106</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107</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108</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109</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202">
              <a:defRPr/>
            </a:pPr>
            <a:r>
              <a:rPr lang="en-US" sz="1300" dirty="0" smtClean="0"/>
              <a:t>We have recorded a total number of 416 evolution events and the number of events per table is shown in Table 5. Observe that the majority of evolution changes concerns attribute renaming and attribute additions. These findings were due to the evolution context of the examined warehouse sources. </a:t>
            </a:r>
            <a:endParaRPr lang="el-GR" sz="1300" dirty="0" smtClean="0"/>
          </a:p>
          <a:p>
            <a:pPr defTabSz="956202">
              <a:defRPr/>
            </a:pPr>
            <a:r>
              <a:rPr lang="en-US" sz="1300" dirty="0" smtClean="0"/>
              <a:t>The last column in Table 5 shows the flows as affected by each change. L1 table is used in 4 ETL flows (1-4), S4 in 2 flows, namely ETL1 and ETL4, whereas all other source tables are used only to one flow. The most evolved table is S2 with a total of 141 changes and S4 follows with 113 changes. S2, however, supplies only one flow (ETL 2), whereas S4 supplies both ETL1 and ETL4. In addition, schema changes were applied in T</a:t>
            </a:r>
            <a:r>
              <a:rPr lang="en-US" sz="1300" baseline="-25000" dirty="0" smtClean="0"/>
              <a:t>1</a:t>
            </a:r>
            <a:r>
              <a:rPr lang="en-US" sz="1300" dirty="0" smtClean="0"/>
              <a:t>, T</a:t>
            </a:r>
            <a:r>
              <a:rPr lang="en-US" sz="1300" baseline="-25000" dirty="0" smtClean="0"/>
              <a:t>2</a:t>
            </a:r>
            <a:r>
              <a:rPr lang="en-US" sz="1300" dirty="0" smtClean="0"/>
              <a:t>, and T</a:t>
            </a:r>
            <a:r>
              <a:rPr lang="en-US" sz="1300" baseline="-25000" dirty="0" smtClean="0"/>
              <a:t>5</a:t>
            </a:r>
            <a:r>
              <a:rPr lang="en-US" sz="1300" dirty="0" smtClean="0"/>
              <a:t> target tables and their respective temporary tables as a result of the changes in the ETL sources. All evolution changes were applied in the form of annotations on the nodes of the graph. </a:t>
            </a:r>
            <a:endParaRPr lang="el-GR" sz="1300" dirty="0" smtClean="0"/>
          </a:p>
          <a:p>
            <a:endParaRPr lang="el-GR" dirty="0"/>
          </a:p>
        </p:txBody>
      </p:sp>
      <p:sp>
        <p:nvSpPr>
          <p:cNvPr id="4" name="Slide Number Placeholder 3"/>
          <p:cNvSpPr>
            <a:spLocks noGrp="1"/>
          </p:cNvSpPr>
          <p:nvPr>
            <p:ph type="sldNum" sz="quarter" idx="10"/>
          </p:nvPr>
        </p:nvSpPr>
        <p:spPr/>
        <p:txBody>
          <a:bodyPr/>
          <a:lstStyle/>
          <a:p>
            <a:fld id="{8ECF6E72-EF1D-4E93-9E74-94910CDEA996}" type="slidenum">
              <a:rPr lang="el-GR" smtClean="0"/>
              <a:pPr/>
              <a:t>110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C00000"/>
                </a:solidFill>
              </a:rPr>
              <a:t>The survey data are primarily stored in 7 source tables </a:t>
            </a:r>
            <a:r>
              <a:rPr lang="en-US" dirty="0" smtClean="0"/>
              <a:t>and are subsequently processed so that they can be integrated in the organization’s warehouse and queried. Each survey varies its schema according to the different number and types of questions comprising the survey’s questionnaire; however, there are several common elements in all surveys. </a:t>
            </a:r>
          </a:p>
          <a:p>
            <a:r>
              <a:rPr lang="en-US" dirty="0" smtClean="0"/>
              <a:t>One table (S1) holds information about the metadata of the survey (e.g., the year held, the sample size, etc.), which are rarely altered or renamed and mostly complemented or specialized yearly by adding new attributes in the survey’s metadata. All other source tables (S2-S7) retain the answers to the questionnaires, where most alterations occur every year. </a:t>
            </a:r>
          </a:p>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22</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202">
              <a:defRPr/>
            </a:pPr>
            <a:r>
              <a:rPr lang="en-US" dirty="0" smtClean="0"/>
              <a:t>In addition, based on our discoveries related to what metric is suitable for each construct; e.g., transitive degree metrics are good predictors for modules with many providers and the out-degree and out strength metrics could be used for modules with a single provider.</a:t>
            </a:r>
            <a:endParaRPr lang="el-GR" dirty="0" smtClean="0"/>
          </a:p>
        </p:txBody>
      </p:sp>
      <p:sp>
        <p:nvSpPr>
          <p:cNvPr id="4" name="Slide Number Placeholder 3"/>
          <p:cNvSpPr>
            <a:spLocks noGrp="1"/>
          </p:cNvSpPr>
          <p:nvPr>
            <p:ph type="sldNum" sz="quarter" idx="10"/>
          </p:nvPr>
        </p:nvSpPr>
        <p:spPr/>
        <p:txBody>
          <a:bodyPr/>
          <a:lstStyle/>
          <a:p>
            <a:fld id="{8ECF6E72-EF1D-4E93-9E74-94910CDEA996}" type="slidenum">
              <a:rPr lang="el-GR" smtClean="0"/>
              <a:pPr/>
              <a:t>111</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type="body"/>
          </p:nvPr>
        </p:nvSpPr>
        <p:spPr>
          <a:xfrm>
            <a:off x="729447" y="4590074"/>
            <a:ext cx="5835219" cy="4348308"/>
          </a:xfrm>
          <a:prstGeom prst="rect">
            <a:avLst/>
          </a:prstGeom>
        </p:spPr>
        <p:txBody>
          <a:bodyPr wrap="none" lIns="0" tIns="0" rIns="0" bIns="0"/>
          <a:lstStyle/>
          <a:p>
            <a:r>
              <a:rPr lang="en-US" dirty="0" err="1"/>
              <a:t>Οι</a:t>
            </a:r>
            <a:r>
              <a:rPr lang="en-US" dirty="0"/>
              <a:t> </a:t>
            </a:r>
            <a:r>
              <a:rPr lang="en-US" dirty="0" err="1"/>
              <a:t>αλλαγές</a:t>
            </a:r>
            <a:r>
              <a:rPr lang="en-US" dirty="0"/>
              <a:t> </a:t>
            </a:r>
            <a:r>
              <a:rPr lang="en-US" dirty="0" err="1"/>
              <a:t>στο</a:t>
            </a:r>
            <a:r>
              <a:rPr lang="en-US" dirty="0"/>
              <a:t> </a:t>
            </a:r>
            <a:r>
              <a:rPr lang="en-US" dirty="0" err="1"/>
              <a:t>σχήμα</a:t>
            </a:r>
            <a:r>
              <a:rPr lang="en-US" dirty="0"/>
              <a:t> </a:t>
            </a:r>
            <a:r>
              <a:rPr lang="en-US" dirty="0" err="1"/>
              <a:t>μιας</a:t>
            </a:r>
            <a:r>
              <a:rPr lang="en-US" dirty="0"/>
              <a:t> </a:t>
            </a:r>
            <a:r>
              <a:rPr lang="en-US" dirty="0" err="1"/>
              <a:t>βάσης</a:t>
            </a:r>
            <a:r>
              <a:rPr lang="en-US" dirty="0"/>
              <a:t> </a:t>
            </a:r>
            <a:r>
              <a:rPr lang="en-US" dirty="0" err="1"/>
              <a:t>μπορούν</a:t>
            </a:r>
            <a:r>
              <a:rPr lang="en-US" dirty="0"/>
              <a:t> </a:t>
            </a:r>
            <a:r>
              <a:rPr lang="en-US" dirty="0" err="1"/>
              <a:t>να</a:t>
            </a:r>
            <a:r>
              <a:rPr lang="en-US" dirty="0"/>
              <a:t> </a:t>
            </a:r>
            <a:r>
              <a:rPr lang="en-US" dirty="0" err="1"/>
              <a:t>επηρεάσουν</a:t>
            </a:r>
            <a:r>
              <a:rPr lang="en-US" dirty="0"/>
              <a:t> </a:t>
            </a:r>
            <a:r>
              <a:rPr lang="en-US" dirty="0" err="1"/>
              <a:t>της</a:t>
            </a:r>
            <a:r>
              <a:rPr lang="en-US" dirty="0"/>
              <a:t> </a:t>
            </a:r>
            <a:r>
              <a:rPr lang="en-US" dirty="0" err="1"/>
              <a:t>εφαρμογές</a:t>
            </a:r>
            <a:r>
              <a:rPr lang="en-US" dirty="0"/>
              <a:t> </a:t>
            </a:r>
            <a:r>
              <a:rPr lang="en-US" dirty="0" err="1"/>
              <a:t>που</a:t>
            </a:r>
            <a:r>
              <a:rPr lang="en-US" dirty="0"/>
              <a:t> </a:t>
            </a:r>
            <a:r>
              <a:rPr lang="en-US" dirty="0" err="1"/>
              <a:t>σχετίζονται</a:t>
            </a:r>
            <a:r>
              <a:rPr lang="en-US" dirty="0"/>
              <a:t> </a:t>
            </a:r>
            <a:r>
              <a:rPr lang="en-US" dirty="0" err="1"/>
              <a:t>με</a:t>
            </a:r>
            <a:r>
              <a:rPr lang="en-US" dirty="0"/>
              <a:t> </a:t>
            </a:r>
            <a:r>
              <a:rPr lang="en-US" dirty="0" err="1"/>
              <a:t>αυτή</a:t>
            </a:r>
            <a:r>
              <a:rPr lang="en-US" dirty="0"/>
              <a:t> </a:t>
            </a:r>
            <a:r>
              <a:rPr lang="en-US" dirty="0" err="1"/>
              <a:t>τη</a:t>
            </a:r>
            <a:r>
              <a:rPr lang="en-US" dirty="0"/>
              <a:t> </a:t>
            </a:r>
            <a:r>
              <a:rPr lang="en-US" dirty="0" err="1"/>
              <a:t>βάση</a:t>
            </a:r>
            <a:r>
              <a:rPr lang="en-US" dirty="0"/>
              <a:t>, </a:t>
            </a:r>
            <a:r>
              <a:rPr lang="en-US" dirty="0" err="1"/>
              <a:t>με</a:t>
            </a:r>
            <a:r>
              <a:rPr lang="en-US" dirty="0"/>
              <a:t> </a:t>
            </a:r>
            <a:r>
              <a:rPr lang="en-US" dirty="0" err="1"/>
              <a:t>τέτοιο</a:t>
            </a:r>
            <a:r>
              <a:rPr lang="en-US" dirty="0"/>
              <a:t> </a:t>
            </a:r>
            <a:r>
              <a:rPr lang="en-US" dirty="0" err="1"/>
              <a:t>τρόπο</a:t>
            </a:r>
            <a:r>
              <a:rPr lang="en-US" dirty="0"/>
              <a:t> </a:t>
            </a:r>
            <a:r>
              <a:rPr lang="en-US" dirty="0" err="1"/>
              <a:t>που</a:t>
            </a:r>
            <a:r>
              <a:rPr lang="en-US" dirty="0"/>
              <a:t> </a:t>
            </a:r>
            <a:r>
              <a:rPr lang="en-US" dirty="0" err="1"/>
              <a:t>είτε</a:t>
            </a:r>
            <a:r>
              <a:rPr lang="en-US" dirty="0"/>
              <a:t> </a:t>
            </a:r>
            <a:r>
              <a:rPr lang="en-US" dirty="0" err="1"/>
              <a:t>θα</a:t>
            </a:r>
            <a:r>
              <a:rPr lang="en-US" dirty="0"/>
              <a:t> </a:t>
            </a:r>
            <a:r>
              <a:rPr lang="en-US" dirty="0" err="1"/>
              <a:t>είναι</a:t>
            </a:r>
            <a:r>
              <a:rPr lang="en-US" dirty="0"/>
              <a:t> </a:t>
            </a:r>
            <a:r>
              <a:rPr lang="en-US" dirty="0" err="1"/>
              <a:t>ασυνεπείς</a:t>
            </a:r>
            <a:r>
              <a:rPr lang="en-US" dirty="0"/>
              <a:t> </a:t>
            </a:r>
            <a:r>
              <a:rPr lang="en-US" dirty="0" err="1"/>
              <a:t>ως</a:t>
            </a:r>
            <a:r>
              <a:rPr lang="en-US" dirty="0"/>
              <a:t> </a:t>
            </a:r>
            <a:r>
              <a:rPr lang="en-US" dirty="0" err="1"/>
              <a:t>προς</a:t>
            </a:r>
            <a:r>
              <a:rPr lang="en-US" dirty="0"/>
              <a:t> </a:t>
            </a:r>
            <a:r>
              <a:rPr lang="en-US" dirty="0" err="1"/>
              <a:t>τα</a:t>
            </a:r>
            <a:r>
              <a:rPr lang="en-US" dirty="0"/>
              <a:t> </a:t>
            </a:r>
            <a:r>
              <a:rPr lang="en-US" dirty="0" err="1"/>
              <a:t>αποτελέσματα</a:t>
            </a:r>
            <a:r>
              <a:rPr lang="en-US" dirty="0"/>
              <a:t> </a:t>
            </a:r>
            <a:r>
              <a:rPr lang="en-US" dirty="0" err="1"/>
              <a:t>που</a:t>
            </a:r>
            <a:r>
              <a:rPr lang="en-US" dirty="0"/>
              <a:t> </a:t>
            </a:r>
            <a:r>
              <a:rPr lang="en-US" dirty="0" err="1"/>
              <a:t>εμφανίζουν</a:t>
            </a:r>
            <a:r>
              <a:rPr lang="en-US" dirty="0"/>
              <a:t>, </a:t>
            </a:r>
            <a:r>
              <a:rPr lang="en-US" dirty="0" err="1"/>
              <a:t>είτε</a:t>
            </a:r>
            <a:r>
              <a:rPr lang="en-US" dirty="0"/>
              <a:t> </a:t>
            </a:r>
            <a:r>
              <a:rPr lang="en-US" dirty="0" err="1"/>
              <a:t>δε</a:t>
            </a:r>
            <a:r>
              <a:rPr lang="en-US" dirty="0"/>
              <a:t> </a:t>
            </a:r>
            <a:r>
              <a:rPr lang="en-US" dirty="0" err="1"/>
              <a:t>θα</a:t>
            </a:r>
            <a:r>
              <a:rPr lang="en-US" dirty="0"/>
              <a:t> </a:t>
            </a:r>
            <a:r>
              <a:rPr lang="en-US" dirty="0" err="1"/>
              <a:t>μπορούν</a:t>
            </a:r>
            <a:r>
              <a:rPr lang="en-US" dirty="0"/>
              <a:t> </a:t>
            </a:r>
            <a:r>
              <a:rPr lang="en-US" dirty="0" err="1"/>
              <a:t>καν</a:t>
            </a:r>
            <a:r>
              <a:rPr lang="en-US" dirty="0"/>
              <a:t> </a:t>
            </a:r>
            <a:r>
              <a:rPr lang="en-US" dirty="0" err="1"/>
              <a:t>να</a:t>
            </a:r>
            <a:r>
              <a:rPr lang="en-US" dirty="0"/>
              <a:t> </a:t>
            </a:r>
            <a:r>
              <a:rPr lang="en-US" dirty="0" err="1"/>
              <a:t>εμφανίσουν</a:t>
            </a:r>
            <a:r>
              <a:rPr lang="en-US" dirty="0"/>
              <a:t> </a:t>
            </a:r>
            <a:r>
              <a:rPr lang="en-US" dirty="0" err="1"/>
              <a:t>αποτελέσματα</a:t>
            </a:r>
            <a:r>
              <a:rPr lang="en-US" dirty="0"/>
              <a:t>.</a:t>
            </a:r>
            <a:endParaRPr dirty="0"/>
          </a:p>
          <a:p>
            <a:r>
              <a:rPr lang="en-US" dirty="0" err="1"/>
              <a:t>Υπάρχει</a:t>
            </a:r>
            <a:r>
              <a:rPr lang="en-US" dirty="0"/>
              <a:t> </a:t>
            </a:r>
            <a:r>
              <a:rPr lang="en-US" dirty="0" err="1"/>
              <a:t>τρόπος</a:t>
            </a:r>
            <a:r>
              <a:rPr lang="en-US" dirty="0"/>
              <a:t> </a:t>
            </a:r>
            <a:r>
              <a:rPr lang="en-US" dirty="0" err="1"/>
              <a:t>ώστε</a:t>
            </a:r>
            <a:r>
              <a:rPr lang="en-US" dirty="0"/>
              <a:t> </a:t>
            </a:r>
            <a:r>
              <a:rPr lang="en-US" dirty="0" err="1"/>
              <a:t>αυτές</a:t>
            </a:r>
            <a:r>
              <a:rPr lang="en-US" dirty="0"/>
              <a:t> </a:t>
            </a:r>
            <a:r>
              <a:rPr lang="en-US" dirty="0" err="1"/>
              <a:t>οι</a:t>
            </a:r>
            <a:r>
              <a:rPr lang="en-US" dirty="0"/>
              <a:t> </a:t>
            </a:r>
            <a:r>
              <a:rPr lang="en-US" dirty="0" err="1"/>
              <a:t>αλλαγές</a:t>
            </a:r>
            <a:r>
              <a:rPr lang="en-US" dirty="0"/>
              <a:t> </a:t>
            </a:r>
            <a:r>
              <a:rPr lang="en-US" dirty="0" err="1"/>
              <a:t>να</a:t>
            </a:r>
            <a:r>
              <a:rPr lang="en-US" dirty="0"/>
              <a:t> </a:t>
            </a:r>
            <a:r>
              <a:rPr lang="en-US" dirty="0" err="1"/>
              <a:t>γίνονται</a:t>
            </a:r>
            <a:r>
              <a:rPr lang="en-US" dirty="0"/>
              <a:t> </a:t>
            </a:r>
            <a:r>
              <a:rPr lang="en-US" dirty="0" err="1"/>
              <a:t>κάτω</a:t>
            </a:r>
            <a:r>
              <a:rPr lang="en-US" dirty="0"/>
              <a:t> </a:t>
            </a:r>
            <a:r>
              <a:rPr lang="en-US" dirty="0" err="1"/>
              <a:t>από</a:t>
            </a:r>
            <a:r>
              <a:rPr lang="en-US" dirty="0"/>
              <a:t> </a:t>
            </a:r>
            <a:r>
              <a:rPr lang="en-US" dirty="0" err="1"/>
              <a:t>κάποιο</a:t>
            </a:r>
            <a:r>
              <a:rPr lang="en-US" dirty="0"/>
              <a:t> </a:t>
            </a:r>
            <a:r>
              <a:rPr lang="en-US" dirty="0" err="1"/>
              <a:t>έλεγχο</a:t>
            </a:r>
            <a:r>
              <a:rPr lang="en-US" dirty="0"/>
              <a:t> </a:t>
            </a:r>
            <a:r>
              <a:rPr lang="en-US" dirty="0" err="1"/>
              <a:t>από</a:t>
            </a:r>
            <a:r>
              <a:rPr lang="en-US" dirty="0"/>
              <a:t> </a:t>
            </a:r>
            <a:r>
              <a:rPr lang="en-US" dirty="0" err="1"/>
              <a:t>το</a:t>
            </a:r>
            <a:r>
              <a:rPr lang="en-US" dirty="0"/>
              <a:t> </a:t>
            </a:r>
            <a:r>
              <a:rPr lang="en-US" dirty="0" err="1"/>
              <a:t>διαχειριστή</a:t>
            </a:r>
            <a:r>
              <a:rPr lang="en-US" dirty="0"/>
              <a:t> </a:t>
            </a:r>
            <a:r>
              <a:rPr lang="en-US" dirty="0" err="1"/>
              <a:t>του</a:t>
            </a:r>
            <a:r>
              <a:rPr lang="en-US" dirty="0"/>
              <a:t> </a:t>
            </a:r>
            <a:r>
              <a:rPr lang="en-US" dirty="0" err="1"/>
              <a:t>συστήματος</a:t>
            </a:r>
            <a:r>
              <a:rPr lang="en-US" dirty="0"/>
              <a:t>?</a:t>
            </a:r>
            <a:endParaRPr dirty="0"/>
          </a:p>
          <a:p>
            <a:r>
              <a:rPr lang="en-US" dirty="0" err="1"/>
              <a:t>Αν</a:t>
            </a:r>
            <a:r>
              <a:rPr lang="en-US" dirty="0"/>
              <a:t> </a:t>
            </a:r>
            <a:r>
              <a:rPr lang="en-US" dirty="0" err="1"/>
              <a:t>υπάρχει</a:t>
            </a:r>
            <a:r>
              <a:rPr lang="en-US" dirty="0"/>
              <a:t> </a:t>
            </a:r>
            <a:r>
              <a:rPr lang="en-US" dirty="0" err="1"/>
              <a:t>μπορεί</a:t>
            </a:r>
            <a:r>
              <a:rPr lang="en-US" dirty="0"/>
              <a:t> </a:t>
            </a:r>
            <a:r>
              <a:rPr lang="en-US" dirty="0" err="1"/>
              <a:t>με</a:t>
            </a:r>
            <a:r>
              <a:rPr lang="en-US" dirty="0"/>
              <a:t> </a:t>
            </a:r>
            <a:r>
              <a:rPr lang="en-US" dirty="0" err="1"/>
              <a:t>κάποιο</a:t>
            </a:r>
            <a:r>
              <a:rPr lang="en-US" dirty="0"/>
              <a:t> </a:t>
            </a:r>
            <a:r>
              <a:rPr lang="en-US" dirty="0" err="1"/>
              <a:t>γρήγορο</a:t>
            </a:r>
            <a:r>
              <a:rPr lang="en-US" dirty="0"/>
              <a:t> </a:t>
            </a:r>
            <a:r>
              <a:rPr lang="en-US" dirty="0" err="1"/>
              <a:t>τρόπο</a:t>
            </a:r>
            <a:r>
              <a:rPr lang="en-US" dirty="0"/>
              <a:t> ο </a:t>
            </a:r>
            <a:r>
              <a:rPr lang="en-US" dirty="0" err="1"/>
              <a:t>διαχειριστής</a:t>
            </a:r>
            <a:r>
              <a:rPr lang="en-US" dirty="0"/>
              <a:t> </a:t>
            </a:r>
            <a:r>
              <a:rPr lang="en-US" dirty="0" err="1"/>
              <a:t>να</a:t>
            </a:r>
            <a:r>
              <a:rPr lang="en-US" dirty="0"/>
              <a:t> </a:t>
            </a:r>
            <a:r>
              <a:rPr lang="en-US" dirty="0" err="1"/>
              <a:t>έχει</a:t>
            </a:r>
            <a:r>
              <a:rPr lang="en-US" dirty="0"/>
              <a:t> </a:t>
            </a:r>
            <a:r>
              <a:rPr lang="en-US" dirty="0" err="1"/>
              <a:t>αυτές</a:t>
            </a:r>
            <a:r>
              <a:rPr lang="en-US" dirty="0"/>
              <a:t> </a:t>
            </a:r>
            <a:r>
              <a:rPr lang="en-US" dirty="0" err="1"/>
              <a:t>τις</a:t>
            </a:r>
            <a:r>
              <a:rPr lang="en-US" dirty="0"/>
              <a:t> </a:t>
            </a:r>
            <a:r>
              <a:rPr lang="en-US" dirty="0" err="1"/>
              <a:t>αλλαγές</a:t>
            </a:r>
            <a:r>
              <a:rPr lang="en-US" dirty="0"/>
              <a:t> </a:t>
            </a:r>
            <a:r>
              <a:rPr lang="en-US" dirty="0" err="1"/>
              <a:t>που</a:t>
            </a:r>
            <a:r>
              <a:rPr lang="en-US" dirty="0"/>
              <a:t> </a:t>
            </a:r>
            <a:r>
              <a:rPr lang="en-US" dirty="0" err="1"/>
              <a:t>θα</a:t>
            </a:r>
            <a:r>
              <a:rPr lang="en-US" dirty="0"/>
              <a:t> </a:t>
            </a:r>
            <a:r>
              <a:rPr lang="en-US" dirty="0" err="1"/>
              <a:t>χρειαστούν</a:t>
            </a:r>
            <a:r>
              <a:rPr lang="en-US" dirty="0"/>
              <a:t>?</a:t>
            </a:r>
            <a:endParaRPr dirty="0"/>
          </a:p>
          <a:p>
            <a:r>
              <a:rPr lang="en-US" dirty="0" err="1"/>
              <a:t>Αν</a:t>
            </a:r>
            <a:r>
              <a:rPr lang="en-US" dirty="0"/>
              <a:t> </a:t>
            </a:r>
            <a:r>
              <a:rPr lang="en-US" dirty="0" err="1"/>
              <a:t>υπάρχουν</a:t>
            </a:r>
            <a:r>
              <a:rPr lang="en-US" dirty="0"/>
              <a:t> </a:t>
            </a:r>
            <a:r>
              <a:rPr lang="en-US" dirty="0" err="1"/>
              <a:t>συγκρούσεις</a:t>
            </a:r>
            <a:r>
              <a:rPr lang="en-US" dirty="0"/>
              <a:t> </a:t>
            </a:r>
            <a:r>
              <a:rPr lang="en-US" dirty="0" err="1"/>
              <a:t>σχετικά</a:t>
            </a:r>
            <a:r>
              <a:rPr lang="en-US" dirty="0"/>
              <a:t> </a:t>
            </a:r>
            <a:r>
              <a:rPr lang="en-US" dirty="0" err="1"/>
              <a:t>με</a:t>
            </a:r>
            <a:r>
              <a:rPr lang="en-US" dirty="0"/>
              <a:t> </a:t>
            </a:r>
            <a:r>
              <a:rPr lang="en-US" dirty="0" err="1"/>
              <a:t>την</a:t>
            </a:r>
            <a:r>
              <a:rPr lang="en-US" dirty="0"/>
              <a:t> </a:t>
            </a:r>
            <a:r>
              <a:rPr lang="en-US" dirty="0" err="1"/>
              <a:t>αποδοχή</a:t>
            </a:r>
            <a:r>
              <a:rPr lang="en-US" dirty="0"/>
              <a:t> ή </a:t>
            </a:r>
            <a:r>
              <a:rPr lang="en-US" dirty="0" err="1"/>
              <a:t>μη</a:t>
            </a:r>
            <a:r>
              <a:rPr lang="en-US" dirty="0"/>
              <a:t> </a:t>
            </a:r>
            <a:r>
              <a:rPr lang="en-US" dirty="0" err="1"/>
              <a:t>κάποιας</a:t>
            </a:r>
            <a:r>
              <a:rPr lang="en-US" dirty="0"/>
              <a:t> </a:t>
            </a:r>
            <a:r>
              <a:rPr lang="en-US" dirty="0" err="1"/>
              <a:t>αλλαγής</a:t>
            </a:r>
            <a:r>
              <a:rPr lang="en-US" dirty="0"/>
              <a:t> </a:t>
            </a:r>
            <a:r>
              <a:rPr lang="en-US" dirty="0" err="1"/>
              <a:t>από</a:t>
            </a:r>
            <a:r>
              <a:rPr lang="en-US" dirty="0"/>
              <a:t> </a:t>
            </a:r>
            <a:r>
              <a:rPr lang="en-US" dirty="0" err="1"/>
              <a:t>τις</a:t>
            </a:r>
            <a:r>
              <a:rPr lang="en-US" dirty="0"/>
              <a:t> </a:t>
            </a:r>
            <a:r>
              <a:rPr lang="en-US" dirty="0" err="1"/>
              <a:t>εφαρμογές</a:t>
            </a:r>
            <a:r>
              <a:rPr lang="en-US" dirty="0"/>
              <a:t> </a:t>
            </a:r>
            <a:r>
              <a:rPr lang="en-US" dirty="0" err="1"/>
              <a:t>που</a:t>
            </a:r>
            <a:r>
              <a:rPr lang="en-US" dirty="0"/>
              <a:t> </a:t>
            </a:r>
            <a:r>
              <a:rPr lang="en-US" dirty="0" err="1"/>
              <a:t>χρησιμοποιούν</a:t>
            </a:r>
            <a:r>
              <a:rPr lang="en-US" dirty="0"/>
              <a:t> </a:t>
            </a:r>
            <a:r>
              <a:rPr lang="en-US" dirty="0" err="1"/>
              <a:t>τη</a:t>
            </a:r>
            <a:r>
              <a:rPr lang="en-US" dirty="0"/>
              <a:t> </a:t>
            </a:r>
            <a:r>
              <a:rPr lang="en-US" dirty="0" err="1"/>
              <a:t>βάση</a:t>
            </a:r>
            <a:r>
              <a:rPr lang="en-US" dirty="0"/>
              <a:t>, </a:t>
            </a:r>
            <a:r>
              <a:rPr lang="en-US" dirty="0" err="1"/>
              <a:t>υπάρχει</a:t>
            </a:r>
            <a:r>
              <a:rPr lang="en-US" dirty="0"/>
              <a:t> </a:t>
            </a:r>
            <a:r>
              <a:rPr lang="en-US" dirty="0" err="1"/>
              <a:t>δυνατότητα</a:t>
            </a:r>
            <a:r>
              <a:rPr lang="en-US" dirty="0"/>
              <a:t> </a:t>
            </a:r>
            <a:r>
              <a:rPr lang="en-US" dirty="0" err="1"/>
              <a:t>να</a:t>
            </a:r>
            <a:r>
              <a:rPr lang="en-US" dirty="0"/>
              <a:t> </a:t>
            </a:r>
            <a:r>
              <a:rPr lang="en-US" dirty="0" err="1"/>
              <a:t>ικανοποιηθούν</a:t>
            </a:r>
            <a:r>
              <a:rPr lang="en-US" dirty="0"/>
              <a:t> </a:t>
            </a:r>
            <a:r>
              <a:rPr lang="en-US" dirty="0" err="1"/>
              <a:t>όλοι</a:t>
            </a:r>
            <a:r>
              <a:rPr lang="en-US" dirty="0"/>
              <a:t>?</a:t>
            </a: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p:cNvSpPr>
          <p:nvPr>
            <p:ph type="body"/>
          </p:nvPr>
        </p:nvSpPr>
        <p:spPr>
          <a:xfrm>
            <a:off x="665930" y="4670317"/>
            <a:ext cx="5330454" cy="4424400"/>
          </a:xfrm>
          <a:prstGeom prst="rect">
            <a:avLst/>
          </a:prstGeom>
        </p:spPr>
        <p:txBody>
          <a:bodyPr lIns="97926" tIns="49139" rIns="97926" bIns="49139"/>
          <a:lstStyle/>
          <a:p>
            <a:pPr>
              <a:lnSpc>
                <a:spcPct val="100000"/>
              </a:lnSpc>
            </a:pPr>
            <a:r>
              <a:rPr lang="en-US"/>
              <a:t>Χρησιμοποιούμε ένα γράφο ο οποίος αποτελεί αναπαράσταση του οικοσυστήματός μας και χρησιμοποιούμε μηχανισμούς που με βάση τις πολιτικές που καθορίζουμε επιτρέπουν ή όχι τις όποιες αλλαγές δοκιμάζει να κάνει ο χρήστης στο οικοσύστημά του, πριν την υλοποιήσει στην πραγματικότητα.</a:t>
            </a:r>
            <a:endParaRPr/>
          </a:p>
          <a:p>
            <a:pPr>
              <a:lnSpc>
                <a:spcPct val="100000"/>
              </a:lnSpc>
            </a:pPr>
            <a:r>
              <a:rPr lang="en-US"/>
              <a:t>Βάζουμε policies ώστε να καθορίσουμε τον τρόπο συμπεριφοράς (αποδοχής δηλαδή ή μη) των αλλαγών αυτών. Πχ δεχόμαστε την προσθήκη νέας column στη view αλλά απορρίπτουμε  τη διαγραφή στην query.</a:t>
            </a:r>
            <a:endParaRPr/>
          </a:p>
          <a:p>
            <a:pPr>
              <a:lnSpc>
                <a:spcPct val="100000"/>
              </a:lnSpc>
            </a:pPr>
            <a:endParaRPr/>
          </a:p>
        </p:txBody>
      </p:sp>
      <p:sp>
        <p:nvSpPr>
          <p:cNvPr id="524"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55A43DFF-E80D-4DC3-9D18-C1858B0F09D6}" type="slidenum">
              <a:rPr lang="en-US" sz="1300">
                <a:solidFill>
                  <a:srgbClr val="000000"/>
                </a:solidFill>
              </a:rPr>
              <a:pPr>
                <a:lnSpc>
                  <a:spcPct val="100000"/>
                </a:lnSpc>
              </a:pPr>
              <a:t>119</a:t>
            </a:fld>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65930" y="4670317"/>
            <a:ext cx="5330454" cy="4424400"/>
          </a:xfrm>
          <a:prstGeom prst="rect">
            <a:avLst/>
          </a:prstGeom>
        </p:spPr>
        <p:txBody>
          <a:bodyPr lIns="97926" tIns="49139" rIns="97926" bIns="49139"/>
          <a:lstStyle/>
          <a:p>
            <a:r>
              <a:rPr lang="en-US" dirty="0" err="1"/>
              <a:t>Είναι</a:t>
            </a:r>
            <a:r>
              <a:rPr lang="en-US" dirty="0"/>
              <a:t> </a:t>
            </a:r>
            <a:r>
              <a:rPr lang="en-US" dirty="0" err="1"/>
              <a:t>ένας</a:t>
            </a:r>
            <a:r>
              <a:rPr lang="en-US" dirty="0"/>
              <a:t> </a:t>
            </a:r>
            <a:r>
              <a:rPr lang="en-US" dirty="0" err="1"/>
              <a:t>γράφος</a:t>
            </a:r>
            <a:r>
              <a:rPr lang="en-US" dirty="0"/>
              <a:t> </a:t>
            </a:r>
            <a:r>
              <a:rPr lang="en-US" dirty="0" err="1"/>
              <a:t>του</a:t>
            </a:r>
            <a:r>
              <a:rPr lang="en-US" dirty="0"/>
              <a:t> </a:t>
            </a:r>
            <a:r>
              <a:rPr lang="en-US" dirty="0" err="1"/>
              <a:t>οποίου</a:t>
            </a:r>
            <a:r>
              <a:rPr lang="en-US" dirty="0"/>
              <a:t> </a:t>
            </a:r>
            <a:r>
              <a:rPr lang="en-US" dirty="0" err="1"/>
              <a:t>τα</a:t>
            </a:r>
            <a:r>
              <a:rPr lang="en-US" dirty="0"/>
              <a:t> </a:t>
            </a:r>
            <a:r>
              <a:rPr lang="en-US" dirty="0" err="1"/>
              <a:t>κομμάτια</a:t>
            </a:r>
            <a:r>
              <a:rPr lang="en-US" dirty="0"/>
              <a:t> </a:t>
            </a:r>
            <a:r>
              <a:rPr lang="en-US" dirty="0" err="1"/>
              <a:t>αναπαριστούν</a:t>
            </a:r>
            <a:r>
              <a:rPr lang="en-US" dirty="0"/>
              <a:t> </a:t>
            </a:r>
            <a:r>
              <a:rPr lang="en-US" dirty="0" err="1"/>
              <a:t>τα</a:t>
            </a:r>
            <a:r>
              <a:rPr lang="en-US" dirty="0"/>
              <a:t> </a:t>
            </a:r>
            <a:r>
              <a:rPr lang="en-US" dirty="0" err="1"/>
              <a:t>δομικά</a:t>
            </a:r>
            <a:r>
              <a:rPr lang="en-US" dirty="0"/>
              <a:t> </a:t>
            </a:r>
            <a:r>
              <a:rPr lang="en-US" dirty="0" err="1"/>
              <a:t>στοιχεία</a:t>
            </a:r>
            <a:r>
              <a:rPr lang="en-US" dirty="0"/>
              <a:t> </a:t>
            </a:r>
            <a:r>
              <a:rPr lang="en-US" dirty="0" err="1"/>
              <a:t>του</a:t>
            </a:r>
            <a:r>
              <a:rPr lang="en-US" dirty="0"/>
              <a:t> </a:t>
            </a:r>
            <a:r>
              <a:rPr lang="en-US" dirty="0" err="1"/>
              <a:t>οικοσυστήματος</a:t>
            </a:r>
            <a:r>
              <a:rPr lang="en-US" dirty="0"/>
              <a:t>.  </a:t>
            </a:r>
            <a:r>
              <a:rPr lang="en-US" dirty="0" err="1"/>
              <a:t>Εδώ</a:t>
            </a:r>
            <a:r>
              <a:rPr lang="en-US" dirty="0"/>
              <a:t> </a:t>
            </a:r>
            <a:r>
              <a:rPr lang="en-US" dirty="0" err="1"/>
              <a:t>βλέπουμε</a:t>
            </a:r>
            <a:r>
              <a:rPr lang="en-US" dirty="0"/>
              <a:t> </a:t>
            </a:r>
            <a:r>
              <a:rPr lang="en-US" dirty="0" err="1"/>
              <a:t>ειδικότερα</a:t>
            </a:r>
            <a:r>
              <a:rPr lang="en-US" dirty="0"/>
              <a:t> </a:t>
            </a:r>
            <a:r>
              <a:rPr lang="en-US" dirty="0" err="1"/>
              <a:t>ένα</a:t>
            </a:r>
            <a:r>
              <a:rPr lang="en-US" dirty="0"/>
              <a:t> </a:t>
            </a:r>
            <a:r>
              <a:rPr lang="en-US" dirty="0" err="1"/>
              <a:t>από</a:t>
            </a:r>
            <a:r>
              <a:rPr lang="en-US" dirty="0"/>
              <a:t> </a:t>
            </a:r>
            <a:r>
              <a:rPr lang="en-US" dirty="0" err="1"/>
              <a:t>αυτά</a:t>
            </a:r>
            <a:r>
              <a:rPr lang="en-US" dirty="0"/>
              <a:t> </a:t>
            </a:r>
            <a:r>
              <a:rPr lang="en-US" dirty="0" err="1"/>
              <a:t>τα</a:t>
            </a:r>
            <a:r>
              <a:rPr lang="en-US" dirty="0"/>
              <a:t> </a:t>
            </a:r>
            <a:r>
              <a:rPr lang="en-US" dirty="0" err="1"/>
              <a:t>δομικά</a:t>
            </a:r>
            <a:r>
              <a:rPr lang="en-US" dirty="0"/>
              <a:t> </a:t>
            </a:r>
            <a:r>
              <a:rPr lang="en-US" dirty="0" err="1"/>
              <a:t>στοιχεία</a:t>
            </a:r>
            <a:r>
              <a:rPr lang="en-US" dirty="0"/>
              <a:t>, </a:t>
            </a:r>
            <a:r>
              <a:rPr lang="en-US" dirty="0" err="1"/>
              <a:t>μια</a:t>
            </a:r>
            <a:r>
              <a:rPr lang="en-US" dirty="0"/>
              <a:t> query </a:t>
            </a:r>
            <a:r>
              <a:rPr lang="en-US" dirty="0" err="1"/>
              <a:t>που</a:t>
            </a:r>
            <a:r>
              <a:rPr lang="en-US" dirty="0"/>
              <a:t> </a:t>
            </a:r>
            <a:r>
              <a:rPr lang="en-US" dirty="0" err="1"/>
              <a:t>δίνει</a:t>
            </a:r>
            <a:r>
              <a:rPr lang="en-US" dirty="0"/>
              <a:t> </a:t>
            </a:r>
            <a:r>
              <a:rPr lang="en-US" dirty="0" err="1"/>
              <a:t>το</a:t>
            </a:r>
            <a:r>
              <a:rPr lang="en-US" dirty="0"/>
              <a:t> </a:t>
            </a:r>
            <a:r>
              <a:rPr lang="en-US" dirty="0" err="1"/>
              <a:t>μέσο</a:t>
            </a:r>
            <a:r>
              <a:rPr lang="en-US" dirty="0"/>
              <a:t> </a:t>
            </a:r>
            <a:r>
              <a:rPr lang="en-US" dirty="0" err="1"/>
              <a:t>όρο</a:t>
            </a:r>
            <a:r>
              <a:rPr lang="en-US" dirty="0"/>
              <a:t> </a:t>
            </a:r>
            <a:r>
              <a:rPr lang="en-US" dirty="0" err="1"/>
              <a:t>των</a:t>
            </a:r>
            <a:r>
              <a:rPr lang="en-US" dirty="0"/>
              <a:t> </a:t>
            </a:r>
            <a:r>
              <a:rPr lang="en-US" dirty="0" err="1"/>
              <a:t>επιτυχημένων</a:t>
            </a:r>
            <a:r>
              <a:rPr lang="en-US" dirty="0"/>
              <a:t> </a:t>
            </a:r>
            <a:r>
              <a:rPr lang="en-US" dirty="0" err="1"/>
              <a:t>μαθημάτων</a:t>
            </a:r>
            <a:r>
              <a:rPr lang="en-US" dirty="0"/>
              <a:t> </a:t>
            </a:r>
            <a:r>
              <a:rPr lang="en-US" dirty="0" err="1"/>
              <a:t>των</a:t>
            </a:r>
            <a:r>
              <a:rPr lang="en-US" dirty="0"/>
              <a:t> </a:t>
            </a:r>
            <a:r>
              <a:rPr lang="en-US" dirty="0" err="1"/>
              <a:t>φοιτητών</a:t>
            </a:r>
            <a:r>
              <a:rPr lang="en-US" dirty="0"/>
              <a:t> </a:t>
            </a:r>
            <a:r>
              <a:rPr lang="en-US" dirty="0" err="1"/>
              <a:t>του</a:t>
            </a:r>
            <a:r>
              <a:rPr lang="en-US" dirty="0"/>
              <a:t> </a:t>
            </a:r>
            <a:r>
              <a:rPr lang="en-US" dirty="0" err="1"/>
              <a:t>πανεπιστημίου</a:t>
            </a:r>
            <a:r>
              <a:rPr lang="en-US" dirty="0"/>
              <a:t>.  </a:t>
            </a:r>
            <a:r>
              <a:rPr lang="en-US" dirty="0" err="1"/>
              <a:t>Μπορούμε</a:t>
            </a:r>
            <a:r>
              <a:rPr lang="en-US" dirty="0"/>
              <a:t> </a:t>
            </a:r>
            <a:r>
              <a:rPr lang="en-US" dirty="0" err="1"/>
              <a:t>να</a:t>
            </a:r>
            <a:r>
              <a:rPr lang="en-US" dirty="0"/>
              <a:t> </a:t>
            </a:r>
            <a:r>
              <a:rPr lang="en-US" dirty="0" err="1"/>
              <a:t>παρατηρήσουμε</a:t>
            </a:r>
            <a:r>
              <a:rPr lang="en-US" dirty="0"/>
              <a:t> </a:t>
            </a:r>
            <a:r>
              <a:rPr lang="en-US" dirty="0" err="1"/>
              <a:t>τα</a:t>
            </a:r>
            <a:r>
              <a:rPr lang="en-US" dirty="0"/>
              <a:t> </a:t>
            </a:r>
            <a:r>
              <a:rPr lang="en-US" dirty="0" err="1"/>
              <a:t>κύρια</a:t>
            </a:r>
            <a:r>
              <a:rPr lang="en-US" dirty="0"/>
              <a:t> </a:t>
            </a:r>
            <a:r>
              <a:rPr lang="en-US" dirty="0" err="1"/>
              <a:t>στοιχεία</a:t>
            </a:r>
            <a:r>
              <a:rPr lang="en-US" dirty="0"/>
              <a:t> </a:t>
            </a:r>
            <a:r>
              <a:rPr lang="en-US" dirty="0" err="1"/>
              <a:t>του</a:t>
            </a:r>
            <a:r>
              <a:rPr lang="en-US" dirty="0"/>
              <a:t> </a:t>
            </a:r>
            <a:r>
              <a:rPr lang="en-US" dirty="0" err="1"/>
              <a:t>που</a:t>
            </a:r>
            <a:r>
              <a:rPr lang="en-US" dirty="0"/>
              <a:t> </a:t>
            </a:r>
            <a:r>
              <a:rPr lang="en-US" dirty="0" err="1"/>
              <a:t>είναι</a:t>
            </a:r>
            <a:r>
              <a:rPr lang="en-US" dirty="0"/>
              <a:t> </a:t>
            </a:r>
            <a:r>
              <a:rPr lang="en-US" dirty="0" err="1"/>
              <a:t>τα</a:t>
            </a:r>
            <a:r>
              <a:rPr lang="en-US" dirty="0"/>
              <a:t> </a:t>
            </a:r>
            <a:r>
              <a:rPr lang="en-US" dirty="0" err="1"/>
              <a:t>σημεία</a:t>
            </a:r>
            <a:r>
              <a:rPr lang="en-US" dirty="0"/>
              <a:t> </a:t>
            </a:r>
            <a:r>
              <a:rPr lang="en-US" dirty="0" err="1"/>
              <a:t>εισόδου</a:t>
            </a:r>
            <a:r>
              <a:rPr lang="en-US" dirty="0"/>
              <a:t> </a:t>
            </a:r>
            <a:r>
              <a:rPr lang="en-US" dirty="0" err="1"/>
              <a:t>πληροφορίας</a:t>
            </a:r>
            <a:r>
              <a:rPr lang="en-US" dirty="0"/>
              <a:t> </a:t>
            </a:r>
            <a:r>
              <a:rPr lang="en-US" dirty="0" err="1"/>
              <a:t>που</a:t>
            </a:r>
            <a:r>
              <a:rPr lang="en-US" dirty="0"/>
              <a:t> </a:t>
            </a:r>
            <a:r>
              <a:rPr lang="en-US" dirty="0" err="1"/>
              <a:t>ξεχωρίζουμε</a:t>
            </a:r>
            <a:r>
              <a:rPr lang="en-US" dirty="0"/>
              <a:t> </a:t>
            </a:r>
            <a:r>
              <a:rPr lang="en-US" dirty="0" err="1"/>
              <a:t>με</a:t>
            </a:r>
            <a:r>
              <a:rPr lang="en-US" dirty="0"/>
              <a:t> </a:t>
            </a:r>
            <a:r>
              <a:rPr lang="en-US" dirty="0" err="1"/>
              <a:t>το</a:t>
            </a:r>
            <a:r>
              <a:rPr lang="en-US" dirty="0"/>
              <a:t> INS </a:t>
            </a:r>
            <a:r>
              <a:rPr lang="en-US" dirty="0" err="1"/>
              <a:t>και</a:t>
            </a:r>
            <a:r>
              <a:rPr lang="en-US" dirty="0"/>
              <a:t> </a:t>
            </a:r>
            <a:r>
              <a:rPr lang="en-US" dirty="0" err="1"/>
              <a:t>συνδέονται</a:t>
            </a:r>
            <a:r>
              <a:rPr lang="en-US" dirty="0"/>
              <a:t> </a:t>
            </a:r>
            <a:r>
              <a:rPr lang="en-US" dirty="0" err="1"/>
              <a:t>στο</a:t>
            </a:r>
            <a:r>
              <a:rPr lang="en-US" dirty="0"/>
              <a:t> </a:t>
            </a:r>
            <a:r>
              <a:rPr lang="en-US" dirty="0" err="1"/>
              <a:t>δομικό</a:t>
            </a:r>
            <a:r>
              <a:rPr lang="en-US" dirty="0"/>
              <a:t> </a:t>
            </a:r>
            <a:r>
              <a:rPr lang="en-US" dirty="0" err="1"/>
              <a:t>στοιχείο</a:t>
            </a:r>
            <a:r>
              <a:rPr lang="en-US" dirty="0"/>
              <a:t> </a:t>
            </a:r>
            <a:r>
              <a:rPr lang="en-US" dirty="0" err="1"/>
              <a:t>που</a:t>
            </a:r>
            <a:r>
              <a:rPr lang="en-US" dirty="0"/>
              <a:t> </a:t>
            </a:r>
            <a:r>
              <a:rPr lang="en-US" dirty="0" err="1"/>
              <a:t>παρέχει</a:t>
            </a:r>
            <a:r>
              <a:rPr lang="en-US" dirty="0"/>
              <a:t> </a:t>
            </a:r>
            <a:r>
              <a:rPr lang="en-US" dirty="0" err="1"/>
              <a:t>αυτή</a:t>
            </a:r>
            <a:r>
              <a:rPr lang="en-US" dirty="0"/>
              <a:t> </a:t>
            </a:r>
            <a:r>
              <a:rPr lang="en-US" dirty="0" err="1"/>
              <a:t>την</a:t>
            </a:r>
            <a:r>
              <a:rPr lang="en-US" dirty="0"/>
              <a:t> </a:t>
            </a:r>
            <a:r>
              <a:rPr lang="en-US" dirty="0" err="1"/>
              <a:t>πληροφορία</a:t>
            </a:r>
            <a:r>
              <a:rPr lang="en-US" dirty="0"/>
              <a:t>, </a:t>
            </a:r>
            <a:r>
              <a:rPr lang="en-US" dirty="0" err="1"/>
              <a:t>το</a:t>
            </a:r>
            <a:r>
              <a:rPr lang="en-US" dirty="0"/>
              <a:t> </a:t>
            </a:r>
            <a:r>
              <a:rPr lang="en-US" dirty="0" err="1"/>
              <a:t>σημείο</a:t>
            </a:r>
            <a:r>
              <a:rPr lang="en-US" dirty="0"/>
              <a:t> </a:t>
            </a:r>
            <a:r>
              <a:rPr lang="en-US" dirty="0" err="1"/>
              <a:t>εξόδου</a:t>
            </a:r>
            <a:r>
              <a:rPr lang="en-US" dirty="0"/>
              <a:t> </a:t>
            </a:r>
            <a:r>
              <a:rPr lang="en-US" dirty="0" err="1"/>
              <a:t>πληροφορίας</a:t>
            </a:r>
            <a:r>
              <a:rPr lang="en-US" dirty="0"/>
              <a:t> </a:t>
            </a:r>
            <a:r>
              <a:rPr lang="en-US" dirty="0" err="1"/>
              <a:t>που</a:t>
            </a:r>
            <a:r>
              <a:rPr lang="en-US" dirty="0"/>
              <a:t> </a:t>
            </a:r>
            <a:r>
              <a:rPr lang="en-US" dirty="0" err="1"/>
              <a:t>δηλώνει</a:t>
            </a:r>
            <a:r>
              <a:rPr lang="en-US" dirty="0"/>
              <a:t> </a:t>
            </a:r>
            <a:r>
              <a:rPr lang="en-US" dirty="0" err="1"/>
              <a:t>τι</a:t>
            </a:r>
            <a:r>
              <a:rPr lang="en-US" dirty="0"/>
              <a:t> </a:t>
            </a:r>
            <a:r>
              <a:rPr lang="en-US" dirty="0" err="1"/>
              <a:t>αποτελέσματα</a:t>
            </a:r>
            <a:r>
              <a:rPr lang="en-US" dirty="0"/>
              <a:t> </a:t>
            </a:r>
            <a:r>
              <a:rPr lang="en-US" dirty="0" err="1"/>
              <a:t>προσφέρει</a:t>
            </a:r>
            <a:r>
              <a:rPr lang="en-US" dirty="0"/>
              <a:t> </a:t>
            </a:r>
            <a:r>
              <a:rPr lang="en-US" dirty="0" err="1"/>
              <a:t>αυτό</a:t>
            </a:r>
            <a:r>
              <a:rPr lang="en-US" dirty="0"/>
              <a:t> </a:t>
            </a:r>
            <a:r>
              <a:rPr lang="en-US" dirty="0" err="1"/>
              <a:t>το</a:t>
            </a:r>
            <a:r>
              <a:rPr lang="en-US" dirty="0"/>
              <a:t> </a:t>
            </a:r>
            <a:r>
              <a:rPr lang="en-US" dirty="0" err="1"/>
              <a:t>δομικό</a:t>
            </a:r>
            <a:r>
              <a:rPr lang="en-US" dirty="0"/>
              <a:t> </a:t>
            </a:r>
            <a:r>
              <a:rPr lang="en-US" dirty="0" err="1"/>
              <a:t>στοιχείο</a:t>
            </a:r>
            <a:r>
              <a:rPr lang="en-US" dirty="0"/>
              <a:t> </a:t>
            </a:r>
            <a:r>
              <a:rPr lang="en-US" dirty="0" err="1"/>
              <a:t>στους</a:t>
            </a:r>
            <a:r>
              <a:rPr lang="en-US" dirty="0"/>
              <a:t> </a:t>
            </a:r>
            <a:r>
              <a:rPr lang="en-US" dirty="0" err="1"/>
              <a:t>χρήστες</a:t>
            </a:r>
            <a:r>
              <a:rPr lang="en-US" dirty="0"/>
              <a:t> </a:t>
            </a:r>
            <a:r>
              <a:rPr lang="en-US" dirty="0" err="1"/>
              <a:t>του</a:t>
            </a:r>
            <a:r>
              <a:rPr lang="en-US" dirty="0"/>
              <a:t> </a:t>
            </a:r>
            <a:r>
              <a:rPr lang="en-US" dirty="0" err="1"/>
              <a:t>και</a:t>
            </a:r>
            <a:r>
              <a:rPr lang="en-US" dirty="0"/>
              <a:t> </a:t>
            </a:r>
            <a:r>
              <a:rPr lang="en-US" dirty="0" err="1"/>
              <a:t>τέλος</a:t>
            </a:r>
            <a:r>
              <a:rPr lang="en-US" dirty="0"/>
              <a:t> </a:t>
            </a:r>
            <a:r>
              <a:rPr lang="en-US" dirty="0" err="1"/>
              <a:t>την</a:t>
            </a:r>
            <a:r>
              <a:rPr lang="en-US" dirty="0"/>
              <a:t> </a:t>
            </a:r>
            <a:r>
              <a:rPr lang="en-US" dirty="0" err="1"/>
              <a:t>εσωτερική</a:t>
            </a:r>
            <a:r>
              <a:rPr lang="en-US" dirty="0"/>
              <a:t> </a:t>
            </a:r>
            <a:r>
              <a:rPr lang="en-US" dirty="0" err="1"/>
              <a:t>του</a:t>
            </a:r>
            <a:r>
              <a:rPr lang="en-US" dirty="0"/>
              <a:t> </a:t>
            </a:r>
            <a:r>
              <a:rPr lang="en-US" dirty="0" err="1"/>
              <a:t>διαρρύθμιση</a:t>
            </a:r>
            <a:r>
              <a:rPr lang="en-US" dirty="0"/>
              <a:t> </a:t>
            </a:r>
            <a:r>
              <a:rPr lang="en-US" dirty="0" err="1"/>
              <a:t>που</a:t>
            </a:r>
            <a:r>
              <a:rPr lang="en-US" dirty="0"/>
              <a:t> </a:t>
            </a:r>
            <a:r>
              <a:rPr lang="en-US" dirty="0" err="1"/>
              <a:t>ουσιαστικά</a:t>
            </a:r>
            <a:r>
              <a:rPr lang="en-US" dirty="0"/>
              <a:t> </a:t>
            </a:r>
            <a:r>
              <a:rPr lang="en-US" dirty="0" err="1"/>
              <a:t>υποδηλώνει</a:t>
            </a:r>
            <a:r>
              <a:rPr lang="en-US" dirty="0"/>
              <a:t> </a:t>
            </a:r>
            <a:r>
              <a:rPr lang="en-US" dirty="0" err="1"/>
              <a:t>τα</a:t>
            </a:r>
            <a:r>
              <a:rPr lang="en-US" dirty="0"/>
              <a:t> </a:t>
            </a:r>
            <a:r>
              <a:rPr lang="en-US" dirty="0" err="1"/>
              <a:t>φίλτρα</a:t>
            </a:r>
            <a:r>
              <a:rPr lang="en-US" dirty="0"/>
              <a:t> </a:t>
            </a:r>
            <a:r>
              <a:rPr lang="en-US" dirty="0" err="1"/>
              <a:t>που</a:t>
            </a:r>
            <a:r>
              <a:rPr lang="en-US" dirty="0"/>
              <a:t> </a:t>
            </a:r>
            <a:r>
              <a:rPr lang="en-US" dirty="0" err="1"/>
              <a:t>θέλει</a:t>
            </a:r>
            <a:r>
              <a:rPr lang="en-US" dirty="0"/>
              <a:t> ο </a:t>
            </a:r>
            <a:r>
              <a:rPr lang="en-US" dirty="0" err="1"/>
              <a:t>χρήστης</a:t>
            </a:r>
            <a:r>
              <a:rPr lang="en-US" dirty="0"/>
              <a:t> </a:t>
            </a:r>
            <a:r>
              <a:rPr lang="en-US" dirty="0" err="1"/>
              <a:t>να</a:t>
            </a:r>
            <a:r>
              <a:rPr lang="en-US" dirty="0"/>
              <a:t> </a:t>
            </a:r>
            <a:r>
              <a:rPr lang="en-US" dirty="0" err="1"/>
              <a:t>χρησιμοποιήσει</a:t>
            </a:r>
            <a:r>
              <a:rPr lang="en-US" dirty="0"/>
              <a:t> </a:t>
            </a:r>
            <a:r>
              <a:rPr lang="en-US" dirty="0" err="1"/>
              <a:t>πάνω</a:t>
            </a:r>
            <a:r>
              <a:rPr lang="en-US" dirty="0"/>
              <a:t> </a:t>
            </a:r>
            <a:r>
              <a:rPr lang="en-US" dirty="0" err="1"/>
              <a:t>στην</a:t>
            </a:r>
            <a:r>
              <a:rPr lang="en-US" dirty="0"/>
              <a:t> </a:t>
            </a:r>
            <a:r>
              <a:rPr lang="en-US" dirty="0" err="1"/>
              <a:t>πληροφορία</a:t>
            </a:r>
            <a:r>
              <a:rPr lang="en-US" dirty="0"/>
              <a:t> </a:t>
            </a:r>
            <a:r>
              <a:rPr lang="en-US" dirty="0" err="1"/>
              <a:t>αυτή</a:t>
            </a:r>
            <a:r>
              <a:rPr lang="en-US" dirty="0"/>
              <a:t> (</a:t>
            </a:r>
            <a:r>
              <a:rPr lang="en-US" dirty="0" err="1"/>
              <a:t>για</a:t>
            </a:r>
            <a:r>
              <a:rPr lang="en-US" dirty="0"/>
              <a:t> </a:t>
            </a:r>
            <a:r>
              <a:rPr lang="en-US" dirty="0" err="1"/>
              <a:t>παράδειγμα</a:t>
            </a:r>
            <a:r>
              <a:rPr lang="en-US" dirty="0"/>
              <a:t> </a:t>
            </a:r>
            <a:r>
              <a:rPr lang="en-US" dirty="0" err="1"/>
              <a:t>το</a:t>
            </a:r>
            <a:r>
              <a:rPr lang="en-US" dirty="0"/>
              <a:t> </a:t>
            </a:r>
            <a:r>
              <a:rPr lang="en-US" dirty="0" err="1"/>
              <a:t>tgrade</a:t>
            </a:r>
            <a:r>
              <a:rPr lang="en-US" dirty="0"/>
              <a:t> &gt; 4/10)</a:t>
            </a:r>
            <a:endParaRPr dirty="0"/>
          </a:p>
        </p:txBody>
      </p:sp>
      <p:sp>
        <p:nvSpPr>
          <p:cNvPr id="526"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02B1ACA8-B2BF-4CF0-9720-692534D03327}" type="slidenum">
              <a:rPr lang="en-US" sz="1300">
                <a:solidFill>
                  <a:srgbClr val="000000"/>
                </a:solidFill>
              </a:rPr>
              <a:pPr>
                <a:lnSpc>
                  <a:spcPct val="100000"/>
                </a:lnSpc>
              </a:pPr>
              <a:t>120</a:t>
            </a:fld>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Η πλήρης ανάπτυξη των δομικών στοιχείων του οικοσυστήματός μας είναι η ακόλουθη.</a:t>
            </a:r>
            <a:endParaRPr/>
          </a:p>
        </p:txBody>
      </p:sp>
      <p:sp>
        <p:nvSpPr>
          <p:cNvPr id="528"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D3483F87-B2A2-4CDC-8CA0-1069F46D8BDE}" type="slidenum">
              <a:rPr lang="en-US" sz="1300">
                <a:solidFill>
                  <a:srgbClr val="000000"/>
                </a:solidFill>
              </a:rPr>
              <a:pPr>
                <a:lnSpc>
                  <a:spcPct val="100000"/>
                </a:lnSpc>
              </a:pPr>
              <a:t>121</a:t>
            </a:fld>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Στις επικείμενες αλλαγές που συναντήσαμε νωρίτερα μπορούμε να δούμε ποια είναι τα επηρεαζόμενα δομικά στοιχεία αλλά και τα σημεία στα οποία αυτά επηρεάζονται.  Αυτά τα σημεία είναι τα σημεία στα οποία θα πρέπει να ορισθούν πολιτικές για τις οποιεσδήποτε αλλαγές.</a:t>
            </a:r>
            <a:endParaRPr/>
          </a:p>
        </p:txBody>
      </p:sp>
      <p:sp>
        <p:nvSpPr>
          <p:cNvPr id="530"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0313AB51-C9E9-4C8A-9C62-F0EFA14FAE1B}" type="slidenum">
              <a:rPr lang="en-US" sz="1300">
                <a:solidFill>
                  <a:srgbClr val="000000"/>
                </a:solidFill>
              </a:rPr>
              <a:pPr>
                <a:lnSpc>
                  <a:spcPct val="100000"/>
                </a:lnSpc>
              </a:pPr>
              <a:t>122</a:t>
            </a:fld>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Ας δούμε ποιοί και με ποιά σειρά επιρεάζονται από την εισαγωγή μιας νέας στήλης στο table transcript του παραδείγματος.</a:t>
            </a:r>
            <a:endParaRPr/>
          </a:p>
        </p:txBody>
      </p:sp>
      <p:sp>
        <p:nvSpPr>
          <p:cNvPr id="537"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7D85E42F-AE99-4335-A6F2-62906DEABE26}" type="slidenum">
              <a:rPr lang="en-US" sz="1300">
                <a:solidFill>
                  <a:srgbClr val="000000"/>
                </a:solidFill>
              </a:rPr>
              <a:pPr>
                <a:lnSpc>
                  <a:spcPct val="100000"/>
                </a:lnSpc>
              </a:pPr>
              <a:t>123</a:t>
            </a:fld>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p:cNvSpPr>
          <p:nvPr>
            <p:ph type="body"/>
          </p:nvPr>
        </p:nvSpPr>
        <p:spPr>
          <a:xfrm>
            <a:off x="729447" y="4590074"/>
            <a:ext cx="5835219" cy="4348308"/>
          </a:xfrm>
          <a:prstGeom prst="rect">
            <a:avLst/>
          </a:prstGeom>
        </p:spPr>
        <p:txBody>
          <a:bodyPr wrap="none" lIns="0" tIns="0" rIns="0" bIns="0"/>
          <a:lstStyle/>
          <a:p>
            <a:r>
              <a:rPr lang="en-US"/>
              <a:t>Μιας και το transcript δεν έχει άλλον καταναλωτή παρά μόνο την view v_tr αυτή λαμβάνει το μήνυμα της εισαγωγής νέας στήλης (και μάλιστα το λαμβάνει στον αποδέκτη που σχετίζεται με το transcript).</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p:cNvSpPr>
          <p:nvPr>
            <p:ph type="body"/>
          </p:nvPr>
        </p:nvSpPr>
        <p:spPr>
          <a:xfrm>
            <a:off x="665930" y="4670317"/>
            <a:ext cx="5330454" cy="4424400"/>
          </a:xfrm>
          <a:prstGeom prst="rect">
            <a:avLst/>
          </a:prstGeom>
        </p:spPr>
        <p:txBody>
          <a:bodyPr lIns="97926" tIns="49139" rIns="97926" bIns="49139"/>
          <a:lstStyle/>
          <a:p>
            <a:r>
              <a:rPr lang="en-US"/>
              <a:t>Στη συνέχεια η v_tr τροφοδοτή τα 2 queries. Αυτά μπορεί να πει κανείς πως λαμβάνουν ταυτόχρονα την ειδοποίηση για την αλλαγή που έχει συμβεί. Όπως και πριν τα queries λαμβάνουν τις ειδοποιήσεις στα εισερχόμενα που σχετίζονται με την v_tr (okay η 1η query λαμβάνει 2 μηνύματα)</a:t>
            </a:r>
            <a:endParaRPr/>
          </a:p>
        </p:txBody>
      </p:sp>
      <p:sp>
        <p:nvSpPr>
          <p:cNvPr id="540" name="TextShape 2"/>
          <p:cNvSpPr txBox="1"/>
          <p:nvPr/>
        </p:nvSpPr>
        <p:spPr>
          <a:xfrm>
            <a:off x="3773922" y="9340287"/>
            <a:ext cx="2887034" cy="490793"/>
          </a:xfrm>
          <a:prstGeom prst="rect">
            <a:avLst/>
          </a:prstGeom>
        </p:spPr>
        <p:txBody>
          <a:bodyPr lIns="97926" tIns="49139" rIns="97926" bIns="49139" anchor="b"/>
          <a:lstStyle/>
          <a:p>
            <a:pPr>
              <a:lnSpc>
                <a:spcPct val="100000"/>
              </a:lnSpc>
            </a:pPr>
            <a:fld id="{FD5C11CC-EFF1-462B-A292-0AEB961F8B94}" type="slidenum">
              <a:rPr lang="en-US" sz="1300">
                <a:solidFill>
                  <a:srgbClr val="000000"/>
                </a:solidFill>
              </a:rPr>
              <a:pPr>
                <a:lnSpc>
                  <a:spcPct val="100000"/>
                </a:lnSpc>
              </a:pPr>
              <a:t>125</a:t>
            </a:fld>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O </a:t>
            </a:r>
            <a:r>
              <a:rPr lang="el-GR" dirty="0" err="1" smtClean="0"/>
              <a:t>χρήστηw</a:t>
            </a:r>
            <a:r>
              <a:rPr lang="el-GR" dirty="0" smtClean="0"/>
              <a:t> του συστήματος κάνει αλλαγές που θα πρέπει να αφορούν είτε κάποιο από τα σχήματα εξόδου των δομικών στοιχείων είτε κάποια αλλαγή σε κάποιο </a:t>
            </a:r>
            <a:r>
              <a:rPr lang="el-GR" dirty="0" err="1" smtClean="0"/>
              <a:t>semantics</a:t>
            </a:r>
            <a:r>
              <a:rPr lang="el-GR" dirty="0" smtClean="0"/>
              <a:t> </a:t>
            </a:r>
            <a:r>
              <a:rPr lang="el-GR" dirty="0" err="1" smtClean="0"/>
              <a:t>tree</a:t>
            </a:r>
            <a:r>
              <a:rPr lang="el-GR" dirty="0" smtClean="0"/>
              <a:t>.</a:t>
            </a:r>
          </a:p>
          <a:p>
            <a:r>
              <a:rPr lang="el-GR" dirty="0" err="1" smtClean="0"/>
              <a:t>Ό,τι</a:t>
            </a:r>
            <a:r>
              <a:rPr lang="el-GR" dirty="0" smtClean="0"/>
              <a:t> και αν είναι αυτό, το κατάλληλο σχήμα χρησιμοποιείται για την επεξεργασία του μηνύματος.</a:t>
            </a:r>
          </a:p>
          <a:p>
            <a:r>
              <a:rPr lang="el-GR" dirty="0" smtClean="0"/>
              <a:t>Τέλος δημιουργούνται τα κατάλληλα μηνύματα για τα δομικά στοιχεία που τροφοδοτούνται από αυτό το δομικό στοιχείο.</a:t>
            </a:r>
          </a:p>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126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202">
              <a:defRPr/>
            </a:pPr>
            <a:r>
              <a:rPr lang="en-US" dirty="0" smtClean="0"/>
              <a:t>See next slides for details on the size of the schema of each table, in terms of number of attributes</a:t>
            </a:r>
            <a:endParaRPr lang="el-GR" dirty="0" smtClean="0"/>
          </a:p>
        </p:txBody>
      </p:sp>
      <p:sp>
        <p:nvSpPr>
          <p:cNvPr id="4" name="Slide Number Placeholder 3"/>
          <p:cNvSpPr>
            <a:spLocks noGrp="1"/>
          </p:cNvSpPr>
          <p:nvPr>
            <p:ph type="sldNum" sz="quarter" idx="10"/>
          </p:nvPr>
        </p:nvSpPr>
        <p:spPr/>
        <p:txBody>
          <a:bodyPr/>
          <a:lstStyle/>
          <a:p>
            <a:fld id="{8ECF6E72-EF1D-4E93-9E74-94910CDEA996}" type="slidenum">
              <a:rPr lang="el-GR" smtClean="0"/>
              <a:pPr/>
              <a:t>23</a:t>
            </a:fld>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Έχουμε ένα σαφή ορισμό του πως θα ερωτηθούν τα επιμέρους σχήματα που αποτελούν κομμάτια ενός δομικού στοιχείου για το αν αποδέχονται ή όχι την αλλαγή.</a:t>
            </a:r>
          </a:p>
          <a:p>
            <a:r>
              <a:rPr lang="el-GR" dirty="0" smtClean="0"/>
              <a:t>Στο τέλος τις επεξεργασίας όλων των μηνυμάτων ενός </a:t>
            </a:r>
            <a:r>
              <a:rPr lang="el-GR" dirty="0" err="1" smtClean="0"/>
              <a:t>module</a:t>
            </a:r>
            <a:r>
              <a:rPr lang="el-GR" dirty="0" smtClean="0"/>
              <a:t> είμαστε βέβαιοι πως αυτό έχει το σωστό </a:t>
            </a:r>
            <a:r>
              <a:rPr lang="el-GR" dirty="0" err="1" smtClean="0"/>
              <a:t>status</a:t>
            </a:r>
            <a:r>
              <a:rPr lang="el-GR" dirty="0" smtClean="0"/>
              <a:t> μιας και έχουμε </a:t>
            </a:r>
            <a:r>
              <a:rPr lang="el-GR" dirty="0" err="1" smtClean="0"/>
              <a:t>ταξινομίσει</a:t>
            </a:r>
            <a:r>
              <a:rPr lang="el-GR" dirty="0" smtClean="0"/>
              <a:t> τα </a:t>
            </a:r>
            <a:r>
              <a:rPr lang="el-GR" dirty="0" err="1" smtClean="0"/>
              <a:t>status</a:t>
            </a:r>
            <a:r>
              <a:rPr lang="el-GR" dirty="0" smtClean="0"/>
              <a:t> και ένα μικρότερης ισχύος δε μπορεί να αντικαταστήσει ένα μεγαλύτερης ισχύος.</a:t>
            </a:r>
          </a:p>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127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24</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936CE9-9EE3-4649-B342-32ECA69E9503}" type="datetime1">
              <a:rPr lang="en-US" smtClean="0"/>
              <a:pPr/>
              <a:t>6/11/2013</a:t>
            </a:fld>
            <a:endParaRPr lang="en-US"/>
          </a:p>
        </p:txBody>
      </p:sp>
      <p:sp>
        <p:nvSpPr>
          <p:cNvPr id="5" name="Footer Placeholder 4"/>
          <p:cNvSpPr>
            <a:spLocks noGrp="1"/>
          </p:cNvSpPr>
          <p:nvPr>
            <p:ph type="ftr" sz="quarter" idx="11"/>
          </p:nvPr>
        </p:nvSpPr>
        <p:spPr/>
        <p:txBody>
          <a:bodyPr/>
          <a:lstStyle/>
          <a:p>
            <a:r>
              <a:rPr lang="en-US" smtClean="0"/>
              <a:t>Jenga and the art of data-intensive ecosystems maintenance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5A899-3288-4DA2-92F3-952355ABAD24}" type="datetime1">
              <a:rPr lang="en-US" smtClean="0"/>
              <a:pPr/>
              <a:t>6/11/2013</a:t>
            </a:fld>
            <a:endParaRPr lang="en-US"/>
          </a:p>
        </p:txBody>
      </p:sp>
      <p:sp>
        <p:nvSpPr>
          <p:cNvPr id="5" name="Footer Placeholder 4"/>
          <p:cNvSpPr>
            <a:spLocks noGrp="1"/>
          </p:cNvSpPr>
          <p:nvPr>
            <p:ph type="ftr" sz="quarter" idx="11"/>
          </p:nvPr>
        </p:nvSpPr>
        <p:spPr/>
        <p:txBody>
          <a:bodyPr/>
          <a:lstStyle/>
          <a:p>
            <a:r>
              <a:rPr lang="en-US" smtClean="0"/>
              <a:t>Jenga and the art of data-intensive ecosystems maintenance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228F-7F6A-43B5-88A8-813D542AC808}" type="datetime1">
              <a:rPr lang="en-US" smtClean="0"/>
              <a:pPr/>
              <a:t>6/11/2013</a:t>
            </a:fld>
            <a:endParaRPr lang="en-US"/>
          </a:p>
        </p:txBody>
      </p:sp>
      <p:sp>
        <p:nvSpPr>
          <p:cNvPr id="5" name="Footer Placeholder 4"/>
          <p:cNvSpPr>
            <a:spLocks noGrp="1"/>
          </p:cNvSpPr>
          <p:nvPr>
            <p:ph type="ftr" sz="quarter" idx="11"/>
          </p:nvPr>
        </p:nvSpPr>
        <p:spPr/>
        <p:txBody>
          <a:bodyPr/>
          <a:lstStyle/>
          <a:p>
            <a:r>
              <a:rPr lang="en-US" smtClean="0"/>
              <a:t>Jenga and the art of data-intensive ecosystems maintenance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Jenga and the art of data-intensive ecosystems maintenance</a:t>
            </a: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DF1E1923-DBC7-4D4E-B5B2-E865E7B51E2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59521-994B-4F20-8754-88F6DFE0C0AB}" type="datetime1">
              <a:rPr lang="en-US" smtClean="0"/>
              <a:pPr/>
              <a:t>6/11/2013</a:t>
            </a:fld>
            <a:endParaRPr lang="en-US"/>
          </a:p>
        </p:txBody>
      </p:sp>
      <p:sp>
        <p:nvSpPr>
          <p:cNvPr id="5" name="Footer Placeholder 4"/>
          <p:cNvSpPr>
            <a:spLocks noGrp="1"/>
          </p:cNvSpPr>
          <p:nvPr>
            <p:ph type="ftr" sz="quarter" idx="11"/>
          </p:nvPr>
        </p:nvSpPr>
        <p:spPr/>
        <p:txBody>
          <a:bodyPr/>
          <a:lstStyle/>
          <a:p>
            <a:r>
              <a:rPr lang="en-US" smtClean="0"/>
              <a:t>Jenga and the art of data-intensive ecosystems maintenance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AE6AA-40D1-4F08-B69A-8C2858BD83FA}" type="datetime1">
              <a:rPr lang="en-US" smtClean="0"/>
              <a:pPr/>
              <a:t>6/11/2013</a:t>
            </a:fld>
            <a:endParaRPr lang="en-US"/>
          </a:p>
        </p:txBody>
      </p:sp>
      <p:sp>
        <p:nvSpPr>
          <p:cNvPr id="5" name="Footer Placeholder 4"/>
          <p:cNvSpPr>
            <a:spLocks noGrp="1"/>
          </p:cNvSpPr>
          <p:nvPr>
            <p:ph type="ftr" sz="quarter" idx="11"/>
          </p:nvPr>
        </p:nvSpPr>
        <p:spPr/>
        <p:txBody>
          <a:bodyPr/>
          <a:lstStyle/>
          <a:p>
            <a:r>
              <a:rPr lang="en-US" smtClean="0"/>
              <a:t>Jenga and the art of data-intensive ecosystems maintenance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63CEB4-F127-4C73-8A44-C8BF7B4AFD50}" type="datetime1">
              <a:rPr lang="en-US" smtClean="0"/>
              <a:pPr/>
              <a:t>6/11/2013</a:t>
            </a:fld>
            <a:endParaRPr lang="en-US"/>
          </a:p>
        </p:txBody>
      </p:sp>
      <p:sp>
        <p:nvSpPr>
          <p:cNvPr id="6" name="Footer Placeholder 5"/>
          <p:cNvSpPr>
            <a:spLocks noGrp="1"/>
          </p:cNvSpPr>
          <p:nvPr>
            <p:ph type="ftr" sz="quarter" idx="11"/>
          </p:nvPr>
        </p:nvSpPr>
        <p:spPr/>
        <p:txBody>
          <a:bodyPr/>
          <a:lstStyle/>
          <a:p>
            <a:r>
              <a:rPr lang="en-US" smtClean="0"/>
              <a:t>Jenga and the art of data-intensive ecosystems maintenance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E0C8A-9EEB-4EB8-BAED-4FA2882953DA}" type="datetime1">
              <a:rPr lang="en-US" smtClean="0"/>
              <a:pPr/>
              <a:t>6/11/2013</a:t>
            </a:fld>
            <a:endParaRPr lang="en-US"/>
          </a:p>
        </p:txBody>
      </p:sp>
      <p:sp>
        <p:nvSpPr>
          <p:cNvPr id="8" name="Footer Placeholder 7"/>
          <p:cNvSpPr>
            <a:spLocks noGrp="1"/>
          </p:cNvSpPr>
          <p:nvPr>
            <p:ph type="ftr" sz="quarter" idx="11"/>
          </p:nvPr>
        </p:nvSpPr>
        <p:spPr/>
        <p:txBody>
          <a:bodyPr/>
          <a:lstStyle/>
          <a:p>
            <a:r>
              <a:rPr lang="en-US" smtClean="0"/>
              <a:t>Jenga and the art of data-intensive ecosystems maintenance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4A11C-2AFF-4A2F-8462-25A0777C8806}" type="datetime1">
              <a:rPr lang="en-US" smtClean="0"/>
              <a:pPr/>
              <a:t>6/11/2013</a:t>
            </a:fld>
            <a:endParaRPr lang="en-US"/>
          </a:p>
        </p:txBody>
      </p:sp>
      <p:sp>
        <p:nvSpPr>
          <p:cNvPr id="4" name="Footer Placeholder 3"/>
          <p:cNvSpPr>
            <a:spLocks noGrp="1"/>
          </p:cNvSpPr>
          <p:nvPr>
            <p:ph type="ftr" sz="quarter" idx="11"/>
          </p:nvPr>
        </p:nvSpPr>
        <p:spPr/>
        <p:txBody>
          <a:bodyPr/>
          <a:lstStyle/>
          <a:p>
            <a:r>
              <a:rPr lang="en-US" smtClean="0"/>
              <a:t>Jenga and the art of data-intensive ecosystems maintenance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4A6A2-49CB-44A6-B9AE-D7D320D86829}" type="datetime1">
              <a:rPr lang="en-US" smtClean="0"/>
              <a:pPr/>
              <a:t>6/11/2013</a:t>
            </a:fld>
            <a:endParaRPr lang="en-US"/>
          </a:p>
        </p:txBody>
      </p:sp>
      <p:sp>
        <p:nvSpPr>
          <p:cNvPr id="3" name="Footer Placeholder 2"/>
          <p:cNvSpPr>
            <a:spLocks noGrp="1"/>
          </p:cNvSpPr>
          <p:nvPr>
            <p:ph type="ftr" sz="quarter" idx="11"/>
          </p:nvPr>
        </p:nvSpPr>
        <p:spPr/>
        <p:txBody>
          <a:bodyPr/>
          <a:lstStyle/>
          <a:p>
            <a:r>
              <a:rPr lang="en-US" smtClean="0"/>
              <a:t>Jenga and the art of data-intensive ecosystems maintenance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E5812-4310-40F2-B543-D96C2677A5E1}" type="datetime1">
              <a:rPr lang="en-US" smtClean="0"/>
              <a:pPr/>
              <a:t>6/11/2013</a:t>
            </a:fld>
            <a:endParaRPr lang="en-US"/>
          </a:p>
        </p:txBody>
      </p:sp>
      <p:sp>
        <p:nvSpPr>
          <p:cNvPr id="6" name="Footer Placeholder 5"/>
          <p:cNvSpPr>
            <a:spLocks noGrp="1"/>
          </p:cNvSpPr>
          <p:nvPr>
            <p:ph type="ftr" sz="quarter" idx="11"/>
          </p:nvPr>
        </p:nvSpPr>
        <p:spPr/>
        <p:txBody>
          <a:bodyPr/>
          <a:lstStyle/>
          <a:p>
            <a:r>
              <a:rPr lang="en-US" smtClean="0"/>
              <a:t>Jenga and the art of data-intensive ecosystems maintenance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D781E-8601-4318-A1FD-9AC6C9DF93A3}" type="datetime1">
              <a:rPr lang="en-US" smtClean="0"/>
              <a:pPr/>
              <a:t>6/11/2013</a:t>
            </a:fld>
            <a:endParaRPr lang="en-US"/>
          </a:p>
        </p:txBody>
      </p:sp>
      <p:sp>
        <p:nvSpPr>
          <p:cNvPr id="6" name="Footer Placeholder 5"/>
          <p:cNvSpPr>
            <a:spLocks noGrp="1"/>
          </p:cNvSpPr>
          <p:nvPr>
            <p:ph type="ftr" sz="quarter" idx="11"/>
          </p:nvPr>
        </p:nvSpPr>
        <p:spPr/>
        <p:txBody>
          <a:bodyPr/>
          <a:lstStyle/>
          <a:p>
            <a:r>
              <a:rPr lang="en-US" smtClean="0"/>
              <a:t>Jenga and the art of data-intensive ecosystems maintenance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0B8DA-C96F-45B0-BCCF-1FCA1021DE14}" type="datetime1">
              <a:rPr lang="en-US" smtClean="0"/>
              <a:pPr/>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Jenga and the art of data-intensive ecosystems maintenance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Word_Document3.docx"/></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7.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Microsoft_Office_Word_Document2.docx"/><Relationship Id="rId5" Type="http://schemas.openxmlformats.org/officeDocument/2006/relationships/oleObject" Target="../embeddings/oleObject9.bin"/><Relationship Id="rId4" Type="http://schemas.openxmlformats.org/officeDocument/2006/relationships/package" Target="../embeddings/Microsoft_Office_Word_Document1.doc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image" Target="../media/image48.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s.uoi.gr/~pvassil/projects/hecataeus/index.htm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dirty="0" err="1" smtClean="0"/>
              <a:t>Jenga</a:t>
            </a:r>
            <a:r>
              <a:rPr lang="en-US" dirty="0" smtClean="0"/>
              <a:t> and the art of data-intensive ecosystems maintenance</a:t>
            </a:r>
            <a:endParaRPr lang="el-GR" dirty="0"/>
          </a:p>
        </p:txBody>
      </p:sp>
      <p:sp>
        <p:nvSpPr>
          <p:cNvPr id="3" name="Subtitle 2"/>
          <p:cNvSpPr>
            <a:spLocks noGrp="1"/>
          </p:cNvSpPr>
          <p:nvPr>
            <p:ph type="subTitle" idx="1"/>
          </p:nvPr>
        </p:nvSpPr>
        <p:spPr>
          <a:xfrm>
            <a:off x="1371600" y="2898774"/>
            <a:ext cx="6400800" cy="2816226"/>
          </a:xfrm>
        </p:spPr>
        <p:txBody>
          <a:bodyPr>
            <a:normAutofit fontScale="92500" lnSpcReduction="20000"/>
          </a:bodyPr>
          <a:lstStyle/>
          <a:p>
            <a:pPr algn="l"/>
            <a:endParaRPr lang="en-US" dirty="0" smtClean="0"/>
          </a:p>
          <a:p>
            <a:pPr algn="l"/>
            <a:r>
              <a:rPr lang="en-US" dirty="0" smtClean="0"/>
              <a:t>Panos Vassiliadis</a:t>
            </a:r>
            <a:endParaRPr lang="en-US" baseline="30000" dirty="0" smtClean="0"/>
          </a:p>
          <a:p>
            <a:pPr algn="l"/>
            <a:endParaRPr lang="en-US" dirty="0" smtClean="0"/>
          </a:p>
          <a:p>
            <a:pPr algn="l"/>
            <a:r>
              <a:rPr lang="en-US" dirty="0" smtClean="0"/>
              <a:t>in collaboration with</a:t>
            </a:r>
          </a:p>
          <a:p>
            <a:pPr algn="l"/>
            <a:r>
              <a:rPr lang="en-US" dirty="0" smtClean="0"/>
              <a:t>G. </a:t>
            </a:r>
            <a:r>
              <a:rPr lang="en-US" dirty="0" err="1" smtClean="0"/>
              <a:t>Papastefanatos</a:t>
            </a:r>
            <a:r>
              <a:rPr lang="el-GR" dirty="0" smtClean="0"/>
              <a:t>,</a:t>
            </a:r>
            <a:r>
              <a:rPr lang="en-US" baseline="30000" dirty="0" smtClean="0">
                <a:solidFill>
                  <a:srgbClr val="898989"/>
                </a:solidFill>
                <a:latin typeface="Calibri" pitchFamily="34" charset="0"/>
              </a:rPr>
              <a:t> </a:t>
            </a:r>
            <a:r>
              <a:rPr lang="en-US" dirty="0" smtClean="0"/>
              <a:t>P. </a:t>
            </a:r>
            <a:r>
              <a:rPr lang="en-US" dirty="0" err="1" smtClean="0"/>
              <a:t>Manousis</a:t>
            </a:r>
            <a:r>
              <a:rPr lang="en-US" dirty="0" smtClean="0"/>
              <a:t>, A. </a:t>
            </a:r>
            <a:r>
              <a:rPr lang="en-US" dirty="0" err="1" smtClean="0"/>
              <a:t>Simitsis</a:t>
            </a:r>
            <a:r>
              <a:rPr lang="en-US" dirty="0" smtClean="0"/>
              <a:t>, Y. </a:t>
            </a:r>
            <a:r>
              <a:rPr lang="en-US" dirty="0" err="1" smtClean="0"/>
              <a:t>Vassiliou</a:t>
            </a:r>
            <a:endParaRPr lang="el-GR" dirty="0"/>
          </a:p>
        </p:txBody>
      </p:sp>
      <p:pic>
        <p:nvPicPr>
          <p:cNvPr id="24582" name="Picture 6" descr="http://2.bp.blogspot.com/_aRpcqamMbQ8/TUxeaoMI9eI/AAAAAAAAAG4/TFs6ZhVPEYw/s1600/double+jenga.png"/>
          <p:cNvPicPr>
            <a:picLocks noChangeAspect="1" noChangeArrowheads="1"/>
          </p:cNvPicPr>
          <p:nvPr/>
        </p:nvPicPr>
        <p:blipFill>
          <a:blip r:embed="rId2" cstate="print"/>
          <a:srcRect/>
          <a:stretch>
            <a:fillRect/>
          </a:stretch>
        </p:blipFill>
        <p:spPr bwMode="auto">
          <a:xfrm>
            <a:off x="5029200" y="2438400"/>
            <a:ext cx="2743200" cy="2221323"/>
          </a:xfrm>
          <a:prstGeom prst="rect">
            <a:avLst/>
          </a:prstGeom>
          <a:noFill/>
        </p:spPr>
      </p:pic>
      <p:sp>
        <p:nvSpPr>
          <p:cNvPr id="6" name="CustomShape 3"/>
          <p:cNvSpPr/>
          <p:nvPr/>
        </p:nvSpPr>
        <p:spPr>
          <a:xfrm>
            <a:off x="1258920" y="6168840"/>
            <a:ext cx="6984720" cy="431640"/>
          </a:xfrm>
          <a:prstGeom prst="rect">
            <a:avLst/>
          </a:prstGeom>
        </p:spPr>
        <p:txBody>
          <a:bodyPr lIns="90000" tIns="45000" rIns="90000" bIns="45000"/>
          <a:lstStyle/>
          <a:p>
            <a:pPr>
              <a:lnSpc>
                <a:spcPct val="100000"/>
              </a:lnSpc>
            </a:pPr>
            <a:r>
              <a:rPr lang="en-US" dirty="0" smtClean="0">
                <a:solidFill>
                  <a:srgbClr val="898989"/>
                </a:solidFill>
                <a:latin typeface="Calibri"/>
              </a:rPr>
              <a:t>University </a:t>
            </a:r>
            <a:r>
              <a:rPr lang="en-US" dirty="0">
                <a:solidFill>
                  <a:srgbClr val="898989"/>
                </a:solidFill>
                <a:latin typeface="Calibri"/>
              </a:rPr>
              <a:t>of Ioannina, </a:t>
            </a:r>
            <a:r>
              <a:rPr lang="en-US" dirty="0" smtClean="0">
                <a:solidFill>
                  <a:srgbClr val="898989"/>
                </a:solidFill>
                <a:latin typeface="Calibri"/>
              </a:rPr>
              <a:t>Greece</a:t>
            </a:r>
            <a:endParaRPr dirty="0"/>
          </a:p>
        </p:txBody>
      </p:sp>
      <p:pic>
        <p:nvPicPr>
          <p:cNvPr id="7" name="Picture 6"/>
          <p:cNvPicPr/>
          <p:nvPr/>
        </p:nvPicPr>
        <p:blipFill>
          <a:blip r:embed="rId3" cstate="print">
            <a:lum contrast="40000"/>
          </a:blip>
          <a:stretch>
            <a:fillRect/>
          </a:stretch>
        </p:blipFill>
        <p:spPr>
          <a:xfrm>
            <a:off x="358920" y="6024840"/>
            <a:ext cx="705960" cy="680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 Graphs: the graph-based Model for data-Intensive ecosystems</a:t>
            </a:r>
            <a:endParaRPr lang="el-GR" dirty="0"/>
          </a:p>
        </p:txBody>
      </p:sp>
      <p:sp>
        <p:nvSpPr>
          <p:cNvPr id="3" name="Text Placeholder 2"/>
          <p:cNvSpPr>
            <a:spLocks noGrp="1"/>
          </p:cNvSpPr>
          <p:nvPr>
            <p:ph type="body" idx="1"/>
          </p:nvPr>
        </p:nvSpPr>
        <p:spPr/>
        <p:txBody>
          <a:bodyPr/>
          <a:lstStyle/>
          <a:p>
            <a:r>
              <a:rPr lang="en-US" dirty="0" smtClean="0"/>
              <a:t>Nothing is possible without a model</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10</a:t>
            </a:fld>
            <a:endParaRPr lang="el-G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language for policies</a:t>
            </a:r>
            <a:endParaRPr lang="el-GR" dirty="0"/>
          </a:p>
        </p:txBody>
      </p:sp>
      <p:sp>
        <p:nvSpPr>
          <p:cNvPr id="3" name="Content Placeholder 2"/>
          <p:cNvSpPr>
            <a:spLocks noGrp="1"/>
          </p:cNvSpPr>
          <p:nvPr>
            <p:ph idx="1"/>
          </p:nvPr>
        </p:nvSpPr>
        <p:spPr/>
        <p:txBody>
          <a:bodyPr/>
          <a:lstStyle/>
          <a:p>
            <a:r>
              <a:rPr lang="en-US" dirty="0" smtClean="0"/>
              <a:t>Language requirements:</a:t>
            </a:r>
          </a:p>
          <a:p>
            <a:pPr lvl="1"/>
            <a:r>
              <a:rPr lang="en-US" dirty="0" smtClean="0"/>
              <a:t>Completeness</a:t>
            </a:r>
          </a:p>
          <a:p>
            <a:pPr lvl="1"/>
            <a:r>
              <a:rPr lang="en-US" dirty="0" smtClean="0"/>
              <a:t>Conciseness </a:t>
            </a:r>
          </a:p>
          <a:p>
            <a:pPr lvl="1"/>
            <a:r>
              <a:rPr lang="en-US" dirty="0" smtClean="0"/>
              <a:t>Customizability</a:t>
            </a:r>
          </a:p>
          <a:p>
            <a:r>
              <a:rPr lang="en-US" dirty="0" smtClean="0"/>
              <a:t>We can override default policies, to allow module parts to differentiate their behavior from the default</a:t>
            </a:r>
            <a:endParaRPr lang="en-US" sz="1200" dirty="0" smtClean="0">
              <a:latin typeface="Consolas" pitchFamily="49" charset="0"/>
              <a:cs typeface="Consolas" pitchFamily="49" charset="0"/>
            </a:endParaRPr>
          </a:p>
          <a:p>
            <a:pPr algn="ctr">
              <a:lnSpc>
                <a:spcPct val="90000"/>
              </a:lnSpc>
              <a:buNone/>
            </a:pPr>
            <a:endParaRPr lang="en-US" sz="1200" dirty="0" smtClean="0">
              <a:latin typeface="Consolas" pitchFamily="49" charset="0"/>
              <a:cs typeface="Consolas" pitchFamily="49" charset="0"/>
            </a:endParaRPr>
          </a:p>
          <a:p>
            <a:pPr algn="ctr">
              <a:lnSpc>
                <a:spcPct val="90000"/>
              </a:lnSpc>
              <a:buNone/>
            </a:pPr>
            <a:endParaRPr lang="en-US" sz="1200" dirty="0" smtClean="0">
              <a:latin typeface="Consolas" pitchFamily="49" charset="0"/>
              <a:cs typeface="Consolas" pitchFamily="49" charset="0"/>
            </a:endParaRPr>
          </a:p>
          <a:p>
            <a:endParaRPr lang="el-GR" dirty="0"/>
          </a:p>
        </p:txBody>
      </p:sp>
      <p:graphicFrame>
        <p:nvGraphicFramePr>
          <p:cNvPr id="4" name="Table 3"/>
          <p:cNvGraphicFramePr>
            <a:graphicFrameLocks noGrp="1"/>
          </p:cNvGraphicFramePr>
          <p:nvPr/>
        </p:nvGraphicFramePr>
        <p:xfrm>
          <a:off x="755576" y="5301208"/>
          <a:ext cx="7776864" cy="1112520"/>
        </p:xfrm>
        <a:graphic>
          <a:graphicData uri="http://schemas.openxmlformats.org/drawingml/2006/table">
            <a:tbl>
              <a:tblPr firstRow="1" bandRow="1">
                <a:tableStyleId>{16D9F66E-5EB9-4882-86FB-DCBF35E3C3E4}</a:tableStyleId>
              </a:tblPr>
              <a:tblGrid>
                <a:gridCol w="2450382"/>
                <a:gridCol w="441930"/>
                <a:gridCol w="1716046"/>
                <a:gridCol w="449011"/>
                <a:gridCol w="985735"/>
                <a:gridCol w="653640"/>
                <a:gridCol w="1080120"/>
              </a:tblGrid>
              <a:tr h="370840">
                <a:tc>
                  <a:txBody>
                    <a:bodyPr/>
                    <a:lstStyle/>
                    <a:p>
                      <a:pPr marL="3175" indent="0" algn="l">
                        <a:lnSpc>
                          <a:spcPct val="100000"/>
                        </a:lnSpc>
                        <a:spcAft>
                          <a:spcPts val="0"/>
                        </a:spcAft>
                      </a:pPr>
                      <a:r>
                        <a:rPr lang="en-US" sz="1400" b="0" dirty="0"/>
                        <a:t>DATABASE:</a:t>
                      </a:r>
                      <a:endParaRPr lang="el-GR" sz="1400" b="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b="0" dirty="0"/>
                        <a:t>ON</a:t>
                      </a:r>
                      <a:endParaRPr lang="el-GR" sz="1400" b="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b="0" dirty="0"/>
                        <a:t>DELETE_ATTRIBUTE</a:t>
                      </a:r>
                      <a:endParaRPr lang="el-GR" sz="1400" b="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b="0" dirty="0"/>
                        <a:t>TO</a:t>
                      </a:r>
                      <a:endParaRPr lang="el-GR" sz="1400" b="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b="0" dirty="0"/>
                        <a:t>RELATION</a:t>
                      </a:r>
                      <a:endParaRPr lang="el-GR" sz="1400" b="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b="0" dirty="0"/>
                        <a:t>THEN</a:t>
                      </a:r>
                      <a:endParaRPr lang="el-GR" sz="1400" b="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b="0" dirty="0"/>
                        <a:t>PROPAGATE</a:t>
                      </a:r>
                      <a:endParaRPr lang="el-GR" sz="1400" b="0" dirty="0">
                        <a:latin typeface="Consolas" pitchFamily="49" charset="0"/>
                        <a:ea typeface="Calibri"/>
                        <a:cs typeface="Consolas" pitchFamily="49" charset="0"/>
                      </a:endParaRPr>
                    </a:p>
                  </a:txBody>
                  <a:tcPr marL="68580" marR="68580" marT="0" marB="0"/>
                </a:tc>
              </a:tr>
              <a:tr h="370840">
                <a:tc>
                  <a:txBody>
                    <a:bodyPr/>
                    <a:lstStyle/>
                    <a:p>
                      <a:pPr marL="3175" indent="0" algn="l">
                        <a:lnSpc>
                          <a:spcPct val="100000"/>
                        </a:lnSpc>
                        <a:spcAft>
                          <a:spcPts val="0"/>
                        </a:spcAft>
                      </a:pPr>
                      <a:r>
                        <a:rPr lang="en-US" sz="1400" dirty="0"/>
                        <a:t>TRANSICRIPT:</a:t>
                      </a:r>
                      <a:endParaRPr lang="el-GR"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ON</a:t>
                      </a:r>
                      <a:endParaRPr lang="el-GR"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DELETE_ATTRIBUTE</a:t>
                      </a:r>
                      <a:endParaRPr lang="el-GR" sz="1400" dirty="0">
                        <a:latin typeface="Consolas" pitchFamily="49" charset="0"/>
                        <a:ea typeface="Calibri"/>
                        <a:cs typeface="Consolas" pitchFamily="49" charset="0"/>
                      </a:endParaRPr>
                    </a:p>
                  </a:txBody>
                  <a:tcPr marL="68580" marR="68580" marT="0" marB="0"/>
                </a:tc>
                <a:tc>
                  <a:txBody>
                    <a:bodyPr/>
                    <a:lstStyle/>
                    <a:p>
                      <a:pPr marL="403225" indent="0" algn="l">
                        <a:lnSpc>
                          <a:spcPct val="100000"/>
                        </a:lnSpc>
                        <a:spcAft>
                          <a:spcPts val="0"/>
                        </a:spcAft>
                      </a:pPr>
                      <a:endParaRPr lang="en-US" sz="1400" dirty="0">
                        <a:latin typeface="Consolas" pitchFamily="49" charset="0"/>
                        <a:ea typeface="Calibri"/>
                        <a:cs typeface="Consolas" pitchFamily="49" charset="0"/>
                      </a:endParaRPr>
                    </a:p>
                  </a:txBody>
                  <a:tcPr marL="68580" marR="68580" marT="0" marB="0"/>
                </a:tc>
                <a:tc>
                  <a:txBody>
                    <a:bodyPr/>
                    <a:lstStyle/>
                    <a:p>
                      <a:pPr marL="403225" indent="0" algn="l">
                        <a:lnSpc>
                          <a:spcPct val="100000"/>
                        </a:lnSpc>
                        <a:spcAft>
                          <a:spcPts val="0"/>
                        </a:spcAft>
                      </a:pPr>
                      <a:endParaRPr lang="en-US" sz="140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THEN</a:t>
                      </a:r>
                      <a:endParaRPr lang="el-GR"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BLOCK</a:t>
                      </a:r>
                      <a:endParaRPr lang="el-GR" sz="1400" dirty="0">
                        <a:latin typeface="Consolas" pitchFamily="49" charset="0"/>
                        <a:ea typeface="Calibri"/>
                        <a:cs typeface="Consolas" pitchFamily="49" charset="0"/>
                      </a:endParaRPr>
                    </a:p>
                  </a:txBody>
                  <a:tcPr marL="68580" marR="68580" marT="0" marB="0"/>
                </a:tc>
              </a:tr>
              <a:tr h="370840">
                <a:tc>
                  <a:txBody>
                    <a:bodyPr/>
                    <a:lstStyle/>
                    <a:p>
                      <a:pPr marL="3175" indent="0" algn="l">
                        <a:lnSpc>
                          <a:spcPct val="100000"/>
                        </a:lnSpc>
                        <a:spcAft>
                          <a:spcPts val="0"/>
                        </a:spcAft>
                      </a:pPr>
                      <a:r>
                        <a:rPr lang="en-US" sz="1400" dirty="0"/>
                        <a:t>TRANSCRIPT.STUDENT_ID:</a:t>
                      </a:r>
                      <a:endParaRPr lang="el-GR"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ON </a:t>
                      </a:r>
                      <a:endParaRPr lang="el-GR"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DELETE_ATTRIBUTE</a:t>
                      </a:r>
                      <a:endParaRPr lang="el-GR" sz="1400" dirty="0">
                        <a:latin typeface="Consolas" pitchFamily="49" charset="0"/>
                        <a:ea typeface="Calibri"/>
                        <a:cs typeface="Consolas" pitchFamily="49" charset="0"/>
                      </a:endParaRPr>
                    </a:p>
                  </a:txBody>
                  <a:tcPr marL="68580" marR="68580" marT="0" marB="0"/>
                </a:tc>
                <a:tc>
                  <a:txBody>
                    <a:bodyPr/>
                    <a:lstStyle/>
                    <a:p>
                      <a:pPr marL="403225" indent="0" algn="l">
                        <a:lnSpc>
                          <a:spcPct val="100000"/>
                        </a:lnSpc>
                        <a:spcAft>
                          <a:spcPts val="0"/>
                        </a:spcAft>
                      </a:pPr>
                      <a:endParaRPr lang="en-US" sz="1400" dirty="0">
                        <a:latin typeface="Consolas" pitchFamily="49" charset="0"/>
                        <a:ea typeface="Calibri"/>
                        <a:cs typeface="Consolas" pitchFamily="49" charset="0"/>
                      </a:endParaRPr>
                    </a:p>
                  </a:txBody>
                  <a:tcPr marL="68580" marR="68580" marT="0" marB="0"/>
                </a:tc>
                <a:tc>
                  <a:txBody>
                    <a:bodyPr/>
                    <a:lstStyle/>
                    <a:p>
                      <a:pPr marL="403225" indent="0" algn="l">
                        <a:lnSpc>
                          <a:spcPct val="100000"/>
                        </a:lnSpc>
                        <a:spcAft>
                          <a:spcPts val="0"/>
                        </a:spcAft>
                      </a:pPr>
                      <a:endParaRPr lang="en-US"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THEN</a:t>
                      </a:r>
                      <a:endParaRPr lang="el-GR" sz="1400" dirty="0">
                        <a:latin typeface="Consolas" pitchFamily="49" charset="0"/>
                        <a:ea typeface="Calibri"/>
                        <a:cs typeface="Consolas" pitchFamily="49" charset="0"/>
                      </a:endParaRPr>
                    </a:p>
                  </a:txBody>
                  <a:tcPr marL="68580" marR="68580" marT="0" marB="0"/>
                </a:tc>
                <a:tc>
                  <a:txBody>
                    <a:bodyPr/>
                    <a:lstStyle/>
                    <a:p>
                      <a:pPr marL="3175" indent="0" algn="l">
                        <a:lnSpc>
                          <a:spcPct val="100000"/>
                        </a:lnSpc>
                        <a:spcAft>
                          <a:spcPts val="0"/>
                        </a:spcAft>
                      </a:pPr>
                      <a:r>
                        <a:rPr lang="en-US" sz="1400" dirty="0"/>
                        <a:t>PROPAGATE</a:t>
                      </a:r>
                      <a:endParaRPr lang="el-GR" sz="1400" dirty="0">
                        <a:latin typeface="Consolas" pitchFamily="49" charset="0"/>
                        <a:ea typeface="Calibri"/>
                        <a:cs typeface="Consolas" pitchFamily="49" charset="0"/>
                      </a:endParaRPr>
                    </a:p>
                  </a:txBody>
                  <a:tcPr marL="68580" marR="68580" marT="0" marB="0"/>
                </a:tc>
              </a:tr>
            </a:tbl>
          </a:graphicData>
        </a:graphic>
      </p:graphicFrame>
      <p:sp>
        <p:nvSpPr>
          <p:cNvPr id="5" name="Right Brace 4"/>
          <p:cNvSpPr/>
          <p:nvPr/>
        </p:nvSpPr>
        <p:spPr>
          <a:xfrm>
            <a:off x="3491880" y="2204864"/>
            <a:ext cx="432048"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4355976" y="2132856"/>
            <a:ext cx="3528392" cy="1200329"/>
          </a:xfrm>
          <a:prstGeom prst="rect">
            <a:avLst/>
          </a:prstGeom>
          <a:noFill/>
        </p:spPr>
        <p:txBody>
          <a:bodyPr wrap="square" rtlCol="0">
            <a:spAutoFit/>
          </a:bodyPr>
          <a:lstStyle/>
          <a:p>
            <a:r>
              <a:rPr lang="en-US" dirty="0" smtClean="0"/>
              <a:t>The two first </a:t>
            </a:r>
            <a:r>
              <a:rPr lang="en-US" dirty="0" err="1" smtClean="0"/>
              <a:t>req’s</a:t>
            </a:r>
            <a:r>
              <a:rPr lang="en-US" dirty="0" smtClean="0"/>
              <a:t> are covered by a complete set of default policies that have to be defined for the entire ecosystem</a:t>
            </a:r>
            <a:endParaRPr lang="el-GR" dirty="0"/>
          </a:p>
        </p:txBody>
      </p:sp>
      <p:sp>
        <p:nvSpPr>
          <p:cNvPr id="7" name="Slide Number Placeholder 6"/>
          <p:cNvSpPr>
            <a:spLocks noGrp="1"/>
          </p:cNvSpPr>
          <p:nvPr>
            <p:ph type="sldNum" sz="quarter" idx="12"/>
          </p:nvPr>
        </p:nvSpPr>
        <p:spPr/>
        <p:txBody>
          <a:bodyPr/>
          <a:lstStyle/>
          <a:p>
            <a:fld id="{B534F264-710F-462F-ACDF-5EB054FAB7C1}" type="slidenum">
              <a:rPr lang="el-GR" smtClean="0"/>
              <a:pPr/>
              <a:t>100</a:t>
            </a:fld>
            <a:endParaRPr lang="el-G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smtClean="0"/>
              <a:t>Useful: metrics</a:t>
            </a:r>
            <a:endParaRPr lang="el-GR" dirty="0"/>
          </a:p>
        </p:txBody>
      </p:sp>
      <p:sp>
        <p:nvSpPr>
          <p:cNvPr id="3" name="Text Placeholder 2"/>
          <p:cNvSpPr>
            <a:spLocks noGrp="1"/>
          </p:cNvSpPr>
          <p:nvPr>
            <p:ph type="body" idx="1"/>
          </p:nvPr>
        </p:nvSpPr>
        <p:spPr/>
        <p:txBody>
          <a:bodyPr/>
          <a:lstStyle/>
          <a:p>
            <a:r>
              <a:rPr lang="en-US" dirty="0" smtClean="0"/>
              <a:t>For the metrics part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Variants</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Data Evolution: INS/DEL/UPD of data without affecting the structure of the db. </a:t>
            </a:r>
          </a:p>
          <a:p>
            <a:endParaRPr lang="en-US" dirty="0" smtClean="0"/>
          </a:p>
          <a:p>
            <a:r>
              <a:rPr lang="en-US" dirty="0" smtClean="0"/>
              <a:t>Schema Evolution: the structure of the db changes, without loss of existing data, but without retaining historical information on previous snapshots of the db.</a:t>
            </a:r>
          </a:p>
          <a:p>
            <a:endParaRPr lang="en-US" dirty="0" smtClean="0"/>
          </a:p>
          <a:p>
            <a:r>
              <a:rPr lang="en-US" dirty="0" smtClean="0"/>
              <a:t>Schema versioning: schema evolution + the ability to answer historical queries (practically being able to restore a snapshot of the db at a given </a:t>
            </a:r>
            <a:r>
              <a:rPr lang="en-US" dirty="0" err="1" smtClean="0"/>
              <a:t>timepoint</a:t>
            </a:r>
            <a:r>
              <a:rPr lang="en-US" dirty="0" smtClean="0"/>
              <a:t>).</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normAutofit/>
          </a:bodyPr>
          <a:lstStyle/>
          <a:p>
            <a:r>
              <a:rPr lang="en-US" dirty="0" smtClean="0"/>
              <a:t>Node Entropy</a:t>
            </a:r>
          </a:p>
        </p:txBody>
      </p:sp>
      <p:sp>
        <p:nvSpPr>
          <p:cNvPr id="16388" name="Content Placeholder 2"/>
          <p:cNvSpPr>
            <a:spLocks noGrp="1"/>
          </p:cNvSpPr>
          <p:nvPr>
            <p:ph idx="1"/>
          </p:nvPr>
        </p:nvSpPr>
        <p:spPr>
          <a:xfrm>
            <a:off x="785813" y="1785938"/>
            <a:ext cx="7743825" cy="1143000"/>
          </a:xfrm>
        </p:spPr>
        <p:txBody>
          <a:bodyPr>
            <a:normAutofit/>
          </a:bodyPr>
          <a:lstStyle/>
          <a:p>
            <a:pPr marL="0">
              <a:buFontTx/>
              <a:buNone/>
            </a:pPr>
            <a:r>
              <a:rPr lang="en-US" sz="2400" dirty="0" smtClean="0">
                <a:solidFill>
                  <a:srgbClr val="CC3300"/>
                </a:solidFill>
              </a:rPr>
              <a:t>Entropy of a node </a:t>
            </a:r>
            <a:r>
              <a:rPr lang="en-US" sz="2400" i="1" dirty="0" smtClean="0">
                <a:solidFill>
                  <a:srgbClr val="CC3300"/>
                </a:solidFill>
              </a:rPr>
              <a:t>v </a:t>
            </a:r>
            <a:r>
              <a:rPr lang="en-US" sz="2400" dirty="0" smtClean="0"/>
              <a:t>: How sensitive the node </a:t>
            </a:r>
            <a:r>
              <a:rPr lang="en-US" sz="2400" i="1" dirty="0" smtClean="0">
                <a:solidFill>
                  <a:srgbClr val="CC3300"/>
                </a:solidFill>
              </a:rPr>
              <a:t>v</a:t>
            </a:r>
            <a:r>
              <a:rPr lang="el-GR" sz="2400" dirty="0" smtClean="0"/>
              <a:t> </a:t>
            </a:r>
            <a:r>
              <a:rPr lang="en-US" sz="2400" dirty="0" smtClean="0"/>
              <a:t>is by an arbitrary event on the graph</a:t>
            </a:r>
            <a:r>
              <a:rPr lang="el-GR" sz="2400" dirty="0" smtClean="0"/>
              <a:t>.</a:t>
            </a:r>
            <a:endParaRPr lang="en-US" sz="2400" dirty="0" smtClean="0"/>
          </a:p>
        </p:txBody>
      </p:sp>
      <p:graphicFrame>
        <p:nvGraphicFramePr>
          <p:cNvPr id="16386" name="Object 8"/>
          <p:cNvGraphicFramePr>
            <a:graphicFrameLocks noChangeAspect="1"/>
          </p:cNvGraphicFramePr>
          <p:nvPr/>
        </p:nvGraphicFramePr>
        <p:xfrm>
          <a:off x="714375" y="3143250"/>
          <a:ext cx="7807325" cy="1185863"/>
        </p:xfrm>
        <a:graphic>
          <a:graphicData uri="http://schemas.openxmlformats.org/presentationml/2006/ole">
            <p:oleObj spid="_x0000_s77826" name="Document" r:id="rId4" imgW="3737697" imgH="564860" progId="Word.Document.12">
              <p:embed/>
            </p:oleObj>
          </a:graphicData>
        </a:graphic>
      </p:graphicFrame>
      <p:sp>
        <p:nvSpPr>
          <p:cNvPr id="16391" name="Content Placeholder 2"/>
          <p:cNvSpPr txBox="1">
            <a:spLocks/>
          </p:cNvSpPr>
          <p:nvPr/>
        </p:nvSpPr>
        <p:spPr bwMode="auto">
          <a:xfrm>
            <a:off x="828675" y="4500563"/>
            <a:ext cx="7743825" cy="1143000"/>
          </a:xfrm>
          <a:prstGeom prst="rect">
            <a:avLst/>
          </a:prstGeom>
          <a:noFill/>
          <a:ln w="9525">
            <a:noFill/>
            <a:miter lim="800000"/>
            <a:headEnd/>
            <a:tailEnd/>
          </a:ln>
        </p:spPr>
        <p:txBody>
          <a:bodyPr/>
          <a:lstStyle/>
          <a:p>
            <a:r>
              <a:rPr lang="en-US" sz="2400" dirty="0" smtClean="0"/>
              <a:t>High values of entropy are assigned to the nodes of the graph with high level of dependence to other nodes, either directly or transitively</a:t>
            </a:r>
            <a:r>
              <a:rPr lang="el-GR" sz="2400" dirty="0" smtClean="0"/>
              <a:t>. </a:t>
            </a:r>
            <a:endParaRPr lang="en-US" sz="2400"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103</a:t>
            </a:fld>
            <a:endParaRPr lang="el-G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Who is likely to undergo change?</a:t>
            </a:r>
            <a:endParaRPr lang="el-GR" dirty="0"/>
          </a:p>
        </p:txBody>
      </p:sp>
      <p:sp>
        <p:nvSpPr>
          <p:cNvPr id="5" name="Content Placeholder 4"/>
          <p:cNvSpPr>
            <a:spLocks noGrp="1"/>
          </p:cNvSpPr>
          <p:nvPr>
            <p:ph idx="1"/>
          </p:nvPr>
        </p:nvSpPr>
        <p:spPr/>
        <p:txBody>
          <a:bodyPr/>
          <a:lstStyle/>
          <a:p>
            <a:r>
              <a:rPr lang="en-US" dirty="0" smtClean="0"/>
              <a:t>Schema size is (quite expectedly) the most important factor for a relation’s vulnerability to change</a:t>
            </a:r>
          </a:p>
          <a:p>
            <a:r>
              <a:rPr lang="en-US" dirty="0" smtClean="0"/>
              <a:t>The same holds for activities, too!</a:t>
            </a:r>
          </a:p>
          <a:p>
            <a:endParaRPr lang="en-US" dirty="0" smtClean="0"/>
          </a:p>
          <a:p>
            <a:endParaRPr lang="en-US" dirty="0" smtClean="0"/>
          </a:p>
          <a:p>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104</a:t>
            </a:fld>
            <a:endParaRPr lang="el-G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Most accurate predictors: </a:t>
            </a:r>
            <a:r>
              <a:rPr lang="en-US" sz="2400" i="1" dirty="0" smtClean="0">
                <a:solidFill>
                  <a:srgbClr val="336600"/>
                </a:solidFill>
              </a:rPr>
              <a:t>out-degree</a:t>
            </a:r>
            <a:r>
              <a:rPr lang="en-US" sz="2400" dirty="0" smtClean="0"/>
              <a:t> and </a:t>
            </a:r>
            <a:r>
              <a:rPr lang="en-US" sz="2400" i="1" dirty="0" smtClean="0">
                <a:solidFill>
                  <a:srgbClr val="385D8A"/>
                </a:solidFill>
              </a:rPr>
              <a:t>out-strength</a:t>
            </a:r>
            <a:r>
              <a:rPr lang="en-US" sz="2400" dirty="0" smtClean="0"/>
              <a:t> </a:t>
            </a:r>
            <a:br>
              <a:rPr lang="en-US" sz="2400" dirty="0" smtClean="0"/>
            </a:br>
            <a:r>
              <a:rPr lang="en-US" sz="2000" dirty="0" smtClean="0"/>
              <a:t/>
            </a:r>
            <a:br>
              <a:rPr lang="en-US" sz="2000" dirty="0" smtClean="0"/>
            </a:br>
            <a:r>
              <a:rPr lang="en-US" sz="2000" dirty="0" smtClean="0"/>
              <a:t/>
            </a:r>
            <a:br>
              <a:rPr lang="en-US" sz="2000" dirty="0" smtClean="0"/>
            </a:br>
            <a:endParaRPr lang="en-US" sz="2000" dirty="0" smtClean="0"/>
          </a:p>
        </p:txBody>
      </p:sp>
      <p:pic>
        <p:nvPicPr>
          <p:cNvPr id="5" name="Picture 2" descr="D:\Users\pvassil\RESEARCH\ACCEPTED\2012\12JODS\Experiments\post_CR_forPptx\ETL5_m01.png"/>
          <p:cNvPicPr>
            <a:picLocks noChangeAspect="1" noChangeArrowheads="1"/>
          </p:cNvPicPr>
          <p:nvPr/>
        </p:nvPicPr>
        <p:blipFill>
          <a:blip r:embed="rId3" cstate="print"/>
          <a:srcRect/>
          <a:stretch>
            <a:fillRect/>
          </a:stretch>
        </p:blipFill>
        <p:spPr bwMode="auto">
          <a:xfrm>
            <a:off x="107504" y="692696"/>
            <a:ext cx="3882549" cy="2160240"/>
          </a:xfrm>
          <a:prstGeom prst="rect">
            <a:avLst/>
          </a:prstGeom>
          <a:noFill/>
        </p:spPr>
      </p:pic>
      <p:pic>
        <p:nvPicPr>
          <p:cNvPr id="6" name="Picture 2" descr="D:\Users\pvassil\RESEARCH\ACCEPTED\2012\12JODS\Experiments\post_CR_forPptx\ETL4_m02.png"/>
          <p:cNvPicPr>
            <a:picLocks noChangeAspect="1" noChangeArrowheads="1"/>
          </p:cNvPicPr>
          <p:nvPr/>
        </p:nvPicPr>
        <p:blipFill>
          <a:blip r:embed="rId4" cstate="print"/>
          <a:srcRect/>
          <a:stretch>
            <a:fillRect/>
          </a:stretch>
        </p:blipFill>
        <p:spPr bwMode="auto">
          <a:xfrm>
            <a:off x="5431381" y="4038600"/>
            <a:ext cx="3712619" cy="2360543"/>
          </a:xfrm>
          <a:prstGeom prst="rect">
            <a:avLst/>
          </a:prstGeom>
          <a:noFill/>
        </p:spPr>
      </p:pic>
      <p:pic>
        <p:nvPicPr>
          <p:cNvPr id="7" name="Picture 2" descr="D:\Users\pvassil\RESEARCH\ACCEPTED\2012\12JODS\Experiments\post_CR_forPptx\ETL2_m02.png"/>
          <p:cNvPicPr>
            <a:picLocks noChangeAspect="1" noChangeArrowheads="1"/>
          </p:cNvPicPr>
          <p:nvPr/>
        </p:nvPicPr>
        <p:blipFill>
          <a:blip r:embed="rId5" cstate="print"/>
          <a:srcRect/>
          <a:stretch>
            <a:fillRect/>
          </a:stretch>
        </p:blipFill>
        <p:spPr bwMode="auto">
          <a:xfrm>
            <a:off x="179511" y="3068960"/>
            <a:ext cx="5462383" cy="3500541"/>
          </a:xfrm>
          <a:prstGeom prst="rect">
            <a:avLst/>
          </a:prstGeom>
          <a:noFill/>
        </p:spPr>
      </p:pic>
      <p:pic>
        <p:nvPicPr>
          <p:cNvPr id="8" name="Picture 3" descr="D:\Users\pvassil\RESEARCH\ACCEPTED\2012\12JODS\Experiments\post_CR_forPptx\ETL1_m04.png"/>
          <p:cNvPicPr>
            <a:picLocks noChangeAspect="1" noChangeArrowheads="1"/>
          </p:cNvPicPr>
          <p:nvPr/>
        </p:nvPicPr>
        <p:blipFill>
          <a:blip r:embed="rId6" cstate="print"/>
          <a:srcRect/>
          <a:stretch>
            <a:fillRect/>
          </a:stretch>
        </p:blipFill>
        <p:spPr bwMode="auto">
          <a:xfrm>
            <a:off x="4283968" y="620688"/>
            <a:ext cx="4625533" cy="2952625"/>
          </a:xfrm>
          <a:prstGeom prst="rect">
            <a:avLst/>
          </a:prstGeom>
          <a:noFill/>
        </p:spPr>
      </p:pic>
      <p:sp>
        <p:nvSpPr>
          <p:cNvPr id="9" name="Slide Number Placeholder 8"/>
          <p:cNvSpPr>
            <a:spLocks noGrp="1"/>
          </p:cNvSpPr>
          <p:nvPr>
            <p:ph type="sldNum" sz="quarter" idx="12"/>
          </p:nvPr>
        </p:nvSpPr>
        <p:spPr/>
        <p:txBody>
          <a:bodyPr/>
          <a:lstStyle/>
          <a:p>
            <a:fld id="{B534F264-710F-462F-ACDF-5EB054FAB7C1}" type="slidenum">
              <a:rPr lang="el-GR" smtClean="0"/>
              <a:pPr/>
              <a:t>105</a:t>
            </a:fld>
            <a:endParaRPr lang="el-G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structure of activities</a:t>
            </a:r>
            <a:endParaRPr lang="el-GR" dirty="0"/>
          </a:p>
        </p:txBody>
      </p:sp>
      <p:sp>
        <p:nvSpPr>
          <p:cNvPr id="3" name="Content Placeholder 2"/>
          <p:cNvSpPr>
            <a:spLocks noGrp="1"/>
          </p:cNvSpPr>
          <p:nvPr>
            <p:ph idx="1"/>
          </p:nvPr>
        </p:nvSpPr>
        <p:spPr/>
        <p:txBody>
          <a:bodyPr>
            <a:normAutofit fontScale="62500" lnSpcReduction="20000"/>
          </a:bodyPr>
          <a:lstStyle/>
          <a:p>
            <a:r>
              <a:rPr lang="en-US" dirty="0" smtClean="0"/>
              <a:t>Activities with high </a:t>
            </a:r>
            <a:r>
              <a:rPr lang="en-US" i="1" dirty="0" smtClean="0">
                <a:solidFill>
                  <a:srgbClr val="336600"/>
                </a:solidFill>
              </a:rPr>
              <a:t>out-degree</a:t>
            </a:r>
            <a:r>
              <a:rPr lang="en-US" dirty="0" smtClean="0"/>
              <a:t> and </a:t>
            </a:r>
            <a:r>
              <a:rPr lang="en-US" i="1" dirty="0" smtClean="0">
                <a:solidFill>
                  <a:srgbClr val="385D8A"/>
                </a:solidFill>
              </a:rPr>
              <a:t>out-strength</a:t>
            </a:r>
            <a:r>
              <a:rPr lang="en-US" dirty="0" smtClean="0"/>
              <a:t> tend to be more vulnerable to evolution. The </a:t>
            </a:r>
            <a:r>
              <a:rPr lang="en-US" dirty="0" smtClean="0">
                <a:solidFill>
                  <a:srgbClr val="336600"/>
                </a:solidFill>
              </a:rPr>
              <a:t>out-degree captures the projected attributes </a:t>
            </a:r>
            <a:r>
              <a:rPr lang="en-US" dirty="0" smtClean="0"/>
              <a:t>by an activity, whereas the </a:t>
            </a:r>
            <a:r>
              <a:rPr lang="en-US" dirty="0" smtClean="0">
                <a:solidFill>
                  <a:srgbClr val="385D8A"/>
                </a:solidFill>
              </a:rPr>
              <a:t>out-strength captures the total number of dependencies between an activity and its sources. </a:t>
            </a:r>
          </a:p>
          <a:p>
            <a:pPr lvl="1"/>
            <a:endParaRPr lang="en-US" dirty="0" smtClean="0"/>
          </a:p>
          <a:p>
            <a:r>
              <a:rPr lang="en-US" dirty="0" smtClean="0"/>
              <a:t>Activities with </a:t>
            </a:r>
            <a:r>
              <a:rPr lang="en-US" dirty="0" smtClean="0">
                <a:solidFill>
                  <a:srgbClr val="0000FF"/>
                </a:solidFill>
              </a:rPr>
              <a:t>joins</a:t>
            </a:r>
            <a:r>
              <a:rPr lang="en-US" dirty="0" smtClean="0"/>
              <a:t> between many sources </a:t>
            </a:r>
            <a:r>
              <a:rPr lang="en-US" dirty="0" smtClean="0">
                <a:solidFill>
                  <a:srgbClr val="0000FF"/>
                </a:solidFill>
              </a:rPr>
              <a:t>tend to be more affected than activities sourced by only one provider</a:t>
            </a:r>
            <a:r>
              <a:rPr lang="en-US" dirty="0" smtClean="0"/>
              <a:t>, but still, the most decisive factor seems to be the activity size. </a:t>
            </a:r>
          </a:p>
          <a:p>
            <a:pPr lvl="1"/>
            <a:r>
              <a:rPr lang="en-US" dirty="0" smtClean="0"/>
              <a:t>Thus, activities that perform an attribute reduction on the workflow through either a group-by operation or a projection of a small number of attributes are in general, less vulnerable to evolution events and propagate the impact of evolution further away on the workflow (e.g., Q4 in ETL1 or  Q2 – Q10 in ETL4). </a:t>
            </a:r>
          </a:p>
          <a:p>
            <a:pPr lvl="1"/>
            <a:r>
              <a:rPr lang="en-US" dirty="0" smtClean="0"/>
              <a:t>In contrast, activities that perform join and selection operations on many sources and result in attribute preservation or generation on the workflow have a higher potential to be affected by evolution events (e.g., observe the activities ETL1_ACT10 - ETL1_ACT12 or the activity ETL4_ACT5). </a:t>
            </a:r>
            <a:endParaRPr lang="el-GR" dirty="0" smtClean="0"/>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106</a:t>
            </a:fld>
            <a:endParaRPr lang="el-G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Transitive degrees</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Transitive degree metrics capture the dependencies of a module with its various non-adjacent sources. </a:t>
            </a:r>
          </a:p>
          <a:p>
            <a:r>
              <a:rPr lang="en-US" dirty="0" smtClean="0"/>
              <a:t>Useful for activities, which act as “hubs” of various different paths from sources in complex workflows. </a:t>
            </a:r>
          </a:p>
          <a:p>
            <a:r>
              <a:rPr lang="en-US" dirty="0" smtClean="0"/>
              <a:t>For cases where the out-degree metrics </a:t>
            </a:r>
            <a:r>
              <a:rPr lang="en-US" i="1" dirty="0" smtClean="0"/>
              <a:t>do not</a:t>
            </a:r>
            <a:r>
              <a:rPr lang="en-US" dirty="0" smtClean="0"/>
              <a:t> provide a clear view of the evolution potential of two or more modules, the out-transitive degree and entropy metrics may offer a more adequate prediction (as for example ETL4_Q3 and ETL4_Q2).</a:t>
            </a:r>
            <a:endParaRPr lang="el-GR" dirty="0" smtClean="0"/>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107</a:t>
            </a:fld>
            <a:endParaRPr lang="el-G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Context and internals of evolution</a:t>
            </a:r>
            <a:endParaRPr lang="el-GR" dirty="0"/>
          </a:p>
        </p:txBody>
      </p:sp>
      <p:sp>
        <p:nvSpPr>
          <p:cNvPr id="3" name="Content Placeholder 2"/>
          <p:cNvSpPr>
            <a:spLocks noGrp="1"/>
          </p:cNvSpPr>
          <p:nvPr>
            <p:ph idx="1"/>
          </p:nvPr>
        </p:nvSpPr>
        <p:spPr>
          <a:noFill/>
        </p:spPr>
        <p:txBody>
          <a:bodyPr>
            <a:normAutofit fontScale="70000" lnSpcReduction="20000"/>
          </a:bodyPr>
          <a:lstStyle/>
          <a:p>
            <a:r>
              <a:rPr lang="en-US" dirty="0" smtClean="0"/>
              <a:t>As </a:t>
            </a:r>
            <a:r>
              <a:rPr lang="en-US" dirty="0"/>
              <a:t>already mentioned, source S1 stores the constant data of the surveys and did not change a lot. The rest of the source tables (S2-S7), on the other hand, sustained maintenance. </a:t>
            </a:r>
            <a:endParaRPr lang="en-US" dirty="0" smtClean="0"/>
          </a:p>
          <a:p>
            <a:r>
              <a:rPr lang="en-US" dirty="0" smtClean="0"/>
              <a:t>The </a:t>
            </a:r>
            <a:r>
              <a:rPr lang="en-US" dirty="0"/>
              <a:t>recorded changes in these tables mainly involve </a:t>
            </a:r>
            <a:r>
              <a:rPr lang="en-US" dirty="0">
                <a:solidFill>
                  <a:srgbClr val="0000FF"/>
                </a:solidFill>
              </a:rPr>
              <a:t>restructuring, additions and renaming of the questions comprising each survey</a:t>
            </a:r>
            <a:r>
              <a:rPr lang="en-US" dirty="0"/>
              <a:t>, which are furthermore captured as changes in the source attributes names and types. </a:t>
            </a:r>
            <a:endParaRPr lang="en-US" dirty="0" smtClean="0"/>
          </a:p>
          <a:p>
            <a:r>
              <a:rPr lang="en-US" dirty="0" smtClean="0"/>
              <a:t>The </a:t>
            </a:r>
            <a:r>
              <a:rPr lang="en-US" dirty="0"/>
              <a:t>set of evolution events includes </a:t>
            </a:r>
            <a:r>
              <a:rPr lang="en-US" dirty="0">
                <a:solidFill>
                  <a:srgbClr val="0000FF"/>
                </a:solidFill>
              </a:rPr>
              <a:t>renaming of relations and attributes, deletion </a:t>
            </a:r>
            <a:r>
              <a:rPr lang="en-US" dirty="0" smtClean="0">
                <a:solidFill>
                  <a:srgbClr val="0000FF"/>
                </a:solidFill>
              </a:rPr>
              <a:t>of</a:t>
            </a:r>
            <a:r>
              <a:rPr lang="en-US" dirty="0">
                <a:solidFill>
                  <a:srgbClr val="0000FF"/>
                </a:solidFill>
              </a:rPr>
              <a:t> attributes, modification of their domain, and lastly addition of primary key constraints</a:t>
            </a:r>
            <a:r>
              <a:rPr lang="en-US" dirty="0"/>
              <a:t>. We have recorded a total number of 416 evolution </a:t>
            </a:r>
            <a:r>
              <a:rPr lang="en-US" dirty="0" smtClean="0"/>
              <a:t>events (see next table for a breakdown). </a:t>
            </a:r>
          </a:p>
          <a:p>
            <a:r>
              <a:rPr lang="en-US" dirty="0" smtClean="0"/>
              <a:t>The </a:t>
            </a:r>
            <a:r>
              <a:rPr lang="en-US" dirty="0"/>
              <a:t>majority of evolution changes concerns attribute renaming and attribute additions. </a:t>
            </a:r>
            <a:endParaRPr lang="el-GR" dirty="0"/>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108</a:t>
            </a:fld>
            <a:endParaRPr lang="el-G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numbers</a:t>
            </a:r>
            <a:endParaRPr lang="el-GR" dirty="0"/>
          </a:p>
        </p:txBody>
      </p:sp>
      <p:graphicFrame>
        <p:nvGraphicFramePr>
          <p:cNvPr id="2" name="Table 1"/>
          <p:cNvGraphicFramePr>
            <a:graphicFrameLocks noGrp="1"/>
          </p:cNvGraphicFramePr>
          <p:nvPr/>
        </p:nvGraphicFramePr>
        <p:xfrm>
          <a:off x="610834" y="1844824"/>
          <a:ext cx="7921606" cy="3017520"/>
        </p:xfrm>
        <a:graphic>
          <a:graphicData uri="http://schemas.openxmlformats.org/drawingml/2006/table">
            <a:tbl>
              <a:tblPr>
                <a:tableStyleId>{68D230F3-CF80-4859-8CE7-A43EE81993B5}</a:tableStyleId>
              </a:tblPr>
              <a:tblGrid>
                <a:gridCol w="1284290"/>
                <a:gridCol w="1078166"/>
                <a:gridCol w="1798955"/>
                <a:gridCol w="2248027"/>
                <a:gridCol w="1512168"/>
              </a:tblGrid>
              <a:tr h="107950">
                <a:tc>
                  <a:txBody>
                    <a:bodyPr/>
                    <a:lstStyle/>
                    <a:p>
                      <a:pPr indent="144145" algn="ctr">
                        <a:spcAft>
                          <a:spcPts val="0"/>
                        </a:spcAft>
                      </a:pPr>
                      <a:r>
                        <a:rPr lang="en-US" sz="1800" dirty="0" smtClean="0"/>
                        <a:t>Scenario</a:t>
                      </a:r>
                      <a:endParaRPr lang="el-GR" sz="1800" dirty="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dirty="0"/>
                        <a:t># </a:t>
                      </a:r>
                      <a:r>
                        <a:rPr lang="en-US" sz="1800" dirty="0" err="1" smtClean="0"/>
                        <a:t>Activ</a:t>
                      </a:r>
                      <a:r>
                        <a:rPr lang="en-US" sz="1800" dirty="0" smtClean="0"/>
                        <a:t>.</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Sources</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Tmp Tables</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Targets</a:t>
                      </a:r>
                      <a:endParaRPr lang="el-GR" sz="180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dirty="0"/>
                        <a:t>ETL 1</a:t>
                      </a:r>
                      <a:endParaRPr lang="el-GR" sz="1800" dirty="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dirty="0"/>
                        <a:t>16</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L1,L2,L3,S1,S4</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T1_Tmp, T2_Tmp, </a:t>
                      </a:r>
                      <a:endParaRPr lang="en-US" sz="1800" dirty="0" smtClean="0"/>
                    </a:p>
                    <a:p>
                      <a:pPr indent="144145" algn="l">
                        <a:spcAft>
                          <a:spcPts val="0"/>
                        </a:spcAft>
                      </a:pPr>
                      <a:r>
                        <a:rPr lang="en-US" sz="1800" dirty="0" smtClean="0"/>
                        <a:t>T3_Tmp</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T1, T2, T3</a:t>
                      </a:r>
                      <a:endParaRPr lang="el-GR" sz="180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ETL 2</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a:t>6</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L1,S2</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T1_Tmp, T3_Tmp</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T3</a:t>
                      </a:r>
                      <a:endParaRPr lang="el-GR" sz="180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ETL 3</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a:t>6</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L1,S3</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T1_Tmp, T3_Tmp</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T3</a:t>
                      </a:r>
                      <a:endParaRPr lang="el-GR" sz="180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ETL 4</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a:t>15</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L1,S4</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T1_Tmp, T3_Tmp, </a:t>
                      </a:r>
                      <a:endParaRPr lang="en-US" sz="1800" dirty="0" smtClean="0"/>
                    </a:p>
                    <a:p>
                      <a:pPr indent="144145" algn="l">
                        <a:spcAft>
                          <a:spcPts val="0"/>
                        </a:spcAft>
                      </a:pPr>
                      <a:r>
                        <a:rPr lang="en-US" sz="1800" dirty="0" smtClean="0"/>
                        <a:t>T4_Tmp</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T3, T4</a:t>
                      </a:r>
                      <a:endParaRPr lang="el-GR" sz="180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ETL 5</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dirty="0"/>
                        <a:t>5</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S5</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T1_Tmp, T5_Tmp</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T5</a:t>
                      </a:r>
                      <a:endParaRPr lang="el-GR" sz="180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ETL 6</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a:t>5</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S6</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T1_Tmp, T6_Tmp</a:t>
                      </a:r>
                      <a:endParaRPr lang="el-GR" sz="1800" dirty="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T6</a:t>
                      </a:r>
                      <a:endParaRPr lang="el-GR" sz="1800" dirty="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ETL 7</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a:t>5</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S7</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a:t>T1_Tmp, T7_Tmp</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r>
                        <a:rPr lang="en-US" sz="1800" dirty="0"/>
                        <a:t>T7</a:t>
                      </a:r>
                      <a:endParaRPr lang="el-GR" sz="1800" dirty="0">
                        <a:latin typeface="Times"/>
                        <a:ea typeface="Times New Roman"/>
                        <a:cs typeface="Times New Roman"/>
                      </a:endParaRPr>
                    </a:p>
                  </a:txBody>
                  <a:tcPr marL="68580" marR="68580" marT="0" marB="0" anchor="ctr" anchorCtr="1"/>
                </a:tc>
              </a:tr>
              <a:tr h="107950">
                <a:tc>
                  <a:txBody>
                    <a:bodyPr/>
                    <a:lstStyle/>
                    <a:p>
                      <a:pPr indent="144145" algn="ctr">
                        <a:spcAft>
                          <a:spcPts val="0"/>
                        </a:spcAft>
                      </a:pPr>
                      <a:r>
                        <a:rPr lang="en-US" sz="1800"/>
                        <a:t>Total</a:t>
                      </a:r>
                      <a:endParaRPr lang="el-GR" sz="1800">
                        <a:latin typeface="Times"/>
                        <a:ea typeface="Times New Roman"/>
                        <a:cs typeface="Times New Roman"/>
                      </a:endParaRPr>
                    </a:p>
                  </a:txBody>
                  <a:tcPr marL="68580" marR="68580" marT="0" marB="0" anchor="ctr" anchorCtr="1"/>
                </a:tc>
                <a:tc>
                  <a:txBody>
                    <a:bodyPr/>
                    <a:lstStyle/>
                    <a:p>
                      <a:pPr indent="144145" algn="ctr">
                        <a:spcAft>
                          <a:spcPts val="0"/>
                        </a:spcAft>
                      </a:pPr>
                      <a:r>
                        <a:rPr lang="en-US" sz="1800"/>
                        <a:t>58</a:t>
                      </a:r>
                      <a:endParaRPr lang="el-GR" sz="1800">
                        <a:latin typeface="Times"/>
                        <a:ea typeface="Times New Roman"/>
                        <a:cs typeface="Times New Roman"/>
                      </a:endParaRPr>
                    </a:p>
                  </a:txBody>
                  <a:tcPr marL="68580" marR="68580" marT="0" marB="0" anchor="ctr" anchorCtr="1"/>
                </a:tc>
                <a:tc>
                  <a:txBody>
                    <a:bodyPr/>
                    <a:lstStyle/>
                    <a:p>
                      <a:pPr indent="144145" algn="l">
                        <a:spcAft>
                          <a:spcPts val="0"/>
                        </a:spcAft>
                      </a:pPr>
                      <a:endParaRPr lang="el-GR" sz="1800">
                        <a:latin typeface="Palatino Linotype"/>
                        <a:ea typeface="Times New Roman"/>
                        <a:cs typeface="Times New Roman"/>
                      </a:endParaRPr>
                    </a:p>
                  </a:txBody>
                  <a:tcPr marL="68580" marR="68580" marT="0" marB="0" anchor="ctr" anchorCtr="1"/>
                </a:tc>
                <a:tc>
                  <a:txBody>
                    <a:bodyPr/>
                    <a:lstStyle/>
                    <a:p>
                      <a:pPr indent="144145" algn="l">
                        <a:spcAft>
                          <a:spcPts val="0"/>
                        </a:spcAft>
                      </a:pPr>
                      <a:endParaRPr lang="el-GR" sz="1800">
                        <a:latin typeface="Palatino Linotype"/>
                        <a:ea typeface="Times New Roman"/>
                        <a:cs typeface="Times New Roman"/>
                      </a:endParaRPr>
                    </a:p>
                  </a:txBody>
                  <a:tcPr marL="68580" marR="68580" marT="0" marB="0" anchor="ctr" anchorCtr="1"/>
                </a:tc>
                <a:tc>
                  <a:txBody>
                    <a:bodyPr/>
                    <a:lstStyle/>
                    <a:p>
                      <a:pPr indent="144145" algn="l">
                        <a:spcAft>
                          <a:spcPts val="0"/>
                        </a:spcAft>
                      </a:pPr>
                      <a:endParaRPr lang="el-GR" sz="1800" dirty="0">
                        <a:latin typeface="Palatino Linotype"/>
                        <a:ea typeface="Times New Roman"/>
                        <a:cs typeface="Times New Roman"/>
                      </a:endParaRPr>
                    </a:p>
                  </a:txBody>
                  <a:tcPr marL="68580" marR="68580" marT="0" marB="0" anchor="ctr" anchorCtr="1"/>
                </a:tc>
              </a:tr>
            </a:tbl>
          </a:graphicData>
        </a:graphic>
      </p:graphicFrame>
      <p:graphicFrame>
        <p:nvGraphicFramePr>
          <p:cNvPr id="3" name="Table 2"/>
          <p:cNvGraphicFramePr>
            <a:graphicFrameLocks noGrp="1"/>
          </p:cNvGraphicFramePr>
          <p:nvPr/>
        </p:nvGraphicFramePr>
        <p:xfrm>
          <a:off x="655950" y="5733256"/>
          <a:ext cx="7810923" cy="548640"/>
        </p:xfrm>
        <a:graphic>
          <a:graphicData uri="http://schemas.openxmlformats.org/drawingml/2006/table">
            <a:tbl>
              <a:tblPr>
                <a:tableStyleId>{68D230F3-CF80-4859-8CE7-A43EE81993B5}</a:tableStyleId>
              </a:tblPr>
              <a:tblGrid>
                <a:gridCol w="1709669"/>
                <a:gridCol w="592318"/>
                <a:gridCol w="681355"/>
                <a:gridCol w="592318"/>
                <a:gridCol w="681355"/>
                <a:gridCol w="592318"/>
                <a:gridCol w="592318"/>
                <a:gridCol w="592318"/>
                <a:gridCol w="592318"/>
                <a:gridCol w="592318"/>
                <a:gridCol w="592318"/>
              </a:tblGrid>
              <a:tr h="107950">
                <a:tc>
                  <a:txBody>
                    <a:bodyPr/>
                    <a:lstStyle/>
                    <a:p>
                      <a:pPr marL="0" indent="144145" algn="l" defTabSz="914400" rtl="0" eaLnBrk="1" latinLnBrk="0" hangingPunct="1">
                        <a:spcAft>
                          <a:spcPts val="0"/>
                        </a:spcAft>
                      </a:pPr>
                      <a:r>
                        <a:rPr lang="en-US" sz="1800" kern="1200" dirty="0"/>
                        <a:t>Table</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S1</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S2</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S3</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S4</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S5</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S6</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S7</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L1</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L2</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L3</a:t>
                      </a:r>
                      <a:endParaRPr lang="el-GR" sz="1800" kern="1200" dirty="0">
                        <a:solidFill>
                          <a:schemeClr val="tx1"/>
                        </a:solidFill>
                        <a:latin typeface="Palatino Linotype"/>
                        <a:ea typeface="Times New Roman"/>
                        <a:cs typeface="Times New Roman"/>
                      </a:endParaRPr>
                    </a:p>
                  </a:txBody>
                  <a:tcPr marL="68580" marR="68580" marT="0" marB="0" anchor="ctr" anchorCtr="1"/>
                </a:tc>
              </a:tr>
              <a:tr h="107950">
                <a:tc>
                  <a:txBody>
                    <a:bodyPr/>
                    <a:lstStyle/>
                    <a:p>
                      <a:pPr marL="0" indent="144145" algn="l" defTabSz="914400" rtl="0" eaLnBrk="1" latinLnBrk="0" hangingPunct="1">
                        <a:spcAft>
                          <a:spcPts val="0"/>
                        </a:spcAft>
                      </a:pPr>
                      <a:r>
                        <a:rPr lang="en-US" sz="1800" kern="1200" dirty="0"/>
                        <a:t># Attributes</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59</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160</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82</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111</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13</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7</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5</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7</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19</a:t>
                      </a:r>
                      <a:endParaRPr lang="el-GR" sz="1800" kern="1200" dirty="0">
                        <a:solidFill>
                          <a:schemeClr val="tx1"/>
                        </a:solidFill>
                        <a:latin typeface="Palatino Linotype"/>
                        <a:ea typeface="Times New Roman"/>
                        <a:cs typeface="Times New Roman"/>
                      </a:endParaRPr>
                    </a:p>
                  </a:txBody>
                  <a:tcPr marL="68580" marR="68580" marT="0" marB="0" anchor="ctr" anchorCtr="1"/>
                </a:tc>
                <a:tc>
                  <a:txBody>
                    <a:bodyPr/>
                    <a:lstStyle/>
                    <a:p>
                      <a:pPr marL="0" indent="144145" algn="l" defTabSz="914400" rtl="0" eaLnBrk="1" latinLnBrk="0" hangingPunct="1">
                        <a:spcAft>
                          <a:spcPts val="0"/>
                        </a:spcAft>
                      </a:pPr>
                      <a:r>
                        <a:rPr lang="en-US" sz="1800" kern="1200" dirty="0"/>
                        <a:t>7</a:t>
                      </a:r>
                      <a:endParaRPr lang="el-GR" sz="1800" kern="1200" dirty="0">
                        <a:solidFill>
                          <a:schemeClr val="tx1"/>
                        </a:solidFill>
                        <a:latin typeface="Palatino Linotype"/>
                        <a:ea typeface="Times New Roman"/>
                        <a:cs typeface="Times New Roman"/>
                      </a:endParaRPr>
                    </a:p>
                  </a:txBody>
                  <a:tcPr marL="68580" marR="68580" marT="0" marB="0" anchor="ctr" anchorCtr="1"/>
                </a:tc>
              </a:tr>
            </a:tbl>
          </a:graphicData>
        </a:graphic>
      </p:graphicFrame>
      <p:sp>
        <p:nvSpPr>
          <p:cNvPr id="4" name="TextBox 3"/>
          <p:cNvSpPr txBox="1"/>
          <p:nvPr/>
        </p:nvSpPr>
        <p:spPr>
          <a:xfrm>
            <a:off x="2051720" y="5382508"/>
            <a:ext cx="5040560" cy="369332"/>
          </a:xfrm>
          <a:prstGeom prst="rect">
            <a:avLst/>
          </a:prstGeom>
          <a:noFill/>
        </p:spPr>
        <p:txBody>
          <a:bodyPr wrap="square" rtlCol="0">
            <a:spAutoFit/>
          </a:bodyPr>
          <a:lstStyle/>
          <a:p>
            <a:pPr algn="ctr"/>
            <a:r>
              <a:rPr lang="en-US" dirty="0"/>
              <a:t>Number of Attributes in ETL Source Tables</a:t>
            </a:r>
            <a:endParaRPr lang="el-GR" dirty="0"/>
          </a:p>
        </p:txBody>
      </p:sp>
      <p:sp>
        <p:nvSpPr>
          <p:cNvPr id="5" name="TextBox 4"/>
          <p:cNvSpPr txBox="1"/>
          <p:nvPr/>
        </p:nvSpPr>
        <p:spPr>
          <a:xfrm>
            <a:off x="1259632" y="1494076"/>
            <a:ext cx="6552728" cy="369332"/>
          </a:xfrm>
          <a:prstGeom prst="rect">
            <a:avLst/>
          </a:prstGeom>
          <a:noFill/>
        </p:spPr>
        <p:txBody>
          <a:bodyPr wrap="square" rtlCol="0">
            <a:spAutoFit/>
          </a:bodyPr>
          <a:lstStyle/>
          <a:p>
            <a:pPr algn="ctr"/>
            <a:r>
              <a:rPr lang="en-US" dirty="0"/>
              <a:t>ETL scenarios configuration</a:t>
            </a:r>
            <a:endParaRPr lang="el-GR" dirty="0"/>
          </a:p>
        </p:txBody>
      </p:sp>
      <p:sp>
        <p:nvSpPr>
          <p:cNvPr id="7" name="Slide Number Placeholder 6"/>
          <p:cNvSpPr>
            <a:spLocks noGrp="1"/>
          </p:cNvSpPr>
          <p:nvPr>
            <p:ph type="sldNum" sz="quarter" idx="12"/>
          </p:nvPr>
        </p:nvSpPr>
        <p:spPr/>
        <p:txBody>
          <a:bodyPr/>
          <a:lstStyle/>
          <a:p>
            <a:fld id="{B534F264-710F-462F-ACDF-5EB054FAB7C1}" type="slidenum">
              <a:rPr lang="el-GR" smtClean="0"/>
              <a:pPr/>
              <a:t>109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modeling of a data-intensive ecosystem</a:t>
            </a:r>
            <a:endParaRPr lang="el-GR" dirty="0"/>
          </a:p>
        </p:txBody>
      </p:sp>
      <p:sp>
        <p:nvSpPr>
          <p:cNvPr id="3" name="Content Placeholder 2"/>
          <p:cNvSpPr>
            <a:spLocks noGrp="1"/>
          </p:cNvSpPr>
          <p:nvPr>
            <p:ph idx="1"/>
          </p:nvPr>
        </p:nvSpPr>
        <p:spPr/>
        <p:txBody>
          <a:bodyPr>
            <a:normAutofit/>
          </a:bodyPr>
          <a:lstStyle/>
          <a:p>
            <a:r>
              <a:rPr lang="en-US" sz="2400" dirty="0" smtClean="0">
                <a:solidFill>
                  <a:srgbClr val="002060"/>
                </a:solidFill>
              </a:rPr>
              <a:t>The </a:t>
            </a:r>
            <a:r>
              <a:rPr lang="en-US" sz="2400" b="1" dirty="0" smtClean="0">
                <a:solidFill>
                  <a:srgbClr val="002060"/>
                </a:solidFill>
              </a:rPr>
              <a:t>entire data-intensive ecosystem</a:t>
            </a:r>
            <a:r>
              <a:rPr lang="en-US" sz="2400" dirty="0" smtClean="0">
                <a:solidFill>
                  <a:srgbClr val="002060"/>
                </a:solidFill>
              </a:rPr>
              <a:t>, comprising </a:t>
            </a:r>
            <a:r>
              <a:rPr lang="en-US" sz="2400" b="1" dirty="0" smtClean="0">
                <a:solidFill>
                  <a:srgbClr val="002060"/>
                </a:solidFill>
              </a:rPr>
              <a:t>databases</a:t>
            </a:r>
            <a:r>
              <a:rPr lang="en-US" sz="2400" dirty="0" smtClean="0">
                <a:solidFill>
                  <a:srgbClr val="002060"/>
                </a:solidFill>
              </a:rPr>
              <a:t> and their internals, as well as </a:t>
            </a:r>
            <a:r>
              <a:rPr lang="en-US" sz="2400" b="1" dirty="0" smtClean="0">
                <a:solidFill>
                  <a:srgbClr val="002060"/>
                </a:solidFill>
              </a:rPr>
              <a:t>applications</a:t>
            </a:r>
            <a:r>
              <a:rPr lang="en-US" sz="2400" dirty="0" smtClean="0">
                <a:solidFill>
                  <a:srgbClr val="002060"/>
                </a:solidFill>
              </a:rPr>
              <a:t> and their data-intensive parts, is modeled via a graph that we call </a:t>
            </a:r>
            <a:r>
              <a:rPr lang="en-US" sz="2400" b="1" dirty="0" smtClean="0">
                <a:solidFill>
                  <a:srgbClr val="002060"/>
                </a:solidFill>
              </a:rPr>
              <a:t>Architecture Graph</a:t>
            </a:r>
            <a:r>
              <a:rPr lang="en-US" sz="2400" dirty="0" smtClean="0">
                <a:solidFill>
                  <a:srgbClr val="002060"/>
                </a:solidFill>
              </a:rPr>
              <a:t> </a:t>
            </a:r>
          </a:p>
          <a:p>
            <a:endParaRPr lang="en-US" sz="2400" dirty="0" smtClean="0"/>
          </a:p>
          <a:p>
            <a:r>
              <a:rPr lang="en-US" sz="2400" dirty="0" smtClean="0"/>
              <a:t>Why Graph modeling?</a:t>
            </a:r>
          </a:p>
          <a:p>
            <a:pPr lvl="1"/>
            <a:r>
              <a:rPr lang="en-US" sz="2000" dirty="0" smtClean="0"/>
              <a:t>Completeness: graphs can model everything</a:t>
            </a:r>
          </a:p>
          <a:p>
            <a:pPr lvl="1"/>
            <a:r>
              <a:rPr lang="en-US" sz="2000" dirty="0" smtClean="0"/>
              <a:t>Uniformity: we would like to module everything </a:t>
            </a:r>
            <a:r>
              <a:rPr lang="en-US" sz="2000" b="1" dirty="0" smtClean="0"/>
              <a:t>uniform</a:t>
            </a:r>
            <a:r>
              <a:rPr lang="en-US" sz="2000" dirty="0" smtClean="0"/>
              <a:t> manner</a:t>
            </a:r>
          </a:p>
          <a:p>
            <a:pPr lvl="1"/>
            <a:r>
              <a:rPr lang="en-US" sz="2000" dirty="0" smtClean="0"/>
              <a:t>Detail and Grand-View: we would like to capture </a:t>
            </a:r>
            <a:r>
              <a:rPr lang="en-US" sz="2000" b="1" dirty="0" smtClean="0"/>
              <a:t>parts</a:t>
            </a:r>
            <a:r>
              <a:rPr lang="en-US" sz="2000" dirty="0" smtClean="0"/>
              <a:t> and </a:t>
            </a:r>
            <a:r>
              <a:rPr lang="en-US" sz="2000" b="1" dirty="0" smtClean="0"/>
              <a:t>dependencies</a:t>
            </a:r>
            <a:r>
              <a:rPr lang="en-US" sz="2000" dirty="0" smtClean="0"/>
              <a:t> at the very </a:t>
            </a:r>
            <a:r>
              <a:rPr lang="en-US" sz="2000" b="1" dirty="0" smtClean="0"/>
              <a:t>finest level</a:t>
            </a:r>
            <a:r>
              <a:rPr lang="en-US" sz="2000" dirty="0" smtClean="0"/>
              <a:t>; at same time, we would like to have the ability to </a:t>
            </a:r>
            <a:r>
              <a:rPr lang="en-US" sz="2000" b="1" dirty="0" smtClean="0"/>
              <a:t>zoom-out</a:t>
            </a:r>
            <a:r>
              <a:rPr lang="en-US" sz="2000" dirty="0" smtClean="0"/>
              <a:t> at higher levels of abstraction</a:t>
            </a:r>
          </a:p>
          <a:p>
            <a:pPr lvl="1"/>
            <a:r>
              <a:rPr lang="en-US" sz="2000" dirty="0" smtClean="0"/>
              <a:t>Exploit graph management techniques and toolkits</a:t>
            </a:r>
          </a:p>
        </p:txBody>
      </p:sp>
      <p:sp>
        <p:nvSpPr>
          <p:cNvPr id="4" name="Slide Number Placeholder 3"/>
          <p:cNvSpPr>
            <a:spLocks noGrp="1"/>
          </p:cNvSpPr>
          <p:nvPr>
            <p:ph type="sldNum" sz="quarter" idx="12"/>
          </p:nvPr>
        </p:nvSpPr>
        <p:spPr/>
        <p:txBody>
          <a:bodyPr/>
          <a:lstStyle/>
          <a:p>
            <a:fld id="{B534F264-710F-462F-ACDF-5EB054FAB7C1}" type="slidenum">
              <a:rPr lang="el-GR" smtClean="0"/>
              <a:pPr/>
              <a:t>11</a:t>
            </a:fld>
            <a:endParaRPr lang="el-G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576" y="188640"/>
          <a:ext cx="4927779" cy="6202680"/>
        </p:xfrm>
        <a:graphic>
          <a:graphicData uri="http://schemas.openxmlformats.org/drawingml/2006/table">
            <a:tbl>
              <a:tblPr/>
              <a:tblGrid>
                <a:gridCol w="1213134"/>
                <a:gridCol w="1288377"/>
                <a:gridCol w="1213134"/>
                <a:gridCol w="1213134"/>
              </a:tblGrid>
              <a:tr h="109182">
                <a:tc>
                  <a:txBody>
                    <a:bodyPr/>
                    <a:lstStyle/>
                    <a:p>
                      <a:pPr indent="144145" algn="ctr">
                        <a:spcAft>
                          <a:spcPts val="0"/>
                        </a:spcAft>
                      </a:pPr>
                      <a:r>
                        <a:rPr lang="en-US" sz="1100" dirty="0">
                          <a:latin typeface="+mn-lt"/>
                          <a:ea typeface="Times New Roman"/>
                          <a:cs typeface="Times New Roman"/>
                        </a:rPr>
                        <a:t>Source</a:t>
                      </a:r>
                      <a:endParaRPr lang="el-GR" sz="1100" dirty="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l">
                        <a:spcAft>
                          <a:spcPts val="0"/>
                        </a:spcAft>
                      </a:pPr>
                      <a:r>
                        <a:rPr lang="el-GR" sz="1100">
                          <a:latin typeface="+mn-lt"/>
                          <a:ea typeface="Times New Roman"/>
                          <a:cs typeface="Times New Roman"/>
                        </a:rPr>
                        <a:t>Change Type</a:t>
                      </a: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r">
                        <a:spcAft>
                          <a:spcPts val="0"/>
                        </a:spcAft>
                      </a:pPr>
                      <a:r>
                        <a:rPr lang="en-US" sz="1100">
                          <a:latin typeface="+mn-lt"/>
                          <a:ea typeface="Times New Roman"/>
                          <a:cs typeface="Times New Roman"/>
                        </a:rPr>
                        <a:t>Occurrence</a:t>
                      </a:r>
                      <a:endParaRPr lang="el-GR" sz="110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100">
                          <a:latin typeface="+mn-lt"/>
                          <a:ea typeface="Times New Roman"/>
                          <a:cs typeface="Times New Roman"/>
                        </a:rPr>
                        <a:t>Affected ETL</a:t>
                      </a:r>
                      <a:endParaRPr lang="el-GR" sz="110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182">
                <a:tc>
                  <a:txBody>
                    <a:bodyPr/>
                    <a:lstStyle/>
                    <a:p>
                      <a:pPr indent="144145" algn="ctr">
                        <a:spcAft>
                          <a:spcPts val="0"/>
                        </a:spcAft>
                      </a:pPr>
                      <a:r>
                        <a:rPr lang="el-GR" sz="1100">
                          <a:latin typeface="+mn-lt"/>
                          <a:ea typeface="Times New Roman"/>
                          <a:cs typeface="Times New Roman"/>
                        </a:rPr>
                        <a:t>L1</a:t>
                      </a:r>
                    </a:p>
                  </a:txBody>
                  <a:tcPr marL="54591" marR="5459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44145" algn="ctr">
                        <a:spcAft>
                          <a:spcPts val="0"/>
                        </a:spcAft>
                      </a:pPr>
                      <a:r>
                        <a:rPr lang="en-US" sz="1100">
                          <a:latin typeface="+mn-lt"/>
                          <a:ea typeface="Times New Roman"/>
                          <a:cs typeface="Times New Roman"/>
                        </a:rPr>
                        <a:t>ETL 1, 2, 3, 4</a:t>
                      </a:r>
                      <a:endParaRPr lang="el-GR" sz="110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a:noFill/>
                    </a:lnB>
                  </a:tcPr>
                </a:tc>
              </a:tr>
              <a:tr h="109182">
                <a:tc>
                  <a:txBody>
                    <a:bodyPr/>
                    <a:lstStyle/>
                    <a:p>
                      <a:pPr indent="144145" algn="ctr">
                        <a:spcAft>
                          <a:spcPts val="0"/>
                        </a:spcAft>
                      </a:pPr>
                      <a:r>
                        <a:rPr lang="el-GR" sz="1100">
                          <a:latin typeface="+mn-lt"/>
                          <a:ea typeface="Times New Roman"/>
                          <a:cs typeface="Times New Roman"/>
                        </a:rPr>
                        <a:t>L1</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Constraint</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 2, 3, 4</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L2</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3</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L3</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S1</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14</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S1</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Drop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2</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S1</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3</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S1</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3</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S1</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S2</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15</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2</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S2</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Drop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4</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2</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S2</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121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2</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S2</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2</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S3</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80</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3</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S3</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3</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S4</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58</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 4</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S4</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Drop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26</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 4</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S4</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 4</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S4</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27</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 4</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S4</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 4</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S5</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2</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5</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S5</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6</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S6</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6</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S7</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Attribute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5</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7</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l-GR" sz="1100">
                          <a:latin typeface="+mn-lt"/>
                          <a:ea typeface="Times New Roman"/>
                          <a:cs typeface="Times New Roman"/>
                        </a:rPr>
                        <a:t>S7</a:t>
                      </a: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Rename Table</a:t>
                      </a:r>
                    </a:p>
                  </a:txBody>
                  <a:tcPr marL="54591" marR="54591" marT="0" marB="0" anchor="b">
                    <a:lnL>
                      <a:noFill/>
                    </a:lnL>
                    <a:lnR>
                      <a:noFill/>
                    </a:lnR>
                    <a:lnT>
                      <a:noFill/>
                    </a:lnT>
                    <a:lnB>
                      <a:noFill/>
                    </a:lnB>
                  </a:tcPr>
                </a:tc>
                <a:tc>
                  <a:txBody>
                    <a:bodyPr/>
                    <a:lstStyle/>
                    <a:p>
                      <a:pPr indent="144145" algn="r">
                        <a:spcAft>
                          <a:spcPts val="0"/>
                        </a:spcAft>
                      </a:pPr>
                      <a:r>
                        <a:rPr lang="el-GR" sz="1100">
                          <a:latin typeface="+mn-lt"/>
                          <a:ea typeface="Times New Roman"/>
                          <a:cs typeface="Times New Roman"/>
                        </a:rPr>
                        <a:t>1</a:t>
                      </a: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7</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T1</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Drop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1</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T1</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1</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T1_tmp</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Drop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1</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ETL1-7</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T1_tmp</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1</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ETL1-7</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T2</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15</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T2</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2</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T2_tmp</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Add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15</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T2_tmp</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2</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 1</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T5</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a:noFill/>
                    </a:lnB>
                  </a:tcPr>
                </a:tc>
                <a:tc>
                  <a:txBody>
                    <a:bodyPr/>
                    <a:lstStyle/>
                    <a:p>
                      <a:pPr indent="144145" algn="r">
                        <a:spcAft>
                          <a:spcPts val="0"/>
                        </a:spcAft>
                      </a:pPr>
                      <a:r>
                        <a:rPr lang="en-US" sz="1100">
                          <a:latin typeface="+mn-lt"/>
                          <a:ea typeface="Times New Roman"/>
                          <a:cs typeface="Times New Roman"/>
                        </a:rPr>
                        <a:t>2</a:t>
                      </a:r>
                      <a:endParaRPr lang="el-GR" sz="1100">
                        <a:latin typeface="+mn-lt"/>
                        <a:ea typeface="Times New Roman"/>
                        <a:cs typeface="Times New Roman"/>
                      </a:endParaRPr>
                    </a:p>
                  </a:txBody>
                  <a:tcPr marL="54591" marR="54591" marT="0" marB="0">
                    <a:lnL>
                      <a:noFill/>
                    </a:lnL>
                    <a:lnR>
                      <a:noFill/>
                    </a:lnR>
                    <a:lnT>
                      <a:noFill/>
                    </a:lnT>
                    <a:lnB>
                      <a:noFill/>
                    </a:lnB>
                  </a:tcPr>
                </a:tc>
                <a:tc>
                  <a:txBody>
                    <a:bodyPr/>
                    <a:lstStyle/>
                    <a:p>
                      <a:pPr indent="144145" algn="ctr">
                        <a:spcAft>
                          <a:spcPts val="0"/>
                        </a:spcAft>
                      </a:pPr>
                      <a:r>
                        <a:rPr lang="en-US" sz="1100">
                          <a:latin typeface="+mn-lt"/>
                          <a:ea typeface="Times New Roman"/>
                          <a:cs typeface="Times New Roman"/>
                        </a:rPr>
                        <a:t>ETL5</a:t>
                      </a:r>
                      <a:endParaRPr lang="el-GR" sz="1100">
                        <a:latin typeface="+mn-lt"/>
                        <a:ea typeface="Times New Roman"/>
                        <a:cs typeface="Times New Roman"/>
                      </a:endParaRPr>
                    </a:p>
                  </a:txBody>
                  <a:tcPr marL="54591" marR="54591" marT="0" marB="0">
                    <a:lnL>
                      <a:noFill/>
                    </a:lnL>
                    <a:lnR>
                      <a:noFill/>
                    </a:lnR>
                    <a:lnT>
                      <a:noFill/>
                    </a:lnT>
                    <a:lnB>
                      <a:noFill/>
                    </a:lnB>
                  </a:tcPr>
                </a:tc>
              </a:tr>
              <a:tr h="109182">
                <a:tc>
                  <a:txBody>
                    <a:bodyPr/>
                    <a:lstStyle/>
                    <a:p>
                      <a:pPr indent="144145" algn="ctr">
                        <a:spcAft>
                          <a:spcPts val="0"/>
                        </a:spcAft>
                      </a:pPr>
                      <a:r>
                        <a:rPr lang="en-US" sz="1100">
                          <a:latin typeface="+mn-lt"/>
                          <a:ea typeface="Times New Roman"/>
                          <a:cs typeface="Times New Roman"/>
                        </a:rPr>
                        <a:t>T5_tmp</a:t>
                      </a:r>
                      <a:endParaRPr lang="el-GR" sz="1100">
                        <a:latin typeface="+mn-lt"/>
                        <a:ea typeface="Times New Roman"/>
                        <a:cs typeface="Times New Roman"/>
                      </a:endParaRPr>
                    </a:p>
                  </a:txBody>
                  <a:tcPr marL="54591" marR="5459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l">
                        <a:spcAft>
                          <a:spcPts val="0"/>
                        </a:spcAft>
                      </a:pPr>
                      <a:r>
                        <a:rPr lang="el-GR" sz="1100">
                          <a:latin typeface="+mn-lt"/>
                          <a:ea typeface="Times New Roman"/>
                          <a:cs typeface="Times New Roman"/>
                        </a:rPr>
                        <a:t>Modify Attribute</a:t>
                      </a:r>
                    </a:p>
                  </a:txBody>
                  <a:tcPr marL="54591" marR="5459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r">
                        <a:spcAft>
                          <a:spcPts val="0"/>
                        </a:spcAft>
                      </a:pPr>
                      <a:r>
                        <a:rPr lang="en-US" sz="1100">
                          <a:latin typeface="+mn-lt"/>
                          <a:ea typeface="Times New Roman"/>
                          <a:cs typeface="Times New Roman"/>
                        </a:rPr>
                        <a:t>2</a:t>
                      </a:r>
                      <a:endParaRPr lang="el-GR" sz="1100">
                        <a:latin typeface="+mn-lt"/>
                        <a:ea typeface="Times New Roman"/>
                        <a:cs typeface="Times New Roman"/>
                      </a:endParaRPr>
                    </a:p>
                  </a:txBody>
                  <a:tcPr marL="54591" marR="5459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100">
                          <a:latin typeface="+mn-lt"/>
                          <a:ea typeface="Times New Roman"/>
                          <a:cs typeface="Times New Roman"/>
                        </a:rPr>
                        <a:t>ETL5</a:t>
                      </a:r>
                      <a:endParaRPr lang="el-GR" sz="1100">
                        <a:latin typeface="+mn-lt"/>
                        <a:ea typeface="Times New Roman"/>
                        <a:cs typeface="Times New Roman"/>
                      </a:endParaRPr>
                    </a:p>
                  </a:txBody>
                  <a:tcPr marL="54591" marR="54591" marT="0" marB="0">
                    <a:lnL>
                      <a:noFill/>
                    </a:lnL>
                    <a:lnR>
                      <a:noFill/>
                    </a:lnR>
                    <a:lnT>
                      <a:noFill/>
                    </a:lnT>
                    <a:lnB w="12700" cap="flat" cmpd="sng" algn="ctr">
                      <a:solidFill>
                        <a:srgbClr val="000000"/>
                      </a:solidFill>
                      <a:prstDash val="solid"/>
                      <a:round/>
                      <a:headEnd type="none" w="med" len="med"/>
                      <a:tailEnd type="none" w="med" len="med"/>
                    </a:lnB>
                  </a:tcPr>
                </a:tc>
              </a:tr>
              <a:tr h="133445">
                <a:tc>
                  <a:txBody>
                    <a:bodyPr/>
                    <a:lstStyle/>
                    <a:p>
                      <a:pPr indent="144145" algn="ctr">
                        <a:spcAft>
                          <a:spcPts val="0"/>
                        </a:spcAft>
                      </a:pPr>
                      <a:r>
                        <a:rPr lang="en-US" sz="1100">
                          <a:latin typeface="+mn-lt"/>
                          <a:ea typeface="Times New Roman"/>
                          <a:cs typeface="Times New Roman"/>
                        </a:rPr>
                        <a:t>Total</a:t>
                      </a:r>
                      <a:endParaRPr lang="el-GR" sz="110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sz="1100">
                        <a:latin typeface="+mn-lt"/>
                        <a:ea typeface="Times New Roman"/>
                        <a:cs typeface="Times New Roman"/>
                      </a:endParaRPr>
                    </a:p>
                  </a:txBody>
                  <a:tcPr marL="54591" marR="545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r">
                        <a:spcAft>
                          <a:spcPts val="0"/>
                        </a:spcAft>
                      </a:pPr>
                      <a:r>
                        <a:rPr lang="en-US" sz="1100">
                          <a:latin typeface="+mn-lt"/>
                          <a:ea typeface="Times New Roman"/>
                          <a:cs typeface="Times New Roman"/>
                        </a:rPr>
                        <a:t>416</a:t>
                      </a:r>
                      <a:endParaRPr lang="el-GR" sz="110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endParaRPr lang="en-US" sz="1100" dirty="0">
                        <a:latin typeface="+mn-lt"/>
                        <a:ea typeface="Times New Roman"/>
                        <a:cs typeface="Times New Roman"/>
                      </a:endParaRPr>
                    </a:p>
                  </a:txBody>
                  <a:tcPr marL="54591" marR="5459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5796136" y="2924944"/>
            <a:ext cx="2440711" cy="646331"/>
          </a:xfrm>
          <a:prstGeom prst="rect">
            <a:avLst/>
          </a:prstGeom>
        </p:spPr>
        <p:txBody>
          <a:bodyPr wrap="square">
            <a:spAutoFit/>
          </a:bodyPr>
          <a:lstStyle/>
          <a:p>
            <a:r>
              <a:rPr lang="en-US" dirty="0"/>
              <a:t>Distribution of events at the ETL tables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110</a:t>
            </a:fld>
            <a:endParaRPr lang="el-G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design a scenario</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When </a:t>
            </a:r>
            <a:r>
              <a:rPr lang="en-US" dirty="0" smtClean="0">
                <a:solidFill>
                  <a:srgbClr val="C00000"/>
                </a:solidFill>
              </a:rPr>
              <a:t>persistent data stores </a:t>
            </a:r>
            <a:r>
              <a:rPr lang="en-US" dirty="0" smtClean="0"/>
              <a:t>are involved, the generic guideline is to </a:t>
            </a:r>
            <a:r>
              <a:rPr lang="en-US" dirty="0" smtClean="0">
                <a:solidFill>
                  <a:srgbClr val="C00000"/>
                </a:solidFill>
              </a:rPr>
              <a:t>retain their schema as small as possible</a:t>
            </a:r>
            <a:r>
              <a:rPr lang="en-US" dirty="0" smtClean="0"/>
              <a:t>. </a:t>
            </a:r>
          </a:p>
          <a:p>
            <a:r>
              <a:rPr lang="en-US" dirty="0" smtClean="0"/>
              <a:t>Since the schema size affects a lot the propagation of evolution events, it is advisable </a:t>
            </a:r>
            <a:r>
              <a:rPr lang="en-US" dirty="0" smtClean="0">
                <a:solidFill>
                  <a:srgbClr val="385D8A"/>
                </a:solidFill>
              </a:rPr>
              <a:t>to reduce schema sizes across the ETL flow</a:t>
            </a:r>
            <a:r>
              <a:rPr lang="en-US" dirty="0" smtClean="0"/>
              <a:t>, so activities that help in that direction should be considered first. </a:t>
            </a:r>
          </a:p>
          <a:p>
            <a:r>
              <a:rPr lang="en-US" dirty="0" smtClean="0"/>
              <a:t>Since </a:t>
            </a:r>
            <a:r>
              <a:rPr lang="en-US" dirty="0" smtClean="0">
                <a:solidFill>
                  <a:srgbClr val="C00000"/>
                </a:solidFill>
              </a:rPr>
              <a:t>attribute reduction activities </a:t>
            </a:r>
            <a:r>
              <a:rPr lang="en-US" dirty="0" smtClean="0"/>
              <a:t>(e.g., projections, group by queries) </a:t>
            </a:r>
            <a:r>
              <a:rPr lang="en-US" dirty="0" smtClean="0">
                <a:solidFill>
                  <a:srgbClr val="C00000"/>
                </a:solidFill>
              </a:rPr>
              <a:t>are less likely to be affected by evolution</a:t>
            </a:r>
            <a:r>
              <a:rPr lang="en-US" dirty="0" smtClean="0"/>
              <a:t> actions than other activities that retain or increase the number of attributes in the workflow (many projections with joins), the ETL designer should attempt </a:t>
            </a:r>
            <a:r>
              <a:rPr lang="en-US" dirty="0" smtClean="0">
                <a:solidFill>
                  <a:srgbClr val="C00000"/>
                </a:solidFill>
              </a:rPr>
              <a:t>placing the attribute reduction activities in the early stages of the workflow </a:t>
            </a:r>
            <a:r>
              <a:rPr lang="en-US" dirty="0" smtClean="0"/>
              <a:t>in order to restrain the flooding of evolution events. </a:t>
            </a:r>
            <a:endParaRPr lang="el-GR" dirty="0" smtClean="0"/>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111</a:t>
            </a:fld>
            <a:endParaRPr lang="el-G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1143000"/>
          </a:xfrm>
        </p:spPr>
        <p:txBody>
          <a:bodyPr/>
          <a:lstStyle/>
          <a:p>
            <a:pPr eaLnBrk="1" hangingPunct="1"/>
            <a:r>
              <a:rPr lang="en-US" dirty="0" smtClean="0"/>
              <a:t>Evolving data-intensive ecosystem</a:t>
            </a:r>
          </a:p>
        </p:txBody>
      </p:sp>
      <p:sp>
        <p:nvSpPr>
          <p:cNvPr id="215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21509"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534F264-710F-462F-ACDF-5EB054FAB7C1}" type="slidenum">
              <a:rPr lang="el-GR" smtClean="0"/>
              <a:pPr/>
              <a:t>112</a:t>
            </a:fld>
            <a:endParaRPr lang="el-G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253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22533"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7" name="Straight Arrow Connector 16"/>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Slide Number Placeholder 6"/>
          <p:cNvSpPr>
            <a:spLocks noGrp="1"/>
          </p:cNvSpPr>
          <p:nvPr>
            <p:ph type="sldNum" sz="quarter" idx="12"/>
          </p:nvPr>
        </p:nvSpPr>
        <p:spPr/>
        <p:txBody>
          <a:bodyPr/>
          <a:lstStyle/>
          <a:p>
            <a:fld id="{B534F264-710F-462F-ACDF-5EB054FAB7C1}" type="slidenum">
              <a:rPr lang="el-GR" smtClean="0"/>
              <a:pPr/>
              <a:t>113</a:t>
            </a:fld>
            <a:endParaRPr lang="el-G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12" name="Slide Number Placeholder 11"/>
          <p:cNvSpPr>
            <a:spLocks noGrp="1"/>
          </p:cNvSpPr>
          <p:nvPr>
            <p:ph type="sldNum" sz="quarter" idx="12"/>
          </p:nvPr>
        </p:nvSpPr>
        <p:spPr/>
        <p:txBody>
          <a:bodyPr/>
          <a:lstStyle/>
          <a:p>
            <a:fld id="{B534F264-710F-462F-ACDF-5EB054FAB7C1}" type="slidenum">
              <a:rPr lang="el-GR" smtClean="0"/>
              <a:pPr/>
              <a:t>114</a:t>
            </a:fld>
            <a:endParaRPr lang="el-G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2123728" y="5805264"/>
            <a:ext cx="2952328" cy="36988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solidFill>
                  <a:srgbClr val="FFFF00"/>
                </a:solidFill>
              </a:rPr>
              <a:t>Which</a:t>
            </a:r>
            <a:r>
              <a:rPr lang="en-US" b="1" i="1" dirty="0" smtClean="0"/>
              <a:t> parts are affected … ?</a:t>
            </a:r>
            <a:endParaRPr lang="en-US" b="1" i="1" dirty="0"/>
          </a:p>
        </p:txBody>
      </p:sp>
      <p:sp>
        <p:nvSpPr>
          <p:cNvPr id="16" name="TextBox 15"/>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14" name="Slide Number Placeholder 13"/>
          <p:cNvSpPr>
            <a:spLocks noGrp="1"/>
          </p:cNvSpPr>
          <p:nvPr>
            <p:ph type="sldNum" sz="quarter" idx="12"/>
          </p:nvPr>
        </p:nvSpPr>
        <p:spPr/>
        <p:txBody>
          <a:bodyPr/>
          <a:lstStyle/>
          <a:p>
            <a:fld id="{B534F264-710F-462F-ACDF-5EB054FAB7C1}" type="slidenum">
              <a:rPr lang="el-GR" smtClean="0"/>
              <a:pPr/>
              <a:t>115</a:t>
            </a:fld>
            <a:endParaRPr lang="el-G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2123728" y="5805264"/>
            <a:ext cx="3960440" cy="64633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solidFill>
                  <a:srgbClr val="FFFF00"/>
                </a:solidFill>
              </a:rPr>
              <a:t>Which</a:t>
            </a:r>
            <a:r>
              <a:rPr lang="en-US" b="1" i="1" dirty="0" smtClean="0"/>
              <a:t> parts are </a:t>
            </a:r>
            <a:r>
              <a:rPr lang="en-US" b="1" i="1" dirty="0" smtClean="0"/>
              <a:t>affected, </a:t>
            </a:r>
            <a:r>
              <a:rPr lang="en-US" b="1" i="1" dirty="0" smtClean="0"/>
              <a:t> </a:t>
            </a:r>
            <a:r>
              <a:rPr lang="en-US" b="1" i="1" dirty="0" smtClean="0"/>
              <a:t>and </a:t>
            </a:r>
            <a:r>
              <a:rPr lang="en-US" b="1" i="1" dirty="0" smtClean="0">
                <a:solidFill>
                  <a:srgbClr val="FFFF00"/>
                </a:solidFill>
              </a:rPr>
              <a:t>how</a:t>
            </a:r>
            <a:r>
              <a:rPr lang="en-US" b="1" i="1" dirty="0" smtClean="0"/>
              <a:t> exactly are they affected …?</a:t>
            </a:r>
            <a:endParaRPr lang="en-US" b="1" i="1" dirty="0"/>
          </a:p>
        </p:txBody>
      </p:sp>
      <p:sp>
        <p:nvSpPr>
          <p:cNvPr id="16" name="TextBox 14"/>
          <p:cNvSpPr txBox="1">
            <a:spLocks noChangeArrowheads="1"/>
          </p:cNvSpPr>
          <p:nvPr/>
        </p:nvSpPr>
        <p:spPr bwMode="auto">
          <a:xfrm>
            <a:off x="2492152" y="3851756"/>
            <a:ext cx="2151856" cy="369332"/>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Semantically unclear</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t>Syntactically invalid</a:t>
            </a:r>
            <a:endParaRPr lang="en-US" i="1" dirty="0"/>
          </a:p>
        </p:txBody>
      </p:sp>
      <p:sp>
        <p:nvSpPr>
          <p:cNvPr id="18" name="Slide Number Placeholder 17"/>
          <p:cNvSpPr>
            <a:spLocks noGrp="1"/>
          </p:cNvSpPr>
          <p:nvPr>
            <p:ph type="sldNum" sz="quarter" idx="12"/>
          </p:nvPr>
        </p:nvSpPr>
        <p:spPr/>
        <p:txBody>
          <a:bodyPr/>
          <a:lstStyle/>
          <a:p>
            <a:fld id="{B534F264-710F-462F-ACDF-5EB054FAB7C1}" type="slidenum">
              <a:rPr lang="el-GR" smtClean="0"/>
              <a:pPr/>
              <a:t>116</a:t>
            </a:fld>
            <a:endParaRPr lang="el-G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smtClean="0"/>
              <a:t>Useful: Regulation</a:t>
            </a:r>
            <a:endParaRPr lang="el-GR" dirty="0"/>
          </a:p>
        </p:txBody>
      </p:sp>
      <p:sp>
        <p:nvSpPr>
          <p:cNvPr id="3" name="Text Placeholder 2"/>
          <p:cNvSpPr>
            <a:spLocks noGrp="1"/>
          </p:cNvSpPr>
          <p:nvPr>
            <p:ph type="body" idx="1"/>
          </p:nvPr>
        </p:nvSpPr>
        <p:spPr/>
        <p:txBody>
          <a:bodyPr/>
          <a:lstStyle/>
          <a:p>
            <a:r>
              <a:rPr lang="en-US" dirty="0" smtClean="0"/>
              <a:t>For the regulation part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4400" dirty="0" smtClean="0"/>
              <a:t>Problem definition</a:t>
            </a:r>
            <a:endParaRPr lang="en-US" sz="4400" dirty="0"/>
          </a:p>
        </p:txBody>
      </p:sp>
      <p:sp>
        <p:nvSpPr>
          <p:cNvPr id="9" name="Text Placeholder 8"/>
          <p:cNvSpPr>
            <a:spLocks noGrp="1"/>
          </p:cNvSpPr>
          <p:nvPr>
            <p:ph idx="1"/>
          </p:nvPr>
        </p:nvSpPr>
        <p:spPr/>
        <p:txBody>
          <a:bodyPr numCol="1">
            <a:normAutofit fontScale="92500" lnSpcReduction="20000"/>
          </a:bodyPr>
          <a:lstStyle/>
          <a:p>
            <a:pPr algn="just">
              <a:buFont typeface="Arial" pitchFamily="34" charset="0"/>
              <a:buChar char="•"/>
            </a:pPr>
            <a:r>
              <a:rPr lang="en-US" sz="2800" i="1" dirty="0" smtClean="0">
                <a:latin typeface="Calibri" pitchFamily="34" charset="0"/>
              </a:rPr>
              <a:t>Changes on a database schema may cause syntactic or semantic inconsistency in its surrounding applications; </a:t>
            </a:r>
            <a:r>
              <a:rPr lang="en-US" sz="2800" i="1" dirty="0" smtClean="0">
                <a:solidFill>
                  <a:srgbClr val="0000FF"/>
                </a:solidFill>
                <a:latin typeface="Calibri" pitchFamily="34" charset="0"/>
              </a:rPr>
              <a:t>is there a way to regulate the evolution of the database</a:t>
            </a:r>
            <a:r>
              <a:rPr lang="en-US" sz="2800" i="1" dirty="0" smtClean="0">
                <a:latin typeface="Calibri" pitchFamily="34" charset="0"/>
              </a:rPr>
              <a:t> in a way that application needs are taken into account?</a:t>
            </a:r>
          </a:p>
          <a:p>
            <a:pPr algn="just"/>
            <a:r>
              <a:rPr lang="en-US" sz="2800" i="1" dirty="0" smtClean="0">
                <a:latin typeface="Calibri" pitchFamily="34" charset="0"/>
              </a:rPr>
              <a:t>If there are </a:t>
            </a:r>
            <a:r>
              <a:rPr lang="en-US" sz="2800" i="1" dirty="0" smtClean="0">
                <a:solidFill>
                  <a:srgbClr val="FF0000"/>
                </a:solidFill>
                <a:latin typeface="Calibri" pitchFamily="34" charset="0"/>
              </a:rPr>
              <a:t>conflicts</a:t>
            </a:r>
            <a:r>
              <a:rPr lang="en-US" sz="2800" i="1" dirty="0" smtClean="0">
                <a:latin typeface="Calibri" pitchFamily="34" charset="0"/>
              </a:rPr>
              <a:t> between the applications’ needs on the acceptance or rejection of a change in the database, </a:t>
            </a:r>
            <a:r>
              <a:rPr lang="en-US" sz="2800" i="1" dirty="0" smtClean="0">
                <a:solidFill>
                  <a:srgbClr val="FF0000"/>
                </a:solidFill>
                <a:latin typeface="Calibri" pitchFamily="34" charset="0"/>
              </a:rPr>
              <a:t>is there a possibility of satisfying all the different constraints?</a:t>
            </a:r>
          </a:p>
          <a:p>
            <a:pPr algn="just">
              <a:buFont typeface="Arial" pitchFamily="34" charset="0"/>
              <a:buChar char="•"/>
            </a:pPr>
            <a:r>
              <a:rPr lang="en-US" sz="2800" i="1" dirty="0" smtClean="0">
                <a:latin typeface="Calibri" pitchFamily="34" charset="0"/>
              </a:rPr>
              <a:t>If conflicts are eventually resolved and, for every affected module we know whether to accept or reject a change, </a:t>
            </a:r>
            <a:r>
              <a:rPr lang="en-US" sz="2800" i="1" dirty="0" smtClean="0">
                <a:solidFill>
                  <a:srgbClr val="0000FF"/>
                </a:solidFill>
                <a:latin typeface="Calibri" pitchFamily="34" charset="0"/>
              </a:rPr>
              <a:t>how can we rewrite the ecosystem </a:t>
            </a:r>
            <a:r>
              <a:rPr lang="en-US" sz="2800" i="1" dirty="0" smtClean="0">
                <a:latin typeface="Calibri" pitchFamily="34" charset="0"/>
              </a:rPr>
              <a:t>to reflect the new status?</a:t>
            </a:r>
          </a:p>
          <a:p>
            <a:pPr algn="just">
              <a:buFont typeface="Arial" pitchFamily="34" charset="0"/>
              <a:buChar char="•"/>
            </a:pPr>
            <a:endParaRPr lang="en-US" sz="2800" i="1"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10" name="Title 9"/>
          <p:cNvSpPr>
            <a:spLocks noGrp="1"/>
          </p:cNvSpPr>
          <p:nvPr>
            <p:ph type="title"/>
          </p:nvPr>
        </p:nvSpPr>
        <p:spPr/>
        <p:txBody>
          <a:bodyPr>
            <a:normAutofit fontScale="90000"/>
          </a:bodyPr>
          <a:lstStyle/>
          <a:p>
            <a:r>
              <a:rPr lang="en-US" dirty="0" smtClean="0"/>
              <a:t>Part I: regulate the flooding of an evolutionary event over the graph</a:t>
            </a:r>
            <a:endParaRPr lang="el-GR" dirty="0"/>
          </a:p>
        </p:txBody>
      </p:sp>
      <p:sp>
        <p:nvSpPr>
          <p:cNvPr id="8" name="Content Placeholder 7"/>
          <p:cNvSpPr>
            <a:spLocks noGrp="1"/>
          </p:cNvSpPr>
          <p:nvPr>
            <p:ph idx="1"/>
          </p:nvPr>
        </p:nvSpPr>
        <p:spPr/>
        <p:txBody>
          <a:bodyPr>
            <a:noAutofit/>
          </a:bodyPr>
          <a:lstStyle/>
          <a:p>
            <a:r>
              <a:rPr lang="en-US" sz="2800" dirty="0" smtClean="0"/>
              <a:t>Model data-centric ecosystems with </a:t>
            </a:r>
            <a:r>
              <a:rPr lang="en-US" sz="2800" dirty="0" smtClean="0">
                <a:solidFill>
                  <a:srgbClr val="C00000"/>
                </a:solidFill>
              </a:rPr>
              <a:t>Architecture Graphs</a:t>
            </a:r>
          </a:p>
          <a:p>
            <a:r>
              <a:rPr lang="en-US" sz="2800" dirty="0" smtClean="0"/>
              <a:t>Mechanism </a:t>
            </a:r>
            <a:r>
              <a:rPr lang="en-US" sz="2800" dirty="0" smtClean="0">
                <a:solidFill>
                  <a:srgbClr val="0000FF"/>
                </a:solidFill>
              </a:rPr>
              <a:t>for propagating evolution events on the graph</a:t>
            </a:r>
            <a:r>
              <a:rPr lang="en-US" sz="2800" dirty="0" smtClean="0"/>
              <a:t>, based on</a:t>
            </a:r>
          </a:p>
          <a:p>
            <a:pPr lvl="1"/>
            <a:r>
              <a:rPr lang="en-US" sz="2400" dirty="0" smtClean="0"/>
              <a:t>Graph structure &amp; semantics</a:t>
            </a:r>
          </a:p>
          <a:p>
            <a:pPr lvl="1"/>
            <a:r>
              <a:rPr lang="en-US" sz="2400" dirty="0" smtClean="0">
                <a:solidFill>
                  <a:srgbClr val="C00000"/>
                </a:solidFill>
              </a:rPr>
              <a:t>Types of evolution events</a:t>
            </a:r>
          </a:p>
          <a:p>
            <a:pPr lvl="1"/>
            <a:r>
              <a:rPr lang="en-US" sz="2400" dirty="0" smtClean="0">
                <a:solidFill>
                  <a:srgbClr val="C00000"/>
                </a:solidFill>
              </a:rPr>
              <a:t>Policies</a:t>
            </a:r>
            <a:r>
              <a:rPr lang="en-US" sz="2400" dirty="0" smtClean="0"/>
              <a:t> that regulate the message flooding</a:t>
            </a:r>
          </a:p>
          <a:p>
            <a:r>
              <a:rPr lang="en-US" sz="2800" dirty="0" smtClean="0"/>
              <a:t>Guarantee the termination of the events propagation</a:t>
            </a:r>
          </a:p>
          <a:p>
            <a:endParaRPr lang="el-GR" sz="2800" dirty="0"/>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3200" dirty="0" smtClean="0"/>
              <a:t>Relations – Attributes - Constraints</a:t>
            </a:r>
          </a:p>
        </p:txBody>
      </p:sp>
      <p:sp>
        <p:nvSpPr>
          <p:cNvPr id="18435" name="Content Placeholder 2"/>
          <p:cNvSpPr>
            <a:spLocks noGrp="1"/>
          </p:cNvSpPr>
          <p:nvPr>
            <p:ph idx="1"/>
          </p:nvPr>
        </p:nvSpPr>
        <p:spPr>
          <a:xfrm>
            <a:off x="285750" y="1643063"/>
            <a:ext cx="5429250" cy="1404937"/>
          </a:xfrm>
          <a:solidFill>
            <a:schemeClr val="bg2">
              <a:lumMod val="20000"/>
              <a:lumOff val="80000"/>
            </a:schemeClr>
          </a:solidFill>
        </p:spPr>
        <p:txBody>
          <a:bodyPr>
            <a:noAutofit/>
          </a:bodyPr>
          <a:lstStyle/>
          <a:p>
            <a:pPr>
              <a:buFontTx/>
              <a:buNone/>
              <a:defRPr/>
            </a:pPr>
            <a:r>
              <a:rPr lang="en-US" sz="1800" dirty="0" smtClean="0">
                <a:solidFill>
                  <a:srgbClr val="000000"/>
                </a:solidFill>
                <a:cs typeface="Arial" pitchFamily="34" charset="0"/>
              </a:rPr>
              <a:t>CREATE TABLE </a:t>
            </a:r>
            <a:r>
              <a:rPr lang="en-US" sz="1800" b="1" dirty="0" err="1" smtClean="0">
                <a:solidFill>
                  <a:srgbClr val="000000"/>
                </a:solidFill>
                <a:cs typeface="Arial" pitchFamily="34" charset="0"/>
              </a:rPr>
              <a:t>EMP</a:t>
            </a:r>
            <a:r>
              <a:rPr lang="el-GR" sz="1800" dirty="0" smtClean="0">
                <a:solidFill>
                  <a:srgbClr val="000000"/>
                </a:solidFill>
                <a:cs typeface="Arial" pitchFamily="34" charset="0"/>
              </a:rPr>
              <a:t>	</a:t>
            </a:r>
            <a:r>
              <a:rPr lang="en-US" sz="1800" dirty="0" smtClean="0">
                <a:solidFill>
                  <a:srgbClr val="000000"/>
                </a:solidFill>
                <a:cs typeface="Arial" pitchFamily="34" charset="0"/>
              </a:rPr>
              <a:t>(</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INTEGER 	PRIMARY KEY, </a:t>
            </a:r>
          </a:p>
          <a:p>
            <a:pPr>
              <a:buFontTx/>
              <a:buNone/>
              <a:defRPr/>
            </a:pPr>
            <a:r>
              <a:rPr lang="el-GR" sz="1800" dirty="0" smtClean="0">
                <a:solidFill>
                  <a:srgbClr val="000000"/>
                </a:solidFill>
                <a:cs typeface="Arial" pitchFamily="34" charset="0"/>
              </a:rPr>
              <a:t>			</a:t>
            </a:r>
            <a:r>
              <a:rPr lang="en-US" sz="1800" dirty="0" smtClean="0">
                <a:solidFill>
                  <a:srgbClr val="000000"/>
                </a:solidFill>
                <a:cs typeface="Arial" pitchFamily="34" charset="0"/>
              </a:rPr>
              <a:t>NAME	</a:t>
            </a:r>
            <a:r>
              <a:rPr lang="en-US" sz="1800" dirty="0" err="1" smtClean="0">
                <a:solidFill>
                  <a:srgbClr val="000000"/>
                </a:solidFill>
                <a:cs typeface="Arial" pitchFamily="34" charset="0"/>
              </a:rPr>
              <a:t>VARCHAR</a:t>
            </a:r>
            <a:r>
              <a:rPr lang="en-US" sz="1800" dirty="0" smtClean="0">
                <a:solidFill>
                  <a:srgbClr val="000000"/>
                </a:solidFill>
                <a:cs typeface="Arial" pitchFamily="34" charset="0"/>
              </a:rPr>
              <a:t>(25) NOT NULL,</a:t>
            </a:r>
          </a:p>
          <a:p>
            <a:pPr>
              <a:buFontTx/>
              <a:buNone/>
              <a:defRPr/>
            </a:pPr>
            <a:r>
              <a:rPr lang="en-US" sz="1800" dirty="0" smtClean="0">
                <a:solidFill>
                  <a:srgbClr val="000000"/>
                </a:solidFill>
                <a:cs typeface="Arial" pitchFamily="34" charset="0"/>
              </a:rPr>
              <a:t>			TITLE	</a:t>
            </a:r>
            <a:r>
              <a:rPr lang="en-US" sz="1800" dirty="0" err="1" smtClean="0">
                <a:solidFill>
                  <a:srgbClr val="000000"/>
                </a:solidFill>
                <a:cs typeface="Arial" pitchFamily="34" charset="0"/>
              </a:rPr>
              <a:t>VARCHAR</a:t>
            </a:r>
            <a:r>
              <a:rPr lang="en-US" sz="1800" dirty="0" smtClean="0">
                <a:solidFill>
                  <a:srgbClr val="000000"/>
                </a:solidFill>
                <a:cs typeface="Arial" pitchFamily="34" charset="0"/>
              </a:rPr>
              <a:t>(10),</a:t>
            </a:r>
          </a:p>
          <a:p>
            <a:pPr>
              <a:buFontTx/>
              <a:buNone/>
              <a:defRPr/>
            </a:pPr>
            <a:r>
              <a:rPr lang="en-US" sz="1800" dirty="0" smtClean="0">
                <a:solidFill>
                  <a:srgbClr val="000000"/>
                </a:solidFill>
                <a:cs typeface="Arial" pitchFamily="34" charset="0"/>
              </a:rPr>
              <a:t>			SAL	INTEGER NOT NULL);</a:t>
            </a:r>
          </a:p>
        </p:txBody>
      </p:sp>
      <p:graphicFrame>
        <p:nvGraphicFramePr>
          <p:cNvPr id="2050" name="Object 10"/>
          <p:cNvGraphicFramePr>
            <a:graphicFrameLocks noChangeAspect="1"/>
          </p:cNvGraphicFramePr>
          <p:nvPr/>
        </p:nvGraphicFramePr>
        <p:xfrm>
          <a:off x="3500438" y="2643188"/>
          <a:ext cx="5227637" cy="3429000"/>
        </p:xfrm>
        <a:graphic>
          <a:graphicData uri="http://schemas.openxmlformats.org/presentationml/2006/ole">
            <p:oleObj spid="_x0000_s37890" name="Visio" r:id="rId3" imgW="1475718" imgH="968443"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12</a:t>
            </a:fld>
            <a:endParaRPr lang="el-G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smtClean="0">
                <a:solidFill>
                  <a:srgbClr val="000000"/>
                </a:solidFill>
              </a:rPr>
              <a:t>Architecture Graph</a:t>
            </a:r>
            <a:endParaRPr lang="el-GR" dirty="0"/>
          </a:p>
        </p:txBody>
      </p:sp>
      <p:pic>
        <p:nvPicPr>
          <p:cNvPr id="12" name="Picture 2"/>
          <p:cNvPicPr>
            <a:picLocks noGrp="1"/>
          </p:cNvPicPr>
          <p:nvPr>
            <p:ph idx="1"/>
          </p:nvPr>
        </p:nvPicPr>
        <p:blipFill>
          <a:blip r:embed="rId3" cstate="print"/>
          <a:stretch>
            <a:fillRect/>
          </a:stretch>
        </p:blipFill>
        <p:spPr>
          <a:xfrm>
            <a:off x="1228725" y="1667669"/>
            <a:ext cx="6686550" cy="4391025"/>
          </a:xfrm>
        </p:spPr>
      </p:pic>
      <p:sp>
        <p:nvSpPr>
          <p:cNvPr id="270" name="CustomShape 2"/>
          <p:cNvSpPr/>
          <p:nvPr/>
        </p:nvSpPr>
        <p:spPr>
          <a:xfrm flipH="1">
            <a:off x="6019800" y="2438400"/>
            <a:ext cx="228600" cy="457200"/>
          </a:xfrm>
          <a:prstGeom prst="straightConnector1">
            <a:avLst/>
          </a:prstGeom>
          <a:ln w="38160">
            <a:solidFill>
              <a:srgbClr val="C0504D"/>
            </a:solidFill>
            <a:round/>
            <a:tailEnd type="triangle" w="med" len="med"/>
          </a:ln>
        </p:spPr>
      </p:sp>
      <p:sp>
        <p:nvSpPr>
          <p:cNvPr id="272" name="CustomShape 3"/>
          <p:cNvSpPr/>
          <p:nvPr/>
        </p:nvSpPr>
        <p:spPr>
          <a:xfrm>
            <a:off x="381000" y="1371600"/>
            <a:ext cx="2735280" cy="1143000"/>
          </a:xfrm>
          <a:prstGeom prst="rect">
            <a:avLst/>
          </a:prstGeom>
          <a:solidFill>
            <a:srgbClr val="FFFFCC"/>
          </a:solidFill>
        </p:spPr>
        <p:txBody>
          <a:bodyPr lIns="90000" tIns="45000" rIns="90000" bIns="45000"/>
          <a:lstStyle/>
          <a:p>
            <a:pPr>
              <a:lnSpc>
                <a:spcPct val="100000"/>
              </a:lnSpc>
            </a:pPr>
            <a:r>
              <a:rPr lang="en-US" dirty="0">
                <a:solidFill>
                  <a:srgbClr val="000000"/>
                </a:solidFill>
                <a:latin typeface="Arial"/>
              </a:rPr>
              <a:t>Modules and Module </a:t>
            </a:r>
            <a:r>
              <a:rPr lang="en-US" dirty="0" smtClean="0">
                <a:solidFill>
                  <a:srgbClr val="000000"/>
                </a:solidFill>
                <a:latin typeface="Arial"/>
              </a:rPr>
              <a:t>Encapsulation</a:t>
            </a:r>
          </a:p>
          <a:p>
            <a:pPr>
              <a:lnSpc>
                <a:spcPct val="100000"/>
              </a:lnSpc>
            </a:pPr>
            <a:r>
              <a:rPr lang="en-US" b="1" dirty="0" smtClean="0">
                <a:solidFill>
                  <a:srgbClr val="C00000"/>
                </a:solidFill>
                <a:latin typeface="Arial"/>
              </a:rPr>
              <a:t>Observe the input and output schemata!!</a:t>
            </a:r>
            <a:endParaRPr b="1" dirty="0">
              <a:solidFill>
                <a:srgbClr val="C00000"/>
              </a:solidFill>
            </a:endParaRPr>
          </a:p>
        </p:txBody>
      </p:sp>
      <p:sp>
        <p:nvSpPr>
          <p:cNvPr id="273" name="CustomShape 4"/>
          <p:cNvSpPr/>
          <p:nvPr/>
        </p:nvSpPr>
        <p:spPr>
          <a:xfrm>
            <a:off x="5105400" y="1260240"/>
            <a:ext cx="3733800" cy="1101960"/>
          </a:xfrm>
          <a:prstGeom prst="rect">
            <a:avLst/>
          </a:prstGeom>
          <a:solidFill>
            <a:schemeClr val="accent1">
              <a:lumMod val="20000"/>
              <a:lumOff val="80000"/>
            </a:schemeClr>
          </a:solidFill>
        </p:spPr>
        <p:txBody>
          <a:bodyPr lIns="90000" tIns="45000" rIns="90000" bIns="45000"/>
          <a:lstStyle/>
          <a:p>
            <a:pPr>
              <a:lnSpc>
                <a:spcPct val="100000"/>
              </a:lnSpc>
            </a:pPr>
            <a:r>
              <a:rPr lang="en-US" sz="1400" b="1" dirty="0">
                <a:solidFill>
                  <a:srgbClr val="000000"/>
                </a:solidFill>
              </a:rPr>
              <a:t>SELECT  V.STUDENT_ID, </a:t>
            </a:r>
            <a:r>
              <a:rPr lang="en-US" sz="1400" b="1" dirty="0" smtClean="0">
                <a:solidFill>
                  <a:srgbClr val="000000"/>
                </a:solidFill>
              </a:rPr>
              <a:t>S.STUDENT_NAME, </a:t>
            </a:r>
          </a:p>
          <a:p>
            <a:pPr>
              <a:lnSpc>
                <a:spcPct val="100000"/>
              </a:lnSpc>
            </a:pPr>
            <a:r>
              <a:rPr lang="en-US" sz="1400" b="1" dirty="0" smtClean="0">
                <a:solidFill>
                  <a:srgbClr val="000000"/>
                </a:solidFill>
              </a:rPr>
              <a:t>	AVG(V.TGRADE</a:t>
            </a:r>
            <a:r>
              <a:rPr lang="en-US" sz="1400" b="1" dirty="0">
                <a:solidFill>
                  <a:srgbClr val="000000"/>
                </a:solidFill>
              </a:rPr>
              <a:t>) AS GPA</a:t>
            </a:r>
            <a:endParaRPr sz="1400" b="1" dirty="0"/>
          </a:p>
          <a:p>
            <a:pPr>
              <a:lnSpc>
                <a:spcPct val="100000"/>
              </a:lnSpc>
            </a:pPr>
            <a:r>
              <a:rPr lang="en-US" sz="1400" b="1" dirty="0">
                <a:solidFill>
                  <a:srgbClr val="000000"/>
                </a:solidFill>
              </a:rPr>
              <a:t>FROM V_TR V </a:t>
            </a:r>
            <a:r>
              <a:rPr lang="en-US" sz="1400" b="1" dirty="0" smtClean="0">
                <a:solidFill>
                  <a:srgbClr val="000000"/>
                </a:solidFill>
              </a:rPr>
              <a:t>|&gt;&lt;| </a:t>
            </a:r>
            <a:r>
              <a:rPr lang="en-US" sz="1400" b="1" dirty="0">
                <a:solidFill>
                  <a:srgbClr val="000000"/>
                </a:solidFill>
              </a:rPr>
              <a:t>STUDENT S ON STUDENT_ID</a:t>
            </a:r>
            <a:endParaRPr sz="1400" b="1" dirty="0"/>
          </a:p>
          <a:p>
            <a:pPr>
              <a:lnSpc>
                <a:spcPct val="100000"/>
              </a:lnSpc>
            </a:pPr>
            <a:r>
              <a:rPr lang="en-US" sz="1400" b="1" dirty="0">
                <a:solidFill>
                  <a:srgbClr val="000000"/>
                </a:solidFill>
              </a:rPr>
              <a:t>WHERE V.TGRADE &gt; 4 / 10</a:t>
            </a:r>
            <a:endParaRPr sz="1400" b="1" dirty="0"/>
          </a:p>
          <a:p>
            <a:pPr>
              <a:lnSpc>
                <a:spcPct val="100000"/>
              </a:lnSpc>
            </a:pPr>
            <a:r>
              <a:rPr lang="en-US" sz="1400" b="1" dirty="0">
                <a:solidFill>
                  <a:srgbClr val="000000"/>
                </a:solidFill>
              </a:rPr>
              <a:t>GROUP BY V.STUDENT_ID, S.STUDENT_NAME</a:t>
            </a:r>
            <a:endParaRPr sz="1400" b="1"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120</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University E/S Architecture Graph</a:t>
            </a:r>
            <a:endParaRPr/>
          </a:p>
        </p:txBody>
      </p:sp>
      <p:pic>
        <p:nvPicPr>
          <p:cNvPr id="276" name="Picture 4"/>
          <p:cNvPicPr/>
          <p:nvPr/>
        </p:nvPicPr>
        <p:blipFill>
          <a:blip r:embed="rId3" cstate="print"/>
          <a:stretch>
            <a:fillRect/>
          </a:stretch>
        </p:blipFill>
        <p:spPr>
          <a:xfrm>
            <a:off x="1042920" y="1280160"/>
            <a:ext cx="7200720" cy="5020200"/>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6F15528-21DE-4FAA-801E-634DDDAF4B2B}" type="slidenum">
              <a:rPr lang="en-US" smtClean="0"/>
              <a:pPr/>
              <a:t>121</a:t>
            </a:fld>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278" name="TextShape 1"/>
          <p:cNvSpPr txBox="1"/>
          <p:nvPr/>
        </p:nvSpPr>
        <p:spPr>
          <a:xfrm>
            <a:off x="457200" y="44280"/>
            <a:ext cx="8229240" cy="1142640"/>
          </a:xfrm>
          <a:prstGeom prst="rect">
            <a:avLst/>
          </a:prstGeom>
        </p:spPr>
        <p:txBody>
          <a:bodyPr anchor="ctr"/>
          <a:lstStyle/>
          <a:p>
            <a:pPr algn="ctr">
              <a:lnSpc>
                <a:spcPct val="100000"/>
              </a:lnSpc>
            </a:pPr>
            <a:r>
              <a:rPr lang="en-US" sz="4400">
                <a:solidFill>
                  <a:srgbClr val="000000"/>
                </a:solidFill>
                <a:latin typeface="Calibri"/>
              </a:rPr>
              <a:t>Annotation with Policies</a:t>
            </a:r>
            <a:endParaRPr/>
          </a:p>
        </p:txBody>
      </p:sp>
      <p:pic>
        <p:nvPicPr>
          <p:cNvPr id="279" name="Picture 4"/>
          <p:cNvPicPr/>
          <p:nvPr/>
        </p:nvPicPr>
        <p:blipFill>
          <a:blip r:embed="rId3" cstate="print"/>
          <a:stretch>
            <a:fillRect/>
          </a:stretch>
        </p:blipFill>
        <p:spPr>
          <a:xfrm>
            <a:off x="1042920" y="1123920"/>
            <a:ext cx="7200720" cy="5176440"/>
          </a:xfrm>
          <a:prstGeom prst="rect">
            <a:avLst/>
          </a:prstGeom>
        </p:spPr>
      </p:pic>
      <p:sp>
        <p:nvSpPr>
          <p:cNvPr id="280" name="CustomShape 2"/>
          <p:cNvSpPr/>
          <p:nvPr/>
        </p:nvSpPr>
        <p:spPr>
          <a:xfrm>
            <a:off x="2411640" y="4293000"/>
            <a:ext cx="1511640" cy="287640"/>
          </a:xfrm>
          <a:prstGeom prst="roundRect">
            <a:avLst>
              <a:gd name="adj" fmla="val 16667"/>
            </a:avLst>
          </a:prstGeom>
        </p:spPr>
        <p:style>
          <a:lnRef idx="1">
            <a:schemeClr val="accent3"/>
          </a:lnRef>
          <a:fillRef idx="2">
            <a:schemeClr val="accent3"/>
          </a:fillRef>
          <a:effectRef idx="1">
            <a:schemeClr val="accent3"/>
          </a:effectRef>
          <a:fontRef idx="minor">
            <a:schemeClr val="dk1"/>
          </a:fontRef>
        </p:style>
        <p:txBody>
          <a:bodyPr lIns="90000" tIns="45000" rIns="90000" bIns="45000" anchor="ctr"/>
          <a:lstStyle/>
          <a:p>
            <a:pPr algn="ctr">
              <a:lnSpc>
                <a:spcPct val="100000"/>
              </a:lnSpc>
            </a:pPr>
            <a:r>
              <a:rPr lang="en-US" sz="900" b="1" dirty="0">
                <a:solidFill>
                  <a:srgbClr val="000000"/>
                </a:solidFill>
                <a:latin typeface="Calibri"/>
              </a:rPr>
              <a:t>On </a:t>
            </a:r>
            <a:r>
              <a:rPr lang="en-US" sz="900" b="1" i="1" dirty="0">
                <a:solidFill>
                  <a:srgbClr val="000000"/>
                </a:solidFill>
                <a:latin typeface="Calibri"/>
              </a:rPr>
              <a:t>attribute addition </a:t>
            </a:r>
            <a:r>
              <a:rPr lang="en-US" sz="900" b="1" dirty="0">
                <a:solidFill>
                  <a:srgbClr val="000000"/>
                </a:solidFill>
                <a:latin typeface="Calibri"/>
              </a:rPr>
              <a:t>Then </a:t>
            </a:r>
            <a:r>
              <a:rPr lang="en-US" sz="900" b="1" i="1" dirty="0">
                <a:solidFill>
                  <a:srgbClr val="000000"/>
                </a:solidFill>
                <a:latin typeface="Calibri"/>
              </a:rPr>
              <a:t>propagate</a:t>
            </a:r>
            <a:endParaRPr dirty="0"/>
          </a:p>
        </p:txBody>
      </p:sp>
      <p:sp>
        <p:nvSpPr>
          <p:cNvPr id="281" name="CustomShape 3"/>
          <p:cNvSpPr/>
          <p:nvPr/>
        </p:nvSpPr>
        <p:spPr>
          <a:xfrm>
            <a:off x="3924000" y="4437000"/>
            <a:ext cx="287640" cy="143640"/>
          </a:xfrm>
          <a:prstGeom prst="straightConnector1">
            <a:avLst/>
          </a:prstGeom>
          <a:ln>
            <a:tailEnd type="triangle" w="med" len="med"/>
          </a:ln>
        </p:spPr>
        <p:style>
          <a:lnRef idx="1">
            <a:schemeClr val="accent3"/>
          </a:lnRef>
          <a:fillRef idx="0">
            <a:schemeClr val="accent3"/>
          </a:fillRef>
          <a:effectRef idx="0">
            <a:schemeClr val="accent3"/>
          </a:effectRef>
          <a:fontRef idx="minor">
            <a:schemeClr val="tx1"/>
          </a:fontRef>
        </p:style>
      </p:sp>
      <p:sp>
        <p:nvSpPr>
          <p:cNvPr id="282" name="CustomShape 4"/>
          <p:cNvSpPr/>
          <p:nvPr/>
        </p:nvSpPr>
        <p:spPr>
          <a:xfrm>
            <a:off x="4356000" y="1052640"/>
            <a:ext cx="1511640" cy="287640"/>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lIns="90000" tIns="45000" rIns="90000" bIns="45000" anchor="ctr"/>
          <a:lstStyle/>
          <a:p>
            <a:pPr algn="ctr">
              <a:lnSpc>
                <a:spcPct val="100000"/>
              </a:lnSpc>
            </a:pPr>
            <a:r>
              <a:rPr lang="en-US" sz="900" b="1" dirty="0">
                <a:solidFill>
                  <a:srgbClr val="000000"/>
                </a:solidFill>
                <a:latin typeface="Calibri"/>
              </a:rPr>
              <a:t>On</a:t>
            </a:r>
            <a:r>
              <a:rPr lang="en-US" sz="900" b="1" i="1" dirty="0">
                <a:solidFill>
                  <a:srgbClr val="000000"/>
                </a:solidFill>
                <a:latin typeface="Calibri"/>
              </a:rPr>
              <a:t> attribute deletion </a:t>
            </a:r>
            <a:r>
              <a:rPr lang="en-US" sz="900" b="1" dirty="0">
                <a:solidFill>
                  <a:srgbClr val="000000"/>
                </a:solidFill>
                <a:latin typeface="Calibri"/>
              </a:rPr>
              <a:t>Then </a:t>
            </a:r>
            <a:r>
              <a:rPr lang="en-US" sz="900" b="1" i="1" dirty="0">
                <a:solidFill>
                  <a:srgbClr val="000000"/>
                </a:solidFill>
                <a:latin typeface="Calibri"/>
              </a:rPr>
              <a:t>block</a:t>
            </a:r>
            <a:endParaRPr dirty="0"/>
          </a:p>
        </p:txBody>
      </p:sp>
      <p:sp>
        <p:nvSpPr>
          <p:cNvPr id="283" name="CustomShape 5"/>
          <p:cNvSpPr/>
          <p:nvPr/>
        </p:nvSpPr>
        <p:spPr>
          <a:xfrm>
            <a:off x="5868000" y="1196640"/>
            <a:ext cx="287640" cy="143640"/>
          </a:xfrm>
          <a:prstGeom prst="straightConnector1">
            <a:avLst/>
          </a:prstGeom>
          <a:ln>
            <a:tailEnd type="triangle" w="med" len="med"/>
          </a:ln>
        </p:spPr>
        <p:style>
          <a:lnRef idx="1">
            <a:schemeClr val="accent6"/>
          </a:lnRef>
          <a:fillRef idx="0">
            <a:schemeClr val="accent6"/>
          </a:fillRef>
          <a:effectRef idx="0">
            <a:schemeClr val="accent6"/>
          </a:effectRef>
          <a:fontRef idx="minor">
            <a:schemeClr val="tx1"/>
          </a:fontRef>
        </p:style>
      </p:sp>
      <p:sp>
        <p:nvSpPr>
          <p:cNvPr id="284" name="CustomShape 6"/>
          <p:cNvSpPr/>
          <p:nvPr/>
        </p:nvSpPr>
        <p:spPr>
          <a:xfrm>
            <a:off x="2843640" y="5877360"/>
            <a:ext cx="2735280" cy="364680"/>
          </a:xfrm>
          <a:prstGeom prst="rect">
            <a:avLst/>
          </a:prstGeom>
        </p:spPr>
        <p:txBody>
          <a:bodyPr lIns="90000" tIns="45000" rIns="90000" bIns="45000"/>
          <a:lstStyle/>
          <a:p>
            <a:pPr>
              <a:lnSpc>
                <a:spcPct val="100000"/>
              </a:lnSpc>
            </a:pPr>
            <a:r>
              <a:rPr lang="en-US">
                <a:solidFill>
                  <a:srgbClr val="000000"/>
                </a:solidFill>
                <a:latin typeface="Arial"/>
              </a:rPr>
              <a:t>Status Determination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123</a:t>
            </a:fld>
            <a:endParaRPr lang="en-US"/>
          </a:p>
        </p:txBody>
      </p:sp>
      <p:pic>
        <p:nvPicPr>
          <p:cNvPr id="305" name="Picture 4"/>
          <p:cNvPicPr/>
          <p:nvPr/>
        </p:nvPicPr>
        <p:blipFill>
          <a:blip r:embed="rId3" cstate="print"/>
          <a:stretch>
            <a:fillRect/>
          </a:stretch>
        </p:blipFill>
        <p:spPr>
          <a:xfrm>
            <a:off x="1042920" y="1123920"/>
            <a:ext cx="7200720" cy="5176440"/>
          </a:xfrm>
          <a:prstGeom prst="rect">
            <a:avLst/>
          </a:prstGeom>
        </p:spPr>
      </p:pic>
      <p:sp>
        <p:nvSpPr>
          <p:cNvPr id="306"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7" name="Title 6"/>
          <p:cNvSpPr>
            <a:spLocks noGrp="1"/>
          </p:cNvSpPr>
          <p:nvPr>
            <p:ph type="title"/>
          </p:nvPr>
        </p:nvSpPr>
        <p:spPr/>
        <p:txBody>
          <a:bodyPr>
            <a:normAutofit fontScale="90000"/>
          </a:bodyPr>
          <a:lstStyle/>
          <a:p>
            <a:r>
              <a:rPr lang="en-US" dirty="0" smtClean="0">
                <a:solidFill>
                  <a:srgbClr val="000000"/>
                </a:solidFill>
              </a:rPr>
              <a:t>Module Level Propagation</a:t>
            </a:r>
            <a:r>
              <a:rPr lang="en-US" dirty="0" smtClean="0"/>
              <a:t/>
            </a:r>
            <a:br>
              <a:rPr lang="en-US" dirty="0" smtClean="0"/>
            </a:b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124</a:t>
            </a:fld>
            <a:endParaRPr lang="en-US" dirty="0"/>
          </a:p>
        </p:txBody>
      </p:sp>
      <p:pic>
        <p:nvPicPr>
          <p:cNvPr id="309" name="Picture 4"/>
          <p:cNvPicPr/>
          <p:nvPr/>
        </p:nvPicPr>
        <p:blipFill>
          <a:blip r:embed="rId3" cstate="print"/>
          <a:stretch>
            <a:fillRect/>
          </a:stretch>
        </p:blipFill>
        <p:spPr>
          <a:xfrm>
            <a:off x="1042920" y="1123920"/>
            <a:ext cx="7200720" cy="5176440"/>
          </a:xfrm>
          <a:prstGeom prst="rect">
            <a:avLst/>
          </a:prstGeom>
        </p:spPr>
      </p:pic>
      <p:sp>
        <p:nvSpPr>
          <p:cNvPr id="310"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11" name="CustomShape 3"/>
          <p:cNvSpPr/>
          <p:nvPr/>
        </p:nvSpPr>
        <p:spPr>
          <a:xfrm>
            <a:off x="4572000" y="2493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1</a:t>
            </a:r>
            <a:endParaRPr/>
          </a:p>
        </p:txBody>
      </p:sp>
      <p:sp>
        <p:nvSpPr>
          <p:cNvPr id="8" name="Title 7"/>
          <p:cNvSpPr>
            <a:spLocks noGrp="1"/>
          </p:cNvSpPr>
          <p:nvPr>
            <p:ph type="title"/>
          </p:nvPr>
        </p:nvSpPr>
        <p:spPr/>
        <p:txBody>
          <a:bodyPr>
            <a:normAutofit fontScale="90000"/>
          </a:bodyPr>
          <a:lstStyle/>
          <a:p>
            <a:r>
              <a:rPr lang="en-US" dirty="0" smtClean="0">
                <a:solidFill>
                  <a:srgbClr val="000000"/>
                </a:solidFill>
              </a:rPr>
              <a:t>Module Level Propagation</a:t>
            </a:r>
            <a:r>
              <a:rPr lang="en-US" dirty="0" smtClean="0"/>
              <a:t/>
            </a:r>
            <a:br>
              <a:rPr lang="en-US" dirty="0" smtClean="0"/>
            </a:b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125</a:t>
            </a:fld>
            <a:endParaRPr lang="en-US" dirty="0"/>
          </a:p>
        </p:txBody>
      </p:sp>
      <p:pic>
        <p:nvPicPr>
          <p:cNvPr id="314" name="Picture 4"/>
          <p:cNvPicPr/>
          <p:nvPr/>
        </p:nvPicPr>
        <p:blipFill>
          <a:blip r:embed="rId3" cstate="print"/>
          <a:stretch>
            <a:fillRect/>
          </a:stretch>
        </p:blipFill>
        <p:spPr>
          <a:xfrm>
            <a:off x="1042920" y="1123920"/>
            <a:ext cx="7200720" cy="5176440"/>
          </a:xfrm>
          <a:prstGeom prst="rect">
            <a:avLst/>
          </a:prstGeom>
        </p:spPr>
      </p:pic>
      <p:sp>
        <p:nvSpPr>
          <p:cNvPr id="315"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16" name="CustomShape 3"/>
          <p:cNvSpPr/>
          <p:nvPr/>
        </p:nvSpPr>
        <p:spPr>
          <a:xfrm>
            <a:off x="4572000" y="2493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1</a:t>
            </a:r>
            <a:endParaRPr/>
          </a:p>
        </p:txBody>
      </p:sp>
      <p:sp>
        <p:nvSpPr>
          <p:cNvPr id="317" name="CustomShape 4"/>
          <p:cNvSpPr/>
          <p:nvPr/>
        </p:nvSpPr>
        <p:spPr>
          <a:xfrm>
            <a:off x="6804360" y="112464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2</a:t>
            </a:r>
            <a:endParaRPr/>
          </a:p>
        </p:txBody>
      </p:sp>
      <p:sp>
        <p:nvSpPr>
          <p:cNvPr id="318" name="CustomShape 5"/>
          <p:cNvSpPr/>
          <p:nvPr/>
        </p:nvSpPr>
        <p:spPr>
          <a:xfrm>
            <a:off x="6732360" y="4005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2</a:t>
            </a:r>
            <a:endParaRPr/>
          </a:p>
        </p:txBody>
      </p:sp>
      <p:sp>
        <p:nvSpPr>
          <p:cNvPr id="10" name="Title 9"/>
          <p:cNvSpPr>
            <a:spLocks noGrp="1"/>
          </p:cNvSpPr>
          <p:nvPr>
            <p:ph type="title"/>
          </p:nvPr>
        </p:nvSpPr>
        <p:spPr/>
        <p:txBody>
          <a:bodyPr>
            <a:normAutofit fontScale="90000"/>
          </a:bodyPr>
          <a:lstStyle/>
          <a:p>
            <a:r>
              <a:rPr lang="en-US" dirty="0" smtClean="0">
                <a:solidFill>
                  <a:srgbClr val="000000"/>
                </a:solidFill>
              </a:rPr>
              <a:t>Module Level Propagation</a:t>
            </a:r>
            <a:r>
              <a:rPr lang="en-US" dirty="0" smtClean="0"/>
              <a:t/>
            </a:r>
            <a:br>
              <a:rPr lang="en-US" dirty="0" smtClean="0"/>
            </a:b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Message initiation</a:t>
            </a:r>
            <a:endParaRPr lang="el-GR" dirty="0"/>
          </a:p>
        </p:txBody>
      </p:sp>
      <p:sp>
        <p:nvSpPr>
          <p:cNvPr id="3" name="Content Placeholder 2"/>
          <p:cNvSpPr>
            <a:spLocks noGrp="1"/>
          </p:cNvSpPr>
          <p:nvPr>
            <p:ph idx="1"/>
          </p:nvPr>
        </p:nvSpPr>
        <p:spPr/>
        <p:txBody>
          <a:bodyPr>
            <a:noAutofit/>
          </a:bodyPr>
          <a:lstStyle/>
          <a:p>
            <a:pPr>
              <a:lnSpc>
                <a:spcPct val="100000"/>
              </a:lnSpc>
            </a:pPr>
            <a:r>
              <a:rPr lang="en-US" sz="2800" dirty="0" smtClean="0">
                <a:solidFill>
                  <a:srgbClr val="000000"/>
                </a:solidFill>
              </a:rPr>
              <a:t>The Message is initiated in one of the following schemata:</a:t>
            </a:r>
          </a:p>
          <a:p>
            <a:pPr lvl="1"/>
            <a:r>
              <a:rPr lang="en-US" sz="2400" dirty="0" smtClean="0">
                <a:solidFill>
                  <a:srgbClr val="000000"/>
                </a:solidFill>
              </a:rPr>
              <a:t>Output schema and its attributes if the user wants to change the output of a module (add / delete / rename attribute).</a:t>
            </a:r>
          </a:p>
          <a:p>
            <a:pPr lvl="1"/>
            <a:r>
              <a:rPr lang="en-US" sz="2400" dirty="0" smtClean="0">
                <a:solidFill>
                  <a:srgbClr val="000000"/>
                </a:solidFill>
              </a:rPr>
              <a:t>Semantics schema if the user wants to change the semantics tree of the module.</a:t>
            </a:r>
            <a:endParaRPr lang="en-US" sz="2400" dirty="0" smtClean="0"/>
          </a:p>
          <a:p>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Intra-module processing</a:t>
            </a:r>
            <a:endParaRPr lang="el-GR" dirty="0"/>
          </a:p>
        </p:txBody>
      </p:sp>
      <p:sp>
        <p:nvSpPr>
          <p:cNvPr id="3" name="Content Placeholder 2"/>
          <p:cNvSpPr>
            <a:spLocks noGrp="1"/>
          </p:cNvSpPr>
          <p:nvPr>
            <p:ph idx="1"/>
          </p:nvPr>
        </p:nvSpPr>
        <p:spPr/>
        <p:txBody>
          <a:bodyPr>
            <a:normAutofit fontScale="77500" lnSpcReduction="20000"/>
          </a:bodyPr>
          <a:lstStyle/>
          <a:p>
            <a:pPr>
              <a:buSzPct val="100000"/>
            </a:pPr>
            <a:r>
              <a:rPr lang="en-US" sz="4000" dirty="0" smtClean="0">
                <a:solidFill>
                  <a:srgbClr val="000000"/>
                </a:solidFill>
                <a:latin typeface="Calibri" pitchFamily="34" charset="0"/>
              </a:rPr>
              <a:t>When a Message arrives at a module via the propagation mechanism, these steps describe the module's way of handling it:</a:t>
            </a:r>
          </a:p>
          <a:p>
            <a:pPr marL="457200" indent="-457200">
              <a:lnSpc>
                <a:spcPct val="100000"/>
              </a:lnSpc>
              <a:buFont typeface="+mj-lt"/>
              <a:buAutoNum type="arabicParenR"/>
            </a:pPr>
            <a:r>
              <a:rPr lang="en-US" dirty="0" smtClean="0">
                <a:solidFill>
                  <a:srgbClr val="FF0000"/>
                </a:solidFill>
                <a:latin typeface="Calibri" pitchFamily="34" charset="0"/>
              </a:rPr>
              <a:t>Input schema</a:t>
            </a:r>
            <a:r>
              <a:rPr lang="en-US" dirty="0" smtClean="0">
                <a:solidFill>
                  <a:srgbClr val="000000"/>
                </a:solidFill>
                <a:latin typeface="Calibri" pitchFamily="34" charset="0"/>
              </a:rPr>
              <a:t> and its attributes if applicable, are probed.</a:t>
            </a:r>
            <a:endParaRPr lang="en-US" dirty="0" smtClean="0">
              <a:latin typeface="Calibri" pitchFamily="34" charset="0"/>
            </a:endParaRPr>
          </a:p>
          <a:p>
            <a:pPr marL="457200" indent="-457200">
              <a:lnSpc>
                <a:spcPct val="100000"/>
              </a:lnSpc>
              <a:buFont typeface="+mj-lt"/>
              <a:buAutoNum type="arabicParenR"/>
            </a:pPr>
            <a:r>
              <a:rPr lang="en-US" dirty="0" smtClean="0">
                <a:solidFill>
                  <a:srgbClr val="000000"/>
                </a:solidFill>
                <a:latin typeface="Calibri" pitchFamily="34" charset="0"/>
              </a:rPr>
              <a:t>If the parameter of the Message has any kind of connection with the semantics tree, then the </a:t>
            </a:r>
            <a:r>
              <a:rPr lang="en-US" dirty="0" smtClean="0">
                <a:solidFill>
                  <a:srgbClr val="FF0000"/>
                </a:solidFill>
                <a:latin typeface="Calibri" pitchFamily="34" charset="0"/>
              </a:rPr>
              <a:t>Semantics schema</a:t>
            </a:r>
            <a:r>
              <a:rPr lang="en-US" dirty="0" smtClean="0">
                <a:solidFill>
                  <a:srgbClr val="000000"/>
                </a:solidFill>
                <a:latin typeface="Calibri" pitchFamily="34" charset="0"/>
              </a:rPr>
              <a:t> is probed.</a:t>
            </a:r>
            <a:endParaRPr lang="en-US" dirty="0" smtClean="0">
              <a:latin typeface="Calibri" pitchFamily="34" charset="0"/>
            </a:endParaRPr>
          </a:p>
          <a:p>
            <a:pPr marL="457200" indent="-457200">
              <a:lnSpc>
                <a:spcPct val="100000"/>
              </a:lnSpc>
              <a:buFont typeface="+mj-lt"/>
              <a:buAutoNum type="arabicParenR" startAt="3"/>
            </a:pPr>
            <a:r>
              <a:rPr lang="en-US" dirty="0" smtClean="0">
                <a:solidFill>
                  <a:srgbClr val="000000"/>
                </a:solidFill>
                <a:latin typeface="Calibri" pitchFamily="34" charset="0"/>
              </a:rPr>
              <a:t>Likewise if the parameter of the Message has any kind of connection with the output schema, then the </a:t>
            </a:r>
            <a:r>
              <a:rPr lang="en-US" dirty="0" smtClean="0">
                <a:solidFill>
                  <a:srgbClr val="FF0000"/>
                </a:solidFill>
                <a:latin typeface="Calibri" pitchFamily="34" charset="0"/>
              </a:rPr>
              <a:t>Output schema</a:t>
            </a:r>
            <a:r>
              <a:rPr lang="en-US" dirty="0" smtClean="0">
                <a:solidFill>
                  <a:srgbClr val="000000"/>
                </a:solidFill>
                <a:latin typeface="Calibri" pitchFamily="34" charset="0"/>
              </a:rPr>
              <a:t> and its attributes (if applicable) is probed.</a:t>
            </a:r>
            <a:endParaRPr lang="en-US" dirty="0" smtClean="0">
              <a:latin typeface="Calibri" pitchFamily="34" charset="0"/>
            </a:endParaRPr>
          </a:p>
          <a:p>
            <a:pPr>
              <a:buSzPct val="100000"/>
            </a:pPr>
            <a:r>
              <a:rPr lang="en-US" sz="4000" dirty="0" smtClean="0">
                <a:solidFill>
                  <a:srgbClr val="000000"/>
                </a:solidFill>
                <a:latin typeface="Calibri" pitchFamily="34" charset="0"/>
              </a:rPr>
              <a:t>Finally, Messages are produced within the module for its consumers.</a:t>
            </a:r>
            <a:endParaRPr lang="en-US" dirty="0" smtClean="0">
              <a:latin typeface="Calibri" pitchFamily="34" charset="0"/>
            </a:endParaRP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127</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200" dirty="0" smtClean="0"/>
              <a:t>Queries &amp; Views</a:t>
            </a:r>
          </a:p>
        </p:txBody>
      </p:sp>
      <p:sp>
        <p:nvSpPr>
          <p:cNvPr id="6" name="Content Placeholder 2"/>
          <p:cNvSpPr>
            <a:spLocks noGrp="1"/>
          </p:cNvSpPr>
          <p:nvPr>
            <p:ph idx="1"/>
          </p:nvPr>
        </p:nvSpPr>
        <p:spPr>
          <a:xfrm>
            <a:off x="214313" y="1066800"/>
            <a:ext cx="4129087" cy="1933575"/>
          </a:xfrm>
          <a:solidFill>
            <a:schemeClr val="bg2">
              <a:lumMod val="20000"/>
              <a:lumOff val="80000"/>
            </a:schemeClr>
          </a:solidFill>
        </p:spPr>
        <p:txBody>
          <a:bodyPr>
            <a:noAutofit/>
          </a:bodyPr>
          <a:lstStyle/>
          <a:p>
            <a:pPr>
              <a:buFontTx/>
              <a:buNone/>
              <a:defRPr/>
            </a:pPr>
            <a:r>
              <a:rPr lang="en-US" sz="1800" dirty="0" smtClean="0">
                <a:solidFill>
                  <a:srgbClr val="000000"/>
                </a:solidFill>
                <a:cs typeface="Arial" pitchFamily="34" charset="0"/>
              </a:rPr>
              <a:t>Q: SELECT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 as </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a:t>
            </a:r>
          </a:p>
          <a:p>
            <a:pPr>
              <a:buFontTx/>
              <a:buNone/>
              <a:defRPr/>
            </a:pPr>
            <a:r>
              <a:rPr lang="en-US" sz="1800" dirty="0" smtClean="0">
                <a:solidFill>
                  <a:srgbClr val="000000"/>
                </a:solidFill>
                <a:cs typeface="Arial" pitchFamily="34" charset="0"/>
              </a:rPr>
              <a:t>		Sum(</a:t>
            </a:r>
            <a:r>
              <a:rPr lang="en-US" sz="1800" dirty="0" err="1" smtClean="0">
                <a:solidFill>
                  <a:srgbClr val="000000"/>
                </a:solidFill>
                <a:cs typeface="Arial" pitchFamily="34" charset="0"/>
              </a:rPr>
              <a:t>WORKS.Hours</a:t>
            </a:r>
            <a:r>
              <a:rPr lang="en-US" sz="1800" dirty="0" smtClean="0">
                <a:solidFill>
                  <a:srgbClr val="000000"/>
                </a:solidFill>
                <a:cs typeface="Arial" pitchFamily="34" charset="0"/>
              </a:rPr>
              <a:t>) as </a:t>
            </a:r>
            <a:r>
              <a:rPr lang="en-US" sz="1800" dirty="0" err="1" smtClean="0">
                <a:solidFill>
                  <a:srgbClr val="000000"/>
                </a:solidFill>
                <a:cs typeface="Arial" pitchFamily="34" charset="0"/>
              </a:rPr>
              <a:t>T_Hours</a:t>
            </a:r>
            <a:endParaRPr lang="en-US" sz="1800" dirty="0" smtClean="0">
              <a:solidFill>
                <a:srgbClr val="000000"/>
              </a:solidFill>
              <a:cs typeface="Arial" pitchFamily="34" charset="0"/>
            </a:endParaRPr>
          </a:p>
          <a:p>
            <a:pPr>
              <a:buFontTx/>
              <a:buNone/>
              <a:defRPr/>
            </a:pPr>
            <a:r>
              <a:rPr lang="en-US" sz="1800" dirty="0" smtClean="0">
                <a:solidFill>
                  <a:srgbClr val="000000"/>
                </a:solidFill>
                <a:cs typeface="Arial" pitchFamily="34" charset="0"/>
              </a:rPr>
              <a:t>    FROM </a:t>
            </a:r>
            <a:r>
              <a:rPr lang="en-US" sz="1800" dirty="0" err="1" smtClean="0">
                <a:solidFill>
                  <a:srgbClr val="000000"/>
                </a:solidFill>
                <a:cs typeface="Arial" pitchFamily="34" charset="0"/>
              </a:rPr>
              <a:t>EMP</a:t>
            </a:r>
            <a:r>
              <a:rPr lang="en-US" sz="1800" dirty="0" smtClean="0">
                <a:solidFill>
                  <a:srgbClr val="000000"/>
                </a:solidFill>
                <a:cs typeface="Arial" pitchFamily="34" charset="0"/>
              </a:rPr>
              <a:t>, WORKS</a:t>
            </a:r>
          </a:p>
          <a:p>
            <a:pPr>
              <a:buFontTx/>
              <a:buNone/>
              <a:defRPr/>
            </a:pPr>
            <a:r>
              <a:rPr lang="en-US" sz="1800" dirty="0" smtClean="0">
                <a:solidFill>
                  <a:srgbClr val="000000"/>
                </a:solidFill>
                <a:cs typeface="Arial" pitchFamily="34" charset="0"/>
              </a:rPr>
              <a:t>    WHERE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 = </a:t>
            </a:r>
            <a:r>
              <a:rPr lang="en-US" sz="1800" dirty="0" err="1" smtClean="0">
                <a:solidFill>
                  <a:srgbClr val="000000"/>
                </a:solidFill>
                <a:cs typeface="Arial" pitchFamily="34" charset="0"/>
              </a:rPr>
              <a:t>WORKS.Emp</a:t>
            </a:r>
            <a:r>
              <a:rPr lang="en-US" sz="1800" dirty="0" smtClean="0">
                <a:solidFill>
                  <a:srgbClr val="000000"/>
                </a:solidFill>
                <a:cs typeface="Arial" pitchFamily="34" charset="0"/>
              </a:rPr>
              <a:t>#</a:t>
            </a:r>
          </a:p>
          <a:p>
            <a:pPr>
              <a:buFontTx/>
              <a:buNone/>
              <a:defRPr/>
            </a:pPr>
            <a:r>
              <a:rPr lang="en-US" sz="1800" dirty="0" smtClean="0">
                <a:solidFill>
                  <a:srgbClr val="000000"/>
                </a:solidFill>
                <a:cs typeface="Arial" pitchFamily="34" charset="0"/>
              </a:rPr>
              <a:t>	 AND  EMP.SAL &gt; 50K</a:t>
            </a:r>
          </a:p>
          <a:p>
            <a:pPr>
              <a:buFontTx/>
              <a:buNone/>
              <a:defRPr/>
            </a:pPr>
            <a:r>
              <a:rPr lang="en-US" sz="1800" dirty="0" smtClean="0">
                <a:solidFill>
                  <a:srgbClr val="000000"/>
                </a:solidFill>
                <a:cs typeface="Arial" pitchFamily="34" charset="0"/>
              </a:rPr>
              <a:t>    GROUP BY </a:t>
            </a:r>
            <a:r>
              <a:rPr lang="en-US" sz="1800" dirty="0" err="1" smtClean="0">
                <a:solidFill>
                  <a:srgbClr val="000000"/>
                </a:solidFill>
                <a:cs typeface="Arial" pitchFamily="34" charset="0"/>
              </a:rPr>
              <a:t>EMP.Emp</a:t>
            </a:r>
            <a:r>
              <a:rPr lang="en-US" sz="1800" dirty="0" smtClean="0">
                <a:solidFill>
                  <a:srgbClr val="000000"/>
                </a:solidFill>
                <a:cs typeface="Arial" pitchFamily="34" charset="0"/>
              </a:rPr>
              <a:t>#</a:t>
            </a:r>
          </a:p>
        </p:txBody>
      </p:sp>
      <p:graphicFrame>
        <p:nvGraphicFramePr>
          <p:cNvPr id="3074" name="Object 6"/>
          <p:cNvGraphicFramePr>
            <a:graphicFrameLocks noChangeAspect="1"/>
          </p:cNvGraphicFramePr>
          <p:nvPr/>
        </p:nvGraphicFramePr>
        <p:xfrm>
          <a:off x="2000250" y="1500188"/>
          <a:ext cx="6572250" cy="4619625"/>
        </p:xfrm>
        <a:graphic>
          <a:graphicData uri="http://schemas.openxmlformats.org/presentationml/2006/ole">
            <p:oleObj spid="_x0000_s38914" name="Visio" r:id="rId3" imgW="3453141" imgH="2427321"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z="3200" dirty="0" smtClean="0"/>
              <a:t>Modules: relations, queries, views</a:t>
            </a:r>
          </a:p>
        </p:txBody>
      </p:sp>
      <p:graphicFrame>
        <p:nvGraphicFramePr>
          <p:cNvPr id="4098" name="Object 7"/>
          <p:cNvGraphicFramePr>
            <a:graphicFrameLocks noChangeAspect="1"/>
          </p:cNvGraphicFramePr>
          <p:nvPr/>
        </p:nvGraphicFramePr>
        <p:xfrm>
          <a:off x="214313" y="1571625"/>
          <a:ext cx="8643937" cy="4429125"/>
        </p:xfrm>
        <a:graphic>
          <a:graphicData uri="http://schemas.openxmlformats.org/presentationml/2006/ole">
            <p:oleObj spid="_x0000_s39938" name="Visio" r:id="rId3" imgW="5298125" imgH="2715098" progId="Visio.Drawing.11">
              <p:embed/>
            </p:oleObj>
          </a:graphicData>
        </a:graphic>
      </p:graphicFrame>
      <p:sp>
        <p:nvSpPr>
          <p:cNvPr id="4" name="Slide Number Placeholder 3"/>
          <p:cNvSpPr>
            <a:spLocks noGrp="1"/>
          </p:cNvSpPr>
          <p:nvPr>
            <p:ph type="sldNum" sz="quarter" idx="12"/>
          </p:nvPr>
        </p:nvSpPr>
        <p:spPr/>
        <p:txBody>
          <a:bodyPr/>
          <a:lstStyle/>
          <a:p>
            <a:fld id="{B534F264-710F-462F-ACDF-5EB054FAB7C1}"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p:txBody>
          <a:bodyPr/>
          <a:lstStyle/>
          <a:p>
            <a:r>
              <a:rPr lang="en-US" sz="3200" dirty="0" smtClean="0"/>
              <a:t>Zooming out to top-level nodes (modules)</a:t>
            </a:r>
          </a:p>
        </p:txBody>
      </p:sp>
      <p:graphicFrame>
        <p:nvGraphicFramePr>
          <p:cNvPr id="5122" name="Object 8"/>
          <p:cNvGraphicFramePr>
            <a:graphicFrameLocks noChangeAspect="1"/>
          </p:cNvGraphicFramePr>
          <p:nvPr/>
        </p:nvGraphicFramePr>
        <p:xfrm>
          <a:off x="2000250" y="2867025"/>
          <a:ext cx="6786563" cy="3111500"/>
        </p:xfrm>
        <a:graphic>
          <a:graphicData uri="http://schemas.openxmlformats.org/presentationml/2006/ole">
            <p:oleObj spid="_x0000_s40962" name="Visio" r:id="rId3" imgW="2111023" imgH="972013" progId="Visio.Drawing.11">
              <p:embed/>
            </p:oleObj>
          </a:graphicData>
        </a:graphic>
      </p:graphicFrame>
      <p:graphicFrame>
        <p:nvGraphicFramePr>
          <p:cNvPr id="5123" name="Object 7"/>
          <p:cNvGraphicFramePr>
            <a:graphicFrameLocks noChangeAspect="1"/>
          </p:cNvGraphicFramePr>
          <p:nvPr/>
        </p:nvGraphicFramePr>
        <p:xfrm>
          <a:off x="571500" y="1785938"/>
          <a:ext cx="4043363" cy="2071687"/>
        </p:xfrm>
        <a:graphic>
          <a:graphicData uri="http://schemas.openxmlformats.org/presentationml/2006/ole">
            <p:oleObj spid="_x0000_s40963" name="Visio" r:id="rId4" imgW="5298125" imgH="2715098" progId="Visio.Drawing.11">
              <p:embed/>
            </p:oleObj>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l-GR" dirty="0"/>
          </a:p>
        </p:txBody>
      </p:sp>
      <p:sp>
        <p:nvSpPr>
          <p:cNvPr id="3" name="Text Placeholder 2"/>
          <p:cNvSpPr>
            <a:spLocks noGrp="1"/>
          </p:cNvSpPr>
          <p:nvPr>
            <p:ph type="body" idx="1"/>
          </p:nvPr>
        </p:nvSpPr>
        <p:spPr/>
        <p:txBody>
          <a:bodyPr/>
          <a:lstStyle/>
          <a:p>
            <a:r>
              <a:rPr lang="en-US" dirty="0" smtClean="0"/>
              <a:t>Can we relate graph-theoretic properties of nodes &amp; modules to the probability of sustaining change?</a:t>
            </a:r>
          </a:p>
        </p:txBody>
      </p:sp>
      <p:sp>
        <p:nvSpPr>
          <p:cNvPr id="4" name="Slide Number Placeholder 3"/>
          <p:cNvSpPr>
            <a:spLocks noGrp="1"/>
          </p:cNvSpPr>
          <p:nvPr>
            <p:ph type="sldNum" sz="quarter" idx="12"/>
          </p:nvPr>
        </p:nvSpPr>
        <p:spPr/>
        <p:txBody>
          <a:bodyPr/>
          <a:lstStyle/>
          <a:p>
            <a:fld id="{B534F264-710F-462F-ACDF-5EB054FAB7C1}"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p:txBody>
          <a:bodyPr>
            <a:normAutofit/>
          </a:bodyPr>
          <a:lstStyle/>
          <a:p>
            <a:pPr eaLnBrk="1" hangingPunct="1"/>
            <a:r>
              <a:rPr lang="en-US" dirty="0" smtClean="0"/>
              <a:t>Node Degree</a:t>
            </a:r>
            <a:endParaRPr lang="en-GB" dirty="0" smtClean="0"/>
          </a:p>
        </p:txBody>
      </p:sp>
      <p:sp>
        <p:nvSpPr>
          <p:cNvPr id="12294" name="Rectangle 5"/>
          <p:cNvSpPr>
            <a:spLocks noGrp="1" noChangeArrowheads="1"/>
          </p:cNvSpPr>
          <p:nvPr>
            <p:ph type="body" sz="half" idx="1"/>
          </p:nvPr>
        </p:nvSpPr>
        <p:spPr>
          <a:xfrm>
            <a:off x="4143375" y="1492250"/>
            <a:ext cx="4500563" cy="865188"/>
          </a:xfrm>
          <a:solidFill>
            <a:srgbClr val="FFFFCC"/>
          </a:solidFill>
        </p:spPr>
        <p:txBody>
          <a:bodyPr/>
          <a:lstStyle/>
          <a:p>
            <a:pPr marL="0" indent="0" eaLnBrk="1" hangingPunct="1">
              <a:buFontTx/>
              <a:buNone/>
            </a:pPr>
            <a:r>
              <a:rPr lang="en-US" sz="2400" dirty="0" smtClean="0"/>
              <a:t>Simple metrics: </a:t>
            </a:r>
            <a:br>
              <a:rPr lang="en-US" sz="2400" dirty="0" smtClean="0"/>
            </a:br>
            <a:r>
              <a:rPr lang="en-US" sz="2400" dirty="0" smtClean="0"/>
              <a:t>in-degree, out-degree, degree</a:t>
            </a:r>
          </a:p>
          <a:p>
            <a:pPr marL="0" indent="0" eaLnBrk="1" hangingPunct="1">
              <a:buFontTx/>
              <a:buNone/>
            </a:pPr>
            <a:endParaRPr lang="en-GB" sz="2400" dirty="0" smtClean="0"/>
          </a:p>
        </p:txBody>
      </p:sp>
      <p:sp>
        <p:nvSpPr>
          <p:cNvPr id="12295" name="Rectangle 8"/>
          <p:cNvSpPr>
            <a:spLocks noChangeArrowheads="1"/>
          </p:cNvSpPr>
          <p:nvPr/>
        </p:nvSpPr>
        <p:spPr bwMode="auto">
          <a:xfrm>
            <a:off x="325438" y="1773238"/>
            <a:ext cx="2603500" cy="1798637"/>
          </a:xfrm>
          <a:prstGeom prst="rect">
            <a:avLst/>
          </a:prstGeom>
          <a:noFill/>
          <a:ln w="9525">
            <a:noFill/>
            <a:miter lim="800000"/>
            <a:headEnd/>
            <a:tailEnd/>
          </a:ln>
        </p:spPr>
        <p:txBody>
          <a:bodyPr/>
          <a:lstStyle/>
          <a:p>
            <a:pPr>
              <a:spcBef>
                <a:spcPct val="20000"/>
              </a:spcBef>
            </a:pPr>
            <a:r>
              <a:rPr lang="en-US" sz="2000" dirty="0" err="1">
                <a:solidFill>
                  <a:srgbClr val="3333FF"/>
                </a:solidFill>
                <a:latin typeface="Calibri" pitchFamily="34" charset="0"/>
              </a:rPr>
              <a:t>EMP.Emp</a:t>
            </a:r>
            <a:r>
              <a:rPr lang="en-US" sz="2000" dirty="0">
                <a:solidFill>
                  <a:srgbClr val="3333FF"/>
                </a:solidFill>
                <a:latin typeface="Calibri" pitchFamily="34" charset="0"/>
              </a:rPr>
              <a:t>#</a:t>
            </a:r>
            <a:r>
              <a:rPr lang="en-US" sz="2000" dirty="0">
                <a:latin typeface="Calibri" pitchFamily="34" charset="0"/>
              </a:rPr>
              <a:t> </a:t>
            </a:r>
            <a:r>
              <a:rPr lang="en-US" sz="2000" dirty="0" smtClean="0">
                <a:latin typeface="Calibri" pitchFamily="34" charset="0"/>
              </a:rPr>
              <a:t>is the </a:t>
            </a:r>
            <a:r>
              <a:rPr lang="el-GR" sz="2000" dirty="0" smtClean="0">
                <a:latin typeface="Calibri" pitchFamily="34" charset="0"/>
              </a:rPr>
              <a:t> </a:t>
            </a:r>
            <a:r>
              <a:rPr lang="en-US" sz="2000" dirty="0" smtClean="0">
                <a:latin typeface="Calibri" pitchFamily="34" charset="0"/>
              </a:rPr>
              <a:t>most important attribute of </a:t>
            </a:r>
            <a:r>
              <a:rPr lang="en-US" sz="2000" dirty="0" smtClean="0">
                <a:solidFill>
                  <a:srgbClr val="FF0000"/>
                </a:solidFill>
                <a:latin typeface="Calibri" pitchFamily="34" charset="0"/>
              </a:rPr>
              <a:t>EMP.SAL</a:t>
            </a:r>
            <a:r>
              <a:rPr lang="en-US" sz="2000" dirty="0">
                <a:latin typeface="Calibri" pitchFamily="34" charset="0"/>
              </a:rPr>
              <a:t>, </a:t>
            </a:r>
            <a:r>
              <a:rPr lang="en-US" sz="2000" dirty="0" smtClean="0">
                <a:latin typeface="Calibri" pitchFamily="34" charset="0"/>
              </a:rPr>
              <a:t>if one considers how many nodes depend on it</a:t>
            </a:r>
            <a:r>
              <a:rPr lang="el-GR" sz="2000" dirty="0" smtClean="0">
                <a:latin typeface="Calibri" pitchFamily="34" charset="0"/>
              </a:rPr>
              <a:t>.</a:t>
            </a:r>
            <a:endParaRPr lang="en-US" sz="2000" dirty="0">
              <a:latin typeface="Calibri" pitchFamily="34" charset="0"/>
            </a:endParaRPr>
          </a:p>
          <a:p>
            <a:pPr>
              <a:spcBef>
                <a:spcPct val="20000"/>
              </a:spcBef>
            </a:pPr>
            <a:endParaRPr lang="en-GB" sz="2000" dirty="0">
              <a:latin typeface="Calibri" pitchFamily="34" charset="0"/>
            </a:endParaRPr>
          </a:p>
        </p:txBody>
      </p:sp>
      <p:graphicFrame>
        <p:nvGraphicFramePr>
          <p:cNvPr id="12290" name="Object 12"/>
          <p:cNvGraphicFramePr>
            <a:graphicFrameLocks noChangeAspect="1"/>
          </p:cNvGraphicFramePr>
          <p:nvPr/>
        </p:nvGraphicFramePr>
        <p:xfrm>
          <a:off x="2987675" y="2444750"/>
          <a:ext cx="5702300" cy="3857625"/>
        </p:xfrm>
        <a:graphic>
          <a:graphicData uri="http://schemas.openxmlformats.org/presentationml/2006/ole">
            <p:oleObj spid="_x0000_s41986" name="Visio" r:id="rId4" imgW="3700758" imgH="2503791" progId="Visio.Drawing.11">
              <p:embed/>
            </p:oleObj>
          </a:graphicData>
        </a:graphic>
      </p:graphicFrame>
      <p:sp>
        <p:nvSpPr>
          <p:cNvPr id="6" name="Cloud Callout 5"/>
          <p:cNvSpPr/>
          <p:nvPr/>
        </p:nvSpPr>
        <p:spPr>
          <a:xfrm>
            <a:off x="0" y="4869160"/>
            <a:ext cx="2627784" cy="1728192"/>
          </a:xfrm>
          <a:prstGeom prst="cloudCallout">
            <a:avLst>
              <a:gd name="adj1" fmla="val 55668"/>
              <a:gd name="adj2" fmla="val -7517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385D8A"/>
                </a:solidFill>
              </a:rPr>
              <a:t>Edge direction: from dependant </a:t>
            </a:r>
          </a:p>
          <a:p>
            <a:r>
              <a:rPr lang="en-US" sz="1600" dirty="0" smtClean="0">
                <a:solidFill>
                  <a:srgbClr val="385D8A"/>
                </a:solidFill>
              </a:rPr>
              <a:t>to depended upon</a:t>
            </a:r>
            <a:endParaRPr lang="el-GR" sz="1600" dirty="0">
              <a:solidFill>
                <a:srgbClr val="385D8A"/>
              </a:solidFill>
            </a:endParaRPr>
          </a:p>
        </p:txBody>
      </p:sp>
      <p:sp>
        <p:nvSpPr>
          <p:cNvPr id="7" name="Slide Number Placeholder 6"/>
          <p:cNvSpPr>
            <a:spLocks noGrp="1"/>
          </p:cNvSpPr>
          <p:nvPr>
            <p:ph type="sldNum" sz="quarter" idx="11"/>
          </p:nvPr>
        </p:nvSpPr>
        <p:spPr/>
        <p:txBody>
          <a:bodyPr/>
          <a:lstStyle/>
          <a:p>
            <a:pPr>
              <a:defRPr/>
            </a:pPr>
            <a:fld id="{DF1E1923-DBC7-4D4E-B5B2-E865E7B51E29}"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4"/>
          <p:cNvSpPr>
            <a:spLocks noGrp="1" noChangeArrowheads="1"/>
          </p:cNvSpPr>
          <p:nvPr>
            <p:ph type="title"/>
          </p:nvPr>
        </p:nvSpPr>
        <p:spPr/>
        <p:txBody>
          <a:bodyPr>
            <a:noAutofit/>
          </a:bodyPr>
          <a:lstStyle/>
          <a:p>
            <a:pPr eaLnBrk="1" hangingPunct="1"/>
            <a:r>
              <a:rPr lang="en-US" dirty="0" smtClean="0"/>
              <a:t>Transitive Node Degree</a:t>
            </a:r>
            <a:endParaRPr lang="en-GB" dirty="0" smtClean="0"/>
          </a:p>
        </p:txBody>
      </p:sp>
      <p:sp>
        <p:nvSpPr>
          <p:cNvPr id="13318" name="Rectangle 5"/>
          <p:cNvSpPr>
            <a:spLocks noChangeArrowheads="1"/>
          </p:cNvSpPr>
          <p:nvPr/>
        </p:nvSpPr>
        <p:spPr bwMode="auto">
          <a:xfrm>
            <a:off x="4500563" y="1500188"/>
            <a:ext cx="3924300" cy="857250"/>
          </a:xfrm>
          <a:prstGeom prst="rect">
            <a:avLst/>
          </a:prstGeom>
          <a:solidFill>
            <a:srgbClr val="FFFFCC"/>
          </a:solidFill>
          <a:ln w="9525">
            <a:noFill/>
            <a:miter lim="800000"/>
            <a:headEnd/>
            <a:tailEnd/>
          </a:ln>
        </p:spPr>
        <p:txBody>
          <a:bodyPr/>
          <a:lstStyle/>
          <a:p>
            <a:pPr>
              <a:spcBef>
                <a:spcPct val="20000"/>
              </a:spcBef>
            </a:pPr>
            <a:r>
              <a:rPr lang="en-US" sz="2000" dirty="0" smtClean="0">
                <a:latin typeface="Calibri" pitchFamily="34" charset="0"/>
              </a:rPr>
              <a:t>Transitive Metrics: </a:t>
            </a:r>
            <a:r>
              <a:rPr lang="en-US" sz="2000" dirty="0">
                <a:latin typeface="Calibri" pitchFamily="34" charset="0"/>
              </a:rPr>
              <a:t/>
            </a:r>
            <a:br>
              <a:rPr lang="en-US" sz="2000" dirty="0">
                <a:latin typeface="Calibri" pitchFamily="34" charset="0"/>
              </a:rPr>
            </a:br>
            <a:r>
              <a:rPr lang="en-US" sz="2000" dirty="0">
                <a:latin typeface="Calibri" pitchFamily="34" charset="0"/>
              </a:rPr>
              <a:t>in-degree, out-degree, degree</a:t>
            </a:r>
          </a:p>
          <a:p>
            <a:pPr>
              <a:spcBef>
                <a:spcPct val="20000"/>
              </a:spcBef>
            </a:pPr>
            <a:endParaRPr lang="en-GB" sz="2000" dirty="0">
              <a:latin typeface="Calibri" pitchFamily="34" charset="0"/>
            </a:endParaRPr>
          </a:p>
        </p:txBody>
      </p:sp>
      <p:sp>
        <p:nvSpPr>
          <p:cNvPr id="13319" name="Rectangle 6"/>
          <p:cNvSpPr>
            <a:spLocks noChangeArrowheads="1"/>
          </p:cNvSpPr>
          <p:nvPr/>
        </p:nvSpPr>
        <p:spPr bwMode="auto">
          <a:xfrm>
            <a:off x="325438" y="1484784"/>
            <a:ext cx="4246562" cy="1281112"/>
          </a:xfrm>
          <a:prstGeom prst="rect">
            <a:avLst/>
          </a:prstGeom>
          <a:noFill/>
          <a:ln w="9525">
            <a:noFill/>
            <a:miter lim="800000"/>
            <a:headEnd/>
            <a:tailEnd/>
          </a:ln>
        </p:spPr>
        <p:txBody>
          <a:bodyPr/>
          <a:lstStyle/>
          <a:p>
            <a:pPr marL="114300" lvl="1">
              <a:spcBef>
                <a:spcPct val="20000"/>
              </a:spcBef>
            </a:pPr>
            <a:r>
              <a:rPr lang="en-US" sz="2000" dirty="0" smtClean="0">
                <a:solidFill>
                  <a:srgbClr val="000099"/>
                </a:solidFill>
                <a:latin typeface="Calibri" pitchFamily="34" charset="0"/>
              </a:rPr>
              <a:t>Observe that there is both</a:t>
            </a:r>
            <a:r>
              <a:rPr lang="el-GR" sz="2000" dirty="0" smtClean="0">
                <a:solidFill>
                  <a:srgbClr val="000099"/>
                </a:solidFill>
                <a:latin typeface="Calibri" pitchFamily="34" charset="0"/>
              </a:rPr>
              <a:t> </a:t>
            </a:r>
            <a:r>
              <a:rPr lang="en-US" sz="2000" dirty="0" smtClean="0">
                <a:solidFill>
                  <a:srgbClr val="FF0000"/>
                </a:solidFill>
                <a:latin typeface="Calibri" pitchFamily="34" charset="0"/>
              </a:rPr>
              <a:t>a view</a:t>
            </a:r>
            <a:r>
              <a:rPr lang="el-GR" sz="2000" dirty="0" smtClean="0">
                <a:solidFill>
                  <a:srgbClr val="FF0000"/>
                </a:solidFill>
                <a:latin typeface="Calibri" pitchFamily="34" charset="0"/>
              </a:rPr>
              <a:t> </a:t>
            </a:r>
            <a:r>
              <a:rPr lang="en-US" sz="2000" dirty="0" smtClean="0">
                <a:solidFill>
                  <a:srgbClr val="000099"/>
                </a:solidFill>
                <a:latin typeface="Calibri" pitchFamily="34" charset="0"/>
              </a:rPr>
              <a:t>and</a:t>
            </a:r>
            <a:r>
              <a:rPr lang="el-GR" sz="2000" dirty="0" smtClean="0">
                <a:solidFill>
                  <a:srgbClr val="FF0000"/>
                </a:solidFill>
                <a:latin typeface="Calibri" pitchFamily="34" charset="0"/>
              </a:rPr>
              <a:t> </a:t>
            </a:r>
            <a:r>
              <a:rPr lang="en-US" sz="2000" dirty="0" smtClean="0">
                <a:solidFill>
                  <a:srgbClr val="FF0000"/>
                </a:solidFill>
                <a:latin typeface="Calibri" pitchFamily="34" charset="0"/>
              </a:rPr>
              <a:t>a query</a:t>
            </a:r>
            <a:r>
              <a:rPr lang="el-GR" sz="2000" dirty="0" smtClean="0">
                <a:solidFill>
                  <a:srgbClr val="FF0000"/>
                </a:solidFill>
                <a:latin typeface="Calibri" pitchFamily="34" charset="0"/>
              </a:rPr>
              <a:t> </a:t>
            </a:r>
            <a:r>
              <a:rPr lang="en-US" sz="2000" dirty="0" smtClean="0">
                <a:solidFill>
                  <a:srgbClr val="000099"/>
                </a:solidFill>
                <a:latin typeface="Calibri" pitchFamily="34" charset="0"/>
              </a:rPr>
              <a:t>with nodes dependent upon attribute </a:t>
            </a:r>
            <a:r>
              <a:rPr lang="en-US" sz="2000" i="1" dirty="0" err="1" smtClean="0">
                <a:solidFill>
                  <a:srgbClr val="3333FF"/>
                </a:solidFill>
                <a:latin typeface="Calibri" pitchFamily="34" charset="0"/>
              </a:rPr>
              <a:t>EMP.Emp</a:t>
            </a:r>
            <a:r>
              <a:rPr lang="en-US" sz="2000" i="1" dirty="0">
                <a:solidFill>
                  <a:srgbClr val="3333FF"/>
                </a:solidFill>
                <a:latin typeface="Calibri" pitchFamily="34" charset="0"/>
              </a:rPr>
              <a:t>#</a:t>
            </a:r>
            <a:r>
              <a:rPr lang="el-GR" sz="2000" i="1" dirty="0">
                <a:solidFill>
                  <a:srgbClr val="3333FF"/>
                </a:solidFill>
                <a:latin typeface="Calibri" pitchFamily="34" charset="0"/>
              </a:rPr>
              <a:t>.</a:t>
            </a:r>
            <a:endParaRPr lang="en-GB" sz="2000" dirty="0">
              <a:latin typeface="Calibri" pitchFamily="34" charset="0"/>
            </a:endParaRPr>
          </a:p>
        </p:txBody>
      </p:sp>
      <p:graphicFrame>
        <p:nvGraphicFramePr>
          <p:cNvPr id="13314" name="Object 9"/>
          <p:cNvGraphicFramePr>
            <a:graphicFrameLocks noChangeAspect="1"/>
          </p:cNvGraphicFramePr>
          <p:nvPr/>
        </p:nvGraphicFramePr>
        <p:xfrm>
          <a:off x="642938" y="2487613"/>
          <a:ext cx="7786687" cy="3727450"/>
        </p:xfrm>
        <a:graphic>
          <a:graphicData uri="http://schemas.openxmlformats.org/presentationml/2006/ole">
            <p:oleObj spid="_x0000_s43010" name="Visio" r:id="rId4" imgW="5302711" imgH="2754009" progId="Visio.Drawing.11">
              <p:embed/>
            </p:oleObj>
          </a:graphicData>
        </a:graphic>
      </p:graphicFrame>
      <p:sp>
        <p:nvSpPr>
          <p:cNvPr id="6" name="Slide Number Placeholder 5"/>
          <p:cNvSpPr>
            <a:spLocks noGrp="1"/>
          </p:cNvSpPr>
          <p:nvPr>
            <p:ph type="sldNum" sz="quarter" idx="12"/>
          </p:nvPr>
        </p:nvSpPr>
        <p:spPr/>
        <p:txBody>
          <a:bodyPr/>
          <a:lstStyle/>
          <a:p>
            <a:fld id="{B534F264-710F-462F-ACDF-5EB054FAB7C1}"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oAutofit/>
          </a:bodyPr>
          <a:lstStyle/>
          <a:p>
            <a:pPr eaLnBrk="1" hangingPunct="1"/>
            <a:r>
              <a:rPr lang="en-US" dirty="0" smtClean="0"/>
              <a:t>Strength: Zooming </a:t>
            </a:r>
            <a:r>
              <a:rPr lang="en-US" dirty="0" smtClean="0"/>
              <a:t>out to modules</a:t>
            </a:r>
            <a:endParaRPr lang="en-GB" dirty="0" smtClean="0"/>
          </a:p>
        </p:txBody>
      </p:sp>
      <p:graphicFrame>
        <p:nvGraphicFramePr>
          <p:cNvPr id="14338" name="Object 4"/>
          <p:cNvGraphicFramePr>
            <a:graphicFrameLocks noChangeAspect="1"/>
          </p:cNvGraphicFramePr>
          <p:nvPr/>
        </p:nvGraphicFramePr>
        <p:xfrm>
          <a:off x="1928813" y="3857625"/>
          <a:ext cx="5535612" cy="1928813"/>
        </p:xfrm>
        <a:graphic>
          <a:graphicData uri="http://schemas.openxmlformats.org/presentationml/2006/ole">
            <p:oleObj spid="_x0000_s44034" name="Visio" r:id="rId4" imgW="2305691" imgH="802802" progId="Visio.Drawing.11">
              <p:embed/>
            </p:oleObj>
          </a:graphicData>
        </a:graphic>
      </p:graphicFrame>
      <p:sp>
        <p:nvSpPr>
          <p:cNvPr id="14342" name="TextBox 6"/>
          <p:cNvSpPr txBox="1">
            <a:spLocks noChangeArrowheads="1"/>
          </p:cNvSpPr>
          <p:nvPr/>
        </p:nvSpPr>
        <p:spPr bwMode="auto">
          <a:xfrm>
            <a:off x="714374" y="1556792"/>
            <a:ext cx="4467225" cy="1631216"/>
          </a:xfrm>
          <a:prstGeom prst="rect">
            <a:avLst/>
          </a:prstGeom>
          <a:noFill/>
          <a:ln w="9525">
            <a:noFill/>
            <a:miter lim="800000"/>
            <a:headEnd/>
            <a:tailEnd/>
          </a:ln>
        </p:spPr>
        <p:txBody>
          <a:bodyPr wrap="square">
            <a:spAutoFit/>
          </a:bodyPr>
          <a:lstStyle/>
          <a:p>
            <a:r>
              <a:rPr lang="en-US" sz="2000" dirty="0" smtClean="0">
                <a:latin typeface="Calibri" pitchFamily="34" charset="0"/>
              </a:rPr>
              <a:t>A zoomed out graph highlights the dependence between modules (relations, queries, views), incorporating the detailed dependencies as the weight of the edges</a:t>
            </a:r>
            <a:endParaRPr lang="en-US" sz="2000" dirty="0">
              <a:latin typeface="Calibri" pitchFamily="34" charset="0"/>
            </a:endParaRPr>
          </a:p>
        </p:txBody>
      </p:sp>
      <p:sp>
        <p:nvSpPr>
          <p:cNvPr id="14343" name="Rectangle 5"/>
          <p:cNvSpPr txBox="1">
            <a:spLocks noChangeArrowheads="1"/>
          </p:cNvSpPr>
          <p:nvPr/>
        </p:nvSpPr>
        <p:spPr bwMode="auto">
          <a:xfrm>
            <a:off x="5364088" y="1412776"/>
            <a:ext cx="3071812" cy="1881187"/>
          </a:xfrm>
          <a:prstGeom prst="rect">
            <a:avLst/>
          </a:prstGeom>
          <a:solidFill>
            <a:srgbClr val="FFFFCC"/>
          </a:solidFill>
          <a:ln w="9525">
            <a:noFill/>
            <a:miter lim="800000"/>
            <a:headEnd/>
            <a:tailEnd/>
          </a:ln>
        </p:spPr>
        <p:txBody>
          <a:bodyPr/>
          <a:lstStyle/>
          <a:p>
            <a:pPr>
              <a:spcBef>
                <a:spcPct val="20000"/>
              </a:spcBef>
            </a:pPr>
            <a:r>
              <a:rPr lang="en-US" sz="2400" dirty="0" smtClean="0">
                <a:latin typeface="Calibri" pitchFamily="34" charset="0"/>
              </a:rPr>
              <a:t>Again, for modules, we can have both: </a:t>
            </a:r>
          </a:p>
          <a:p>
            <a:pPr>
              <a:spcBef>
                <a:spcPct val="20000"/>
              </a:spcBef>
              <a:buFont typeface="Arial" pitchFamily="34" charset="0"/>
              <a:buChar char="•"/>
            </a:pPr>
            <a:r>
              <a:rPr lang="en-US" sz="2400" dirty="0" smtClean="0">
                <a:latin typeface="Calibri" pitchFamily="34" charset="0"/>
              </a:rPr>
              <a:t> Simple </a:t>
            </a:r>
            <a:r>
              <a:rPr lang="en-US" sz="2400" dirty="0" smtClean="0">
                <a:solidFill>
                  <a:srgbClr val="0000FF"/>
                </a:solidFill>
                <a:latin typeface="Calibri" pitchFamily="34" charset="0"/>
              </a:rPr>
              <a:t>strength</a:t>
            </a:r>
            <a:endParaRPr lang="en-US" sz="2400" dirty="0">
              <a:solidFill>
                <a:srgbClr val="0000FF"/>
              </a:solidFill>
              <a:latin typeface="Calibri" pitchFamily="34" charset="0"/>
            </a:endParaRPr>
          </a:p>
          <a:p>
            <a:pPr>
              <a:spcBef>
                <a:spcPct val="20000"/>
              </a:spcBef>
              <a:buFont typeface="Arial" pitchFamily="34" charset="0"/>
              <a:buChar char="•"/>
            </a:pPr>
            <a:r>
              <a:rPr lang="en-US" sz="2400" dirty="0" smtClean="0">
                <a:latin typeface="Calibri" pitchFamily="34" charset="0"/>
              </a:rPr>
              <a:t> Transitive </a:t>
            </a:r>
            <a:r>
              <a:rPr lang="en-US" sz="2400" dirty="0" smtClean="0">
                <a:solidFill>
                  <a:srgbClr val="0000FF"/>
                </a:solidFill>
                <a:latin typeface="Calibri" pitchFamily="34" charset="0"/>
              </a:rPr>
              <a:t>strength</a:t>
            </a:r>
            <a:endParaRPr lang="en-US" sz="2400" dirty="0">
              <a:solidFill>
                <a:srgbClr val="0000FF"/>
              </a:solidFill>
              <a:latin typeface="Calibri" pitchFamily="34" charset="0"/>
            </a:endParaRPr>
          </a:p>
          <a:p>
            <a:pPr>
              <a:spcBef>
                <a:spcPct val="20000"/>
              </a:spcBef>
            </a:pPr>
            <a:endParaRPr lang="en-GB" sz="2400" dirty="0">
              <a:latin typeface="Calibri" pitchFamily="34" charset="0"/>
            </a:endParaRPr>
          </a:p>
        </p:txBody>
      </p:sp>
      <p:sp>
        <p:nvSpPr>
          <p:cNvPr id="6" name="Slide Number Placeholder 5"/>
          <p:cNvSpPr>
            <a:spLocks noGrp="1"/>
          </p:cNvSpPr>
          <p:nvPr>
            <p:ph type="sldNum" sz="quarter" idx="12"/>
          </p:nvPr>
        </p:nvSpPr>
        <p:spPr/>
        <p:txBody>
          <a:bodyPr/>
          <a:lstStyle/>
          <a:p>
            <a:fld id="{B534F264-710F-462F-ACDF-5EB054FAB7C1}"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Evolution and ETL</a:t>
            </a:r>
            <a:endParaRPr lang="el-GR" dirty="0"/>
          </a:p>
        </p:txBody>
      </p:sp>
      <p:sp>
        <p:nvSpPr>
          <p:cNvPr id="3" name="Content Placeholder 2"/>
          <p:cNvSpPr>
            <a:spLocks noGrp="1"/>
          </p:cNvSpPr>
          <p:nvPr>
            <p:ph idx="1"/>
          </p:nvPr>
        </p:nvSpPr>
        <p:spPr/>
        <p:txBody>
          <a:bodyPr>
            <a:normAutofit fontScale="92500"/>
          </a:bodyPr>
          <a:lstStyle/>
          <a:p>
            <a:r>
              <a:rPr lang="en-US" dirty="0" smtClean="0"/>
              <a:t>Software evolution causes at least as much as  60% of the costs for the entire software lifecycle</a:t>
            </a:r>
          </a:p>
          <a:p>
            <a:r>
              <a:rPr lang="en-US" dirty="0" smtClean="0"/>
              <a:t>ETL is not the exception:</a:t>
            </a:r>
          </a:p>
          <a:p>
            <a:pPr lvl="1"/>
            <a:r>
              <a:rPr lang="en-US" dirty="0" smtClean="0"/>
              <a:t>Source database change their internal structure</a:t>
            </a:r>
          </a:p>
          <a:p>
            <a:pPr lvl="1"/>
            <a:r>
              <a:rPr lang="en-US" dirty="0" smtClean="0"/>
              <a:t>Users require new structure and contents for their reports (and therefore for the collected DW data)</a:t>
            </a:r>
          </a:p>
          <a:p>
            <a:pPr lvl="1"/>
            <a:r>
              <a:rPr lang="en-US" dirty="0" smtClean="0"/>
              <a:t>DBA and development teams do not synch well all the time </a:t>
            </a:r>
          </a:p>
          <a:p>
            <a:pPr lvl="1"/>
            <a:r>
              <a:rPr lang="en-US" dirty="0" smtClean="0"/>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normAutofit/>
          </a:bodyPr>
          <a:lstStyle/>
          <a:p>
            <a:pPr eaLnBrk="1" hangingPunct="1"/>
            <a:r>
              <a:rPr lang="en-US" dirty="0" smtClean="0"/>
              <a:t>Node Entropy</a:t>
            </a:r>
            <a:endParaRPr lang="en-GB" dirty="0" smtClean="0"/>
          </a:p>
        </p:txBody>
      </p:sp>
      <p:graphicFrame>
        <p:nvGraphicFramePr>
          <p:cNvPr id="15362" name="Object 7"/>
          <p:cNvGraphicFramePr>
            <a:graphicFrameLocks noChangeAspect="1"/>
          </p:cNvGraphicFramePr>
          <p:nvPr/>
        </p:nvGraphicFramePr>
        <p:xfrm>
          <a:off x="642938" y="1752600"/>
          <a:ext cx="6502400" cy="1404938"/>
        </p:xfrm>
        <a:graphic>
          <a:graphicData uri="http://schemas.openxmlformats.org/presentationml/2006/ole">
            <p:oleObj spid="_x0000_s45058" name="Document" r:id="rId4" imgW="3450570" imgH="747387" progId="Word.Document.12">
              <p:embed/>
            </p:oleObj>
          </a:graphicData>
        </a:graphic>
      </p:graphicFrame>
      <p:graphicFrame>
        <p:nvGraphicFramePr>
          <p:cNvPr id="15363" name="Object 4"/>
          <p:cNvGraphicFramePr>
            <a:graphicFrameLocks noChangeAspect="1"/>
          </p:cNvGraphicFramePr>
          <p:nvPr/>
        </p:nvGraphicFramePr>
        <p:xfrm>
          <a:off x="457200" y="3075305"/>
          <a:ext cx="4295775" cy="1496695"/>
        </p:xfrm>
        <a:graphic>
          <a:graphicData uri="http://schemas.openxmlformats.org/presentationml/2006/ole">
            <p:oleObj spid="_x0000_s45059" name="Visio" r:id="rId5" imgW="2327809" imgH="811989" progId="Visio.Drawing.11">
              <p:embed/>
            </p:oleObj>
          </a:graphicData>
        </a:graphic>
      </p:graphicFrame>
      <p:sp>
        <p:nvSpPr>
          <p:cNvPr id="15367" name="TextBox 9"/>
          <p:cNvSpPr txBox="1">
            <a:spLocks noChangeArrowheads="1"/>
          </p:cNvSpPr>
          <p:nvPr/>
        </p:nvSpPr>
        <p:spPr bwMode="auto">
          <a:xfrm>
            <a:off x="785813" y="1295400"/>
            <a:ext cx="7358062" cy="369332"/>
          </a:xfrm>
          <a:prstGeom prst="rect">
            <a:avLst/>
          </a:prstGeom>
          <a:noFill/>
          <a:ln w="9525">
            <a:noFill/>
            <a:miter lim="800000"/>
            <a:headEnd/>
            <a:tailEnd/>
          </a:ln>
        </p:spPr>
        <p:txBody>
          <a:bodyPr>
            <a:spAutoFit/>
          </a:bodyPr>
          <a:lstStyle/>
          <a:p>
            <a:r>
              <a:rPr lang="en-US" dirty="0" smtClean="0"/>
              <a:t>The probability a node</a:t>
            </a:r>
            <a:r>
              <a:rPr lang="el-GR" dirty="0" smtClean="0"/>
              <a:t> </a:t>
            </a:r>
            <a:r>
              <a:rPr lang="en-US" i="1" dirty="0">
                <a:solidFill>
                  <a:srgbClr val="CC3300"/>
                </a:solidFill>
              </a:rPr>
              <a:t>v</a:t>
            </a:r>
            <a:r>
              <a:rPr lang="en-US" dirty="0"/>
              <a:t> </a:t>
            </a:r>
            <a:r>
              <a:rPr lang="en-US" dirty="0" smtClean="0"/>
              <a:t>being affected by an evolution event on node</a:t>
            </a:r>
            <a:r>
              <a:rPr lang="el-GR" dirty="0" smtClean="0"/>
              <a:t> </a:t>
            </a:r>
            <a:r>
              <a:rPr lang="en-US" i="1" dirty="0" err="1">
                <a:solidFill>
                  <a:srgbClr val="CC3300"/>
                </a:solidFill>
              </a:rPr>
              <a:t>y</a:t>
            </a:r>
            <a:r>
              <a:rPr lang="en-US" i="1" baseline="-25000" dirty="0" err="1">
                <a:solidFill>
                  <a:srgbClr val="CC3300"/>
                </a:solidFill>
              </a:rPr>
              <a:t>i</a:t>
            </a:r>
            <a:r>
              <a:rPr lang="en-US" i="1" baseline="-25000" dirty="0"/>
              <a:t> </a:t>
            </a:r>
            <a:r>
              <a:rPr lang="en-US" dirty="0"/>
              <a:t>:</a:t>
            </a:r>
          </a:p>
        </p:txBody>
      </p:sp>
      <p:sp>
        <p:nvSpPr>
          <p:cNvPr id="15368" name="TextBox 10"/>
          <p:cNvSpPr txBox="1">
            <a:spLocks noChangeArrowheads="1"/>
          </p:cNvSpPr>
          <p:nvPr/>
        </p:nvSpPr>
        <p:spPr bwMode="auto">
          <a:xfrm>
            <a:off x="5000625" y="3005455"/>
            <a:ext cx="2857500" cy="1200329"/>
          </a:xfrm>
          <a:prstGeom prst="rect">
            <a:avLst/>
          </a:prstGeom>
          <a:solidFill>
            <a:srgbClr val="FFFFCC"/>
          </a:solidFill>
          <a:ln w="9525">
            <a:noFill/>
            <a:miter lim="800000"/>
            <a:headEnd/>
            <a:tailEnd/>
          </a:ln>
        </p:spPr>
        <p:txBody>
          <a:bodyPr>
            <a:spAutoFit/>
          </a:bodyPr>
          <a:lstStyle/>
          <a:p>
            <a:r>
              <a:rPr lang="en-US" i="1" u="sng" dirty="0" smtClean="0"/>
              <a:t>Examples</a:t>
            </a:r>
            <a:endParaRPr lang="en-US" i="1" u="sng" dirty="0"/>
          </a:p>
          <a:p>
            <a:r>
              <a:rPr lang="en-US" i="1" dirty="0"/>
              <a:t>P</a:t>
            </a:r>
            <a:r>
              <a:rPr lang="en-US" dirty="0"/>
              <a:t>(</a:t>
            </a:r>
            <a:r>
              <a:rPr lang="en-US" i="1" dirty="0"/>
              <a:t>Q|V</a:t>
            </a:r>
            <a:r>
              <a:rPr lang="en-US" dirty="0"/>
              <a:t>) = 1/4, </a:t>
            </a:r>
          </a:p>
          <a:p>
            <a:r>
              <a:rPr lang="en-US" i="1" dirty="0"/>
              <a:t>P</a:t>
            </a:r>
            <a:r>
              <a:rPr lang="en-US" dirty="0"/>
              <a:t>(</a:t>
            </a:r>
            <a:r>
              <a:rPr lang="en-US" i="1" dirty="0"/>
              <a:t>Q|EMP</a:t>
            </a:r>
            <a:r>
              <a:rPr lang="en-US" dirty="0"/>
              <a:t>) = 2/4, </a:t>
            </a:r>
            <a:endParaRPr lang="en-US" i="1" dirty="0"/>
          </a:p>
          <a:p>
            <a:r>
              <a:rPr lang="en-US" i="1" dirty="0"/>
              <a:t>P</a:t>
            </a:r>
            <a:r>
              <a:rPr lang="en-US" dirty="0"/>
              <a:t>(</a:t>
            </a:r>
            <a:r>
              <a:rPr lang="en-US" i="1" dirty="0"/>
              <a:t>V|WORKS</a:t>
            </a:r>
            <a:r>
              <a:rPr lang="en-US" dirty="0"/>
              <a:t>) = 1/3</a:t>
            </a:r>
          </a:p>
        </p:txBody>
      </p:sp>
      <p:sp>
        <p:nvSpPr>
          <p:cNvPr id="7" name="Slide Number Placeholder 6"/>
          <p:cNvSpPr>
            <a:spLocks noGrp="1"/>
          </p:cNvSpPr>
          <p:nvPr>
            <p:ph type="sldNum" sz="quarter" idx="12"/>
          </p:nvPr>
        </p:nvSpPr>
        <p:spPr/>
        <p:txBody>
          <a:bodyPr/>
          <a:lstStyle/>
          <a:p>
            <a:fld id="{B534F264-710F-462F-ACDF-5EB054FAB7C1}" type="slidenum">
              <a:rPr lang="el-GR" smtClean="0"/>
              <a:pPr/>
              <a:t>20</a:t>
            </a:fld>
            <a:endParaRPr lang="el-GR"/>
          </a:p>
        </p:txBody>
      </p:sp>
      <p:sp>
        <p:nvSpPr>
          <p:cNvPr id="8" name="Content Placeholder 2"/>
          <p:cNvSpPr>
            <a:spLocks noGrp="1"/>
          </p:cNvSpPr>
          <p:nvPr>
            <p:ph idx="1"/>
          </p:nvPr>
        </p:nvSpPr>
        <p:spPr>
          <a:xfrm>
            <a:off x="838200" y="4800600"/>
            <a:ext cx="7743825" cy="1143000"/>
          </a:xfrm>
        </p:spPr>
        <p:txBody>
          <a:bodyPr>
            <a:normAutofit/>
          </a:bodyPr>
          <a:lstStyle/>
          <a:p>
            <a:pPr marL="0">
              <a:buFontTx/>
              <a:buNone/>
            </a:pPr>
            <a:r>
              <a:rPr lang="en-US" sz="1800" dirty="0" smtClean="0">
                <a:solidFill>
                  <a:srgbClr val="CC3300"/>
                </a:solidFill>
              </a:rPr>
              <a:t>Entropy of a node </a:t>
            </a:r>
            <a:r>
              <a:rPr lang="en-US" sz="1800" i="1" dirty="0" smtClean="0">
                <a:solidFill>
                  <a:srgbClr val="CC3300"/>
                </a:solidFill>
              </a:rPr>
              <a:t>v </a:t>
            </a:r>
            <a:r>
              <a:rPr lang="en-US" sz="1800" dirty="0" smtClean="0"/>
              <a:t>: How sensitive the node </a:t>
            </a:r>
            <a:r>
              <a:rPr lang="en-US" sz="1800" i="1" dirty="0" smtClean="0">
                <a:solidFill>
                  <a:srgbClr val="CC3300"/>
                </a:solidFill>
              </a:rPr>
              <a:t>v</a:t>
            </a:r>
            <a:r>
              <a:rPr lang="el-GR" sz="1800" dirty="0" smtClean="0"/>
              <a:t> </a:t>
            </a:r>
            <a:r>
              <a:rPr lang="en-US" sz="1800" dirty="0" smtClean="0"/>
              <a:t>is by an arbitrary event on the graph</a:t>
            </a:r>
            <a:r>
              <a:rPr lang="el-GR" sz="1800" dirty="0" smtClean="0"/>
              <a:t>.</a:t>
            </a:r>
            <a:endParaRPr lang="en-US" sz="1800" dirty="0" smtClean="0"/>
          </a:p>
        </p:txBody>
      </p:sp>
      <p:graphicFrame>
        <p:nvGraphicFramePr>
          <p:cNvPr id="9" name="Object 8"/>
          <p:cNvGraphicFramePr>
            <a:graphicFrameLocks noChangeAspect="1"/>
          </p:cNvGraphicFramePr>
          <p:nvPr/>
        </p:nvGraphicFramePr>
        <p:xfrm>
          <a:off x="762001" y="5334001"/>
          <a:ext cx="6857999" cy="1041669"/>
        </p:xfrm>
        <a:graphic>
          <a:graphicData uri="http://schemas.openxmlformats.org/presentationml/2006/ole">
            <p:oleObj spid="_x0000_s45060" name="Document" r:id="rId6" imgW="3737697" imgH="564860"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Assessment</a:t>
            </a:r>
            <a:endParaRPr lang="el-GR" dirty="0"/>
          </a:p>
        </p:txBody>
      </p:sp>
      <p:sp>
        <p:nvSpPr>
          <p:cNvPr id="3" name="Text Placeholder 2"/>
          <p:cNvSpPr>
            <a:spLocks noGrp="1"/>
          </p:cNvSpPr>
          <p:nvPr>
            <p:ph type="body" idx="1"/>
          </p:nvPr>
        </p:nvSpPr>
        <p:spPr/>
        <p:txBody>
          <a:bodyPr/>
          <a:lstStyle/>
          <a:p>
            <a:r>
              <a:rPr lang="en-US" dirty="0" smtClean="0"/>
              <a:t>A case study</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the Study</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We </a:t>
            </a:r>
            <a:r>
              <a:rPr lang="en-US" dirty="0"/>
              <a:t>have studied a data warehouse </a:t>
            </a:r>
            <a:r>
              <a:rPr lang="en-US" dirty="0" smtClean="0"/>
              <a:t>scenario from a Greek public sector’s data warehouse maintaining information for farming and agricultural statistics. </a:t>
            </a:r>
          </a:p>
          <a:p>
            <a:r>
              <a:rPr lang="en-US" dirty="0" smtClean="0">
                <a:solidFill>
                  <a:srgbClr val="C00000"/>
                </a:solidFill>
              </a:rPr>
              <a:t>The </a:t>
            </a:r>
            <a:r>
              <a:rPr lang="en-US" dirty="0">
                <a:solidFill>
                  <a:srgbClr val="C00000"/>
                </a:solidFill>
              </a:rPr>
              <a:t>warehouse maintains statistical information collected from surveys, held once per year via questionnaires. </a:t>
            </a:r>
            <a:endParaRPr lang="en-US" dirty="0" smtClean="0">
              <a:solidFill>
                <a:srgbClr val="C00000"/>
              </a:solidFill>
            </a:endParaRPr>
          </a:p>
          <a:p>
            <a:r>
              <a:rPr lang="en-US" dirty="0" smtClean="0"/>
              <a:t>Our study is based on the evolution of the source tables and their accompanying ETL flows, which has happened in the </a:t>
            </a:r>
            <a:r>
              <a:rPr lang="en-US" i="1" dirty="0" smtClean="0">
                <a:solidFill>
                  <a:srgbClr val="0000FF"/>
                </a:solidFill>
              </a:rPr>
              <a:t>context of maintenance due to the change of requirements at the real world</a:t>
            </a:r>
            <a:r>
              <a:rPr lang="en-US" dirty="0" smtClean="0"/>
              <a:t>. </a:t>
            </a:r>
          </a:p>
          <a:p>
            <a:r>
              <a:rPr lang="en-US" dirty="0" smtClean="0"/>
              <a:t>Practically this is due to the update of the questionnaires from year to year</a:t>
            </a:r>
          </a:p>
          <a:p>
            <a:endParaRPr lang="en-US"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Internals of the monitored scenario</a:t>
            </a:r>
            <a:endParaRPr lang="el-GR" dirty="0"/>
          </a:p>
        </p:txBody>
      </p:sp>
      <p:sp>
        <p:nvSpPr>
          <p:cNvPr id="3" name="Content Placeholder 2"/>
          <p:cNvSpPr>
            <a:spLocks noGrp="1"/>
          </p:cNvSpPr>
          <p:nvPr>
            <p:ph idx="1"/>
          </p:nvPr>
        </p:nvSpPr>
        <p:spPr/>
        <p:txBody>
          <a:bodyPr>
            <a:normAutofit lnSpcReduction="10000"/>
          </a:bodyPr>
          <a:lstStyle/>
          <a:p>
            <a:r>
              <a:rPr lang="en-US" dirty="0" smtClean="0"/>
              <a:t>The environment involves a set of </a:t>
            </a:r>
            <a:r>
              <a:rPr lang="en-US" dirty="0" smtClean="0">
                <a:solidFill>
                  <a:srgbClr val="FF0000"/>
                </a:solidFill>
              </a:rPr>
              <a:t>7 </a:t>
            </a:r>
            <a:r>
              <a:rPr lang="en-US" dirty="0" smtClean="0">
                <a:solidFill>
                  <a:srgbClr val="FF0000"/>
                </a:solidFill>
              </a:rPr>
              <a:t>ETL workflows</a:t>
            </a:r>
            <a:r>
              <a:rPr lang="en-US" dirty="0" smtClean="0"/>
              <a:t>: </a:t>
            </a:r>
          </a:p>
          <a:p>
            <a:pPr lvl="1"/>
            <a:r>
              <a:rPr lang="en-US" dirty="0" smtClean="0"/>
              <a:t>7 </a:t>
            </a:r>
            <a:r>
              <a:rPr lang="en-US" dirty="0" smtClean="0"/>
              <a:t>source tables, (S1 to S7) </a:t>
            </a:r>
            <a:endParaRPr lang="en-US" dirty="0" smtClean="0"/>
          </a:p>
          <a:p>
            <a:pPr lvl="1"/>
            <a:r>
              <a:rPr lang="en-US" dirty="0" smtClean="0"/>
              <a:t>3 </a:t>
            </a:r>
            <a:r>
              <a:rPr lang="en-US" dirty="0" smtClean="0"/>
              <a:t>lookup tables(L1 to L3), </a:t>
            </a:r>
            <a:endParaRPr lang="en-US" dirty="0" smtClean="0"/>
          </a:p>
          <a:p>
            <a:pPr lvl="1"/>
            <a:r>
              <a:rPr lang="en-US" dirty="0" smtClean="0"/>
              <a:t>7 </a:t>
            </a:r>
            <a:r>
              <a:rPr lang="en-US" dirty="0" smtClean="0"/>
              <a:t>target tables, </a:t>
            </a:r>
            <a:r>
              <a:rPr lang="en-US" dirty="0" smtClean="0"/>
              <a:t>(T1 </a:t>
            </a:r>
            <a:r>
              <a:rPr lang="en-US" dirty="0" smtClean="0"/>
              <a:t>to </a:t>
            </a:r>
            <a:r>
              <a:rPr lang="en-US" dirty="0" smtClean="0"/>
              <a:t>T7), </a:t>
            </a:r>
            <a:r>
              <a:rPr lang="en-US" dirty="0" smtClean="0"/>
              <a:t>stored in the data warehouse. </a:t>
            </a:r>
          </a:p>
          <a:p>
            <a:pPr lvl="1"/>
            <a:r>
              <a:rPr lang="en-US" dirty="0" smtClean="0"/>
              <a:t>7 </a:t>
            </a:r>
            <a:r>
              <a:rPr lang="en-US" dirty="0" smtClean="0"/>
              <a:t>temporary tables (each target table has a temporary replica) for keeping data in the data staging area, </a:t>
            </a:r>
          </a:p>
          <a:p>
            <a:pPr lvl="1"/>
            <a:r>
              <a:rPr lang="en-US" dirty="0" smtClean="0">
                <a:solidFill>
                  <a:srgbClr val="FF0000"/>
                </a:solidFill>
              </a:rPr>
              <a:t>58 ETL activities in total </a:t>
            </a:r>
            <a:r>
              <a:rPr lang="en-US" dirty="0" smtClean="0"/>
              <a:t>for all the 7 workflows. </a:t>
            </a:r>
            <a:endParaRPr lang="en-US"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23</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to graph transformation</a:t>
            </a:r>
            <a:endParaRPr lang="el-GR" dirty="0"/>
          </a:p>
        </p:txBody>
      </p:sp>
      <p:sp>
        <p:nvSpPr>
          <p:cNvPr id="3" name="Content Placeholder 2"/>
          <p:cNvSpPr>
            <a:spLocks noGrp="1"/>
          </p:cNvSpPr>
          <p:nvPr>
            <p:ph idx="1"/>
          </p:nvPr>
        </p:nvSpPr>
        <p:spPr/>
        <p:txBody>
          <a:bodyPr>
            <a:normAutofit/>
          </a:bodyPr>
          <a:lstStyle/>
          <a:p>
            <a:r>
              <a:rPr lang="en-US" dirty="0" smtClean="0"/>
              <a:t>All ETL scenarios were source coded as PL\SQL stored procedures in the data warehouse. </a:t>
            </a:r>
          </a:p>
          <a:p>
            <a:pPr lvl="1"/>
            <a:r>
              <a:rPr lang="en-US" dirty="0" smtClean="0"/>
              <a:t>We extracted embedded SQL code (e.g., cursor definitions, DML statements, SQL queries) from activity stored procedures</a:t>
            </a:r>
          </a:p>
          <a:p>
            <a:pPr lvl="1"/>
            <a:r>
              <a:rPr lang="en-US" dirty="0" smtClean="0"/>
              <a:t>Each activity was represented in our graph model as a view defined over the previous activities</a:t>
            </a:r>
          </a:p>
          <a:p>
            <a:pPr lvl="1"/>
            <a:r>
              <a:rPr lang="en-US" dirty="0" smtClean="0"/>
              <a:t>Table definitions were represented as relation graphs.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24</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assessment</a:t>
            </a:r>
            <a:endParaRPr lang="el-GR" dirty="0"/>
          </a:p>
        </p:txBody>
      </p:sp>
      <p:sp>
        <p:nvSpPr>
          <p:cNvPr id="3" name="Content Placeholder 2"/>
          <p:cNvSpPr>
            <a:spLocks noGrp="1"/>
          </p:cNvSpPr>
          <p:nvPr>
            <p:ph idx="1"/>
          </p:nvPr>
        </p:nvSpPr>
        <p:spPr/>
        <p:txBody>
          <a:bodyPr>
            <a:normAutofit fontScale="92500"/>
          </a:bodyPr>
          <a:lstStyle/>
          <a:p>
            <a:r>
              <a:rPr lang="en-US" dirty="0" smtClean="0"/>
              <a:t>We have represented the ETL workflows in our graph model </a:t>
            </a:r>
          </a:p>
          <a:p>
            <a:r>
              <a:rPr lang="en-US" dirty="0" smtClean="0">
                <a:solidFill>
                  <a:srgbClr val="FF0000"/>
                </a:solidFill>
              </a:rPr>
              <a:t>We have recorded </a:t>
            </a:r>
            <a:r>
              <a:rPr lang="en-US" dirty="0">
                <a:solidFill>
                  <a:srgbClr val="FF0000"/>
                </a:solidFill>
              </a:rPr>
              <a:t>evolution events on the nodes of the source, lookup and temporary tables. </a:t>
            </a:r>
            <a:endParaRPr lang="en-US" dirty="0" smtClean="0">
              <a:solidFill>
                <a:srgbClr val="FF0000"/>
              </a:solidFill>
            </a:endParaRPr>
          </a:p>
          <a:p>
            <a:r>
              <a:rPr lang="en-US" dirty="0" smtClean="0"/>
              <a:t>We have applied each event sequentially on the graph </a:t>
            </a:r>
            <a:r>
              <a:rPr lang="en-US" dirty="0" smtClean="0"/>
              <a:t>and monitored </a:t>
            </a:r>
            <a:r>
              <a:rPr lang="en-US" dirty="0"/>
              <a:t>the impact of the change towards the rest of the graph </a:t>
            </a:r>
            <a:r>
              <a:rPr lang="en-US" dirty="0">
                <a:solidFill>
                  <a:srgbClr val="0000FF"/>
                </a:solidFill>
              </a:rPr>
              <a:t>by recording the times that a node has been affected by each change</a:t>
            </a:r>
            <a:endParaRPr lang="el-GR" dirty="0">
              <a:solidFill>
                <a:srgbClr val="0000FF"/>
              </a:solidFill>
            </a:endParaRPr>
          </a:p>
          <a:p>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Macroscopic view</a:t>
            </a:r>
            <a:endParaRPr lang="el-GR" dirty="0"/>
          </a:p>
        </p:txBody>
      </p:sp>
      <p:graphicFrame>
        <p:nvGraphicFramePr>
          <p:cNvPr id="6" name="Content Placeholder 5"/>
          <p:cNvGraphicFramePr>
            <a:graphicFrameLocks noGrp="1"/>
          </p:cNvGraphicFramePr>
          <p:nvPr>
            <p:ph sz="half" idx="1"/>
          </p:nvPr>
        </p:nvGraphicFramePr>
        <p:xfrm>
          <a:off x="304800" y="1600200"/>
          <a:ext cx="4191000" cy="4237990"/>
        </p:xfrm>
        <a:graphic>
          <a:graphicData uri="http://schemas.openxmlformats.org/drawingml/2006/table">
            <a:tbl>
              <a:tblPr firstRow="1" bandRow="1">
                <a:tableStyleId>{5C22544A-7EE6-4342-B048-85BDC9FD1C3A}</a:tableStyleId>
              </a:tblPr>
              <a:tblGrid>
                <a:gridCol w="1066800"/>
                <a:gridCol w="1028700"/>
                <a:gridCol w="1409700"/>
                <a:gridCol w="685800"/>
              </a:tblGrid>
              <a:tr h="370840">
                <a:tc>
                  <a:txBody>
                    <a:bodyPr/>
                    <a:lstStyle/>
                    <a:p>
                      <a:endParaRPr lang="el-GR" dirty="0"/>
                    </a:p>
                  </a:txBody>
                  <a:tcPr marL="72000" marR="72000"/>
                </a:tc>
                <a:tc>
                  <a:txBody>
                    <a:bodyPr/>
                    <a:lstStyle/>
                    <a:p>
                      <a:pPr algn="ctr"/>
                      <a:r>
                        <a:rPr lang="en-US" dirty="0" smtClean="0"/>
                        <a:t># tables affected</a:t>
                      </a:r>
                      <a:endParaRPr lang="el-GR" dirty="0"/>
                    </a:p>
                  </a:txBody>
                  <a:tcPr marL="72000" marR="72000"/>
                </a:tc>
                <a:tc>
                  <a:txBody>
                    <a:bodyPr/>
                    <a:lstStyle/>
                    <a:p>
                      <a:pPr algn="ctr"/>
                      <a:r>
                        <a:rPr lang="en-US" dirty="0" smtClean="0"/>
                        <a:t>Occurrences</a:t>
                      </a:r>
                      <a:endParaRPr lang="el-GR" dirty="0"/>
                    </a:p>
                  </a:txBody>
                  <a:tcPr marL="72000" marR="72000"/>
                </a:tc>
                <a:tc>
                  <a:txBody>
                    <a:bodyPr/>
                    <a:lstStyle/>
                    <a:p>
                      <a:pPr algn="ctr"/>
                      <a:r>
                        <a:rPr lang="en-US" dirty="0" smtClean="0"/>
                        <a:t>pct</a:t>
                      </a:r>
                      <a:endParaRPr lang="el-GR" dirty="0"/>
                    </a:p>
                  </a:txBody>
                  <a:tcPr marL="72000" marR="72000"/>
                </a:tc>
              </a:tr>
              <a:tr h="370840">
                <a:tc>
                  <a:txBody>
                    <a:bodyPr/>
                    <a:lstStyle/>
                    <a:p>
                      <a:pPr algn="r" fontAlgn="b"/>
                      <a:r>
                        <a:rPr lang="fr-FR" sz="1600" b="1" i="0" u="none" strike="noStrike" dirty="0" err="1">
                          <a:solidFill>
                            <a:srgbClr val="000000"/>
                          </a:solidFill>
                          <a:latin typeface="Calibri"/>
                        </a:rPr>
                        <a:t>Add</a:t>
                      </a:r>
                      <a:r>
                        <a:rPr lang="fr-FR" sz="1600" b="1" i="0" u="none" strike="noStrike" dirty="0">
                          <a:solidFill>
                            <a:srgbClr val="000000"/>
                          </a:solidFill>
                          <a:latin typeface="Calibri"/>
                        </a:rPr>
                        <a:t> </a:t>
                      </a:r>
                      <a:r>
                        <a:rPr lang="fr-FR" sz="1600" b="1" i="0" u="none" strike="noStrike" dirty="0" err="1">
                          <a:solidFill>
                            <a:srgbClr val="000000"/>
                          </a:solidFill>
                          <a:latin typeface="Calibri"/>
                        </a:rPr>
                        <a:t>Attribute</a:t>
                      </a:r>
                      <a:r>
                        <a:rPr lang="fr-FR" sz="1600" b="1"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dirty="0">
                          <a:solidFill>
                            <a:srgbClr val="000000"/>
                          </a:solidFill>
                          <a:latin typeface="Calibri"/>
                        </a:rPr>
                        <a:t>8</a:t>
                      </a:r>
                    </a:p>
                  </a:txBody>
                  <a:tcPr marL="72000" marR="72000" marT="9525" marB="0" anchor="b"/>
                </a:tc>
                <a:tc>
                  <a:txBody>
                    <a:bodyPr/>
                    <a:lstStyle/>
                    <a:p>
                      <a:pPr algn="ctr" fontAlgn="b"/>
                      <a:r>
                        <a:rPr lang="el-GR" sz="1600" b="0" i="0" u="none" strike="noStrike">
                          <a:solidFill>
                            <a:srgbClr val="000000"/>
                          </a:solidFill>
                          <a:latin typeface="Calibri"/>
                        </a:rPr>
                        <a:t>122</a:t>
                      </a:r>
                    </a:p>
                  </a:txBody>
                  <a:tcPr marL="72000" marR="72000" marT="9525" marB="0" anchor="b"/>
                </a:tc>
                <a:tc>
                  <a:txBody>
                    <a:bodyPr/>
                    <a:lstStyle/>
                    <a:p>
                      <a:pPr algn="ctr" fontAlgn="b"/>
                      <a:r>
                        <a:rPr lang="el-GR" sz="1600" b="1" i="0" u="none" strike="noStrike" dirty="0">
                          <a:solidFill>
                            <a:srgbClr val="000000"/>
                          </a:solidFill>
                          <a:latin typeface="Calibri"/>
                        </a:rPr>
                        <a:t>29</a:t>
                      </a:r>
                      <a:r>
                        <a:rPr lang="el-GR" sz="1600" b="0" i="0" u="none" strike="noStrike" dirty="0">
                          <a:solidFill>
                            <a:srgbClr val="000000"/>
                          </a:solidFill>
                          <a:latin typeface="Calibri"/>
                        </a:rPr>
                        <a:t>%</a:t>
                      </a:r>
                    </a:p>
                  </a:txBody>
                  <a:tcPr marL="72000" marR="72000" marT="9525" marB="0" anchor="b"/>
                </a:tc>
              </a:tr>
              <a:tr h="370840">
                <a:tc>
                  <a:txBody>
                    <a:bodyPr/>
                    <a:lstStyle/>
                    <a:p>
                      <a:pPr algn="r" fontAlgn="b"/>
                      <a:r>
                        <a:rPr lang="fr-FR" sz="1600" b="0" i="0" u="none" strike="noStrike" dirty="0" err="1">
                          <a:solidFill>
                            <a:srgbClr val="000000"/>
                          </a:solidFill>
                          <a:latin typeface="Calibri"/>
                        </a:rPr>
                        <a:t>Add</a:t>
                      </a:r>
                      <a:r>
                        <a:rPr lang="fr-FR" sz="1600" b="0" i="0" u="none" strike="noStrike" dirty="0">
                          <a:solidFill>
                            <a:srgbClr val="000000"/>
                          </a:solidFill>
                          <a:latin typeface="Calibri"/>
                        </a:rPr>
                        <a:t> </a:t>
                      </a:r>
                      <a:r>
                        <a:rPr lang="fr-FR" sz="1600" b="0" i="0" u="none" strike="noStrike" dirty="0" err="1">
                          <a:solidFill>
                            <a:srgbClr val="000000"/>
                          </a:solidFill>
                          <a:latin typeface="Calibri"/>
                        </a:rPr>
                        <a:t>Constraint</a:t>
                      </a:r>
                      <a:r>
                        <a:rPr lang="fr-FR" sz="1600" b="0"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1</a:t>
                      </a:r>
                    </a:p>
                  </a:txBody>
                  <a:tcPr marL="72000" marR="72000" marT="9525" marB="0" anchor="b"/>
                </a:tc>
                <a:tc>
                  <a:txBody>
                    <a:bodyPr/>
                    <a:lstStyle/>
                    <a:p>
                      <a:pPr algn="ctr" fontAlgn="b"/>
                      <a:r>
                        <a:rPr lang="el-GR" sz="1600" b="0" i="0" u="none" strike="noStrike" dirty="0">
                          <a:solidFill>
                            <a:srgbClr val="000000"/>
                          </a:solidFill>
                          <a:latin typeface="Calibri"/>
                        </a:rPr>
                        <a:t>1</a:t>
                      </a:r>
                    </a:p>
                  </a:txBody>
                  <a:tcPr marL="72000" marR="72000" marT="9525" marB="0" anchor="b"/>
                </a:tc>
                <a:tc>
                  <a:txBody>
                    <a:bodyPr/>
                    <a:lstStyle/>
                    <a:p>
                      <a:pPr algn="ctr" fontAlgn="b"/>
                      <a:r>
                        <a:rPr lang="el-GR" sz="1600" b="0" i="0" u="none" strike="noStrike">
                          <a:solidFill>
                            <a:srgbClr val="000000"/>
                          </a:solidFill>
                          <a:latin typeface="Calibri"/>
                        </a:rPr>
                        <a:t>0%</a:t>
                      </a:r>
                    </a:p>
                  </a:txBody>
                  <a:tcPr marL="72000" marR="72000" marT="9525" marB="0" anchor="b"/>
                </a:tc>
              </a:tr>
              <a:tr h="370840">
                <a:tc>
                  <a:txBody>
                    <a:bodyPr/>
                    <a:lstStyle/>
                    <a:p>
                      <a:pPr algn="r" fontAlgn="b"/>
                      <a:r>
                        <a:rPr lang="fr-FR" sz="1600" b="0" i="0" u="none" strike="noStrike" dirty="0">
                          <a:solidFill>
                            <a:srgbClr val="000000"/>
                          </a:solidFill>
                          <a:latin typeface="Calibri"/>
                        </a:rPr>
                        <a:t>Drop </a:t>
                      </a:r>
                      <a:r>
                        <a:rPr lang="fr-FR" sz="1600" b="0" i="0" u="none" strike="noStrike" dirty="0" err="1">
                          <a:solidFill>
                            <a:srgbClr val="000000"/>
                          </a:solidFill>
                          <a:latin typeface="Calibri"/>
                        </a:rPr>
                        <a:t>Attribute</a:t>
                      </a:r>
                      <a:r>
                        <a:rPr lang="fr-FR" sz="1600" b="0" i="0" u="none" strike="noStrike" dirty="0">
                          <a:solidFill>
                            <a:srgbClr val="000000"/>
                          </a:solidFill>
                          <a:latin typeface="Calibri"/>
                        </a:rPr>
                        <a:t> Count</a:t>
                      </a:r>
                    </a:p>
                  </a:txBody>
                  <a:tcPr marL="72000" marR="72000" marT="9525" marB="0" anchor="b"/>
                </a:tc>
                <a:tc>
                  <a:txBody>
                    <a:bodyPr/>
                    <a:lstStyle/>
                    <a:p>
                      <a:pPr algn="ctr" fontAlgn="b"/>
                      <a:r>
                        <a:rPr lang="el-GR" sz="1600" b="0" i="0" u="none" strike="noStrike">
                          <a:solidFill>
                            <a:srgbClr val="000000"/>
                          </a:solidFill>
                          <a:latin typeface="Calibri"/>
                        </a:rPr>
                        <a:t>5</a:t>
                      </a:r>
                    </a:p>
                  </a:txBody>
                  <a:tcPr marL="72000" marR="72000" marT="9525" marB="0" anchor="b"/>
                </a:tc>
                <a:tc>
                  <a:txBody>
                    <a:bodyPr/>
                    <a:lstStyle/>
                    <a:p>
                      <a:pPr algn="ctr" fontAlgn="b"/>
                      <a:r>
                        <a:rPr lang="el-GR" sz="1600" b="0" i="0" u="none" strike="noStrike" dirty="0">
                          <a:solidFill>
                            <a:srgbClr val="000000"/>
                          </a:solidFill>
                          <a:latin typeface="Calibri"/>
                        </a:rPr>
                        <a:t>34</a:t>
                      </a:r>
                    </a:p>
                  </a:txBody>
                  <a:tcPr marL="72000" marR="72000" marT="9525" marB="0" anchor="b"/>
                </a:tc>
                <a:tc>
                  <a:txBody>
                    <a:bodyPr/>
                    <a:lstStyle/>
                    <a:p>
                      <a:pPr algn="ctr" fontAlgn="b"/>
                      <a:r>
                        <a:rPr lang="el-GR" sz="1600" b="0" i="0" u="none" strike="noStrike" dirty="0">
                          <a:solidFill>
                            <a:srgbClr val="000000"/>
                          </a:solidFill>
                          <a:latin typeface="Calibri"/>
                        </a:rPr>
                        <a:t>8%</a:t>
                      </a:r>
                    </a:p>
                  </a:txBody>
                  <a:tcPr marL="72000" marR="72000" marT="9525" marB="0" anchor="b"/>
                </a:tc>
              </a:tr>
              <a:tr h="370840">
                <a:tc>
                  <a:txBody>
                    <a:bodyPr/>
                    <a:lstStyle/>
                    <a:p>
                      <a:pPr algn="r" fontAlgn="b"/>
                      <a:r>
                        <a:rPr lang="fr-FR" sz="1600" b="0" i="0" u="none" strike="noStrike" dirty="0" err="1">
                          <a:solidFill>
                            <a:srgbClr val="000000"/>
                          </a:solidFill>
                          <a:latin typeface="Calibri"/>
                        </a:rPr>
                        <a:t>Modify</a:t>
                      </a:r>
                      <a:r>
                        <a:rPr lang="fr-FR" sz="1600" b="0" i="0" u="none" strike="noStrike" dirty="0">
                          <a:solidFill>
                            <a:srgbClr val="000000"/>
                          </a:solidFill>
                          <a:latin typeface="Calibri"/>
                        </a:rPr>
                        <a:t> </a:t>
                      </a:r>
                      <a:r>
                        <a:rPr lang="fr-FR" sz="1600" b="0" i="0" u="none" strike="noStrike" dirty="0" err="1">
                          <a:solidFill>
                            <a:srgbClr val="000000"/>
                          </a:solidFill>
                          <a:latin typeface="Calibri"/>
                        </a:rPr>
                        <a:t>Attribute</a:t>
                      </a:r>
                      <a:r>
                        <a:rPr lang="fr-FR" sz="1600" b="0"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9</a:t>
                      </a:r>
                    </a:p>
                  </a:txBody>
                  <a:tcPr marL="72000" marR="72000" marT="9525" marB="0" anchor="b"/>
                </a:tc>
                <a:tc>
                  <a:txBody>
                    <a:bodyPr/>
                    <a:lstStyle/>
                    <a:p>
                      <a:pPr algn="ctr" fontAlgn="b"/>
                      <a:r>
                        <a:rPr lang="el-GR" sz="1600" b="0" i="0" u="none" strike="noStrike">
                          <a:solidFill>
                            <a:srgbClr val="000000"/>
                          </a:solidFill>
                          <a:latin typeface="Calibri"/>
                        </a:rPr>
                        <a:t>16</a:t>
                      </a:r>
                    </a:p>
                  </a:txBody>
                  <a:tcPr marL="72000" marR="72000" marT="9525" marB="0" anchor="b"/>
                </a:tc>
                <a:tc>
                  <a:txBody>
                    <a:bodyPr/>
                    <a:lstStyle/>
                    <a:p>
                      <a:pPr algn="ctr" fontAlgn="b"/>
                      <a:r>
                        <a:rPr lang="el-GR" sz="1600" b="0" i="0" u="none" strike="noStrike" dirty="0">
                          <a:solidFill>
                            <a:srgbClr val="000000"/>
                          </a:solidFill>
                          <a:latin typeface="Calibri"/>
                        </a:rPr>
                        <a:t>4%</a:t>
                      </a:r>
                    </a:p>
                  </a:txBody>
                  <a:tcPr marL="72000" marR="72000" marT="9525" marB="0" anchor="b"/>
                </a:tc>
              </a:tr>
              <a:tr h="370840">
                <a:tc>
                  <a:txBody>
                    <a:bodyPr/>
                    <a:lstStyle/>
                    <a:p>
                      <a:pPr algn="r" fontAlgn="b"/>
                      <a:r>
                        <a:rPr lang="fr-FR" sz="1600" b="1" i="0" u="none" strike="noStrike" dirty="0" err="1">
                          <a:solidFill>
                            <a:srgbClr val="000000"/>
                          </a:solidFill>
                          <a:latin typeface="Calibri"/>
                        </a:rPr>
                        <a:t>Rename</a:t>
                      </a:r>
                      <a:r>
                        <a:rPr lang="fr-FR" sz="1600" b="1" i="0" u="none" strike="noStrike" dirty="0">
                          <a:solidFill>
                            <a:srgbClr val="000000"/>
                          </a:solidFill>
                          <a:latin typeface="Calibri"/>
                        </a:rPr>
                        <a:t> </a:t>
                      </a:r>
                      <a:r>
                        <a:rPr lang="fr-FR" sz="1600" b="1" i="0" u="none" strike="noStrike" dirty="0" err="1">
                          <a:solidFill>
                            <a:srgbClr val="000000"/>
                          </a:solidFill>
                          <a:latin typeface="Calibri"/>
                        </a:rPr>
                        <a:t>Attribute</a:t>
                      </a:r>
                      <a:r>
                        <a:rPr lang="fr-FR" sz="1600" b="1" i="0" u="none" strike="noStrike" dirty="0">
                          <a:solidFill>
                            <a:srgbClr val="000000"/>
                          </a:solidFill>
                          <a:latin typeface="Calibri"/>
                        </a:rPr>
                        <a:t> </a:t>
                      </a:r>
                    </a:p>
                  </a:txBody>
                  <a:tcPr marL="72000" marR="72000" marT="9525" marB="0" anchor="b"/>
                </a:tc>
                <a:tc>
                  <a:txBody>
                    <a:bodyPr/>
                    <a:lstStyle/>
                    <a:p>
                      <a:pPr algn="ctr" fontAlgn="b"/>
                      <a:r>
                        <a:rPr lang="el-GR" sz="1600" b="0" i="0" u="none" strike="noStrike">
                          <a:solidFill>
                            <a:srgbClr val="000000"/>
                          </a:solidFill>
                          <a:latin typeface="Calibri"/>
                        </a:rPr>
                        <a:t>5</a:t>
                      </a:r>
                    </a:p>
                  </a:txBody>
                  <a:tcPr marL="72000" marR="72000" marT="9525" marB="0" anchor="b"/>
                </a:tc>
                <a:tc>
                  <a:txBody>
                    <a:bodyPr/>
                    <a:lstStyle/>
                    <a:p>
                      <a:pPr algn="ctr" fontAlgn="b"/>
                      <a:r>
                        <a:rPr lang="el-GR" sz="1600" b="0" i="0" u="none" strike="noStrike">
                          <a:solidFill>
                            <a:srgbClr val="000000"/>
                          </a:solidFill>
                          <a:latin typeface="Calibri"/>
                        </a:rPr>
                        <a:t>236</a:t>
                      </a:r>
                    </a:p>
                  </a:txBody>
                  <a:tcPr marL="72000" marR="72000" marT="9525" marB="0" anchor="b"/>
                </a:tc>
                <a:tc>
                  <a:txBody>
                    <a:bodyPr/>
                    <a:lstStyle/>
                    <a:p>
                      <a:pPr algn="ctr" fontAlgn="b"/>
                      <a:r>
                        <a:rPr lang="el-GR" sz="1600" b="1" i="0" u="none" strike="noStrike" dirty="0">
                          <a:solidFill>
                            <a:srgbClr val="000000"/>
                          </a:solidFill>
                          <a:latin typeface="Calibri"/>
                        </a:rPr>
                        <a:t>57</a:t>
                      </a:r>
                      <a:r>
                        <a:rPr lang="el-GR" sz="1600" b="0" i="0" u="none" strike="noStrike" dirty="0">
                          <a:solidFill>
                            <a:srgbClr val="000000"/>
                          </a:solidFill>
                          <a:latin typeface="Calibri"/>
                        </a:rPr>
                        <a:t>%</a:t>
                      </a:r>
                    </a:p>
                  </a:txBody>
                  <a:tcPr marL="72000" marR="72000" marT="9525" marB="0" anchor="b"/>
                </a:tc>
              </a:tr>
              <a:tr h="370840">
                <a:tc>
                  <a:txBody>
                    <a:bodyPr/>
                    <a:lstStyle/>
                    <a:p>
                      <a:pPr algn="r" fontAlgn="b"/>
                      <a:r>
                        <a:rPr lang="fr-FR" sz="1600" b="0" i="0" u="none" strike="noStrike" dirty="0" err="1">
                          <a:solidFill>
                            <a:srgbClr val="000000"/>
                          </a:solidFill>
                          <a:latin typeface="Calibri"/>
                        </a:rPr>
                        <a:t>Rename</a:t>
                      </a:r>
                      <a:r>
                        <a:rPr lang="fr-FR" sz="1600" b="0" i="0" u="none" strike="noStrike" dirty="0">
                          <a:solidFill>
                            <a:srgbClr val="000000"/>
                          </a:solidFill>
                          <a:latin typeface="Calibri"/>
                        </a:rPr>
                        <a:t> Table </a:t>
                      </a:r>
                    </a:p>
                  </a:txBody>
                  <a:tcPr marL="72000" marR="72000" marT="9525" marB="0" anchor="b"/>
                </a:tc>
                <a:tc>
                  <a:txBody>
                    <a:bodyPr/>
                    <a:lstStyle/>
                    <a:p>
                      <a:pPr algn="ctr" fontAlgn="b"/>
                      <a:r>
                        <a:rPr lang="el-GR" sz="1600" b="0" i="0" u="none" strike="noStrike">
                          <a:solidFill>
                            <a:srgbClr val="000000"/>
                          </a:solidFill>
                          <a:latin typeface="Calibri"/>
                        </a:rPr>
                        <a:t>7</a:t>
                      </a:r>
                    </a:p>
                  </a:txBody>
                  <a:tcPr marL="72000" marR="72000" marT="9525" marB="0" anchor="b"/>
                </a:tc>
                <a:tc>
                  <a:txBody>
                    <a:bodyPr/>
                    <a:lstStyle/>
                    <a:p>
                      <a:pPr algn="ctr" fontAlgn="b"/>
                      <a:r>
                        <a:rPr lang="el-GR" sz="1600" b="0" i="0" u="none" strike="noStrike">
                          <a:solidFill>
                            <a:srgbClr val="000000"/>
                          </a:solidFill>
                          <a:latin typeface="Calibri"/>
                        </a:rPr>
                        <a:t>7</a:t>
                      </a:r>
                    </a:p>
                  </a:txBody>
                  <a:tcPr marL="72000" marR="72000" marT="9525" marB="0" anchor="b"/>
                </a:tc>
                <a:tc>
                  <a:txBody>
                    <a:bodyPr/>
                    <a:lstStyle/>
                    <a:p>
                      <a:pPr algn="ctr" fontAlgn="b"/>
                      <a:r>
                        <a:rPr lang="el-GR" sz="1600" b="0" i="0" u="none" strike="noStrike" dirty="0">
                          <a:solidFill>
                            <a:srgbClr val="000000"/>
                          </a:solidFill>
                          <a:latin typeface="Calibri"/>
                        </a:rPr>
                        <a:t>2%</a:t>
                      </a:r>
                    </a:p>
                  </a:txBody>
                  <a:tcPr marL="72000" marR="72000" marT="9525" marB="0" anchor="b"/>
                </a:tc>
              </a:tr>
              <a:tr h="370840">
                <a:tc>
                  <a:txBody>
                    <a:bodyPr/>
                    <a:lstStyle/>
                    <a:p>
                      <a:pPr algn="l" fontAlgn="b"/>
                      <a:endParaRPr lang="el-GR" sz="1600" b="0" i="0" u="none" strike="noStrike">
                        <a:solidFill>
                          <a:srgbClr val="000000"/>
                        </a:solidFill>
                        <a:latin typeface="Calibri"/>
                      </a:endParaRPr>
                    </a:p>
                  </a:txBody>
                  <a:tcPr marL="72000" marR="72000" marT="9525" marB="0" anchor="b"/>
                </a:tc>
                <a:tc>
                  <a:txBody>
                    <a:bodyPr/>
                    <a:lstStyle/>
                    <a:p>
                      <a:pPr algn="ctr" fontAlgn="b"/>
                      <a:endParaRPr lang="el-GR" sz="1600" b="0" i="0" u="none" strike="noStrike">
                        <a:solidFill>
                          <a:srgbClr val="000000"/>
                        </a:solidFill>
                        <a:latin typeface="Calibri"/>
                      </a:endParaRPr>
                    </a:p>
                  </a:txBody>
                  <a:tcPr marL="72000" marR="72000" marT="9525" marB="0" anchor="b"/>
                </a:tc>
                <a:tc>
                  <a:txBody>
                    <a:bodyPr/>
                    <a:lstStyle/>
                    <a:p>
                      <a:pPr algn="ctr" fontAlgn="b"/>
                      <a:r>
                        <a:rPr lang="el-GR" sz="1600" b="1" i="0" u="none" strike="noStrike" dirty="0">
                          <a:solidFill>
                            <a:srgbClr val="000000"/>
                          </a:solidFill>
                          <a:latin typeface="Calibri"/>
                        </a:rPr>
                        <a:t>416</a:t>
                      </a:r>
                    </a:p>
                  </a:txBody>
                  <a:tcPr marL="72000" marR="72000" marT="9525" marB="0" anchor="b"/>
                </a:tc>
                <a:tc>
                  <a:txBody>
                    <a:bodyPr/>
                    <a:lstStyle/>
                    <a:p>
                      <a:pPr algn="ctr" fontAlgn="b"/>
                      <a:endParaRPr lang="el-GR" sz="1600" b="0" i="0" u="none" strike="noStrike" dirty="0">
                        <a:solidFill>
                          <a:srgbClr val="000000"/>
                        </a:solidFill>
                        <a:latin typeface="Calibri"/>
                      </a:endParaRPr>
                    </a:p>
                  </a:txBody>
                  <a:tcPr marL="72000" marR="72000" marT="9525" marB="0" anchor="b"/>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11" name="Content Placeholder 10"/>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5943600" y="304800"/>
            <a:ext cx="2819400" cy="1200329"/>
          </a:xfrm>
          <a:prstGeom prst="rect">
            <a:avLst/>
          </a:prstGeom>
          <a:noFill/>
        </p:spPr>
        <p:txBody>
          <a:bodyPr wrap="square" rtlCol="0">
            <a:spAutoFit/>
          </a:bodyPr>
          <a:lstStyle/>
          <a:p>
            <a:r>
              <a:rPr lang="en-US" i="1" dirty="0" smtClean="0">
                <a:solidFill>
                  <a:srgbClr val="0000FF"/>
                </a:solidFill>
              </a:rPr>
              <a:t>ATTN: change </a:t>
            </a:r>
            <a:r>
              <a:rPr lang="en-US" i="1" dirty="0" smtClean="0">
                <a:solidFill>
                  <a:srgbClr val="0000FF"/>
                </a:solidFill>
              </a:rPr>
              <a:t>of requirements at the real </a:t>
            </a:r>
            <a:r>
              <a:rPr lang="en-US" i="1" dirty="0" smtClean="0">
                <a:solidFill>
                  <a:srgbClr val="0000FF"/>
                </a:solidFill>
              </a:rPr>
              <a:t>world determines pct breakdown!!</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8433" name="Picture 31"/>
          <p:cNvPicPr>
            <a:picLocks noChangeAspect="1" noChangeArrowheads="1"/>
          </p:cNvPicPr>
          <p:nvPr/>
        </p:nvPicPr>
        <p:blipFill>
          <a:blip r:embed="rId3" cstate="print"/>
          <a:srcRect/>
          <a:stretch>
            <a:fillRect/>
          </a:stretch>
        </p:blipFill>
        <p:spPr bwMode="auto">
          <a:xfrm>
            <a:off x="107504" y="1268760"/>
            <a:ext cx="8820472" cy="3651575"/>
          </a:xfrm>
          <a:prstGeom prst="rect">
            <a:avLst/>
          </a:prstGeom>
          <a:noFill/>
        </p:spPr>
      </p:pic>
      <p:sp>
        <p:nvSpPr>
          <p:cNvPr id="5" name="TextBox 4"/>
          <p:cNvSpPr txBox="1"/>
          <p:nvPr/>
        </p:nvSpPr>
        <p:spPr>
          <a:xfrm>
            <a:off x="1691680" y="5229200"/>
            <a:ext cx="5472608" cy="369332"/>
          </a:xfrm>
          <a:prstGeom prst="rect">
            <a:avLst/>
          </a:prstGeom>
          <a:noFill/>
        </p:spPr>
        <p:txBody>
          <a:bodyPr wrap="square" rtlCol="0">
            <a:spAutoFit/>
          </a:bodyPr>
          <a:lstStyle/>
          <a:p>
            <a:r>
              <a:rPr lang="en-US" dirty="0"/>
              <a:t>Workflow of the first ETL scenario, ETL1</a:t>
            </a:r>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Users\pvassil\RESEARCH\ACCEPTED\2012\12JODS\Experiments\post_CR_forPptx\ETL1_m01.png"/>
          <p:cNvPicPr>
            <a:picLocks noChangeAspect="1" noChangeArrowheads="1"/>
          </p:cNvPicPr>
          <p:nvPr/>
        </p:nvPicPr>
        <p:blipFill>
          <a:blip r:embed="rId3" cstate="print"/>
          <a:srcRect/>
          <a:stretch>
            <a:fillRect/>
          </a:stretch>
        </p:blipFill>
        <p:spPr bwMode="auto">
          <a:xfrm>
            <a:off x="227583" y="548680"/>
            <a:ext cx="8880921" cy="5658641"/>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28</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sers\pvassil\RESEARCH\ACCEPTED\2012\12JODS\Experiments\post_CR_forPptx\ETL1_m02.png"/>
          <p:cNvPicPr>
            <a:picLocks noChangeAspect="1" noChangeArrowheads="1"/>
          </p:cNvPicPr>
          <p:nvPr/>
        </p:nvPicPr>
        <p:blipFill>
          <a:blip r:embed="rId3" cstate="print"/>
          <a:srcRect/>
          <a:stretch>
            <a:fillRect/>
          </a:stretch>
        </p:blipFill>
        <p:spPr bwMode="auto">
          <a:xfrm>
            <a:off x="263079" y="548680"/>
            <a:ext cx="8880921" cy="5637206"/>
          </a:xfrm>
          <a:prstGeom prst="rect">
            <a:avLst/>
          </a:prstGeom>
          <a:noFill/>
        </p:spPr>
      </p:pic>
      <p:sp>
        <p:nvSpPr>
          <p:cNvPr id="3" name="TextBox 2"/>
          <p:cNvSpPr txBox="1"/>
          <p:nvPr/>
        </p:nvSpPr>
        <p:spPr>
          <a:xfrm>
            <a:off x="179512" y="5517232"/>
            <a:ext cx="3456384" cy="923330"/>
          </a:xfrm>
          <a:prstGeom prst="rect">
            <a:avLst/>
          </a:prstGeom>
          <a:solidFill>
            <a:schemeClr val="accent3">
              <a:lumMod val="20000"/>
              <a:lumOff val="80000"/>
            </a:schemeClr>
          </a:solidFill>
        </p:spPr>
        <p:txBody>
          <a:bodyPr wrap="square" rtlCol="0">
            <a:spAutoFit/>
          </a:bodyPr>
          <a:lstStyle/>
          <a:p>
            <a:r>
              <a:rPr lang="en-US" dirty="0" smtClean="0"/>
              <a:t>Out – degree</a:t>
            </a:r>
          </a:p>
          <a:p>
            <a:pPr>
              <a:buFontTx/>
              <a:buChar char="-"/>
            </a:pPr>
            <a:r>
              <a:rPr lang="en-US" dirty="0" smtClean="0"/>
              <a:t> Schema size for tables</a:t>
            </a:r>
          </a:p>
          <a:p>
            <a:pPr>
              <a:buFontTx/>
              <a:buChar char="-"/>
            </a:pPr>
            <a:r>
              <a:rPr lang="en-US" dirty="0" smtClean="0"/>
              <a:t> Output schema size for activities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1143000"/>
          </a:xfrm>
        </p:spPr>
        <p:txBody>
          <a:bodyPr/>
          <a:lstStyle/>
          <a:p>
            <a:pPr eaLnBrk="1" hangingPunct="1"/>
            <a:r>
              <a:rPr lang="en-US" dirty="0" smtClean="0"/>
              <a:t>Evolving data-intensive ecosystem</a:t>
            </a:r>
          </a:p>
        </p:txBody>
      </p:sp>
      <p:sp>
        <p:nvSpPr>
          <p:cNvPr id="215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21509"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534F264-710F-462F-ACDF-5EB054FAB7C1}"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sers\pvassil\RESEARCH\ACCEPTED\2012\12JODS\Experiments\post_CR_forPptx\ETL1_m02.png"/>
          <p:cNvPicPr>
            <a:picLocks noChangeAspect="1" noChangeArrowheads="1"/>
          </p:cNvPicPr>
          <p:nvPr/>
        </p:nvPicPr>
        <p:blipFill>
          <a:blip r:embed="rId3" cstate="print"/>
          <a:srcRect/>
          <a:stretch>
            <a:fillRect/>
          </a:stretch>
        </p:blipFill>
        <p:spPr bwMode="auto">
          <a:xfrm>
            <a:off x="263079" y="548680"/>
            <a:ext cx="8880921" cy="5637206"/>
          </a:xfrm>
          <a:prstGeom prst="rect">
            <a:avLst/>
          </a:prstGeom>
          <a:noFill/>
        </p:spPr>
      </p:pic>
      <p:sp>
        <p:nvSpPr>
          <p:cNvPr id="3" name="Rectangle 2"/>
          <p:cNvSpPr/>
          <p:nvPr/>
        </p:nvSpPr>
        <p:spPr>
          <a:xfrm>
            <a:off x="891698" y="881102"/>
            <a:ext cx="2592288" cy="5068178"/>
          </a:xfrm>
          <a:prstGeom prst="rect">
            <a:avLst/>
          </a:prstGeom>
          <a:solidFill>
            <a:schemeClr val="accent3">
              <a:lumMod val="20000"/>
              <a:lumOff val="80000"/>
              <a:alpha val="18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p:cNvSpPr/>
          <p:nvPr/>
        </p:nvSpPr>
        <p:spPr>
          <a:xfrm>
            <a:off x="3519498" y="881102"/>
            <a:ext cx="3960440" cy="5068178"/>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1115616" y="6093296"/>
            <a:ext cx="1512168" cy="646331"/>
          </a:xfrm>
          <a:prstGeom prst="rect">
            <a:avLst/>
          </a:prstGeom>
          <a:noFill/>
        </p:spPr>
        <p:txBody>
          <a:bodyPr wrap="square" rtlCol="0">
            <a:spAutoFit/>
          </a:bodyPr>
          <a:lstStyle/>
          <a:p>
            <a:r>
              <a:rPr lang="en-US" dirty="0" smtClean="0">
                <a:solidFill>
                  <a:srgbClr val="336600"/>
                </a:solidFill>
              </a:rPr>
              <a:t>Pretty good job for tables</a:t>
            </a:r>
            <a:endParaRPr lang="el-GR" dirty="0">
              <a:solidFill>
                <a:srgbClr val="336600"/>
              </a:solidFill>
            </a:endParaRPr>
          </a:p>
        </p:txBody>
      </p:sp>
      <p:sp>
        <p:nvSpPr>
          <p:cNvPr id="6" name="TextBox 5"/>
          <p:cNvSpPr txBox="1"/>
          <p:nvPr/>
        </p:nvSpPr>
        <p:spPr>
          <a:xfrm>
            <a:off x="3563888" y="6093296"/>
            <a:ext cx="1944216" cy="646331"/>
          </a:xfrm>
          <a:prstGeom prst="rect">
            <a:avLst/>
          </a:prstGeom>
          <a:noFill/>
        </p:spPr>
        <p:txBody>
          <a:bodyPr wrap="square" rtlCol="0">
            <a:spAutoFit/>
          </a:bodyPr>
          <a:lstStyle/>
          <a:p>
            <a:r>
              <a:rPr lang="en-US" dirty="0" smtClean="0">
                <a:solidFill>
                  <a:srgbClr val="385D8A"/>
                </a:solidFill>
              </a:rPr>
              <a:t>Decent job for filters and joins</a:t>
            </a:r>
            <a:endParaRPr lang="el-GR" dirty="0">
              <a:solidFill>
                <a:srgbClr val="385D8A"/>
              </a:solidFill>
            </a:endParaRPr>
          </a:p>
        </p:txBody>
      </p:sp>
      <p:sp>
        <p:nvSpPr>
          <p:cNvPr id="7" name="TextBox 6"/>
          <p:cNvSpPr txBox="1"/>
          <p:nvPr/>
        </p:nvSpPr>
        <p:spPr>
          <a:xfrm>
            <a:off x="6084168" y="6093296"/>
            <a:ext cx="2160240" cy="646331"/>
          </a:xfrm>
          <a:prstGeom prst="rect">
            <a:avLst/>
          </a:prstGeom>
          <a:noFill/>
        </p:spPr>
        <p:txBody>
          <a:bodyPr wrap="square" rtlCol="0">
            <a:spAutoFit/>
          </a:bodyPr>
          <a:lstStyle/>
          <a:p>
            <a:r>
              <a:rPr lang="en-US" dirty="0" smtClean="0">
                <a:solidFill>
                  <a:srgbClr val="385D8A"/>
                </a:solidFill>
              </a:rPr>
              <a:t>Not so good for projection activities </a:t>
            </a:r>
            <a:endParaRPr lang="el-GR" dirty="0">
              <a:solidFill>
                <a:srgbClr val="385D8A"/>
              </a:solidFill>
            </a:endParaRPr>
          </a:p>
        </p:txBody>
      </p:sp>
      <p:sp>
        <p:nvSpPr>
          <p:cNvPr id="8" name="Slide Number Placeholder 7"/>
          <p:cNvSpPr>
            <a:spLocks noGrp="1"/>
          </p:cNvSpPr>
          <p:nvPr>
            <p:ph type="sldNum" sz="quarter" idx="12"/>
          </p:nvPr>
        </p:nvSpPr>
        <p:spPr/>
        <p:txBody>
          <a:bodyPr/>
          <a:lstStyle/>
          <a:p>
            <a:fld id="{B534F264-710F-462F-ACDF-5EB054FAB7C1}" type="slidenum">
              <a:rPr lang="el-GR" smtClean="0"/>
              <a:pPr/>
              <a:t>30</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Users\pvassil\RESEARCH\ACCEPTED\2012\12JODS\Experiments\post_CR_forPptx\ETL1_m03.png"/>
          <p:cNvPicPr>
            <a:picLocks noChangeAspect="1" noChangeArrowheads="1"/>
          </p:cNvPicPr>
          <p:nvPr/>
        </p:nvPicPr>
        <p:blipFill>
          <a:blip r:embed="rId3" cstate="print"/>
          <a:srcRect/>
          <a:stretch>
            <a:fillRect/>
          </a:stretch>
        </p:blipFill>
        <p:spPr bwMode="auto">
          <a:xfrm>
            <a:off x="251520" y="548680"/>
            <a:ext cx="8866632" cy="5644351"/>
          </a:xfrm>
          <a:prstGeom prst="rect">
            <a:avLst/>
          </a:prstGeom>
          <a:noFill/>
        </p:spPr>
      </p:pic>
      <p:sp>
        <p:nvSpPr>
          <p:cNvPr id="4" name="Oval 3"/>
          <p:cNvSpPr/>
          <p:nvPr/>
        </p:nvSpPr>
        <p:spPr>
          <a:xfrm>
            <a:off x="683568" y="4293096"/>
            <a:ext cx="2880320" cy="720080"/>
          </a:xfrm>
          <a:prstGeom prst="ellipse">
            <a:avLst/>
          </a:prstGeom>
          <a:solidFill>
            <a:schemeClr val="accent3">
              <a:lumMod val="20000"/>
              <a:lumOff val="80000"/>
              <a:alpha val="32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467544" y="5517232"/>
            <a:ext cx="2664296" cy="923330"/>
          </a:xfrm>
          <a:prstGeom prst="rect">
            <a:avLst/>
          </a:prstGeom>
          <a:solidFill>
            <a:schemeClr val="accent1">
              <a:lumMod val="20000"/>
              <a:lumOff val="80000"/>
            </a:schemeClr>
          </a:solidFill>
        </p:spPr>
        <p:txBody>
          <a:bodyPr wrap="square" rtlCol="0">
            <a:spAutoFit/>
          </a:bodyPr>
          <a:lstStyle/>
          <a:p>
            <a:r>
              <a:rPr lang="en-US" dirty="0" smtClean="0"/>
              <a:t>Strength out did not work so well -- esp. for tables, it is  too bad</a:t>
            </a:r>
            <a:endParaRPr lang="el-GR" dirty="0"/>
          </a:p>
        </p:txBody>
      </p:sp>
      <p:sp>
        <p:nvSpPr>
          <p:cNvPr id="6" name="Slide Number Placeholder 5"/>
          <p:cNvSpPr>
            <a:spLocks noGrp="1"/>
          </p:cNvSpPr>
          <p:nvPr>
            <p:ph type="sldNum" sz="quarter" idx="12"/>
          </p:nvPr>
        </p:nvSpPr>
        <p:spPr/>
        <p:txBody>
          <a:bodyPr/>
          <a:lstStyle/>
          <a:p>
            <a:fld id="{B534F264-710F-462F-ACDF-5EB054FAB7C1}"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Users\pvassil\RESEARCH\ACCEPTED\2012\12JODS\Experiments\post_CR_forPptx\ETL1_m04.png"/>
          <p:cNvPicPr>
            <a:picLocks noChangeAspect="1" noChangeArrowheads="1"/>
          </p:cNvPicPr>
          <p:nvPr/>
        </p:nvPicPr>
        <p:blipFill>
          <a:blip r:embed="rId3" cstate="print"/>
          <a:srcRect/>
          <a:stretch>
            <a:fillRect/>
          </a:stretch>
        </p:blipFill>
        <p:spPr bwMode="auto">
          <a:xfrm>
            <a:off x="234499" y="548680"/>
            <a:ext cx="8909501" cy="5687219"/>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32</a:t>
            </a:fld>
            <a:endParaRPr lang="el-GR"/>
          </a:p>
        </p:txBody>
      </p:sp>
      <p:sp>
        <p:nvSpPr>
          <p:cNvPr id="4" name="TextBox 3"/>
          <p:cNvSpPr txBox="1"/>
          <p:nvPr/>
        </p:nvSpPr>
        <p:spPr>
          <a:xfrm>
            <a:off x="467544" y="5517232"/>
            <a:ext cx="2664296" cy="646331"/>
          </a:xfrm>
          <a:prstGeom prst="rect">
            <a:avLst/>
          </a:prstGeom>
          <a:solidFill>
            <a:schemeClr val="accent1">
              <a:lumMod val="20000"/>
              <a:lumOff val="80000"/>
            </a:schemeClr>
          </a:solidFill>
        </p:spPr>
        <p:txBody>
          <a:bodyPr wrap="square" rtlCol="0">
            <a:spAutoFit/>
          </a:bodyPr>
          <a:lstStyle/>
          <a:p>
            <a:r>
              <a:rPr lang="en-US" dirty="0" smtClean="0"/>
              <a:t>Strength-total </a:t>
            </a:r>
            <a:r>
              <a:rPr lang="en-US" dirty="0" smtClean="0"/>
              <a:t>works the other way around</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referRelativeResize="0">
            <a:picLocks noChangeAspect="1"/>
          </p:cNvPicPr>
          <p:nvPr/>
        </p:nvPicPr>
        <p:blipFill>
          <a:blip r:embed="rId3" cstate="print"/>
          <a:srcRect/>
          <a:stretch>
            <a:fillRect/>
          </a:stretch>
        </p:blipFill>
        <p:spPr bwMode="auto">
          <a:xfrm>
            <a:off x="683568" y="332656"/>
            <a:ext cx="8186851" cy="2060857"/>
          </a:xfrm>
          <a:prstGeom prst="rect">
            <a:avLst/>
          </a:prstGeom>
          <a:noFill/>
          <a:ln w="9525">
            <a:noFill/>
            <a:miter lim="800000"/>
            <a:headEnd/>
            <a:tailEnd/>
          </a:ln>
        </p:spPr>
      </p:pic>
      <p:sp>
        <p:nvSpPr>
          <p:cNvPr id="5" name="TextBox 4"/>
          <p:cNvSpPr txBox="1"/>
          <p:nvPr/>
        </p:nvSpPr>
        <p:spPr>
          <a:xfrm>
            <a:off x="1331640" y="5517232"/>
            <a:ext cx="5976664" cy="369332"/>
          </a:xfrm>
          <a:prstGeom prst="rect">
            <a:avLst/>
          </a:prstGeom>
          <a:noFill/>
        </p:spPr>
        <p:txBody>
          <a:bodyPr wrap="square" rtlCol="0">
            <a:spAutoFit/>
          </a:bodyPr>
          <a:lstStyle/>
          <a:p>
            <a:r>
              <a:rPr lang="en-US" dirty="0" smtClean="0"/>
              <a:t>Workflows </a:t>
            </a:r>
            <a:r>
              <a:rPr lang="en-US" dirty="0"/>
              <a:t>of the </a:t>
            </a:r>
            <a:r>
              <a:rPr lang="en-US" dirty="0" smtClean="0"/>
              <a:t>second &amp; third ETL scenarios, ETL2 – ETL3</a:t>
            </a:r>
            <a:endParaRPr lang="el-GR" dirty="0"/>
          </a:p>
        </p:txBody>
      </p:sp>
      <p:pic>
        <p:nvPicPr>
          <p:cNvPr id="6" name="Picture 5"/>
          <p:cNvPicPr>
            <a:picLocks noChangeAspect="1"/>
          </p:cNvPicPr>
          <p:nvPr/>
        </p:nvPicPr>
        <p:blipFill>
          <a:blip r:embed="rId4" cstate="print"/>
          <a:srcRect/>
          <a:stretch>
            <a:fillRect/>
          </a:stretch>
        </p:blipFill>
        <p:spPr bwMode="auto">
          <a:xfrm>
            <a:off x="539552" y="2924944"/>
            <a:ext cx="8186851" cy="206085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534F264-710F-462F-ACDF-5EB054FAB7C1}" type="slidenum">
              <a:rPr lang="el-GR" smtClean="0"/>
              <a:pPr/>
              <a:t>33</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Users\pvassil\RESEARCH\ACCEPTED\2012\12JODS\Experiments\post_CR_forPptx\ETL2_m01.png"/>
          <p:cNvPicPr>
            <a:picLocks noChangeAspect="1" noChangeArrowheads="1"/>
          </p:cNvPicPr>
          <p:nvPr/>
        </p:nvPicPr>
        <p:blipFill>
          <a:blip r:embed="rId3" cstate="print"/>
          <a:srcRect/>
          <a:stretch>
            <a:fillRect/>
          </a:stretch>
        </p:blipFill>
        <p:spPr bwMode="auto">
          <a:xfrm>
            <a:off x="-8194" y="548680"/>
            <a:ext cx="9116698" cy="5815825"/>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34</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Users\pvassil\RESEARCH\ACCEPTED\2012\12JODS\Experiments\post_CR_forPptx\ETL2_m02.png"/>
          <p:cNvPicPr>
            <a:picLocks noChangeAspect="1" noChangeArrowheads="1"/>
          </p:cNvPicPr>
          <p:nvPr/>
        </p:nvPicPr>
        <p:blipFill>
          <a:blip r:embed="rId3" cstate="print"/>
          <a:srcRect/>
          <a:stretch>
            <a:fillRect/>
          </a:stretch>
        </p:blipFill>
        <p:spPr bwMode="auto">
          <a:xfrm>
            <a:off x="-8878" y="539802"/>
            <a:ext cx="9130988" cy="5851548"/>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35</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971600" y="332656"/>
            <a:ext cx="6994418" cy="5976991"/>
          </a:xfrm>
          <a:prstGeom prst="rect">
            <a:avLst/>
          </a:prstGeom>
          <a:noFill/>
          <a:ln w="9525">
            <a:noFill/>
            <a:miter lim="800000"/>
            <a:headEnd/>
            <a:tailEnd/>
          </a:ln>
        </p:spPr>
      </p:pic>
      <p:sp>
        <p:nvSpPr>
          <p:cNvPr id="3" name="TextBox 2"/>
          <p:cNvSpPr txBox="1"/>
          <p:nvPr/>
        </p:nvSpPr>
        <p:spPr>
          <a:xfrm>
            <a:off x="323528" y="6309320"/>
            <a:ext cx="1656184" cy="369332"/>
          </a:xfrm>
          <a:prstGeom prst="rect">
            <a:avLst/>
          </a:prstGeom>
          <a:noFill/>
        </p:spPr>
        <p:txBody>
          <a:bodyPr wrap="square" rtlCol="0">
            <a:spAutoFit/>
          </a:bodyPr>
          <a:lstStyle/>
          <a:p>
            <a:r>
              <a:rPr lang="en-US" dirty="0" smtClean="0"/>
              <a:t>ETL 4</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36</a:t>
            </a:fld>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Users\pvassil\RESEARCH\ACCEPTED\2012\12JODS\Experiments\post_CR_forPptx\ETL4_m01.png"/>
          <p:cNvPicPr>
            <a:picLocks noChangeAspect="1" noChangeArrowheads="1"/>
          </p:cNvPicPr>
          <p:nvPr/>
        </p:nvPicPr>
        <p:blipFill>
          <a:blip r:embed="rId3" cstate="print"/>
          <a:srcRect/>
          <a:stretch>
            <a:fillRect/>
          </a:stretch>
        </p:blipFill>
        <p:spPr bwMode="auto">
          <a:xfrm>
            <a:off x="44374" y="548680"/>
            <a:ext cx="8869013" cy="5654830"/>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37</a:t>
            </a:fld>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Users\pvassil\RESEARCH\ACCEPTED\2012\12JODS\Experiments\post_CR_forPptx\ETL4_m02.png"/>
          <p:cNvPicPr>
            <a:picLocks noChangeAspect="1" noChangeArrowheads="1"/>
          </p:cNvPicPr>
          <p:nvPr/>
        </p:nvPicPr>
        <p:blipFill>
          <a:blip r:embed="rId3" cstate="print"/>
          <a:srcRect/>
          <a:stretch>
            <a:fillRect/>
          </a:stretch>
        </p:blipFill>
        <p:spPr bwMode="auto">
          <a:xfrm>
            <a:off x="35512" y="548680"/>
            <a:ext cx="8862345" cy="5634824"/>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38</a:t>
            </a:fld>
            <a:endParaRPr lang="el-GR"/>
          </a:p>
        </p:txBody>
      </p:sp>
      <p:sp>
        <p:nvSpPr>
          <p:cNvPr id="5" name="Rectangle 4"/>
          <p:cNvSpPr/>
          <p:nvPr/>
        </p:nvSpPr>
        <p:spPr>
          <a:xfrm>
            <a:off x="4191000" y="3124200"/>
            <a:ext cx="2514600" cy="3048000"/>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666384" y="5638800"/>
            <a:ext cx="1944216" cy="923330"/>
          </a:xfrm>
          <a:prstGeom prst="rect">
            <a:avLst/>
          </a:prstGeom>
          <a:noFill/>
        </p:spPr>
        <p:txBody>
          <a:bodyPr wrap="square" rtlCol="0">
            <a:spAutoFit/>
          </a:bodyPr>
          <a:lstStyle/>
          <a:p>
            <a:r>
              <a:rPr lang="en-US" dirty="0" smtClean="0">
                <a:solidFill>
                  <a:srgbClr val="385D8A"/>
                </a:solidFill>
              </a:rPr>
              <a:t>Suddenly everything is underestimated</a:t>
            </a:r>
            <a:endParaRPr lang="el-GR" dirty="0">
              <a:solidFill>
                <a:srgbClr val="385D8A"/>
              </a:solidFill>
            </a:endParaRPr>
          </a:p>
        </p:txBody>
      </p:sp>
      <p:sp>
        <p:nvSpPr>
          <p:cNvPr id="7" name="Rectangle 6"/>
          <p:cNvSpPr/>
          <p:nvPr/>
        </p:nvSpPr>
        <p:spPr>
          <a:xfrm>
            <a:off x="891698" y="1098607"/>
            <a:ext cx="3299302" cy="5068178"/>
          </a:xfrm>
          <a:prstGeom prst="rect">
            <a:avLst/>
          </a:prstGeom>
          <a:solidFill>
            <a:schemeClr val="accent3">
              <a:lumMod val="20000"/>
              <a:lumOff val="80000"/>
              <a:alpha val="18000"/>
            </a:scheme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115615" y="6319679"/>
            <a:ext cx="3075385" cy="369332"/>
          </a:xfrm>
          <a:prstGeom prst="rect">
            <a:avLst/>
          </a:prstGeom>
          <a:noFill/>
        </p:spPr>
        <p:txBody>
          <a:bodyPr wrap="square" rtlCol="0">
            <a:spAutoFit/>
          </a:bodyPr>
          <a:lstStyle/>
          <a:p>
            <a:r>
              <a:rPr lang="en-US" dirty="0" smtClean="0">
                <a:solidFill>
                  <a:srgbClr val="336600"/>
                </a:solidFill>
              </a:rPr>
              <a:t>Pretty good job </a:t>
            </a:r>
            <a:r>
              <a:rPr lang="en-US" dirty="0" smtClean="0">
                <a:solidFill>
                  <a:srgbClr val="336600"/>
                </a:solidFill>
              </a:rPr>
              <a:t>in the left part</a:t>
            </a:r>
            <a:endParaRPr lang="el-GR" dirty="0">
              <a:solidFill>
                <a:srgbClr val="3366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pvassil\RESEARCH\ACCEPTED\2012\12JODS\Experiments\post_CR_forPptx\ETL4_m03.png"/>
          <p:cNvPicPr>
            <a:picLocks noChangeAspect="1" noChangeArrowheads="1"/>
          </p:cNvPicPr>
          <p:nvPr/>
        </p:nvPicPr>
        <p:blipFill>
          <a:blip r:embed="rId3" cstate="print"/>
          <a:srcRect/>
          <a:stretch>
            <a:fillRect/>
          </a:stretch>
        </p:blipFill>
        <p:spPr bwMode="auto">
          <a:xfrm>
            <a:off x="0" y="548680"/>
            <a:ext cx="8892480" cy="5672910"/>
          </a:xfrm>
          <a:prstGeom prst="rect">
            <a:avLst/>
          </a:prstGeom>
          <a:noFill/>
        </p:spPr>
      </p:pic>
      <p:sp>
        <p:nvSpPr>
          <p:cNvPr id="5" name="Slide Number Placeholder 4"/>
          <p:cNvSpPr>
            <a:spLocks noGrp="1"/>
          </p:cNvSpPr>
          <p:nvPr>
            <p:ph type="sldNum" sz="quarter" idx="12"/>
          </p:nvPr>
        </p:nvSpPr>
        <p:spPr/>
        <p:txBody>
          <a:bodyPr/>
          <a:lstStyle/>
          <a:p>
            <a:fld id="{B534F264-710F-462F-ACDF-5EB054FAB7C1}" type="slidenum">
              <a:rPr lang="el-GR" smtClean="0"/>
              <a:pPr/>
              <a:t>39</a:t>
            </a:fld>
            <a:endParaRPr lang="el-GR"/>
          </a:p>
        </p:txBody>
      </p:sp>
      <p:sp>
        <p:nvSpPr>
          <p:cNvPr id="4" name="Rectangle 3"/>
          <p:cNvSpPr/>
          <p:nvPr/>
        </p:nvSpPr>
        <p:spPr>
          <a:xfrm>
            <a:off x="4191000" y="1447800"/>
            <a:ext cx="2514600" cy="4724400"/>
          </a:xfrm>
          <a:prstGeom prst="rect">
            <a:avLst/>
          </a:prstGeom>
          <a:solidFill>
            <a:schemeClr val="accent1">
              <a:lumMod val="20000"/>
              <a:lumOff val="80000"/>
              <a:alpha val="18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666384" y="5638800"/>
            <a:ext cx="1944216" cy="646331"/>
          </a:xfrm>
          <a:prstGeom prst="rect">
            <a:avLst/>
          </a:prstGeom>
          <a:noFill/>
        </p:spPr>
        <p:txBody>
          <a:bodyPr wrap="square" rtlCol="0">
            <a:spAutoFit/>
          </a:bodyPr>
          <a:lstStyle/>
          <a:p>
            <a:r>
              <a:rPr lang="en-US" dirty="0" smtClean="0">
                <a:solidFill>
                  <a:srgbClr val="385D8A"/>
                </a:solidFill>
              </a:rPr>
              <a:t>Transitive metrics to the rescue</a:t>
            </a:r>
            <a:endParaRPr lang="el-GR" dirty="0">
              <a:solidFill>
                <a:srgbClr val="385D8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1371600" y="6096000"/>
            <a:ext cx="6629400" cy="64633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The impact can be syntactical (causing crashes), semantic (causing info loss or inconsistencies) and related to the performance</a:t>
            </a:r>
            <a:endParaRPr lang="en-US" b="1" i="1" dirty="0"/>
          </a:p>
        </p:txBody>
      </p:sp>
      <p:sp>
        <p:nvSpPr>
          <p:cNvPr id="16" name="TextBox 14"/>
          <p:cNvSpPr txBox="1">
            <a:spLocks noChangeArrowheads="1"/>
          </p:cNvSpPr>
          <p:nvPr/>
        </p:nvSpPr>
        <p:spPr bwMode="auto">
          <a:xfrm>
            <a:off x="2492152" y="3851756"/>
            <a:ext cx="2151856" cy="369332"/>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Semantically unclear</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t>Syntactically invalid</a:t>
            </a:r>
            <a:endParaRPr lang="en-US" i="1" dirty="0"/>
          </a:p>
        </p:txBody>
      </p:sp>
      <p:sp>
        <p:nvSpPr>
          <p:cNvPr id="18" name="Slide Number Placeholder 17"/>
          <p:cNvSpPr>
            <a:spLocks noGrp="1"/>
          </p:cNvSpPr>
          <p:nvPr>
            <p:ph type="sldNum" sz="quarter" idx="12"/>
          </p:nvPr>
        </p:nvSpPr>
        <p:spPr/>
        <p:txBody>
          <a:bodyPr/>
          <a:lstStyle/>
          <a:p>
            <a:fld id="{B534F264-710F-462F-ACDF-5EB054FAB7C1}" type="slidenum">
              <a:rPr lang="el-GR" smtClean="0"/>
              <a:pPr/>
              <a:t>4</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Users\pvassil\RESEARCH\ACCEPTED\2012\12JODS\Experiments\post_CR_forPptx\ETL4_m04.png"/>
          <p:cNvPicPr>
            <a:picLocks noChangeAspect="1" noChangeArrowheads="1"/>
          </p:cNvPicPr>
          <p:nvPr/>
        </p:nvPicPr>
        <p:blipFill>
          <a:blip r:embed="rId3" cstate="print"/>
          <a:srcRect/>
          <a:stretch>
            <a:fillRect/>
          </a:stretch>
        </p:blipFill>
        <p:spPr bwMode="auto">
          <a:xfrm>
            <a:off x="-9053" y="548680"/>
            <a:ext cx="8924647" cy="5688934"/>
          </a:xfrm>
          <a:prstGeom prst="rect">
            <a:avLst/>
          </a:prstGeom>
          <a:noFill/>
        </p:spPr>
      </p:pic>
      <p:sp>
        <p:nvSpPr>
          <p:cNvPr id="3" name="Slide Number Placeholder 2"/>
          <p:cNvSpPr>
            <a:spLocks noGrp="1"/>
          </p:cNvSpPr>
          <p:nvPr>
            <p:ph type="sldNum" sz="quarter" idx="12"/>
          </p:nvPr>
        </p:nvSpPr>
        <p:spPr/>
        <p:txBody>
          <a:bodyPr/>
          <a:lstStyle/>
          <a:p>
            <a:fld id="{B534F264-710F-462F-ACDF-5EB054FAB7C1}" type="slidenum">
              <a:rPr lang="el-GR" smtClean="0"/>
              <a:pPr/>
              <a:t>40</a:t>
            </a:fld>
            <a:endParaRPr lang="el-GR"/>
          </a:p>
        </p:txBody>
      </p:sp>
      <p:sp>
        <p:nvSpPr>
          <p:cNvPr id="4" name="TextBox 3"/>
          <p:cNvSpPr txBox="1"/>
          <p:nvPr/>
        </p:nvSpPr>
        <p:spPr>
          <a:xfrm>
            <a:off x="6629400" y="5715000"/>
            <a:ext cx="1944216" cy="369332"/>
          </a:xfrm>
          <a:prstGeom prst="rect">
            <a:avLst/>
          </a:prstGeom>
          <a:noFill/>
        </p:spPr>
        <p:txBody>
          <a:bodyPr wrap="square" rtlCol="0">
            <a:spAutoFit/>
          </a:bodyPr>
          <a:lstStyle/>
          <a:p>
            <a:r>
              <a:rPr lang="en-US" dirty="0" smtClean="0">
                <a:solidFill>
                  <a:srgbClr val="385D8A"/>
                </a:solidFill>
              </a:rPr>
              <a:t>Entropy too</a:t>
            </a:r>
            <a:endParaRPr lang="el-GR" dirty="0">
              <a:solidFill>
                <a:srgbClr val="385D8A"/>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539552" y="1052736"/>
            <a:ext cx="8136904" cy="1573887"/>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539552" y="2894084"/>
            <a:ext cx="8136904" cy="1573887"/>
          </a:xfrm>
          <a:prstGeom prst="rect">
            <a:avLst/>
          </a:prstGeom>
          <a:noFill/>
          <a:ln w="9525">
            <a:noFill/>
            <a:miter lim="800000"/>
            <a:headEnd/>
            <a:tailEnd/>
          </a:ln>
        </p:spPr>
      </p:pic>
      <p:pic>
        <p:nvPicPr>
          <p:cNvPr id="4" name="Picture 3"/>
          <p:cNvPicPr/>
          <p:nvPr/>
        </p:nvPicPr>
        <p:blipFill>
          <a:blip r:embed="rId5" cstate="print"/>
          <a:srcRect/>
          <a:stretch>
            <a:fillRect/>
          </a:stretch>
        </p:blipFill>
        <p:spPr bwMode="auto">
          <a:xfrm>
            <a:off x="539552" y="4735433"/>
            <a:ext cx="8136904" cy="1573887"/>
          </a:xfrm>
          <a:prstGeom prst="rect">
            <a:avLst/>
          </a:prstGeom>
          <a:noFill/>
          <a:ln w="9525">
            <a:noFill/>
            <a:miter lim="800000"/>
            <a:headEnd/>
            <a:tailEnd/>
          </a:ln>
        </p:spPr>
      </p:pic>
      <p:sp>
        <p:nvSpPr>
          <p:cNvPr id="6" name="TextBox 5"/>
          <p:cNvSpPr txBox="1"/>
          <p:nvPr/>
        </p:nvSpPr>
        <p:spPr>
          <a:xfrm>
            <a:off x="323528" y="6309320"/>
            <a:ext cx="1656184" cy="369332"/>
          </a:xfrm>
          <a:prstGeom prst="rect">
            <a:avLst/>
          </a:prstGeom>
          <a:noFill/>
        </p:spPr>
        <p:txBody>
          <a:bodyPr wrap="square" rtlCol="0">
            <a:spAutoFit/>
          </a:bodyPr>
          <a:lstStyle/>
          <a:p>
            <a:r>
              <a:rPr lang="en-US" dirty="0" smtClean="0"/>
              <a:t>ETL 5,6,7</a:t>
            </a:r>
            <a:endParaRPr lang="el-GR" dirty="0"/>
          </a:p>
        </p:txBody>
      </p:sp>
      <p:sp>
        <p:nvSpPr>
          <p:cNvPr id="7" name="Slide Number Placeholder 6"/>
          <p:cNvSpPr>
            <a:spLocks noGrp="1"/>
          </p:cNvSpPr>
          <p:nvPr>
            <p:ph type="sldNum" sz="quarter" idx="12"/>
          </p:nvPr>
        </p:nvSpPr>
        <p:spPr/>
        <p:txBody>
          <a:bodyPr/>
          <a:lstStyle/>
          <a:p>
            <a:fld id="{B534F264-710F-462F-ACDF-5EB054FAB7C1}" type="slidenum">
              <a:rPr lang="el-GR" smtClean="0"/>
              <a:pPr/>
              <a:t>41</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Users\pvassil\RESEARCH\ACCEPTED\2012\12JODS\Experiments\post_CR_forPptx\ETL5_m01.png"/>
          <p:cNvPicPr>
            <a:picLocks noChangeAspect="1" noChangeArrowheads="1"/>
          </p:cNvPicPr>
          <p:nvPr/>
        </p:nvPicPr>
        <p:blipFill>
          <a:blip r:embed="rId3" cstate="print"/>
          <a:srcRect/>
          <a:stretch>
            <a:fillRect/>
          </a:stretch>
        </p:blipFill>
        <p:spPr bwMode="auto">
          <a:xfrm>
            <a:off x="251519" y="548680"/>
            <a:ext cx="8601133" cy="4785647"/>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42</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sers\pvassil\RESEARCH\ACCEPTED\2012\12JODS\Experiments\post_CR_forPptx\ETL5_m02.png"/>
          <p:cNvPicPr>
            <a:picLocks noChangeAspect="1" noChangeArrowheads="1"/>
          </p:cNvPicPr>
          <p:nvPr/>
        </p:nvPicPr>
        <p:blipFill>
          <a:blip r:embed="rId3" cstate="print"/>
          <a:srcRect/>
          <a:stretch>
            <a:fillRect/>
          </a:stretch>
        </p:blipFill>
        <p:spPr bwMode="auto">
          <a:xfrm>
            <a:off x="251519" y="548680"/>
            <a:ext cx="8655624" cy="4782599"/>
          </a:xfrm>
          <a:prstGeom prst="rect">
            <a:avLst/>
          </a:prstGeom>
          <a:noFill/>
        </p:spPr>
      </p:pic>
      <p:sp>
        <p:nvSpPr>
          <p:cNvPr id="4" name="Slide Number Placeholder 3"/>
          <p:cNvSpPr>
            <a:spLocks noGrp="1"/>
          </p:cNvSpPr>
          <p:nvPr>
            <p:ph type="sldNum" sz="quarter" idx="12"/>
          </p:nvPr>
        </p:nvSpPr>
        <p:spPr/>
        <p:txBody>
          <a:bodyPr/>
          <a:lstStyle/>
          <a:p>
            <a:fld id="{B534F264-710F-462F-ACDF-5EB054FAB7C1}" type="slidenum">
              <a:rPr lang="el-GR" smtClean="0"/>
              <a:pPr/>
              <a:t>43</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B534F264-710F-462F-ACDF-5EB054FAB7C1}" type="slidenum">
              <a:rPr lang="el-GR" smtClean="0"/>
              <a:pPr/>
              <a:t>44</a:t>
            </a:fld>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Schema size and module complexity </a:t>
            </a:r>
            <a:r>
              <a:rPr lang="en-US" sz="3200" dirty="0" smtClean="0"/>
              <a:t>as predictors </a:t>
            </a:r>
            <a:r>
              <a:rPr lang="en-US" sz="3200" dirty="0" smtClean="0"/>
              <a:t>for </a:t>
            </a:r>
            <a:r>
              <a:rPr lang="en-US" sz="3200" dirty="0" smtClean="0"/>
              <a:t>the vulnerability of a system</a:t>
            </a:r>
            <a:endParaRPr lang="el-GR" sz="3200" dirty="0"/>
          </a:p>
        </p:txBody>
      </p:sp>
      <p:sp>
        <p:nvSpPr>
          <p:cNvPr id="3" name="Content Placeholder 2"/>
          <p:cNvSpPr>
            <a:spLocks noGrp="1"/>
          </p:cNvSpPr>
          <p:nvPr>
            <p:ph idx="1"/>
          </p:nvPr>
        </p:nvSpPr>
        <p:spPr>
          <a:xfrm>
            <a:off x="457200" y="1600200"/>
            <a:ext cx="8229600" cy="4724400"/>
          </a:xfrm>
        </p:spPr>
        <p:txBody>
          <a:bodyPr>
            <a:noAutofit/>
          </a:bodyPr>
          <a:lstStyle/>
          <a:p>
            <a:r>
              <a:rPr lang="en-US" sz="1800" dirty="0" smtClean="0"/>
              <a:t>The </a:t>
            </a:r>
            <a:r>
              <a:rPr lang="en-US" sz="1800" b="1" dirty="0" smtClean="0">
                <a:solidFill>
                  <a:srgbClr val="C00000"/>
                </a:solidFill>
              </a:rPr>
              <a:t>size of the schemas </a:t>
            </a:r>
            <a:r>
              <a:rPr lang="en-US" sz="1800" dirty="0" smtClean="0"/>
              <a:t>involved in an ETL design significantly affects the design vulnerability to evolution events. </a:t>
            </a:r>
            <a:endParaRPr lang="en-US" sz="1800" dirty="0" smtClean="0"/>
          </a:p>
          <a:p>
            <a:pPr lvl="1"/>
            <a:r>
              <a:rPr lang="en-US" sz="1400" dirty="0" smtClean="0"/>
              <a:t>For </a:t>
            </a:r>
            <a:r>
              <a:rPr lang="en-US" sz="1400" dirty="0" smtClean="0"/>
              <a:t>example, source or intermediate tables with many attributes are more vulnerable to changes at the attribute level. </a:t>
            </a:r>
            <a:endParaRPr lang="el-GR" sz="1400" dirty="0" smtClean="0"/>
          </a:p>
          <a:p>
            <a:pPr lvl="1"/>
            <a:r>
              <a:rPr lang="en-US" sz="1400" dirty="0" smtClean="0"/>
              <a:t>The </a:t>
            </a:r>
            <a:r>
              <a:rPr lang="en-US" sz="1400" b="1" dirty="0" smtClean="0">
                <a:solidFill>
                  <a:srgbClr val="336600"/>
                </a:solidFill>
              </a:rPr>
              <a:t>out-degree</a:t>
            </a:r>
            <a:r>
              <a:rPr lang="en-US" sz="1400" dirty="0" smtClean="0">
                <a:solidFill>
                  <a:srgbClr val="336600"/>
                </a:solidFill>
              </a:rPr>
              <a:t> captures the projected attributes </a:t>
            </a:r>
            <a:r>
              <a:rPr lang="en-US" sz="1400" dirty="0" smtClean="0"/>
              <a:t>by an activity, whereas the </a:t>
            </a:r>
            <a:r>
              <a:rPr lang="en-US" sz="1400" b="1" dirty="0" smtClean="0">
                <a:solidFill>
                  <a:srgbClr val="385D8A"/>
                </a:solidFill>
              </a:rPr>
              <a:t>out-strength</a:t>
            </a:r>
            <a:r>
              <a:rPr lang="en-US" sz="1400" dirty="0" smtClean="0">
                <a:solidFill>
                  <a:srgbClr val="385D8A"/>
                </a:solidFill>
              </a:rPr>
              <a:t> captures the total number of dependencies between an activity and its sources.</a:t>
            </a:r>
            <a:endParaRPr lang="el-GR" sz="1400" dirty="0" smtClean="0"/>
          </a:p>
          <a:p>
            <a:r>
              <a:rPr lang="en-US" sz="1800" dirty="0" smtClean="0"/>
              <a:t>The </a:t>
            </a:r>
            <a:r>
              <a:rPr lang="en-US" sz="1800" b="1" dirty="0" smtClean="0">
                <a:solidFill>
                  <a:srgbClr val="0000FF"/>
                </a:solidFill>
              </a:rPr>
              <a:t>internal structure of an ETL activity</a:t>
            </a:r>
            <a:r>
              <a:rPr lang="en-US" sz="1800" b="1" dirty="0" smtClean="0"/>
              <a:t> </a:t>
            </a:r>
            <a:r>
              <a:rPr lang="en-US" sz="1800" dirty="0" smtClean="0"/>
              <a:t>plays a significant role for the impact of evolution events on it. </a:t>
            </a:r>
            <a:endParaRPr lang="en-US" sz="1800" dirty="0" smtClean="0"/>
          </a:p>
          <a:p>
            <a:pPr lvl="1"/>
            <a:r>
              <a:rPr lang="en-US" sz="1400" dirty="0" smtClean="0"/>
              <a:t>Activities </a:t>
            </a:r>
            <a:r>
              <a:rPr lang="en-US" sz="1400" dirty="0" smtClean="0"/>
              <a:t>with </a:t>
            </a:r>
            <a:r>
              <a:rPr lang="en-US" sz="1400" dirty="0" smtClean="0">
                <a:solidFill>
                  <a:srgbClr val="006600"/>
                </a:solidFill>
              </a:rPr>
              <a:t>high out-degree and out-strengths </a:t>
            </a:r>
            <a:r>
              <a:rPr lang="en-US" sz="1400" dirty="0" smtClean="0"/>
              <a:t>tend to be more vulnerable to evolution </a:t>
            </a:r>
            <a:endParaRPr lang="en-US" sz="1400" dirty="0" smtClean="0"/>
          </a:p>
          <a:p>
            <a:pPr lvl="1"/>
            <a:r>
              <a:rPr lang="en-US" sz="1400" dirty="0" smtClean="0"/>
              <a:t>Activities </a:t>
            </a:r>
            <a:r>
              <a:rPr lang="en-US" sz="1400" dirty="0" smtClean="0"/>
              <a:t>performing </a:t>
            </a:r>
            <a:r>
              <a:rPr lang="en-US" sz="1400" b="1" dirty="0" smtClean="0">
                <a:solidFill>
                  <a:schemeClr val="accent1"/>
                </a:solidFill>
              </a:rPr>
              <a:t>attribute </a:t>
            </a:r>
            <a:r>
              <a:rPr lang="en-US" sz="1400" b="1" dirty="0" smtClean="0">
                <a:solidFill>
                  <a:schemeClr val="accent1"/>
                </a:solidFill>
              </a:rPr>
              <a:t>reduction</a:t>
            </a:r>
            <a:r>
              <a:rPr lang="en-US" sz="1400" dirty="0" smtClean="0">
                <a:solidFill>
                  <a:schemeClr val="accent1"/>
                </a:solidFill>
              </a:rPr>
              <a:t> </a:t>
            </a:r>
            <a:r>
              <a:rPr lang="en-US" sz="1400" dirty="0" smtClean="0"/>
              <a:t>(e.g., through either a group-by or a projection operation) are in general, less vulnerable to evolution events</a:t>
            </a:r>
            <a:r>
              <a:rPr lang="en-US" sz="1400" dirty="0" smtClean="0"/>
              <a:t>.</a:t>
            </a:r>
            <a:endParaRPr lang="el-GR" sz="1400" dirty="0" smtClean="0"/>
          </a:p>
          <a:p>
            <a:pPr lvl="1"/>
            <a:r>
              <a:rPr lang="en-US" sz="1400" dirty="0" smtClean="0">
                <a:solidFill>
                  <a:srgbClr val="006600"/>
                </a:solidFill>
              </a:rPr>
              <a:t>Transitive degree and entropy metrics</a:t>
            </a:r>
            <a:r>
              <a:rPr lang="en-US" sz="1400" dirty="0" smtClean="0"/>
              <a:t> capture the dependencies of a module with its various non-adjacent sources. Useful </a:t>
            </a:r>
            <a:r>
              <a:rPr lang="en-US" sz="1400" dirty="0" smtClean="0">
                <a:solidFill>
                  <a:srgbClr val="385D8A"/>
                </a:solidFill>
              </a:rPr>
              <a:t>for activities which act as “hubs” of various different paths from sources </a:t>
            </a:r>
            <a:r>
              <a:rPr lang="en-US" sz="1400" dirty="0" smtClean="0"/>
              <a:t>in complex workflows. </a:t>
            </a:r>
            <a:endParaRPr lang="el-GR" sz="1400" dirty="0" smtClean="0"/>
          </a:p>
          <a:p>
            <a:r>
              <a:rPr lang="en-US" sz="1800" dirty="0" smtClean="0"/>
              <a:t>The </a:t>
            </a:r>
            <a:r>
              <a:rPr lang="en-US" sz="1800" b="1" dirty="0" smtClean="0">
                <a:solidFill>
                  <a:srgbClr val="336600"/>
                </a:solidFill>
              </a:rPr>
              <a:t>module-level design</a:t>
            </a:r>
            <a:r>
              <a:rPr lang="en-US" sz="1800" dirty="0" smtClean="0">
                <a:solidFill>
                  <a:srgbClr val="336600"/>
                </a:solidFill>
              </a:rPr>
              <a:t> </a:t>
            </a:r>
            <a:r>
              <a:rPr lang="en-US" sz="1800" dirty="0" smtClean="0"/>
              <a:t>of an ETL flow also affects the overall evolution impact on the flow. </a:t>
            </a:r>
            <a:endParaRPr lang="el-GR" sz="1800" dirty="0" smtClean="0"/>
          </a:p>
          <a:p>
            <a:pPr lvl="1"/>
            <a:r>
              <a:rPr lang="en-US" sz="1400" dirty="0" smtClean="0"/>
              <a:t>For </a:t>
            </a:r>
            <a:r>
              <a:rPr lang="en-US" sz="1400" dirty="0" smtClean="0"/>
              <a:t>example, it might be worthy to </a:t>
            </a:r>
            <a:r>
              <a:rPr lang="en-US" sz="1400" b="1" dirty="0" smtClean="0">
                <a:solidFill>
                  <a:schemeClr val="accent1"/>
                </a:solidFill>
              </a:rPr>
              <a:t>place schema reduction activities early in an ETL flow </a:t>
            </a:r>
            <a:r>
              <a:rPr lang="en-US" sz="1400" dirty="0" smtClean="0"/>
              <a:t>to restrain the flooding of evolution events. </a:t>
            </a:r>
            <a:endParaRPr lang="el-GR" sz="1400" dirty="0" smtClean="0"/>
          </a:p>
        </p:txBody>
      </p:sp>
      <p:sp>
        <p:nvSpPr>
          <p:cNvPr id="4" name="Slide Number Placeholder 3"/>
          <p:cNvSpPr>
            <a:spLocks noGrp="1"/>
          </p:cNvSpPr>
          <p:nvPr>
            <p:ph type="sldNum" sz="quarter" idx="12"/>
          </p:nvPr>
        </p:nvSpPr>
        <p:spPr/>
        <p:txBody>
          <a:bodyPr/>
          <a:lstStyle/>
          <a:p>
            <a:fld id="{B534F264-710F-462F-ACDF-5EB054FAB7C1}" type="slidenum">
              <a:rPr lang="el-GR" smtClean="0"/>
              <a:pPr/>
              <a:t>45</a:t>
            </a:fld>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&amp; Guidelines</a:t>
            </a:r>
            <a:br>
              <a:rPr lang="en-US" dirty="0" smtClean="0"/>
            </a:br>
            <a:endParaRPr lang="el-GR" dirty="0"/>
          </a:p>
        </p:txBody>
      </p:sp>
      <p:graphicFrame>
        <p:nvGraphicFramePr>
          <p:cNvPr id="4" name="Content Placeholder 3"/>
          <p:cNvGraphicFramePr>
            <a:graphicFrameLocks noGrp="1"/>
          </p:cNvGraphicFramePr>
          <p:nvPr>
            <p:ph idx="1"/>
          </p:nvPr>
        </p:nvGraphicFramePr>
        <p:xfrm>
          <a:off x="350162" y="908720"/>
          <a:ext cx="8435280" cy="5561776"/>
        </p:xfrm>
        <a:graphic>
          <a:graphicData uri="http://schemas.openxmlformats.org/drawingml/2006/table">
            <a:tbl>
              <a:tblPr firstRow="1" bandRow="1">
                <a:tableStyleId>{5C22544A-7EE6-4342-B048-85BDC9FD1C3A}</a:tableStyleId>
              </a:tblPr>
              <a:tblGrid>
                <a:gridCol w="2077217"/>
                <a:gridCol w="3045695"/>
                <a:gridCol w="3312368"/>
              </a:tblGrid>
              <a:tr h="576064">
                <a:tc>
                  <a:txBody>
                    <a:bodyPr/>
                    <a:lstStyle/>
                    <a:p>
                      <a:pPr indent="144145" algn="ctr" fontAlgn="base" hangingPunct="0">
                        <a:spcAft>
                          <a:spcPts val="0"/>
                        </a:spcAft>
                      </a:pPr>
                      <a:r>
                        <a:rPr lang="en-US" sz="1600" dirty="0">
                          <a:latin typeface="+mn-lt"/>
                          <a:ea typeface="Times New Roman"/>
                          <a:cs typeface="Times New Roman"/>
                        </a:rPr>
                        <a:t>ETL Construct</a:t>
                      </a:r>
                      <a:endParaRPr lang="el-GR" sz="1800" dirty="0">
                        <a:latin typeface="+mn-lt"/>
                        <a:ea typeface="Times New Roman"/>
                        <a:cs typeface="Times New Roman"/>
                      </a:endParaRPr>
                    </a:p>
                  </a:txBody>
                  <a:tcPr marL="68580" marR="68580" marT="0" marB="0" anchor="ctr"/>
                </a:tc>
                <a:tc>
                  <a:txBody>
                    <a:bodyPr/>
                    <a:lstStyle/>
                    <a:p>
                      <a:pPr indent="144145" algn="ctr" fontAlgn="base" hangingPunct="0">
                        <a:spcAft>
                          <a:spcPts val="0"/>
                        </a:spcAft>
                      </a:pPr>
                      <a:r>
                        <a:rPr lang="en-US" sz="1600">
                          <a:latin typeface="+mn-lt"/>
                          <a:ea typeface="Times New Roman"/>
                          <a:cs typeface="Times New Roman"/>
                        </a:rPr>
                        <a:t>Most suitable Metric</a:t>
                      </a:r>
                      <a:endParaRPr lang="el-GR" sz="1800">
                        <a:latin typeface="+mn-lt"/>
                        <a:ea typeface="Times New Roman"/>
                        <a:cs typeface="Times New Roman"/>
                      </a:endParaRPr>
                    </a:p>
                  </a:txBody>
                  <a:tcPr marL="68580" marR="68580" marT="0" marB="0" anchor="ctr"/>
                </a:tc>
                <a:tc>
                  <a:txBody>
                    <a:bodyPr/>
                    <a:lstStyle/>
                    <a:p>
                      <a:pPr indent="144145" algn="ctr" fontAlgn="base" hangingPunct="0">
                        <a:spcAft>
                          <a:spcPts val="0"/>
                        </a:spcAft>
                      </a:pPr>
                      <a:r>
                        <a:rPr lang="en-US" sz="1600">
                          <a:latin typeface="+mn-lt"/>
                          <a:ea typeface="Times New Roman"/>
                          <a:cs typeface="Times New Roman"/>
                        </a:rPr>
                        <a:t>Heuristic</a:t>
                      </a:r>
                      <a:endParaRPr lang="el-GR" sz="1800">
                        <a:latin typeface="+mn-lt"/>
                        <a:ea typeface="Times New Roman"/>
                        <a:cs typeface="Times New Roman"/>
                      </a:endParaRPr>
                    </a:p>
                  </a:txBody>
                  <a:tcPr marL="68580" marR="68580" marT="0" marB="0" anchor="ctr"/>
                </a:tc>
              </a:tr>
              <a:tr h="864096">
                <a:tc>
                  <a:txBody>
                    <a:bodyPr/>
                    <a:lstStyle/>
                    <a:p>
                      <a:pPr indent="0" algn="just" fontAlgn="base" hangingPunct="0">
                        <a:spcBef>
                          <a:spcPts val="200"/>
                        </a:spcBef>
                        <a:spcAft>
                          <a:spcPts val="0"/>
                        </a:spcAft>
                      </a:pPr>
                      <a:r>
                        <a:rPr lang="en-US" sz="1800" dirty="0">
                          <a:latin typeface="+mn-lt"/>
                          <a:ea typeface="Times New Roman"/>
                          <a:cs typeface="Times New Roman"/>
                        </a:rPr>
                        <a:t>Source Tables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endParaRPr lang="el-GR" sz="1800" dirty="0">
                        <a:solidFill>
                          <a:srgbClr val="336600"/>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0000FF"/>
                          </a:solidFill>
                          <a:latin typeface="Cambria" pitchFamily="18" charset="0"/>
                          <a:ea typeface="Times New Roman"/>
                          <a:cs typeface="Times New Roman"/>
                        </a:rPr>
                        <a:t>Retain small schema size</a:t>
                      </a:r>
                      <a:endParaRPr lang="el-GR" sz="1800" dirty="0">
                        <a:solidFill>
                          <a:srgbClr val="0000FF"/>
                        </a:solidFill>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Intermediate &amp; Target Tables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endParaRPr lang="el-GR" sz="1800" dirty="0">
                        <a:solidFill>
                          <a:srgbClr val="336600"/>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0000FF"/>
                          </a:solidFill>
                          <a:latin typeface="Cambria" pitchFamily="18" charset="0"/>
                          <a:ea typeface="Times New Roman"/>
                          <a:cs typeface="Times New Roman"/>
                        </a:rPr>
                        <a:t>Retain small schema size </a:t>
                      </a:r>
                      <a:r>
                        <a:rPr lang="en-US" sz="1800" i="1" dirty="0">
                          <a:latin typeface="Cambria" pitchFamily="18" charset="0"/>
                          <a:ea typeface="Times New Roman"/>
                          <a:cs typeface="Times New Roman"/>
                        </a:rPr>
                        <a:t>in intermediate tables</a:t>
                      </a:r>
                      <a:endParaRPr lang="el-GR" sz="1800" dirty="0">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Filtering activities</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endParaRPr lang="el-GR" sz="1800" dirty="0">
                        <a:solidFill>
                          <a:srgbClr val="385D8A"/>
                        </a:solidFill>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latin typeface="Cambria" pitchFamily="18" charset="0"/>
                          <a:ea typeface="Times New Roman"/>
                          <a:cs typeface="Times New Roman"/>
                        </a:rPr>
                        <a:t>Retain </a:t>
                      </a:r>
                      <a:r>
                        <a:rPr lang="en-US" sz="1800" i="1" dirty="0">
                          <a:solidFill>
                            <a:srgbClr val="0000FF"/>
                          </a:solidFill>
                          <a:latin typeface="Cambria" pitchFamily="18" charset="0"/>
                          <a:ea typeface="Times New Roman"/>
                          <a:cs typeface="Times New Roman"/>
                        </a:rPr>
                        <a:t>small number of conditions </a:t>
                      </a:r>
                      <a:endParaRPr lang="el-GR" sz="1800" dirty="0">
                        <a:solidFill>
                          <a:srgbClr val="0000FF"/>
                        </a:solidFill>
                        <a:latin typeface="Cambria" pitchFamily="18" charset="0"/>
                        <a:ea typeface="Times New Roman"/>
                        <a:cs typeface="Times New Roman"/>
                      </a:endParaRPr>
                    </a:p>
                  </a:txBody>
                  <a:tcPr marL="68580" marR="68580" marT="0" marB="0" anchor="ctr"/>
                </a:tc>
              </a:tr>
              <a:tr h="1008112">
                <a:tc>
                  <a:txBody>
                    <a:bodyPr/>
                    <a:lstStyle/>
                    <a:p>
                      <a:pPr indent="0" algn="just" fontAlgn="base" hangingPunct="0">
                        <a:spcBef>
                          <a:spcPts val="200"/>
                        </a:spcBef>
                        <a:spcAft>
                          <a:spcPts val="0"/>
                        </a:spcAft>
                      </a:pPr>
                      <a:r>
                        <a:rPr lang="en-US" sz="1800" dirty="0">
                          <a:latin typeface="+mn-lt"/>
                          <a:ea typeface="Times New Roman"/>
                          <a:cs typeface="Times New Roman"/>
                        </a:rPr>
                        <a:t>Join Activities </a:t>
                      </a:r>
                      <a:endParaRPr lang="el-GR" sz="1800" dirty="0">
                        <a:latin typeface="+mn-lt"/>
                        <a:ea typeface="Times New Roman"/>
                        <a:cs typeface="Times New Roman"/>
                      </a:endParaRPr>
                    </a:p>
                  </a:txBody>
                  <a:tcPr marL="68580" marR="68580" marT="0" marB="0" anchor="ctr"/>
                </a:tc>
                <a:tc>
                  <a:txBody>
                    <a:bodyPr/>
                    <a:lstStyle/>
                    <a:p>
                      <a:pPr marL="0" marR="0" indent="0" algn="l" defTabSz="914400" rtl="0" eaLnBrk="1" fontAlgn="base" latinLnBrk="0" hangingPunct="0">
                        <a:lnSpc>
                          <a:spcPct val="100000"/>
                        </a:lnSpc>
                        <a:spcBef>
                          <a:spcPts val="200"/>
                        </a:spcBef>
                        <a:spcAft>
                          <a:spcPts val="0"/>
                        </a:spcAft>
                        <a:buClrTx/>
                        <a:buSzTx/>
                        <a:buFontTx/>
                        <a:buNone/>
                        <a:tabLst/>
                        <a:defRPr/>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r>
                        <a:rPr lang="en-US" sz="1800" i="1" dirty="0" smtClean="0">
                          <a:latin typeface="+mn-lt"/>
                          <a:ea typeface="Times New Roman"/>
                          <a:cs typeface="Times New Roman"/>
                        </a:rPr>
                        <a:t>, trans. out-degree, trans. out-strength, entropy</a:t>
                      </a:r>
                      <a:endParaRPr lang="el-GR" sz="1800" dirty="0">
                        <a:latin typeface="+mn-lt"/>
                        <a:ea typeface="Times New Roman"/>
                        <a:cs typeface="Times New Roman"/>
                      </a:endParaRPr>
                    </a:p>
                  </a:txBody>
                  <a:tcPr marL="68580" marR="68580" marT="0" marB="0" anchor="ctr"/>
                </a:tc>
                <a:tc>
                  <a:txBody>
                    <a:bodyPr/>
                    <a:lstStyle/>
                    <a:p>
                      <a:pPr indent="0" algn="just" fontAlgn="base" hangingPunct="0">
                        <a:spcBef>
                          <a:spcPts val="200"/>
                        </a:spcBef>
                        <a:spcAft>
                          <a:spcPts val="0"/>
                        </a:spcAft>
                      </a:pPr>
                      <a:r>
                        <a:rPr lang="en-US" sz="1800" i="1" dirty="0">
                          <a:solidFill>
                            <a:srgbClr val="FF0000"/>
                          </a:solidFill>
                          <a:latin typeface="Cambria" pitchFamily="18" charset="0"/>
                          <a:ea typeface="Times New Roman"/>
                          <a:cs typeface="Times New Roman"/>
                        </a:rPr>
                        <a:t>Move to early stages of the workflow</a:t>
                      </a:r>
                      <a:endParaRPr lang="el-GR" sz="1800" dirty="0">
                        <a:solidFill>
                          <a:srgbClr val="FF0000"/>
                        </a:solidFill>
                        <a:latin typeface="Cambria" pitchFamily="18" charset="0"/>
                        <a:ea typeface="Times New Roman"/>
                        <a:cs typeface="Times New Roman"/>
                      </a:endParaRPr>
                    </a:p>
                  </a:txBody>
                  <a:tcPr marL="68580" marR="68580" marT="0" marB="0" anchor="ctr"/>
                </a:tc>
              </a:tr>
              <a:tr h="1097280">
                <a:tc>
                  <a:txBody>
                    <a:bodyPr/>
                    <a:lstStyle/>
                    <a:p>
                      <a:pPr indent="0" algn="just" fontAlgn="base" hangingPunct="0">
                        <a:spcBef>
                          <a:spcPts val="200"/>
                        </a:spcBef>
                        <a:spcAft>
                          <a:spcPts val="0"/>
                        </a:spcAft>
                      </a:pPr>
                      <a:r>
                        <a:rPr lang="en-US" sz="1800">
                          <a:latin typeface="+mn-lt"/>
                          <a:ea typeface="Times New Roman"/>
                          <a:cs typeface="Times New Roman"/>
                        </a:rPr>
                        <a:t>Project Activities</a:t>
                      </a:r>
                      <a:endParaRPr lang="el-GR" sz="1800">
                        <a:latin typeface="+mn-lt"/>
                        <a:ea typeface="Times New Roman"/>
                        <a:cs typeface="Times New Roman"/>
                      </a:endParaRPr>
                    </a:p>
                  </a:txBody>
                  <a:tcPr marL="68580" marR="68580" marT="0" marB="0" anchor="ctr"/>
                </a:tc>
                <a:tc>
                  <a:txBody>
                    <a:bodyPr/>
                    <a:lstStyle/>
                    <a:p>
                      <a:pPr marL="0" marR="0" indent="0" algn="l" defTabSz="914400" rtl="0" eaLnBrk="1" fontAlgn="base" latinLnBrk="0" hangingPunct="0">
                        <a:lnSpc>
                          <a:spcPct val="100000"/>
                        </a:lnSpc>
                        <a:spcBef>
                          <a:spcPts val="200"/>
                        </a:spcBef>
                        <a:spcAft>
                          <a:spcPts val="0"/>
                        </a:spcAft>
                        <a:buClrTx/>
                        <a:buSzTx/>
                        <a:buFontTx/>
                        <a:buNone/>
                        <a:tabLst/>
                        <a:defRPr/>
                      </a:pPr>
                      <a:r>
                        <a:rPr lang="en-US" sz="1800" i="1" dirty="0" smtClean="0">
                          <a:solidFill>
                            <a:srgbClr val="336600"/>
                          </a:solidFill>
                          <a:latin typeface="+mn-lt"/>
                          <a:ea typeface="Times New Roman"/>
                          <a:cs typeface="Times New Roman"/>
                        </a:rPr>
                        <a:t>out-degree</a:t>
                      </a:r>
                      <a:r>
                        <a:rPr lang="en-US" sz="1800" i="1" dirty="0" smtClean="0">
                          <a:latin typeface="+mn-lt"/>
                          <a:ea typeface="Times New Roman"/>
                          <a:cs typeface="Times New Roman"/>
                        </a:rPr>
                        <a:t>, </a:t>
                      </a:r>
                      <a:r>
                        <a:rPr lang="en-US" sz="1800" i="1" dirty="0" smtClean="0">
                          <a:solidFill>
                            <a:srgbClr val="385D8A"/>
                          </a:solidFill>
                          <a:latin typeface="+mn-lt"/>
                          <a:ea typeface="Times New Roman"/>
                          <a:cs typeface="Times New Roman"/>
                        </a:rPr>
                        <a:t>out-strength</a:t>
                      </a:r>
                      <a:r>
                        <a:rPr lang="en-US" sz="1800" i="1" dirty="0" smtClean="0">
                          <a:latin typeface="+mn-lt"/>
                          <a:ea typeface="Times New Roman"/>
                          <a:cs typeface="Times New Roman"/>
                        </a:rPr>
                        <a:t>, trans. out-degree, trans. out-strength, entropy</a:t>
                      </a:r>
                      <a:endParaRPr lang="el-GR" sz="1800" dirty="0">
                        <a:latin typeface="+mn-lt"/>
                        <a:ea typeface="Times New Roman"/>
                        <a:cs typeface="Times New Roman"/>
                      </a:endParaRPr>
                    </a:p>
                  </a:txBody>
                  <a:tcPr marL="68580" marR="68580" marT="0" marB="0" anchor="ctr"/>
                </a:tc>
                <a:tc>
                  <a:txBody>
                    <a:bodyPr/>
                    <a:lstStyle/>
                    <a:p>
                      <a:pPr indent="0" algn="l" fontAlgn="base" hangingPunct="0">
                        <a:spcBef>
                          <a:spcPts val="200"/>
                        </a:spcBef>
                        <a:spcAft>
                          <a:spcPts val="0"/>
                        </a:spcAft>
                      </a:pPr>
                      <a:r>
                        <a:rPr lang="en-US" sz="1800" i="1" dirty="0">
                          <a:latin typeface="Cambria" pitchFamily="18" charset="0"/>
                          <a:ea typeface="Times New Roman"/>
                          <a:cs typeface="Times New Roman"/>
                        </a:rPr>
                        <a:t>Move attribute reduction activities to </a:t>
                      </a:r>
                      <a:r>
                        <a:rPr lang="en-US" sz="1800" i="1" dirty="0">
                          <a:solidFill>
                            <a:srgbClr val="FF0000"/>
                          </a:solidFill>
                          <a:latin typeface="Cambria" pitchFamily="18" charset="0"/>
                          <a:ea typeface="Times New Roman"/>
                          <a:cs typeface="Times New Roman"/>
                        </a:rPr>
                        <a:t>early stages of the workflow</a:t>
                      </a:r>
                      <a:r>
                        <a:rPr lang="en-US" sz="1800" i="1" dirty="0">
                          <a:latin typeface="Cambria" pitchFamily="18" charset="0"/>
                          <a:ea typeface="Times New Roman"/>
                          <a:cs typeface="Times New Roman"/>
                        </a:rPr>
                        <a:t> and attribute increase activities to later stages</a:t>
                      </a:r>
                      <a:endParaRPr lang="el-GR" sz="1800" dirty="0">
                        <a:latin typeface="Cambria" pitchFamily="18" charset="0"/>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534F264-710F-462F-ACDF-5EB054FAB7C1}" type="slidenum">
              <a:rPr lang="el-GR" smtClean="0"/>
              <a:pPr/>
              <a:t>46</a:t>
            </a:fld>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was just a first step</a:t>
            </a:r>
            <a:endParaRPr lang="el-GR" dirty="0"/>
          </a:p>
        </p:txBody>
      </p:sp>
      <p:sp>
        <p:nvSpPr>
          <p:cNvPr id="3" name="Content Placeholder 2"/>
          <p:cNvSpPr>
            <a:spLocks noGrp="1"/>
          </p:cNvSpPr>
          <p:nvPr>
            <p:ph idx="1"/>
          </p:nvPr>
        </p:nvSpPr>
        <p:spPr/>
        <p:txBody>
          <a:bodyPr/>
          <a:lstStyle/>
          <a:p>
            <a:r>
              <a:rPr lang="en-US" dirty="0" smtClean="0"/>
              <a:t>… we need many more studies to establish a firm knowledge of the mechanics of evolution</a:t>
            </a:r>
          </a:p>
          <a:p>
            <a:r>
              <a:rPr lang="en-US" dirty="0" smtClean="0"/>
              <a:t>… and we have not answered yet the core question:</a:t>
            </a:r>
          </a:p>
          <a:p>
            <a:endParaRPr lang="en-US" dirty="0" smtClean="0"/>
          </a:p>
          <a:p>
            <a:pPr algn="ctr">
              <a:buNone/>
            </a:pPr>
            <a:r>
              <a:rPr lang="en-US" i="1" dirty="0" smtClean="0">
                <a:solidFill>
                  <a:schemeClr val="accent1"/>
                </a:solidFill>
              </a:rPr>
              <a:t>Are we helpless in managing evolution with predictability?</a:t>
            </a:r>
            <a:endParaRPr lang="el-GR" i="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t>Automating the adaptation of evolving</a:t>
            </a:r>
            <a:br>
              <a:rPr lang="en-US" sz="3200" dirty="0" smtClean="0"/>
            </a:br>
            <a:r>
              <a:rPr lang="fr-FR" sz="3200" dirty="0" smtClean="0"/>
              <a:t>data-intensive </a:t>
            </a:r>
            <a:r>
              <a:rPr lang="en-US" sz="3200" dirty="0" smtClean="0"/>
              <a:t>ecosystems</a:t>
            </a:r>
            <a:r>
              <a:rPr lang="fr-FR" sz="3200" dirty="0" smtClean="0"/>
              <a:t/>
            </a:r>
            <a:br>
              <a:rPr lang="fr-FR" sz="3200" dirty="0" smtClean="0"/>
            </a:br>
            <a:r>
              <a:rPr lang="fr-FR" sz="3200" dirty="0" smtClean="0"/>
              <a:t/>
            </a:r>
            <a:br>
              <a:rPr lang="fr-FR" sz="3200" dirty="0" smtClean="0"/>
            </a:br>
            <a:r>
              <a:rPr lang="pt-BR" sz="3200" dirty="0" smtClean="0"/>
              <a:t>Petros Manousis, Panos Vassiliadis, and George Papastefanatos</a:t>
            </a:r>
            <a:endParaRPr lang="el-GR" sz="3200" dirty="0"/>
          </a:p>
        </p:txBody>
      </p:sp>
      <p:sp>
        <p:nvSpPr>
          <p:cNvPr id="3" name="Subtitle 2"/>
          <p:cNvSpPr>
            <a:spLocks noGrp="1"/>
          </p:cNvSpPr>
          <p:nvPr>
            <p:ph type="subTitle" idx="1"/>
          </p:nvPr>
        </p:nvSpPr>
        <p:spPr/>
        <p:txBody>
          <a:bodyPr>
            <a:normAutofit fontScale="70000" lnSpcReduction="20000"/>
          </a:bodyPr>
          <a:lstStyle/>
          <a:p>
            <a:endParaRPr lang="en-US" dirty="0" smtClean="0"/>
          </a:p>
          <a:p>
            <a:endParaRPr lang="en-US" dirty="0" smtClean="0"/>
          </a:p>
          <a:p>
            <a:r>
              <a:rPr lang="en-US" dirty="0" smtClean="0"/>
              <a:t>Mainly based on the work of the </a:t>
            </a:r>
            <a:r>
              <a:rPr lang="en-US" dirty="0" err="1" smtClean="0"/>
              <a:t>MSc</a:t>
            </a:r>
            <a:r>
              <a:rPr lang="en-US" dirty="0" smtClean="0"/>
              <a:t> P. </a:t>
            </a:r>
            <a:r>
              <a:rPr lang="en-US" dirty="0" err="1" smtClean="0"/>
              <a:t>Manousis</a:t>
            </a:r>
            <a:r>
              <a:rPr lang="en-US" dirty="0" smtClean="0"/>
              <a:t>, currently under submission</a:t>
            </a:r>
            <a:endParaRPr lang="el-GR" dirty="0"/>
          </a:p>
          <a:p>
            <a:r>
              <a:rPr lang="en-US" dirty="0"/>
              <a:t> </a:t>
            </a:r>
            <a:endParaRPr lang="el-GR" dirty="0"/>
          </a:p>
          <a:p>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CCCC">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1828800" y="5791200"/>
            <a:ext cx="4429472" cy="92333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solidFill>
                  <a:srgbClr val="FFFF00"/>
                </a:solidFill>
              </a:rPr>
              <a:t>Which</a:t>
            </a:r>
            <a:r>
              <a:rPr lang="en-US" b="1" i="1" dirty="0" smtClean="0"/>
              <a:t> parts are affected, </a:t>
            </a:r>
            <a:r>
              <a:rPr lang="en-US" b="1" i="1" dirty="0" smtClean="0">
                <a:solidFill>
                  <a:srgbClr val="FFFF00"/>
                </a:solidFill>
              </a:rPr>
              <a:t>how</a:t>
            </a:r>
            <a:r>
              <a:rPr lang="en-US" b="1" i="1" dirty="0" smtClean="0"/>
              <a:t> </a:t>
            </a:r>
            <a:r>
              <a:rPr lang="en-US" b="1" i="1" dirty="0" smtClean="0"/>
              <a:t>exactly are they affected </a:t>
            </a:r>
            <a:r>
              <a:rPr lang="en-US" b="1" i="1" dirty="0" smtClean="0"/>
              <a:t> </a:t>
            </a:r>
            <a:r>
              <a:rPr lang="en-US" b="1" i="1" dirty="0" smtClean="0"/>
              <a:t>and</a:t>
            </a:r>
            <a:r>
              <a:rPr lang="en-US" b="1" i="1" dirty="0" smtClean="0"/>
              <a:t>, </a:t>
            </a:r>
            <a:r>
              <a:rPr lang="en-US" b="1" i="1" dirty="0" smtClean="0"/>
              <a:t>how </a:t>
            </a:r>
            <a:r>
              <a:rPr lang="en-US" b="1" i="1" dirty="0" smtClean="0"/>
              <a:t>can we intervene and </a:t>
            </a:r>
            <a:r>
              <a:rPr lang="en-US" b="1" i="1" dirty="0" smtClean="0">
                <a:solidFill>
                  <a:srgbClr val="FFFF00"/>
                </a:solidFill>
              </a:rPr>
              <a:t>predetermine their reaction</a:t>
            </a:r>
            <a:r>
              <a:rPr lang="en-US" b="1" i="1" dirty="0" smtClean="0"/>
              <a:t>?</a:t>
            </a:r>
            <a:endParaRPr lang="en-US" b="1" i="1" dirty="0"/>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8" name="Slide Number Placeholder 17"/>
          <p:cNvSpPr>
            <a:spLocks noGrp="1"/>
          </p:cNvSpPr>
          <p:nvPr>
            <p:ph type="sldNum" sz="quarter" idx="12"/>
          </p:nvPr>
        </p:nvSpPr>
        <p:spPr/>
        <p:txBody>
          <a:bodyPr/>
          <a:lstStyle/>
          <a:p>
            <a:fld id="{B534F264-710F-462F-ACDF-5EB054FAB7C1}" type="slidenum">
              <a:rPr lang="el-GR" smtClean="0"/>
              <a:pPr/>
              <a:t>49</a:t>
            </a:fld>
            <a:endParaRPr lang="el-GR"/>
          </a:p>
        </p:txBody>
      </p:sp>
      <p:sp>
        <p:nvSpPr>
          <p:cNvPr id="23" name="TextBox 22"/>
          <p:cNvSpPr txBox="1"/>
          <p:nvPr/>
        </p:nvSpPr>
        <p:spPr>
          <a:xfrm>
            <a:off x="6324600" y="1295400"/>
            <a:ext cx="220980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b="1" i="1" dirty="0" smtClean="0">
                <a:solidFill>
                  <a:schemeClr val="tx1"/>
                </a:solidFill>
              </a:rPr>
              <a:t>Block Deletion</a:t>
            </a:r>
            <a:endParaRPr lang="en-US" b="1" i="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changes &amp; a wish-list</a:t>
            </a:r>
            <a:endParaRPr lang="el-GR" dirty="0"/>
          </a:p>
        </p:txBody>
      </p:sp>
      <p:sp>
        <p:nvSpPr>
          <p:cNvPr id="3" name="Content Placeholder 2"/>
          <p:cNvSpPr>
            <a:spLocks noGrp="1"/>
          </p:cNvSpPr>
          <p:nvPr>
            <p:ph idx="1"/>
          </p:nvPr>
        </p:nvSpPr>
        <p:spPr/>
        <p:txBody>
          <a:bodyPr>
            <a:normAutofit fontScale="92500" lnSpcReduction="10000"/>
          </a:bodyPr>
          <a:lstStyle/>
          <a:p>
            <a:r>
              <a:rPr lang="en-US" sz="2800" dirty="0" smtClean="0">
                <a:solidFill>
                  <a:srgbClr val="FF0000"/>
                </a:solidFill>
              </a:rPr>
              <a:t>Syntactic</a:t>
            </a:r>
            <a:r>
              <a:rPr lang="en-US" sz="2800" dirty="0" smtClean="0"/>
              <a:t>: scripts &amp; reports simply crash</a:t>
            </a:r>
          </a:p>
          <a:p>
            <a:r>
              <a:rPr lang="en-US" sz="2800" dirty="0" smtClean="0">
                <a:solidFill>
                  <a:srgbClr val="FF0000"/>
                </a:solidFill>
              </a:rPr>
              <a:t>Semantic</a:t>
            </a:r>
            <a:r>
              <a:rPr lang="en-US" sz="2800" dirty="0" smtClean="0"/>
              <a:t>: views and applications can become inconsistent or information losing</a:t>
            </a:r>
          </a:p>
          <a:p>
            <a:r>
              <a:rPr lang="en-US" sz="2800" dirty="0" smtClean="0">
                <a:solidFill>
                  <a:srgbClr val="FF0000"/>
                </a:solidFill>
              </a:rPr>
              <a:t>Performance</a:t>
            </a:r>
            <a:r>
              <a:rPr lang="en-US" sz="2800" dirty="0" smtClean="0"/>
              <a:t>: can vary a lot</a:t>
            </a:r>
          </a:p>
          <a:p>
            <a:endParaRPr lang="en-US" sz="2800" dirty="0" smtClean="0"/>
          </a:p>
          <a:p>
            <a:pPr>
              <a:buNone/>
            </a:pPr>
            <a:r>
              <a:rPr lang="en-US" sz="2800" dirty="0" smtClean="0"/>
              <a:t>We would like: </a:t>
            </a:r>
            <a:r>
              <a:rPr lang="en-US" sz="2800" dirty="0" smtClean="0">
                <a:solidFill>
                  <a:srgbClr val="0000FF"/>
                </a:solidFill>
              </a:rPr>
              <a:t>evolution predictability</a:t>
            </a:r>
          </a:p>
          <a:p>
            <a:pPr>
              <a:buNone/>
            </a:pPr>
            <a:r>
              <a:rPr lang="en-US" sz="2800" dirty="0" smtClean="0"/>
              <a:t>i.e., control of </a:t>
            </a:r>
            <a:r>
              <a:rPr lang="en-US" sz="2800" dirty="0" smtClean="0">
                <a:solidFill>
                  <a:srgbClr val="FF0000"/>
                </a:solidFill>
              </a:rPr>
              <a:t>what will be affected</a:t>
            </a:r>
          </a:p>
          <a:p>
            <a:pPr>
              <a:buNone/>
            </a:pPr>
            <a:r>
              <a:rPr lang="en-US" sz="2800" dirty="0" smtClean="0">
                <a:solidFill>
                  <a:srgbClr val="0000FF"/>
                </a:solidFill>
              </a:rPr>
              <a:t>before</a:t>
            </a:r>
            <a:r>
              <a:rPr lang="en-US" sz="2800" dirty="0" smtClean="0"/>
              <a:t> changes happen</a:t>
            </a:r>
          </a:p>
          <a:p>
            <a:pPr>
              <a:buFontTx/>
              <a:buChar char="-"/>
            </a:pPr>
            <a:r>
              <a:rPr lang="en-US" sz="2800" dirty="0" smtClean="0"/>
              <a:t>Learn what changes &amp; how</a:t>
            </a:r>
          </a:p>
          <a:p>
            <a:pPr>
              <a:buFontTx/>
              <a:buChar char="-"/>
            </a:pPr>
            <a:r>
              <a:rPr lang="en-US" sz="2800" dirty="0" smtClean="0"/>
              <a:t>Find ways to quarantine effects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8" descr="http://upload.wikimedia.org/wikipedia/commons/3/34/Jenga.gif"/>
          <p:cNvPicPr>
            <a:picLocks noChangeAspect="1" noChangeArrowheads="1"/>
          </p:cNvPicPr>
          <p:nvPr/>
        </p:nvPicPr>
        <p:blipFill>
          <a:blip r:embed="rId2" cstate="print"/>
          <a:srcRect/>
          <a:stretch>
            <a:fillRect/>
          </a:stretch>
        </p:blipFill>
        <p:spPr bwMode="auto">
          <a:xfrm>
            <a:off x="6553200" y="4267200"/>
            <a:ext cx="1676400" cy="2235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pPr eaLnBrk="1" hangingPunct="1"/>
            <a:r>
              <a:rPr lang="en-US" dirty="0" smtClean="0">
                <a:solidFill>
                  <a:srgbClr val="0000FF"/>
                </a:solidFill>
              </a:rPr>
              <a:t>Policies</a:t>
            </a:r>
            <a:r>
              <a:rPr lang="en-US" dirty="0" smtClean="0"/>
              <a:t> to predetermine reactions</a:t>
            </a:r>
            <a:endParaRPr lang="en-US" dirty="0" smtClean="0"/>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323528" y="6095037"/>
            <a:ext cx="4032448" cy="64633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Policies to </a:t>
            </a:r>
            <a:r>
              <a:rPr lang="en-US" b="1" i="1" dirty="0" smtClean="0">
                <a:solidFill>
                  <a:srgbClr val="FFFF00"/>
                </a:solidFill>
              </a:rPr>
              <a:t>predetermine the modules’ reaction to a hypothetical event</a:t>
            </a:r>
            <a:r>
              <a:rPr lang="en-US" b="1" i="1" dirty="0" smtClean="0"/>
              <a:t>?</a:t>
            </a:r>
            <a:endParaRPr lang="en-US" b="1" i="1" dirty="0"/>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deletion</a:t>
            </a:r>
            <a:endParaRPr lang="en-US" i="1" dirty="0"/>
          </a:p>
        </p:txBody>
      </p:sp>
      <p:sp>
        <p:nvSpPr>
          <p:cNvPr id="18" name="TextBox 17"/>
          <p:cNvSpPr txBox="1"/>
          <p:nvPr/>
        </p:nvSpPr>
        <p:spPr>
          <a:xfrm>
            <a:off x="4139952" y="1052736"/>
            <a:ext cx="5004048" cy="5170646"/>
          </a:xfrm>
          <a:prstGeom prst="rect">
            <a:avLst/>
          </a:prstGeom>
          <a:solidFill>
            <a:schemeClr val="accent6">
              <a:lumMod val="20000"/>
              <a:lumOff val="80000"/>
            </a:schemeClr>
          </a:solidFill>
        </p:spPr>
        <p:txBody>
          <a:bodyPr wrap="square" rtlCol="0">
            <a:spAutoFit/>
          </a:bodyPr>
          <a:lstStyle/>
          <a:p>
            <a:r>
              <a:rPr lang="en-US" sz="1000" dirty="0" smtClean="0">
                <a:latin typeface="Consolas" pitchFamily="49" charset="0"/>
                <a:cs typeface="Consolas" pitchFamily="49" charset="0"/>
              </a:rPr>
              <a:t>DATABASE: ON ADD_ATTRIBUTE              TO RELATION THEN PROPAGATE;</a:t>
            </a:r>
          </a:p>
          <a:p>
            <a:r>
              <a:rPr lang="en-US" sz="1000" dirty="0" smtClean="0">
                <a:latin typeface="Consolas" pitchFamily="49" charset="0"/>
                <a:cs typeface="Consolas" pitchFamily="49" charset="0"/>
              </a:rPr>
              <a:t>DATABASE: ON ADD_CONDITION              TO RELATION THEN PROPAGATE;</a:t>
            </a:r>
          </a:p>
          <a:p>
            <a:r>
              <a:rPr lang="en-US" sz="1000" dirty="0" smtClean="0">
                <a:latin typeface="Consolas" pitchFamily="49" charset="0"/>
                <a:cs typeface="Consolas" pitchFamily="49" charset="0"/>
              </a:rPr>
              <a:t>DATABASE: ON ADD_RELATION               TO RELATION THEN PROPAGATE;</a:t>
            </a:r>
          </a:p>
          <a:p>
            <a:r>
              <a:rPr lang="en-US" sz="1000" dirty="0" smtClean="0">
                <a:latin typeface="Consolas" pitchFamily="49" charset="0"/>
                <a:cs typeface="Consolas" pitchFamily="49" charset="0"/>
              </a:rPr>
              <a:t>DATABASE: ON DELETE_ATTRIBUTE           TO RELATION THEN PROPAGATE;</a:t>
            </a:r>
          </a:p>
          <a:p>
            <a:r>
              <a:rPr lang="en-US" sz="1000" dirty="0" smtClean="0">
                <a:latin typeface="Consolas" pitchFamily="49" charset="0"/>
                <a:cs typeface="Consolas" pitchFamily="49" charset="0"/>
              </a:rPr>
              <a:t>DATABASE: ON DELETE_CONDITION           TO RELATION THEN PROPAGATE;</a:t>
            </a:r>
          </a:p>
          <a:p>
            <a:r>
              <a:rPr lang="en-US" sz="1000" dirty="0" smtClean="0">
                <a:latin typeface="Consolas" pitchFamily="49" charset="0"/>
                <a:cs typeface="Consolas" pitchFamily="49" charset="0"/>
              </a:rPr>
              <a:t>DATABASE: ON DELETE_RELATION            TO RELATION THEN PROPAGATE;</a:t>
            </a:r>
          </a:p>
          <a:p>
            <a:r>
              <a:rPr lang="en-US" sz="1000" dirty="0" smtClean="0">
                <a:latin typeface="Consolas" pitchFamily="49" charset="0"/>
                <a:cs typeface="Consolas" pitchFamily="49" charset="0"/>
              </a:rPr>
              <a:t>DATABASE: ON MODIFYDOMAIN_ATTRIBUTE     TO RELATION THEN PROPAGATE;</a:t>
            </a:r>
          </a:p>
          <a:p>
            <a:r>
              <a:rPr lang="en-US" sz="1000" dirty="0" smtClean="0">
                <a:latin typeface="Consolas" pitchFamily="49" charset="0"/>
                <a:cs typeface="Consolas" pitchFamily="49" charset="0"/>
              </a:rPr>
              <a:t>DATABASE: ON RENAME_ATTRIBUTE           TO RELATION THEN PROPAGATE;</a:t>
            </a:r>
          </a:p>
          <a:p>
            <a:r>
              <a:rPr lang="en-US" sz="1000" dirty="0" smtClean="0">
                <a:latin typeface="Consolas" pitchFamily="49" charset="0"/>
                <a:cs typeface="Consolas" pitchFamily="49" charset="0"/>
              </a:rPr>
              <a:t>DATABASE: ON MODIFY_CONDITION           TO RELATION THEN PROPAGATE;</a:t>
            </a:r>
          </a:p>
          <a:p>
            <a:r>
              <a:rPr lang="en-US" sz="1000" dirty="0" smtClean="0">
                <a:latin typeface="Consolas" pitchFamily="49" charset="0"/>
                <a:cs typeface="Consolas" pitchFamily="49" charset="0"/>
              </a:rPr>
              <a:t>DATABASE: ON RENAME_RELATION            TO RELATION THEN PROPAGATE;</a:t>
            </a:r>
          </a:p>
          <a:p>
            <a:endParaRPr lang="en-US" sz="1000" dirty="0" smtClean="0">
              <a:latin typeface="Consolas" pitchFamily="49" charset="0"/>
              <a:cs typeface="Consolas" pitchFamily="49" charset="0"/>
            </a:endParaRPr>
          </a:p>
          <a:p>
            <a:endParaRPr lang="en-US" sz="1000" dirty="0" smtClean="0">
              <a:latin typeface="Consolas" pitchFamily="49" charset="0"/>
              <a:cs typeface="Consolas" pitchFamily="49" charset="0"/>
            </a:endParaRPr>
          </a:p>
          <a:p>
            <a:r>
              <a:rPr lang="en-US" sz="1000" dirty="0" smtClean="0">
                <a:latin typeface="Consolas" pitchFamily="49" charset="0"/>
                <a:cs typeface="Consolas" pitchFamily="49" charset="0"/>
              </a:rPr>
              <a:t>DATABASE: ON ADD_ATTRIBUTE              TO VIEW THEN BLOCK;</a:t>
            </a:r>
          </a:p>
          <a:p>
            <a:r>
              <a:rPr lang="en-US" sz="1000" dirty="0" smtClean="0">
                <a:latin typeface="Consolas" pitchFamily="49" charset="0"/>
                <a:cs typeface="Consolas" pitchFamily="49" charset="0"/>
              </a:rPr>
              <a:t>DATABASE: ON ADD_CONDITION              TO VIEW THEN BLOCK;</a:t>
            </a:r>
          </a:p>
          <a:p>
            <a:r>
              <a:rPr lang="en-US" sz="1000" dirty="0" smtClean="0">
                <a:latin typeface="Consolas" pitchFamily="49" charset="0"/>
                <a:cs typeface="Consolas" pitchFamily="49" charset="0"/>
              </a:rPr>
              <a:t>DATABASE: ON ADD_RELATION               TO VIEW THEN BLOCK;</a:t>
            </a:r>
          </a:p>
          <a:p>
            <a:r>
              <a:rPr lang="en-US" sz="1000" dirty="0" smtClean="0">
                <a:latin typeface="Consolas" pitchFamily="49" charset="0"/>
                <a:cs typeface="Consolas" pitchFamily="49" charset="0"/>
              </a:rPr>
              <a:t>DATABASE: ON DELETE_ATTRIBUTE           TO VIEW THEN BLOCK;</a:t>
            </a:r>
          </a:p>
          <a:p>
            <a:r>
              <a:rPr lang="en-US" sz="1000" dirty="0" smtClean="0">
                <a:latin typeface="Consolas" pitchFamily="49" charset="0"/>
                <a:cs typeface="Consolas" pitchFamily="49" charset="0"/>
              </a:rPr>
              <a:t>DATABASE: ON DELETE_CONDITION           TO VIEW THEN BLOCK;</a:t>
            </a:r>
          </a:p>
          <a:p>
            <a:r>
              <a:rPr lang="en-US" sz="1000" dirty="0" smtClean="0">
                <a:latin typeface="Consolas" pitchFamily="49" charset="0"/>
                <a:cs typeface="Consolas" pitchFamily="49" charset="0"/>
              </a:rPr>
              <a:t>DATABASE: ON DELETE_RELATION            TO VIEW THEN BLOCK;</a:t>
            </a:r>
          </a:p>
          <a:p>
            <a:r>
              <a:rPr lang="en-US" sz="1000" dirty="0" smtClean="0">
                <a:latin typeface="Consolas" pitchFamily="49" charset="0"/>
                <a:cs typeface="Consolas" pitchFamily="49" charset="0"/>
              </a:rPr>
              <a:t>DATABASE: ON MODIFYDOMAIN_ATTRIBUTE     TO VIEW THEN BLOCK;</a:t>
            </a:r>
          </a:p>
          <a:p>
            <a:r>
              <a:rPr lang="en-US" sz="1000" dirty="0" smtClean="0">
                <a:latin typeface="Consolas" pitchFamily="49" charset="0"/>
                <a:cs typeface="Consolas" pitchFamily="49" charset="0"/>
              </a:rPr>
              <a:t>DATABASE: ON RENAME_ATTRIBUTE           TO VIEW THEN BLOCK;</a:t>
            </a:r>
          </a:p>
          <a:p>
            <a:r>
              <a:rPr lang="en-US" sz="1000" dirty="0" smtClean="0">
                <a:latin typeface="Consolas" pitchFamily="49" charset="0"/>
                <a:cs typeface="Consolas" pitchFamily="49" charset="0"/>
              </a:rPr>
              <a:t>DATABASE: ON MODIFY_CONDITION           TO VIEW THEN BLOCK;</a:t>
            </a:r>
          </a:p>
          <a:p>
            <a:r>
              <a:rPr lang="en-US" sz="1000" dirty="0" smtClean="0">
                <a:latin typeface="Consolas" pitchFamily="49" charset="0"/>
                <a:cs typeface="Consolas" pitchFamily="49" charset="0"/>
              </a:rPr>
              <a:t>DATABASE: ON RENAME_RELATION            TO VIEW THEN BLOCK;</a:t>
            </a:r>
          </a:p>
          <a:p>
            <a:endParaRPr lang="en-US" sz="1000" dirty="0" smtClean="0">
              <a:latin typeface="Consolas" pitchFamily="49" charset="0"/>
              <a:cs typeface="Consolas" pitchFamily="49" charset="0"/>
            </a:endParaRPr>
          </a:p>
          <a:p>
            <a:r>
              <a:rPr lang="en-US" sz="1000" dirty="0" smtClean="0">
                <a:latin typeface="Consolas" pitchFamily="49" charset="0"/>
                <a:cs typeface="Consolas" pitchFamily="49" charset="0"/>
              </a:rPr>
              <a:t>DATABASE: ON ADD_ATTRIBUTE              TO QUERY THEN BLOCK;</a:t>
            </a:r>
          </a:p>
          <a:p>
            <a:r>
              <a:rPr lang="en-US" sz="1000" dirty="0" smtClean="0">
                <a:latin typeface="Consolas" pitchFamily="49" charset="0"/>
                <a:cs typeface="Consolas" pitchFamily="49" charset="0"/>
              </a:rPr>
              <a:t>DATABASE: ON ADD_CONDITION              TO QUERY THEN BLOCK;</a:t>
            </a:r>
          </a:p>
          <a:p>
            <a:r>
              <a:rPr lang="en-US" sz="1000" dirty="0" smtClean="0">
                <a:latin typeface="Consolas" pitchFamily="49" charset="0"/>
                <a:cs typeface="Consolas" pitchFamily="49" charset="0"/>
              </a:rPr>
              <a:t>DATABASE: ON ADD_RELATION               TO QUERY THEN BLOCK;</a:t>
            </a:r>
          </a:p>
          <a:p>
            <a:r>
              <a:rPr lang="en-US" sz="1000" dirty="0" smtClean="0">
                <a:latin typeface="Consolas" pitchFamily="49" charset="0"/>
                <a:cs typeface="Consolas" pitchFamily="49" charset="0"/>
              </a:rPr>
              <a:t>DATABASE: ON DELETE_ATTRIBUTE           TO QUERY THEN BLOCK;</a:t>
            </a:r>
          </a:p>
          <a:p>
            <a:r>
              <a:rPr lang="en-US" sz="1000" dirty="0" smtClean="0">
                <a:latin typeface="Consolas" pitchFamily="49" charset="0"/>
                <a:cs typeface="Consolas" pitchFamily="49" charset="0"/>
              </a:rPr>
              <a:t>DATABASE: ON DELETE_CONDITION           TO QUERY THEN BLOCK;</a:t>
            </a:r>
          </a:p>
          <a:p>
            <a:r>
              <a:rPr lang="en-US" sz="1000" dirty="0" smtClean="0">
                <a:latin typeface="Consolas" pitchFamily="49" charset="0"/>
                <a:cs typeface="Consolas" pitchFamily="49" charset="0"/>
              </a:rPr>
              <a:t>DATABASE: ON DELETE_RELATION            TO QUERY THEN BLOCK;</a:t>
            </a:r>
          </a:p>
          <a:p>
            <a:r>
              <a:rPr lang="en-US" sz="1000" dirty="0" smtClean="0">
                <a:latin typeface="Consolas" pitchFamily="49" charset="0"/>
                <a:cs typeface="Consolas" pitchFamily="49" charset="0"/>
              </a:rPr>
              <a:t>DATABASE: ON MODIFYDOMAIN_ATTRIBUTE     TO QUERY THEN BLOCK;</a:t>
            </a:r>
          </a:p>
          <a:p>
            <a:r>
              <a:rPr lang="en-US" sz="1000" dirty="0" smtClean="0">
                <a:latin typeface="Consolas" pitchFamily="49" charset="0"/>
                <a:cs typeface="Consolas" pitchFamily="49" charset="0"/>
              </a:rPr>
              <a:t>DATABASE: ON RENAME_ATTRIBUTE           TO QUERY THEN BLOCK;</a:t>
            </a:r>
          </a:p>
          <a:p>
            <a:r>
              <a:rPr lang="en-US" sz="1000" dirty="0" smtClean="0">
                <a:latin typeface="Consolas" pitchFamily="49" charset="0"/>
                <a:cs typeface="Consolas" pitchFamily="49" charset="0"/>
              </a:rPr>
              <a:t>DATABASE: ON MODIFY_CONDITION           TO QUERY THEN BLOCK;</a:t>
            </a:r>
          </a:p>
          <a:p>
            <a:r>
              <a:rPr lang="en-US" sz="1000" dirty="0" smtClean="0">
                <a:latin typeface="Consolas" pitchFamily="49" charset="0"/>
                <a:cs typeface="Consolas" pitchFamily="49" charset="0"/>
              </a:rPr>
              <a:t>DATABASE: ON RENAME_RELATION            TO QUERY THEN BLOCK;</a:t>
            </a:r>
            <a:endParaRPr lang="el-GR" sz="1000" dirty="0">
              <a:latin typeface="Consolas" pitchFamily="49" charset="0"/>
              <a:cs typeface="Consolas" pitchFamily="49" charset="0"/>
            </a:endParaRPr>
          </a:p>
        </p:txBody>
      </p:sp>
      <p:sp>
        <p:nvSpPr>
          <p:cNvPr id="22" name="Slide Number Placeholder 21"/>
          <p:cNvSpPr>
            <a:spLocks noGrp="1"/>
          </p:cNvSpPr>
          <p:nvPr>
            <p:ph type="sldNum" sz="quarter" idx="12"/>
          </p:nvPr>
        </p:nvSpPr>
        <p:spPr/>
        <p:txBody>
          <a:bodyPr/>
          <a:lstStyle/>
          <a:p>
            <a:fld id="{B534F264-710F-462F-ACDF-5EB054FAB7C1}" type="slidenum">
              <a:rPr lang="el-GR" smtClean="0"/>
              <a:pPr/>
              <a:t>50</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solution</a:t>
            </a:r>
            <a:endParaRPr lang="el-GR" dirty="0"/>
          </a:p>
        </p:txBody>
      </p:sp>
      <p:sp>
        <p:nvSpPr>
          <p:cNvPr id="3" name="Content Placeholder 2"/>
          <p:cNvSpPr>
            <a:spLocks noGrp="1"/>
          </p:cNvSpPr>
          <p:nvPr>
            <p:ph idx="1"/>
          </p:nvPr>
        </p:nvSpPr>
        <p:spPr>
          <a:xfrm>
            <a:off x="457200" y="1371600"/>
            <a:ext cx="8229600" cy="5029200"/>
          </a:xfrm>
          <a:noFill/>
        </p:spPr>
        <p:txBody>
          <a:bodyPr>
            <a:noAutofit/>
          </a:bodyPr>
          <a:lstStyle/>
          <a:p>
            <a:r>
              <a:rPr lang="en-US" sz="2000" dirty="0" smtClean="0">
                <a:solidFill>
                  <a:srgbClr val="C00000"/>
                </a:solidFill>
              </a:rPr>
              <a:t>Architecture Graphs</a:t>
            </a:r>
            <a:r>
              <a:rPr lang="en-US" sz="2000" dirty="0" smtClean="0"/>
              <a:t>: graph with the data flow between modules (i.e., relations, views or queries) at the detailed (attribute) level; module internals are also modeled as </a:t>
            </a:r>
            <a:r>
              <a:rPr lang="en-US" sz="2000" dirty="0" err="1" smtClean="0"/>
              <a:t>subgraphs</a:t>
            </a:r>
            <a:r>
              <a:rPr lang="en-US" sz="2000" dirty="0" smtClean="0"/>
              <a:t> of the Architecture Graph</a:t>
            </a:r>
          </a:p>
          <a:p>
            <a:r>
              <a:rPr lang="en-US" sz="2000" dirty="0" smtClean="0">
                <a:solidFill>
                  <a:srgbClr val="0000FF"/>
                </a:solidFill>
              </a:rPr>
              <a:t>Policies</a:t>
            </a:r>
            <a:r>
              <a:rPr lang="en-US" sz="2000" dirty="0" smtClean="0"/>
              <a:t>,  that annotate a module with a reaction for each possible event that it can withstand, in one of two possible modes: </a:t>
            </a:r>
          </a:p>
          <a:p>
            <a:pPr lvl="1"/>
            <a:r>
              <a:rPr lang="en-US" sz="1600" dirty="0" smtClean="0"/>
              <a:t>(a) </a:t>
            </a:r>
            <a:r>
              <a:rPr lang="en-US" sz="1600" dirty="0" smtClean="0">
                <a:solidFill>
                  <a:srgbClr val="FF0000"/>
                </a:solidFill>
              </a:rPr>
              <a:t>block</a:t>
            </a:r>
            <a:r>
              <a:rPr lang="en-US" sz="1600" dirty="0" smtClean="0"/>
              <a:t>, to veto the event and demand that the module retains its previous structure and semantics, or, </a:t>
            </a:r>
          </a:p>
          <a:p>
            <a:pPr lvl="1"/>
            <a:r>
              <a:rPr lang="en-US" sz="1600" dirty="0" smtClean="0"/>
              <a:t>(b) </a:t>
            </a:r>
            <a:r>
              <a:rPr lang="en-US" sz="1600" dirty="0" smtClean="0">
                <a:solidFill>
                  <a:srgbClr val="00B050"/>
                </a:solidFill>
              </a:rPr>
              <a:t>propagate</a:t>
            </a:r>
            <a:r>
              <a:rPr lang="en-US" sz="1600" dirty="0" smtClean="0"/>
              <a:t>, to allow the event and adapt the module to a new internal structure.</a:t>
            </a:r>
          </a:p>
          <a:p>
            <a:endParaRPr lang="en-US" sz="2000" dirty="0" smtClean="0"/>
          </a:p>
          <a:p>
            <a:r>
              <a:rPr lang="en-US" sz="2000" dirty="0" smtClean="0"/>
              <a:t>Given a potential change in the ecosystem</a:t>
            </a:r>
          </a:p>
          <a:p>
            <a:pPr lvl="1"/>
            <a:r>
              <a:rPr lang="en-US" sz="1600" dirty="0" smtClean="0"/>
              <a:t>we </a:t>
            </a:r>
            <a:r>
              <a:rPr lang="en-US" sz="1600" dirty="0" smtClean="0">
                <a:solidFill>
                  <a:srgbClr val="0000FF"/>
                </a:solidFill>
              </a:rPr>
              <a:t>identify which parts of the ecosystem are affected </a:t>
            </a:r>
            <a:r>
              <a:rPr lang="en-US" sz="1600" dirty="0" smtClean="0"/>
              <a:t>via a “change propagation” algorithm</a:t>
            </a:r>
          </a:p>
          <a:p>
            <a:pPr lvl="1"/>
            <a:r>
              <a:rPr lang="en-US" sz="1600" dirty="0" smtClean="0"/>
              <a:t>we </a:t>
            </a:r>
            <a:r>
              <a:rPr lang="en-US" sz="1600" dirty="0" smtClean="0">
                <a:solidFill>
                  <a:srgbClr val="C00000"/>
                </a:solidFill>
              </a:rPr>
              <a:t>rewrite the ecosystem to reflect the new version </a:t>
            </a:r>
            <a:r>
              <a:rPr lang="en-US" sz="1600" dirty="0" smtClean="0"/>
              <a:t>in the parts that are affected and do not veto the change via a rewriting algorithm </a:t>
            </a:r>
          </a:p>
          <a:p>
            <a:pPr lvl="2"/>
            <a:r>
              <a:rPr lang="en-US" sz="1400" dirty="0" smtClean="0"/>
              <a:t>Within this task, we </a:t>
            </a:r>
            <a:r>
              <a:rPr lang="en-US" sz="1400" dirty="0" smtClean="0">
                <a:solidFill>
                  <a:srgbClr val="FF0000"/>
                </a:solidFill>
              </a:rPr>
              <a:t>resolve conflicts </a:t>
            </a:r>
            <a:r>
              <a:rPr lang="en-US" sz="1400" dirty="0" smtClean="0"/>
              <a:t>(different modules dictate conflicting reactions) via a conflict resolution algorithm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000000"/>
                </a:solidFill>
              </a:rPr>
              <a:t>Status Determination: who is affected and how</a:t>
            </a:r>
            <a:endParaRPr lang="el-GR" dirty="0"/>
          </a:p>
        </p:txBody>
      </p:sp>
      <p:sp>
        <p:nvSpPr>
          <p:cNvPr id="9" name="Text Placeholder 8"/>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smtClean="0">
                <a:solidFill>
                  <a:srgbClr val="000000"/>
                </a:solidFill>
              </a:rPr>
              <a:t>Correctness of “event flooding”</a:t>
            </a:r>
            <a:endParaRPr lang="el-GR"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53</a:t>
            </a:fld>
            <a:endParaRPr lang="en-US" dirty="0"/>
          </a:p>
        </p:txBody>
      </p:sp>
      <p:sp>
        <p:nvSpPr>
          <p:cNvPr id="287" name="TextShape 2"/>
          <p:cNvSpPr txBox="1"/>
          <p:nvPr/>
        </p:nvSpPr>
        <p:spPr>
          <a:xfrm>
            <a:off x="274320" y="1600200"/>
            <a:ext cx="4698000" cy="4525560"/>
          </a:xfrm>
          <a:prstGeom prst="rect">
            <a:avLst/>
          </a:prstGeom>
        </p:spPr>
        <p:txBody>
          <a:bodyPr/>
          <a:lstStyle/>
          <a:p>
            <a:pPr>
              <a:lnSpc>
                <a:spcPct val="100000"/>
              </a:lnSpc>
            </a:pPr>
            <a:r>
              <a:rPr lang="en-US" sz="2400" dirty="0">
                <a:solidFill>
                  <a:srgbClr val="000000"/>
                </a:solidFill>
                <a:latin typeface="Calibri"/>
              </a:rPr>
              <a:t>How do we </a:t>
            </a:r>
            <a:r>
              <a:rPr lang="en-US" sz="2400" b="1" dirty="0">
                <a:solidFill>
                  <a:srgbClr val="0000FF"/>
                </a:solidFill>
                <a:latin typeface="Calibri"/>
              </a:rPr>
              <a:t>guarantee</a:t>
            </a:r>
            <a:r>
              <a:rPr lang="en-US" sz="2400" b="1" dirty="0">
                <a:solidFill>
                  <a:srgbClr val="000000"/>
                </a:solidFill>
                <a:latin typeface="Calibri"/>
              </a:rPr>
              <a:t> </a:t>
            </a:r>
            <a:r>
              <a:rPr lang="en-US" sz="2400" dirty="0">
                <a:solidFill>
                  <a:srgbClr val="000000"/>
                </a:solidFill>
                <a:latin typeface="Calibri"/>
              </a:rPr>
              <a:t>that when </a:t>
            </a:r>
            <a:r>
              <a:rPr lang="en-US" sz="2400" dirty="0">
                <a:solidFill>
                  <a:srgbClr val="C00000"/>
                </a:solidFill>
                <a:latin typeface="Calibri"/>
              </a:rPr>
              <a:t>a change occurs at the source nodes of the AG</a:t>
            </a:r>
            <a:r>
              <a:rPr lang="en-US" sz="2400" dirty="0">
                <a:solidFill>
                  <a:srgbClr val="000000"/>
                </a:solidFill>
                <a:latin typeface="Calibri"/>
              </a:rPr>
              <a:t>, this is </a:t>
            </a:r>
            <a:r>
              <a:rPr lang="en-US" sz="2400" b="1" dirty="0">
                <a:solidFill>
                  <a:srgbClr val="0000FF"/>
                </a:solidFill>
                <a:latin typeface="Calibri"/>
              </a:rPr>
              <a:t>correctly</a:t>
            </a:r>
            <a:r>
              <a:rPr lang="en-US" sz="2400" dirty="0">
                <a:solidFill>
                  <a:srgbClr val="000000"/>
                </a:solidFill>
                <a:latin typeface="Calibri"/>
              </a:rPr>
              <a:t> propagated to the end nodes of the </a:t>
            </a:r>
            <a:r>
              <a:rPr lang="en-US" sz="2400" dirty="0" smtClean="0">
                <a:solidFill>
                  <a:srgbClr val="000000"/>
                </a:solidFill>
                <a:latin typeface="Calibri"/>
              </a:rPr>
              <a:t>graph?</a:t>
            </a:r>
            <a:endParaRPr dirty="0" smtClean="0"/>
          </a:p>
          <a:p>
            <a:pPr marL="719138" lvl="1" indent="-261938">
              <a:lnSpc>
                <a:spcPct val="100000"/>
              </a:lnSpc>
              <a:buSzPct val="100000"/>
              <a:buFont typeface="Arial" pitchFamily="34" charset="0"/>
              <a:buChar char="•"/>
            </a:pPr>
            <a:r>
              <a:rPr lang="en-US" sz="2000" dirty="0" smtClean="0">
                <a:solidFill>
                  <a:srgbClr val="000000"/>
                </a:solidFill>
                <a:latin typeface="Calibri"/>
              </a:rPr>
              <a:t>We notify exactly the nodes that should be notified </a:t>
            </a:r>
            <a:endParaRPr dirty="0" smtClean="0"/>
          </a:p>
          <a:p>
            <a:pPr marL="719138" lvl="1" indent="-261938">
              <a:lnSpc>
                <a:spcPct val="100000"/>
              </a:lnSpc>
              <a:buSzPct val="100000"/>
              <a:buFont typeface="Arial" pitchFamily="34" charset="0"/>
              <a:buChar char="•"/>
            </a:pPr>
            <a:r>
              <a:rPr lang="en-US" sz="2000" dirty="0" smtClean="0">
                <a:solidFill>
                  <a:srgbClr val="000000"/>
                </a:solidFill>
                <a:latin typeface="Calibri"/>
              </a:rPr>
              <a:t>The </a:t>
            </a:r>
            <a:r>
              <a:rPr lang="en-US" sz="2000" dirty="0">
                <a:solidFill>
                  <a:srgbClr val="000000"/>
                </a:solidFill>
                <a:latin typeface="Calibri"/>
              </a:rPr>
              <a:t>status of a node is determined independently of how messages arrive at the node</a:t>
            </a:r>
            <a:endParaRPr dirty="0"/>
          </a:p>
          <a:p>
            <a:pPr marL="719138" lvl="1" indent="-261938">
              <a:lnSpc>
                <a:spcPct val="100000"/>
              </a:lnSpc>
              <a:buSzPct val="100000"/>
              <a:buFont typeface="Arial" pitchFamily="34" charset="0"/>
              <a:buChar char="•"/>
            </a:pPr>
            <a:r>
              <a:rPr lang="en-US" sz="2000" dirty="0">
                <a:solidFill>
                  <a:srgbClr val="000000"/>
                </a:solidFill>
                <a:latin typeface="Calibri"/>
              </a:rPr>
              <a:t>Without infinite </a:t>
            </a:r>
            <a:r>
              <a:rPr lang="en-US" sz="2000" dirty="0" smtClean="0">
                <a:solidFill>
                  <a:srgbClr val="000000"/>
                </a:solidFill>
                <a:latin typeface="Calibri"/>
              </a:rPr>
              <a:t>looping – i.e., termination</a:t>
            </a:r>
            <a:endParaRPr dirty="0"/>
          </a:p>
        </p:txBody>
      </p:sp>
      <p:sp>
        <p:nvSpPr>
          <p:cNvPr id="288" name="CustomShape 3"/>
          <p:cNvSpPr/>
          <p:nvPr/>
        </p:nvSpPr>
        <p:spPr>
          <a:xfrm>
            <a:off x="6139080" y="160020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Q</a:t>
            </a:r>
            <a:endParaRPr dirty="0"/>
          </a:p>
        </p:txBody>
      </p:sp>
      <p:sp>
        <p:nvSpPr>
          <p:cNvPr id="289" name="CustomShape 4"/>
          <p:cNvSpPr/>
          <p:nvPr/>
        </p:nvSpPr>
        <p:spPr>
          <a:xfrm>
            <a:off x="4972320" y="3308400"/>
            <a:ext cx="1345680" cy="129204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V1</a:t>
            </a:r>
            <a:endParaRPr dirty="0"/>
          </a:p>
        </p:txBody>
      </p:sp>
      <p:sp>
        <p:nvSpPr>
          <p:cNvPr id="290" name="CustomShape 5"/>
          <p:cNvSpPr/>
          <p:nvPr/>
        </p:nvSpPr>
        <p:spPr>
          <a:xfrm>
            <a:off x="7664760" y="323532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V2</a:t>
            </a:r>
            <a:endParaRPr dirty="0"/>
          </a:p>
        </p:txBody>
      </p:sp>
      <p:sp>
        <p:nvSpPr>
          <p:cNvPr id="291" name="CustomShape 6"/>
          <p:cNvSpPr/>
          <p:nvPr/>
        </p:nvSpPr>
        <p:spPr>
          <a:xfrm>
            <a:off x="6228000" y="483228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R</a:t>
            </a:r>
            <a:endParaRPr dirty="0"/>
          </a:p>
        </p:txBody>
      </p:sp>
      <p:sp>
        <p:nvSpPr>
          <p:cNvPr id="292" name="Line 7"/>
          <p:cNvSpPr/>
          <p:nvPr/>
        </p:nvSpPr>
        <p:spPr>
          <a:xfrm flipH="1">
            <a:off x="5645160" y="2703240"/>
            <a:ext cx="690480" cy="604800"/>
          </a:xfrm>
          <a:prstGeom prst="line">
            <a:avLst/>
          </a:prstGeom>
          <a:ln w="9360">
            <a:solidFill>
              <a:srgbClr val="4A7EBB"/>
            </a:solidFill>
            <a:round/>
          </a:ln>
        </p:spPr>
      </p:sp>
      <p:sp>
        <p:nvSpPr>
          <p:cNvPr id="293" name="Line 8"/>
          <p:cNvSpPr/>
          <p:nvPr/>
        </p:nvSpPr>
        <p:spPr>
          <a:xfrm>
            <a:off x="5645160" y="4600440"/>
            <a:ext cx="780840" cy="422280"/>
          </a:xfrm>
          <a:prstGeom prst="line">
            <a:avLst/>
          </a:prstGeom>
          <a:ln w="9360">
            <a:solidFill>
              <a:srgbClr val="4A7EBB"/>
            </a:solidFill>
            <a:round/>
          </a:ln>
        </p:spPr>
      </p:sp>
      <p:sp>
        <p:nvSpPr>
          <p:cNvPr id="294" name="Line 9"/>
          <p:cNvSpPr/>
          <p:nvPr/>
        </p:nvSpPr>
        <p:spPr>
          <a:xfrm>
            <a:off x="7288200" y="2703240"/>
            <a:ext cx="573120" cy="720720"/>
          </a:xfrm>
          <a:prstGeom prst="line">
            <a:avLst/>
          </a:prstGeom>
          <a:ln w="9360">
            <a:solidFill>
              <a:srgbClr val="4A7EBB"/>
            </a:solidFill>
            <a:round/>
          </a:ln>
        </p:spPr>
      </p:sp>
      <p:sp>
        <p:nvSpPr>
          <p:cNvPr id="295" name="Line 10"/>
          <p:cNvSpPr/>
          <p:nvPr/>
        </p:nvSpPr>
        <p:spPr>
          <a:xfrm flipH="1">
            <a:off x="7377120" y="4338360"/>
            <a:ext cx="484200" cy="684360"/>
          </a:xfrm>
          <a:prstGeom prst="line">
            <a:avLst/>
          </a:prstGeom>
          <a:ln w="9360">
            <a:solidFill>
              <a:srgbClr val="4A7EBB"/>
            </a:solidFill>
            <a:roun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dirty="0"/>
          </a:p>
        </p:txBody>
      </p:sp>
      <p:sp>
        <p:nvSpPr>
          <p:cNvPr id="10" name="Title 9"/>
          <p:cNvSpPr>
            <a:spLocks noGrp="1"/>
          </p:cNvSpPr>
          <p:nvPr>
            <p:ph type="title"/>
          </p:nvPr>
        </p:nvSpPr>
        <p:spPr/>
        <p:txBody>
          <a:bodyPr>
            <a:normAutofit/>
          </a:bodyPr>
          <a:lstStyle/>
          <a:p>
            <a:r>
              <a:rPr lang="en-US" dirty="0" smtClean="0">
                <a:solidFill>
                  <a:srgbClr val="000000"/>
                </a:solidFill>
              </a:rPr>
              <a:t>Method at a glance</a:t>
            </a:r>
            <a:endParaRPr lang="el-GR" dirty="0"/>
          </a:p>
        </p:txBody>
      </p:sp>
      <p:sp>
        <p:nvSpPr>
          <p:cNvPr id="11" name="Content Placeholder 10"/>
          <p:cNvSpPr>
            <a:spLocks noGrp="1"/>
          </p:cNvSpPr>
          <p:nvPr>
            <p:ph idx="1"/>
          </p:nvPr>
        </p:nvSpPr>
        <p:spPr/>
        <p:txBody>
          <a:bodyPr>
            <a:normAutofit fontScale="92500"/>
          </a:bodyPr>
          <a:lstStyle/>
          <a:p>
            <a:pPr>
              <a:lnSpc>
                <a:spcPct val="100000"/>
              </a:lnSpc>
              <a:buFont typeface="Calibri"/>
              <a:buAutoNum type="arabicPeriod"/>
            </a:pPr>
            <a:r>
              <a:rPr lang="en-US" dirty="0" smtClean="0">
                <a:solidFill>
                  <a:srgbClr val="000000"/>
                </a:solidFill>
              </a:rPr>
              <a:t>Topologically sort the graph</a:t>
            </a:r>
            <a:endParaRPr lang="en-US" dirty="0" smtClean="0"/>
          </a:p>
          <a:p>
            <a:pPr>
              <a:lnSpc>
                <a:spcPct val="100000"/>
              </a:lnSpc>
              <a:buFont typeface="Calibri"/>
              <a:buAutoNum type="arabicPeriod"/>
            </a:pPr>
            <a:r>
              <a:rPr lang="en-US" dirty="0" smtClean="0">
                <a:solidFill>
                  <a:srgbClr val="C00000"/>
                </a:solidFill>
              </a:rPr>
              <a:t>Visit affected modules with its topological order </a:t>
            </a:r>
            <a:r>
              <a:rPr lang="en-US" dirty="0" smtClean="0">
                <a:solidFill>
                  <a:srgbClr val="000000"/>
                </a:solidFill>
              </a:rPr>
              <a:t>and process its incoming messages for it. </a:t>
            </a:r>
            <a:endParaRPr lang="en-US" dirty="0" smtClean="0"/>
          </a:p>
          <a:p>
            <a:pPr>
              <a:lnSpc>
                <a:spcPct val="100000"/>
              </a:lnSpc>
              <a:buFont typeface="Calibri"/>
              <a:buAutoNum type="arabicPeriod"/>
            </a:pPr>
            <a:r>
              <a:rPr lang="en-US" dirty="0" smtClean="0">
                <a:solidFill>
                  <a:srgbClr val="0000FF"/>
                </a:solidFill>
              </a:rPr>
              <a:t>Principle of locality</a:t>
            </a:r>
            <a:r>
              <a:rPr lang="en-US" dirty="0" smtClean="0">
                <a:solidFill>
                  <a:srgbClr val="000000"/>
                </a:solidFill>
              </a:rPr>
              <a:t>: process locally the incoming messages and make sure that within each module</a:t>
            </a:r>
          </a:p>
          <a:p>
            <a:pPr lvl="1"/>
            <a:r>
              <a:rPr lang="en-US" dirty="0" smtClean="0">
                <a:solidFill>
                  <a:srgbClr val="000000"/>
                </a:solidFill>
              </a:rPr>
              <a:t>Affected internal nodes are appropriately highlighted</a:t>
            </a:r>
          </a:p>
          <a:p>
            <a:pPr lvl="1"/>
            <a:r>
              <a:rPr lang="en-US" dirty="0" smtClean="0">
                <a:solidFill>
                  <a:srgbClr val="000000"/>
                </a:solidFill>
              </a:rPr>
              <a:t>The reaction to the event is determined correctly</a:t>
            </a:r>
          </a:p>
          <a:p>
            <a:pPr lvl="1"/>
            <a:r>
              <a:rPr lang="en-US" dirty="0" smtClean="0">
                <a:solidFill>
                  <a:srgbClr val="000000"/>
                </a:solidFill>
              </a:rPr>
              <a:t>If the final status is not a veto, notify appropriately the next modules</a:t>
            </a:r>
            <a:endParaRPr lang="en-US" dirty="0" smtClean="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dirty="0"/>
          </a:p>
        </p:txBody>
      </p:sp>
      <p:sp>
        <p:nvSpPr>
          <p:cNvPr id="7" name="Title 6"/>
          <p:cNvSpPr>
            <a:spLocks noGrp="1"/>
          </p:cNvSpPr>
          <p:nvPr>
            <p:ph type="title"/>
          </p:nvPr>
        </p:nvSpPr>
        <p:spPr/>
        <p:txBody>
          <a:bodyPr>
            <a:normAutofit/>
          </a:bodyPr>
          <a:lstStyle/>
          <a:p>
            <a:r>
              <a:rPr lang="en-US" dirty="0" smtClean="0">
                <a:solidFill>
                  <a:srgbClr val="000000"/>
                </a:solidFill>
              </a:rPr>
              <a:t>Propagation mechanism</a:t>
            </a:r>
            <a:endParaRPr lang="el-GR" dirty="0"/>
          </a:p>
        </p:txBody>
      </p:sp>
      <p:sp>
        <p:nvSpPr>
          <p:cNvPr id="298" name="TextShape 2"/>
          <p:cNvSpPr txBox="1"/>
          <p:nvPr/>
        </p:nvSpPr>
        <p:spPr>
          <a:xfrm>
            <a:off x="457200" y="1295400"/>
            <a:ext cx="4222800" cy="4876800"/>
          </a:xfrm>
          <a:prstGeom prst="rect">
            <a:avLst/>
          </a:prstGeom>
        </p:spPr>
        <p:txBody>
          <a:bodyPr/>
          <a:lstStyle/>
          <a:p>
            <a:pPr marL="355600" indent="-355600">
              <a:lnSpc>
                <a:spcPct val="100000"/>
              </a:lnSpc>
              <a:buFont typeface="Arial" pitchFamily="34" charset="0"/>
              <a:buChar char="•"/>
            </a:pPr>
            <a:r>
              <a:rPr lang="en-US" dirty="0">
                <a:solidFill>
                  <a:srgbClr val="0000FF"/>
                </a:solidFill>
                <a:latin typeface="Calibri"/>
              </a:rPr>
              <a:t>Modules communicate with each other via a single means: the schema of a provider module notifies the input schema of a consumer module when this is necessary</a:t>
            </a:r>
            <a:endParaRPr dirty="0">
              <a:solidFill>
                <a:srgbClr val="0000FF"/>
              </a:solidFill>
            </a:endParaRPr>
          </a:p>
          <a:p>
            <a:pPr marL="355600" indent="-355600">
              <a:lnSpc>
                <a:spcPct val="100000"/>
              </a:lnSpc>
              <a:buFont typeface="Arial" pitchFamily="34" charset="0"/>
              <a:buChar char="•"/>
            </a:pPr>
            <a:r>
              <a:rPr lang="en-US" dirty="0" smtClean="0">
                <a:solidFill>
                  <a:srgbClr val="FF0000"/>
                </a:solidFill>
                <a:latin typeface="Calibri"/>
              </a:rPr>
              <a:t>Two levels of propagation:</a:t>
            </a:r>
            <a:endParaRPr dirty="0">
              <a:solidFill>
                <a:srgbClr val="FF0000"/>
              </a:solidFill>
            </a:endParaRPr>
          </a:p>
          <a:p>
            <a:pPr marL="812800" lvl="2" indent="-355600">
              <a:buSzPct val="100000"/>
              <a:buFont typeface="Arial" pitchFamily="34" charset="0"/>
              <a:buChar char="•"/>
            </a:pPr>
            <a:r>
              <a:rPr lang="en-US" dirty="0" smtClean="0">
                <a:solidFill>
                  <a:srgbClr val="FF0000"/>
                </a:solidFill>
                <a:latin typeface="Calibri"/>
              </a:rPr>
              <a:t>Graph level</a:t>
            </a:r>
            <a:r>
              <a:rPr lang="en-US" dirty="0" smtClean="0">
                <a:solidFill>
                  <a:srgbClr val="000000"/>
                </a:solidFill>
                <a:latin typeface="Calibri"/>
              </a:rPr>
              <a:t>: At </a:t>
            </a:r>
            <a:r>
              <a:rPr lang="en-US" dirty="0">
                <a:solidFill>
                  <a:srgbClr val="000000"/>
                </a:solidFill>
                <a:latin typeface="Calibri"/>
              </a:rPr>
              <a:t>the module </a:t>
            </a:r>
            <a:r>
              <a:rPr lang="en-US" dirty="0" smtClean="0">
                <a:solidFill>
                  <a:srgbClr val="000000"/>
                </a:solidFill>
                <a:latin typeface="Calibri"/>
              </a:rPr>
              <a:t>level, we need to determine the order and mechanism to visit each module</a:t>
            </a:r>
            <a:endParaRPr dirty="0"/>
          </a:p>
          <a:p>
            <a:pPr marL="812800" lvl="2" indent="-355600">
              <a:buSzPct val="100000"/>
              <a:buFont typeface="Arial" pitchFamily="34" charset="0"/>
              <a:buChar char="•"/>
            </a:pPr>
            <a:r>
              <a:rPr lang="en-US" dirty="0" smtClean="0">
                <a:solidFill>
                  <a:srgbClr val="FF0000"/>
                </a:solidFill>
                <a:latin typeface="Calibri"/>
              </a:rPr>
              <a:t>Intra-module level</a:t>
            </a:r>
            <a:r>
              <a:rPr lang="en-US" dirty="0" smtClean="0">
                <a:solidFill>
                  <a:srgbClr val="000000"/>
                </a:solidFill>
                <a:latin typeface="Calibri"/>
              </a:rPr>
              <a:t>: within each module, we need to determine the order and mechanism to visit the module’s components and decide who is affected and how it reacts + notify consumers</a:t>
            </a:r>
            <a:endParaRPr dirty="0"/>
          </a:p>
        </p:txBody>
      </p:sp>
      <p:pic>
        <p:nvPicPr>
          <p:cNvPr id="299" name="Picture 3"/>
          <p:cNvPicPr/>
          <p:nvPr/>
        </p:nvPicPr>
        <p:blipFill>
          <a:blip r:embed="rId3" cstate="print"/>
          <a:stretch>
            <a:fillRect/>
          </a:stretch>
        </p:blipFill>
        <p:spPr>
          <a:xfrm>
            <a:off x="4680000" y="1197000"/>
            <a:ext cx="4284360" cy="499068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457200" y="274680"/>
            <a:ext cx="8229240" cy="1142640"/>
          </a:xfrm>
          <a:prstGeom prst="rect">
            <a:avLst/>
          </a:prstGeom>
        </p:spPr>
        <p:txBody>
          <a:bodyPr wrap="none" lIns="0" tIns="0" rIns="0" bIns="0" anchor="t"/>
          <a:lstStyle/>
          <a:p>
            <a:pPr algn="ctr"/>
            <a:endParaRPr sz="3200" dirty="0">
              <a:latin typeface="Calibri" pitchFamily="34" charset="0"/>
            </a:endParaRPr>
          </a:p>
        </p:txBody>
      </p:sp>
      <p:pic>
        <p:nvPicPr>
          <p:cNvPr id="5" name="Picture 4" descr="algo2.png"/>
          <p:cNvPicPr>
            <a:picLocks noChangeAspect="1"/>
          </p:cNvPicPr>
          <p:nvPr/>
        </p:nvPicPr>
        <p:blipFill>
          <a:blip r:embed="rId3" cstate="print"/>
          <a:stretch>
            <a:fillRect/>
          </a:stretch>
        </p:blipFill>
        <p:spPr>
          <a:xfrm>
            <a:off x="1752600" y="762000"/>
            <a:ext cx="5638800" cy="5570658"/>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dirty="0"/>
          </a:p>
        </p:txBody>
      </p:sp>
      <p:sp>
        <p:nvSpPr>
          <p:cNvPr id="9" name="Title 8"/>
          <p:cNvSpPr>
            <a:spLocks noGrp="1"/>
          </p:cNvSpPr>
          <p:nvPr>
            <p:ph type="title"/>
          </p:nvPr>
        </p:nvSpPr>
        <p:spPr/>
        <p:txBody>
          <a:bodyPr>
            <a:normAutofit fontScale="90000"/>
          </a:bodyPr>
          <a:lstStyle/>
          <a:p>
            <a:r>
              <a:rPr lang="en-US" dirty="0" smtClean="0">
                <a:solidFill>
                  <a:srgbClr val="000000"/>
                </a:solidFill>
              </a:rPr>
              <a:t>Theoretical Guarantees</a:t>
            </a:r>
            <a:r>
              <a:rPr lang="en-US" dirty="0" smtClean="0"/>
              <a:t/>
            </a:r>
            <a:br>
              <a:rPr lang="en-US" dirty="0" smtClean="0"/>
            </a:br>
            <a:endParaRPr lang="el-GR" dirty="0"/>
          </a:p>
        </p:txBody>
      </p:sp>
      <p:sp>
        <p:nvSpPr>
          <p:cNvPr id="10" name="Content Placeholder 9"/>
          <p:cNvSpPr>
            <a:spLocks noGrp="1"/>
          </p:cNvSpPr>
          <p:nvPr>
            <p:ph idx="1"/>
          </p:nvPr>
        </p:nvSpPr>
        <p:spPr/>
        <p:txBody>
          <a:bodyPr>
            <a:normAutofit/>
          </a:bodyPr>
          <a:lstStyle/>
          <a:p>
            <a:pPr>
              <a:buFont typeface="Arial"/>
              <a:buChar char="•"/>
            </a:pPr>
            <a:r>
              <a:rPr lang="en-US" sz="2400" dirty="0" smtClean="0">
                <a:solidFill>
                  <a:srgbClr val="000000"/>
                </a:solidFill>
              </a:rPr>
              <a:t>At the </a:t>
            </a:r>
            <a:r>
              <a:rPr lang="en-US" sz="2400" u="sng" dirty="0" smtClean="0">
                <a:solidFill>
                  <a:srgbClr val="000000"/>
                </a:solidFill>
              </a:rPr>
              <a:t>inter-module</a:t>
            </a:r>
            <a:r>
              <a:rPr lang="en-US" sz="2400" dirty="0" smtClean="0">
                <a:solidFill>
                  <a:srgbClr val="000000"/>
                </a:solidFill>
              </a:rPr>
              <a:t> level</a:t>
            </a:r>
            <a:endParaRPr lang="en-US" dirty="0" smtClean="0"/>
          </a:p>
          <a:p>
            <a:pPr marL="742950" lvl="2" indent="-342900">
              <a:buSzPct val="100000"/>
              <a:buFont typeface="Arial"/>
              <a:buChar char="•"/>
            </a:pPr>
            <a:r>
              <a:rPr lang="en-US" sz="2000" dirty="0" smtClean="0">
                <a:solidFill>
                  <a:srgbClr val="000000"/>
                </a:solidFill>
              </a:rPr>
              <a:t>Theorem 1 (</a:t>
            </a:r>
            <a:r>
              <a:rPr lang="en-US" sz="2000" dirty="0" smtClean="0">
                <a:solidFill>
                  <a:srgbClr val="0000FF"/>
                </a:solidFill>
              </a:rPr>
              <a:t>termination</a:t>
            </a:r>
            <a:r>
              <a:rPr lang="en-US" sz="2000" dirty="0" smtClean="0">
                <a:solidFill>
                  <a:srgbClr val="000000"/>
                </a:solidFill>
              </a:rPr>
              <a:t>). The message propagation at the inter-module level terminates.</a:t>
            </a:r>
          </a:p>
          <a:p>
            <a:pPr marL="742950" lvl="2" indent="-342900">
              <a:buSzPct val="100000"/>
              <a:buFont typeface="Arial"/>
              <a:buChar char="•"/>
            </a:pPr>
            <a:r>
              <a:rPr lang="en-US" sz="2000" dirty="0" smtClean="0">
                <a:solidFill>
                  <a:srgbClr val="000000"/>
                </a:solidFill>
              </a:rPr>
              <a:t>Theorem 2 (</a:t>
            </a:r>
            <a:r>
              <a:rPr lang="en-US" sz="2000" dirty="0" smtClean="0">
                <a:solidFill>
                  <a:srgbClr val="C00000"/>
                </a:solidFill>
              </a:rPr>
              <a:t>unique status</a:t>
            </a:r>
            <a:r>
              <a:rPr lang="en-US" sz="2000" dirty="0" smtClean="0">
                <a:solidFill>
                  <a:srgbClr val="000000"/>
                </a:solidFill>
              </a:rPr>
              <a:t>). Each module in the graph will assume a unique status once the message propagation terminates.</a:t>
            </a:r>
          </a:p>
          <a:p>
            <a:pPr marL="742950" lvl="2" indent="-342900">
              <a:buSzPct val="100000"/>
              <a:buFont typeface="Arial"/>
              <a:buChar char="•"/>
            </a:pPr>
            <a:r>
              <a:rPr lang="en-US" sz="2000" dirty="0" smtClean="0">
                <a:solidFill>
                  <a:srgbClr val="000000"/>
                </a:solidFill>
              </a:rPr>
              <a:t>Theorem 3 (</a:t>
            </a:r>
            <a:r>
              <a:rPr lang="en-US" sz="2000" dirty="0" smtClean="0">
                <a:solidFill>
                  <a:srgbClr val="0000FF"/>
                </a:solidFill>
              </a:rPr>
              <a:t>correctness</a:t>
            </a:r>
            <a:r>
              <a:rPr lang="en-US" sz="2000" dirty="0" smtClean="0">
                <a:solidFill>
                  <a:srgbClr val="000000"/>
                </a:solidFill>
              </a:rPr>
              <a:t>). Messages are correctly propagated to the modules of the graph</a:t>
            </a:r>
          </a:p>
          <a:p>
            <a:pPr>
              <a:buFont typeface="Arial"/>
              <a:buChar char="•"/>
            </a:pPr>
            <a:r>
              <a:rPr lang="en-US" sz="2400" dirty="0" smtClean="0">
                <a:solidFill>
                  <a:srgbClr val="000000"/>
                </a:solidFill>
              </a:rPr>
              <a:t>At the </a:t>
            </a:r>
            <a:r>
              <a:rPr lang="en-US" sz="2400" u="sng" dirty="0" smtClean="0">
                <a:solidFill>
                  <a:srgbClr val="000000"/>
                </a:solidFill>
              </a:rPr>
              <a:t>intra-module</a:t>
            </a:r>
            <a:r>
              <a:rPr lang="en-US" sz="2400" dirty="0" smtClean="0">
                <a:solidFill>
                  <a:srgbClr val="000000"/>
                </a:solidFill>
              </a:rPr>
              <a:t> level</a:t>
            </a:r>
          </a:p>
          <a:p>
            <a:pPr marL="742950" lvl="2" indent="-342900">
              <a:buSzPct val="100000"/>
              <a:buFont typeface="Arial"/>
              <a:buChar char="•"/>
            </a:pPr>
            <a:r>
              <a:rPr lang="en-US" sz="2000" dirty="0" smtClean="0">
                <a:solidFill>
                  <a:srgbClr val="000000"/>
                </a:solidFill>
              </a:rPr>
              <a:t>Theorem 4 (</a:t>
            </a:r>
            <a:r>
              <a:rPr lang="en-US" sz="2000" dirty="0" smtClean="0">
                <a:solidFill>
                  <a:srgbClr val="C00000"/>
                </a:solidFill>
              </a:rPr>
              <a:t>termination and correctness</a:t>
            </a:r>
            <a:r>
              <a:rPr lang="en-US" sz="2000" dirty="0" smtClean="0">
                <a:solidFill>
                  <a:srgbClr val="000000"/>
                </a:solidFill>
              </a:rPr>
              <a:t>). The message propagation at the intra</a:t>
            </a:r>
            <a:r>
              <a:rPr lang="el-GR" sz="2000" dirty="0" smtClean="0">
                <a:solidFill>
                  <a:srgbClr val="000000"/>
                </a:solidFill>
              </a:rPr>
              <a:t>-</a:t>
            </a:r>
            <a:r>
              <a:rPr lang="en-US" sz="2000" dirty="0" smtClean="0">
                <a:solidFill>
                  <a:srgbClr val="000000"/>
                </a:solidFill>
              </a:rPr>
              <a:t>module level terminates and each node assumes a status.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a:t>
            </a:r>
            <a:r>
              <a:rPr lang="en-US" dirty="0" smtClean="0"/>
              <a:t>Check: handling policy conflicts</a:t>
            </a:r>
            <a:endParaRPr lang="el-GR" dirty="0"/>
          </a:p>
        </p:txBody>
      </p:sp>
      <p:sp>
        <p:nvSpPr>
          <p:cNvPr id="3" name="Text Placeholder 2"/>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a:t>
            </a:r>
            <a:r>
              <a:rPr lang="en-US" dirty="0" smtClean="0">
                <a:solidFill>
                  <a:srgbClr val="8B8B8B"/>
                </a:solidFill>
              </a:rPr>
              <a:t>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12"/>
          </p:nvPr>
        </p:nvSpPr>
        <p:spPr/>
        <p:txBody>
          <a:bodyPr/>
          <a:lstStyle/>
          <a:p>
            <a:fld id="{B6F15528-21DE-4FAA-801E-634DDDAF4B2B}" type="slidenum">
              <a:rPr lang="en-US" smtClean="0"/>
              <a:pPr/>
              <a:t>59</a:t>
            </a:fld>
            <a:endParaRPr lang="en-US" dirty="0"/>
          </a:p>
        </p:txBody>
      </p:sp>
      <p:sp>
        <p:nvSpPr>
          <p:cNvPr id="333" name="TextShape 1"/>
          <p:cNvSpPr txBox="1"/>
          <p:nvPr/>
        </p:nvSpPr>
        <p:spPr>
          <a:xfrm>
            <a:off x="457200" y="274680"/>
            <a:ext cx="8229240" cy="1142640"/>
          </a:xfrm>
          <a:prstGeom prst="rect">
            <a:avLst/>
          </a:prstGeom>
        </p:spPr>
        <p:txBody>
          <a:bodyPr anchor="ctr"/>
          <a:lstStyle/>
          <a:p>
            <a:pPr algn="ctr">
              <a:lnSpc>
                <a:spcPct val="100000"/>
              </a:lnSpc>
            </a:pPr>
            <a:endParaRPr dirty="0"/>
          </a:p>
        </p:txBody>
      </p:sp>
      <p:sp>
        <p:nvSpPr>
          <p:cNvPr id="334" name="CustomShape 2"/>
          <p:cNvSpPr/>
          <p:nvPr/>
        </p:nvSpPr>
        <p:spPr>
          <a:xfrm>
            <a:off x="9368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35" name="CustomShape 3"/>
          <p:cNvSpPr/>
          <p:nvPr/>
        </p:nvSpPr>
        <p:spPr>
          <a:xfrm>
            <a:off x="9210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View0</a:t>
            </a:r>
            <a:endParaRPr dirty="0"/>
          </a:p>
        </p:txBody>
      </p:sp>
      <p:sp>
        <p:nvSpPr>
          <p:cNvPr id="336" name="CustomShape 4"/>
          <p:cNvSpPr/>
          <p:nvPr/>
        </p:nvSpPr>
        <p:spPr>
          <a:xfrm>
            <a:off x="1557840" y="2241360"/>
            <a:ext cx="5400" cy="250920"/>
          </a:xfrm>
          <a:prstGeom prst="straightConnector1">
            <a:avLst/>
          </a:prstGeom>
          <a:ln w="9360">
            <a:solidFill>
              <a:srgbClr val="4A7EBB"/>
            </a:solidFill>
            <a:round/>
            <a:tailEnd type="triangle" w="med" len="med"/>
          </a:ln>
        </p:spPr>
      </p:sp>
      <p:sp>
        <p:nvSpPr>
          <p:cNvPr id="337" name="CustomShape 5"/>
          <p:cNvSpPr/>
          <p:nvPr/>
        </p:nvSpPr>
        <p:spPr>
          <a:xfrm>
            <a:off x="1736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View1</a:t>
            </a:r>
            <a:endParaRPr dirty="0"/>
          </a:p>
        </p:txBody>
      </p:sp>
      <p:sp>
        <p:nvSpPr>
          <p:cNvPr id="338" name="CustomShape 6"/>
          <p:cNvSpPr/>
          <p:nvPr/>
        </p:nvSpPr>
        <p:spPr>
          <a:xfrm>
            <a:off x="16100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View2</a:t>
            </a:r>
            <a:endParaRPr dirty="0"/>
          </a:p>
        </p:txBody>
      </p:sp>
      <p:sp>
        <p:nvSpPr>
          <p:cNvPr id="339" name="CustomShape 7"/>
          <p:cNvSpPr/>
          <p:nvPr/>
        </p:nvSpPr>
        <p:spPr>
          <a:xfrm flipH="1">
            <a:off x="815520" y="2800080"/>
            <a:ext cx="292680" cy="268560"/>
          </a:xfrm>
          <a:prstGeom prst="straightConnector1">
            <a:avLst/>
          </a:prstGeom>
          <a:ln w="9360">
            <a:solidFill>
              <a:srgbClr val="4A7EBB"/>
            </a:solidFill>
            <a:round/>
            <a:tailEnd type="triangle" w="med" len="med"/>
          </a:ln>
        </p:spPr>
      </p:sp>
      <p:sp>
        <p:nvSpPr>
          <p:cNvPr id="340" name="CustomShape 8"/>
          <p:cNvSpPr/>
          <p:nvPr/>
        </p:nvSpPr>
        <p:spPr>
          <a:xfrm>
            <a:off x="2017920" y="2800080"/>
            <a:ext cx="234360" cy="268560"/>
          </a:xfrm>
          <a:prstGeom prst="straightConnector1">
            <a:avLst/>
          </a:prstGeom>
          <a:ln w="9360">
            <a:solidFill>
              <a:srgbClr val="4A7EBB"/>
            </a:solidFill>
            <a:round/>
            <a:tailEnd type="triangle" w="med" len="med"/>
          </a:ln>
        </p:spPr>
      </p:sp>
      <p:sp>
        <p:nvSpPr>
          <p:cNvPr id="341" name="CustomShape 9"/>
          <p:cNvSpPr/>
          <p:nvPr/>
        </p:nvSpPr>
        <p:spPr>
          <a:xfrm>
            <a:off x="8828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42" name="CustomShape 10"/>
          <p:cNvSpPr/>
          <p:nvPr/>
        </p:nvSpPr>
        <p:spPr>
          <a:xfrm>
            <a:off x="2405640" y="3645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43" name="CustomShape 11"/>
          <p:cNvSpPr/>
          <p:nvPr/>
        </p:nvSpPr>
        <p:spPr>
          <a:xfrm flipH="1">
            <a:off x="1524720" y="3376440"/>
            <a:ext cx="272520" cy="268560"/>
          </a:xfrm>
          <a:prstGeom prst="straightConnector1">
            <a:avLst/>
          </a:prstGeom>
          <a:ln w="9360">
            <a:solidFill>
              <a:srgbClr val="4A7EBB"/>
            </a:solidFill>
            <a:round/>
            <a:tailEnd type="triangle" w="med" len="med"/>
          </a:ln>
        </p:spPr>
      </p:sp>
      <p:sp>
        <p:nvSpPr>
          <p:cNvPr id="344" name="CustomShape 12"/>
          <p:cNvSpPr/>
          <p:nvPr/>
        </p:nvSpPr>
        <p:spPr>
          <a:xfrm>
            <a:off x="2707320" y="3376440"/>
            <a:ext cx="340920" cy="268560"/>
          </a:xfrm>
          <a:prstGeom prst="straightConnector1">
            <a:avLst/>
          </a:prstGeom>
          <a:ln w="9360">
            <a:solidFill>
              <a:srgbClr val="4A7EBB"/>
            </a:solidFill>
            <a:round/>
            <a:tailEnd type="triangle" w="med" len="med"/>
          </a:ln>
        </p:spPr>
      </p:sp>
      <p:sp>
        <p:nvSpPr>
          <p:cNvPr id="345" name="CustomShape 13"/>
          <p:cNvSpPr/>
          <p:nvPr/>
        </p:nvSpPr>
        <p:spPr>
          <a:xfrm>
            <a:off x="673080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46" name="CustomShape 14"/>
          <p:cNvSpPr/>
          <p:nvPr/>
        </p:nvSpPr>
        <p:spPr>
          <a:xfrm flipH="1">
            <a:off x="6041760" y="2241360"/>
            <a:ext cx="1261800" cy="250920"/>
          </a:xfrm>
          <a:prstGeom prst="straightConnector1">
            <a:avLst/>
          </a:prstGeom>
          <a:ln w="9360">
            <a:solidFill>
              <a:srgbClr val="4A7EBB"/>
            </a:solidFill>
            <a:custDash>
              <a:ds d="140000" sp="105000"/>
            </a:custDash>
            <a:round/>
            <a:tailEnd type="triangle" w="med" len="med"/>
          </a:ln>
        </p:spPr>
      </p:sp>
      <p:sp>
        <p:nvSpPr>
          <p:cNvPr id="347" name="CustomShape 15"/>
          <p:cNvSpPr/>
          <p:nvPr/>
        </p:nvSpPr>
        <p:spPr>
          <a:xfrm flipH="1">
            <a:off x="5310240" y="2800080"/>
            <a:ext cx="261000" cy="268560"/>
          </a:xfrm>
          <a:prstGeom prst="straightConnector1">
            <a:avLst/>
          </a:prstGeom>
          <a:ln w="9360">
            <a:solidFill>
              <a:srgbClr val="4A7EBB"/>
            </a:solidFill>
            <a:custDash>
              <a:ds d="140000" sp="105000"/>
            </a:custDash>
            <a:round/>
            <a:tailEnd type="triangle" w="med" len="med"/>
          </a:ln>
        </p:spPr>
      </p:sp>
      <p:sp>
        <p:nvSpPr>
          <p:cNvPr id="348" name="CustomShape 16"/>
          <p:cNvSpPr/>
          <p:nvPr/>
        </p:nvSpPr>
        <p:spPr>
          <a:xfrm>
            <a:off x="6512640" y="2800080"/>
            <a:ext cx="261000" cy="268560"/>
          </a:xfrm>
          <a:prstGeom prst="straightConnector1">
            <a:avLst/>
          </a:prstGeom>
          <a:ln w="9360">
            <a:solidFill>
              <a:srgbClr val="4A7EBB"/>
            </a:solidFill>
            <a:custDash>
              <a:ds d="140000" sp="105000"/>
            </a:custDash>
            <a:round/>
            <a:tailEnd type="triangle" w="med" len="med"/>
          </a:ln>
        </p:spPr>
      </p:sp>
      <p:sp>
        <p:nvSpPr>
          <p:cNvPr id="349" name="CustomShape 17"/>
          <p:cNvSpPr/>
          <p:nvPr/>
        </p:nvSpPr>
        <p:spPr>
          <a:xfrm>
            <a:off x="537756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0" name="CustomShape 18"/>
          <p:cNvSpPr/>
          <p:nvPr/>
        </p:nvSpPr>
        <p:spPr>
          <a:xfrm>
            <a:off x="6228240" y="239877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1" name="CustomShape 19"/>
          <p:cNvSpPr/>
          <p:nvPr/>
        </p:nvSpPr>
        <p:spPr>
          <a:xfrm>
            <a:off x="464604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52" name="CustomShape 20"/>
          <p:cNvSpPr/>
          <p:nvPr/>
        </p:nvSpPr>
        <p:spPr>
          <a:xfrm>
            <a:off x="5472600" y="296712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3" name="CustomShape 21"/>
          <p:cNvSpPr/>
          <p:nvPr/>
        </p:nvSpPr>
        <p:spPr>
          <a:xfrm>
            <a:off x="6109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54" name="CustomShape 22"/>
          <p:cNvSpPr/>
          <p:nvPr/>
        </p:nvSpPr>
        <p:spPr>
          <a:xfrm>
            <a:off x="6962808" y="297180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5" name="CustomShape 23"/>
          <p:cNvSpPr/>
          <p:nvPr/>
        </p:nvSpPr>
        <p:spPr>
          <a:xfrm>
            <a:off x="610908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56" name="CustomShape 24"/>
          <p:cNvSpPr/>
          <p:nvPr/>
        </p:nvSpPr>
        <p:spPr>
          <a:xfrm>
            <a:off x="6991440" y="3550920"/>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357" name="CustomShape 25"/>
          <p:cNvSpPr/>
          <p:nvPr/>
        </p:nvSpPr>
        <p:spPr>
          <a:xfrm>
            <a:off x="6774000" y="3429000"/>
            <a:ext cx="360" cy="215640"/>
          </a:xfrm>
          <a:prstGeom prst="straightConnector1">
            <a:avLst/>
          </a:prstGeom>
          <a:ln w="9360">
            <a:solidFill>
              <a:srgbClr val="4A7EBB"/>
            </a:solidFill>
            <a:custDash>
              <a:ds d="140000" sp="105000"/>
            </a:custDash>
            <a:round/>
            <a:tailEnd type="triangle" w="med" len="med"/>
          </a:ln>
        </p:spPr>
      </p:sp>
      <p:sp>
        <p:nvSpPr>
          <p:cNvPr id="358" name="CustomShape 26"/>
          <p:cNvSpPr/>
          <p:nvPr/>
        </p:nvSpPr>
        <p:spPr>
          <a:xfrm>
            <a:off x="76621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9" name="CustomShape 27"/>
          <p:cNvSpPr/>
          <p:nvPr/>
        </p:nvSpPr>
        <p:spPr>
          <a:xfrm>
            <a:off x="766212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60" name="CustomShape 28"/>
          <p:cNvSpPr/>
          <p:nvPr/>
        </p:nvSpPr>
        <p:spPr>
          <a:xfrm>
            <a:off x="7671840" y="3645000"/>
            <a:ext cx="131976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61" name="CustomShape 29"/>
          <p:cNvSpPr/>
          <p:nvPr/>
        </p:nvSpPr>
        <p:spPr>
          <a:xfrm>
            <a:off x="7304640" y="2241360"/>
            <a:ext cx="1022040" cy="250920"/>
          </a:xfrm>
          <a:prstGeom prst="straightConnector1">
            <a:avLst/>
          </a:prstGeom>
          <a:ln w="9360">
            <a:solidFill>
              <a:srgbClr val="4A7EBB"/>
            </a:solidFill>
            <a:round/>
            <a:tailEnd type="triangle" w="med" len="med"/>
          </a:ln>
        </p:spPr>
      </p:sp>
      <p:sp>
        <p:nvSpPr>
          <p:cNvPr id="362" name="CustomShape 30"/>
          <p:cNvSpPr/>
          <p:nvPr/>
        </p:nvSpPr>
        <p:spPr>
          <a:xfrm>
            <a:off x="8327040" y="2853000"/>
            <a:ext cx="360" cy="215640"/>
          </a:xfrm>
          <a:prstGeom prst="straightConnector1">
            <a:avLst/>
          </a:prstGeom>
          <a:ln w="9360">
            <a:solidFill>
              <a:srgbClr val="4A7EBB"/>
            </a:solidFill>
            <a:round/>
            <a:tailEnd type="triangle" w="med" len="med"/>
          </a:ln>
        </p:spPr>
      </p:sp>
      <p:sp>
        <p:nvSpPr>
          <p:cNvPr id="363" name="CustomShape 31"/>
          <p:cNvSpPr/>
          <p:nvPr/>
        </p:nvSpPr>
        <p:spPr>
          <a:xfrm>
            <a:off x="8327040" y="3429000"/>
            <a:ext cx="4680" cy="215640"/>
          </a:xfrm>
          <a:prstGeom prst="straightConnector1">
            <a:avLst/>
          </a:prstGeom>
          <a:ln w="9360">
            <a:solidFill>
              <a:srgbClr val="4A7EBB"/>
            </a:solidFill>
            <a:round/>
            <a:tailEnd type="triangle" w="med" len="med"/>
          </a:ln>
        </p:spPr>
      </p:sp>
      <p:sp>
        <p:nvSpPr>
          <p:cNvPr id="364" name="CustomShape 32"/>
          <p:cNvSpPr/>
          <p:nvPr/>
        </p:nvSpPr>
        <p:spPr>
          <a:xfrm>
            <a:off x="76200" y="4419600"/>
            <a:ext cx="4114800" cy="2286000"/>
          </a:xfrm>
          <a:prstGeom prst="rect">
            <a:avLst/>
          </a:prstGeom>
        </p:spPr>
        <p:txBody>
          <a:bodyPr lIns="90000" tIns="45000" rIns="90000" bIns="45000"/>
          <a:lstStyle/>
          <a:p>
            <a:pPr marL="177800" indent="-177800">
              <a:lnSpc>
                <a:spcPct val="100000"/>
              </a:lnSpc>
              <a:buFont typeface="Arial"/>
              <a:buChar char="•"/>
            </a:pPr>
            <a:r>
              <a:rPr lang="en-US" sz="2000" dirty="0">
                <a:solidFill>
                  <a:srgbClr val="000000"/>
                </a:solidFill>
              </a:rPr>
              <a:t>View0 initiates a </a:t>
            </a:r>
            <a:r>
              <a:rPr lang="en-US" sz="2000" dirty="0" smtClean="0">
                <a:solidFill>
                  <a:srgbClr val="000000"/>
                </a:solidFill>
              </a:rPr>
              <a:t>change</a:t>
            </a:r>
          </a:p>
          <a:p>
            <a:pPr marL="177800" indent="-177800">
              <a:lnSpc>
                <a:spcPct val="100000"/>
              </a:lnSpc>
              <a:buFont typeface="Arial"/>
              <a:buChar char="•"/>
            </a:pPr>
            <a:r>
              <a:rPr lang="en-US" sz="2000" dirty="0" smtClean="0">
                <a:solidFill>
                  <a:srgbClr val="000000"/>
                </a:solidFill>
              </a:rPr>
              <a:t>View1 and View 2 accept the change</a:t>
            </a:r>
          </a:p>
          <a:p>
            <a:pPr marL="177800" indent="-177800">
              <a:lnSpc>
                <a:spcPct val="100000"/>
              </a:lnSpc>
              <a:buFont typeface="Arial"/>
              <a:buChar char="•"/>
            </a:pPr>
            <a:endParaRPr sz="2000" dirty="0"/>
          </a:p>
          <a:p>
            <a:pPr marL="177800" indent="-177800">
              <a:lnSpc>
                <a:spcPct val="100000"/>
              </a:lnSpc>
              <a:buFont typeface="Arial"/>
              <a:buChar char="•"/>
            </a:pPr>
            <a:r>
              <a:rPr lang="en-US" sz="2000" dirty="0">
                <a:solidFill>
                  <a:srgbClr val="000000"/>
                </a:solidFill>
              </a:rPr>
              <a:t>Query2 rejects the </a:t>
            </a:r>
            <a:r>
              <a:rPr lang="en-US" sz="2000" dirty="0" smtClean="0">
                <a:solidFill>
                  <a:srgbClr val="000000"/>
                </a:solidFill>
              </a:rPr>
              <a:t>change</a:t>
            </a:r>
            <a:endParaRPr sz="2000" dirty="0"/>
          </a:p>
          <a:p>
            <a:pPr marL="177800" indent="-177800">
              <a:lnSpc>
                <a:spcPct val="100000"/>
              </a:lnSpc>
              <a:buFont typeface="Arial"/>
              <a:buChar char="•"/>
            </a:pPr>
            <a:r>
              <a:rPr lang="en-US" sz="2000" dirty="0">
                <a:solidFill>
                  <a:srgbClr val="000000"/>
                </a:solidFill>
              </a:rPr>
              <a:t>Query1 accepts the </a:t>
            </a:r>
            <a:r>
              <a:rPr lang="en-US" sz="2000" dirty="0" smtClean="0">
                <a:solidFill>
                  <a:srgbClr val="000000"/>
                </a:solidFill>
              </a:rPr>
              <a:t>change</a:t>
            </a:r>
            <a:endParaRPr sz="2000" dirty="0"/>
          </a:p>
        </p:txBody>
      </p:sp>
      <p:sp>
        <p:nvSpPr>
          <p:cNvPr id="36" name="Title 35"/>
          <p:cNvSpPr>
            <a:spLocks noGrp="1"/>
          </p:cNvSpPr>
          <p:nvPr>
            <p:ph type="title"/>
          </p:nvPr>
        </p:nvSpPr>
        <p:spPr/>
        <p:txBody>
          <a:bodyPr>
            <a:normAutofit fontScale="90000"/>
          </a:bodyPr>
          <a:lstStyle/>
          <a:p>
            <a:r>
              <a:rPr lang="en-US" dirty="0" smtClean="0">
                <a:solidFill>
                  <a:srgbClr val="000000"/>
                </a:solidFill>
              </a:rPr>
              <a:t>Conflicts: what they are and how to handle them</a:t>
            </a:r>
            <a:endParaRPr lang="el-GR" dirty="0"/>
          </a:p>
        </p:txBody>
      </p:sp>
      <p:sp>
        <p:nvSpPr>
          <p:cNvPr id="37" name="Lightning Bolt 36"/>
          <p:cNvSpPr/>
          <p:nvPr/>
        </p:nvSpPr>
        <p:spPr>
          <a:xfrm flipH="1">
            <a:off x="2209800" y="2057400"/>
            <a:ext cx="457200" cy="533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CustomShape 32"/>
          <p:cNvSpPr/>
          <p:nvPr/>
        </p:nvSpPr>
        <p:spPr>
          <a:xfrm>
            <a:off x="48006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smtClean="0">
                <a:solidFill>
                  <a:srgbClr val="000000"/>
                </a:solidFill>
              </a:rPr>
              <a:t>The path to Query2 is left intact, so that it retains it semantics</a:t>
            </a:r>
          </a:p>
          <a:p>
            <a:pPr marL="177800" indent="-177800">
              <a:lnSpc>
                <a:spcPct val="100000"/>
              </a:lnSpc>
              <a:buFont typeface="Arial"/>
              <a:buChar char="•"/>
            </a:pPr>
            <a:r>
              <a:rPr lang="en-US" sz="2000" dirty="0" smtClean="0">
                <a:solidFill>
                  <a:srgbClr val="000000"/>
                </a:solidFill>
              </a:rPr>
              <a:t>View1 and Query1 are adapted</a:t>
            </a:r>
          </a:p>
          <a:p>
            <a:pPr marL="177800" indent="-177800">
              <a:lnSpc>
                <a:spcPct val="100000"/>
              </a:lnSpc>
              <a:buFont typeface="Arial"/>
              <a:buChar char="•"/>
            </a:pPr>
            <a:r>
              <a:rPr lang="en-US" sz="2000" dirty="0" smtClean="0">
                <a:solidFill>
                  <a:srgbClr val="000000"/>
                </a:solidFill>
              </a:rPr>
              <a:t>View0 and View2 are adapted too, however, we need two version for each: one to serve Query2 and another to serve View1 and Query1</a:t>
            </a:r>
          </a:p>
        </p:txBody>
      </p:sp>
      <p:sp>
        <p:nvSpPr>
          <p:cNvPr id="39" name="TextBox 38"/>
          <p:cNvSpPr txBox="1"/>
          <p:nvPr/>
        </p:nvSpPr>
        <p:spPr>
          <a:xfrm>
            <a:off x="152400" y="12954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BEFORE</a:t>
            </a:r>
            <a:endParaRPr lang="el-GR" dirty="0"/>
          </a:p>
        </p:txBody>
      </p:sp>
      <p:sp>
        <p:nvSpPr>
          <p:cNvPr id="40" name="TextBox 39"/>
          <p:cNvSpPr txBox="1"/>
          <p:nvPr/>
        </p:nvSpPr>
        <p:spPr>
          <a:xfrm>
            <a:off x="4572000" y="14478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AFTER</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goals</a:t>
            </a:r>
            <a:endParaRPr lang="el-GR" dirty="0"/>
          </a:p>
        </p:txBody>
      </p:sp>
      <p:sp>
        <p:nvSpPr>
          <p:cNvPr id="3" name="Content Placeholder 2"/>
          <p:cNvSpPr>
            <a:spLocks noGrp="1"/>
          </p:cNvSpPr>
          <p:nvPr>
            <p:ph idx="1"/>
          </p:nvPr>
        </p:nvSpPr>
        <p:spPr/>
        <p:txBody>
          <a:bodyPr>
            <a:normAutofit lnSpcReduction="10000"/>
          </a:bodyPr>
          <a:lstStyle/>
          <a:p>
            <a:r>
              <a:rPr lang="en-US" dirty="0" smtClean="0"/>
              <a:t>Part I: a case study for ETL evolution</a:t>
            </a:r>
          </a:p>
          <a:p>
            <a:pPr lvl="1"/>
            <a:r>
              <a:rPr lang="en-US" dirty="0" smtClean="0"/>
              <a:t>Can we </a:t>
            </a:r>
            <a:r>
              <a:rPr lang="en-US" dirty="0" smtClean="0">
                <a:solidFill>
                  <a:srgbClr val="FF0000"/>
                </a:solidFill>
              </a:rPr>
              <a:t>study ETL evolution </a:t>
            </a:r>
            <a:r>
              <a:rPr lang="en-US" dirty="0" smtClean="0"/>
              <a:t>and see in what ways do DW/ETL environments evolve?</a:t>
            </a:r>
          </a:p>
          <a:p>
            <a:pPr lvl="1"/>
            <a:r>
              <a:rPr lang="en-US" dirty="0" smtClean="0"/>
              <a:t>Can we predict evolution in some way?</a:t>
            </a:r>
          </a:p>
          <a:p>
            <a:r>
              <a:rPr lang="en-US" dirty="0" smtClean="0"/>
              <a:t>Part II: regulating the evolution</a:t>
            </a:r>
          </a:p>
          <a:p>
            <a:pPr lvl="1"/>
            <a:r>
              <a:rPr lang="en-US" dirty="0" smtClean="0"/>
              <a:t>Can we </a:t>
            </a:r>
            <a:r>
              <a:rPr lang="en-US" dirty="0" smtClean="0">
                <a:solidFill>
                  <a:srgbClr val="0000FF"/>
                </a:solidFill>
              </a:rPr>
              <a:t>regulate the evolution</a:t>
            </a:r>
            <a:r>
              <a:rPr lang="en-US" dirty="0" smtClean="0"/>
              <a:t>?</a:t>
            </a:r>
          </a:p>
          <a:p>
            <a:pPr lvl="1"/>
            <a:r>
              <a:rPr lang="en-US" dirty="0" smtClean="0"/>
              <a:t>Can we forbid unwanted changes?</a:t>
            </a:r>
          </a:p>
          <a:p>
            <a:pPr lvl="1"/>
            <a:r>
              <a:rPr lang="en-US" dirty="0" smtClean="0"/>
              <a:t>Can we suggest adaptation to the code when the structure of data changes?</a:t>
            </a:r>
            <a:endParaRPr lang="el-GR"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Path Check algorithm</a:t>
            </a:r>
            <a:endParaRPr sz="4400" dirty="0">
              <a:latin typeface="Calibri" pitchFamily="34" charset="0"/>
            </a:endParaRPr>
          </a:p>
        </p:txBody>
      </p:sp>
      <p:pic>
        <p:nvPicPr>
          <p:cNvPr id="3" name="Picture 2" descr="algo3.png"/>
          <p:cNvPicPr>
            <a:picLocks noChangeAspect="1"/>
          </p:cNvPicPr>
          <p:nvPr/>
        </p:nvPicPr>
        <p:blipFill>
          <a:blip r:embed="rId3" cstate="print"/>
          <a:stretch>
            <a:fillRect/>
          </a:stretch>
        </p:blipFill>
        <p:spPr>
          <a:xfrm>
            <a:off x="1405333" y="1371600"/>
            <a:ext cx="6333334" cy="476216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Check</a:t>
            </a:r>
            <a:endParaRPr lang="el-GR" dirty="0"/>
          </a:p>
        </p:txBody>
      </p:sp>
      <p:sp>
        <p:nvSpPr>
          <p:cNvPr id="3" name="Content Placeholder 2"/>
          <p:cNvSpPr>
            <a:spLocks noGrp="1"/>
          </p:cNvSpPr>
          <p:nvPr>
            <p:ph idx="1"/>
          </p:nvPr>
        </p:nvSpPr>
        <p:spPr/>
        <p:txBody>
          <a:bodyPr/>
          <a:lstStyle/>
          <a:p>
            <a:pPr>
              <a:buFont typeface="Arial"/>
              <a:buChar char="•"/>
            </a:pPr>
            <a:r>
              <a:rPr lang="en-US" dirty="0" smtClean="0">
                <a:solidFill>
                  <a:srgbClr val="FF0000"/>
                </a:solidFill>
              </a:rPr>
              <a:t>If there exists </a:t>
            </a:r>
            <a:r>
              <a:rPr lang="en-US" dirty="0" smtClean="0">
                <a:solidFill>
                  <a:srgbClr val="000000"/>
                </a:solidFill>
              </a:rPr>
              <a:t>any </a:t>
            </a:r>
            <a:r>
              <a:rPr lang="en-US" dirty="0" smtClean="0">
                <a:solidFill>
                  <a:srgbClr val="FF0000"/>
                </a:solidFill>
              </a:rPr>
              <a:t>Block</a:t>
            </a:r>
            <a:r>
              <a:rPr lang="en-US" dirty="0" smtClean="0">
                <a:solidFill>
                  <a:srgbClr val="000000"/>
                </a:solidFill>
              </a:rPr>
              <a:t> Module </a:t>
            </a:r>
            <a:r>
              <a:rPr lang="en-US" dirty="0" smtClean="0">
                <a:solidFill>
                  <a:srgbClr val="FF0000"/>
                </a:solidFill>
              </a:rPr>
              <a:t>we travel in reverse</a:t>
            </a:r>
            <a:r>
              <a:rPr lang="en-US" dirty="0" smtClean="0">
                <a:solidFill>
                  <a:srgbClr val="000000"/>
                </a:solidFill>
              </a:rPr>
              <a:t> the Architecture Graph from blocker node to initiator of change</a:t>
            </a:r>
            <a:endParaRPr lang="en-US" dirty="0" smtClean="0"/>
          </a:p>
          <a:p>
            <a:pPr>
              <a:buFont typeface="Arial"/>
              <a:buChar char="•"/>
            </a:pPr>
            <a:r>
              <a:rPr lang="en-US" dirty="0" smtClean="0">
                <a:solidFill>
                  <a:srgbClr val="000000"/>
                </a:solidFill>
              </a:rPr>
              <a:t>In each step we </a:t>
            </a:r>
            <a:r>
              <a:rPr lang="en-US" dirty="0" smtClean="0">
                <a:solidFill>
                  <a:srgbClr val="FF0000"/>
                </a:solidFill>
              </a:rPr>
              <a:t>inform the Module to keep current version and produce a new one adapting  to the change</a:t>
            </a:r>
          </a:p>
          <a:p>
            <a:pPr>
              <a:buFont typeface="Arial"/>
              <a:buChar char="•"/>
            </a:pPr>
            <a:r>
              <a:rPr lang="en-US" dirty="0" smtClean="0">
                <a:solidFill>
                  <a:srgbClr val="000000"/>
                </a:solidFill>
              </a:rPr>
              <a:t>We inform the blocker node that it should not change at all.</a:t>
            </a:r>
            <a:endParaRPr lang="en-US"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6F15528-21DE-4FAA-801E-634DDDAF4B2B}" type="slidenum">
              <a:rPr lang="en-US" smtClean="0"/>
              <a:pPr/>
              <a:t>62</a:t>
            </a:fld>
            <a:endParaRPr lang="en-US" dirty="0"/>
          </a:p>
        </p:txBody>
      </p:sp>
      <p:sp>
        <p:nvSpPr>
          <p:cNvPr id="372" name="CustomShape 3"/>
          <p:cNvSpPr/>
          <p:nvPr/>
        </p:nvSpPr>
        <p:spPr>
          <a:xfrm>
            <a:off x="3690000" y="1844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73" name="CustomShape 4"/>
          <p:cNvSpPr/>
          <p:nvPr/>
        </p:nvSpPr>
        <p:spPr>
          <a:xfrm>
            <a:off x="3674160" y="2565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74" name="CustomShape 5"/>
          <p:cNvSpPr/>
          <p:nvPr/>
        </p:nvSpPr>
        <p:spPr>
          <a:xfrm>
            <a:off x="4311000" y="2313360"/>
            <a:ext cx="5400" cy="250920"/>
          </a:xfrm>
          <a:prstGeom prst="straightConnector1">
            <a:avLst/>
          </a:prstGeom>
          <a:ln w="9360">
            <a:solidFill>
              <a:srgbClr val="4A7EBB"/>
            </a:solidFill>
            <a:round/>
            <a:tailEnd type="triangle" w="med" len="med"/>
          </a:ln>
        </p:spPr>
      </p:sp>
      <p:sp>
        <p:nvSpPr>
          <p:cNvPr id="375" name="CustomShape 6"/>
          <p:cNvSpPr/>
          <p:nvPr/>
        </p:nvSpPr>
        <p:spPr>
          <a:xfrm>
            <a:off x="2926800" y="3141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76" name="CustomShape 7"/>
          <p:cNvSpPr/>
          <p:nvPr/>
        </p:nvSpPr>
        <p:spPr>
          <a:xfrm>
            <a:off x="4363200" y="3141000"/>
            <a:ext cx="1284840" cy="359640"/>
          </a:xfrm>
          <a:prstGeom prst="ellipse">
            <a:avLst/>
          </a:prstGeom>
          <a:solidFill>
            <a:srgbClr val="00B0F0"/>
          </a:solidFill>
          <a:ln w="9360">
            <a:solidFill>
              <a:srgbClr val="00B0F0"/>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77" name="CustomShape 8"/>
          <p:cNvSpPr/>
          <p:nvPr/>
        </p:nvSpPr>
        <p:spPr>
          <a:xfrm flipH="1">
            <a:off x="3568680" y="2872080"/>
            <a:ext cx="292680" cy="268560"/>
          </a:xfrm>
          <a:prstGeom prst="straightConnector1">
            <a:avLst/>
          </a:prstGeom>
          <a:ln w="9360">
            <a:solidFill>
              <a:srgbClr val="4A7EBB"/>
            </a:solidFill>
            <a:round/>
            <a:tailEnd type="triangle" w="med" len="med"/>
          </a:ln>
        </p:spPr>
      </p:sp>
      <p:sp>
        <p:nvSpPr>
          <p:cNvPr id="378" name="CustomShape 9"/>
          <p:cNvSpPr/>
          <p:nvPr/>
        </p:nvSpPr>
        <p:spPr>
          <a:xfrm>
            <a:off x="4771080" y="2872080"/>
            <a:ext cx="234360" cy="268560"/>
          </a:xfrm>
          <a:prstGeom prst="straightConnector1">
            <a:avLst/>
          </a:prstGeom>
          <a:ln w="9360">
            <a:solidFill>
              <a:srgbClr val="4A7EBB"/>
            </a:solidFill>
            <a:round/>
            <a:tailEnd type="triangle" w="med" len="med"/>
          </a:ln>
        </p:spPr>
      </p:sp>
      <p:sp>
        <p:nvSpPr>
          <p:cNvPr id="379" name="CustomShape 10"/>
          <p:cNvSpPr/>
          <p:nvPr/>
        </p:nvSpPr>
        <p:spPr>
          <a:xfrm>
            <a:off x="3636000" y="3717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80" name="CustomShape 11"/>
          <p:cNvSpPr/>
          <p:nvPr/>
        </p:nvSpPr>
        <p:spPr>
          <a:xfrm>
            <a:off x="5158800" y="3717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81" name="CustomShape 12"/>
          <p:cNvSpPr/>
          <p:nvPr/>
        </p:nvSpPr>
        <p:spPr>
          <a:xfrm flipH="1">
            <a:off x="4277880" y="3448440"/>
            <a:ext cx="272520" cy="268560"/>
          </a:xfrm>
          <a:prstGeom prst="straightConnector1">
            <a:avLst/>
          </a:prstGeom>
          <a:ln w="9360">
            <a:solidFill>
              <a:srgbClr val="4A7EBB"/>
            </a:solidFill>
            <a:round/>
            <a:tailEnd type="triangle" w="med" len="med"/>
          </a:ln>
        </p:spPr>
      </p:sp>
      <p:sp>
        <p:nvSpPr>
          <p:cNvPr id="382" name="CustomShape 13"/>
          <p:cNvSpPr/>
          <p:nvPr/>
        </p:nvSpPr>
        <p:spPr>
          <a:xfrm>
            <a:off x="5460480" y="3448440"/>
            <a:ext cx="340920" cy="268560"/>
          </a:xfrm>
          <a:prstGeom prst="straightConnector1">
            <a:avLst/>
          </a:prstGeom>
          <a:ln w="9360">
            <a:solidFill>
              <a:srgbClr val="4A7EBB"/>
            </a:solidFill>
            <a:round/>
            <a:tailEnd type="triangle" w="med" len="med"/>
          </a:ln>
        </p:spPr>
      </p:sp>
      <p:sp>
        <p:nvSpPr>
          <p:cNvPr id="16" name="Title 15"/>
          <p:cNvSpPr>
            <a:spLocks noGrp="1"/>
          </p:cNvSpPr>
          <p:nvPr>
            <p:ph type="title"/>
          </p:nvPr>
        </p:nvSpPr>
        <p:spPr/>
        <p:txBody>
          <a:bodyPr>
            <a:normAutofit/>
          </a:bodyPr>
          <a:lstStyle/>
          <a:p>
            <a:r>
              <a:rPr lang="en-US" dirty="0" smtClean="0">
                <a:solidFill>
                  <a:srgbClr val="000000"/>
                </a:solidFill>
              </a:rPr>
              <a:t>Path Check</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B6F15528-21DE-4FAA-801E-634DDDAF4B2B}" type="slidenum">
              <a:rPr lang="en-US" smtClean="0"/>
              <a:pPr/>
              <a:t>63</a:t>
            </a:fld>
            <a:endParaRPr lang="en-US" dirty="0"/>
          </a:p>
        </p:txBody>
      </p:sp>
      <p:sp>
        <p:nvSpPr>
          <p:cNvPr id="385" name="CustomShape 3"/>
          <p:cNvSpPr/>
          <p:nvPr/>
        </p:nvSpPr>
        <p:spPr>
          <a:xfrm>
            <a:off x="5064840" y="1554480"/>
            <a:ext cx="3948840" cy="1005840"/>
          </a:xfrm>
          <a:prstGeom prst="wedgeRectCallout">
            <a:avLst>
              <a:gd name="adj1" fmla="val -65845"/>
              <a:gd name="adj2" fmla="val 240532"/>
            </a:avLst>
          </a:prstGeom>
          <a:solidFill>
            <a:srgbClr val="CFE7F5"/>
          </a:solidFill>
          <a:ln>
            <a:solidFill>
              <a:srgbClr val="808080"/>
            </a:solidFill>
          </a:ln>
        </p:spPr>
        <p:txBody>
          <a:bodyPr wrap="none" lIns="90000" tIns="45000" rIns="90000" bIns="45000" anchor="ctr"/>
          <a:lstStyle/>
          <a:p>
            <a:pPr algn="ctr"/>
            <a:r>
              <a:rPr lang="en-US"/>
              <a:t>Query2 starts Path Check algorithm</a:t>
            </a:r>
            <a:endParaRPr/>
          </a:p>
          <a:p>
            <a:pPr algn="ctr"/>
            <a:r>
              <a:rPr lang="en-US"/>
              <a:t>Searching which of his providers sent
him the message and notify him that
he does not want to change</a:t>
            </a:r>
            <a:endParaRPr/>
          </a:p>
        </p:txBody>
      </p:sp>
      <p:sp>
        <p:nvSpPr>
          <p:cNvPr id="386" name="CustomShape 4"/>
          <p:cNvSpPr/>
          <p:nvPr/>
        </p:nvSpPr>
        <p:spPr>
          <a:xfrm>
            <a:off x="192600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87" name="CustomShape 5"/>
          <p:cNvSpPr/>
          <p:nvPr/>
        </p:nvSpPr>
        <p:spPr>
          <a:xfrm>
            <a:off x="191016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88" name="CustomShape 6"/>
          <p:cNvSpPr/>
          <p:nvPr/>
        </p:nvSpPr>
        <p:spPr>
          <a:xfrm>
            <a:off x="2547000" y="3069360"/>
            <a:ext cx="5400" cy="250920"/>
          </a:xfrm>
          <a:prstGeom prst="straightConnector1">
            <a:avLst/>
          </a:prstGeom>
          <a:ln w="9360">
            <a:solidFill>
              <a:srgbClr val="4A7EBB"/>
            </a:solidFill>
            <a:round/>
            <a:tailEnd type="triangle" w="med" len="med"/>
          </a:ln>
        </p:spPr>
      </p:sp>
      <p:sp>
        <p:nvSpPr>
          <p:cNvPr id="389" name="CustomShape 7"/>
          <p:cNvSpPr/>
          <p:nvPr/>
        </p:nvSpPr>
        <p:spPr>
          <a:xfrm>
            <a:off x="116280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90" name="CustomShape 8"/>
          <p:cNvSpPr/>
          <p:nvPr/>
        </p:nvSpPr>
        <p:spPr>
          <a:xfrm>
            <a:off x="259920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91" name="CustomShape 9"/>
          <p:cNvSpPr/>
          <p:nvPr/>
        </p:nvSpPr>
        <p:spPr>
          <a:xfrm flipH="1">
            <a:off x="1804680" y="3628080"/>
            <a:ext cx="292680" cy="268560"/>
          </a:xfrm>
          <a:prstGeom prst="straightConnector1">
            <a:avLst/>
          </a:prstGeom>
          <a:ln w="9360">
            <a:solidFill>
              <a:srgbClr val="4A7EBB"/>
            </a:solidFill>
            <a:round/>
            <a:tailEnd type="triangle" w="med" len="med"/>
          </a:ln>
        </p:spPr>
      </p:sp>
      <p:sp>
        <p:nvSpPr>
          <p:cNvPr id="392" name="CustomShape 10"/>
          <p:cNvSpPr/>
          <p:nvPr/>
        </p:nvSpPr>
        <p:spPr>
          <a:xfrm>
            <a:off x="3007080" y="3628080"/>
            <a:ext cx="234360" cy="268560"/>
          </a:xfrm>
          <a:prstGeom prst="straightConnector1">
            <a:avLst/>
          </a:prstGeom>
          <a:ln w="9360">
            <a:solidFill>
              <a:srgbClr val="4A7EBB"/>
            </a:solidFill>
            <a:round/>
            <a:tailEnd type="triangle" w="med" len="med"/>
          </a:ln>
        </p:spPr>
      </p:sp>
      <p:sp>
        <p:nvSpPr>
          <p:cNvPr id="393" name="CustomShape 11"/>
          <p:cNvSpPr/>
          <p:nvPr/>
        </p:nvSpPr>
        <p:spPr>
          <a:xfrm>
            <a:off x="187200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94" name="CustomShape 12"/>
          <p:cNvSpPr/>
          <p:nvPr/>
        </p:nvSpPr>
        <p:spPr>
          <a:xfrm>
            <a:off x="3394800" y="4473000"/>
            <a:ext cx="1284840" cy="359640"/>
          </a:xfrm>
          <a:prstGeom prst="ellipse">
            <a:avLst/>
          </a:prstGeom>
          <a:solidFill>
            <a:srgbClr val="002060"/>
          </a:solidFill>
          <a:ln w="9360">
            <a:solidFill>
              <a:srgbClr val="C00000"/>
            </a:solidFill>
            <a:round/>
          </a:ln>
        </p:spPr>
        <p:txBody>
          <a:bodyPr lIns="90000" tIns="45000" rIns="90000" bIns="45000" anchor="ctr"/>
          <a:lstStyle/>
          <a:p>
            <a:pPr algn="ctr">
              <a:lnSpc>
                <a:spcPct val="100000"/>
              </a:lnSpc>
            </a:pPr>
            <a:r>
              <a:rPr lang="en-US">
                <a:solidFill>
                  <a:srgbClr val="FFFFCC"/>
                </a:solidFill>
                <a:latin typeface="Calibri"/>
              </a:rPr>
              <a:t>Query2</a:t>
            </a:r>
            <a:endParaRPr>
              <a:solidFill>
                <a:srgbClr val="FFFFCC"/>
              </a:solidFill>
            </a:endParaRPr>
          </a:p>
        </p:txBody>
      </p:sp>
      <p:sp>
        <p:nvSpPr>
          <p:cNvPr id="395" name="CustomShape 13"/>
          <p:cNvSpPr/>
          <p:nvPr/>
        </p:nvSpPr>
        <p:spPr>
          <a:xfrm flipH="1">
            <a:off x="2513880" y="4204440"/>
            <a:ext cx="272520" cy="268560"/>
          </a:xfrm>
          <a:prstGeom prst="straightConnector1">
            <a:avLst/>
          </a:prstGeom>
          <a:ln w="9360">
            <a:solidFill>
              <a:srgbClr val="4A7EBB"/>
            </a:solidFill>
            <a:round/>
            <a:tailEnd type="triangle" w="med" len="med"/>
          </a:ln>
        </p:spPr>
      </p:sp>
      <p:sp>
        <p:nvSpPr>
          <p:cNvPr id="396" name="CustomShape 14"/>
          <p:cNvSpPr/>
          <p:nvPr/>
        </p:nvSpPr>
        <p:spPr>
          <a:xfrm>
            <a:off x="3696480" y="4204440"/>
            <a:ext cx="340920" cy="268560"/>
          </a:xfrm>
          <a:prstGeom prst="straightConnector1">
            <a:avLst/>
          </a:prstGeom>
          <a:ln w="9360">
            <a:solidFill>
              <a:srgbClr val="4A7EBB"/>
            </a:solidFill>
            <a:round/>
            <a:tailEnd type="triangle" w="med" len="med"/>
          </a:ln>
        </p:spPr>
      </p:sp>
      <p:sp>
        <p:nvSpPr>
          <p:cNvPr id="17" name="Title 16"/>
          <p:cNvSpPr>
            <a:spLocks noGrp="1"/>
          </p:cNvSpPr>
          <p:nvPr>
            <p:ph type="title"/>
          </p:nvPr>
        </p:nvSpPr>
        <p:spPr/>
        <p:txBody>
          <a:bodyPr>
            <a:normAutofit/>
          </a:bodyPr>
          <a:lstStyle/>
          <a:p>
            <a:r>
              <a:rPr lang="en-US" dirty="0" smtClean="0">
                <a:solidFill>
                  <a:srgbClr val="000000"/>
                </a:solidFill>
              </a:rPr>
              <a:t>Path Check</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dirty="0" smtClean="0">
                <a:solidFill>
                  <a:srgbClr val="000000"/>
                </a:solidFill>
              </a:rPr>
              <a:t>Path Check</a:t>
            </a:r>
            <a:endParaRPr lang="el-GR"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64</a:t>
            </a:fld>
            <a:endParaRPr lang="en-US" dirty="0"/>
          </a:p>
        </p:txBody>
      </p:sp>
      <p:sp>
        <p:nvSpPr>
          <p:cNvPr id="399" name="CustomShape 3"/>
          <p:cNvSpPr/>
          <p:nvPr/>
        </p:nvSpPr>
        <p:spPr>
          <a:xfrm>
            <a:off x="5064840" y="1554480"/>
            <a:ext cx="3948840" cy="1005840"/>
          </a:xfrm>
          <a:prstGeom prst="wedgeRectCallout">
            <a:avLst>
              <a:gd name="adj1" fmla="val -82819"/>
              <a:gd name="adj2" fmla="val 189606"/>
            </a:avLst>
          </a:prstGeom>
          <a:solidFill>
            <a:srgbClr val="CFE7F5"/>
          </a:solidFill>
          <a:ln>
            <a:solidFill>
              <a:srgbClr val="808080"/>
            </a:solidFill>
          </a:ln>
        </p:spPr>
        <p:txBody>
          <a:bodyPr wrap="none" lIns="90000" tIns="45000" rIns="90000" bIns="45000" anchor="ctr"/>
          <a:lstStyle/>
          <a:p>
            <a:pPr algn="ctr"/>
            <a:r>
              <a:rPr lang="en-US" dirty="0"/>
              <a:t>View2 is notified
to keep current version for Query2 and
produce new version for Query1</a:t>
            </a:r>
            <a:endParaRPr dirty="0"/>
          </a:p>
        </p:txBody>
      </p:sp>
      <p:sp>
        <p:nvSpPr>
          <p:cNvPr id="400" name="CustomShape 4"/>
          <p:cNvSpPr/>
          <p:nvPr/>
        </p:nvSpPr>
        <p:spPr>
          <a:xfrm>
            <a:off x="192600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01" name="CustomShape 5"/>
          <p:cNvSpPr/>
          <p:nvPr/>
        </p:nvSpPr>
        <p:spPr>
          <a:xfrm>
            <a:off x="191016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02" name="CustomShape 6"/>
          <p:cNvSpPr/>
          <p:nvPr/>
        </p:nvSpPr>
        <p:spPr>
          <a:xfrm>
            <a:off x="2547000" y="3069360"/>
            <a:ext cx="5400" cy="250920"/>
          </a:xfrm>
          <a:prstGeom prst="straightConnector1">
            <a:avLst/>
          </a:prstGeom>
          <a:ln w="9360">
            <a:solidFill>
              <a:srgbClr val="4A7EBB"/>
            </a:solidFill>
            <a:round/>
            <a:tailEnd type="triangle" w="med" len="med"/>
          </a:ln>
        </p:spPr>
      </p:sp>
      <p:sp>
        <p:nvSpPr>
          <p:cNvPr id="403" name="CustomShape 7"/>
          <p:cNvSpPr/>
          <p:nvPr/>
        </p:nvSpPr>
        <p:spPr>
          <a:xfrm>
            <a:off x="116280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04" name="CustomShape 8"/>
          <p:cNvSpPr/>
          <p:nvPr/>
        </p:nvSpPr>
        <p:spPr>
          <a:xfrm>
            <a:off x="2599200" y="3897000"/>
            <a:ext cx="1284840" cy="359640"/>
          </a:xfrm>
          <a:prstGeom prst="ellipse">
            <a:avLst/>
          </a:prstGeom>
          <a:solidFill>
            <a:srgbClr val="002060"/>
          </a:solidFill>
          <a:ln w="9360">
            <a:solidFill>
              <a:srgbClr val="46AAC4"/>
            </a:solidFill>
            <a:round/>
          </a:ln>
        </p:spPr>
        <p:txBody>
          <a:bodyPr lIns="90000" tIns="45000" rIns="90000" bIns="45000" anchor="ctr"/>
          <a:lstStyle/>
          <a:p>
            <a:pPr algn="ctr">
              <a:lnSpc>
                <a:spcPct val="100000"/>
              </a:lnSpc>
            </a:pPr>
            <a:r>
              <a:rPr lang="en-US" dirty="0">
                <a:solidFill>
                  <a:srgbClr val="FFFFCC"/>
                </a:solidFill>
                <a:latin typeface="Calibri"/>
              </a:rPr>
              <a:t>View2</a:t>
            </a:r>
            <a:endParaRPr dirty="0">
              <a:solidFill>
                <a:srgbClr val="FFFFCC"/>
              </a:solidFill>
            </a:endParaRPr>
          </a:p>
        </p:txBody>
      </p:sp>
      <p:sp>
        <p:nvSpPr>
          <p:cNvPr id="405" name="CustomShape 9"/>
          <p:cNvSpPr/>
          <p:nvPr/>
        </p:nvSpPr>
        <p:spPr>
          <a:xfrm flipH="1">
            <a:off x="1804680" y="3628080"/>
            <a:ext cx="292680" cy="268560"/>
          </a:xfrm>
          <a:prstGeom prst="straightConnector1">
            <a:avLst/>
          </a:prstGeom>
          <a:ln w="9360">
            <a:solidFill>
              <a:srgbClr val="4A7EBB"/>
            </a:solidFill>
            <a:round/>
            <a:tailEnd type="triangle" w="med" len="med"/>
          </a:ln>
        </p:spPr>
      </p:sp>
      <p:sp>
        <p:nvSpPr>
          <p:cNvPr id="406" name="CustomShape 10"/>
          <p:cNvSpPr/>
          <p:nvPr/>
        </p:nvSpPr>
        <p:spPr>
          <a:xfrm>
            <a:off x="3007080" y="3628080"/>
            <a:ext cx="234360" cy="268560"/>
          </a:xfrm>
          <a:prstGeom prst="straightConnector1">
            <a:avLst/>
          </a:prstGeom>
          <a:ln w="9360">
            <a:solidFill>
              <a:srgbClr val="4A7EBB"/>
            </a:solidFill>
            <a:round/>
            <a:tailEnd type="triangle" w="med" len="med"/>
          </a:ln>
        </p:spPr>
      </p:sp>
      <p:sp>
        <p:nvSpPr>
          <p:cNvPr id="407" name="CustomShape 11"/>
          <p:cNvSpPr/>
          <p:nvPr/>
        </p:nvSpPr>
        <p:spPr>
          <a:xfrm>
            <a:off x="187200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08" name="CustomShape 12"/>
          <p:cNvSpPr/>
          <p:nvPr/>
        </p:nvSpPr>
        <p:spPr>
          <a:xfrm>
            <a:off x="3394800" y="4473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09" name="CustomShape 13"/>
          <p:cNvSpPr/>
          <p:nvPr/>
        </p:nvSpPr>
        <p:spPr>
          <a:xfrm flipH="1">
            <a:off x="2513880" y="4204440"/>
            <a:ext cx="272520" cy="268560"/>
          </a:xfrm>
          <a:prstGeom prst="straightConnector1">
            <a:avLst/>
          </a:prstGeom>
          <a:ln w="9360">
            <a:solidFill>
              <a:srgbClr val="4A7EBB"/>
            </a:solidFill>
            <a:round/>
            <a:tailEnd type="triangle" w="med" len="med"/>
          </a:ln>
        </p:spPr>
      </p:sp>
      <p:sp>
        <p:nvSpPr>
          <p:cNvPr id="410" name="CustomShape 14"/>
          <p:cNvSpPr/>
          <p:nvPr/>
        </p:nvSpPr>
        <p:spPr>
          <a:xfrm>
            <a:off x="369648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B6F15528-21DE-4FAA-801E-634DDDAF4B2B}" type="slidenum">
              <a:rPr lang="en-US" smtClean="0"/>
              <a:pPr/>
              <a:t>65</a:t>
            </a:fld>
            <a:endParaRPr lang="en-US" dirty="0"/>
          </a:p>
        </p:txBody>
      </p:sp>
      <p:sp>
        <p:nvSpPr>
          <p:cNvPr id="413" name="CustomShape 3"/>
          <p:cNvSpPr/>
          <p:nvPr/>
        </p:nvSpPr>
        <p:spPr>
          <a:xfrm>
            <a:off x="5065200" y="1554480"/>
            <a:ext cx="3948840" cy="1005840"/>
          </a:xfrm>
          <a:prstGeom prst="wedgeRectCallout">
            <a:avLst>
              <a:gd name="adj1" fmla="val -98259"/>
              <a:gd name="adj2" fmla="val 137690"/>
            </a:avLst>
          </a:prstGeom>
          <a:solidFill>
            <a:srgbClr val="CFE7F5"/>
          </a:solidFill>
          <a:ln>
            <a:solidFill>
              <a:srgbClr val="808080"/>
            </a:solidFill>
          </a:ln>
        </p:spPr>
        <p:txBody>
          <a:bodyPr wrap="none" lIns="90000" tIns="45000" rIns="90000" bIns="45000" anchor="ctr"/>
          <a:lstStyle/>
          <a:p>
            <a:pPr algn="ctr"/>
            <a:r>
              <a:rPr lang="en-US" dirty="0"/>
              <a:t>View0 is notified</a:t>
            </a:r>
            <a:endParaRPr dirty="0"/>
          </a:p>
          <a:p>
            <a:pPr algn="ctr"/>
            <a:r>
              <a:rPr lang="en-US" dirty="0"/>
              <a:t>To keep current version for Query2 and</a:t>
            </a:r>
            <a:endParaRPr dirty="0"/>
          </a:p>
          <a:p>
            <a:pPr algn="ctr"/>
            <a:r>
              <a:rPr lang="en-US" dirty="0"/>
              <a:t>Produce new version for Query1</a:t>
            </a:r>
            <a:endParaRPr dirty="0"/>
          </a:p>
        </p:txBody>
      </p:sp>
      <p:sp>
        <p:nvSpPr>
          <p:cNvPr id="414" name="CustomShape 4"/>
          <p:cNvSpPr/>
          <p:nvPr/>
        </p:nvSpPr>
        <p:spPr>
          <a:xfrm>
            <a:off x="191232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15" name="CustomShape 5"/>
          <p:cNvSpPr/>
          <p:nvPr/>
        </p:nvSpPr>
        <p:spPr>
          <a:xfrm>
            <a:off x="1896480" y="3321000"/>
            <a:ext cx="1284840" cy="359640"/>
          </a:xfrm>
          <a:prstGeom prst="ellipse">
            <a:avLst/>
          </a:prstGeom>
          <a:solidFill>
            <a:srgbClr val="002060"/>
          </a:solidFill>
          <a:ln w="9360">
            <a:solidFill>
              <a:srgbClr val="46AAC4"/>
            </a:solidFill>
            <a:round/>
          </a:ln>
        </p:spPr>
        <p:txBody>
          <a:bodyPr lIns="90000" tIns="45000" rIns="90000" bIns="45000" anchor="ctr"/>
          <a:lstStyle/>
          <a:p>
            <a:pPr algn="ctr">
              <a:lnSpc>
                <a:spcPct val="100000"/>
              </a:lnSpc>
            </a:pPr>
            <a:r>
              <a:rPr lang="en-US">
                <a:solidFill>
                  <a:srgbClr val="FFFFCC"/>
                </a:solidFill>
                <a:latin typeface="Calibri"/>
              </a:rPr>
              <a:t>View0</a:t>
            </a:r>
            <a:endParaRPr>
              <a:solidFill>
                <a:srgbClr val="FFFFCC"/>
              </a:solidFill>
            </a:endParaRPr>
          </a:p>
        </p:txBody>
      </p:sp>
      <p:sp>
        <p:nvSpPr>
          <p:cNvPr id="416" name="CustomShape 6"/>
          <p:cNvSpPr/>
          <p:nvPr/>
        </p:nvSpPr>
        <p:spPr>
          <a:xfrm>
            <a:off x="2533320" y="3069360"/>
            <a:ext cx="5400" cy="250920"/>
          </a:xfrm>
          <a:prstGeom prst="straightConnector1">
            <a:avLst/>
          </a:prstGeom>
          <a:ln w="9360">
            <a:solidFill>
              <a:srgbClr val="4A7EBB"/>
            </a:solidFill>
            <a:round/>
            <a:tailEnd type="triangle" w="med" len="med"/>
          </a:ln>
        </p:spPr>
      </p:sp>
      <p:sp>
        <p:nvSpPr>
          <p:cNvPr id="417" name="CustomShape 7"/>
          <p:cNvSpPr/>
          <p:nvPr/>
        </p:nvSpPr>
        <p:spPr>
          <a:xfrm>
            <a:off x="114912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18" name="CustomShape 8"/>
          <p:cNvSpPr/>
          <p:nvPr/>
        </p:nvSpPr>
        <p:spPr>
          <a:xfrm>
            <a:off x="258552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19" name="CustomShape 9"/>
          <p:cNvSpPr/>
          <p:nvPr/>
        </p:nvSpPr>
        <p:spPr>
          <a:xfrm flipH="1">
            <a:off x="1791000" y="3628080"/>
            <a:ext cx="292680" cy="268560"/>
          </a:xfrm>
          <a:prstGeom prst="straightConnector1">
            <a:avLst/>
          </a:prstGeom>
          <a:ln w="9360">
            <a:solidFill>
              <a:srgbClr val="4A7EBB"/>
            </a:solidFill>
            <a:round/>
            <a:tailEnd type="triangle" w="med" len="med"/>
          </a:ln>
        </p:spPr>
      </p:sp>
      <p:sp>
        <p:nvSpPr>
          <p:cNvPr id="420" name="CustomShape 10"/>
          <p:cNvSpPr/>
          <p:nvPr/>
        </p:nvSpPr>
        <p:spPr>
          <a:xfrm>
            <a:off x="2993400" y="3628080"/>
            <a:ext cx="234360" cy="268560"/>
          </a:xfrm>
          <a:prstGeom prst="straightConnector1">
            <a:avLst/>
          </a:prstGeom>
          <a:ln w="9360">
            <a:solidFill>
              <a:srgbClr val="4A7EBB"/>
            </a:solidFill>
            <a:round/>
            <a:tailEnd type="triangle" w="med" len="med"/>
          </a:ln>
        </p:spPr>
      </p:sp>
      <p:sp>
        <p:nvSpPr>
          <p:cNvPr id="421" name="CustomShape 11"/>
          <p:cNvSpPr/>
          <p:nvPr/>
        </p:nvSpPr>
        <p:spPr>
          <a:xfrm>
            <a:off x="185832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22" name="CustomShape 12"/>
          <p:cNvSpPr/>
          <p:nvPr/>
        </p:nvSpPr>
        <p:spPr>
          <a:xfrm>
            <a:off x="3381120" y="4473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23" name="CustomShape 13"/>
          <p:cNvSpPr/>
          <p:nvPr/>
        </p:nvSpPr>
        <p:spPr>
          <a:xfrm flipH="1">
            <a:off x="2500200" y="4204440"/>
            <a:ext cx="272520" cy="268560"/>
          </a:xfrm>
          <a:prstGeom prst="straightConnector1">
            <a:avLst/>
          </a:prstGeom>
          <a:ln w="9360">
            <a:solidFill>
              <a:srgbClr val="4A7EBB"/>
            </a:solidFill>
            <a:round/>
            <a:tailEnd type="triangle" w="med" len="med"/>
          </a:ln>
        </p:spPr>
      </p:sp>
      <p:sp>
        <p:nvSpPr>
          <p:cNvPr id="424" name="CustomShape 14"/>
          <p:cNvSpPr/>
          <p:nvPr/>
        </p:nvSpPr>
        <p:spPr>
          <a:xfrm>
            <a:off x="3682800" y="4204440"/>
            <a:ext cx="340920" cy="268560"/>
          </a:xfrm>
          <a:prstGeom prst="straightConnector1">
            <a:avLst/>
          </a:prstGeom>
          <a:ln w="9360">
            <a:solidFill>
              <a:srgbClr val="4A7EBB"/>
            </a:solidFill>
            <a:round/>
            <a:tailEnd type="triangle" w="med" len="med"/>
          </a:ln>
        </p:spPr>
      </p:sp>
      <p:sp>
        <p:nvSpPr>
          <p:cNvPr id="17" name="Title 16"/>
          <p:cNvSpPr>
            <a:spLocks noGrp="1"/>
          </p:cNvSpPr>
          <p:nvPr>
            <p:ph type="title"/>
          </p:nvPr>
        </p:nvSpPr>
        <p:spPr/>
        <p:txBody>
          <a:bodyPr>
            <a:normAutofit/>
          </a:bodyPr>
          <a:lstStyle/>
          <a:p>
            <a:r>
              <a:rPr lang="en-US" dirty="0" smtClean="0">
                <a:solidFill>
                  <a:srgbClr val="000000"/>
                </a:solidFill>
              </a:rPr>
              <a:t>Path Check</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B6F15528-21DE-4FAA-801E-634DDDAF4B2B}" type="slidenum">
              <a:rPr lang="en-US" smtClean="0"/>
              <a:pPr/>
              <a:t>66</a:t>
            </a:fld>
            <a:endParaRPr lang="en-US" dirty="0"/>
          </a:p>
        </p:txBody>
      </p:sp>
      <p:sp>
        <p:nvSpPr>
          <p:cNvPr id="427" name="CustomShape 3"/>
          <p:cNvSpPr/>
          <p:nvPr/>
        </p:nvSpPr>
        <p:spPr>
          <a:xfrm>
            <a:off x="5065200" y="1554480"/>
            <a:ext cx="3948840" cy="1005840"/>
          </a:xfrm>
          <a:prstGeom prst="wedgeRectCallout">
            <a:avLst>
              <a:gd name="adj1" fmla="val -65298"/>
              <a:gd name="adj2" fmla="val 243573"/>
            </a:avLst>
          </a:prstGeom>
          <a:solidFill>
            <a:srgbClr val="CFE7F5"/>
          </a:solidFill>
          <a:ln>
            <a:solidFill>
              <a:srgbClr val="808080"/>
            </a:solidFill>
          </a:ln>
        </p:spPr>
        <p:txBody>
          <a:bodyPr wrap="none" lIns="90000" tIns="45000" rIns="90000" bIns="45000" anchor="ctr"/>
          <a:lstStyle/>
          <a:p>
            <a:pPr algn="ctr"/>
            <a:r>
              <a:rPr lang="en-US" dirty="0"/>
              <a:t>We make sure that Query2 will not
change since it is the blocker</a:t>
            </a:r>
            <a:endParaRPr dirty="0"/>
          </a:p>
        </p:txBody>
      </p:sp>
      <p:sp>
        <p:nvSpPr>
          <p:cNvPr id="428" name="CustomShape 4"/>
          <p:cNvSpPr/>
          <p:nvPr/>
        </p:nvSpPr>
        <p:spPr>
          <a:xfrm>
            <a:off x="190368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29" name="CustomShape 5"/>
          <p:cNvSpPr/>
          <p:nvPr/>
        </p:nvSpPr>
        <p:spPr>
          <a:xfrm>
            <a:off x="188784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30" name="CustomShape 6"/>
          <p:cNvSpPr/>
          <p:nvPr/>
        </p:nvSpPr>
        <p:spPr>
          <a:xfrm>
            <a:off x="2524680" y="3069360"/>
            <a:ext cx="5400" cy="250920"/>
          </a:xfrm>
          <a:prstGeom prst="straightConnector1">
            <a:avLst/>
          </a:prstGeom>
          <a:ln w="9360">
            <a:solidFill>
              <a:srgbClr val="4A7EBB"/>
            </a:solidFill>
            <a:round/>
            <a:tailEnd type="triangle" w="med" len="med"/>
          </a:ln>
        </p:spPr>
      </p:sp>
      <p:sp>
        <p:nvSpPr>
          <p:cNvPr id="431" name="CustomShape 7"/>
          <p:cNvSpPr/>
          <p:nvPr/>
        </p:nvSpPr>
        <p:spPr>
          <a:xfrm>
            <a:off x="114048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32" name="CustomShape 8"/>
          <p:cNvSpPr/>
          <p:nvPr/>
        </p:nvSpPr>
        <p:spPr>
          <a:xfrm>
            <a:off x="257688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33" name="CustomShape 9"/>
          <p:cNvSpPr/>
          <p:nvPr/>
        </p:nvSpPr>
        <p:spPr>
          <a:xfrm flipH="1">
            <a:off x="1782360" y="3628080"/>
            <a:ext cx="292680" cy="268560"/>
          </a:xfrm>
          <a:prstGeom prst="straightConnector1">
            <a:avLst/>
          </a:prstGeom>
          <a:ln w="9360">
            <a:solidFill>
              <a:srgbClr val="4A7EBB"/>
            </a:solidFill>
            <a:round/>
            <a:tailEnd type="triangle" w="med" len="med"/>
          </a:ln>
        </p:spPr>
      </p:sp>
      <p:sp>
        <p:nvSpPr>
          <p:cNvPr id="434" name="CustomShape 10"/>
          <p:cNvSpPr/>
          <p:nvPr/>
        </p:nvSpPr>
        <p:spPr>
          <a:xfrm>
            <a:off x="2984760" y="3628080"/>
            <a:ext cx="234360" cy="268560"/>
          </a:xfrm>
          <a:prstGeom prst="straightConnector1">
            <a:avLst/>
          </a:prstGeom>
          <a:ln w="9360">
            <a:solidFill>
              <a:srgbClr val="4A7EBB"/>
            </a:solidFill>
            <a:round/>
            <a:tailEnd type="triangle" w="med" len="med"/>
          </a:ln>
        </p:spPr>
      </p:sp>
      <p:sp>
        <p:nvSpPr>
          <p:cNvPr id="435" name="CustomShape 11"/>
          <p:cNvSpPr/>
          <p:nvPr/>
        </p:nvSpPr>
        <p:spPr>
          <a:xfrm>
            <a:off x="184968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36" name="CustomShape 12"/>
          <p:cNvSpPr/>
          <p:nvPr/>
        </p:nvSpPr>
        <p:spPr>
          <a:xfrm>
            <a:off x="3372480" y="4473000"/>
            <a:ext cx="1284840" cy="359640"/>
          </a:xfrm>
          <a:prstGeom prst="ellipse">
            <a:avLst/>
          </a:prstGeom>
          <a:solidFill>
            <a:srgbClr val="FF0000"/>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37" name="CustomShape 13"/>
          <p:cNvSpPr/>
          <p:nvPr/>
        </p:nvSpPr>
        <p:spPr>
          <a:xfrm flipH="1">
            <a:off x="2491560" y="4204440"/>
            <a:ext cx="272520" cy="268560"/>
          </a:xfrm>
          <a:prstGeom prst="straightConnector1">
            <a:avLst/>
          </a:prstGeom>
          <a:ln w="9360">
            <a:solidFill>
              <a:srgbClr val="4A7EBB"/>
            </a:solidFill>
            <a:round/>
            <a:tailEnd type="triangle" w="med" len="med"/>
          </a:ln>
        </p:spPr>
      </p:sp>
      <p:sp>
        <p:nvSpPr>
          <p:cNvPr id="438" name="CustomShape 14"/>
          <p:cNvSpPr/>
          <p:nvPr/>
        </p:nvSpPr>
        <p:spPr>
          <a:xfrm>
            <a:off x="3674160" y="4204440"/>
            <a:ext cx="340920" cy="268560"/>
          </a:xfrm>
          <a:prstGeom prst="straightConnector1">
            <a:avLst/>
          </a:prstGeom>
          <a:ln w="9360">
            <a:solidFill>
              <a:srgbClr val="4A7EBB"/>
            </a:solidFill>
            <a:round/>
            <a:tailEnd type="triangle" w="med" len="med"/>
          </a:ln>
        </p:spPr>
      </p:sp>
      <p:sp>
        <p:nvSpPr>
          <p:cNvPr id="17" name="Title 16"/>
          <p:cNvSpPr>
            <a:spLocks noGrp="1"/>
          </p:cNvSpPr>
          <p:nvPr>
            <p:ph type="title"/>
          </p:nvPr>
        </p:nvSpPr>
        <p:spPr/>
        <p:txBody>
          <a:bodyPr>
            <a:normAutofit/>
          </a:bodyPr>
          <a:lstStyle/>
          <a:p>
            <a:r>
              <a:rPr lang="en-US" dirty="0" smtClean="0">
                <a:solidFill>
                  <a:srgbClr val="000000"/>
                </a:solidFill>
              </a:rPr>
              <a:t>Path Check</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Rewriting: once we identified affected parts and resolved conflicts, how will the ecosystem look like?</a:t>
            </a:r>
            <a:endParaRPr lang="el-GR" dirty="0"/>
          </a:p>
        </p:txBody>
      </p:sp>
      <p:sp>
        <p:nvSpPr>
          <p:cNvPr id="3" name="Text Placeholder 2"/>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a:t>
            </a:r>
            <a:r>
              <a:rPr lang="en-US" dirty="0" smtClean="0">
                <a:solidFill>
                  <a:srgbClr val="8B8B8B"/>
                </a:solidFill>
              </a:rPr>
              <a:t>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Rewriting algorithm</a:t>
            </a:r>
            <a:endParaRPr sz="4400" dirty="0">
              <a:latin typeface="Calibri" pitchFamily="34" charset="0"/>
            </a:endParaRPr>
          </a:p>
        </p:txBody>
      </p:sp>
      <p:pic>
        <p:nvPicPr>
          <p:cNvPr id="3" name="Picture 2" descr="algo4.png"/>
          <p:cNvPicPr>
            <a:picLocks noChangeAspect="1"/>
          </p:cNvPicPr>
          <p:nvPr/>
        </p:nvPicPr>
        <p:blipFill>
          <a:blip r:embed="rId2" cstate="print"/>
          <a:stretch>
            <a:fillRect/>
          </a:stretch>
        </p:blipFill>
        <p:spPr>
          <a:xfrm>
            <a:off x="1405333" y="1371600"/>
            <a:ext cx="6333334" cy="5100257"/>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Rewriting</a:t>
            </a:r>
            <a:endParaRPr lang="el-GR" dirty="0"/>
          </a:p>
        </p:txBody>
      </p:sp>
      <p:sp>
        <p:nvSpPr>
          <p:cNvPr id="3" name="Content Placeholder 2"/>
          <p:cNvSpPr>
            <a:spLocks noGrp="1"/>
          </p:cNvSpPr>
          <p:nvPr>
            <p:ph idx="1"/>
          </p:nvPr>
        </p:nvSpPr>
        <p:spPr/>
        <p:txBody>
          <a:bodyPr>
            <a:normAutofit fontScale="92500"/>
          </a:bodyPr>
          <a:lstStyle/>
          <a:p>
            <a:pPr>
              <a:buFont typeface="Arial"/>
              <a:buChar char="•"/>
            </a:pPr>
            <a:r>
              <a:rPr lang="en-US" sz="2800" dirty="0" smtClean="0">
                <a:solidFill>
                  <a:srgbClr val="000000"/>
                </a:solidFill>
                <a:latin typeface="Calibri" pitchFamily="34" charset="0"/>
              </a:rPr>
              <a:t>If there is </a:t>
            </a:r>
            <a:r>
              <a:rPr lang="en-US" sz="2800" dirty="0" smtClean="0">
                <a:solidFill>
                  <a:srgbClr val="0000FF"/>
                </a:solidFill>
                <a:latin typeface="Calibri" pitchFamily="34" charset="0"/>
              </a:rPr>
              <a:t>no Block</a:t>
            </a:r>
            <a:r>
              <a:rPr lang="en-US" sz="2800" dirty="0" smtClean="0">
                <a:solidFill>
                  <a:srgbClr val="000000"/>
                </a:solidFill>
                <a:latin typeface="Calibri" pitchFamily="34" charset="0"/>
              </a:rPr>
              <a:t>, we </a:t>
            </a:r>
            <a:r>
              <a:rPr lang="en-US" sz="2800" dirty="0" smtClean="0">
                <a:solidFill>
                  <a:srgbClr val="0000FF"/>
                </a:solidFill>
                <a:latin typeface="Calibri" pitchFamily="34" charset="0"/>
              </a:rPr>
              <a:t>perform the rewriting</a:t>
            </a:r>
            <a:r>
              <a:rPr lang="en-US" sz="2800" dirty="0" smtClean="0">
                <a:solidFill>
                  <a:srgbClr val="000000"/>
                </a:solidFill>
                <a:latin typeface="Calibri" pitchFamily="34" charset="0"/>
              </a:rPr>
              <a:t>.</a:t>
            </a:r>
            <a:endParaRPr lang="en-US" sz="2800" dirty="0" smtClean="0">
              <a:latin typeface="Calibri" pitchFamily="34" charset="0"/>
            </a:endParaRPr>
          </a:p>
          <a:p>
            <a:pPr>
              <a:buFont typeface="Arial"/>
              <a:buChar char="•"/>
            </a:pPr>
            <a:r>
              <a:rPr lang="en-US" sz="2800" dirty="0" smtClean="0">
                <a:solidFill>
                  <a:srgbClr val="000000"/>
                </a:solidFill>
                <a:latin typeface="Calibri" pitchFamily="34" charset="0"/>
              </a:rPr>
              <a:t>If there is </a:t>
            </a:r>
            <a:r>
              <a:rPr lang="en-US" sz="2800" dirty="0" smtClean="0">
                <a:solidFill>
                  <a:srgbClr val="C00000"/>
                </a:solidFill>
                <a:latin typeface="Calibri" pitchFamily="34" charset="0"/>
              </a:rPr>
              <a:t>Block </a:t>
            </a:r>
          </a:p>
          <a:p>
            <a:pPr lvl="1">
              <a:buFont typeface="Arial"/>
              <a:buChar char="•"/>
            </a:pPr>
            <a:r>
              <a:rPr lang="en-US" sz="2400" dirty="0" smtClean="0">
                <a:solidFill>
                  <a:srgbClr val="000000"/>
                </a:solidFill>
                <a:latin typeface="Calibri" pitchFamily="34" charset="0"/>
              </a:rPr>
              <a:t>If the change initiator is a relation we stop further processing. </a:t>
            </a:r>
          </a:p>
          <a:p>
            <a:pPr lvl="1">
              <a:buFont typeface="Arial"/>
              <a:buChar char="•"/>
            </a:pPr>
            <a:r>
              <a:rPr lang="en-US" sz="2400" dirty="0" smtClean="0">
                <a:solidFill>
                  <a:srgbClr val="000000"/>
                </a:solidFill>
                <a:latin typeface="Calibri" pitchFamily="34" charset="0"/>
              </a:rPr>
              <a:t>Otherwise: </a:t>
            </a:r>
          </a:p>
          <a:p>
            <a:pPr lvl="2">
              <a:buFont typeface="Arial"/>
              <a:buChar char="•"/>
            </a:pPr>
            <a:r>
              <a:rPr lang="en-US" sz="2000" dirty="0" smtClean="0">
                <a:solidFill>
                  <a:srgbClr val="000000"/>
                </a:solidFill>
                <a:latin typeface="Calibri" pitchFamily="34" charset="0"/>
              </a:rPr>
              <a:t>We </a:t>
            </a:r>
            <a:r>
              <a:rPr lang="en-US" sz="2000" dirty="0" smtClean="0">
                <a:solidFill>
                  <a:srgbClr val="0000FF"/>
                </a:solidFill>
                <a:latin typeface="Calibri" pitchFamily="34" charset="0"/>
              </a:rPr>
              <a:t>clone the Modules that are part of a block path </a:t>
            </a:r>
            <a:r>
              <a:rPr lang="en-US" sz="2000" dirty="0" smtClean="0">
                <a:solidFill>
                  <a:srgbClr val="000000"/>
                </a:solidFill>
                <a:latin typeface="Calibri" pitchFamily="34" charset="0"/>
              </a:rPr>
              <a:t>and were informed by Path Check and we perform the rewrite on the clones</a:t>
            </a:r>
          </a:p>
          <a:p>
            <a:pPr lvl="2">
              <a:buFont typeface="Arial"/>
              <a:buChar char="•"/>
            </a:pPr>
            <a:r>
              <a:rPr lang="en-US" sz="2000" dirty="0" smtClean="0">
                <a:solidFill>
                  <a:srgbClr val="C00000"/>
                </a:solidFill>
                <a:latin typeface="Calibri" pitchFamily="34" charset="0"/>
              </a:rPr>
              <a:t>We perform the rewrite on the Module if it is not part of a block path.</a:t>
            </a:r>
          </a:p>
          <a:p>
            <a:r>
              <a:rPr lang="en-US" sz="2800" dirty="0" smtClean="0">
                <a:solidFill>
                  <a:srgbClr val="0000FF"/>
                </a:solidFill>
              </a:rPr>
              <a:t>Within each module, all its internals are appropriately adjusted (attribute / selection conditions / … additions and removals)</a:t>
            </a:r>
            <a:endParaRPr lang="el-GR" sz="2800" dirty="0">
              <a:solidFill>
                <a:srgbClr val="0000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600" dirty="0" smtClean="0"/>
              <a:t>Zen and the Art of Motorcycle Maintenance, R. </a:t>
            </a:r>
            <a:r>
              <a:rPr lang="en-US" sz="3600" dirty="0" err="1" smtClean="0"/>
              <a:t>Pirsig</a:t>
            </a:r>
            <a:endParaRPr lang="el-GR" sz="3600" dirty="0" smtClean="0"/>
          </a:p>
        </p:txBody>
      </p:sp>
      <p:sp>
        <p:nvSpPr>
          <p:cNvPr id="11" name="Content Placeholder 10"/>
          <p:cNvSpPr>
            <a:spLocks noGrp="1"/>
          </p:cNvSpPr>
          <p:nvPr>
            <p:ph sz="half" idx="2"/>
          </p:nvPr>
        </p:nvSpPr>
        <p:spPr>
          <a:xfrm>
            <a:off x="2362200" y="1600200"/>
            <a:ext cx="6324600" cy="4953000"/>
          </a:xfrm>
        </p:spPr>
        <p:txBody>
          <a:bodyPr>
            <a:normAutofit/>
          </a:bodyPr>
          <a:lstStyle/>
          <a:p>
            <a:pPr>
              <a:buNone/>
            </a:pPr>
            <a:r>
              <a:rPr lang="en-US" dirty="0" smtClean="0"/>
              <a:t>"Solve Problem: What is wrong with cycle?" </a:t>
            </a:r>
          </a:p>
          <a:p>
            <a:pPr>
              <a:buNone/>
            </a:pPr>
            <a:r>
              <a:rPr lang="en-US" dirty="0" smtClean="0"/>
              <a:t>… By </a:t>
            </a:r>
            <a:r>
              <a:rPr lang="en-US" dirty="0" smtClean="0">
                <a:solidFill>
                  <a:srgbClr val="FF0000"/>
                </a:solidFill>
              </a:rPr>
              <a:t>asking the right questions </a:t>
            </a:r>
            <a:r>
              <a:rPr lang="en-US" dirty="0" smtClean="0"/>
              <a:t>and </a:t>
            </a:r>
            <a:r>
              <a:rPr lang="en-US" dirty="0" smtClean="0">
                <a:solidFill>
                  <a:srgbClr val="FF0000"/>
                </a:solidFill>
              </a:rPr>
              <a:t>choosing the right tests</a:t>
            </a:r>
            <a:r>
              <a:rPr lang="en-US" dirty="0" smtClean="0"/>
              <a:t> and drawing the </a:t>
            </a:r>
            <a:r>
              <a:rPr lang="en-US" dirty="0" smtClean="0">
                <a:solidFill>
                  <a:srgbClr val="FF0000"/>
                </a:solidFill>
              </a:rPr>
              <a:t>right conclusions </a:t>
            </a:r>
            <a:r>
              <a:rPr lang="en-US" dirty="0" smtClean="0"/>
              <a:t>the mechanic </a:t>
            </a:r>
            <a:r>
              <a:rPr lang="en-US" dirty="0" smtClean="0">
                <a:solidFill>
                  <a:srgbClr val="7030A0"/>
                </a:solidFill>
              </a:rPr>
              <a:t>works his way down the echelons of the motorcycle hierarchy until he has found the exact </a:t>
            </a:r>
            <a:r>
              <a:rPr lang="en-US" dirty="0" smtClean="0"/>
              <a:t>specific cause or </a:t>
            </a:r>
            <a:r>
              <a:rPr lang="en-US" dirty="0" smtClean="0">
                <a:solidFill>
                  <a:srgbClr val="7030A0"/>
                </a:solidFill>
              </a:rPr>
              <a:t>causes of the engine failure</a:t>
            </a:r>
            <a:r>
              <a:rPr lang="en-US" dirty="0" smtClean="0"/>
              <a:t>, </a:t>
            </a:r>
            <a:r>
              <a:rPr lang="en-US" dirty="0" smtClean="0">
                <a:solidFill>
                  <a:srgbClr val="006600"/>
                </a:solidFill>
              </a:rPr>
              <a:t>and then he changes them </a:t>
            </a:r>
            <a:r>
              <a:rPr lang="en-US" dirty="0" smtClean="0"/>
              <a:t>so that they no longer cause the failure…</a:t>
            </a:r>
          </a:p>
          <a:p>
            <a:pPr>
              <a:buNone/>
            </a:pPr>
            <a:endParaRPr lang="en-US" dirty="0" smtClean="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12" name="Picture 2" descr="File:Zen motorcycle.jpg"/>
          <p:cNvPicPr>
            <a:picLocks noGrp="1" noChangeAspect="1" noChangeArrowheads="1"/>
          </p:cNvPicPr>
          <p:nvPr>
            <p:ph sz="half" idx="1"/>
          </p:nvPr>
        </p:nvPicPr>
        <p:blipFill>
          <a:blip r:embed="rId2" cstate="print"/>
          <a:srcRect/>
          <a:stretch>
            <a:fillRect/>
          </a:stretch>
        </p:blipFill>
        <p:spPr bwMode="auto">
          <a:xfrm>
            <a:off x="457201" y="1600201"/>
            <a:ext cx="1625534" cy="236219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2"/>
          </p:nvPr>
        </p:nvSpPr>
        <p:spPr/>
        <p:txBody>
          <a:bodyPr/>
          <a:lstStyle/>
          <a:p>
            <a:fld id="{B6F15528-21DE-4FAA-801E-634DDDAF4B2B}" type="slidenum">
              <a:rPr lang="en-US" smtClean="0"/>
              <a:pPr/>
              <a:t>70</a:t>
            </a:fld>
            <a:endParaRPr lang="en-US" dirty="0"/>
          </a:p>
        </p:txBody>
      </p:sp>
      <p:sp>
        <p:nvSpPr>
          <p:cNvPr id="450" name="CustomShape 3"/>
          <p:cNvSpPr/>
          <p:nvPr/>
        </p:nvSpPr>
        <p:spPr>
          <a:xfrm>
            <a:off x="658476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51" name="CustomShape 4"/>
          <p:cNvSpPr/>
          <p:nvPr/>
        </p:nvSpPr>
        <p:spPr>
          <a:xfrm flipH="1">
            <a:off x="5895720" y="2241360"/>
            <a:ext cx="1261800" cy="250920"/>
          </a:xfrm>
          <a:prstGeom prst="straightConnector1">
            <a:avLst/>
          </a:prstGeom>
          <a:ln w="9360">
            <a:solidFill>
              <a:srgbClr val="4A7EBB"/>
            </a:solidFill>
            <a:custDash>
              <a:ds d="140000" sp="105000"/>
            </a:custDash>
            <a:round/>
            <a:tailEnd type="triangle" w="med" len="med"/>
          </a:ln>
        </p:spPr>
      </p:sp>
      <p:sp>
        <p:nvSpPr>
          <p:cNvPr id="452" name="CustomShape 5"/>
          <p:cNvSpPr/>
          <p:nvPr/>
        </p:nvSpPr>
        <p:spPr>
          <a:xfrm flipH="1">
            <a:off x="5164200" y="2800080"/>
            <a:ext cx="261000" cy="268560"/>
          </a:xfrm>
          <a:prstGeom prst="straightConnector1">
            <a:avLst/>
          </a:prstGeom>
          <a:ln w="9360">
            <a:solidFill>
              <a:srgbClr val="4A7EBB"/>
            </a:solidFill>
            <a:custDash>
              <a:ds d="140000" sp="105000"/>
            </a:custDash>
            <a:round/>
            <a:tailEnd type="triangle" w="med" len="med"/>
          </a:ln>
        </p:spPr>
      </p:sp>
      <p:sp>
        <p:nvSpPr>
          <p:cNvPr id="453" name="CustomShape 6"/>
          <p:cNvSpPr/>
          <p:nvPr/>
        </p:nvSpPr>
        <p:spPr>
          <a:xfrm>
            <a:off x="6366600" y="2800080"/>
            <a:ext cx="261000" cy="268560"/>
          </a:xfrm>
          <a:prstGeom prst="straightConnector1">
            <a:avLst/>
          </a:prstGeom>
          <a:ln w="9360">
            <a:solidFill>
              <a:srgbClr val="4A7EBB"/>
            </a:solidFill>
            <a:custDash>
              <a:ds d="140000" sp="105000"/>
            </a:custDash>
            <a:round/>
            <a:tailEnd type="triangle" w="med" len="med"/>
          </a:ln>
        </p:spPr>
      </p:sp>
      <p:sp>
        <p:nvSpPr>
          <p:cNvPr id="454" name="CustomShape 7"/>
          <p:cNvSpPr/>
          <p:nvPr/>
        </p:nvSpPr>
        <p:spPr>
          <a:xfrm>
            <a:off x="52315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55" name="CustomShape 8"/>
          <p:cNvSpPr/>
          <p:nvPr/>
        </p:nvSpPr>
        <p:spPr>
          <a:xfrm>
            <a:off x="6067368" y="2389632"/>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56" name="CustomShape 9"/>
          <p:cNvSpPr/>
          <p:nvPr/>
        </p:nvSpPr>
        <p:spPr>
          <a:xfrm>
            <a:off x="450000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57" name="CustomShape 10"/>
          <p:cNvSpPr/>
          <p:nvPr/>
        </p:nvSpPr>
        <p:spPr>
          <a:xfrm>
            <a:off x="5332800" y="296265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58" name="CustomShape 11"/>
          <p:cNvSpPr/>
          <p:nvPr/>
        </p:nvSpPr>
        <p:spPr>
          <a:xfrm>
            <a:off x="596304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59" name="CustomShape 12"/>
          <p:cNvSpPr/>
          <p:nvPr/>
        </p:nvSpPr>
        <p:spPr>
          <a:xfrm>
            <a:off x="6792792" y="2976648"/>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60" name="CustomShape 13"/>
          <p:cNvSpPr/>
          <p:nvPr/>
        </p:nvSpPr>
        <p:spPr>
          <a:xfrm>
            <a:off x="596304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61" name="CustomShape 14"/>
          <p:cNvSpPr/>
          <p:nvPr/>
        </p:nvSpPr>
        <p:spPr>
          <a:xfrm>
            <a:off x="6837840" y="3540528"/>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462" name="CustomShape 15"/>
          <p:cNvSpPr/>
          <p:nvPr/>
        </p:nvSpPr>
        <p:spPr>
          <a:xfrm>
            <a:off x="6627960" y="3429000"/>
            <a:ext cx="360" cy="215640"/>
          </a:xfrm>
          <a:prstGeom prst="straightConnector1">
            <a:avLst/>
          </a:prstGeom>
          <a:ln w="9360">
            <a:solidFill>
              <a:srgbClr val="4A7EBB"/>
            </a:solidFill>
            <a:custDash>
              <a:ds d="140000" sp="105000"/>
            </a:custDash>
            <a:round/>
            <a:tailEnd type="triangle" w="med" len="med"/>
          </a:ln>
        </p:spPr>
      </p:sp>
      <p:sp>
        <p:nvSpPr>
          <p:cNvPr id="463" name="CustomShape 16"/>
          <p:cNvSpPr/>
          <p:nvPr/>
        </p:nvSpPr>
        <p:spPr>
          <a:xfrm>
            <a:off x="751608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64" name="CustomShape 17"/>
          <p:cNvSpPr/>
          <p:nvPr/>
        </p:nvSpPr>
        <p:spPr>
          <a:xfrm>
            <a:off x="7516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65" name="CustomShape 18"/>
          <p:cNvSpPr/>
          <p:nvPr/>
        </p:nvSpPr>
        <p:spPr>
          <a:xfrm>
            <a:off x="7525800" y="3645000"/>
            <a:ext cx="131976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66" name="CustomShape 19"/>
          <p:cNvSpPr/>
          <p:nvPr/>
        </p:nvSpPr>
        <p:spPr>
          <a:xfrm>
            <a:off x="7158600" y="2241360"/>
            <a:ext cx="1022040" cy="250920"/>
          </a:xfrm>
          <a:prstGeom prst="straightConnector1">
            <a:avLst/>
          </a:prstGeom>
          <a:ln w="9360">
            <a:solidFill>
              <a:srgbClr val="4A7EBB"/>
            </a:solidFill>
            <a:round/>
            <a:tailEnd type="triangle" w="med" len="med"/>
          </a:ln>
        </p:spPr>
      </p:sp>
      <p:sp>
        <p:nvSpPr>
          <p:cNvPr id="467" name="CustomShape 20"/>
          <p:cNvSpPr/>
          <p:nvPr/>
        </p:nvSpPr>
        <p:spPr>
          <a:xfrm>
            <a:off x="8181000" y="2853000"/>
            <a:ext cx="360" cy="215640"/>
          </a:xfrm>
          <a:prstGeom prst="straightConnector1">
            <a:avLst/>
          </a:prstGeom>
          <a:ln w="9360">
            <a:solidFill>
              <a:srgbClr val="4A7EBB"/>
            </a:solidFill>
            <a:round/>
            <a:tailEnd type="triangle" w="med" len="med"/>
          </a:ln>
        </p:spPr>
      </p:sp>
      <p:sp>
        <p:nvSpPr>
          <p:cNvPr id="468" name="CustomShape 21"/>
          <p:cNvSpPr/>
          <p:nvPr/>
        </p:nvSpPr>
        <p:spPr>
          <a:xfrm>
            <a:off x="8181000" y="3429000"/>
            <a:ext cx="4680" cy="215640"/>
          </a:xfrm>
          <a:prstGeom prst="straightConnector1">
            <a:avLst/>
          </a:prstGeom>
          <a:ln w="9360">
            <a:solidFill>
              <a:srgbClr val="4A7EBB"/>
            </a:solidFill>
            <a:round/>
            <a:tailEnd type="triangle" w="med" len="med"/>
          </a:ln>
        </p:spPr>
      </p:sp>
      <p:sp>
        <p:nvSpPr>
          <p:cNvPr id="469" name="CustomShape 22"/>
          <p:cNvSpPr/>
          <p:nvPr/>
        </p:nvSpPr>
        <p:spPr>
          <a:xfrm>
            <a:off x="10976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70" name="CustomShape 23"/>
          <p:cNvSpPr/>
          <p:nvPr/>
        </p:nvSpPr>
        <p:spPr>
          <a:xfrm>
            <a:off x="10818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71" name="CustomShape 24"/>
          <p:cNvSpPr/>
          <p:nvPr/>
        </p:nvSpPr>
        <p:spPr>
          <a:xfrm>
            <a:off x="1718640" y="2241360"/>
            <a:ext cx="5400" cy="250920"/>
          </a:xfrm>
          <a:prstGeom prst="straightConnector1">
            <a:avLst/>
          </a:prstGeom>
          <a:ln w="9360">
            <a:solidFill>
              <a:srgbClr val="4A7EBB"/>
            </a:solidFill>
            <a:round/>
            <a:tailEnd type="triangle" w="med" len="med"/>
          </a:ln>
        </p:spPr>
      </p:sp>
      <p:sp>
        <p:nvSpPr>
          <p:cNvPr id="472" name="CustomShape 25"/>
          <p:cNvSpPr/>
          <p:nvPr/>
        </p:nvSpPr>
        <p:spPr>
          <a:xfrm>
            <a:off x="3344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73" name="CustomShape 26"/>
          <p:cNvSpPr/>
          <p:nvPr/>
        </p:nvSpPr>
        <p:spPr>
          <a:xfrm>
            <a:off x="17708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74" name="CustomShape 27"/>
          <p:cNvSpPr/>
          <p:nvPr/>
        </p:nvSpPr>
        <p:spPr>
          <a:xfrm flipH="1">
            <a:off x="976320" y="2800080"/>
            <a:ext cx="292680" cy="268560"/>
          </a:xfrm>
          <a:prstGeom prst="straightConnector1">
            <a:avLst/>
          </a:prstGeom>
          <a:ln w="9360">
            <a:solidFill>
              <a:srgbClr val="4A7EBB"/>
            </a:solidFill>
            <a:round/>
            <a:tailEnd type="triangle" w="med" len="med"/>
          </a:ln>
        </p:spPr>
      </p:sp>
      <p:sp>
        <p:nvSpPr>
          <p:cNvPr id="475" name="CustomShape 28"/>
          <p:cNvSpPr/>
          <p:nvPr/>
        </p:nvSpPr>
        <p:spPr>
          <a:xfrm>
            <a:off x="2178720" y="2800080"/>
            <a:ext cx="234360" cy="268560"/>
          </a:xfrm>
          <a:prstGeom prst="straightConnector1">
            <a:avLst/>
          </a:prstGeom>
          <a:ln w="9360">
            <a:solidFill>
              <a:srgbClr val="4A7EBB"/>
            </a:solidFill>
            <a:round/>
            <a:tailEnd type="triangle" w="med" len="med"/>
          </a:ln>
        </p:spPr>
      </p:sp>
      <p:sp>
        <p:nvSpPr>
          <p:cNvPr id="476" name="CustomShape 29"/>
          <p:cNvSpPr/>
          <p:nvPr/>
        </p:nvSpPr>
        <p:spPr>
          <a:xfrm>
            <a:off x="10436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77" name="CustomShape 30"/>
          <p:cNvSpPr/>
          <p:nvPr/>
        </p:nvSpPr>
        <p:spPr>
          <a:xfrm>
            <a:off x="2566440" y="3645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78" name="CustomShape 31"/>
          <p:cNvSpPr/>
          <p:nvPr/>
        </p:nvSpPr>
        <p:spPr>
          <a:xfrm flipH="1">
            <a:off x="1685520" y="3376440"/>
            <a:ext cx="272520" cy="268560"/>
          </a:xfrm>
          <a:prstGeom prst="straightConnector1">
            <a:avLst/>
          </a:prstGeom>
          <a:ln w="9360">
            <a:solidFill>
              <a:srgbClr val="4A7EBB"/>
            </a:solidFill>
            <a:round/>
            <a:tailEnd type="triangle" w="med" len="med"/>
          </a:ln>
        </p:spPr>
      </p:sp>
      <p:sp>
        <p:nvSpPr>
          <p:cNvPr id="479" name="CustomShape 32"/>
          <p:cNvSpPr/>
          <p:nvPr/>
        </p:nvSpPr>
        <p:spPr>
          <a:xfrm>
            <a:off x="2868120" y="3376440"/>
            <a:ext cx="340920" cy="268560"/>
          </a:xfrm>
          <a:prstGeom prst="straightConnector1">
            <a:avLst/>
          </a:prstGeom>
          <a:ln w="9360">
            <a:solidFill>
              <a:srgbClr val="4A7EBB"/>
            </a:solidFill>
            <a:round/>
            <a:tailEnd type="triangle" w="med" len="med"/>
          </a:ln>
        </p:spPr>
      </p:sp>
      <p:sp>
        <p:nvSpPr>
          <p:cNvPr id="480" name="CustomShape 33"/>
          <p:cNvSpPr/>
          <p:nvPr/>
        </p:nvSpPr>
        <p:spPr>
          <a:xfrm>
            <a:off x="2964960" y="2430000"/>
            <a:ext cx="1604160" cy="496080"/>
          </a:xfrm>
          <a:prstGeom prst="wedgeRectCallout">
            <a:avLst>
              <a:gd name="adj1" fmla="val -46236"/>
              <a:gd name="adj2" fmla="val 103020"/>
            </a:avLst>
          </a:prstGeom>
          <a:solidFill>
            <a:srgbClr val="CFE7F5"/>
          </a:solidFill>
          <a:ln>
            <a:solidFill>
              <a:srgbClr val="808080"/>
            </a:solidFill>
          </a:ln>
        </p:spPr>
        <p:txBody>
          <a:bodyPr wrap="none" lIns="90000" tIns="45000" rIns="90000" bIns="45000" anchor="ctr"/>
          <a:lstStyle/>
          <a:p>
            <a:pPr algn="ctr"/>
            <a:r>
              <a:rPr lang="en-US" dirty="0"/>
              <a:t>Keep current&amp;
produce new</a:t>
            </a:r>
            <a:endParaRPr dirty="0"/>
          </a:p>
        </p:txBody>
      </p:sp>
      <p:sp>
        <p:nvSpPr>
          <p:cNvPr id="481" name="CustomShape 34"/>
          <p:cNvSpPr/>
          <p:nvPr/>
        </p:nvSpPr>
        <p:spPr>
          <a:xfrm>
            <a:off x="2350080" y="1828800"/>
            <a:ext cx="1620720" cy="482400"/>
          </a:xfrm>
          <a:prstGeom prst="wedgeRectCallout">
            <a:avLst>
              <a:gd name="adj1" fmla="val -51083"/>
              <a:gd name="adj2" fmla="val 114474"/>
            </a:avLst>
          </a:prstGeom>
          <a:solidFill>
            <a:srgbClr val="CFE7F5"/>
          </a:solidFill>
          <a:ln>
            <a:solidFill>
              <a:srgbClr val="808080"/>
            </a:solidFill>
          </a:ln>
        </p:spPr>
        <p:txBody>
          <a:bodyPr wrap="none" lIns="90000" tIns="45000" rIns="90000" bIns="45000" anchor="ctr"/>
          <a:lstStyle/>
          <a:p>
            <a:pPr algn="ctr"/>
            <a:r>
              <a:rPr lang="en-US" dirty="0"/>
              <a:t>Keep current&amp;
produce new</a:t>
            </a:r>
            <a:endParaRPr dirty="0"/>
          </a:p>
        </p:txBody>
      </p:sp>
      <p:sp>
        <p:nvSpPr>
          <p:cNvPr id="482" name="CustomShape 35"/>
          <p:cNvSpPr/>
          <p:nvPr/>
        </p:nvSpPr>
        <p:spPr>
          <a:xfrm>
            <a:off x="2602080" y="4302000"/>
            <a:ext cx="1277280" cy="544320"/>
          </a:xfrm>
          <a:prstGeom prst="wedgeRectCallout">
            <a:avLst>
              <a:gd name="adj1" fmla="val 13196"/>
              <a:gd name="adj2" fmla="val -103686"/>
            </a:avLst>
          </a:prstGeom>
          <a:solidFill>
            <a:srgbClr val="CFE7F5"/>
          </a:solidFill>
          <a:ln>
            <a:solidFill>
              <a:srgbClr val="808080"/>
            </a:solidFill>
          </a:ln>
        </p:spPr>
        <p:txBody>
          <a:bodyPr wrap="none" lIns="90000" tIns="45000" rIns="90000" bIns="45000" anchor="ctr"/>
          <a:lstStyle/>
          <a:p>
            <a:pPr algn="ctr"/>
            <a:r>
              <a:rPr lang="en-US" dirty="0"/>
              <a:t>Keep only
current</a:t>
            </a:r>
            <a:endParaRPr dirty="0"/>
          </a:p>
        </p:txBody>
      </p:sp>
      <p:sp>
        <p:nvSpPr>
          <p:cNvPr id="38" name="Title 37"/>
          <p:cNvSpPr>
            <a:spLocks noGrp="1"/>
          </p:cNvSpPr>
          <p:nvPr>
            <p:ph type="title"/>
          </p:nvPr>
        </p:nvSpPr>
        <p:spPr/>
        <p:txBody>
          <a:bodyPr>
            <a:normAutofit/>
          </a:bodyPr>
          <a:lstStyle/>
          <a:p>
            <a:r>
              <a:rPr lang="en-US" dirty="0" smtClean="0">
                <a:solidFill>
                  <a:srgbClr val="000000"/>
                </a:solidFill>
              </a:rPr>
              <a:t>Rewriting</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and results</a:t>
            </a:r>
            <a:endParaRPr lang="el-GR" dirty="0"/>
          </a:p>
        </p:txBody>
      </p:sp>
      <p:sp>
        <p:nvSpPr>
          <p:cNvPr id="3" name="Text Placeholder 2"/>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a:t>
            </a:r>
            <a:r>
              <a:rPr lang="en-US" dirty="0" smtClean="0">
                <a:solidFill>
                  <a:srgbClr val="8B8B8B"/>
                </a:solidFill>
              </a:rPr>
              <a:t>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latin typeface="Calibri" pitchFamily="34" charset="0"/>
              </a:rPr>
              <a:t>Experimental setup</a:t>
            </a:r>
            <a:endParaRPr lang="el-GR" dirty="0"/>
          </a:p>
        </p:txBody>
      </p:sp>
      <p:sp>
        <p:nvSpPr>
          <p:cNvPr id="8" name="Content Placeholder 7"/>
          <p:cNvSpPr>
            <a:spLocks noGrp="1"/>
          </p:cNvSpPr>
          <p:nvPr>
            <p:ph idx="1"/>
          </p:nvPr>
        </p:nvSpPr>
        <p:spPr/>
        <p:txBody>
          <a:bodyPr>
            <a:normAutofit fontScale="70000" lnSpcReduction="20000"/>
          </a:bodyPr>
          <a:lstStyle/>
          <a:p>
            <a:r>
              <a:rPr lang="en-US" dirty="0" smtClean="0">
                <a:latin typeface="Calibri" pitchFamily="34" charset="0"/>
              </a:rPr>
              <a:t>University database ecosystem (the one of we used in previous slides, consisting of 5 relations, 2 views and 2 queries)</a:t>
            </a:r>
          </a:p>
          <a:p>
            <a:r>
              <a:rPr lang="en-US" dirty="0" smtClean="0">
                <a:latin typeface="Calibri" pitchFamily="34" charset="0"/>
              </a:rPr>
              <a:t>TPC-DS ecosystem (consisting of 15 relations, 5 views and 27 queries) where we used two workloads of </a:t>
            </a:r>
            <a:r>
              <a:rPr lang="en-US" dirty="0" smtClean="0">
                <a:latin typeface="Calibri" pitchFamily="34" charset="0"/>
              </a:rPr>
              <a:t>events</a:t>
            </a:r>
          </a:p>
          <a:p>
            <a:pPr lvl="1"/>
            <a:r>
              <a:rPr lang="en-US" dirty="0" smtClean="0">
                <a:latin typeface="Calibri" pitchFamily="34" charset="0"/>
              </a:rPr>
              <a:t>WL1 with changes mainly at tables</a:t>
            </a:r>
          </a:p>
          <a:p>
            <a:pPr lvl="1"/>
            <a:r>
              <a:rPr lang="en-US" dirty="0" smtClean="0">
                <a:latin typeface="Calibri" pitchFamily="34" charset="0"/>
              </a:rPr>
              <a:t>WL2 </a:t>
            </a:r>
            <a:r>
              <a:rPr lang="en-US" dirty="0" smtClean="0">
                <a:latin typeface="Calibri" pitchFamily="34" charset="0"/>
              </a:rPr>
              <a:t>with changes mainly at </a:t>
            </a:r>
            <a:r>
              <a:rPr lang="en-US" dirty="0" smtClean="0">
                <a:latin typeface="Calibri" pitchFamily="34" charset="0"/>
              </a:rPr>
              <a:t>views</a:t>
            </a:r>
          </a:p>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Policies used (for both ecosystems): </a:t>
            </a:r>
          </a:p>
          <a:p>
            <a:pPr lvl="1"/>
            <a:r>
              <a:rPr lang="en-US" dirty="0" smtClean="0">
                <a:latin typeface="Calibri" pitchFamily="34" charset="0"/>
              </a:rPr>
              <a:t>propagate all policy and </a:t>
            </a:r>
          </a:p>
          <a:p>
            <a:pPr lvl="1"/>
            <a:r>
              <a:rPr lang="en-US" dirty="0" smtClean="0">
                <a:latin typeface="Calibri" pitchFamily="34" charset="0"/>
              </a:rPr>
              <a:t>mixture policy (20% blockers)</a:t>
            </a:r>
          </a:p>
          <a:p>
            <a:endParaRPr lang="en-US" dirty="0" smtClean="0">
              <a:latin typeface="Calibri" pitchFamily="34" charset="0"/>
            </a:endParaRPr>
          </a:p>
          <a:p>
            <a:r>
              <a:rPr lang="en-US" dirty="0" smtClean="0">
                <a:latin typeface="Calibri" pitchFamily="34" charset="0"/>
              </a:rPr>
              <a:t>Measurements: effectiveness &amp; cost</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TextShape 1"/>
          <p:cNvSpPr txBox="1"/>
          <p:nvPr/>
        </p:nvSpPr>
        <p:spPr>
          <a:xfrm>
            <a:off x="457200" y="221040"/>
            <a:ext cx="8229240" cy="1250280"/>
          </a:xfrm>
          <a:prstGeom prst="rect">
            <a:avLst/>
          </a:prstGeom>
        </p:spPr>
        <p:txBody>
          <a:bodyPr wrap="none" lIns="0" tIns="0" rIns="0" bIns="0" anchor="ctr"/>
          <a:lstStyle/>
          <a:p>
            <a:pPr algn="ctr"/>
            <a:r>
              <a:rPr lang="en-US" sz="3200" dirty="0">
                <a:latin typeface="Calibri" pitchFamily="34" charset="0"/>
              </a:rPr>
              <a:t>Impact &amp; adaptation assessment for TPC-DS</a:t>
            </a:r>
            <a:endParaRPr sz="3200" dirty="0">
              <a:latin typeface="Calibri" pitchFamily="34" charset="0"/>
            </a:endParaRPr>
          </a:p>
        </p:txBody>
      </p:sp>
      <p:pic>
        <p:nvPicPr>
          <p:cNvPr id="3" name="Picture 2" descr="results14mixture.png"/>
          <p:cNvPicPr>
            <a:picLocks noChangeAspect="1"/>
          </p:cNvPicPr>
          <p:nvPr/>
        </p:nvPicPr>
        <p:blipFill>
          <a:blip r:embed="rId3" cstate="print"/>
          <a:stretch>
            <a:fillRect/>
          </a:stretch>
        </p:blipFill>
        <p:spPr>
          <a:xfrm>
            <a:off x="210095" y="1671857"/>
            <a:ext cx="8723810" cy="3514286"/>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extShape 1"/>
          <p:cNvSpPr txBox="1"/>
          <p:nvPr/>
        </p:nvSpPr>
        <p:spPr>
          <a:xfrm>
            <a:off x="457200" y="274680"/>
            <a:ext cx="8229240" cy="1142640"/>
          </a:xfrm>
          <a:prstGeom prst="rect">
            <a:avLst/>
          </a:prstGeom>
        </p:spPr>
        <p:txBody>
          <a:bodyPr wrap="none" lIns="0" tIns="0" rIns="0" bIns="0" anchor="ctr"/>
          <a:lstStyle/>
          <a:p>
            <a:pPr algn="ctr"/>
            <a:r>
              <a:rPr lang="en-US" sz="4400" dirty="0">
                <a:latin typeface="Calibri" pitchFamily="34" charset="0"/>
              </a:rPr>
              <a:t>Impact &amp; adaptation assessment</a:t>
            </a:r>
            <a:endParaRPr sz="4400" dirty="0">
              <a:latin typeface="Calibri" pitchFamily="34" charset="0"/>
            </a:endParaRPr>
          </a:p>
        </p:txBody>
      </p:sp>
      <p:pic>
        <p:nvPicPr>
          <p:cNvPr id="3" name="Picture 2" descr="results.png"/>
          <p:cNvPicPr>
            <a:picLocks noChangeAspect="1"/>
          </p:cNvPicPr>
          <p:nvPr/>
        </p:nvPicPr>
        <p:blipFill>
          <a:blip r:embed="rId2" cstate="print"/>
          <a:stretch>
            <a:fillRect/>
          </a:stretch>
        </p:blipFill>
        <p:spPr>
          <a:xfrm>
            <a:off x="167238" y="1138523"/>
            <a:ext cx="8809524" cy="458095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Cost analysis</a:t>
            </a:r>
            <a:endParaRPr lang="en-US" sz="4400" dirty="0">
              <a:latin typeface="Calibri" pitchFamily="34" charset="0"/>
            </a:endParaRPr>
          </a:p>
        </p:txBody>
      </p:sp>
      <p:sp>
        <p:nvSpPr>
          <p:cNvPr id="6" name="Text Placeholder 5"/>
          <p:cNvSpPr>
            <a:spLocks noGrp="1"/>
          </p:cNvSpPr>
          <p:nvPr>
            <p:ph type="body"/>
          </p:nvPr>
        </p:nvSpPr>
        <p:spPr>
          <a:xfrm>
            <a:off x="4876800" y="2057400"/>
            <a:ext cx="3733800" cy="3200400"/>
          </a:xfrm>
        </p:spPr>
        <p:txBody>
          <a:bodyPr anchor="t" anchorCtr="0">
            <a:noAutofit/>
          </a:bodyPr>
          <a:lstStyle/>
          <a:p>
            <a:pPr marL="266700" indent="-266700" algn="l">
              <a:buFont typeface="Arial" pitchFamily="34" charset="0"/>
              <a:buChar char="•"/>
            </a:pPr>
            <a:r>
              <a:rPr lang="en-US" sz="2400" dirty="0" smtClean="0">
                <a:latin typeface="Calibri" pitchFamily="34" charset="0"/>
              </a:rPr>
              <a:t>The results of TPC-DS ecosystem in workload 1</a:t>
            </a:r>
          </a:p>
          <a:p>
            <a:pPr marL="266700" indent="-266700" algn="l">
              <a:buFont typeface="Arial" pitchFamily="34" charset="0"/>
              <a:buChar char="•"/>
            </a:pPr>
            <a:endParaRPr lang="en-US" sz="2400" dirty="0" smtClean="0">
              <a:latin typeface="Calibri" pitchFamily="34" charset="0"/>
            </a:endParaRPr>
          </a:p>
          <a:p>
            <a:pPr marL="266700" indent="-266700" algn="l">
              <a:buFont typeface="Arial" pitchFamily="34" charset="0"/>
              <a:buChar char="•"/>
            </a:pPr>
            <a:r>
              <a:rPr lang="en-US" sz="2400" dirty="0" smtClean="0">
                <a:latin typeface="Calibri" pitchFamily="34" charset="0"/>
              </a:rPr>
              <a:t>Path check nearly no cost at all, but in 20% blockers doubled its value </a:t>
            </a:r>
          </a:p>
          <a:p>
            <a:pPr marL="266700" indent="-266700" algn="l">
              <a:buFont typeface="Arial" pitchFamily="34" charset="0"/>
              <a:buChar char="•"/>
            </a:pPr>
            <a:endParaRPr lang="en-US" sz="2400" dirty="0">
              <a:latin typeface="Calibri" pitchFamily="34" charset="0"/>
            </a:endParaRPr>
          </a:p>
        </p:txBody>
      </p:sp>
      <p:pic>
        <p:nvPicPr>
          <p:cNvPr id="7" name="Picture 6" descr="times.png"/>
          <p:cNvPicPr>
            <a:picLocks noChangeAspect="1"/>
          </p:cNvPicPr>
          <p:nvPr/>
        </p:nvPicPr>
        <p:blipFill>
          <a:blip r:embed="rId2" cstate="print"/>
          <a:stretch>
            <a:fillRect/>
          </a:stretch>
        </p:blipFill>
        <p:spPr>
          <a:xfrm>
            <a:off x="152401" y="2006421"/>
            <a:ext cx="4419599" cy="264177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Status Determination Cost</a:t>
            </a:r>
            <a:endParaRPr lang="en-US" sz="4400" dirty="0">
              <a:latin typeface="Calibri" pitchFamily="34" charset="0"/>
            </a:endParaRPr>
          </a:p>
        </p:txBody>
      </p:sp>
      <p:sp>
        <p:nvSpPr>
          <p:cNvPr id="6" name="Text Placeholder 5"/>
          <p:cNvSpPr>
            <a:spLocks noGrp="1"/>
          </p:cNvSpPr>
          <p:nvPr>
            <p:ph type="body"/>
          </p:nvPr>
        </p:nvSpPr>
        <p:spPr>
          <a:xfrm>
            <a:off x="4648200" y="2057400"/>
            <a:ext cx="4015440" cy="3077760"/>
          </a:xfrm>
        </p:spPr>
        <p:txBody>
          <a:bodyPr anchor="t" anchorCtr="0"/>
          <a:lstStyle/>
          <a:p>
            <a:pPr algn="l"/>
            <a:r>
              <a:rPr lang="en-US" sz="2400" dirty="0" smtClean="0">
                <a:latin typeface="Calibri" pitchFamily="34" charset="0"/>
              </a:rPr>
              <a:t>Blue line: time</a:t>
            </a:r>
          </a:p>
          <a:p>
            <a:pPr algn="l"/>
            <a:r>
              <a:rPr lang="en-US" sz="2400" dirty="0" smtClean="0">
                <a:latin typeface="Calibri" pitchFamily="34" charset="0"/>
              </a:rPr>
              <a:t>Red line: affected nodes</a:t>
            </a:r>
          </a:p>
          <a:p>
            <a:pPr algn="l"/>
            <a:endParaRPr lang="en-US" sz="2400" dirty="0" smtClean="0">
              <a:latin typeface="Calibri" pitchFamily="34" charset="0"/>
            </a:endParaRPr>
          </a:p>
          <a:p>
            <a:pPr algn="l"/>
            <a:r>
              <a:rPr lang="en-US" sz="2400" dirty="0" smtClean="0">
                <a:latin typeface="Calibri" pitchFamily="34" charset="0"/>
              </a:rPr>
              <a:t>Slightly slower time in mixture</a:t>
            </a:r>
          </a:p>
          <a:p>
            <a:pPr algn="l"/>
            <a:r>
              <a:rPr lang="en-US" sz="2400" dirty="0" smtClean="0">
                <a:latin typeface="Calibri" pitchFamily="34" charset="0"/>
              </a:rPr>
              <a:t>mode due to blockers.</a:t>
            </a:r>
            <a:endParaRPr lang="en-US" sz="2400" dirty="0">
              <a:latin typeface="Calibri" pitchFamily="34" charset="0"/>
            </a:endParaRPr>
          </a:p>
        </p:txBody>
      </p:sp>
      <p:pic>
        <p:nvPicPr>
          <p:cNvPr id="7" name="Picture 6" descr="statusDetermVsNodes.png"/>
          <p:cNvPicPr>
            <a:picLocks noChangeAspect="1"/>
          </p:cNvPicPr>
          <p:nvPr/>
        </p:nvPicPr>
        <p:blipFill>
          <a:blip r:embed="rId3" cstate="print"/>
          <a:stretch>
            <a:fillRect/>
          </a:stretch>
        </p:blipFill>
        <p:spPr>
          <a:xfrm>
            <a:off x="457200" y="1219200"/>
            <a:ext cx="3733800" cy="525742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latin typeface="Calibri" pitchFamily="34" charset="0"/>
              </a:rPr>
              <a:t>Rewrite Cost</a:t>
            </a:r>
            <a:endParaRPr lang="en-US" sz="4400" dirty="0">
              <a:latin typeface="Calibri" pitchFamily="34" charset="0"/>
            </a:endParaRPr>
          </a:p>
        </p:txBody>
      </p:sp>
      <p:sp>
        <p:nvSpPr>
          <p:cNvPr id="6" name="Text Placeholder 5"/>
          <p:cNvSpPr>
            <a:spLocks noGrp="1"/>
          </p:cNvSpPr>
          <p:nvPr>
            <p:ph type="body"/>
          </p:nvPr>
        </p:nvSpPr>
        <p:spPr>
          <a:xfrm>
            <a:off x="4648200" y="1981200"/>
            <a:ext cx="4015440" cy="3306360"/>
          </a:xfrm>
        </p:spPr>
        <p:txBody>
          <a:bodyPr anchor="t" anchorCtr="0"/>
          <a:lstStyle/>
          <a:p>
            <a:pPr algn="l"/>
            <a:r>
              <a:rPr lang="en-US" sz="2400" dirty="0" smtClean="0">
                <a:latin typeface="Calibri" pitchFamily="34" charset="0"/>
              </a:rPr>
              <a:t>Blue line: time</a:t>
            </a:r>
          </a:p>
          <a:p>
            <a:pPr algn="l"/>
            <a:r>
              <a:rPr lang="en-US" sz="2400" dirty="0" smtClean="0">
                <a:latin typeface="Calibri" pitchFamily="34" charset="0"/>
              </a:rPr>
              <a:t>Red line: affected nodes</a:t>
            </a:r>
          </a:p>
          <a:p>
            <a:pPr algn="l"/>
            <a:endParaRPr lang="en-US" sz="2400" dirty="0" smtClean="0">
              <a:latin typeface="Calibri" pitchFamily="34" charset="0"/>
            </a:endParaRPr>
          </a:p>
          <a:p>
            <a:pPr algn="l"/>
            <a:r>
              <a:rPr lang="en-US" sz="2400" dirty="0" smtClean="0">
                <a:latin typeface="Calibri" pitchFamily="34" charset="0"/>
              </a:rPr>
              <a:t>Due to blockers and workload containing mostly relation changes, we have no rewrites in mixture mode in a set of events</a:t>
            </a:r>
            <a:endParaRPr lang="en-US" sz="2400" dirty="0">
              <a:latin typeface="Calibri" pitchFamily="34" charset="0"/>
            </a:endParaRPr>
          </a:p>
        </p:txBody>
      </p:sp>
      <p:pic>
        <p:nvPicPr>
          <p:cNvPr id="7" name="Picture 6" descr="rewriteVsNodes.png"/>
          <p:cNvPicPr>
            <a:picLocks noChangeAspect="1"/>
          </p:cNvPicPr>
          <p:nvPr/>
        </p:nvPicPr>
        <p:blipFill>
          <a:blip r:embed="rId2" cstate="print"/>
          <a:stretch>
            <a:fillRect/>
          </a:stretch>
        </p:blipFill>
        <p:spPr>
          <a:xfrm>
            <a:off x="458037" y="1219200"/>
            <a:ext cx="3809163" cy="525741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latin typeface="Calibri" pitchFamily="34" charset="0"/>
              </a:rPr>
              <a:t>Rewrite time comparison</a:t>
            </a:r>
            <a:endParaRPr lang="en-US" sz="4400" dirty="0">
              <a:latin typeface="Calibri" pitchFamily="34" charset="0"/>
            </a:endParaRPr>
          </a:p>
        </p:txBody>
      </p:sp>
      <p:sp>
        <p:nvSpPr>
          <p:cNvPr id="6" name="Text Placeholder 5"/>
          <p:cNvSpPr>
            <a:spLocks noGrp="1"/>
          </p:cNvSpPr>
          <p:nvPr>
            <p:ph type="body"/>
          </p:nvPr>
        </p:nvSpPr>
        <p:spPr>
          <a:xfrm>
            <a:off x="4648200" y="2057400"/>
            <a:ext cx="4015440" cy="3048000"/>
          </a:xfrm>
        </p:spPr>
        <p:txBody>
          <a:bodyPr/>
          <a:lstStyle/>
          <a:p>
            <a:pPr marL="266700" indent="-266700" algn="l">
              <a:buFont typeface="Arial" pitchFamily="34" charset="0"/>
              <a:buChar char="•"/>
            </a:pPr>
            <a:r>
              <a:rPr lang="en-US" sz="2400" dirty="0" smtClean="0">
                <a:latin typeface="Calibri" pitchFamily="34" charset="0"/>
              </a:rPr>
              <a:t>Peaks of red are due to cloning of modules.</a:t>
            </a:r>
          </a:p>
          <a:p>
            <a:pPr marL="266700" indent="-266700" algn="l">
              <a:buFont typeface="Arial" pitchFamily="34" charset="0"/>
              <a:buChar char="•"/>
            </a:pPr>
            <a:r>
              <a:rPr lang="en-US" sz="2400" dirty="0" smtClean="0">
                <a:latin typeface="Calibri" pitchFamily="34" charset="0"/>
              </a:rPr>
              <a:t>Valleys of red are due to blockers at a relation related event.</a:t>
            </a:r>
            <a:endParaRPr lang="en-US" sz="2400" dirty="0">
              <a:latin typeface="Calibri" pitchFamily="34" charset="0"/>
            </a:endParaRPr>
          </a:p>
        </p:txBody>
      </p:sp>
      <p:pic>
        <p:nvPicPr>
          <p:cNvPr id="7" name="Picture 6" descr="rewriteTimeComparison.png"/>
          <p:cNvPicPr>
            <a:picLocks noChangeAspect="1"/>
          </p:cNvPicPr>
          <p:nvPr/>
        </p:nvPicPr>
        <p:blipFill>
          <a:blip r:embed="rId2" cstate="print"/>
          <a:stretch>
            <a:fillRect/>
          </a:stretch>
        </p:blipFill>
        <p:spPr>
          <a:xfrm>
            <a:off x="265912" y="1752600"/>
            <a:ext cx="4382288" cy="393342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a:t>
            </a:r>
            <a:endParaRPr lang="el-GR" dirty="0"/>
          </a:p>
        </p:txBody>
      </p:sp>
      <p:sp>
        <p:nvSpPr>
          <p:cNvPr id="3" name="Content Placeholder 2"/>
          <p:cNvSpPr>
            <a:spLocks noGrp="1"/>
          </p:cNvSpPr>
          <p:nvPr>
            <p:ph idx="1"/>
          </p:nvPr>
        </p:nvSpPr>
        <p:spPr/>
        <p:txBody>
          <a:bodyPr/>
          <a:lstStyle/>
          <a:p>
            <a:pPr marL="266700" indent="-266700"/>
            <a:r>
              <a:rPr lang="en-US" dirty="0" smtClean="0">
                <a:latin typeface="Calibri" pitchFamily="34" charset="0"/>
              </a:rPr>
              <a:t>Users gain up to 90% of effort.</a:t>
            </a:r>
          </a:p>
          <a:p>
            <a:pPr marL="266700" indent="-266700"/>
            <a:endParaRPr lang="en-US" dirty="0" smtClean="0">
              <a:latin typeface="Calibri" pitchFamily="34" charset="0"/>
            </a:endParaRPr>
          </a:p>
          <a:p>
            <a:pPr marL="266700" indent="-266700"/>
            <a:r>
              <a:rPr lang="en-US" dirty="0" smtClean="0">
                <a:latin typeface="Calibri" pitchFamily="34" charset="0"/>
              </a:rPr>
              <a:t>Even in really cohesive environments, users gain at least 25% of effort.</a:t>
            </a:r>
          </a:p>
          <a:p>
            <a:pPr marL="266700" indent="-266700"/>
            <a:endParaRPr lang="en-US" dirty="0" smtClean="0">
              <a:latin typeface="Calibri" pitchFamily="34" charset="0"/>
            </a:endParaRPr>
          </a:p>
          <a:p>
            <a:pPr marL="266700" indent="-266700"/>
            <a:r>
              <a:rPr lang="en-US" dirty="0" smtClean="0">
                <a:latin typeface="Calibri" pitchFamily="34" charset="0"/>
              </a:rPr>
              <a:t>When all modules propagate changes, on average there are 3.5 modules that rewrite themselves.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pic>
        <p:nvPicPr>
          <p:cNvPr id="5" name="Picture 3" descr="MCj04298150000[1]"/>
          <p:cNvPicPr>
            <a:picLocks noChangeAspect="1" noChangeArrowheads="1"/>
          </p:cNvPicPr>
          <p:nvPr/>
        </p:nvPicPr>
        <p:blipFill>
          <a:blip r:embed="rId2" cstate="print"/>
          <a:srcRect/>
          <a:stretch>
            <a:fillRect/>
          </a:stretch>
        </p:blipFill>
        <p:spPr bwMode="auto">
          <a:xfrm>
            <a:off x="7086600" y="914400"/>
            <a:ext cx="1905000" cy="2019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Metrics for the Prediction of Evolution Impact in ETL Ecosystems: A Case </a:t>
            </a:r>
            <a:r>
              <a:rPr lang="en-US" sz="3200" dirty="0" smtClean="0"/>
              <a:t>Study</a:t>
            </a:r>
            <a:br>
              <a:rPr lang="en-US" sz="3200" dirty="0" smtClean="0"/>
            </a:br>
            <a:r>
              <a:rPr lang="en-US" sz="3200" dirty="0" smtClean="0"/>
              <a:t/>
            </a:r>
            <a:br>
              <a:rPr lang="en-US" sz="3200" dirty="0" smtClean="0"/>
            </a:br>
            <a:r>
              <a:rPr lang="en-US" sz="3200" dirty="0" smtClean="0"/>
              <a:t>George </a:t>
            </a:r>
            <a:r>
              <a:rPr lang="en-US" sz="3200" dirty="0" err="1" smtClean="0"/>
              <a:t>Papastefanatos</a:t>
            </a:r>
            <a:r>
              <a:rPr lang="en-US" sz="3200" dirty="0" smtClean="0"/>
              <a:t>, </a:t>
            </a:r>
            <a:r>
              <a:rPr lang="en-US" sz="3200" dirty="0" err="1" smtClean="0"/>
              <a:t>Panos</a:t>
            </a:r>
            <a:r>
              <a:rPr lang="en-US" sz="3200" dirty="0" smtClean="0"/>
              <a:t> Vassiliadis, </a:t>
            </a:r>
            <a:r>
              <a:rPr lang="en-US" sz="3200" dirty="0" err="1" smtClean="0"/>
              <a:t>Alkis</a:t>
            </a:r>
            <a:r>
              <a:rPr lang="en-US" sz="3200" dirty="0" smtClean="0"/>
              <a:t> </a:t>
            </a:r>
            <a:r>
              <a:rPr lang="en-US" sz="3200" dirty="0" err="1" smtClean="0"/>
              <a:t>Simitsis</a:t>
            </a:r>
            <a:r>
              <a:rPr lang="en-US" sz="3200" baseline="-25000" dirty="0" smtClean="0"/>
              <a:t>, </a:t>
            </a:r>
            <a:r>
              <a:rPr lang="en-US" sz="3200" dirty="0" err="1" smtClean="0"/>
              <a:t>Yannis</a:t>
            </a:r>
            <a:r>
              <a:rPr lang="en-US" sz="3200" dirty="0" smtClean="0"/>
              <a:t> </a:t>
            </a:r>
            <a:r>
              <a:rPr lang="en-US" sz="3200" dirty="0" err="1" smtClean="0"/>
              <a:t>Vassiliou</a:t>
            </a:r>
            <a:r>
              <a:rPr lang="en-US" sz="3200" baseline="30000" dirty="0" smtClean="0"/>
              <a:t/>
            </a:r>
            <a:br>
              <a:rPr lang="en-US" sz="3200" baseline="30000" dirty="0" smtClean="0"/>
            </a:br>
            <a:endParaRPr lang="el-GR" sz="3200" dirty="0"/>
          </a:p>
        </p:txBody>
      </p:sp>
      <p:sp>
        <p:nvSpPr>
          <p:cNvPr id="3" name="Subtitle 2"/>
          <p:cNvSpPr>
            <a:spLocks noGrp="1"/>
          </p:cNvSpPr>
          <p:nvPr>
            <p:ph type="subTitle" idx="1"/>
          </p:nvPr>
        </p:nvSpPr>
        <p:spPr/>
        <p:txBody>
          <a:bodyPr>
            <a:normAutofit fontScale="47500" lnSpcReduction="20000"/>
          </a:bodyPr>
          <a:lstStyle/>
          <a:p>
            <a:r>
              <a:rPr lang="en-US" dirty="0" smtClean="0"/>
              <a:t>Journal on Data Semantics, August 2012, Volume 1, Issue 2, pp 75-97</a:t>
            </a:r>
          </a:p>
          <a:p>
            <a:endParaRPr lang="en-US" dirty="0" smtClean="0"/>
          </a:p>
          <a:p>
            <a:r>
              <a:rPr lang="en-US" dirty="0" smtClean="0"/>
              <a:t>Work </a:t>
            </a:r>
            <a:r>
              <a:rPr lang="en-US" dirty="0"/>
              <a:t>conducted in the context of the "EICOS: foundations for </a:t>
            </a:r>
            <a:r>
              <a:rPr lang="en-US" dirty="0" err="1"/>
              <a:t>perSOnalized</a:t>
            </a:r>
            <a:r>
              <a:rPr lang="en-US" dirty="0"/>
              <a:t> Cooperative Information Ecosystems" project of the "Thales" </a:t>
            </a:r>
            <a:r>
              <a:rPr lang="en-US" dirty="0" err="1"/>
              <a:t>Programme</a:t>
            </a:r>
            <a:r>
              <a:rPr lang="en-US" dirty="0"/>
              <a:t>. The only source of funding for this research comes from  the European Social Fund (ESF) -European Union (EU) and National Resources of the Greek State under the Operational </a:t>
            </a:r>
            <a:r>
              <a:rPr lang="en-US" dirty="0" err="1"/>
              <a:t>Programme</a:t>
            </a:r>
            <a:r>
              <a:rPr lang="en-US" dirty="0"/>
              <a:t> "Education and Lifelong Learning (</a:t>
            </a:r>
            <a:r>
              <a:rPr lang="en-US" dirty="0" err="1"/>
              <a:t>EdLL</a:t>
            </a:r>
            <a:r>
              <a:rPr lang="en-US" dirty="0"/>
              <a:t>). </a:t>
            </a:r>
            <a:endParaRPr lang="el-GR" dirty="0"/>
          </a:p>
          <a:p>
            <a:r>
              <a:rPr lang="en-US" dirty="0"/>
              <a:t> </a:t>
            </a:r>
            <a:endParaRPr lang="el-GR" dirty="0"/>
          </a:p>
          <a:p>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a:t>
            </a:r>
            <a:endParaRPr lang="el-GR" dirty="0"/>
          </a:p>
        </p:txBody>
      </p:sp>
      <p:sp>
        <p:nvSpPr>
          <p:cNvPr id="3" name="Content Placeholder 2"/>
          <p:cNvSpPr>
            <a:spLocks noGrp="1"/>
          </p:cNvSpPr>
          <p:nvPr>
            <p:ph idx="1"/>
          </p:nvPr>
        </p:nvSpPr>
        <p:spPr/>
        <p:txBody>
          <a:bodyPr/>
          <a:lstStyle/>
          <a:p>
            <a:r>
              <a:rPr lang="en-US" dirty="0" smtClean="0">
                <a:latin typeface="Calibri" pitchFamily="34" charset="0"/>
              </a:rPr>
              <a:t>“Popular” modules need more time to process compared to unpopular ones.</a:t>
            </a:r>
          </a:p>
          <a:p>
            <a:endParaRPr lang="en-US" dirty="0" smtClean="0">
              <a:latin typeface="Calibri" pitchFamily="34" charset="0"/>
            </a:endParaRPr>
          </a:p>
          <a:p>
            <a:r>
              <a:rPr lang="en-US" dirty="0" smtClean="0">
                <a:latin typeface="Calibri" pitchFamily="34" charset="0"/>
              </a:rPr>
              <a:t>Module-cloning </a:t>
            </a:r>
            <a:r>
              <a:rPr lang="en-US" dirty="0" smtClean="0">
                <a:latin typeface="Calibri" pitchFamily="34" charset="0"/>
              </a:rPr>
              <a:t>costs more than other tasks</a:t>
            </a:r>
          </a:p>
          <a:p>
            <a:endParaRPr lang="en-US" dirty="0" smtClean="0">
              <a:latin typeface="Calibri" pitchFamily="34" charset="0"/>
            </a:endParaRPr>
          </a:p>
          <a:p>
            <a:r>
              <a:rPr lang="en-US" dirty="0" smtClean="0">
                <a:latin typeface="Calibri" pitchFamily="34" charset="0"/>
              </a:rPr>
              <a:t>But since the time is measured in nanoseconds this is not big deal </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pic>
        <p:nvPicPr>
          <p:cNvPr id="5" name="Picture 3" descr="MCj04298150000[1]"/>
          <p:cNvPicPr>
            <a:picLocks noChangeAspect="1" noChangeArrowheads="1"/>
          </p:cNvPicPr>
          <p:nvPr/>
        </p:nvPicPr>
        <p:blipFill>
          <a:blip r:embed="rId2" cstate="print"/>
          <a:srcRect/>
          <a:stretch>
            <a:fillRect/>
          </a:stretch>
        </p:blipFill>
        <p:spPr bwMode="auto">
          <a:xfrm>
            <a:off x="6858000" y="3962400"/>
            <a:ext cx="1905000" cy="20193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Wrapping things up</a:t>
            </a:r>
            <a:endParaRPr lang="el-GR" dirty="0"/>
          </a:p>
        </p:txBody>
      </p:sp>
      <p:sp>
        <p:nvSpPr>
          <p:cNvPr id="3" name="Subtitle 2"/>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nutshell</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0000FF"/>
                </a:solidFill>
              </a:rPr>
              <a:t>Studying the evolution of ecosystems is important</a:t>
            </a:r>
          </a:p>
          <a:p>
            <a:pPr lvl="1"/>
            <a:r>
              <a:rPr lang="en-US" dirty="0" smtClean="0"/>
              <a:t>Not just the database; the surrounding applications too!</a:t>
            </a:r>
          </a:p>
          <a:p>
            <a:pPr lvl="1"/>
            <a:r>
              <a:rPr lang="en-US" dirty="0" smtClean="0"/>
              <a:t>Case studies are important (and very rare!!)</a:t>
            </a:r>
          </a:p>
          <a:p>
            <a:pPr lvl="1"/>
            <a:r>
              <a:rPr lang="en-US" dirty="0" smtClean="0"/>
              <a:t>Reducing unnecessary schema elements can help us reduce the impact of maintaining applications in the presence of changes</a:t>
            </a:r>
          </a:p>
          <a:p>
            <a:r>
              <a:rPr lang="en-US" dirty="0" smtClean="0">
                <a:solidFill>
                  <a:srgbClr val="0000FF"/>
                </a:solidFill>
              </a:rPr>
              <a:t>Managing the evolution of ecosystems is possible</a:t>
            </a:r>
          </a:p>
          <a:p>
            <a:pPr lvl="1"/>
            <a:r>
              <a:rPr lang="en-US" dirty="0" smtClean="0"/>
              <a:t>We need to model the ecosystem and annotate it with evolution management techniques that dictate its reaction to future events</a:t>
            </a:r>
          </a:p>
          <a:p>
            <a:pPr lvl="1"/>
            <a:r>
              <a:rPr lang="en-US" dirty="0" smtClean="0"/>
              <a:t>We can highlight who is impacted and if there is a veto or not.</a:t>
            </a:r>
          </a:p>
          <a:p>
            <a:pPr lvl="1"/>
            <a:r>
              <a:rPr lang="en-US" dirty="0" smtClean="0"/>
              <a:t>We can handle conflicts, suggest automated rewritings and guarantee correctness</a:t>
            </a:r>
          </a:p>
          <a:p>
            <a:pPr lvl="1"/>
            <a:r>
              <a:rPr lang="en-US" dirty="0" smtClean="0"/>
              <a:t>We can do it fast and gain effort for all involved stakeholders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readings</a:t>
            </a:r>
            <a:endParaRPr lang="el-GR" dirty="0"/>
          </a:p>
        </p:txBody>
      </p:sp>
      <p:sp>
        <p:nvSpPr>
          <p:cNvPr id="3" name="Content Placeholder 2"/>
          <p:cNvSpPr>
            <a:spLocks noGrp="1"/>
          </p:cNvSpPr>
          <p:nvPr>
            <p:ph idx="1"/>
          </p:nvPr>
        </p:nvSpPr>
        <p:spPr/>
        <p:txBody>
          <a:bodyPr>
            <a:normAutofit fontScale="77500" lnSpcReduction="20000"/>
          </a:bodyPr>
          <a:lstStyle/>
          <a:p>
            <a:r>
              <a:rPr lang="en-US" dirty="0" err="1" smtClean="0"/>
              <a:t>Matteo</a:t>
            </a:r>
            <a:r>
              <a:rPr lang="en-US" dirty="0" smtClean="0"/>
              <a:t> </a:t>
            </a:r>
            <a:r>
              <a:rPr lang="en-US" dirty="0" err="1" smtClean="0"/>
              <a:t>Golfarelli</a:t>
            </a:r>
            <a:r>
              <a:rPr lang="en-US" dirty="0" smtClean="0"/>
              <a:t>, Stefano </a:t>
            </a:r>
            <a:r>
              <a:rPr lang="en-US" dirty="0" err="1" smtClean="0"/>
              <a:t>Rizzi</a:t>
            </a:r>
            <a:r>
              <a:rPr lang="en-US" dirty="0" smtClean="0"/>
              <a:t>: A Survey on Temporal Data Warehousing. International Journal of Data Warehousing and Mining, Volume 5, Number 1, 2009, p. </a:t>
            </a:r>
            <a:r>
              <a:rPr lang="en-US" dirty="0" smtClean="0"/>
              <a:t>1-17</a:t>
            </a:r>
          </a:p>
          <a:p>
            <a:r>
              <a:rPr lang="en-US" dirty="0" smtClean="0"/>
              <a:t>Robert </a:t>
            </a:r>
            <a:r>
              <a:rPr lang="en-US" dirty="0" err="1" smtClean="0"/>
              <a:t>Wrembel</a:t>
            </a:r>
            <a:r>
              <a:rPr lang="en-US" dirty="0" smtClean="0"/>
              <a:t>: A Survey of Managing the Evolution of Data Warehouses. International Journal of Data Warehousing and Mining, Volume 5, Number 2, 2009, p. </a:t>
            </a:r>
            <a:r>
              <a:rPr lang="en-US" dirty="0" smtClean="0"/>
              <a:t>24-56</a:t>
            </a:r>
          </a:p>
          <a:p>
            <a:r>
              <a:rPr lang="fr-FR" dirty="0" smtClean="0"/>
              <a:t>Michael </a:t>
            </a:r>
            <a:r>
              <a:rPr lang="fr-FR" dirty="0" err="1" smtClean="0"/>
              <a:t>Hartung,James</a:t>
            </a:r>
            <a:r>
              <a:rPr lang="fr-FR" dirty="0" smtClean="0"/>
              <a:t> </a:t>
            </a:r>
            <a:r>
              <a:rPr lang="fr-FR" dirty="0" err="1" smtClean="0"/>
              <a:t>Terwilliger,Erhard</a:t>
            </a:r>
            <a:r>
              <a:rPr lang="fr-FR" dirty="0" smtClean="0"/>
              <a:t> </a:t>
            </a:r>
            <a:r>
              <a:rPr lang="fr-FR" dirty="0" err="1" smtClean="0"/>
              <a:t>Rahm</a:t>
            </a:r>
            <a:r>
              <a:rPr lang="fr-FR" dirty="0" smtClean="0"/>
              <a:t>: </a:t>
            </a:r>
            <a:r>
              <a:rPr lang="fr-FR" dirty="0" err="1" smtClean="0"/>
              <a:t>Recent</a:t>
            </a:r>
            <a:r>
              <a:rPr lang="fr-FR" dirty="0" smtClean="0"/>
              <a:t> </a:t>
            </a:r>
            <a:r>
              <a:rPr lang="fr-FR" dirty="0" err="1" smtClean="0"/>
              <a:t>Advances</a:t>
            </a:r>
            <a:r>
              <a:rPr lang="fr-FR" dirty="0" smtClean="0"/>
              <a:t> in </a:t>
            </a:r>
            <a:r>
              <a:rPr lang="fr-FR" dirty="0" err="1" smtClean="0"/>
              <a:t>Schema</a:t>
            </a:r>
            <a:r>
              <a:rPr lang="fr-FR" dirty="0" smtClean="0"/>
              <a:t> and </a:t>
            </a:r>
            <a:r>
              <a:rPr lang="fr-FR" dirty="0" err="1" smtClean="0"/>
              <a:t>Ontology</a:t>
            </a:r>
            <a:r>
              <a:rPr lang="fr-FR" dirty="0" smtClean="0"/>
              <a:t> Evolution. In: Zohra </a:t>
            </a:r>
            <a:r>
              <a:rPr lang="fr-FR" dirty="0" err="1" smtClean="0"/>
              <a:t>Bellahsene</a:t>
            </a:r>
            <a:r>
              <a:rPr lang="fr-FR" dirty="0" smtClean="0"/>
              <a:t>, Angela </a:t>
            </a:r>
            <a:r>
              <a:rPr lang="fr-FR" dirty="0" err="1" smtClean="0"/>
              <a:t>Bonifati</a:t>
            </a:r>
            <a:r>
              <a:rPr lang="fr-FR" dirty="0" smtClean="0"/>
              <a:t>, Erhard </a:t>
            </a:r>
            <a:r>
              <a:rPr lang="fr-FR" dirty="0" err="1" smtClean="0"/>
              <a:t>Rahm</a:t>
            </a:r>
            <a:r>
              <a:rPr lang="fr-FR" dirty="0" smtClean="0"/>
              <a:t> (</a:t>
            </a:r>
            <a:r>
              <a:rPr lang="fr-FR" dirty="0" err="1" smtClean="0"/>
              <a:t>Eds</a:t>
            </a:r>
            <a:r>
              <a:rPr lang="fr-FR" dirty="0" smtClean="0"/>
              <a:t>.): </a:t>
            </a:r>
            <a:r>
              <a:rPr lang="fr-FR" dirty="0" err="1" smtClean="0"/>
              <a:t>Schema</a:t>
            </a:r>
            <a:r>
              <a:rPr lang="fr-FR" dirty="0" smtClean="0"/>
              <a:t> </a:t>
            </a:r>
            <a:r>
              <a:rPr lang="fr-FR" dirty="0" err="1" smtClean="0"/>
              <a:t>Matching</a:t>
            </a:r>
            <a:r>
              <a:rPr lang="fr-FR" dirty="0" smtClean="0"/>
              <a:t> and </a:t>
            </a:r>
            <a:r>
              <a:rPr lang="fr-FR" dirty="0" err="1" smtClean="0"/>
              <a:t>Mapping</a:t>
            </a:r>
            <a:r>
              <a:rPr lang="fr-FR" dirty="0" smtClean="0"/>
              <a:t>. Springer 2011, ISBN 978-3-642-16517-7</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 for future work</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Vision: come up with </a:t>
            </a:r>
            <a:r>
              <a:rPr lang="en-US" dirty="0" smtClean="0">
                <a:solidFill>
                  <a:srgbClr val="0000FF"/>
                </a:solidFill>
              </a:rPr>
              <a:t>laws</a:t>
            </a:r>
            <a:r>
              <a:rPr lang="en-US" dirty="0" smtClean="0"/>
              <a:t> (i.e., recurring patterns) that govern the evolution of data-intensive ecosystems</a:t>
            </a:r>
          </a:p>
          <a:p>
            <a:pPr lvl="1"/>
            <a:r>
              <a:rPr lang="en-US" dirty="0" smtClean="0"/>
              <a:t>More (a lot more) case studies needed!</a:t>
            </a:r>
          </a:p>
          <a:p>
            <a:r>
              <a:rPr lang="en-US" dirty="0" smtClean="0">
                <a:solidFill>
                  <a:srgbClr val="0000FF"/>
                </a:solidFill>
              </a:rPr>
              <a:t>Visualization</a:t>
            </a:r>
            <a:r>
              <a:rPr lang="en-US" dirty="0" smtClean="0"/>
              <a:t>: </a:t>
            </a:r>
            <a:r>
              <a:rPr lang="en-US" dirty="0" smtClean="0"/>
              <a:t>graph </a:t>
            </a:r>
            <a:r>
              <a:rPr lang="en-US" dirty="0" smtClean="0"/>
              <a:t>modeling results in large graphs that are really hard to use interactively</a:t>
            </a:r>
          </a:p>
          <a:p>
            <a:r>
              <a:rPr lang="en-US" dirty="0" smtClean="0">
                <a:solidFill>
                  <a:srgbClr val="0000FF"/>
                </a:solidFill>
              </a:rPr>
              <a:t>Coupling applications with the underlying </a:t>
            </a:r>
            <a:r>
              <a:rPr lang="en-US" dirty="0" smtClean="0">
                <a:solidFill>
                  <a:srgbClr val="0000FF"/>
                </a:solidFill>
              </a:rPr>
              <a:t>databases </a:t>
            </a:r>
            <a:r>
              <a:rPr lang="en-US" dirty="0" smtClean="0"/>
              <a:t>(e.g., via plugging A.G. + policies inside db’s or other repositories)</a:t>
            </a:r>
            <a:endParaRPr lang="en-US" dirty="0" smtClean="0"/>
          </a:p>
          <a:p>
            <a:pPr lvl="1"/>
            <a:r>
              <a:rPr lang="en-US" dirty="0" smtClean="0"/>
              <a:t>Useful to avoid unexpected crashes</a:t>
            </a:r>
          </a:p>
          <a:p>
            <a:pPr lvl="1"/>
            <a:r>
              <a:rPr lang="en-US" dirty="0" smtClean="0"/>
              <a:t>Not without problems (too much coupling can hurt)</a:t>
            </a:r>
          </a:p>
          <a:p>
            <a:pPr lvl="1"/>
            <a:r>
              <a:rPr lang="en-US" dirty="0" smtClean="0"/>
              <a:t>Data warehouses pose a nice opportunity</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dirty="0"/>
          </a:p>
        </p:txBody>
      </p:sp>
      <p:sp>
        <p:nvSpPr>
          <p:cNvPr id="503" name="TextShape 1"/>
          <p:cNvSpPr txBox="1"/>
          <p:nvPr/>
        </p:nvSpPr>
        <p:spPr>
          <a:xfrm>
            <a:off x="457200" y="274680"/>
            <a:ext cx="8229240" cy="1142640"/>
          </a:xfrm>
          <a:prstGeom prst="rect">
            <a:avLst/>
          </a:prstGeom>
        </p:spPr>
        <p:txBody>
          <a:bodyPr anchor="ctr"/>
          <a:lstStyle/>
          <a:p>
            <a:pPr algn="ctr">
              <a:lnSpc>
                <a:spcPct val="100000"/>
              </a:lnSpc>
            </a:pPr>
            <a:r>
              <a:rPr lang="fr-FR" sz="4400" dirty="0" smtClean="0">
                <a:solidFill>
                  <a:srgbClr val="000000"/>
                </a:solidFill>
                <a:latin typeface="Calibri"/>
              </a:rPr>
              <a:t>Merci bien pour votre attention!</a:t>
            </a:r>
            <a:endParaRPr lang="fr-FR" dirty="0"/>
          </a:p>
        </p:txBody>
      </p:sp>
      <p:sp>
        <p:nvSpPr>
          <p:cNvPr id="504" name="TextShape 2"/>
          <p:cNvSpPr txBox="1"/>
          <p:nvPr/>
        </p:nvSpPr>
        <p:spPr>
          <a:xfrm>
            <a:off x="457200" y="1600200"/>
            <a:ext cx="8229240" cy="4525560"/>
          </a:xfrm>
          <a:prstGeom prst="rect">
            <a:avLst/>
          </a:prstGeom>
        </p:spPr>
        <p:txBody>
          <a:bodyPr/>
          <a:lstStyle/>
          <a:p>
            <a:pPr>
              <a:lnSpc>
                <a:spcPct val="100000"/>
              </a:lnSpc>
            </a:pPr>
            <a:r>
              <a:rPr lang="fr-FR" sz="3200" dirty="0" smtClean="0">
                <a:solidFill>
                  <a:srgbClr val="000000"/>
                </a:solidFill>
                <a:latin typeface="Calibri"/>
              </a:rPr>
              <a:t>Commentaires, questions, …?</a:t>
            </a:r>
            <a:endParaRPr lang="fr-FR" dirty="0"/>
          </a:p>
        </p:txBody>
      </p:sp>
      <p:pic>
        <p:nvPicPr>
          <p:cNvPr id="6" name="Picture 7" descr="C:\Users\pvassil\AppData\Local\Microsoft\Windows\Temporary Internet Files\Content.IE5\JK8E0TC8\MC900437563[1].wmf"/>
          <p:cNvPicPr>
            <a:picLocks noChangeAspect="1" noChangeArrowheads="1"/>
          </p:cNvPicPr>
          <p:nvPr/>
        </p:nvPicPr>
        <p:blipFill>
          <a:blip r:embed="rId2" cstate="print"/>
          <a:srcRect/>
          <a:stretch>
            <a:fillRect/>
          </a:stretch>
        </p:blipFill>
        <p:spPr bwMode="auto">
          <a:xfrm>
            <a:off x="6400800" y="1600200"/>
            <a:ext cx="1943100" cy="1984375"/>
          </a:xfrm>
          <a:prstGeom prst="rect">
            <a:avLst/>
          </a:prstGeom>
          <a:noFill/>
        </p:spPr>
      </p:pic>
      <p:pic>
        <p:nvPicPr>
          <p:cNvPr id="7" name="Picture 12" descr="C:\Users\pvassil\AppData\Local\Microsoft\Windows\Temporary Internet Files\Content.IE5\JK8E0TC8\MC900442026[1].wmf"/>
          <p:cNvPicPr>
            <a:picLocks noChangeAspect="1" noChangeArrowheads="1"/>
          </p:cNvPicPr>
          <p:nvPr/>
        </p:nvPicPr>
        <p:blipFill>
          <a:blip r:embed="rId3" cstate="print"/>
          <a:srcRect/>
          <a:stretch>
            <a:fillRect/>
          </a:stretch>
        </p:blipFill>
        <p:spPr bwMode="auto">
          <a:xfrm>
            <a:off x="990600" y="2971800"/>
            <a:ext cx="1631950" cy="1901825"/>
          </a:xfrm>
          <a:prstGeom prst="rect">
            <a:avLst/>
          </a:prstGeom>
          <a:noFill/>
          <a:ln w="9525">
            <a:noFill/>
            <a:miter lim="800000"/>
            <a:headEnd/>
            <a:tailEnd/>
          </a:ln>
        </p:spPr>
      </p:pic>
      <p:pic>
        <p:nvPicPr>
          <p:cNvPr id="8" name="Picture 3" descr="C:\Users\pvassil\AppData\Local\Microsoft\Windows\Temporary Internet Files\Content.IE5\9M71O059\MC900440452[1].wmf"/>
          <p:cNvPicPr>
            <a:picLocks noChangeAspect="1" noChangeArrowheads="1"/>
          </p:cNvPicPr>
          <p:nvPr/>
        </p:nvPicPr>
        <p:blipFill>
          <a:blip r:embed="rId4" cstate="print"/>
          <a:srcRect/>
          <a:stretch>
            <a:fillRect/>
          </a:stretch>
        </p:blipFill>
        <p:spPr bwMode="auto">
          <a:xfrm>
            <a:off x="2971800" y="3200400"/>
            <a:ext cx="1368425" cy="1828800"/>
          </a:xfrm>
          <a:prstGeom prst="rect">
            <a:avLst/>
          </a:prstGeom>
          <a:noFill/>
        </p:spPr>
      </p:pic>
      <p:pic>
        <p:nvPicPr>
          <p:cNvPr id="9" name="Picture 5" descr="C:\Users\pvassil\AppData\Local\Microsoft\Windows\Temporary Internet Files\Content.IE5\JK8E0TC8\MC900440412[1].wmf"/>
          <p:cNvPicPr>
            <a:picLocks noChangeAspect="1" noChangeArrowheads="1"/>
          </p:cNvPicPr>
          <p:nvPr/>
        </p:nvPicPr>
        <p:blipFill>
          <a:blip r:embed="rId5" cstate="print"/>
          <a:srcRect/>
          <a:stretch>
            <a:fillRect/>
          </a:stretch>
        </p:blipFill>
        <p:spPr bwMode="auto">
          <a:xfrm>
            <a:off x="4555976" y="3772814"/>
            <a:ext cx="1830629" cy="1484986"/>
          </a:xfrm>
          <a:prstGeom prst="rect">
            <a:avLst/>
          </a:prstGeom>
          <a:noFill/>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Auxiliary slides</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B534F264-710F-462F-ACDF-5EB054FAB7C1}" type="slidenum">
              <a:rPr lang="el-GR" smtClean="0"/>
              <a:pPr/>
              <a:t>86</a:t>
            </a:fld>
            <a:endParaRPr lang="el-G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experimental results</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B534F264-710F-462F-ACDF-5EB054FAB7C1}" type="slidenum">
              <a:rPr lang="el-GR" smtClean="0"/>
              <a:pPr/>
              <a:t>87</a:t>
            </a:fld>
            <a:endParaRPr lang="el-G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1_p1.png"/>
          <p:cNvPicPr>
            <a:picLocks noChangeAspect="1"/>
          </p:cNvPicPr>
          <p:nvPr/>
        </p:nvPicPr>
        <p:blipFill>
          <a:blip r:embed="rId2" cstate="print"/>
          <a:stretch>
            <a:fillRect/>
          </a:stretch>
        </p:blipFill>
        <p:spPr>
          <a:xfrm>
            <a:off x="323528" y="1"/>
            <a:ext cx="8604448" cy="3501082"/>
          </a:xfrm>
          <a:prstGeom prst="rect">
            <a:avLst/>
          </a:prstGeom>
        </p:spPr>
      </p:pic>
      <p:pic>
        <p:nvPicPr>
          <p:cNvPr id="3" name="Picture 2" descr="ETL1_p2.png"/>
          <p:cNvPicPr>
            <a:picLocks noChangeAspect="1"/>
          </p:cNvPicPr>
          <p:nvPr/>
        </p:nvPicPr>
        <p:blipFill>
          <a:blip r:embed="rId3" cstate="print"/>
          <a:stretch>
            <a:fillRect/>
          </a:stretch>
        </p:blipFill>
        <p:spPr>
          <a:xfrm>
            <a:off x="0" y="3704561"/>
            <a:ext cx="3851920" cy="3153439"/>
          </a:xfrm>
          <a:prstGeom prst="rect">
            <a:avLst/>
          </a:prstGeom>
        </p:spPr>
      </p:pic>
      <p:pic>
        <p:nvPicPr>
          <p:cNvPr id="4" name="Picture 3" descr="ETL1_p3.png"/>
          <p:cNvPicPr>
            <a:picLocks noChangeAspect="1"/>
          </p:cNvPicPr>
          <p:nvPr/>
        </p:nvPicPr>
        <p:blipFill>
          <a:blip r:embed="rId4" cstate="print"/>
          <a:stretch>
            <a:fillRect/>
          </a:stretch>
        </p:blipFill>
        <p:spPr>
          <a:xfrm>
            <a:off x="5220072" y="3723733"/>
            <a:ext cx="3788959" cy="3134268"/>
          </a:xfrm>
          <a:prstGeom prst="rect">
            <a:avLst/>
          </a:prstGeom>
        </p:spPr>
      </p:pic>
      <p:sp>
        <p:nvSpPr>
          <p:cNvPr id="5" name="Slide Number Placeholder 4"/>
          <p:cNvSpPr>
            <a:spLocks noGrp="1"/>
          </p:cNvSpPr>
          <p:nvPr>
            <p:ph type="sldNum" sz="quarter" idx="12"/>
          </p:nvPr>
        </p:nvSpPr>
        <p:spPr/>
        <p:txBody>
          <a:bodyPr/>
          <a:lstStyle/>
          <a:p>
            <a:fld id="{B534F264-710F-462F-ACDF-5EB054FAB7C1}" type="slidenum">
              <a:rPr lang="el-GR" smtClean="0"/>
              <a:pPr/>
              <a:t>88</a:t>
            </a:fld>
            <a:endParaRPr lang="el-G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2.png"/>
          <p:cNvPicPr>
            <a:picLocks noChangeAspect="1"/>
          </p:cNvPicPr>
          <p:nvPr/>
        </p:nvPicPr>
        <p:blipFill>
          <a:blip r:embed="rId2" cstate="print"/>
          <a:stretch>
            <a:fillRect/>
          </a:stretch>
        </p:blipFill>
        <p:spPr>
          <a:xfrm>
            <a:off x="0" y="176383"/>
            <a:ext cx="9144000" cy="6505234"/>
          </a:xfrm>
          <a:prstGeom prst="rect">
            <a:avLst/>
          </a:prstGeom>
        </p:spPr>
      </p:pic>
      <p:sp>
        <p:nvSpPr>
          <p:cNvPr id="3" name="TextBox 2"/>
          <p:cNvSpPr txBox="1"/>
          <p:nvPr/>
        </p:nvSpPr>
        <p:spPr>
          <a:xfrm>
            <a:off x="251520" y="6093296"/>
            <a:ext cx="936104" cy="369332"/>
          </a:xfrm>
          <a:prstGeom prst="rect">
            <a:avLst/>
          </a:prstGeom>
          <a:solidFill>
            <a:srgbClr val="FFFFCC"/>
          </a:solidFill>
        </p:spPr>
        <p:txBody>
          <a:bodyPr wrap="square" rtlCol="0">
            <a:spAutoFit/>
          </a:bodyPr>
          <a:lstStyle/>
          <a:p>
            <a:r>
              <a:rPr lang="en-US" dirty="0" smtClean="0"/>
              <a:t>ETL 2</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89</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goals of this </a:t>
            </a:r>
            <a:r>
              <a:rPr lang="en-US" dirty="0" smtClean="0"/>
              <a:t>effort</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We present a real-world </a:t>
            </a:r>
            <a:r>
              <a:rPr lang="en-US" dirty="0" smtClean="0">
                <a:solidFill>
                  <a:srgbClr val="C00000"/>
                </a:solidFill>
              </a:rPr>
              <a:t>case study</a:t>
            </a:r>
            <a:r>
              <a:rPr lang="en-US" dirty="0" smtClean="0"/>
              <a:t> of data warehouse evolution for exploring the behavior of a </a:t>
            </a:r>
            <a:r>
              <a:rPr lang="en-US" dirty="0" smtClean="0">
                <a:solidFill>
                  <a:srgbClr val="336600"/>
                </a:solidFill>
              </a:rPr>
              <a:t>set of metrics</a:t>
            </a:r>
            <a:r>
              <a:rPr lang="en-US" dirty="0" smtClean="0">
                <a:solidFill>
                  <a:srgbClr val="385D8A"/>
                </a:solidFill>
              </a:rPr>
              <a:t> </a:t>
            </a:r>
            <a:r>
              <a:rPr lang="en-US" dirty="0" smtClean="0"/>
              <a:t>that </a:t>
            </a:r>
          </a:p>
          <a:p>
            <a:pPr lvl="1"/>
            <a:r>
              <a:rPr lang="en-US" dirty="0" smtClean="0"/>
              <a:t>monitor the vulnerability of warehouse modules to future changes and </a:t>
            </a:r>
          </a:p>
          <a:p>
            <a:pPr lvl="1"/>
            <a:r>
              <a:rPr lang="en-US" dirty="0" smtClean="0"/>
              <a:t>assess the quality of various ETL designs with respect to their maintainability. </a:t>
            </a:r>
          </a:p>
          <a:p>
            <a:r>
              <a:rPr lang="en-US" dirty="0" smtClean="0">
                <a:solidFill>
                  <a:srgbClr val="0000FF"/>
                </a:solidFill>
              </a:rPr>
              <a:t>We model the DW ecosystem as a graph </a:t>
            </a:r>
            <a:r>
              <a:rPr lang="en-US" dirty="0" smtClean="0"/>
              <a:t>and </a:t>
            </a:r>
            <a:r>
              <a:rPr lang="en-US" dirty="0" smtClean="0">
                <a:solidFill>
                  <a:srgbClr val="336600"/>
                </a:solidFill>
              </a:rPr>
              <a:t>we employ a set of graph-theoretic metrics</a:t>
            </a:r>
            <a:r>
              <a:rPr lang="en-US" dirty="0" smtClean="0">
                <a:solidFill>
                  <a:srgbClr val="C00000"/>
                </a:solidFill>
              </a:rPr>
              <a:t> </a:t>
            </a:r>
            <a:r>
              <a:rPr lang="en-US" dirty="0" smtClean="0"/>
              <a:t>to see which ones </a:t>
            </a:r>
            <a:r>
              <a:rPr lang="en-US" dirty="0" smtClean="0">
                <a:solidFill>
                  <a:srgbClr val="C00000"/>
                </a:solidFill>
              </a:rPr>
              <a:t>fit </a:t>
            </a:r>
            <a:r>
              <a:rPr lang="en-US" dirty="0" smtClean="0"/>
              <a:t>best the series of </a:t>
            </a:r>
            <a:r>
              <a:rPr lang="en-US" dirty="0" smtClean="0">
                <a:solidFill>
                  <a:srgbClr val="C00000"/>
                </a:solidFill>
              </a:rPr>
              <a:t>actual evolution events</a:t>
            </a:r>
          </a:p>
          <a:p>
            <a:r>
              <a:rPr lang="en-US" dirty="0" smtClean="0"/>
              <a:t>We have used, </a:t>
            </a:r>
            <a:r>
              <a:rPr lang="en-US" dirty="0" err="1" smtClean="0">
                <a:solidFill>
                  <a:srgbClr val="0000FF"/>
                </a:solidFill>
              </a:rPr>
              <a:t>Hecataeus</a:t>
            </a:r>
            <a:r>
              <a:rPr lang="en-US" dirty="0" smtClean="0"/>
              <a:t>, a publicly available, software tool, which allows us to monitor evolution and perform evolution scenarios in database-centric environments</a:t>
            </a:r>
            <a:endParaRPr lang="el-GR" dirty="0" smtClean="0"/>
          </a:p>
          <a:p>
            <a:pPr algn="ctr">
              <a:buNone/>
            </a:pPr>
            <a:r>
              <a:rPr lang="fr-FR" dirty="0" smtClean="0">
                <a:hlinkClick r:id="rId2"/>
              </a:rPr>
              <a:t>http://www.cs.uoi.gr/~pvassil/projects/hecataeus/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a:t>
            </a:fld>
            <a:endParaRPr lang="el-G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3.png"/>
          <p:cNvPicPr>
            <a:picLocks noChangeAspect="1"/>
          </p:cNvPicPr>
          <p:nvPr/>
        </p:nvPicPr>
        <p:blipFill>
          <a:blip r:embed="rId2" cstate="print"/>
          <a:stretch>
            <a:fillRect/>
          </a:stretch>
        </p:blipFill>
        <p:spPr>
          <a:xfrm>
            <a:off x="0" y="290254"/>
            <a:ext cx="9144000" cy="6277492"/>
          </a:xfrm>
          <a:prstGeom prst="rect">
            <a:avLst/>
          </a:prstGeom>
        </p:spPr>
      </p:pic>
      <p:sp>
        <p:nvSpPr>
          <p:cNvPr id="3" name="TextBox 2"/>
          <p:cNvSpPr txBox="1"/>
          <p:nvPr/>
        </p:nvSpPr>
        <p:spPr>
          <a:xfrm>
            <a:off x="251520" y="6093296"/>
            <a:ext cx="936104" cy="369332"/>
          </a:xfrm>
          <a:prstGeom prst="rect">
            <a:avLst/>
          </a:prstGeom>
          <a:solidFill>
            <a:srgbClr val="FFFFCC"/>
          </a:solidFill>
        </p:spPr>
        <p:txBody>
          <a:bodyPr wrap="square" rtlCol="0">
            <a:spAutoFit/>
          </a:bodyPr>
          <a:lstStyle/>
          <a:p>
            <a:r>
              <a:rPr lang="en-US" dirty="0" smtClean="0"/>
              <a:t>ETL 3</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90</a:t>
            </a:fld>
            <a:endParaRPr lang="el-G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4.png"/>
          <p:cNvPicPr>
            <a:picLocks noChangeAspect="1"/>
          </p:cNvPicPr>
          <p:nvPr/>
        </p:nvPicPr>
        <p:blipFill>
          <a:blip r:embed="rId2" cstate="print"/>
          <a:stretch>
            <a:fillRect/>
          </a:stretch>
        </p:blipFill>
        <p:spPr>
          <a:xfrm>
            <a:off x="0" y="249166"/>
            <a:ext cx="9144000" cy="6359667"/>
          </a:xfrm>
          <a:prstGeom prst="rect">
            <a:avLst/>
          </a:prstGeom>
        </p:spPr>
      </p:pic>
      <p:sp>
        <p:nvSpPr>
          <p:cNvPr id="3" name="TextBox 2"/>
          <p:cNvSpPr txBox="1"/>
          <p:nvPr/>
        </p:nvSpPr>
        <p:spPr>
          <a:xfrm>
            <a:off x="251520" y="6093296"/>
            <a:ext cx="936104" cy="369332"/>
          </a:xfrm>
          <a:prstGeom prst="rect">
            <a:avLst/>
          </a:prstGeom>
          <a:solidFill>
            <a:srgbClr val="FFFFCC"/>
          </a:solidFill>
        </p:spPr>
        <p:txBody>
          <a:bodyPr wrap="square" rtlCol="0">
            <a:spAutoFit/>
          </a:bodyPr>
          <a:lstStyle/>
          <a:p>
            <a:r>
              <a:rPr lang="en-US" dirty="0" smtClean="0"/>
              <a:t>ETL 4</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91</a:t>
            </a:fld>
            <a:endParaRPr lang="el-G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5.png"/>
          <p:cNvPicPr>
            <a:picLocks noChangeAspect="1"/>
          </p:cNvPicPr>
          <p:nvPr/>
        </p:nvPicPr>
        <p:blipFill>
          <a:blip r:embed="rId2" cstate="print"/>
          <a:stretch>
            <a:fillRect/>
          </a:stretch>
        </p:blipFill>
        <p:spPr>
          <a:xfrm>
            <a:off x="0" y="453571"/>
            <a:ext cx="9144000" cy="5950858"/>
          </a:xfrm>
          <a:prstGeom prst="rect">
            <a:avLst/>
          </a:prstGeom>
        </p:spPr>
      </p:pic>
      <p:sp>
        <p:nvSpPr>
          <p:cNvPr id="3" name="TextBox 2"/>
          <p:cNvSpPr txBox="1"/>
          <p:nvPr/>
        </p:nvSpPr>
        <p:spPr>
          <a:xfrm>
            <a:off x="251520" y="6093296"/>
            <a:ext cx="936104" cy="369332"/>
          </a:xfrm>
          <a:prstGeom prst="rect">
            <a:avLst/>
          </a:prstGeom>
          <a:solidFill>
            <a:srgbClr val="FFFFCC"/>
          </a:solidFill>
        </p:spPr>
        <p:txBody>
          <a:bodyPr wrap="square" rtlCol="0">
            <a:spAutoFit/>
          </a:bodyPr>
          <a:lstStyle/>
          <a:p>
            <a:r>
              <a:rPr lang="en-US" dirty="0" smtClean="0"/>
              <a:t>ETL 5</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92</a:t>
            </a:fld>
            <a:endParaRPr lang="el-G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6.png"/>
          <p:cNvPicPr>
            <a:picLocks noChangeAspect="1"/>
          </p:cNvPicPr>
          <p:nvPr/>
        </p:nvPicPr>
        <p:blipFill>
          <a:blip r:embed="rId2" cstate="print"/>
          <a:stretch>
            <a:fillRect/>
          </a:stretch>
        </p:blipFill>
        <p:spPr>
          <a:xfrm>
            <a:off x="0" y="445851"/>
            <a:ext cx="9144000" cy="5966298"/>
          </a:xfrm>
          <a:prstGeom prst="rect">
            <a:avLst/>
          </a:prstGeom>
        </p:spPr>
      </p:pic>
      <p:sp>
        <p:nvSpPr>
          <p:cNvPr id="3" name="TextBox 2"/>
          <p:cNvSpPr txBox="1"/>
          <p:nvPr/>
        </p:nvSpPr>
        <p:spPr>
          <a:xfrm>
            <a:off x="251520" y="6093296"/>
            <a:ext cx="936104" cy="369332"/>
          </a:xfrm>
          <a:prstGeom prst="rect">
            <a:avLst/>
          </a:prstGeom>
          <a:solidFill>
            <a:srgbClr val="FFFFCC"/>
          </a:solidFill>
        </p:spPr>
        <p:txBody>
          <a:bodyPr wrap="square" rtlCol="0">
            <a:spAutoFit/>
          </a:bodyPr>
          <a:lstStyle/>
          <a:p>
            <a:r>
              <a:rPr lang="en-US" dirty="0" smtClean="0"/>
              <a:t>ETL 6</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93</a:t>
            </a:fld>
            <a:endParaRPr lang="el-G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L7.png"/>
          <p:cNvPicPr>
            <a:picLocks noChangeAspect="1"/>
          </p:cNvPicPr>
          <p:nvPr/>
        </p:nvPicPr>
        <p:blipFill>
          <a:blip r:embed="rId2" cstate="print"/>
          <a:stretch>
            <a:fillRect/>
          </a:stretch>
        </p:blipFill>
        <p:spPr>
          <a:xfrm>
            <a:off x="0" y="455374"/>
            <a:ext cx="9144000" cy="5947251"/>
          </a:xfrm>
          <a:prstGeom prst="rect">
            <a:avLst/>
          </a:prstGeom>
        </p:spPr>
      </p:pic>
      <p:sp>
        <p:nvSpPr>
          <p:cNvPr id="3" name="TextBox 2"/>
          <p:cNvSpPr txBox="1"/>
          <p:nvPr/>
        </p:nvSpPr>
        <p:spPr>
          <a:xfrm>
            <a:off x="251520" y="6093296"/>
            <a:ext cx="936104" cy="369332"/>
          </a:xfrm>
          <a:prstGeom prst="rect">
            <a:avLst/>
          </a:prstGeom>
          <a:solidFill>
            <a:srgbClr val="FFFFCC"/>
          </a:solidFill>
        </p:spPr>
        <p:txBody>
          <a:bodyPr wrap="square" rtlCol="0">
            <a:spAutoFit/>
          </a:bodyPr>
          <a:lstStyle/>
          <a:p>
            <a:r>
              <a:rPr lang="en-US" dirty="0" smtClean="0"/>
              <a:t>ETL 7</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94</a:t>
            </a:fld>
            <a:endParaRPr lang="el-G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tools</a:t>
            </a:r>
            <a:endParaRPr lang="el-GR" dirty="0"/>
          </a:p>
        </p:txBody>
      </p:sp>
      <p:sp>
        <p:nvSpPr>
          <p:cNvPr id="3" name="Text Placeholder 2"/>
          <p:cNvSpPr>
            <a:spLocks noGrp="1"/>
          </p:cNvSpPr>
          <p:nvPr>
            <p:ph type="body" idx="1"/>
          </p:nvPr>
        </p:nvSpPr>
        <p:spPr/>
        <p:txBody>
          <a:bodyPr/>
          <a:lstStyle/>
          <a:p>
            <a:r>
              <a:rPr lang="en-US" dirty="0" smtClean="0"/>
              <a:t>Events and Policies</a:t>
            </a:r>
            <a:endParaRPr lang="el-GR" dirty="0"/>
          </a:p>
        </p:txBody>
      </p:sp>
      <p:sp>
        <p:nvSpPr>
          <p:cNvPr id="4" name="Slide Number Placeholder 3"/>
          <p:cNvSpPr>
            <a:spLocks noGrp="1"/>
          </p:cNvSpPr>
          <p:nvPr>
            <p:ph type="sldNum" sz="quarter" idx="12"/>
          </p:nvPr>
        </p:nvSpPr>
        <p:spPr/>
        <p:txBody>
          <a:bodyPr/>
          <a:lstStyle/>
          <a:p>
            <a:fld id="{B534F264-710F-462F-ACDF-5EB054FAB7C1}" type="slidenum">
              <a:rPr lang="el-GR" smtClean="0"/>
              <a:pPr/>
              <a:t>95</a:t>
            </a:fld>
            <a:endParaRPr lang="el-G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400" dirty="0" smtClean="0"/>
              <a:t>How to regulate evolution of ecosystems</a:t>
            </a:r>
          </a:p>
        </p:txBody>
      </p:sp>
      <p:sp>
        <p:nvSpPr>
          <p:cNvPr id="33795" name="Content Placeholder 2"/>
          <p:cNvSpPr>
            <a:spLocks noGrp="1"/>
          </p:cNvSpPr>
          <p:nvPr>
            <p:ph idx="1"/>
          </p:nvPr>
        </p:nvSpPr>
        <p:spPr>
          <a:xfrm>
            <a:off x="685800" y="1643063"/>
            <a:ext cx="7772400" cy="4452937"/>
          </a:xfrm>
        </p:spPr>
        <p:txBody>
          <a:bodyPr>
            <a:normAutofit fontScale="70000" lnSpcReduction="20000"/>
          </a:bodyPr>
          <a:lstStyle/>
          <a:p>
            <a:r>
              <a:rPr lang="en-US" sz="2800" dirty="0" smtClean="0">
                <a:solidFill>
                  <a:srgbClr val="CC3300"/>
                </a:solidFill>
                <a:sym typeface="Wingdings" pitchFamily="2" charset="2"/>
              </a:rPr>
              <a:t>Impact Analysis </a:t>
            </a:r>
            <a:endParaRPr lang="el-GR" sz="2800" dirty="0" smtClean="0">
              <a:solidFill>
                <a:srgbClr val="CC3300"/>
              </a:solidFill>
              <a:sym typeface="Wingdings" pitchFamily="2" charset="2"/>
            </a:endParaRPr>
          </a:p>
          <a:p>
            <a:pPr lvl="1"/>
            <a:r>
              <a:rPr lang="en-US" sz="2400" dirty="0" smtClean="0">
                <a:sym typeface="Wingdings" pitchFamily="2" charset="2"/>
              </a:rPr>
              <a:t>We employ evolution </a:t>
            </a:r>
            <a:r>
              <a:rPr lang="en-US" sz="2400" dirty="0" smtClean="0">
                <a:solidFill>
                  <a:srgbClr val="C00000"/>
                </a:solidFill>
                <a:sym typeface="Wingdings" pitchFamily="2" charset="2"/>
              </a:rPr>
              <a:t>events</a:t>
            </a:r>
            <a:r>
              <a:rPr lang="en-US" sz="2400" dirty="0" smtClean="0">
                <a:sym typeface="Wingdings" pitchFamily="2" charset="2"/>
              </a:rPr>
              <a:t> to model how data-intensive ecosystems change</a:t>
            </a:r>
            <a:endParaRPr lang="el-GR" sz="2400" dirty="0" smtClean="0">
              <a:sym typeface="Wingdings" pitchFamily="2" charset="2"/>
            </a:endParaRPr>
          </a:p>
          <a:p>
            <a:pPr lvl="1"/>
            <a:r>
              <a:rPr lang="en-US" sz="2400" dirty="0" smtClean="0">
                <a:sym typeface="Wingdings" pitchFamily="2" charset="2"/>
              </a:rPr>
              <a:t>We apply a hypothetical event and propagate it over the Architecture Graph to assess </a:t>
            </a:r>
            <a:r>
              <a:rPr lang="en-US" sz="2400" dirty="0" smtClean="0">
                <a:solidFill>
                  <a:srgbClr val="002060"/>
                </a:solidFill>
                <a:sym typeface="Wingdings" pitchFamily="2" charset="2"/>
              </a:rPr>
              <a:t>which modules are affected by it, and how</a:t>
            </a:r>
            <a:r>
              <a:rPr lang="en-US" sz="2400" dirty="0" smtClean="0">
                <a:sym typeface="Wingdings" pitchFamily="2" charset="2"/>
              </a:rPr>
              <a:t> (i.e., in which parts of their internal structure)</a:t>
            </a:r>
          </a:p>
          <a:p>
            <a:pPr lvl="1"/>
            <a:r>
              <a:rPr lang="en-US" sz="2400" dirty="0" smtClean="0">
                <a:solidFill>
                  <a:srgbClr val="002060"/>
                </a:solidFill>
                <a:sym typeface="Wingdings" pitchFamily="2" charset="2"/>
              </a:rPr>
              <a:t>This way, we can visualize and measure the impact of a potential change to the entire ecosystem</a:t>
            </a:r>
            <a:endParaRPr lang="el-GR" sz="2400" dirty="0" smtClean="0">
              <a:solidFill>
                <a:srgbClr val="002060"/>
              </a:solidFill>
              <a:sym typeface="Wingdings" pitchFamily="2" charset="2"/>
            </a:endParaRPr>
          </a:p>
          <a:p>
            <a:r>
              <a:rPr lang="en-US" sz="2800" dirty="0" smtClean="0">
                <a:solidFill>
                  <a:srgbClr val="CC3300"/>
                </a:solidFill>
                <a:sym typeface="Wingdings" pitchFamily="2" charset="2"/>
              </a:rPr>
              <a:t>Impact Regulation</a:t>
            </a:r>
            <a:endParaRPr lang="el-GR" sz="2800" dirty="0" smtClean="0">
              <a:solidFill>
                <a:srgbClr val="CC3300"/>
              </a:solidFill>
              <a:sym typeface="Wingdings" pitchFamily="2" charset="2"/>
            </a:endParaRPr>
          </a:p>
          <a:p>
            <a:pPr lvl="1"/>
            <a:r>
              <a:rPr lang="en-US" sz="2400" dirty="0" smtClean="0">
                <a:sym typeface="Wingdings" pitchFamily="2" charset="2"/>
              </a:rPr>
              <a:t>We employ evolution </a:t>
            </a:r>
            <a:r>
              <a:rPr lang="en-US" sz="2400" dirty="0" smtClean="0">
                <a:solidFill>
                  <a:srgbClr val="C00000"/>
                </a:solidFill>
                <a:sym typeface="Wingdings" pitchFamily="2" charset="2"/>
              </a:rPr>
              <a:t>policies</a:t>
            </a:r>
            <a:r>
              <a:rPr lang="en-US" sz="2400" dirty="0" smtClean="0">
                <a:sym typeface="Wingdings" pitchFamily="2" charset="2"/>
              </a:rPr>
              <a:t> to pre-determine how modules should react to incoming events </a:t>
            </a:r>
          </a:p>
          <a:p>
            <a:pPr lvl="1"/>
            <a:r>
              <a:rPr lang="en-US" sz="2400" dirty="0" smtClean="0">
                <a:sym typeface="Wingdings" pitchFamily="2" charset="2"/>
              </a:rPr>
              <a:t>Whenever a notification on an event “arrives” at a module, the module knows what to do: adapt to the incoming event, or block it and require to retain its previous structure and semantics</a:t>
            </a:r>
          </a:p>
          <a:p>
            <a:pPr lvl="1"/>
            <a:r>
              <a:rPr lang="en-US" sz="2400" dirty="0" smtClean="0">
                <a:solidFill>
                  <a:srgbClr val="002060"/>
                </a:solidFill>
                <a:sym typeface="Wingdings" pitchFamily="2" charset="2"/>
              </a:rPr>
              <a:t>This Blocking restricts the flooding of events to the entire Architecture Graph and can allow developers “fix contracts” with the underlying database</a:t>
            </a:r>
            <a:endParaRPr lang="el-GR" sz="2800" dirty="0" smtClean="0">
              <a:solidFill>
                <a:srgbClr val="002060"/>
              </a:solidFill>
              <a:sym typeface="Wingdings" pitchFamily="2" charset="2"/>
            </a:endParaRPr>
          </a:p>
        </p:txBody>
      </p:sp>
      <p:sp>
        <p:nvSpPr>
          <p:cNvPr id="4" name="Slide Number Placeholder 3"/>
          <p:cNvSpPr>
            <a:spLocks noGrp="1"/>
          </p:cNvSpPr>
          <p:nvPr>
            <p:ph type="sldNum" sz="quarter" idx="12"/>
          </p:nvPr>
        </p:nvSpPr>
        <p:spPr/>
        <p:txBody>
          <a:bodyPr/>
          <a:lstStyle/>
          <a:p>
            <a:fld id="{B534F264-710F-462F-ACDF-5EB054FAB7C1}" type="slidenum">
              <a:rPr lang="el-GR" smtClean="0"/>
              <a:pPr/>
              <a:t>96</a:t>
            </a:fld>
            <a:endParaRPr lang="el-G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pPr eaLnBrk="1" hangingPunct="1"/>
            <a:r>
              <a:rPr lang="en-US" dirty="0" smtClean="0"/>
              <a:t>Evolving data-centric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deletion</a:t>
            </a:r>
            <a:endParaRPr lang="en-US" i="1" dirty="0"/>
          </a:p>
        </p:txBody>
      </p:sp>
      <p:sp>
        <p:nvSpPr>
          <p:cNvPr id="18" name="TextBox 14"/>
          <p:cNvSpPr txBox="1">
            <a:spLocks noChangeArrowheads="1"/>
          </p:cNvSpPr>
          <p:nvPr/>
        </p:nvSpPr>
        <p:spPr bwMode="auto">
          <a:xfrm>
            <a:off x="323528" y="6095037"/>
            <a:ext cx="4032448" cy="64633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Policies to </a:t>
            </a:r>
            <a:r>
              <a:rPr lang="en-US" b="1" i="1" dirty="0" smtClean="0">
                <a:solidFill>
                  <a:srgbClr val="FFFF00"/>
                </a:solidFill>
              </a:rPr>
              <a:t>predetermine the modules’ reaction to a hypothetical event</a:t>
            </a:r>
            <a:r>
              <a:rPr lang="en-US" b="1" i="1" dirty="0" smtClean="0"/>
              <a:t>?</a:t>
            </a:r>
            <a:endParaRPr lang="en-US" b="1" i="1" dirty="0"/>
          </a:p>
        </p:txBody>
      </p:sp>
      <p:sp>
        <p:nvSpPr>
          <p:cNvPr id="22" name="Slide Number Placeholder 21"/>
          <p:cNvSpPr>
            <a:spLocks noGrp="1"/>
          </p:cNvSpPr>
          <p:nvPr>
            <p:ph type="sldNum" sz="quarter" idx="12"/>
          </p:nvPr>
        </p:nvSpPr>
        <p:spPr/>
        <p:txBody>
          <a:bodyPr/>
          <a:lstStyle/>
          <a:p>
            <a:fld id="{B534F264-710F-462F-ACDF-5EB054FAB7C1}" type="slidenum">
              <a:rPr lang="el-GR" smtClean="0"/>
              <a:pPr/>
              <a:t>97</a:t>
            </a:fld>
            <a:endParaRPr lang="el-G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1143000"/>
          </a:xfrm>
        </p:spPr>
        <p:txBody>
          <a:bodyPr/>
          <a:lstStyle/>
          <a:p>
            <a:pPr eaLnBrk="1" hangingPunct="1"/>
            <a:r>
              <a:rPr lang="en-US" dirty="0" smtClean="0"/>
              <a:t>A language for policies</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2"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43808" y="357301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323528" y="6095037"/>
            <a:ext cx="4032448" cy="64633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Policies to </a:t>
            </a:r>
            <a:r>
              <a:rPr lang="en-US" b="1" i="1" dirty="0" smtClean="0">
                <a:solidFill>
                  <a:srgbClr val="FFFF00"/>
                </a:solidFill>
              </a:rPr>
              <a:t>predetermine the modules’ reaction to a hypothetical event</a:t>
            </a:r>
            <a:r>
              <a:rPr lang="en-US" b="1" i="1" dirty="0" smtClean="0"/>
              <a:t>?</a:t>
            </a:r>
            <a:endParaRPr lang="en-US" b="1" i="1" dirty="0"/>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deletion</a:t>
            </a:r>
            <a:endParaRPr lang="en-US" i="1" dirty="0"/>
          </a:p>
        </p:txBody>
      </p:sp>
      <p:sp>
        <p:nvSpPr>
          <p:cNvPr id="18" name="TextBox 17"/>
          <p:cNvSpPr txBox="1"/>
          <p:nvPr/>
        </p:nvSpPr>
        <p:spPr>
          <a:xfrm>
            <a:off x="4139952" y="1052736"/>
            <a:ext cx="5004048" cy="5170646"/>
          </a:xfrm>
          <a:prstGeom prst="rect">
            <a:avLst/>
          </a:prstGeom>
          <a:solidFill>
            <a:schemeClr val="accent6">
              <a:lumMod val="20000"/>
              <a:lumOff val="80000"/>
            </a:schemeClr>
          </a:solidFill>
        </p:spPr>
        <p:txBody>
          <a:bodyPr wrap="square" rtlCol="0">
            <a:spAutoFit/>
          </a:bodyPr>
          <a:lstStyle/>
          <a:p>
            <a:r>
              <a:rPr lang="en-US" sz="1000" dirty="0" smtClean="0">
                <a:latin typeface="Consolas" pitchFamily="49" charset="0"/>
                <a:cs typeface="Consolas" pitchFamily="49" charset="0"/>
              </a:rPr>
              <a:t>DATABASE: ON ADD_ATTRIBUTE              TO RELATION THEN PROPAGATE;</a:t>
            </a:r>
          </a:p>
          <a:p>
            <a:r>
              <a:rPr lang="en-US" sz="1000" dirty="0" smtClean="0">
                <a:latin typeface="Consolas" pitchFamily="49" charset="0"/>
                <a:cs typeface="Consolas" pitchFamily="49" charset="0"/>
              </a:rPr>
              <a:t>DATABASE: ON ADD_CONDITION              TO RELATION THEN PROPAGATE;</a:t>
            </a:r>
          </a:p>
          <a:p>
            <a:r>
              <a:rPr lang="en-US" sz="1000" dirty="0" smtClean="0">
                <a:latin typeface="Consolas" pitchFamily="49" charset="0"/>
                <a:cs typeface="Consolas" pitchFamily="49" charset="0"/>
              </a:rPr>
              <a:t>DATABASE: ON ADD_RELATION               TO RELATION THEN PROPAGATE;</a:t>
            </a:r>
          </a:p>
          <a:p>
            <a:r>
              <a:rPr lang="en-US" sz="1000" dirty="0" smtClean="0">
                <a:latin typeface="Consolas" pitchFamily="49" charset="0"/>
                <a:cs typeface="Consolas" pitchFamily="49" charset="0"/>
              </a:rPr>
              <a:t>DATABASE: ON DELETE_ATTRIBUTE           TO RELATION THEN PROPAGATE;</a:t>
            </a:r>
          </a:p>
          <a:p>
            <a:r>
              <a:rPr lang="en-US" sz="1000" dirty="0" smtClean="0">
                <a:latin typeface="Consolas" pitchFamily="49" charset="0"/>
                <a:cs typeface="Consolas" pitchFamily="49" charset="0"/>
              </a:rPr>
              <a:t>DATABASE: ON DELETE_CONDITION           TO RELATION THEN PROPAGATE;</a:t>
            </a:r>
          </a:p>
          <a:p>
            <a:r>
              <a:rPr lang="en-US" sz="1000" dirty="0" smtClean="0">
                <a:latin typeface="Consolas" pitchFamily="49" charset="0"/>
                <a:cs typeface="Consolas" pitchFamily="49" charset="0"/>
              </a:rPr>
              <a:t>DATABASE: ON DELETE_RELATION            TO RELATION THEN PROPAGATE;</a:t>
            </a:r>
          </a:p>
          <a:p>
            <a:r>
              <a:rPr lang="en-US" sz="1000" dirty="0" smtClean="0">
                <a:latin typeface="Consolas" pitchFamily="49" charset="0"/>
                <a:cs typeface="Consolas" pitchFamily="49" charset="0"/>
              </a:rPr>
              <a:t>DATABASE: ON MODIFYDOMAIN_ATTRIBUTE     TO RELATION THEN PROPAGATE;</a:t>
            </a:r>
          </a:p>
          <a:p>
            <a:r>
              <a:rPr lang="en-US" sz="1000" dirty="0" smtClean="0">
                <a:latin typeface="Consolas" pitchFamily="49" charset="0"/>
                <a:cs typeface="Consolas" pitchFamily="49" charset="0"/>
              </a:rPr>
              <a:t>DATABASE: ON RENAME_ATTRIBUTE           TO RELATION THEN PROPAGATE;</a:t>
            </a:r>
          </a:p>
          <a:p>
            <a:r>
              <a:rPr lang="en-US" sz="1000" dirty="0" smtClean="0">
                <a:latin typeface="Consolas" pitchFamily="49" charset="0"/>
                <a:cs typeface="Consolas" pitchFamily="49" charset="0"/>
              </a:rPr>
              <a:t>DATABASE: ON MODIFY_CONDITION           TO RELATION THEN PROPAGATE;</a:t>
            </a:r>
          </a:p>
          <a:p>
            <a:r>
              <a:rPr lang="en-US" sz="1000" dirty="0" smtClean="0">
                <a:latin typeface="Consolas" pitchFamily="49" charset="0"/>
                <a:cs typeface="Consolas" pitchFamily="49" charset="0"/>
              </a:rPr>
              <a:t>DATABASE: ON RENAME_RELATION            TO RELATION THEN PROPAGATE;</a:t>
            </a:r>
          </a:p>
          <a:p>
            <a:endParaRPr lang="en-US" sz="1000" dirty="0" smtClean="0">
              <a:latin typeface="Consolas" pitchFamily="49" charset="0"/>
              <a:cs typeface="Consolas" pitchFamily="49" charset="0"/>
            </a:endParaRPr>
          </a:p>
          <a:p>
            <a:endParaRPr lang="en-US" sz="1000" dirty="0" smtClean="0">
              <a:latin typeface="Consolas" pitchFamily="49" charset="0"/>
              <a:cs typeface="Consolas" pitchFamily="49" charset="0"/>
            </a:endParaRPr>
          </a:p>
          <a:p>
            <a:r>
              <a:rPr lang="en-US" sz="1000" dirty="0" smtClean="0">
                <a:latin typeface="Consolas" pitchFamily="49" charset="0"/>
                <a:cs typeface="Consolas" pitchFamily="49" charset="0"/>
              </a:rPr>
              <a:t>DATABASE: ON ADD_ATTRIBUTE              TO VIEW THEN BLOCK;</a:t>
            </a:r>
          </a:p>
          <a:p>
            <a:r>
              <a:rPr lang="en-US" sz="1000" dirty="0" smtClean="0">
                <a:latin typeface="Consolas" pitchFamily="49" charset="0"/>
                <a:cs typeface="Consolas" pitchFamily="49" charset="0"/>
              </a:rPr>
              <a:t>DATABASE: ON ADD_CONDITION              TO VIEW THEN BLOCK;</a:t>
            </a:r>
          </a:p>
          <a:p>
            <a:r>
              <a:rPr lang="en-US" sz="1000" dirty="0" smtClean="0">
                <a:latin typeface="Consolas" pitchFamily="49" charset="0"/>
                <a:cs typeface="Consolas" pitchFamily="49" charset="0"/>
              </a:rPr>
              <a:t>DATABASE: ON ADD_RELATION               TO VIEW THEN BLOCK;</a:t>
            </a:r>
          </a:p>
          <a:p>
            <a:r>
              <a:rPr lang="en-US" sz="1000" dirty="0" smtClean="0">
                <a:latin typeface="Consolas" pitchFamily="49" charset="0"/>
                <a:cs typeface="Consolas" pitchFamily="49" charset="0"/>
              </a:rPr>
              <a:t>DATABASE: ON DELETE_ATTRIBUTE           TO VIEW THEN BLOCK;</a:t>
            </a:r>
          </a:p>
          <a:p>
            <a:r>
              <a:rPr lang="en-US" sz="1000" dirty="0" smtClean="0">
                <a:latin typeface="Consolas" pitchFamily="49" charset="0"/>
                <a:cs typeface="Consolas" pitchFamily="49" charset="0"/>
              </a:rPr>
              <a:t>DATABASE: ON DELETE_CONDITION           TO VIEW THEN BLOCK;</a:t>
            </a:r>
          </a:p>
          <a:p>
            <a:r>
              <a:rPr lang="en-US" sz="1000" dirty="0" smtClean="0">
                <a:latin typeface="Consolas" pitchFamily="49" charset="0"/>
                <a:cs typeface="Consolas" pitchFamily="49" charset="0"/>
              </a:rPr>
              <a:t>DATABASE: ON DELETE_RELATION            TO VIEW THEN BLOCK;</a:t>
            </a:r>
          </a:p>
          <a:p>
            <a:r>
              <a:rPr lang="en-US" sz="1000" dirty="0" smtClean="0">
                <a:latin typeface="Consolas" pitchFamily="49" charset="0"/>
                <a:cs typeface="Consolas" pitchFamily="49" charset="0"/>
              </a:rPr>
              <a:t>DATABASE: ON MODIFYDOMAIN_ATTRIBUTE     TO VIEW THEN BLOCK;</a:t>
            </a:r>
          </a:p>
          <a:p>
            <a:r>
              <a:rPr lang="en-US" sz="1000" dirty="0" smtClean="0">
                <a:latin typeface="Consolas" pitchFamily="49" charset="0"/>
                <a:cs typeface="Consolas" pitchFamily="49" charset="0"/>
              </a:rPr>
              <a:t>DATABASE: ON RENAME_ATTRIBUTE           TO VIEW THEN BLOCK;</a:t>
            </a:r>
          </a:p>
          <a:p>
            <a:r>
              <a:rPr lang="en-US" sz="1000" dirty="0" smtClean="0">
                <a:latin typeface="Consolas" pitchFamily="49" charset="0"/>
                <a:cs typeface="Consolas" pitchFamily="49" charset="0"/>
              </a:rPr>
              <a:t>DATABASE: ON MODIFY_CONDITION           TO VIEW THEN BLOCK;</a:t>
            </a:r>
          </a:p>
          <a:p>
            <a:r>
              <a:rPr lang="en-US" sz="1000" dirty="0" smtClean="0">
                <a:latin typeface="Consolas" pitchFamily="49" charset="0"/>
                <a:cs typeface="Consolas" pitchFamily="49" charset="0"/>
              </a:rPr>
              <a:t>DATABASE: ON RENAME_RELATION            TO VIEW THEN BLOCK;</a:t>
            </a:r>
          </a:p>
          <a:p>
            <a:endParaRPr lang="en-US" sz="1000" dirty="0" smtClean="0">
              <a:latin typeface="Consolas" pitchFamily="49" charset="0"/>
              <a:cs typeface="Consolas" pitchFamily="49" charset="0"/>
            </a:endParaRPr>
          </a:p>
          <a:p>
            <a:r>
              <a:rPr lang="en-US" sz="1000" dirty="0" smtClean="0">
                <a:latin typeface="Consolas" pitchFamily="49" charset="0"/>
                <a:cs typeface="Consolas" pitchFamily="49" charset="0"/>
              </a:rPr>
              <a:t>DATABASE: ON ADD_ATTRIBUTE              TO QUERY THEN BLOCK;</a:t>
            </a:r>
          </a:p>
          <a:p>
            <a:r>
              <a:rPr lang="en-US" sz="1000" dirty="0" smtClean="0">
                <a:latin typeface="Consolas" pitchFamily="49" charset="0"/>
                <a:cs typeface="Consolas" pitchFamily="49" charset="0"/>
              </a:rPr>
              <a:t>DATABASE: ON ADD_CONDITION              TO QUERY THEN BLOCK;</a:t>
            </a:r>
          </a:p>
          <a:p>
            <a:r>
              <a:rPr lang="en-US" sz="1000" dirty="0" smtClean="0">
                <a:latin typeface="Consolas" pitchFamily="49" charset="0"/>
                <a:cs typeface="Consolas" pitchFamily="49" charset="0"/>
              </a:rPr>
              <a:t>DATABASE: ON ADD_RELATION               TO QUERY THEN BLOCK;</a:t>
            </a:r>
          </a:p>
          <a:p>
            <a:r>
              <a:rPr lang="en-US" sz="1000" dirty="0" smtClean="0">
                <a:latin typeface="Consolas" pitchFamily="49" charset="0"/>
                <a:cs typeface="Consolas" pitchFamily="49" charset="0"/>
              </a:rPr>
              <a:t>DATABASE: ON DELETE_ATTRIBUTE           TO QUERY THEN BLOCK;</a:t>
            </a:r>
          </a:p>
          <a:p>
            <a:r>
              <a:rPr lang="en-US" sz="1000" dirty="0" smtClean="0">
                <a:latin typeface="Consolas" pitchFamily="49" charset="0"/>
                <a:cs typeface="Consolas" pitchFamily="49" charset="0"/>
              </a:rPr>
              <a:t>DATABASE: ON DELETE_CONDITION           TO QUERY THEN BLOCK;</a:t>
            </a:r>
          </a:p>
          <a:p>
            <a:r>
              <a:rPr lang="en-US" sz="1000" dirty="0" smtClean="0">
                <a:latin typeface="Consolas" pitchFamily="49" charset="0"/>
                <a:cs typeface="Consolas" pitchFamily="49" charset="0"/>
              </a:rPr>
              <a:t>DATABASE: ON DELETE_RELATION            TO QUERY THEN BLOCK;</a:t>
            </a:r>
          </a:p>
          <a:p>
            <a:r>
              <a:rPr lang="en-US" sz="1000" dirty="0" smtClean="0">
                <a:latin typeface="Consolas" pitchFamily="49" charset="0"/>
                <a:cs typeface="Consolas" pitchFamily="49" charset="0"/>
              </a:rPr>
              <a:t>DATABASE: ON MODIFYDOMAIN_ATTRIBUTE     TO QUERY THEN BLOCK;</a:t>
            </a:r>
          </a:p>
          <a:p>
            <a:r>
              <a:rPr lang="en-US" sz="1000" dirty="0" smtClean="0">
                <a:latin typeface="Consolas" pitchFamily="49" charset="0"/>
                <a:cs typeface="Consolas" pitchFamily="49" charset="0"/>
              </a:rPr>
              <a:t>DATABASE: ON RENAME_ATTRIBUTE           TO QUERY THEN BLOCK;</a:t>
            </a:r>
          </a:p>
          <a:p>
            <a:r>
              <a:rPr lang="en-US" sz="1000" dirty="0" smtClean="0">
                <a:latin typeface="Consolas" pitchFamily="49" charset="0"/>
                <a:cs typeface="Consolas" pitchFamily="49" charset="0"/>
              </a:rPr>
              <a:t>DATABASE: ON MODIFY_CONDITION           TO QUERY THEN BLOCK;</a:t>
            </a:r>
          </a:p>
          <a:p>
            <a:r>
              <a:rPr lang="en-US" sz="1000" dirty="0" smtClean="0">
                <a:latin typeface="Consolas" pitchFamily="49" charset="0"/>
                <a:cs typeface="Consolas" pitchFamily="49" charset="0"/>
              </a:rPr>
              <a:t>DATABASE: ON RENAME_RELATION            TO QUERY THEN BLOCK;</a:t>
            </a:r>
            <a:endParaRPr lang="el-GR" sz="1000" dirty="0">
              <a:latin typeface="Consolas" pitchFamily="49" charset="0"/>
              <a:cs typeface="Consolas" pitchFamily="49" charset="0"/>
            </a:endParaRPr>
          </a:p>
        </p:txBody>
      </p:sp>
      <p:sp>
        <p:nvSpPr>
          <p:cNvPr id="22" name="Slide Number Placeholder 21"/>
          <p:cNvSpPr>
            <a:spLocks noGrp="1"/>
          </p:cNvSpPr>
          <p:nvPr>
            <p:ph type="sldNum" sz="quarter" idx="12"/>
          </p:nvPr>
        </p:nvSpPr>
        <p:spPr/>
        <p:txBody>
          <a:bodyPr/>
          <a:lstStyle/>
          <a:p>
            <a:fld id="{B534F264-710F-462F-ACDF-5EB054FAB7C1}" type="slidenum">
              <a:rPr lang="el-GR" smtClean="0"/>
              <a:pPr/>
              <a:t>98</a:t>
            </a:fld>
            <a:endParaRPr lang="el-G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language for policies</a:t>
            </a:r>
            <a:endParaRPr lang="el-GR" dirty="0"/>
          </a:p>
        </p:txBody>
      </p:sp>
      <p:sp>
        <p:nvSpPr>
          <p:cNvPr id="3" name="Content Placeholder 2"/>
          <p:cNvSpPr>
            <a:spLocks noGrp="1"/>
          </p:cNvSpPr>
          <p:nvPr>
            <p:ph idx="1"/>
          </p:nvPr>
        </p:nvSpPr>
        <p:spPr/>
        <p:txBody>
          <a:bodyPr>
            <a:normAutofit fontScale="85000" lnSpcReduction="10000"/>
          </a:bodyPr>
          <a:lstStyle/>
          <a:p>
            <a:r>
              <a:rPr lang="en-US" sz="2400" dirty="0" smtClean="0"/>
              <a:t>For </a:t>
            </a:r>
            <a:r>
              <a:rPr lang="en-US" sz="2400" dirty="0" smtClean="0">
                <a:solidFill>
                  <a:srgbClr val="C00000"/>
                </a:solidFill>
              </a:rPr>
              <a:t>all</a:t>
            </a:r>
            <a:r>
              <a:rPr lang="en-US" sz="2400" dirty="0" smtClean="0"/>
              <a:t> possible events, we define </a:t>
            </a:r>
            <a:r>
              <a:rPr lang="en-US" sz="2400" b="1" dirty="0" smtClean="0"/>
              <a:t>rules</a:t>
            </a:r>
            <a:endParaRPr lang="el-GR" sz="2400" b="1" dirty="0" smtClean="0"/>
          </a:p>
          <a:p>
            <a:endParaRPr lang="en-US" sz="2400" dirty="0" smtClean="0"/>
          </a:p>
          <a:p>
            <a:pPr algn="ctr">
              <a:buNone/>
            </a:pPr>
            <a:r>
              <a:rPr lang="en-US" sz="1400" dirty="0" smtClean="0">
                <a:latin typeface="Consolas" pitchFamily="49" charset="0"/>
                <a:cs typeface="Consolas" pitchFamily="49" charset="0"/>
              </a:rPr>
              <a:t>DATABASE: ON </a:t>
            </a:r>
            <a:r>
              <a:rPr lang="en-US" sz="1400" dirty="0" smtClean="0">
                <a:solidFill>
                  <a:srgbClr val="C00000"/>
                </a:solidFill>
                <a:latin typeface="Consolas" pitchFamily="49" charset="0"/>
                <a:cs typeface="Consolas" pitchFamily="49" charset="0"/>
              </a:rPr>
              <a:t>&lt;event&gt;</a:t>
            </a:r>
            <a:r>
              <a:rPr lang="en-US" sz="1400" dirty="0" smtClean="0">
                <a:latin typeface="Consolas" pitchFamily="49" charset="0"/>
                <a:cs typeface="Consolas" pitchFamily="49" charset="0"/>
              </a:rPr>
              <a:t> TO </a:t>
            </a:r>
            <a:r>
              <a:rPr lang="en-US" sz="1400" dirty="0" smtClean="0">
                <a:solidFill>
                  <a:srgbClr val="336600"/>
                </a:solidFill>
                <a:latin typeface="Consolas" pitchFamily="49" charset="0"/>
                <a:cs typeface="Consolas" pitchFamily="49" charset="0"/>
              </a:rPr>
              <a:t>&lt;module type&gt;</a:t>
            </a:r>
            <a:r>
              <a:rPr lang="en-US" sz="1400" dirty="0" smtClean="0">
                <a:latin typeface="Consolas" pitchFamily="49" charset="0"/>
                <a:cs typeface="Consolas" pitchFamily="49" charset="0"/>
              </a:rPr>
              <a:t> THEN </a:t>
            </a:r>
            <a:r>
              <a:rPr lang="en-US" sz="1400" dirty="0" smtClean="0">
                <a:solidFill>
                  <a:srgbClr val="002060"/>
                </a:solidFill>
                <a:latin typeface="Consolas" pitchFamily="49" charset="0"/>
                <a:cs typeface="Consolas" pitchFamily="49" charset="0"/>
              </a:rPr>
              <a:t>&lt;reaction policy&gt;</a:t>
            </a:r>
          </a:p>
          <a:p>
            <a:endParaRPr lang="el-GR" sz="2400" dirty="0" smtClean="0"/>
          </a:p>
          <a:p>
            <a:r>
              <a:rPr lang="en-US" sz="2400" dirty="0" smtClean="0">
                <a:solidFill>
                  <a:srgbClr val="336600"/>
                </a:solidFill>
              </a:rPr>
              <a:t>Module types: relations, views, queries</a:t>
            </a:r>
            <a:endParaRPr lang="el-GR" sz="2400" dirty="0" smtClean="0">
              <a:solidFill>
                <a:srgbClr val="336600"/>
              </a:solidFill>
            </a:endParaRPr>
          </a:p>
          <a:p>
            <a:endParaRPr lang="en-US" sz="2400" dirty="0" smtClean="0">
              <a:solidFill>
                <a:srgbClr val="336600"/>
              </a:solidFill>
            </a:endParaRPr>
          </a:p>
          <a:p>
            <a:r>
              <a:rPr lang="en-US" sz="2400" dirty="0" smtClean="0">
                <a:solidFill>
                  <a:srgbClr val="C00000"/>
                </a:solidFill>
              </a:rPr>
              <a:t>Events: </a:t>
            </a:r>
          </a:p>
          <a:p>
            <a:pPr algn="ctr">
              <a:buNone/>
            </a:pPr>
            <a:r>
              <a:rPr lang="en-US" sz="1800" dirty="0" smtClean="0">
                <a:solidFill>
                  <a:srgbClr val="C00000"/>
                </a:solidFill>
                <a:latin typeface="Consolas" pitchFamily="49" charset="0"/>
                <a:cs typeface="Consolas" pitchFamily="49" charset="0"/>
              </a:rPr>
              <a:t>{add, delete, rename}  X {module internals}</a:t>
            </a:r>
          </a:p>
          <a:p>
            <a:endParaRPr lang="el-GR" sz="2400" dirty="0" smtClean="0"/>
          </a:p>
          <a:p>
            <a:r>
              <a:rPr lang="en-US" sz="2400" dirty="0" smtClean="0">
                <a:solidFill>
                  <a:srgbClr val="002060"/>
                </a:solidFill>
              </a:rPr>
              <a:t>Policies:</a:t>
            </a:r>
          </a:p>
          <a:p>
            <a:pPr lvl="1"/>
            <a:r>
              <a:rPr lang="en-US" sz="1800" b="1" dirty="0" smtClean="0">
                <a:solidFill>
                  <a:srgbClr val="336600"/>
                </a:solidFill>
                <a:latin typeface="Consolas" pitchFamily="49" charset="0"/>
                <a:cs typeface="Consolas" pitchFamily="49" charset="0"/>
              </a:rPr>
              <a:t>Propagate</a:t>
            </a:r>
            <a:r>
              <a:rPr lang="en-US" sz="2000" dirty="0" smtClean="0">
                <a:solidFill>
                  <a:srgbClr val="002060"/>
                </a:solidFill>
              </a:rPr>
              <a:t>: adapt to the incoming notification for change, willing to modify structure and semantics</a:t>
            </a:r>
          </a:p>
          <a:p>
            <a:pPr lvl="1"/>
            <a:r>
              <a:rPr lang="en-US" sz="1800" b="1" dirty="0" smtClean="0">
                <a:solidFill>
                  <a:srgbClr val="FF0000"/>
                </a:solidFill>
                <a:latin typeface="Consolas" pitchFamily="49" charset="0"/>
                <a:cs typeface="Consolas" pitchFamily="49" charset="0"/>
              </a:rPr>
              <a:t>Block</a:t>
            </a:r>
            <a:r>
              <a:rPr lang="en-US" sz="2000" dirty="0" smtClean="0">
                <a:solidFill>
                  <a:srgbClr val="002060"/>
                </a:solidFill>
              </a:rPr>
              <a:t>: resist change; require to retain the previous structure and semantics</a:t>
            </a:r>
          </a:p>
          <a:p>
            <a:pPr lvl="1"/>
            <a:r>
              <a:rPr lang="en-US" sz="2000" dirty="0" smtClean="0">
                <a:solidFill>
                  <a:srgbClr val="002060"/>
                </a:solidFill>
              </a:rPr>
              <a:t>Prompt: indecisive for the moment, prompt the user at runtime (never implemented)</a:t>
            </a:r>
            <a:endParaRPr lang="el-GR" sz="2000" dirty="0">
              <a:solidFill>
                <a:srgbClr val="002060"/>
              </a:solidFill>
            </a:endParaRPr>
          </a:p>
        </p:txBody>
      </p:sp>
      <p:sp>
        <p:nvSpPr>
          <p:cNvPr id="4" name="Slide Number Placeholder 3"/>
          <p:cNvSpPr>
            <a:spLocks noGrp="1"/>
          </p:cNvSpPr>
          <p:nvPr>
            <p:ph type="sldNum" sz="quarter" idx="12"/>
          </p:nvPr>
        </p:nvSpPr>
        <p:spPr/>
        <p:txBody>
          <a:bodyPr/>
          <a:lstStyle/>
          <a:p>
            <a:fld id="{B534F264-710F-462F-ACDF-5EB054FAB7C1}" type="slidenum">
              <a:rPr lang="el-GR" smtClean="0"/>
              <a:pPr/>
              <a:t>99</a:t>
            </a:fld>
            <a:endParaRPr lang="el-G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TotalTime>
  <Words>7583</Words>
  <Application>Microsoft Office PowerPoint</Application>
  <PresentationFormat>On-screen Show (4:3)</PresentationFormat>
  <Paragraphs>1152</Paragraphs>
  <Slides>127</Slides>
  <Notes>70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127</vt:i4>
      </vt:variant>
    </vt:vector>
  </HeadingPairs>
  <TitlesOfParts>
    <vt:vector size="130" baseType="lpstr">
      <vt:lpstr>Office Theme</vt:lpstr>
      <vt:lpstr>Visio</vt:lpstr>
      <vt:lpstr>Document</vt:lpstr>
      <vt:lpstr>Jenga and the art of data-intensive ecosystems maintenance</vt:lpstr>
      <vt:lpstr>Software Evolution and ETL</vt:lpstr>
      <vt:lpstr>Evolving data-intensive ecosystem</vt:lpstr>
      <vt:lpstr>Evolving data-intensive ecosystem</vt:lpstr>
      <vt:lpstr>The impact of changes &amp; a wish-list</vt:lpstr>
      <vt:lpstr>Research goals</vt:lpstr>
      <vt:lpstr>Zen and the Art of Motorcycle Maintenance, R. Pirsig</vt:lpstr>
      <vt:lpstr>Metrics for the Prediction of Evolution Impact in ETL Ecosystems: A Case Study  George Papastefanatos, Panos Vassiliadis, Alkis Simitsis, Yannis Vassiliou </vt:lpstr>
      <vt:lpstr>Main goals of this effort</vt:lpstr>
      <vt:lpstr>Architecture Graphs: the graph-based Model for data-Intensive ecosystems</vt:lpstr>
      <vt:lpstr>Graph modeling of a data-intensive ecosystem</vt:lpstr>
      <vt:lpstr>Relations – Attributes - Constraints</vt:lpstr>
      <vt:lpstr>Queries &amp; Views</vt:lpstr>
      <vt:lpstr>Modules: relations, queries, views</vt:lpstr>
      <vt:lpstr>Zooming out to top-level nodes (modules)</vt:lpstr>
      <vt:lpstr>Metrics</vt:lpstr>
      <vt:lpstr>Node Degree</vt:lpstr>
      <vt:lpstr>Transitive Node Degree</vt:lpstr>
      <vt:lpstr>Strength: Zooming out to modules</vt:lpstr>
      <vt:lpstr>Node Entropy</vt:lpstr>
      <vt:lpstr>Experimental Assessment</vt:lpstr>
      <vt:lpstr>Context of the Study</vt:lpstr>
      <vt:lpstr>Internals of the monitored scenario</vt:lpstr>
      <vt:lpstr>PL/SQL to graph transformation</vt:lpstr>
      <vt:lpstr>Method of assessment</vt:lpstr>
      <vt:lpstr>Macroscopic view</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Lessons Learned</vt:lpstr>
      <vt:lpstr>Schema size and module complexity as predictors for the vulnerability of a system</vt:lpstr>
      <vt:lpstr>Summary &amp; Guidelines </vt:lpstr>
      <vt:lpstr>This was just a first step</vt:lpstr>
      <vt:lpstr>Automating the adaptation of evolving data-intensive ecosystems  Petros Manousis, Panos Vassiliadis, and George Papastefanatos</vt:lpstr>
      <vt:lpstr>Evolving data-intensive ecosystem</vt:lpstr>
      <vt:lpstr>Policies to predetermine reactions</vt:lpstr>
      <vt:lpstr>Overview of solution</vt:lpstr>
      <vt:lpstr>Status Determination: who is affected and how</vt:lpstr>
      <vt:lpstr>Correctness of “event flooding”</vt:lpstr>
      <vt:lpstr>Method at a glance</vt:lpstr>
      <vt:lpstr>Propagation mechanism</vt:lpstr>
      <vt:lpstr>Slide 56</vt:lpstr>
      <vt:lpstr>Theoretical Guarantees </vt:lpstr>
      <vt:lpstr>Path Check: handling policy conflicts</vt:lpstr>
      <vt:lpstr>Conflicts: what they are and how to handle them</vt:lpstr>
      <vt:lpstr>Slide 60</vt:lpstr>
      <vt:lpstr>Path Check</vt:lpstr>
      <vt:lpstr>Path Check</vt:lpstr>
      <vt:lpstr>Path Check</vt:lpstr>
      <vt:lpstr>Path Check</vt:lpstr>
      <vt:lpstr>Path Check</vt:lpstr>
      <vt:lpstr>Path Check</vt:lpstr>
      <vt:lpstr>Rewriting: once we identified affected parts and resolved conflicts, how will the ecosystem look like?</vt:lpstr>
      <vt:lpstr>Slide 68</vt:lpstr>
      <vt:lpstr>Rewriting</vt:lpstr>
      <vt:lpstr>Rewriting</vt:lpstr>
      <vt:lpstr>Experiments and results</vt:lpstr>
      <vt:lpstr>Experimental setup</vt:lpstr>
      <vt:lpstr>Slide 73</vt:lpstr>
      <vt:lpstr>Slide 74</vt:lpstr>
      <vt:lpstr>Cost analysis</vt:lpstr>
      <vt:lpstr>Status Determination Cost</vt:lpstr>
      <vt:lpstr>Rewrite Cost</vt:lpstr>
      <vt:lpstr>Rewrite time comparison</vt:lpstr>
      <vt:lpstr>Lessons Learned #1</vt:lpstr>
      <vt:lpstr>Lessons Learned #2</vt:lpstr>
      <vt:lpstr>Wrapping things up</vt:lpstr>
      <vt:lpstr>In a nutshell</vt:lpstr>
      <vt:lpstr>Selected readings</vt:lpstr>
      <vt:lpstr>Some thoughts for future work</vt:lpstr>
      <vt:lpstr>Slide 85</vt:lpstr>
      <vt:lpstr>Auxiliary slides</vt:lpstr>
      <vt:lpstr>Detailed experimental results</vt:lpstr>
      <vt:lpstr>Slide 88</vt:lpstr>
      <vt:lpstr>Slide 89</vt:lpstr>
      <vt:lpstr>Slide 90</vt:lpstr>
      <vt:lpstr>Slide 91</vt:lpstr>
      <vt:lpstr>Slide 92</vt:lpstr>
      <vt:lpstr>Slide 93</vt:lpstr>
      <vt:lpstr>Slide 94</vt:lpstr>
      <vt:lpstr>Modeling tools</vt:lpstr>
      <vt:lpstr>How to regulate evolution of ecosystems</vt:lpstr>
      <vt:lpstr>Evolving data-centric ecosystem</vt:lpstr>
      <vt:lpstr>A language for policies</vt:lpstr>
      <vt:lpstr>A language for policies</vt:lpstr>
      <vt:lpstr>A language for policies</vt:lpstr>
      <vt:lpstr>Other Useful: metrics</vt:lpstr>
      <vt:lpstr>Evolution Variants</vt:lpstr>
      <vt:lpstr>Node Entropy</vt:lpstr>
      <vt:lpstr>Who is likely to undergo change?</vt:lpstr>
      <vt:lpstr>Most accurate predictors: out-degree and out-strength    </vt:lpstr>
      <vt:lpstr>Internal structure of activities</vt:lpstr>
      <vt:lpstr>Transitive degrees</vt:lpstr>
      <vt:lpstr>Context and internals of evolution</vt:lpstr>
      <vt:lpstr>Some numbers</vt:lpstr>
      <vt:lpstr>Slide 110</vt:lpstr>
      <vt:lpstr>How to design a scenario</vt:lpstr>
      <vt:lpstr>Evolving data-intensive ecosystem</vt:lpstr>
      <vt:lpstr>Evolving data-intensive ecosystem</vt:lpstr>
      <vt:lpstr>Evolving data-intensive ecosystem</vt:lpstr>
      <vt:lpstr>Evolving data-intensive ecosystem</vt:lpstr>
      <vt:lpstr>Evolving data-intensive ecosystem</vt:lpstr>
      <vt:lpstr>Other Useful: Regulation</vt:lpstr>
      <vt:lpstr>Problem definition</vt:lpstr>
      <vt:lpstr>Part I: regulate the flooding of an evolutionary event over the graph</vt:lpstr>
      <vt:lpstr>Architecture Graph</vt:lpstr>
      <vt:lpstr>Slide 121</vt:lpstr>
      <vt:lpstr>Slide 122</vt:lpstr>
      <vt:lpstr>Module Level Propagation </vt:lpstr>
      <vt:lpstr>Module Level Propagation </vt:lpstr>
      <vt:lpstr>Module Level Propagation </vt:lpstr>
      <vt:lpstr>Message initiation</vt:lpstr>
      <vt:lpstr>Intra-module processing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dc:title>
  <dc:creator>pvassil</dc:creator>
  <cp:lastModifiedBy>p.v.</cp:lastModifiedBy>
  <cp:revision>171</cp:revision>
  <dcterms:created xsi:type="dcterms:W3CDTF">2006-08-16T00:00:00Z</dcterms:created>
  <dcterms:modified xsi:type="dcterms:W3CDTF">2013-06-11T11:48:32Z</dcterms:modified>
</cp:coreProperties>
</file>