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sldIdLst>
    <p:sldId id="514" r:id="rId2"/>
    <p:sldId id="492" r:id="rId3"/>
    <p:sldId id="483" r:id="rId4"/>
    <p:sldId id="506" r:id="rId5"/>
    <p:sldId id="509" r:id="rId6"/>
    <p:sldId id="504" r:id="rId7"/>
    <p:sldId id="510" r:id="rId8"/>
    <p:sldId id="511" r:id="rId9"/>
    <p:sldId id="512" r:id="rId10"/>
    <p:sldId id="497" r:id="rId11"/>
    <p:sldId id="485" r:id="rId12"/>
    <p:sldId id="486" r:id="rId13"/>
    <p:sldId id="513" r:id="rId14"/>
    <p:sldId id="489" r:id="rId15"/>
    <p:sldId id="487" r:id="rId16"/>
    <p:sldId id="502" r:id="rId17"/>
    <p:sldId id="491" r:id="rId18"/>
    <p:sldId id="490" r:id="rId19"/>
    <p:sldId id="488" r:id="rId20"/>
    <p:sldId id="49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orgos Papastefanatos" initials="GP" lastIdx="1" clrIdx="0">
    <p:extLst>
      <p:ext uri="{19B8F6BF-5375-455C-9EA6-DF929625EA0E}">
        <p15:presenceInfo xmlns:p15="http://schemas.microsoft.com/office/powerpoint/2012/main" userId="S::giorgos.papastefanatos@ericsson.com::a23ba863-9467-40ef-ae19-5b0ea12776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8C310A-45C3-41D1-AF0B-2A2A736C6000}" v="3" dt="2020-04-02T16:46:06.147"/>
    <p1510:client id="{787A2E31-8F42-40AF-8CAC-8597447F5194}" v="63" dt="2020-04-02T17:21:11.2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65" d="100"/>
          <a:sy n="65" d="100"/>
        </p:scale>
        <p:origin x="61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8E5ED3-61DD-4BDE-83E9-3F117F670D4E}" type="datetimeFigureOut">
              <a:rPr lang="en-GB" smtClean="0"/>
              <a:t>04/04/2020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D580CC-02ED-4BCB-AEC6-B0B3895552E1}" type="slidenum">
              <a:rPr lang="en-GB" smtClean="0"/>
              <a:t>‹#›</a:t>
            </a:fld>
            <a:endParaRPr lang="en-GB"/>
          </a:p>
        </p:txBody>
      </p:sp>
    </p:spTree>
    <p:extLst>
      <p:ext uri="{BB962C8B-B14F-4D97-AF65-F5344CB8AC3E}">
        <p14:creationId xmlns:p14="http://schemas.microsoft.com/office/powerpoint/2010/main" val="700072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few preliminaries first. Our work is focused on the RDF data model, a W3C recommendation. RDF is an abstract way to model linked data as a directed labelled graph, where a subject node can point to an object node through a labelled predicate edge. In this context, a Characteristic Set, or CS for short, is all of the labelled edges that come out of a subject node. A CS is a way to represent all of the properties of a node as a single set, and an RDF dataset’s schema can be represented as a set of CSs.</a:t>
            </a:r>
            <a:endParaRPr lang="en-GB" dirty="0"/>
          </a:p>
        </p:txBody>
      </p:sp>
      <p:sp>
        <p:nvSpPr>
          <p:cNvPr id="4" name="Slide Number Placeholder 3"/>
          <p:cNvSpPr>
            <a:spLocks noGrp="1"/>
          </p:cNvSpPr>
          <p:nvPr>
            <p:ph type="sldNum" sz="quarter" idx="5"/>
          </p:nvPr>
        </p:nvSpPr>
        <p:spPr/>
        <p:txBody>
          <a:bodyPr/>
          <a:lstStyle/>
          <a:p>
            <a:fld id="{E3D580CC-02ED-4BCB-AEC6-B0B3895552E1}" type="slidenum">
              <a:rPr lang="en-GB" smtClean="0"/>
              <a:t>2</a:t>
            </a:fld>
            <a:endParaRPr lang="en-GB"/>
          </a:p>
        </p:txBody>
      </p:sp>
    </p:spTree>
    <p:extLst>
      <p:ext uri="{BB962C8B-B14F-4D97-AF65-F5344CB8AC3E}">
        <p14:creationId xmlns:p14="http://schemas.microsoft.com/office/powerpoint/2010/main" val="1539320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an example, consider the case of three CSs, c0, c1, and c2. Their respective relational tables can be seen in the middle of the figure, while one table that merges all three can be seen on the right. The challenge is to merge CSs in a way that reduces the NULL value effect and at the same time does not introduce tables with very few rows.</a:t>
            </a:r>
          </a:p>
        </p:txBody>
      </p:sp>
      <p:sp>
        <p:nvSpPr>
          <p:cNvPr id="4" name="Slide Number Placeholder 3"/>
          <p:cNvSpPr>
            <a:spLocks noGrp="1"/>
          </p:cNvSpPr>
          <p:nvPr>
            <p:ph type="sldNum" sz="quarter" idx="5"/>
          </p:nvPr>
        </p:nvSpPr>
        <p:spPr/>
        <p:txBody>
          <a:bodyPr/>
          <a:lstStyle/>
          <a:p>
            <a:fld id="{E3D580CC-02ED-4BCB-AEC6-B0B3895552E1}" type="slidenum">
              <a:rPr lang="en-GB" smtClean="0"/>
              <a:t>11</a:t>
            </a:fld>
            <a:endParaRPr lang="en-GB"/>
          </a:p>
        </p:txBody>
      </p:sp>
    </p:spTree>
    <p:extLst>
      <p:ext uri="{BB962C8B-B14F-4D97-AF65-F5344CB8AC3E}">
        <p14:creationId xmlns:p14="http://schemas.microsoft.com/office/powerpoint/2010/main" val="2987931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do this, we first find a set of dense CS tables, and we then merge their parents into them. Dense means that this CS has a relatively large number of rows. A child CS is a more specialized version of a parent CS, that is, it is a superset of the properties of its parent, thus it will completely represent the rows of its parent without needing any more columns.</a:t>
            </a:r>
          </a:p>
          <a:p>
            <a:r>
              <a:rPr lang="en-GB" dirty="0"/>
              <a:t>To identify dense CSs, we use a simple approach that is based on comparing the cardinality of a CS to the size of the whole dataset, in rows. </a:t>
            </a:r>
          </a:p>
          <a:p>
            <a:r>
              <a:rPr lang="en-GB" dirty="0"/>
              <a:t>The end result will be one table for each dense node, that will also encode some of its parents.</a:t>
            </a:r>
          </a:p>
        </p:txBody>
      </p:sp>
      <p:sp>
        <p:nvSpPr>
          <p:cNvPr id="4" name="Slide Number Placeholder 3"/>
          <p:cNvSpPr>
            <a:spLocks noGrp="1"/>
          </p:cNvSpPr>
          <p:nvPr>
            <p:ph type="sldNum" sz="quarter" idx="5"/>
          </p:nvPr>
        </p:nvSpPr>
        <p:spPr/>
        <p:txBody>
          <a:bodyPr/>
          <a:lstStyle/>
          <a:p>
            <a:fld id="{E3D580CC-02ED-4BCB-AEC6-B0B3895552E1}" type="slidenum">
              <a:rPr lang="en-GB" smtClean="0"/>
              <a:t>12</a:t>
            </a:fld>
            <a:endParaRPr lang="en-GB"/>
          </a:p>
        </p:txBody>
      </p:sp>
    </p:spTree>
    <p:extLst>
      <p:ext uri="{BB962C8B-B14F-4D97-AF65-F5344CB8AC3E}">
        <p14:creationId xmlns:p14="http://schemas.microsoft.com/office/powerpoint/2010/main" val="1111218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approach, we model an RDF dataset’s schema as a CS graph, where edges between CSs denote parent-child relationships. As an example, consider the four RDF subjects, S1, S2, S3 and S4, shown in the figure. We can see that c1, that contains p1, p2, p3, p4 and p5, and c2 that contains p1, p2, p3, and p5 do not exhibit a </a:t>
            </a:r>
            <a:r>
              <a:rPr lang="en-US" dirty="0" err="1"/>
              <a:t>subsumption</a:t>
            </a:r>
            <a:r>
              <a:rPr lang="en-US" dirty="0"/>
              <a:t> relationship in their property sets. However, c3 exhibits a </a:t>
            </a:r>
            <a:r>
              <a:rPr lang="en-US" dirty="0" err="1"/>
              <a:t>subsumption</a:t>
            </a:r>
            <a:r>
              <a:rPr lang="en-US" dirty="0"/>
              <a:t> relationship with both c1 and c2, as the set p1, p2, p3 is a subset of both the </a:t>
            </a:r>
            <a:r>
              <a:rPr lang="en-US" dirty="0" err="1"/>
              <a:t>the</a:t>
            </a:r>
            <a:r>
              <a:rPr lang="en-US" dirty="0"/>
              <a:t> property sets of c1 and c2. </a:t>
            </a:r>
            <a:r>
              <a:rPr lang="en-US" dirty="0" err="1"/>
              <a:t>Furhermore</a:t>
            </a:r>
            <a:r>
              <a:rPr lang="en-US" dirty="0"/>
              <a:t>, c4 is a subset of all three CS. The resulting graph can be seen on the right, with the black lines. The dashed lines constitute the hierarchical closure of the graph, as they imply that c1 and c2 are both  grand-children of c4.</a:t>
            </a:r>
            <a:endParaRPr lang="en-GB" dirty="0"/>
          </a:p>
        </p:txBody>
      </p:sp>
      <p:sp>
        <p:nvSpPr>
          <p:cNvPr id="4" name="Slide Number Placeholder 3"/>
          <p:cNvSpPr>
            <a:spLocks noGrp="1"/>
          </p:cNvSpPr>
          <p:nvPr>
            <p:ph type="sldNum" sz="quarter" idx="5"/>
          </p:nvPr>
        </p:nvSpPr>
        <p:spPr/>
        <p:txBody>
          <a:bodyPr/>
          <a:lstStyle/>
          <a:p>
            <a:fld id="{E3D580CC-02ED-4BCB-AEC6-B0B3895552E1}" type="slidenum">
              <a:rPr lang="en-GB" smtClean="0"/>
              <a:t>13</a:t>
            </a:fld>
            <a:endParaRPr lang="en-GB"/>
          </a:p>
        </p:txBody>
      </p:sp>
    </p:spTree>
    <p:extLst>
      <p:ext uri="{BB962C8B-B14F-4D97-AF65-F5344CB8AC3E}">
        <p14:creationId xmlns:p14="http://schemas.microsoft.com/office/powerpoint/2010/main" val="1714667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figure we can see an example merge. Dense nodes are represented in deep purple. On the right, we can see all of the ways we can merge the non dense c2, c4 and c5, to their dense children, c6, c7, c8.</a:t>
            </a:r>
          </a:p>
        </p:txBody>
      </p:sp>
      <p:sp>
        <p:nvSpPr>
          <p:cNvPr id="4" name="Slide Number Placeholder 3"/>
          <p:cNvSpPr>
            <a:spLocks noGrp="1"/>
          </p:cNvSpPr>
          <p:nvPr>
            <p:ph type="sldNum" sz="quarter" idx="5"/>
          </p:nvPr>
        </p:nvSpPr>
        <p:spPr/>
        <p:txBody>
          <a:bodyPr/>
          <a:lstStyle/>
          <a:p>
            <a:fld id="{E3D580CC-02ED-4BCB-AEC6-B0B3895552E1}" type="slidenum">
              <a:rPr lang="en-GB" smtClean="0"/>
              <a:t>14</a:t>
            </a:fld>
            <a:endParaRPr lang="en-GB"/>
          </a:p>
        </p:txBody>
      </p:sp>
    </p:spTree>
    <p:extLst>
      <p:ext uri="{BB962C8B-B14F-4D97-AF65-F5344CB8AC3E}">
        <p14:creationId xmlns:p14="http://schemas.microsoft.com/office/powerpoint/2010/main" val="4056046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Of course, finding the optimal solution is a computationally difficult problem to solve, as we have to enumerate all possible sub graphs and evaluate them based on an objective cost function.</a:t>
            </a:r>
          </a:p>
          <a:p>
            <a:r>
              <a:rPr lang="en-GB" dirty="0"/>
              <a:t>As a greedy approach, we propose to merge parent CSs to the dense CSs that minimize this cost function. As a cost function, we choose one that minimizes the number of NULLs each step introduces. </a:t>
            </a:r>
          </a:p>
        </p:txBody>
      </p:sp>
      <p:sp>
        <p:nvSpPr>
          <p:cNvPr id="4" name="Slide Number Placeholder 3"/>
          <p:cNvSpPr>
            <a:spLocks noGrp="1"/>
          </p:cNvSpPr>
          <p:nvPr>
            <p:ph type="sldNum" sz="quarter" idx="5"/>
          </p:nvPr>
        </p:nvSpPr>
        <p:spPr/>
        <p:txBody>
          <a:bodyPr/>
          <a:lstStyle/>
          <a:p>
            <a:fld id="{E3D580CC-02ED-4BCB-AEC6-B0B3895552E1}" type="slidenum">
              <a:rPr lang="en-GB" smtClean="0"/>
              <a:t>15</a:t>
            </a:fld>
            <a:endParaRPr lang="en-GB"/>
          </a:p>
        </p:txBody>
      </p:sp>
    </p:spTree>
    <p:extLst>
      <p:ext uri="{BB962C8B-B14F-4D97-AF65-F5344CB8AC3E}">
        <p14:creationId xmlns:p14="http://schemas.microsoft.com/office/powerpoint/2010/main" val="1219490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After we are done with merging, we are ready to answer queries. This is done by first identifying CSs in the query’s graph that match our newly found schema. We then rewrite the query as a sequel statement, and we take care to prune off joins between CSs that are not linked. We then execute the query and build the result set.</a:t>
            </a:r>
          </a:p>
        </p:txBody>
      </p:sp>
      <p:sp>
        <p:nvSpPr>
          <p:cNvPr id="4" name="Slide Number Placeholder 3"/>
          <p:cNvSpPr>
            <a:spLocks noGrp="1"/>
          </p:cNvSpPr>
          <p:nvPr>
            <p:ph type="sldNum" sz="quarter" idx="5"/>
          </p:nvPr>
        </p:nvSpPr>
        <p:spPr/>
        <p:txBody>
          <a:bodyPr/>
          <a:lstStyle/>
          <a:p>
            <a:fld id="{E3D580CC-02ED-4BCB-AEC6-B0B3895552E1}" type="slidenum">
              <a:rPr lang="en-GB" smtClean="0"/>
              <a:t>16</a:t>
            </a:fld>
            <a:endParaRPr lang="en-GB"/>
          </a:p>
        </p:txBody>
      </p:sp>
    </p:spTree>
    <p:extLst>
      <p:ext uri="{BB962C8B-B14F-4D97-AF65-F5344CB8AC3E}">
        <p14:creationId xmlns:p14="http://schemas.microsoft.com/office/powerpoint/2010/main" val="931454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we can see, in all cases, the original number of CSs can be compacted to a much smaller number. Also, the number of joins between CSs (ECSs) can be greatly reduced.</a:t>
            </a:r>
          </a:p>
        </p:txBody>
      </p:sp>
      <p:sp>
        <p:nvSpPr>
          <p:cNvPr id="4" name="Slide Number Placeholder 3"/>
          <p:cNvSpPr>
            <a:spLocks noGrp="1"/>
          </p:cNvSpPr>
          <p:nvPr>
            <p:ph type="sldNum" sz="quarter" idx="5"/>
          </p:nvPr>
        </p:nvSpPr>
        <p:spPr/>
        <p:txBody>
          <a:bodyPr/>
          <a:lstStyle/>
          <a:p>
            <a:fld id="{E3D580CC-02ED-4BCB-AEC6-B0B3895552E1}" type="slidenum">
              <a:rPr lang="en-GB" smtClean="0"/>
              <a:t>17</a:t>
            </a:fld>
            <a:endParaRPr lang="en-GB"/>
          </a:p>
        </p:txBody>
      </p:sp>
    </p:spTree>
    <p:extLst>
      <p:ext uri="{BB962C8B-B14F-4D97-AF65-F5344CB8AC3E}">
        <p14:creationId xmlns:p14="http://schemas.microsoft.com/office/powerpoint/2010/main" val="1996651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a set of complex benchmark queries that have been used in our past works, we observe how tuning the m parameter affects query performance (top row). We can also see that our approach offers great performance compared to state of the art competitors (bottom).</a:t>
            </a:r>
          </a:p>
        </p:txBody>
      </p:sp>
      <p:sp>
        <p:nvSpPr>
          <p:cNvPr id="4" name="Slide Number Placeholder 3"/>
          <p:cNvSpPr>
            <a:spLocks noGrp="1"/>
          </p:cNvSpPr>
          <p:nvPr>
            <p:ph type="sldNum" sz="quarter" idx="5"/>
          </p:nvPr>
        </p:nvSpPr>
        <p:spPr/>
        <p:txBody>
          <a:bodyPr/>
          <a:lstStyle/>
          <a:p>
            <a:fld id="{E3D580CC-02ED-4BCB-AEC6-B0B3895552E1}" type="slidenum">
              <a:rPr lang="en-GB" smtClean="0"/>
              <a:t>18</a:t>
            </a:fld>
            <a:endParaRPr lang="en-GB"/>
          </a:p>
        </p:txBody>
      </p:sp>
    </p:spTree>
    <p:extLst>
      <p:ext uri="{BB962C8B-B14F-4D97-AF65-F5344CB8AC3E}">
        <p14:creationId xmlns:p14="http://schemas.microsoft.com/office/powerpoint/2010/main" val="37141381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future work, we intend to attempt a distributed version of hierarchical merging and implement it as part of our system. This would entail defining a CS-based partitioning scheme that would build on existing graph partitioning algorithms, and adapt query planning and query processing accordingly. Also, we intend to experiment with more </a:t>
            </a:r>
            <a:r>
              <a:rPr lang="en-GB" dirty="0" err="1"/>
              <a:t>refind</a:t>
            </a:r>
            <a:r>
              <a:rPr lang="en-GB" dirty="0"/>
              <a:t> cost functions for the merging operation, as well as different ways to define CS node density.</a:t>
            </a:r>
          </a:p>
        </p:txBody>
      </p:sp>
      <p:sp>
        <p:nvSpPr>
          <p:cNvPr id="4" name="Slide Number Placeholder 3"/>
          <p:cNvSpPr>
            <a:spLocks noGrp="1"/>
          </p:cNvSpPr>
          <p:nvPr>
            <p:ph type="sldNum" sz="quarter" idx="5"/>
          </p:nvPr>
        </p:nvSpPr>
        <p:spPr/>
        <p:txBody>
          <a:bodyPr/>
          <a:lstStyle/>
          <a:p>
            <a:fld id="{E3D580CC-02ED-4BCB-AEC6-B0B3895552E1}" type="slidenum">
              <a:rPr lang="en-GB" smtClean="0"/>
              <a:t>19</a:t>
            </a:fld>
            <a:endParaRPr lang="en-GB"/>
          </a:p>
        </p:txBody>
      </p:sp>
    </p:spTree>
    <p:extLst>
      <p:ext uri="{BB962C8B-B14F-4D97-AF65-F5344CB8AC3E}">
        <p14:creationId xmlns:p14="http://schemas.microsoft.com/office/powerpoint/2010/main" val="538557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works have taken advantage of CSs in order to store, index and query triples efficiently. Let’s go through an example. In this figure, John and Alice both belong to the professor type, and they share two common properties, name and origin. However, their schema’s differ in the third property, where for John is </a:t>
            </a:r>
            <a:r>
              <a:rPr lang="en-US" dirty="0" err="1"/>
              <a:t>worksAt</a:t>
            </a:r>
            <a:r>
              <a:rPr lang="en-US" dirty="0"/>
              <a:t> while for Alice is </a:t>
            </a:r>
            <a:r>
              <a:rPr lang="en-US" dirty="0" err="1"/>
              <a:t>studiesAt</a:t>
            </a:r>
            <a:r>
              <a:rPr lang="en-US" dirty="0"/>
              <a:t>.</a:t>
            </a:r>
            <a:endParaRPr lang="en-GB" dirty="0"/>
          </a:p>
        </p:txBody>
      </p:sp>
      <p:sp>
        <p:nvSpPr>
          <p:cNvPr id="4" name="Slide Number Placeholder 3"/>
          <p:cNvSpPr>
            <a:spLocks noGrp="1"/>
          </p:cNvSpPr>
          <p:nvPr>
            <p:ph type="sldNum" sz="quarter" idx="5"/>
          </p:nvPr>
        </p:nvSpPr>
        <p:spPr/>
        <p:txBody>
          <a:bodyPr/>
          <a:lstStyle/>
          <a:p>
            <a:fld id="{E3D580CC-02ED-4BCB-AEC6-B0B3895552E1}" type="slidenum">
              <a:rPr lang="en-GB" smtClean="0"/>
              <a:t>3</a:t>
            </a:fld>
            <a:endParaRPr lang="en-GB"/>
          </a:p>
        </p:txBody>
      </p:sp>
    </p:spTree>
    <p:extLst>
      <p:ext uri="{BB962C8B-B14F-4D97-AF65-F5344CB8AC3E}">
        <p14:creationId xmlns:p14="http://schemas.microsoft.com/office/powerpoint/2010/main" val="1784763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exist a large body of works that translate an RDF schema to a relational representation, and use CSs as relational tables, and links between CSs as relationships. In the example of the figure, we can see how Alice and Claire can be encoded in a relational schema.</a:t>
            </a:r>
            <a:endParaRPr lang="en-GB" dirty="0"/>
          </a:p>
        </p:txBody>
      </p:sp>
      <p:sp>
        <p:nvSpPr>
          <p:cNvPr id="4" name="Slide Number Placeholder 3"/>
          <p:cNvSpPr>
            <a:spLocks noGrp="1"/>
          </p:cNvSpPr>
          <p:nvPr>
            <p:ph type="sldNum" sz="quarter" idx="5"/>
          </p:nvPr>
        </p:nvSpPr>
        <p:spPr/>
        <p:txBody>
          <a:bodyPr/>
          <a:lstStyle/>
          <a:p>
            <a:fld id="{E3D580CC-02ED-4BCB-AEC6-B0B3895552E1}" type="slidenum">
              <a:rPr lang="en-GB" smtClean="0"/>
              <a:t>4</a:t>
            </a:fld>
            <a:endParaRPr lang="en-GB"/>
          </a:p>
        </p:txBody>
      </p:sp>
    </p:spTree>
    <p:extLst>
      <p:ext uri="{BB962C8B-B14F-4D97-AF65-F5344CB8AC3E}">
        <p14:creationId xmlns:p14="http://schemas.microsoft.com/office/powerpoint/2010/main" val="1399023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RDF is a loosely defined structure, in that there can exist multiple CSs that describe similar classes (or tables). In this figure, S1, S2, S3 and S4 are instances of the same type, professor, but they have different and overlapping CSs.</a:t>
            </a:r>
            <a:endParaRPr lang="en-GB" dirty="0"/>
          </a:p>
        </p:txBody>
      </p:sp>
      <p:sp>
        <p:nvSpPr>
          <p:cNvPr id="4" name="Slide Number Placeholder 3"/>
          <p:cNvSpPr>
            <a:spLocks noGrp="1"/>
          </p:cNvSpPr>
          <p:nvPr>
            <p:ph type="sldNum" sz="quarter" idx="5"/>
          </p:nvPr>
        </p:nvSpPr>
        <p:spPr/>
        <p:txBody>
          <a:bodyPr/>
          <a:lstStyle/>
          <a:p>
            <a:fld id="{E3D580CC-02ED-4BCB-AEC6-B0B3895552E1}" type="slidenum">
              <a:rPr lang="en-GB" smtClean="0"/>
              <a:t>5</a:t>
            </a:fld>
            <a:endParaRPr lang="en-GB"/>
          </a:p>
        </p:txBody>
      </p:sp>
    </p:spTree>
    <p:extLst>
      <p:ext uri="{BB962C8B-B14F-4D97-AF65-F5344CB8AC3E}">
        <p14:creationId xmlns:p14="http://schemas.microsoft.com/office/powerpoint/2010/main" val="2951934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translate each unique CS to a single relational table, we will come up with one table for each of the four </a:t>
            </a:r>
            <a:r>
              <a:rPr lang="en-US"/>
              <a:t>Characteristic Sets</a:t>
            </a:r>
            <a:r>
              <a:rPr lang="en-US" dirty="0"/>
              <a:t>. If, on the other hand we create a single table with the union of all the properties in the </a:t>
            </a:r>
            <a:r>
              <a:rPr lang="en-US"/>
              <a:t>Characteristic Sets</a:t>
            </a:r>
            <a:r>
              <a:rPr lang="en-US" dirty="0"/>
              <a:t>, we will have one single table that contains all records.</a:t>
            </a:r>
            <a:endParaRPr lang="en-GB" dirty="0"/>
          </a:p>
        </p:txBody>
      </p:sp>
      <p:sp>
        <p:nvSpPr>
          <p:cNvPr id="4" name="Slide Number Placeholder 3"/>
          <p:cNvSpPr>
            <a:spLocks noGrp="1"/>
          </p:cNvSpPr>
          <p:nvPr>
            <p:ph type="sldNum" sz="quarter" idx="5"/>
          </p:nvPr>
        </p:nvSpPr>
        <p:spPr/>
        <p:txBody>
          <a:bodyPr/>
          <a:lstStyle/>
          <a:p>
            <a:fld id="{E3D580CC-02ED-4BCB-AEC6-B0B3895552E1}" type="slidenum">
              <a:rPr lang="en-GB" smtClean="0"/>
              <a:t>6</a:t>
            </a:fld>
            <a:endParaRPr lang="en-GB"/>
          </a:p>
        </p:txBody>
      </p:sp>
    </p:spTree>
    <p:extLst>
      <p:ext uri="{BB962C8B-B14F-4D97-AF65-F5344CB8AC3E}">
        <p14:creationId xmlns:p14="http://schemas.microsoft.com/office/powerpoint/2010/main" val="2842962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course, there is a trade-off here. In the first case on the left, we gain in space efficiency, because we do not have any </a:t>
            </a:r>
            <a:r>
              <a:rPr lang="en-US"/>
              <a:t>NULL values </a:t>
            </a:r>
            <a:r>
              <a:rPr lang="en-US" dirty="0"/>
              <a:t>or sparse tables. However, we lose in query performance, as we require too many joins to answer simple queries that select rows based on , for example, the intersection, or any overlap of the properties in the CSs.</a:t>
            </a:r>
          </a:p>
          <a:p>
            <a:r>
              <a:rPr lang="en-US" dirty="0"/>
              <a:t>On the other </a:t>
            </a:r>
            <a:r>
              <a:rPr lang="en-US"/>
              <a:t>hand</a:t>
            </a:r>
            <a:r>
              <a:rPr lang="en-US" dirty="0"/>
              <a:t>, a single large table is not space efficient as there are too many NULL values and </a:t>
            </a:r>
            <a:r>
              <a:rPr lang="en-US"/>
              <a:t>it </a:t>
            </a:r>
            <a:r>
              <a:rPr lang="en-US" dirty="0"/>
              <a:t>will require loads of self joins on a sparse table.</a:t>
            </a:r>
            <a:r>
              <a:rPr lang="en-US"/>
              <a:t> </a:t>
            </a:r>
            <a:endParaRPr lang="en-GB" dirty="0"/>
          </a:p>
        </p:txBody>
      </p:sp>
      <p:sp>
        <p:nvSpPr>
          <p:cNvPr id="4" name="Slide Number Placeholder 3"/>
          <p:cNvSpPr>
            <a:spLocks noGrp="1"/>
          </p:cNvSpPr>
          <p:nvPr>
            <p:ph type="sldNum" sz="quarter" idx="5"/>
          </p:nvPr>
        </p:nvSpPr>
        <p:spPr/>
        <p:txBody>
          <a:bodyPr/>
          <a:lstStyle/>
          <a:p>
            <a:fld id="{E3D580CC-02ED-4BCB-AEC6-B0B3895552E1}" type="slidenum">
              <a:rPr lang="en-GB" smtClean="0"/>
              <a:t>7</a:t>
            </a:fld>
            <a:endParaRPr lang="en-GB"/>
          </a:p>
        </p:txBody>
      </p:sp>
    </p:spTree>
    <p:extLst>
      <p:ext uri="{BB962C8B-B14F-4D97-AF65-F5344CB8AC3E}">
        <p14:creationId xmlns:p14="http://schemas.microsoft.com/office/powerpoint/2010/main" val="1411902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consider this query. On the left, the query will require 4 joins per table, while on the right, it will also require quite a few self joins. This, of course, is not ideal.</a:t>
            </a:r>
          </a:p>
        </p:txBody>
      </p:sp>
      <p:sp>
        <p:nvSpPr>
          <p:cNvPr id="4" name="Slide Number Placeholder 3"/>
          <p:cNvSpPr>
            <a:spLocks noGrp="1"/>
          </p:cNvSpPr>
          <p:nvPr>
            <p:ph type="sldNum" sz="quarter" idx="5"/>
          </p:nvPr>
        </p:nvSpPr>
        <p:spPr/>
        <p:txBody>
          <a:bodyPr/>
          <a:lstStyle/>
          <a:p>
            <a:fld id="{E3D580CC-02ED-4BCB-AEC6-B0B3895552E1}" type="slidenum">
              <a:rPr lang="en-GB" smtClean="0"/>
              <a:t>8</a:t>
            </a:fld>
            <a:endParaRPr lang="en-GB"/>
          </a:p>
        </p:txBody>
      </p:sp>
    </p:spTree>
    <p:extLst>
      <p:ext uri="{BB962C8B-B14F-4D97-AF65-F5344CB8AC3E}">
        <p14:creationId xmlns:p14="http://schemas.microsoft.com/office/powerpoint/2010/main" val="2901869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Motivated </a:t>
            </a:r>
            <a:r>
              <a:rPr lang="en-GB"/>
              <a:t>by this, </a:t>
            </a:r>
            <a:r>
              <a:rPr lang="en-GB" dirty="0"/>
              <a:t>w</a:t>
            </a:r>
            <a:r>
              <a:rPr lang="en-GB"/>
              <a:t>e </a:t>
            </a:r>
            <a:r>
              <a:rPr lang="en-GB" dirty="0"/>
              <a:t>propose an approach to map heterogeneous RDF datasets to a relational schema with the ultimate aim to improve query performance and space efficiency. Our proposed approach mitigates this problem by selecting a subset of CSs from the original dataset, and mapping the rest of the CSs to this subset such that there are no overly empty tables, that is, tables with large numbers of NULL cells, and thus, no extremely large numbers of joins will be needed.</a:t>
            </a:r>
          </a:p>
        </p:txBody>
      </p:sp>
      <p:sp>
        <p:nvSpPr>
          <p:cNvPr id="4" name="Slide Number Placeholder 3"/>
          <p:cNvSpPr>
            <a:spLocks noGrp="1"/>
          </p:cNvSpPr>
          <p:nvPr>
            <p:ph type="sldNum" sz="quarter" idx="5"/>
          </p:nvPr>
        </p:nvSpPr>
        <p:spPr/>
        <p:txBody>
          <a:bodyPr/>
          <a:lstStyle/>
          <a:p>
            <a:fld id="{E3D580CC-02ED-4BCB-AEC6-B0B3895552E1}" type="slidenum">
              <a:rPr lang="en-GB" smtClean="0"/>
              <a:t>9</a:t>
            </a:fld>
            <a:endParaRPr lang="en-GB"/>
          </a:p>
        </p:txBody>
      </p:sp>
    </p:spTree>
    <p:extLst>
      <p:ext uri="{BB962C8B-B14F-4D97-AF65-F5344CB8AC3E}">
        <p14:creationId xmlns:p14="http://schemas.microsoft.com/office/powerpoint/2010/main" val="1606109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Based on previous findings, we observe that the number of CSs in common RDF datasets is generally tractable, and dependent on how well defined is the dataset’s generation process. However, CSs are populated in wildly different ways. E.g. huge numbers of CSs with less than 10 subjects, or rows. To reduce the number of CS we can merge together hierarchically related CSs, that is, CSs that have overlapping property sets.</a:t>
            </a:r>
          </a:p>
        </p:txBody>
      </p:sp>
      <p:sp>
        <p:nvSpPr>
          <p:cNvPr id="4" name="Slide Number Placeholder 3"/>
          <p:cNvSpPr>
            <a:spLocks noGrp="1"/>
          </p:cNvSpPr>
          <p:nvPr>
            <p:ph type="sldNum" sz="quarter" idx="5"/>
          </p:nvPr>
        </p:nvSpPr>
        <p:spPr/>
        <p:txBody>
          <a:bodyPr/>
          <a:lstStyle/>
          <a:p>
            <a:fld id="{E3D580CC-02ED-4BCB-AEC6-B0B3895552E1}" type="slidenum">
              <a:rPr lang="en-GB" smtClean="0"/>
              <a:t>10</a:t>
            </a:fld>
            <a:endParaRPr lang="en-GB"/>
          </a:p>
        </p:txBody>
      </p:sp>
    </p:spTree>
    <p:extLst>
      <p:ext uri="{BB962C8B-B14F-4D97-AF65-F5344CB8AC3E}">
        <p14:creationId xmlns:p14="http://schemas.microsoft.com/office/powerpoint/2010/main" val="481971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995D0-3C13-4874-A31E-B91800F3B3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ACAA655-4962-4614-8EE7-E810F7AEAC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1882336-3173-4DAE-9E83-AFF4B75DA3C0}"/>
              </a:ext>
            </a:extLst>
          </p:cNvPr>
          <p:cNvSpPr>
            <a:spLocks noGrp="1"/>
          </p:cNvSpPr>
          <p:nvPr>
            <p:ph type="dt" sz="half" idx="10"/>
          </p:nvPr>
        </p:nvSpPr>
        <p:spPr/>
        <p:txBody>
          <a:bodyPr/>
          <a:lstStyle/>
          <a:p>
            <a:r>
              <a:rPr lang="en-US"/>
              <a:t>30/03/2020</a:t>
            </a:r>
            <a:endParaRPr lang="en-GB"/>
          </a:p>
        </p:txBody>
      </p:sp>
      <p:sp>
        <p:nvSpPr>
          <p:cNvPr id="5" name="Footer Placeholder 4">
            <a:extLst>
              <a:ext uri="{FF2B5EF4-FFF2-40B4-BE49-F238E27FC236}">
                <a16:creationId xmlns:a16="http://schemas.microsoft.com/office/drawing/2014/main" id="{9E40F218-25DA-4D54-A20B-A854FC2B714E}"/>
              </a:ext>
            </a:extLst>
          </p:cNvPr>
          <p:cNvSpPr>
            <a:spLocks noGrp="1"/>
          </p:cNvSpPr>
          <p:nvPr>
            <p:ph type="ftr" sz="quarter" idx="11"/>
          </p:nvPr>
        </p:nvSpPr>
        <p:spPr/>
        <p:txBody>
          <a:bodyPr/>
          <a:lstStyle/>
          <a:p>
            <a:r>
              <a:rPr lang="en-GB" dirty="0"/>
              <a:t>DOLAP 2020</a:t>
            </a:r>
          </a:p>
        </p:txBody>
      </p:sp>
      <p:sp>
        <p:nvSpPr>
          <p:cNvPr id="6" name="Slide Number Placeholder 5">
            <a:extLst>
              <a:ext uri="{FF2B5EF4-FFF2-40B4-BE49-F238E27FC236}">
                <a16:creationId xmlns:a16="http://schemas.microsoft.com/office/drawing/2014/main" id="{27922D6F-2787-486C-8AC5-68690EAAFE9C}"/>
              </a:ext>
            </a:extLst>
          </p:cNvPr>
          <p:cNvSpPr>
            <a:spLocks noGrp="1"/>
          </p:cNvSpPr>
          <p:nvPr>
            <p:ph type="sldNum" sz="quarter" idx="12"/>
          </p:nvPr>
        </p:nvSpPr>
        <p:spPr/>
        <p:txBody>
          <a:bodyPr/>
          <a:lstStyle/>
          <a:p>
            <a:fld id="{383EA309-0D22-4885-BD68-426DD2D34F33}" type="slidenum">
              <a:rPr lang="en-GB" smtClean="0"/>
              <a:t>‹#›</a:t>
            </a:fld>
            <a:endParaRPr lang="en-GB"/>
          </a:p>
        </p:txBody>
      </p:sp>
    </p:spTree>
    <p:extLst>
      <p:ext uri="{BB962C8B-B14F-4D97-AF65-F5344CB8AC3E}">
        <p14:creationId xmlns:p14="http://schemas.microsoft.com/office/powerpoint/2010/main" val="2008650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D9810-6D6A-4D3B-94D4-D73BE66FEB1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FE51337-4825-456E-808D-418D9DCC95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7480F1-45B4-4050-ACFE-22ED44143208}"/>
              </a:ext>
            </a:extLst>
          </p:cNvPr>
          <p:cNvSpPr>
            <a:spLocks noGrp="1"/>
          </p:cNvSpPr>
          <p:nvPr>
            <p:ph type="dt" sz="half" idx="10"/>
          </p:nvPr>
        </p:nvSpPr>
        <p:spPr/>
        <p:txBody>
          <a:bodyPr/>
          <a:lstStyle/>
          <a:p>
            <a:r>
              <a:rPr lang="en-US"/>
              <a:t>30/03/2020</a:t>
            </a:r>
            <a:endParaRPr lang="en-GB"/>
          </a:p>
        </p:txBody>
      </p:sp>
      <p:sp>
        <p:nvSpPr>
          <p:cNvPr id="5" name="Footer Placeholder 4">
            <a:extLst>
              <a:ext uri="{FF2B5EF4-FFF2-40B4-BE49-F238E27FC236}">
                <a16:creationId xmlns:a16="http://schemas.microsoft.com/office/drawing/2014/main" id="{997B1199-EF43-49E6-A945-D1E0F11D04A6}"/>
              </a:ext>
            </a:extLst>
          </p:cNvPr>
          <p:cNvSpPr>
            <a:spLocks noGrp="1"/>
          </p:cNvSpPr>
          <p:nvPr>
            <p:ph type="ftr" sz="quarter" idx="11"/>
          </p:nvPr>
        </p:nvSpPr>
        <p:spPr/>
        <p:txBody>
          <a:bodyPr/>
          <a:lstStyle/>
          <a:p>
            <a:r>
              <a:rPr lang="en-GB" dirty="0"/>
              <a:t>DOLAP 2020</a:t>
            </a:r>
          </a:p>
        </p:txBody>
      </p:sp>
      <p:sp>
        <p:nvSpPr>
          <p:cNvPr id="6" name="Slide Number Placeholder 5">
            <a:extLst>
              <a:ext uri="{FF2B5EF4-FFF2-40B4-BE49-F238E27FC236}">
                <a16:creationId xmlns:a16="http://schemas.microsoft.com/office/drawing/2014/main" id="{D1EBEBBB-491D-436A-B99A-633DE5ECAC65}"/>
              </a:ext>
            </a:extLst>
          </p:cNvPr>
          <p:cNvSpPr>
            <a:spLocks noGrp="1"/>
          </p:cNvSpPr>
          <p:nvPr>
            <p:ph type="sldNum" sz="quarter" idx="12"/>
          </p:nvPr>
        </p:nvSpPr>
        <p:spPr/>
        <p:txBody>
          <a:bodyPr/>
          <a:lstStyle/>
          <a:p>
            <a:fld id="{383EA309-0D22-4885-BD68-426DD2D34F33}" type="slidenum">
              <a:rPr lang="en-GB" smtClean="0"/>
              <a:t>‹#›</a:t>
            </a:fld>
            <a:endParaRPr lang="en-GB"/>
          </a:p>
        </p:txBody>
      </p:sp>
    </p:spTree>
    <p:extLst>
      <p:ext uri="{BB962C8B-B14F-4D97-AF65-F5344CB8AC3E}">
        <p14:creationId xmlns:p14="http://schemas.microsoft.com/office/powerpoint/2010/main" val="3678247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FC341D-7B80-439B-862A-4409FBE5E96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17D2C1B-CF15-4DF2-B22D-2AB0E246D7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C48741-54C6-4664-820C-4ED46F6B49ED}"/>
              </a:ext>
            </a:extLst>
          </p:cNvPr>
          <p:cNvSpPr>
            <a:spLocks noGrp="1"/>
          </p:cNvSpPr>
          <p:nvPr>
            <p:ph type="dt" sz="half" idx="10"/>
          </p:nvPr>
        </p:nvSpPr>
        <p:spPr/>
        <p:txBody>
          <a:bodyPr/>
          <a:lstStyle/>
          <a:p>
            <a:r>
              <a:rPr lang="en-US"/>
              <a:t>30/03/2020</a:t>
            </a:r>
            <a:endParaRPr lang="en-GB"/>
          </a:p>
        </p:txBody>
      </p:sp>
      <p:sp>
        <p:nvSpPr>
          <p:cNvPr id="5" name="Footer Placeholder 4">
            <a:extLst>
              <a:ext uri="{FF2B5EF4-FFF2-40B4-BE49-F238E27FC236}">
                <a16:creationId xmlns:a16="http://schemas.microsoft.com/office/drawing/2014/main" id="{07A8D0D4-4228-4038-88BD-86E38B70FFDA}"/>
              </a:ext>
            </a:extLst>
          </p:cNvPr>
          <p:cNvSpPr>
            <a:spLocks noGrp="1"/>
          </p:cNvSpPr>
          <p:nvPr>
            <p:ph type="ftr" sz="quarter" idx="11"/>
          </p:nvPr>
        </p:nvSpPr>
        <p:spPr/>
        <p:txBody>
          <a:bodyPr/>
          <a:lstStyle/>
          <a:p>
            <a:r>
              <a:rPr lang="en-GB" dirty="0"/>
              <a:t>DOLAP 2020</a:t>
            </a:r>
          </a:p>
        </p:txBody>
      </p:sp>
      <p:sp>
        <p:nvSpPr>
          <p:cNvPr id="6" name="Slide Number Placeholder 5">
            <a:extLst>
              <a:ext uri="{FF2B5EF4-FFF2-40B4-BE49-F238E27FC236}">
                <a16:creationId xmlns:a16="http://schemas.microsoft.com/office/drawing/2014/main" id="{A513376C-D979-4EB3-8171-BE8E03877D3C}"/>
              </a:ext>
            </a:extLst>
          </p:cNvPr>
          <p:cNvSpPr>
            <a:spLocks noGrp="1"/>
          </p:cNvSpPr>
          <p:nvPr>
            <p:ph type="sldNum" sz="quarter" idx="12"/>
          </p:nvPr>
        </p:nvSpPr>
        <p:spPr/>
        <p:txBody>
          <a:bodyPr/>
          <a:lstStyle/>
          <a:p>
            <a:fld id="{383EA309-0D22-4885-BD68-426DD2D34F33}" type="slidenum">
              <a:rPr lang="en-GB" smtClean="0"/>
              <a:t>‹#›</a:t>
            </a:fld>
            <a:endParaRPr lang="en-GB"/>
          </a:p>
        </p:txBody>
      </p:sp>
    </p:spTree>
    <p:extLst>
      <p:ext uri="{BB962C8B-B14F-4D97-AF65-F5344CB8AC3E}">
        <p14:creationId xmlns:p14="http://schemas.microsoft.com/office/powerpoint/2010/main" val="356087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FB081-2C13-4154-8C8F-8C217A87B8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51EF85C-F917-4459-A4CA-8A684DD74D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C25B87-0CC9-4D3B-9E06-2544759E86A0}"/>
              </a:ext>
            </a:extLst>
          </p:cNvPr>
          <p:cNvSpPr>
            <a:spLocks noGrp="1"/>
          </p:cNvSpPr>
          <p:nvPr>
            <p:ph type="dt" sz="half" idx="10"/>
          </p:nvPr>
        </p:nvSpPr>
        <p:spPr/>
        <p:txBody>
          <a:bodyPr/>
          <a:lstStyle/>
          <a:p>
            <a:r>
              <a:rPr lang="en-US"/>
              <a:t>30/03/2020</a:t>
            </a:r>
            <a:endParaRPr lang="en-GB" dirty="0"/>
          </a:p>
        </p:txBody>
      </p:sp>
      <p:sp>
        <p:nvSpPr>
          <p:cNvPr id="5" name="Footer Placeholder 4">
            <a:extLst>
              <a:ext uri="{FF2B5EF4-FFF2-40B4-BE49-F238E27FC236}">
                <a16:creationId xmlns:a16="http://schemas.microsoft.com/office/drawing/2014/main" id="{671E014B-9C7A-4F1D-87FA-3DC537304F87}"/>
              </a:ext>
            </a:extLst>
          </p:cNvPr>
          <p:cNvSpPr>
            <a:spLocks noGrp="1"/>
          </p:cNvSpPr>
          <p:nvPr>
            <p:ph type="ftr" sz="quarter" idx="11"/>
          </p:nvPr>
        </p:nvSpPr>
        <p:spPr/>
        <p:txBody>
          <a:bodyPr/>
          <a:lstStyle/>
          <a:p>
            <a:r>
              <a:rPr lang="en-GB" dirty="0"/>
              <a:t>DOLAP 2020</a:t>
            </a:r>
          </a:p>
        </p:txBody>
      </p:sp>
      <p:sp>
        <p:nvSpPr>
          <p:cNvPr id="6" name="Slide Number Placeholder 5">
            <a:extLst>
              <a:ext uri="{FF2B5EF4-FFF2-40B4-BE49-F238E27FC236}">
                <a16:creationId xmlns:a16="http://schemas.microsoft.com/office/drawing/2014/main" id="{449BA8EB-5F5F-4947-8CD3-D33CD182A77A}"/>
              </a:ext>
            </a:extLst>
          </p:cNvPr>
          <p:cNvSpPr>
            <a:spLocks noGrp="1"/>
          </p:cNvSpPr>
          <p:nvPr>
            <p:ph type="sldNum" sz="quarter" idx="12"/>
          </p:nvPr>
        </p:nvSpPr>
        <p:spPr/>
        <p:txBody>
          <a:bodyPr/>
          <a:lstStyle/>
          <a:p>
            <a:fld id="{383EA309-0D22-4885-BD68-426DD2D34F33}" type="slidenum">
              <a:rPr lang="en-GB" smtClean="0"/>
              <a:t>‹#›</a:t>
            </a:fld>
            <a:endParaRPr lang="en-GB" dirty="0"/>
          </a:p>
        </p:txBody>
      </p:sp>
    </p:spTree>
    <p:extLst>
      <p:ext uri="{BB962C8B-B14F-4D97-AF65-F5344CB8AC3E}">
        <p14:creationId xmlns:p14="http://schemas.microsoft.com/office/powerpoint/2010/main" val="4180054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5FF5A-24D0-4312-A985-B4EC6BBA6D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B5A0329-BD44-4CF2-BEB6-5FBC104351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E75DB1-EE63-43B7-81F5-4F96F3C6258B}"/>
              </a:ext>
            </a:extLst>
          </p:cNvPr>
          <p:cNvSpPr>
            <a:spLocks noGrp="1"/>
          </p:cNvSpPr>
          <p:nvPr>
            <p:ph type="dt" sz="half" idx="10"/>
          </p:nvPr>
        </p:nvSpPr>
        <p:spPr/>
        <p:txBody>
          <a:bodyPr/>
          <a:lstStyle/>
          <a:p>
            <a:r>
              <a:rPr lang="en-US"/>
              <a:t>30/03/2020</a:t>
            </a:r>
            <a:endParaRPr lang="en-GB"/>
          </a:p>
        </p:txBody>
      </p:sp>
      <p:sp>
        <p:nvSpPr>
          <p:cNvPr id="5" name="Footer Placeholder 4">
            <a:extLst>
              <a:ext uri="{FF2B5EF4-FFF2-40B4-BE49-F238E27FC236}">
                <a16:creationId xmlns:a16="http://schemas.microsoft.com/office/drawing/2014/main" id="{2F7CF6F3-4731-4886-B8A9-CA2E3289C805}"/>
              </a:ext>
            </a:extLst>
          </p:cNvPr>
          <p:cNvSpPr>
            <a:spLocks noGrp="1"/>
          </p:cNvSpPr>
          <p:nvPr>
            <p:ph type="ftr" sz="quarter" idx="11"/>
          </p:nvPr>
        </p:nvSpPr>
        <p:spPr/>
        <p:txBody>
          <a:bodyPr/>
          <a:lstStyle/>
          <a:p>
            <a:r>
              <a:rPr lang="en-GB" dirty="0"/>
              <a:t>DOLAP 2020</a:t>
            </a:r>
          </a:p>
        </p:txBody>
      </p:sp>
      <p:sp>
        <p:nvSpPr>
          <p:cNvPr id="6" name="Slide Number Placeholder 5">
            <a:extLst>
              <a:ext uri="{FF2B5EF4-FFF2-40B4-BE49-F238E27FC236}">
                <a16:creationId xmlns:a16="http://schemas.microsoft.com/office/drawing/2014/main" id="{EA9D3BD9-D9BE-4440-AB7B-6A968BC476F3}"/>
              </a:ext>
            </a:extLst>
          </p:cNvPr>
          <p:cNvSpPr>
            <a:spLocks noGrp="1"/>
          </p:cNvSpPr>
          <p:nvPr>
            <p:ph type="sldNum" sz="quarter" idx="12"/>
          </p:nvPr>
        </p:nvSpPr>
        <p:spPr/>
        <p:txBody>
          <a:bodyPr/>
          <a:lstStyle/>
          <a:p>
            <a:fld id="{383EA309-0D22-4885-BD68-426DD2D34F33}" type="slidenum">
              <a:rPr lang="en-GB" smtClean="0"/>
              <a:t>‹#›</a:t>
            </a:fld>
            <a:endParaRPr lang="en-GB"/>
          </a:p>
        </p:txBody>
      </p:sp>
    </p:spTree>
    <p:extLst>
      <p:ext uri="{BB962C8B-B14F-4D97-AF65-F5344CB8AC3E}">
        <p14:creationId xmlns:p14="http://schemas.microsoft.com/office/powerpoint/2010/main" val="1148718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26A61-228C-4B2E-96A3-6840B637884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6AB26B0-2D6A-4BF7-8777-0FE8A00556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85DC4AA-9697-4DB2-BD82-62B6306EBA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D2D9DE6-B4F9-4BDE-A3AB-E9E095947F2B}"/>
              </a:ext>
            </a:extLst>
          </p:cNvPr>
          <p:cNvSpPr>
            <a:spLocks noGrp="1"/>
          </p:cNvSpPr>
          <p:nvPr>
            <p:ph type="dt" sz="half" idx="10"/>
          </p:nvPr>
        </p:nvSpPr>
        <p:spPr/>
        <p:txBody>
          <a:bodyPr/>
          <a:lstStyle/>
          <a:p>
            <a:r>
              <a:rPr lang="en-US"/>
              <a:t>30/03/2020</a:t>
            </a:r>
            <a:endParaRPr lang="en-GB"/>
          </a:p>
        </p:txBody>
      </p:sp>
      <p:sp>
        <p:nvSpPr>
          <p:cNvPr id="6" name="Footer Placeholder 5">
            <a:extLst>
              <a:ext uri="{FF2B5EF4-FFF2-40B4-BE49-F238E27FC236}">
                <a16:creationId xmlns:a16="http://schemas.microsoft.com/office/drawing/2014/main" id="{5859C940-4195-4F56-B492-521BC4341177}"/>
              </a:ext>
            </a:extLst>
          </p:cNvPr>
          <p:cNvSpPr>
            <a:spLocks noGrp="1"/>
          </p:cNvSpPr>
          <p:nvPr>
            <p:ph type="ftr" sz="quarter" idx="11"/>
          </p:nvPr>
        </p:nvSpPr>
        <p:spPr/>
        <p:txBody>
          <a:bodyPr/>
          <a:lstStyle/>
          <a:p>
            <a:r>
              <a:rPr lang="en-GB" dirty="0"/>
              <a:t>DOLAP 2020</a:t>
            </a:r>
          </a:p>
        </p:txBody>
      </p:sp>
      <p:sp>
        <p:nvSpPr>
          <p:cNvPr id="7" name="Slide Number Placeholder 6">
            <a:extLst>
              <a:ext uri="{FF2B5EF4-FFF2-40B4-BE49-F238E27FC236}">
                <a16:creationId xmlns:a16="http://schemas.microsoft.com/office/drawing/2014/main" id="{BCFF4A95-161D-47D6-AC65-DEDBA984AF11}"/>
              </a:ext>
            </a:extLst>
          </p:cNvPr>
          <p:cNvSpPr>
            <a:spLocks noGrp="1"/>
          </p:cNvSpPr>
          <p:nvPr>
            <p:ph type="sldNum" sz="quarter" idx="12"/>
          </p:nvPr>
        </p:nvSpPr>
        <p:spPr/>
        <p:txBody>
          <a:bodyPr/>
          <a:lstStyle/>
          <a:p>
            <a:fld id="{383EA309-0D22-4885-BD68-426DD2D34F33}" type="slidenum">
              <a:rPr lang="en-GB" smtClean="0"/>
              <a:t>‹#›</a:t>
            </a:fld>
            <a:endParaRPr lang="en-GB"/>
          </a:p>
        </p:txBody>
      </p:sp>
    </p:spTree>
    <p:extLst>
      <p:ext uri="{BB962C8B-B14F-4D97-AF65-F5344CB8AC3E}">
        <p14:creationId xmlns:p14="http://schemas.microsoft.com/office/powerpoint/2010/main" val="4143805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EB8BE-52C4-4A4F-A570-2200A8A7E04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506F9CC-1C85-40B0-BB38-4A8039738B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A927667-E7B3-497A-ABC3-70AF2144DB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1F3901A-8A53-4395-A765-0FB9F95902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06A208-CBA8-4312-92B4-27007499F4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277D7D4-6BF1-40A0-9000-9670D9993A47}"/>
              </a:ext>
            </a:extLst>
          </p:cNvPr>
          <p:cNvSpPr>
            <a:spLocks noGrp="1"/>
          </p:cNvSpPr>
          <p:nvPr>
            <p:ph type="dt" sz="half" idx="10"/>
          </p:nvPr>
        </p:nvSpPr>
        <p:spPr/>
        <p:txBody>
          <a:bodyPr/>
          <a:lstStyle/>
          <a:p>
            <a:r>
              <a:rPr lang="en-US"/>
              <a:t>30/03/2020</a:t>
            </a:r>
            <a:endParaRPr lang="en-GB"/>
          </a:p>
        </p:txBody>
      </p:sp>
      <p:sp>
        <p:nvSpPr>
          <p:cNvPr id="8" name="Footer Placeholder 7">
            <a:extLst>
              <a:ext uri="{FF2B5EF4-FFF2-40B4-BE49-F238E27FC236}">
                <a16:creationId xmlns:a16="http://schemas.microsoft.com/office/drawing/2014/main" id="{8ACBA00E-BD9A-459F-9DA4-5ED538534C26}"/>
              </a:ext>
            </a:extLst>
          </p:cNvPr>
          <p:cNvSpPr>
            <a:spLocks noGrp="1"/>
          </p:cNvSpPr>
          <p:nvPr>
            <p:ph type="ftr" sz="quarter" idx="11"/>
          </p:nvPr>
        </p:nvSpPr>
        <p:spPr/>
        <p:txBody>
          <a:bodyPr/>
          <a:lstStyle/>
          <a:p>
            <a:r>
              <a:rPr lang="en-GB" dirty="0"/>
              <a:t>DOLAP 2020</a:t>
            </a:r>
          </a:p>
        </p:txBody>
      </p:sp>
      <p:sp>
        <p:nvSpPr>
          <p:cNvPr id="9" name="Slide Number Placeholder 8">
            <a:extLst>
              <a:ext uri="{FF2B5EF4-FFF2-40B4-BE49-F238E27FC236}">
                <a16:creationId xmlns:a16="http://schemas.microsoft.com/office/drawing/2014/main" id="{F7F37DF4-7E20-45EB-98E5-E2A9C55A815F}"/>
              </a:ext>
            </a:extLst>
          </p:cNvPr>
          <p:cNvSpPr>
            <a:spLocks noGrp="1"/>
          </p:cNvSpPr>
          <p:nvPr>
            <p:ph type="sldNum" sz="quarter" idx="12"/>
          </p:nvPr>
        </p:nvSpPr>
        <p:spPr/>
        <p:txBody>
          <a:bodyPr/>
          <a:lstStyle/>
          <a:p>
            <a:fld id="{383EA309-0D22-4885-BD68-426DD2D34F33}" type="slidenum">
              <a:rPr lang="en-GB" smtClean="0"/>
              <a:t>‹#›</a:t>
            </a:fld>
            <a:endParaRPr lang="en-GB"/>
          </a:p>
        </p:txBody>
      </p:sp>
    </p:spTree>
    <p:extLst>
      <p:ext uri="{BB962C8B-B14F-4D97-AF65-F5344CB8AC3E}">
        <p14:creationId xmlns:p14="http://schemas.microsoft.com/office/powerpoint/2010/main" val="83795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0C736-B91C-43F5-9647-E1A8C51DE1E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A0EA146-E51C-45B2-B234-D347AD70F8B8}"/>
              </a:ext>
            </a:extLst>
          </p:cNvPr>
          <p:cNvSpPr>
            <a:spLocks noGrp="1"/>
          </p:cNvSpPr>
          <p:nvPr>
            <p:ph type="dt" sz="half" idx="10"/>
          </p:nvPr>
        </p:nvSpPr>
        <p:spPr/>
        <p:txBody>
          <a:bodyPr/>
          <a:lstStyle/>
          <a:p>
            <a:r>
              <a:rPr lang="en-US"/>
              <a:t>30/03/2020</a:t>
            </a:r>
            <a:endParaRPr lang="en-GB"/>
          </a:p>
        </p:txBody>
      </p:sp>
      <p:sp>
        <p:nvSpPr>
          <p:cNvPr id="4" name="Footer Placeholder 3">
            <a:extLst>
              <a:ext uri="{FF2B5EF4-FFF2-40B4-BE49-F238E27FC236}">
                <a16:creationId xmlns:a16="http://schemas.microsoft.com/office/drawing/2014/main" id="{55BE95D7-D0E4-4F9E-8A49-146A58A90A8F}"/>
              </a:ext>
            </a:extLst>
          </p:cNvPr>
          <p:cNvSpPr>
            <a:spLocks noGrp="1"/>
          </p:cNvSpPr>
          <p:nvPr>
            <p:ph type="ftr" sz="quarter" idx="11"/>
          </p:nvPr>
        </p:nvSpPr>
        <p:spPr/>
        <p:txBody>
          <a:bodyPr/>
          <a:lstStyle/>
          <a:p>
            <a:r>
              <a:rPr lang="en-GB" dirty="0"/>
              <a:t>DOLAP 2020</a:t>
            </a:r>
          </a:p>
        </p:txBody>
      </p:sp>
      <p:sp>
        <p:nvSpPr>
          <p:cNvPr id="5" name="Slide Number Placeholder 4">
            <a:extLst>
              <a:ext uri="{FF2B5EF4-FFF2-40B4-BE49-F238E27FC236}">
                <a16:creationId xmlns:a16="http://schemas.microsoft.com/office/drawing/2014/main" id="{6D14069A-478B-49CD-AF2E-97ECE22D6088}"/>
              </a:ext>
            </a:extLst>
          </p:cNvPr>
          <p:cNvSpPr>
            <a:spLocks noGrp="1"/>
          </p:cNvSpPr>
          <p:nvPr>
            <p:ph type="sldNum" sz="quarter" idx="12"/>
          </p:nvPr>
        </p:nvSpPr>
        <p:spPr/>
        <p:txBody>
          <a:bodyPr/>
          <a:lstStyle/>
          <a:p>
            <a:fld id="{383EA309-0D22-4885-BD68-426DD2D34F33}" type="slidenum">
              <a:rPr lang="en-GB" smtClean="0"/>
              <a:t>‹#›</a:t>
            </a:fld>
            <a:endParaRPr lang="en-GB"/>
          </a:p>
        </p:txBody>
      </p:sp>
    </p:spTree>
    <p:extLst>
      <p:ext uri="{BB962C8B-B14F-4D97-AF65-F5344CB8AC3E}">
        <p14:creationId xmlns:p14="http://schemas.microsoft.com/office/powerpoint/2010/main" val="871429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496C6D-B2F4-428D-9098-8C3541853EC6}"/>
              </a:ext>
            </a:extLst>
          </p:cNvPr>
          <p:cNvSpPr>
            <a:spLocks noGrp="1"/>
          </p:cNvSpPr>
          <p:nvPr>
            <p:ph type="dt" sz="half" idx="10"/>
          </p:nvPr>
        </p:nvSpPr>
        <p:spPr/>
        <p:txBody>
          <a:bodyPr/>
          <a:lstStyle/>
          <a:p>
            <a:r>
              <a:rPr lang="en-US"/>
              <a:t>30/03/2020</a:t>
            </a:r>
            <a:endParaRPr lang="en-GB"/>
          </a:p>
        </p:txBody>
      </p:sp>
      <p:sp>
        <p:nvSpPr>
          <p:cNvPr id="3" name="Footer Placeholder 2">
            <a:extLst>
              <a:ext uri="{FF2B5EF4-FFF2-40B4-BE49-F238E27FC236}">
                <a16:creationId xmlns:a16="http://schemas.microsoft.com/office/drawing/2014/main" id="{90087938-57A2-4F7C-A48D-58A4C390FFA5}"/>
              </a:ext>
            </a:extLst>
          </p:cNvPr>
          <p:cNvSpPr>
            <a:spLocks noGrp="1"/>
          </p:cNvSpPr>
          <p:nvPr>
            <p:ph type="ftr" sz="quarter" idx="11"/>
          </p:nvPr>
        </p:nvSpPr>
        <p:spPr/>
        <p:txBody>
          <a:bodyPr/>
          <a:lstStyle/>
          <a:p>
            <a:r>
              <a:rPr lang="en-GB" dirty="0"/>
              <a:t>DOLAP 2020</a:t>
            </a:r>
          </a:p>
        </p:txBody>
      </p:sp>
      <p:sp>
        <p:nvSpPr>
          <p:cNvPr id="4" name="Slide Number Placeholder 3">
            <a:extLst>
              <a:ext uri="{FF2B5EF4-FFF2-40B4-BE49-F238E27FC236}">
                <a16:creationId xmlns:a16="http://schemas.microsoft.com/office/drawing/2014/main" id="{A7CE0A63-03F7-4EB0-A5D4-033820CBD5A4}"/>
              </a:ext>
            </a:extLst>
          </p:cNvPr>
          <p:cNvSpPr>
            <a:spLocks noGrp="1"/>
          </p:cNvSpPr>
          <p:nvPr>
            <p:ph type="sldNum" sz="quarter" idx="12"/>
          </p:nvPr>
        </p:nvSpPr>
        <p:spPr/>
        <p:txBody>
          <a:bodyPr/>
          <a:lstStyle/>
          <a:p>
            <a:fld id="{383EA309-0D22-4885-BD68-426DD2D34F33}" type="slidenum">
              <a:rPr lang="en-GB" smtClean="0"/>
              <a:t>‹#›</a:t>
            </a:fld>
            <a:endParaRPr lang="en-GB"/>
          </a:p>
        </p:txBody>
      </p:sp>
    </p:spTree>
    <p:extLst>
      <p:ext uri="{BB962C8B-B14F-4D97-AF65-F5344CB8AC3E}">
        <p14:creationId xmlns:p14="http://schemas.microsoft.com/office/powerpoint/2010/main" val="638533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8DCC6-3B8B-47BA-8BEA-39EFB1C311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E352F86-616A-4D89-A245-2C904C3CBD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41B6F81-3FB4-4523-863D-AE46F4666F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19CF52-E844-47FC-884B-2ADC717E427C}"/>
              </a:ext>
            </a:extLst>
          </p:cNvPr>
          <p:cNvSpPr>
            <a:spLocks noGrp="1"/>
          </p:cNvSpPr>
          <p:nvPr>
            <p:ph type="dt" sz="half" idx="10"/>
          </p:nvPr>
        </p:nvSpPr>
        <p:spPr/>
        <p:txBody>
          <a:bodyPr/>
          <a:lstStyle/>
          <a:p>
            <a:r>
              <a:rPr lang="en-US"/>
              <a:t>30/03/2020</a:t>
            </a:r>
            <a:endParaRPr lang="en-GB"/>
          </a:p>
        </p:txBody>
      </p:sp>
      <p:sp>
        <p:nvSpPr>
          <p:cNvPr id="6" name="Footer Placeholder 5">
            <a:extLst>
              <a:ext uri="{FF2B5EF4-FFF2-40B4-BE49-F238E27FC236}">
                <a16:creationId xmlns:a16="http://schemas.microsoft.com/office/drawing/2014/main" id="{542501AA-A810-4617-9C05-DCFB696EE4B8}"/>
              </a:ext>
            </a:extLst>
          </p:cNvPr>
          <p:cNvSpPr>
            <a:spLocks noGrp="1"/>
          </p:cNvSpPr>
          <p:nvPr>
            <p:ph type="ftr" sz="quarter" idx="11"/>
          </p:nvPr>
        </p:nvSpPr>
        <p:spPr/>
        <p:txBody>
          <a:bodyPr/>
          <a:lstStyle/>
          <a:p>
            <a:r>
              <a:rPr lang="en-GB" dirty="0"/>
              <a:t>DOLAP 2020</a:t>
            </a:r>
          </a:p>
        </p:txBody>
      </p:sp>
      <p:sp>
        <p:nvSpPr>
          <p:cNvPr id="7" name="Slide Number Placeholder 6">
            <a:extLst>
              <a:ext uri="{FF2B5EF4-FFF2-40B4-BE49-F238E27FC236}">
                <a16:creationId xmlns:a16="http://schemas.microsoft.com/office/drawing/2014/main" id="{77732237-9110-43BF-ABEC-53D1524DB088}"/>
              </a:ext>
            </a:extLst>
          </p:cNvPr>
          <p:cNvSpPr>
            <a:spLocks noGrp="1"/>
          </p:cNvSpPr>
          <p:nvPr>
            <p:ph type="sldNum" sz="quarter" idx="12"/>
          </p:nvPr>
        </p:nvSpPr>
        <p:spPr/>
        <p:txBody>
          <a:bodyPr/>
          <a:lstStyle/>
          <a:p>
            <a:fld id="{383EA309-0D22-4885-BD68-426DD2D34F33}" type="slidenum">
              <a:rPr lang="en-GB" smtClean="0"/>
              <a:t>‹#›</a:t>
            </a:fld>
            <a:endParaRPr lang="en-GB"/>
          </a:p>
        </p:txBody>
      </p:sp>
    </p:spTree>
    <p:extLst>
      <p:ext uri="{BB962C8B-B14F-4D97-AF65-F5344CB8AC3E}">
        <p14:creationId xmlns:p14="http://schemas.microsoft.com/office/powerpoint/2010/main" val="667820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4E9FF-CC2C-4A89-8F39-B1A55B922F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F663E5C-5C83-4823-A61A-3F3FB23CCF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85DBABA-FF8E-4A2F-A40C-E16E38120A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D06E3D-893E-404F-B249-066D17940F34}"/>
              </a:ext>
            </a:extLst>
          </p:cNvPr>
          <p:cNvSpPr>
            <a:spLocks noGrp="1"/>
          </p:cNvSpPr>
          <p:nvPr>
            <p:ph type="dt" sz="half" idx="10"/>
          </p:nvPr>
        </p:nvSpPr>
        <p:spPr/>
        <p:txBody>
          <a:bodyPr/>
          <a:lstStyle/>
          <a:p>
            <a:r>
              <a:rPr lang="en-US"/>
              <a:t>30/03/2020</a:t>
            </a:r>
            <a:endParaRPr lang="en-GB"/>
          </a:p>
        </p:txBody>
      </p:sp>
      <p:sp>
        <p:nvSpPr>
          <p:cNvPr id="6" name="Footer Placeholder 5">
            <a:extLst>
              <a:ext uri="{FF2B5EF4-FFF2-40B4-BE49-F238E27FC236}">
                <a16:creationId xmlns:a16="http://schemas.microsoft.com/office/drawing/2014/main" id="{92ACF370-DB53-48D8-B364-B4FB50111485}"/>
              </a:ext>
            </a:extLst>
          </p:cNvPr>
          <p:cNvSpPr>
            <a:spLocks noGrp="1"/>
          </p:cNvSpPr>
          <p:nvPr>
            <p:ph type="ftr" sz="quarter" idx="11"/>
          </p:nvPr>
        </p:nvSpPr>
        <p:spPr/>
        <p:txBody>
          <a:bodyPr/>
          <a:lstStyle/>
          <a:p>
            <a:r>
              <a:rPr lang="en-GB" dirty="0"/>
              <a:t>DOLAP 2020</a:t>
            </a:r>
          </a:p>
        </p:txBody>
      </p:sp>
      <p:sp>
        <p:nvSpPr>
          <p:cNvPr id="7" name="Slide Number Placeholder 6">
            <a:extLst>
              <a:ext uri="{FF2B5EF4-FFF2-40B4-BE49-F238E27FC236}">
                <a16:creationId xmlns:a16="http://schemas.microsoft.com/office/drawing/2014/main" id="{A2933527-2756-486B-AF22-4F01CFD72766}"/>
              </a:ext>
            </a:extLst>
          </p:cNvPr>
          <p:cNvSpPr>
            <a:spLocks noGrp="1"/>
          </p:cNvSpPr>
          <p:nvPr>
            <p:ph type="sldNum" sz="quarter" idx="12"/>
          </p:nvPr>
        </p:nvSpPr>
        <p:spPr/>
        <p:txBody>
          <a:bodyPr/>
          <a:lstStyle/>
          <a:p>
            <a:fld id="{383EA309-0D22-4885-BD68-426DD2D34F33}" type="slidenum">
              <a:rPr lang="en-GB" smtClean="0"/>
              <a:t>‹#›</a:t>
            </a:fld>
            <a:endParaRPr lang="en-GB"/>
          </a:p>
        </p:txBody>
      </p:sp>
    </p:spTree>
    <p:extLst>
      <p:ext uri="{BB962C8B-B14F-4D97-AF65-F5344CB8AC3E}">
        <p14:creationId xmlns:p14="http://schemas.microsoft.com/office/powerpoint/2010/main" val="3452348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F7FCB1-94BA-413C-B836-5F668CE091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63BBE64-E94A-4ED0-A0F0-5F579CAF3B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913CC4-01E2-4E22-B491-F89977E1C0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30/03/2020</a:t>
            </a:r>
            <a:endParaRPr lang="en-GB"/>
          </a:p>
        </p:txBody>
      </p:sp>
      <p:sp>
        <p:nvSpPr>
          <p:cNvPr id="5" name="Footer Placeholder 4">
            <a:extLst>
              <a:ext uri="{FF2B5EF4-FFF2-40B4-BE49-F238E27FC236}">
                <a16:creationId xmlns:a16="http://schemas.microsoft.com/office/drawing/2014/main" id="{0633B6EF-EB01-46C4-A989-5BD1A32D4B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a:t>DOLAP 2020</a:t>
            </a:r>
          </a:p>
        </p:txBody>
      </p:sp>
      <p:sp>
        <p:nvSpPr>
          <p:cNvPr id="6" name="Slide Number Placeholder 5">
            <a:extLst>
              <a:ext uri="{FF2B5EF4-FFF2-40B4-BE49-F238E27FC236}">
                <a16:creationId xmlns:a16="http://schemas.microsoft.com/office/drawing/2014/main" id="{CEE10EC1-5551-4E52-9A57-3953E8FEC6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3EA309-0D22-4885-BD68-426DD2D34F33}" type="slidenum">
              <a:rPr lang="en-GB" smtClean="0"/>
              <a:t>‹#›</a:t>
            </a:fld>
            <a:endParaRPr lang="en-GB"/>
          </a:p>
        </p:txBody>
      </p:sp>
    </p:spTree>
    <p:extLst>
      <p:ext uri="{BB962C8B-B14F-4D97-AF65-F5344CB8AC3E}">
        <p14:creationId xmlns:p14="http://schemas.microsoft.com/office/powerpoint/2010/main" val="3691246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visualfacts.imsi.athenarc.gr/" TargetMode="External"/><Relationship Id="rId2" Type="http://schemas.openxmlformats.org/officeDocument/2006/relationships/hyperlink" Target="https://github.com/mmeimaris/raxonDB" TargetMode="External"/><Relationship Id="rId1" Type="http://schemas.openxmlformats.org/officeDocument/2006/relationships/slideLayout" Target="../slideLayouts/slideLayout2.xml"/><Relationship Id="rId4" Type="http://schemas.openxmlformats.org/officeDocument/2006/relationships/image" Target="../media/image14.tiff"/></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E99A4-F0BA-4DBE-BDAD-926D9E5A0EE8}"/>
              </a:ext>
            </a:extLst>
          </p:cNvPr>
          <p:cNvSpPr>
            <a:spLocks noGrp="1"/>
          </p:cNvSpPr>
          <p:nvPr>
            <p:ph type="ctrTitle"/>
          </p:nvPr>
        </p:nvSpPr>
        <p:spPr/>
        <p:txBody>
          <a:bodyPr>
            <a:normAutofit/>
          </a:bodyPr>
          <a:lstStyle/>
          <a:p>
            <a:r>
              <a:rPr lang="en-GB" sz="4800" dirty="0"/>
              <a:t>Hierarchical Property Set Merging for SPARQL Query Optimization</a:t>
            </a:r>
            <a:br>
              <a:rPr lang="en-GB" sz="4800" dirty="0"/>
            </a:br>
            <a:endParaRPr lang="en-US" sz="4800" dirty="0"/>
          </a:p>
        </p:txBody>
      </p:sp>
      <p:sp>
        <p:nvSpPr>
          <p:cNvPr id="3" name="Subtitle 2">
            <a:extLst>
              <a:ext uri="{FF2B5EF4-FFF2-40B4-BE49-F238E27FC236}">
                <a16:creationId xmlns:a16="http://schemas.microsoft.com/office/drawing/2014/main" id="{D7B0A2FF-E550-4E93-9895-70C9B3EBEBF6}"/>
              </a:ext>
            </a:extLst>
          </p:cNvPr>
          <p:cNvSpPr>
            <a:spLocks noGrp="1"/>
          </p:cNvSpPr>
          <p:nvPr>
            <p:ph type="subTitle" idx="1"/>
          </p:nvPr>
        </p:nvSpPr>
        <p:spPr/>
        <p:txBody>
          <a:bodyPr>
            <a:normAutofit fontScale="77500" lnSpcReduction="20000"/>
          </a:bodyPr>
          <a:lstStyle/>
          <a:p>
            <a:r>
              <a:rPr lang="en-GB" dirty="0" err="1">
                <a:latin typeface="Segoe UI Semilight" panose="020B0402040204020203" pitchFamily="34" charset="0"/>
                <a:cs typeface="Segoe UI Semilight" panose="020B0402040204020203" pitchFamily="34" charset="0"/>
              </a:rPr>
              <a:t>Marios</a:t>
            </a:r>
            <a:r>
              <a:rPr lang="en-GB" dirty="0">
                <a:latin typeface="Segoe UI Semilight" panose="020B0402040204020203" pitchFamily="34" charset="0"/>
                <a:cs typeface="Segoe UI Semilight" panose="020B0402040204020203" pitchFamily="34" charset="0"/>
              </a:rPr>
              <a:t> </a:t>
            </a:r>
            <a:r>
              <a:rPr lang="en-GB" dirty="0" err="1">
                <a:latin typeface="Segoe UI Semilight" panose="020B0402040204020203" pitchFamily="34" charset="0"/>
                <a:cs typeface="Segoe UI Semilight" panose="020B0402040204020203" pitchFamily="34" charset="0"/>
              </a:rPr>
              <a:t>Meimaris</a:t>
            </a:r>
            <a:r>
              <a:rPr lang="en-GB" dirty="0">
                <a:latin typeface="Segoe UI Semilight" panose="020B0402040204020203" pitchFamily="34" charset="0"/>
                <a:cs typeface="Segoe UI Semilight" panose="020B0402040204020203" pitchFamily="34" charset="0"/>
              </a:rPr>
              <a:t>, Athena Research </a:t>
            </a:r>
            <a:r>
              <a:rPr lang="en-GB" dirty="0" err="1">
                <a:latin typeface="Segoe UI Semilight" panose="020B0402040204020203" pitchFamily="34" charset="0"/>
                <a:cs typeface="Segoe UI Semilight" panose="020B0402040204020203" pitchFamily="34" charset="0"/>
              </a:rPr>
              <a:t>Center</a:t>
            </a:r>
            <a:r>
              <a:rPr lang="en-GB" dirty="0">
                <a:latin typeface="Segoe UI Semilight" panose="020B0402040204020203" pitchFamily="34" charset="0"/>
                <a:cs typeface="Segoe UI Semilight" panose="020B0402040204020203" pitchFamily="34" charset="0"/>
              </a:rPr>
              <a:t>, Greece</a:t>
            </a:r>
          </a:p>
          <a:p>
            <a:endParaRPr lang="en-GB" dirty="0">
              <a:latin typeface="Segoe UI Semilight" panose="020B0402040204020203" pitchFamily="34" charset="0"/>
              <a:cs typeface="Segoe UI Semilight" panose="020B0402040204020203" pitchFamily="34" charset="0"/>
            </a:endParaRPr>
          </a:p>
          <a:p>
            <a:r>
              <a:rPr lang="en-GB" dirty="0">
                <a:latin typeface="Segoe UI Semilight"/>
                <a:cs typeface="Segoe UI Semilight"/>
              </a:rPr>
              <a:t>George Papastefanatos, Athena Research </a:t>
            </a:r>
            <a:r>
              <a:rPr lang="en-GB" dirty="0" err="1">
                <a:latin typeface="Segoe UI Semilight"/>
                <a:cs typeface="Segoe UI Semilight"/>
              </a:rPr>
              <a:t>Center</a:t>
            </a:r>
            <a:r>
              <a:rPr lang="en-GB" dirty="0">
                <a:latin typeface="Segoe UI Semilight"/>
                <a:cs typeface="Segoe UI Semilight"/>
              </a:rPr>
              <a:t>, Greece</a:t>
            </a:r>
          </a:p>
          <a:p>
            <a:endParaRPr lang="en-GB" dirty="0">
              <a:latin typeface="Segoe UI Semilight" panose="020B0402040204020203" pitchFamily="34" charset="0"/>
              <a:cs typeface="Segoe UI Semilight" panose="020B0402040204020203" pitchFamily="34" charset="0"/>
            </a:endParaRPr>
          </a:p>
          <a:p>
            <a:r>
              <a:rPr lang="en-GB" dirty="0">
                <a:latin typeface="Segoe UI Semilight"/>
                <a:cs typeface="Segoe UI Semilight"/>
              </a:rPr>
              <a:t>Panos Vassiliadis, University of Ioannina, Greece</a:t>
            </a:r>
            <a:endParaRPr lang="en-US" dirty="0"/>
          </a:p>
        </p:txBody>
      </p:sp>
      <p:pic>
        <p:nvPicPr>
          <p:cNvPr id="4" name="Picture 3">
            <a:extLst>
              <a:ext uri="{FF2B5EF4-FFF2-40B4-BE49-F238E27FC236}">
                <a16:creationId xmlns:a16="http://schemas.microsoft.com/office/drawing/2014/main" id="{DFD54C92-D0F4-4C26-8639-8057099C58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2" y="3116994"/>
            <a:ext cx="1374758" cy="1428219"/>
          </a:xfrm>
          <a:prstGeom prst="rect">
            <a:avLst/>
          </a:prstGeom>
        </p:spPr>
      </p:pic>
      <p:pic>
        <p:nvPicPr>
          <p:cNvPr id="5" name="Picture 6" descr="shma_greek">
            <a:extLst>
              <a:ext uri="{FF2B5EF4-FFF2-40B4-BE49-F238E27FC236}">
                <a16:creationId xmlns:a16="http://schemas.microsoft.com/office/drawing/2014/main" id="{3CC5151F-F3F1-483B-89D8-27A351726ED2}"/>
              </a:ext>
            </a:extLst>
          </p:cNvPr>
          <p:cNvPicPr>
            <a:picLocks noChangeAspect="1" noChangeArrowheads="1"/>
          </p:cNvPicPr>
          <p:nvPr/>
        </p:nvPicPr>
        <p:blipFill>
          <a:blip r:embed="rId3">
            <a:lum contrast="40000"/>
            <a:extLst>
              <a:ext uri="{28A0092B-C50C-407E-A947-70E740481C1C}">
                <a14:useLocalDpi xmlns:a14="http://schemas.microsoft.com/office/drawing/2010/main" val="0"/>
              </a:ext>
            </a:extLst>
          </a:blip>
          <a:srcRect/>
          <a:stretch>
            <a:fillRect/>
          </a:stretch>
        </p:blipFill>
        <p:spPr bwMode="auto">
          <a:xfrm>
            <a:off x="9627403" y="4444106"/>
            <a:ext cx="706437"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4174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Observations</a:t>
            </a:r>
          </a:p>
        </p:txBody>
      </p:sp>
      <p:sp>
        <p:nvSpPr>
          <p:cNvPr id="3" name="Content Placeholder 2"/>
          <p:cNvSpPr>
            <a:spLocks noGrp="1"/>
          </p:cNvSpPr>
          <p:nvPr>
            <p:ph idx="1"/>
          </p:nvPr>
        </p:nvSpPr>
        <p:spPr>
          <a:xfrm>
            <a:off x="1125586" y="1825624"/>
            <a:ext cx="10515600" cy="4460875"/>
          </a:xfrm>
        </p:spPr>
        <p:txBody>
          <a:bodyPr>
            <a:normAutofit fontScale="92500" lnSpcReduction="10000"/>
          </a:bodyPr>
          <a:lstStyle/>
          <a:p>
            <a:pPr>
              <a:buFont typeface="Segoe UI Light" panose="020B0502040204020203" pitchFamily="34" charset="0"/>
              <a:buChar char="›"/>
            </a:pPr>
            <a:r>
              <a:rPr lang="en-GB" dirty="0"/>
              <a:t>Based on previous findings:</a:t>
            </a:r>
          </a:p>
          <a:p>
            <a:pPr lvl="1">
              <a:buFont typeface="Segoe UI Light" panose="020B0502040204020203" pitchFamily="34" charset="0"/>
              <a:buChar char="›"/>
            </a:pPr>
            <a:r>
              <a:rPr lang="en-GB" dirty="0"/>
              <a:t>CS number is generally low but exhibits skewed distribution</a:t>
            </a:r>
          </a:p>
          <a:p>
            <a:pPr lvl="2">
              <a:buFont typeface="Segoe UI Light" panose="020B0502040204020203" pitchFamily="34" charset="0"/>
              <a:buChar char="›"/>
            </a:pPr>
            <a:r>
              <a:rPr lang="en-GB" dirty="0"/>
              <a:t>E.g., many CSs with very few (&lt;10) subjects</a:t>
            </a:r>
          </a:p>
          <a:p>
            <a:pPr lvl="1">
              <a:buFont typeface="Segoe UI Light" panose="020B0502040204020203" pitchFamily="34" charset="0"/>
              <a:buChar char="›"/>
            </a:pPr>
            <a:r>
              <a:rPr lang="en-GB" dirty="0"/>
              <a:t>CS number affects number of joins</a:t>
            </a:r>
          </a:p>
          <a:p>
            <a:pPr>
              <a:buFont typeface="Segoe UI Light" panose="020B0502040204020203" pitchFamily="34" charset="0"/>
              <a:buChar char="›"/>
            </a:pPr>
            <a:r>
              <a:rPr lang="en-GB" dirty="0">
                <a:solidFill>
                  <a:schemeClr val="accent1"/>
                </a:solidFill>
              </a:rPr>
              <a:t>Merging</a:t>
            </a:r>
            <a:r>
              <a:rPr lang="en-GB" dirty="0"/>
              <a:t> closely related CSs helps storage &amp; querying</a:t>
            </a:r>
          </a:p>
          <a:p>
            <a:pPr lvl="1">
              <a:buFont typeface="Segoe UI Light" panose="020B0502040204020203" pitchFamily="34" charset="0"/>
              <a:buChar char="›"/>
            </a:pPr>
            <a:r>
              <a:rPr lang="en-GB" dirty="0"/>
              <a:t>Less CSs means less joins</a:t>
            </a:r>
          </a:p>
          <a:p>
            <a:pPr lvl="1">
              <a:buFont typeface="Segoe UI Light" panose="020B0502040204020203" pitchFamily="34" charset="0"/>
              <a:buChar char="›"/>
            </a:pPr>
            <a:r>
              <a:rPr lang="en-GB" dirty="0"/>
              <a:t>Less CSs means less I/O costs in disk-based systems</a:t>
            </a:r>
          </a:p>
          <a:p>
            <a:pPr lvl="1">
              <a:buFont typeface="Segoe UI Light" panose="020B0502040204020203" pitchFamily="34" charset="0"/>
              <a:buChar char="›"/>
            </a:pPr>
            <a:r>
              <a:rPr lang="en-GB" dirty="0"/>
              <a:t>Compact schema easier to understand and maintain	</a:t>
            </a:r>
          </a:p>
          <a:p>
            <a:pPr>
              <a:buFont typeface="Segoe UI Light" panose="020B0502040204020203" pitchFamily="34" charset="0"/>
              <a:buChar char="›"/>
            </a:pPr>
            <a:r>
              <a:rPr lang="en-GB" dirty="0"/>
              <a:t>CSs are hierarchical, i.e., their property sets can be super/subsets of each other</a:t>
            </a:r>
          </a:p>
          <a:p>
            <a:pPr>
              <a:buFont typeface="Segoe UI Light" panose="020B0502040204020203" pitchFamily="34" charset="0"/>
              <a:buChar char="›"/>
            </a:pPr>
            <a:r>
              <a:rPr lang="en-GB" dirty="0">
                <a:solidFill>
                  <a:srgbClr val="C00000"/>
                </a:solidFill>
              </a:rPr>
              <a:t>Challenge:</a:t>
            </a:r>
            <a:r>
              <a:rPr lang="en-GB" dirty="0"/>
              <a:t> </a:t>
            </a:r>
            <a:r>
              <a:rPr lang="en-GB" i="1" dirty="0"/>
              <a:t>exploit the hierarchical structure in order to merge together closely related CSs</a:t>
            </a:r>
          </a:p>
          <a:p>
            <a:pPr>
              <a:buFont typeface="Segoe UI Light" panose="020B0502040204020203" pitchFamily="34" charset="0"/>
              <a:buChar char="›"/>
            </a:pPr>
            <a:endParaRPr lang="en-GB" dirty="0"/>
          </a:p>
        </p:txBody>
      </p:sp>
      <p:sp>
        <p:nvSpPr>
          <p:cNvPr id="4" name="Footer Placeholder 3">
            <a:extLst>
              <a:ext uri="{FF2B5EF4-FFF2-40B4-BE49-F238E27FC236}">
                <a16:creationId xmlns:a16="http://schemas.microsoft.com/office/drawing/2014/main" id="{6F486E8C-639D-4122-8258-7FB4AAC778C0}"/>
              </a:ext>
            </a:extLst>
          </p:cNvPr>
          <p:cNvSpPr>
            <a:spLocks noGrp="1"/>
          </p:cNvSpPr>
          <p:nvPr>
            <p:ph type="ftr" sz="quarter" idx="11"/>
          </p:nvPr>
        </p:nvSpPr>
        <p:spPr/>
        <p:txBody>
          <a:bodyPr/>
          <a:lstStyle/>
          <a:p>
            <a:r>
              <a:rPr lang="en-GB"/>
              <a:t>DOLAP 2020</a:t>
            </a:r>
          </a:p>
        </p:txBody>
      </p:sp>
      <p:sp>
        <p:nvSpPr>
          <p:cNvPr id="6" name="Slide Number Placeholder 5">
            <a:extLst>
              <a:ext uri="{FF2B5EF4-FFF2-40B4-BE49-F238E27FC236}">
                <a16:creationId xmlns:a16="http://schemas.microsoft.com/office/drawing/2014/main" id="{F3722ADC-4A64-498D-BD4C-93CED21D1085}"/>
              </a:ext>
            </a:extLst>
          </p:cNvPr>
          <p:cNvSpPr>
            <a:spLocks noGrp="1"/>
          </p:cNvSpPr>
          <p:nvPr>
            <p:ph type="sldNum" sz="quarter" idx="12"/>
          </p:nvPr>
        </p:nvSpPr>
        <p:spPr/>
        <p:txBody>
          <a:bodyPr/>
          <a:lstStyle/>
          <a:p>
            <a:fld id="{383EA309-0D22-4885-BD68-426DD2D34F33}" type="slidenum">
              <a:rPr lang="en-GB" smtClean="0"/>
              <a:t>10</a:t>
            </a:fld>
            <a:endParaRPr lang="en-GB" dirty="0"/>
          </a:p>
        </p:txBody>
      </p:sp>
    </p:spTree>
    <p:extLst>
      <p:ext uri="{BB962C8B-B14F-4D97-AF65-F5344CB8AC3E}">
        <p14:creationId xmlns:p14="http://schemas.microsoft.com/office/powerpoint/2010/main" val="3656658326"/>
      </p:ext>
    </p:extLst>
  </p:cSld>
  <p:clrMapOvr>
    <a:masterClrMapping/>
  </p:clrMapOvr>
  <mc:AlternateContent xmlns:mc="http://schemas.openxmlformats.org/markup-compatibility/2006" xmlns:p14="http://schemas.microsoft.com/office/powerpoint/2010/main">
    <mc:Choice Requires="p14">
      <p:transition spd="slow" p14:dur="2000" advTm="82156"/>
    </mc:Choice>
    <mc:Fallback xmlns="">
      <p:transition spd="slow" advTm="82156"/>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Challenge</a:t>
            </a:r>
          </a:p>
        </p:txBody>
      </p:sp>
      <p:sp>
        <p:nvSpPr>
          <p:cNvPr id="3" name="Content Placeholder 2"/>
          <p:cNvSpPr>
            <a:spLocks noGrp="1"/>
          </p:cNvSpPr>
          <p:nvPr>
            <p:ph idx="1"/>
          </p:nvPr>
        </p:nvSpPr>
        <p:spPr>
          <a:xfrm>
            <a:off x="1125586" y="1825624"/>
            <a:ext cx="10515600" cy="4460875"/>
          </a:xfrm>
        </p:spPr>
        <p:txBody>
          <a:bodyPr>
            <a:normAutofit/>
          </a:bodyPr>
          <a:lstStyle/>
          <a:p>
            <a:pPr>
              <a:buFont typeface="Segoe UI Light" panose="020B0502040204020203" pitchFamily="34" charset="0"/>
              <a:buChar char="›"/>
            </a:pPr>
            <a:r>
              <a:rPr lang="en-GB" dirty="0"/>
              <a:t>Each CS defines a relational table (s, p</a:t>
            </a:r>
            <a:r>
              <a:rPr lang="en-GB" baseline="-25000" dirty="0"/>
              <a:t>1</a:t>
            </a:r>
            <a:r>
              <a:rPr lang="en-GB" dirty="0"/>
              <a:t>, p</a:t>
            </a:r>
            <a:r>
              <a:rPr lang="en-GB" baseline="-25000" dirty="0"/>
              <a:t>2</a:t>
            </a:r>
            <a:r>
              <a:rPr lang="en-GB" dirty="0"/>
              <a:t>, …, </a:t>
            </a:r>
            <a:r>
              <a:rPr lang="en-GB" dirty="0" err="1"/>
              <a:t>p</a:t>
            </a:r>
            <a:r>
              <a:rPr lang="en-GB" baseline="-25000" dirty="0" err="1"/>
              <a:t>k</a:t>
            </a:r>
            <a:r>
              <a:rPr lang="en-GB" dirty="0"/>
              <a:t>)</a:t>
            </a:r>
          </a:p>
          <a:p>
            <a:pPr>
              <a:buFont typeface="Segoe UI Light" panose="020B0502040204020203" pitchFamily="34" charset="0"/>
              <a:buChar char="›"/>
            </a:pPr>
            <a:r>
              <a:rPr lang="en-GB" dirty="0"/>
              <a:t>Merging of CS tables results in NULL values for non-shared attributes</a:t>
            </a:r>
          </a:p>
          <a:p>
            <a:pPr>
              <a:buFont typeface="Segoe UI Light" panose="020B0502040204020203" pitchFamily="34" charset="0"/>
              <a:buChar char="›"/>
            </a:pPr>
            <a:r>
              <a:rPr lang="en-GB" dirty="0"/>
              <a:t>Challenge: merge CSs and reduce NULL value effect </a:t>
            </a:r>
            <a:br>
              <a:rPr lang="en-GB" dirty="0"/>
            </a:br>
            <a:br>
              <a:rPr lang="en-GB" dirty="0"/>
            </a:br>
            <a:r>
              <a:rPr lang="en-GB" dirty="0"/>
              <a:t>e.g.:</a:t>
            </a:r>
            <a:br>
              <a:rPr lang="en-GB" dirty="0"/>
            </a:br>
            <a:r>
              <a:rPr lang="en-GB" sz="2000" dirty="0">
                <a:solidFill>
                  <a:prstClr val="black">
                    <a:lumMod val="75000"/>
                    <a:lumOff val="25000"/>
                  </a:prstClr>
                </a:solidFill>
              </a:rPr>
              <a:t>c</a:t>
            </a:r>
            <a:r>
              <a:rPr lang="en-GB" sz="2000" baseline="-25000" dirty="0">
                <a:solidFill>
                  <a:prstClr val="black">
                    <a:lumMod val="75000"/>
                    <a:lumOff val="25000"/>
                  </a:prstClr>
                </a:solidFill>
              </a:rPr>
              <a:t>0</a:t>
            </a:r>
            <a:r>
              <a:rPr lang="en-GB" sz="2000" dirty="0">
                <a:solidFill>
                  <a:prstClr val="black">
                    <a:lumMod val="75000"/>
                    <a:lumOff val="25000"/>
                  </a:prstClr>
                </a:solidFill>
              </a:rPr>
              <a:t> = {name, age}</a:t>
            </a:r>
            <a:br>
              <a:rPr lang="en-GB" dirty="0"/>
            </a:br>
            <a:r>
              <a:rPr lang="en-GB" sz="2000" dirty="0"/>
              <a:t>c</a:t>
            </a:r>
            <a:r>
              <a:rPr lang="en-GB" sz="2000" baseline="-25000" dirty="0"/>
              <a:t>1</a:t>
            </a:r>
            <a:r>
              <a:rPr lang="en-GB" sz="2000" dirty="0"/>
              <a:t> = {name, age, </a:t>
            </a:r>
            <a:r>
              <a:rPr lang="en-GB" sz="2000" dirty="0" err="1"/>
              <a:t>marriedTo</a:t>
            </a:r>
            <a:r>
              <a:rPr lang="en-GB" sz="2000" dirty="0"/>
              <a:t>}</a:t>
            </a:r>
            <a:br>
              <a:rPr lang="en-GB" sz="2000" dirty="0"/>
            </a:br>
            <a:r>
              <a:rPr lang="en-GB" sz="2000" dirty="0"/>
              <a:t>c</a:t>
            </a:r>
            <a:r>
              <a:rPr lang="en-GB" sz="2000" baseline="-25000" dirty="0"/>
              <a:t>2</a:t>
            </a:r>
            <a:r>
              <a:rPr lang="en-GB" sz="2000" dirty="0"/>
              <a:t> = {name, age, </a:t>
            </a:r>
            <a:r>
              <a:rPr lang="en-GB" sz="2000" dirty="0" err="1"/>
              <a:t>marriedTo</a:t>
            </a:r>
            <a:r>
              <a:rPr lang="en-GB" sz="2000" dirty="0"/>
              <a:t>, </a:t>
            </a:r>
            <a:r>
              <a:rPr lang="en-GB" sz="2000" dirty="0" err="1"/>
              <a:t>worksAt</a:t>
            </a:r>
            <a:r>
              <a:rPr lang="en-GB" sz="2000" dirty="0"/>
              <a:t>}</a:t>
            </a:r>
          </a:p>
          <a:p>
            <a:pPr>
              <a:buFont typeface="Segoe UI Light" panose="020B0502040204020203" pitchFamily="34" charset="0"/>
              <a:buChar char="›"/>
            </a:pPr>
            <a:endParaRPr lang="en-GB" dirty="0"/>
          </a:p>
        </p:txBody>
      </p:sp>
      <p:pic>
        <p:nvPicPr>
          <p:cNvPr id="6" name="Picture 5">
            <a:extLst>
              <a:ext uri="{FF2B5EF4-FFF2-40B4-BE49-F238E27FC236}">
                <a16:creationId xmlns:a16="http://schemas.microsoft.com/office/drawing/2014/main" id="{0B25C056-7E7F-4F4E-86C5-4CA3CE01CF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3893" y="3789940"/>
            <a:ext cx="4526204" cy="2496559"/>
          </a:xfrm>
          <a:prstGeom prst="rect">
            <a:avLst/>
          </a:prstGeom>
        </p:spPr>
      </p:pic>
      <p:sp>
        <p:nvSpPr>
          <p:cNvPr id="4" name="Footer Placeholder 3">
            <a:extLst>
              <a:ext uri="{FF2B5EF4-FFF2-40B4-BE49-F238E27FC236}">
                <a16:creationId xmlns:a16="http://schemas.microsoft.com/office/drawing/2014/main" id="{EB923292-1A5F-452A-8E1A-814A7259E277}"/>
              </a:ext>
            </a:extLst>
          </p:cNvPr>
          <p:cNvSpPr>
            <a:spLocks noGrp="1"/>
          </p:cNvSpPr>
          <p:nvPr>
            <p:ph type="ftr" sz="quarter" idx="11"/>
          </p:nvPr>
        </p:nvSpPr>
        <p:spPr/>
        <p:txBody>
          <a:bodyPr/>
          <a:lstStyle/>
          <a:p>
            <a:r>
              <a:rPr lang="en-GB"/>
              <a:t>DOLAP 2020</a:t>
            </a:r>
          </a:p>
        </p:txBody>
      </p:sp>
      <p:sp>
        <p:nvSpPr>
          <p:cNvPr id="7" name="Slide Number Placeholder 6">
            <a:extLst>
              <a:ext uri="{FF2B5EF4-FFF2-40B4-BE49-F238E27FC236}">
                <a16:creationId xmlns:a16="http://schemas.microsoft.com/office/drawing/2014/main" id="{565A46F6-0913-453E-AAAD-A012CA4704D5}"/>
              </a:ext>
            </a:extLst>
          </p:cNvPr>
          <p:cNvSpPr>
            <a:spLocks noGrp="1"/>
          </p:cNvSpPr>
          <p:nvPr>
            <p:ph type="sldNum" sz="quarter" idx="12"/>
          </p:nvPr>
        </p:nvSpPr>
        <p:spPr/>
        <p:txBody>
          <a:bodyPr/>
          <a:lstStyle/>
          <a:p>
            <a:fld id="{383EA309-0D22-4885-BD68-426DD2D34F33}" type="slidenum">
              <a:rPr lang="en-GB" smtClean="0"/>
              <a:t>11</a:t>
            </a:fld>
            <a:endParaRPr lang="en-GB" dirty="0"/>
          </a:p>
        </p:txBody>
      </p:sp>
    </p:spTree>
    <p:extLst>
      <p:ext uri="{BB962C8B-B14F-4D97-AF65-F5344CB8AC3E}">
        <p14:creationId xmlns:p14="http://schemas.microsoft.com/office/powerpoint/2010/main" val="559555374"/>
      </p:ext>
    </p:extLst>
  </p:cSld>
  <p:clrMapOvr>
    <a:masterClrMapping/>
  </p:clrMapOvr>
  <mc:AlternateContent xmlns:mc="http://schemas.openxmlformats.org/markup-compatibility/2006" xmlns:p14="http://schemas.microsoft.com/office/powerpoint/2010/main">
    <mc:Choice Requires="p14">
      <p:transition spd="slow" p14:dur="2000" advTm="90140"/>
    </mc:Choice>
    <mc:Fallback xmlns="">
      <p:transition spd="slow" advTm="9014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Approach</a:t>
            </a:r>
          </a:p>
        </p:txBody>
      </p:sp>
      <p:sp>
        <p:nvSpPr>
          <p:cNvPr id="3" name="Content Placeholder 2"/>
          <p:cNvSpPr>
            <a:spLocks noGrp="1"/>
          </p:cNvSpPr>
          <p:nvPr>
            <p:ph idx="1"/>
          </p:nvPr>
        </p:nvSpPr>
        <p:spPr>
          <a:xfrm>
            <a:off x="1125586" y="1825624"/>
            <a:ext cx="10515600" cy="4460875"/>
          </a:xfrm>
        </p:spPr>
        <p:txBody>
          <a:bodyPr>
            <a:normAutofit fontScale="92500" lnSpcReduction="20000"/>
          </a:bodyPr>
          <a:lstStyle/>
          <a:p>
            <a:pPr>
              <a:buFont typeface="Segoe UI Light" panose="020B0502040204020203" pitchFamily="34" charset="0"/>
              <a:buChar char="›"/>
            </a:pPr>
            <a:r>
              <a:rPr lang="en-GB" dirty="0"/>
              <a:t>Use a </a:t>
            </a:r>
            <a:r>
              <a:rPr lang="en-GB" dirty="0">
                <a:solidFill>
                  <a:srgbClr val="C00000"/>
                </a:solidFill>
              </a:rPr>
              <a:t>dense</a:t>
            </a:r>
            <a:r>
              <a:rPr lang="en-GB" dirty="0"/>
              <a:t> </a:t>
            </a:r>
            <a:r>
              <a:rPr lang="en-GB" dirty="0">
                <a:solidFill>
                  <a:srgbClr val="C00000"/>
                </a:solidFill>
              </a:rPr>
              <a:t>child</a:t>
            </a:r>
            <a:r>
              <a:rPr lang="en-GB" dirty="0"/>
              <a:t> table and merge its parents into it</a:t>
            </a:r>
          </a:p>
          <a:p>
            <a:pPr lvl="1">
              <a:buFont typeface="Segoe UI Light" panose="020B0502040204020203" pitchFamily="34" charset="0"/>
              <a:buChar char="›"/>
            </a:pPr>
            <a:r>
              <a:rPr lang="en-GB" b="1" dirty="0"/>
              <a:t>Why dense? -&gt; </a:t>
            </a:r>
            <a:r>
              <a:rPr lang="en-GB" dirty="0"/>
              <a:t># of NULLs is proportional to # of records of table to be merged </a:t>
            </a:r>
          </a:p>
          <a:p>
            <a:pPr lvl="1">
              <a:buFont typeface="Segoe UI Light" panose="020B0502040204020203" pitchFamily="34" charset="0"/>
              <a:buChar char="›"/>
            </a:pPr>
            <a:r>
              <a:rPr lang="en-GB" b="1" dirty="0"/>
              <a:t>Why child? -&gt; </a:t>
            </a:r>
            <a:r>
              <a:rPr lang="en-GB" dirty="0"/>
              <a:t>more specialized, thus will contain columns of parents</a:t>
            </a:r>
          </a:p>
          <a:p>
            <a:pPr>
              <a:buFont typeface="Segoe UI Light" panose="020B0502040204020203" pitchFamily="34" charset="0"/>
              <a:buChar char="›"/>
            </a:pPr>
            <a:r>
              <a:rPr lang="en-GB" dirty="0"/>
              <a:t>Identify </a:t>
            </a:r>
            <a:r>
              <a:rPr lang="en-GB" dirty="0">
                <a:solidFill>
                  <a:schemeClr val="tx1"/>
                </a:solidFill>
              </a:rPr>
              <a:t>dense</a:t>
            </a:r>
            <a:r>
              <a:rPr lang="en-GB" dirty="0"/>
              <a:t> CSs</a:t>
            </a:r>
          </a:p>
          <a:p>
            <a:pPr lvl="2">
              <a:buFont typeface="Segoe UI Light" panose="020B0502040204020203" pitchFamily="34" charset="0"/>
              <a:buChar char="›"/>
            </a:pPr>
            <a:r>
              <a:rPr lang="en-GB" dirty="0"/>
              <a:t>if |c</a:t>
            </a:r>
            <a:r>
              <a:rPr lang="en-GB" baseline="-25000" dirty="0"/>
              <a:t>i</a:t>
            </a:r>
            <a:r>
              <a:rPr lang="en-GB" dirty="0"/>
              <a:t>| &gt; </a:t>
            </a:r>
            <a:r>
              <a:rPr lang="en-GB" i="1" dirty="0"/>
              <a:t>m x |</a:t>
            </a:r>
            <a:r>
              <a:rPr lang="en-GB" i="1" dirty="0" err="1"/>
              <a:t>c</a:t>
            </a:r>
            <a:r>
              <a:rPr lang="en-GB" i="1" baseline="-25000" dirty="0" err="1"/>
              <a:t>max</a:t>
            </a:r>
            <a:r>
              <a:rPr lang="en-GB" i="1" dirty="0"/>
              <a:t>|</a:t>
            </a:r>
            <a:r>
              <a:rPr lang="en-GB" dirty="0"/>
              <a:t> parameter =&gt; c</a:t>
            </a:r>
            <a:r>
              <a:rPr lang="en-GB" baseline="-25000" dirty="0"/>
              <a:t>i</a:t>
            </a:r>
            <a:r>
              <a:rPr lang="en-GB" dirty="0"/>
              <a:t> is dense</a:t>
            </a:r>
          </a:p>
          <a:p>
            <a:pPr lvl="1">
              <a:buFont typeface="Segoe UI Light" panose="020B0502040204020203" pitchFamily="34" charset="0"/>
              <a:buChar char="›"/>
            </a:pPr>
            <a:r>
              <a:rPr lang="en-GB" dirty="0"/>
              <a:t>Every resulting (merged) table will contain </a:t>
            </a:r>
            <a:r>
              <a:rPr lang="en-GB" b="1" dirty="0"/>
              <a:t>exactly one dense node </a:t>
            </a:r>
            <a:r>
              <a:rPr lang="en-GB" dirty="0"/>
              <a:t>(and several non-dense)</a:t>
            </a:r>
          </a:p>
          <a:p>
            <a:pPr>
              <a:buFont typeface="Segoe UI Light" panose="020B0502040204020203" pitchFamily="34" charset="0"/>
              <a:buChar char="›"/>
            </a:pPr>
            <a:r>
              <a:rPr lang="en-GB" dirty="0"/>
              <a:t>Find optimal merging of ancestors to dense child CSs</a:t>
            </a:r>
          </a:p>
          <a:p>
            <a:pPr marL="0" indent="0">
              <a:buNone/>
            </a:pPr>
            <a:br>
              <a:rPr lang="en-GB" sz="2600" dirty="0"/>
            </a:br>
            <a:r>
              <a:rPr lang="en-GB" sz="2600" dirty="0"/>
              <a:t>e.g.</a:t>
            </a:r>
            <a:br>
              <a:rPr lang="en-GB" sz="2600" dirty="0"/>
            </a:br>
            <a:r>
              <a:rPr lang="en-GB" sz="2600" dirty="0"/>
              <a:t>c</a:t>
            </a:r>
            <a:r>
              <a:rPr lang="en-GB" sz="2600" baseline="-25000" dirty="0"/>
              <a:t>1</a:t>
            </a:r>
            <a:r>
              <a:rPr lang="en-GB" sz="2600" dirty="0"/>
              <a:t>: {name, age, address}, c</a:t>
            </a:r>
            <a:r>
              <a:rPr lang="en-GB" sz="2600" baseline="-25000" dirty="0"/>
              <a:t>2</a:t>
            </a:r>
            <a:r>
              <a:rPr lang="en-GB" sz="2600" dirty="0"/>
              <a:t>:</a:t>
            </a:r>
            <a:r>
              <a:rPr lang="en-GB" sz="2600" baseline="-25000" dirty="0"/>
              <a:t> </a:t>
            </a:r>
            <a:r>
              <a:rPr lang="en-GB" sz="2600" dirty="0"/>
              <a:t>{name, age}: c</a:t>
            </a:r>
            <a:r>
              <a:rPr lang="en-GB" sz="2600" baseline="-25000" dirty="0"/>
              <a:t>1</a:t>
            </a:r>
            <a:r>
              <a:rPr lang="en-GB" sz="2600" dirty="0"/>
              <a:t> child of c</a:t>
            </a:r>
            <a:r>
              <a:rPr lang="en-GB" sz="2600" baseline="-25000" dirty="0"/>
              <a:t>2</a:t>
            </a:r>
          </a:p>
          <a:p>
            <a:pPr marL="0" indent="0">
              <a:buNone/>
            </a:pPr>
            <a:r>
              <a:rPr lang="en-GB" sz="2600" dirty="0" err="1"/>
              <a:t>hier_merge</a:t>
            </a:r>
            <a:r>
              <a:rPr lang="en-GB" sz="2600" dirty="0"/>
              <a:t>(c</a:t>
            </a:r>
            <a:r>
              <a:rPr lang="en-GB" sz="2600" baseline="-25000" dirty="0"/>
              <a:t>1</a:t>
            </a:r>
            <a:r>
              <a:rPr lang="en-GB" sz="2600" dirty="0"/>
              <a:t>, c</a:t>
            </a:r>
            <a:r>
              <a:rPr lang="en-GB" sz="2600" baseline="-25000" dirty="0"/>
              <a:t>2</a:t>
            </a:r>
            <a:r>
              <a:rPr lang="en-GB" sz="2600" dirty="0"/>
              <a:t>) = c</a:t>
            </a:r>
            <a:r>
              <a:rPr lang="en-GB" sz="2600" baseline="-25000" dirty="0"/>
              <a:t>12</a:t>
            </a:r>
            <a:endParaRPr lang="en-GB" sz="2600" dirty="0"/>
          </a:p>
          <a:p>
            <a:pPr marL="457200" lvl="1" indent="0">
              <a:buNone/>
            </a:pPr>
            <a:r>
              <a:rPr lang="en-GB" sz="2200" dirty="0"/>
              <a:t>c</a:t>
            </a:r>
            <a:r>
              <a:rPr lang="en-GB" sz="2200" baseline="-25000" dirty="0"/>
              <a:t>12</a:t>
            </a:r>
            <a:r>
              <a:rPr lang="en-GB" sz="2200" dirty="0"/>
              <a:t>: {name, age, address)</a:t>
            </a:r>
            <a:endParaRPr lang="en-GB" sz="2200" baseline="-25000" dirty="0"/>
          </a:p>
        </p:txBody>
      </p:sp>
      <p:sp>
        <p:nvSpPr>
          <p:cNvPr id="4" name="Footer Placeholder 3">
            <a:extLst>
              <a:ext uri="{FF2B5EF4-FFF2-40B4-BE49-F238E27FC236}">
                <a16:creationId xmlns:a16="http://schemas.microsoft.com/office/drawing/2014/main" id="{D8B4251F-9F43-4867-B1A5-33B0C26234A8}"/>
              </a:ext>
            </a:extLst>
          </p:cNvPr>
          <p:cNvSpPr>
            <a:spLocks noGrp="1"/>
          </p:cNvSpPr>
          <p:nvPr>
            <p:ph type="ftr" sz="quarter" idx="11"/>
          </p:nvPr>
        </p:nvSpPr>
        <p:spPr/>
        <p:txBody>
          <a:bodyPr/>
          <a:lstStyle/>
          <a:p>
            <a:r>
              <a:rPr lang="en-GB"/>
              <a:t>DOLAP 2020</a:t>
            </a:r>
          </a:p>
        </p:txBody>
      </p:sp>
      <p:sp>
        <p:nvSpPr>
          <p:cNvPr id="6" name="Slide Number Placeholder 5">
            <a:extLst>
              <a:ext uri="{FF2B5EF4-FFF2-40B4-BE49-F238E27FC236}">
                <a16:creationId xmlns:a16="http://schemas.microsoft.com/office/drawing/2014/main" id="{6C80850B-869D-4237-B740-D6CF83D49982}"/>
              </a:ext>
            </a:extLst>
          </p:cNvPr>
          <p:cNvSpPr>
            <a:spLocks noGrp="1"/>
          </p:cNvSpPr>
          <p:nvPr>
            <p:ph type="sldNum" sz="quarter" idx="12"/>
          </p:nvPr>
        </p:nvSpPr>
        <p:spPr/>
        <p:txBody>
          <a:bodyPr/>
          <a:lstStyle/>
          <a:p>
            <a:fld id="{383EA309-0D22-4885-BD68-426DD2D34F33}" type="slidenum">
              <a:rPr lang="en-GB" smtClean="0"/>
              <a:t>12</a:t>
            </a:fld>
            <a:endParaRPr lang="en-GB" dirty="0"/>
          </a:p>
        </p:txBody>
      </p:sp>
    </p:spTree>
    <p:extLst>
      <p:ext uri="{BB962C8B-B14F-4D97-AF65-F5344CB8AC3E}">
        <p14:creationId xmlns:p14="http://schemas.microsoft.com/office/powerpoint/2010/main" val="1695329368"/>
      </p:ext>
    </p:extLst>
  </p:cSld>
  <p:clrMapOvr>
    <a:masterClrMapping/>
  </p:clrMapOvr>
  <mc:AlternateContent xmlns:mc="http://schemas.openxmlformats.org/markup-compatibility/2006" xmlns:p14="http://schemas.microsoft.com/office/powerpoint/2010/main">
    <mc:Choice Requires="p14">
      <p:transition spd="slow" p14:dur="2000" advTm="72650"/>
    </mc:Choice>
    <mc:Fallback xmlns="">
      <p:transition spd="slow" advTm="7265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81530-81AD-4C00-A1A2-4CD505C35C89}"/>
              </a:ext>
            </a:extLst>
          </p:cNvPr>
          <p:cNvSpPr>
            <a:spLocks noGrp="1"/>
          </p:cNvSpPr>
          <p:nvPr>
            <p:ph type="title"/>
          </p:nvPr>
        </p:nvSpPr>
        <p:spPr/>
        <p:txBody>
          <a:bodyPr/>
          <a:lstStyle/>
          <a:p>
            <a:r>
              <a:rPr lang="en-US" dirty="0"/>
              <a:t>CS Graph Example</a:t>
            </a:r>
            <a:endParaRPr lang="en-GB" dirty="0"/>
          </a:p>
        </p:txBody>
      </p:sp>
      <p:sp>
        <p:nvSpPr>
          <p:cNvPr id="4" name="Footer Placeholder 3">
            <a:extLst>
              <a:ext uri="{FF2B5EF4-FFF2-40B4-BE49-F238E27FC236}">
                <a16:creationId xmlns:a16="http://schemas.microsoft.com/office/drawing/2014/main" id="{A2F81A00-C33C-4224-8150-424D74D0ED15}"/>
              </a:ext>
            </a:extLst>
          </p:cNvPr>
          <p:cNvSpPr>
            <a:spLocks noGrp="1"/>
          </p:cNvSpPr>
          <p:nvPr>
            <p:ph type="ftr" sz="quarter" idx="11"/>
          </p:nvPr>
        </p:nvSpPr>
        <p:spPr/>
        <p:txBody>
          <a:bodyPr/>
          <a:lstStyle/>
          <a:p>
            <a:r>
              <a:rPr lang="en-GB"/>
              <a:t>DOLAP 2020</a:t>
            </a:r>
            <a:endParaRPr lang="en-GB" dirty="0"/>
          </a:p>
        </p:txBody>
      </p:sp>
      <p:pic>
        <p:nvPicPr>
          <p:cNvPr id="5" name="Picture 4">
            <a:extLst>
              <a:ext uri="{FF2B5EF4-FFF2-40B4-BE49-F238E27FC236}">
                <a16:creationId xmlns:a16="http://schemas.microsoft.com/office/drawing/2014/main" id="{323CA706-0D31-44F8-A05B-71DF6E9AA887}"/>
              </a:ext>
            </a:extLst>
          </p:cNvPr>
          <p:cNvPicPr>
            <a:picLocks noChangeAspect="1"/>
          </p:cNvPicPr>
          <p:nvPr/>
        </p:nvPicPr>
        <p:blipFill>
          <a:blip r:embed="rId3"/>
          <a:stretch>
            <a:fillRect/>
          </a:stretch>
        </p:blipFill>
        <p:spPr>
          <a:xfrm>
            <a:off x="2160837" y="1331472"/>
            <a:ext cx="7547367" cy="4836525"/>
          </a:xfrm>
          <a:prstGeom prst="rect">
            <a:avLst/>
          </a:prstGeom>
        </p:spPr>
      </p:pic>
      <p:sp>
        <p:nvSpPr>
          <p:cNvPr id="3" name="Slide Number Placeholder 2">
            <a:extLst>
              <a:ext uri="{FF2B5EF4-FFF2-40B4-BE49-F238E27FC236}">
                <a16:creationId xmlns:a16="http://schemas.microsoft.com/office/drawing/2014/main" id="{0CA78B2B-51CC-423B-8CF7-E81F9EC8EEAB}"/>
              </a:ext>
            </a:extLst>
          </p:cNvPr>
          <p:cNvSpPr>
            <a:spLocks noGrp="1"/>
          </p:cNvSpPr>
          <p:nvPr>
            <p:ph type="sldNum" sz="quarter" idx="12"/>
          </p:nvPr>
        </p:nvSpPr>
        <p:spPr/>
        <p:txBody>
          <a:bodyPr/>
          <a:lstStyle/>
          <a:p>
            <a:fld id="{383EA309-0D22-4885-BD68-426DD2D34F33}" type="slidenum">
              <a:rPr lang="en-GB" smtClean="0"/>
              <a:t>13</a:t>
            </a:fld>
            <a:endParaRPr lang="en-GB" dirty="0"/>
          </a:p>
        </p:txBody>
      </p:sp>
    </p:spTree>
    <p:extLst>
      <p:ext uri="{BB962C8B-B14F-4D97-AF65-F5344CB8AC3E}">
        <p14:creationId xmlns:p14="http://schemas.microsoft.com/office/powerpoint/2010/main" val="2456343859"/>
      </p:ext>
    </p:extLst>
  </p:cSld>
  <p:clrMapOvr>
    <a:masterClrMapping/>
  </p:clrMapOvr>
  <mc:AlternateContent xmlns:mc="http://schemas.openxmlformats.org/markup-compatibility/2006" xmlns:p14="http://schemas.microsoft.com/office/powerpoint/2010/main">
    <mc:Choice Requires="p14">
      <p:transition spd="slow" p14:dur="2000" advTm="58783"/>
    </mc:Choice>
    <mc:Fallback xmlns="">
      <p:transition spd="slow" advTm="58783"/>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Approach - Example</a:t>
            </a:r>
          </a:p>
        </p:txBody>
      </p:sp>
      <p:pic>
        <p:nvPicPr>
          <p:cNvPr id="6" name="Picture 5">
            <a:extLst>
              <a:ext uri="{FF2B5EF4-FFF2-40B4-BE49-F238E27FC236}">
                <a16:creationId xmlns:a16="http://schemas.microsoft.com/office/drawing/2014/main" id="{EB1A0652-872E-4242-947E-FE4E710B70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0863" y="2067387"/>
            <a:ext cx="9204667" cy="2865339"/>
          </a:xfrm>
          <a:prstGeom prst="rect">
            <a:avLst/>
          </a:prstGeom>
        </p:spPr>
      </p:pic>
      <p:sp>
        <p:nvSpPr>
          <p:cNvPr id="3" name="Footer Placeholder 2">
            <a:extLst>
              <a:ext uri="{FF2B5EF4-FFF2-40B4-BE49-F238E27FC236}">
                <a16:creationId xmlns:a16="http://schemas.microsoft.com/office/drawing/2014/main" id="{14B52A13-C648-4475-AEE3-9511ED28CDDE}"/>
              </a:ext>
            </a:extLst>
          </p:cNvPr>
          <p:cNvSpPr>
            <a:spLocks noGrp="1"/>
          </p:cNvSpPr>
          <p:nvPr>
            <p:ph type="ftr" sz="quarter" idx="11"/>
          </p:nvPr>
        </p:nvSpPr>
        <p:spPr/>
        <p:txBody>
          <a:bodyPr/>
          <a:lstStyle/>
          <a:p>
            <a:r>
              <a:rPr lang="en-GB"/>
              <a:t>DOLAP 2020</a:t>
            </a:r>
          </a:p>
        </p:txBody>
      </p:sp>
      <p:sp>
        <p:nvSpPr>
          <p:cNvPr id="5" name="Slide Number Placeholder 4">
            <a:extLst>
              <a:ext uri="{FF2B5EF4-FFF2-40B4-BE49-F238E27FC236}">
                <a16:creationId xmlns:a16="http://schemas.microsoft.com/office/drawing/2014/main" id="{349D90E7-3C1C-4F2C-84CC-DD5C1DF4626F}"/>
              </a:ext>
            </a:extLst>
          </p:cNvPr>
          <p:cNvSpPr>
            <a:spLocks noGrp="1"/>
          </p:cNvSpPr>
          <p:nvPr>
            <p:ph type="sldNum" sz="quarter" idx="12"/>
          </p:nvPr>
        </p:nvSpPr>
        <p:spPr/>
        <p:txBody>
          <a:bodyPr/>
          <a:lstStyle/>
          <a:p>
            <a:fld id="{383EA309-0D22-4885-BD68-426DD2D34F33}" type="slidenum">
              <a:rPr lang="en-GB" smtClean="0"/>
              <a:t>14</a:t>
            </a:fld>
            <a:endParaRPr lang="en-GB" dirty="0"/>
          </a:p>
        </p:txBody>
      </p:sp>
    </p:spTree>
    <p:extLst>
      <p:ext uri="{BB962C8B-B14F-4D97-AF65-F5344CB8AC3E}">
        <p14:creationId xmlns:p14="http://schemas.microsoft.com/office/powerpoint/2010/main" val="2925764097"/>
      </p:ext>
    </p:extLst>
  </p:cSld>
  <p:clrMapOvr>
    <a:masterClrMapping/>
  </p:clrMapOvr>
  <mc:AlternateContent xmlns:mc="http://schemas.openxmlformats.org/markup-compatibility/2006" xmlns:p14="http://schemas.microsoft.com/office/powerpoint/2010/main">
    <mc:Choice Requires="p14">
      <p:transition spd="slow" p14:dur="2000" advTm="102458"/>
    </mc:Choice>
    <mc:Fallback xmlns="">
      <p:transition spd="slow" advTm="102458"/>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Approach – Loading and Merging</a:t>
            </a:r>
          </a:p>
        </p:txBody>
      </p:sp>
      <p:sp>
        <p:nvSpPr>
          <p:cNvPr id="3" name="Content Placeholder 2"/>
          <p:cNvSpPr>
            <a:spLocks noGrp="1"/>
          </p:cNvSpPr>
          <p:nvPr>
            <p:ph idx="1"/>
          </p:nvPr>
        </p:nvSpPr>
        <p:spPr>
          <a:xfrm>
            <a:off x="1125586" y="1825624"/>
            <a:ext cx="10515600" cy="4460875"/>
          </a:xfrm>
        </p:spPr>
        <p:txBody>
          <a:bodyPr>
            <a:normAutofit/>
          </a:bodyPr>
          <a:lstStyle/>
          <a:p>
            <a:pPr>
              <a:buFont typeface="Segoe UI Light" panose="020B0502040204020203" pitchFamily="34" charset="0"/>
              <a:buChar char="›"/>
            </a:pPr>
            <a:r>
              <a:rPr lang="en-GB" dirty="0"/>
              <a:t>Finding the optimal solution is equivalent to enumerating all possible sub-graphs -&gt; </a:t>
            </a:r>
            <a:r>
              <a:rPr lang="en-GB" i="1" dirty="0"/>
              <a:t>exponential</a:t>
            </a:r>
          </a:p>
          <a:p>
            <a:pPr>
              <a:buFont typeface="Segoe UI Light" panose="020B0502040204020203" pitchFamily="34" charset="0"/>
              <a:buChar char="›"/>
            </a:pPr>
            <a:r>
              <a:rPr lang="en-GB" dirty="0">
                <a:solidFill>
                  <a:schemeClr val="accent1"/>
                </a:solidFill>
              </a:rPr>
              <a:t>Greedy approximation</a:t>
            </a:r>
          </a:p>
          <a:p>
            <a:pPr lvl="1">
              <a:buFont typeface="Segoe UI Light" panose="020B0502040204020203" pitchFamily="34" charset="0"/>
              <a:buChar char="›"/>
            </a:pPr>
            <a:r>
              <a:rPr lang="en-GB" dirty="0"/>
              <a:t>At each step, merge parent CS and dense child CS that minimize objective cost function</a:t>
            </a:r>
          </a:p>
          <a:p>
            <a:pPr lvl="1">
              <a:buFont typeface="Segoe UI Light" panose="020B0502040204020203" pitchFamily="34" charset="0"/>
              <a:buChar char="›"/>
            </a:pPr>
            <a:r>
              <a:rPr lang="en-GB" dirty="0"/>
              <a:t>Cost function minimizes the number of NULL values introduced by the merge</a:t>
            </a:r>
          </a:p>
          <a:p>
            <a:pPr>
              <a:buFont typeface="Segoe UI Light" panose="020B0502040204020203" pitchFamily="34" charset="0"/>
              <a:buChar char="›"/>
            </a:pPr>
            <a:r>
              <a:rPr lang="en-GB" dirty="0"/>
              <a:t>Tuning of </a:t>
            </a:r>
            <a:r>
              <a:rPr lang="en-GB" i="1" dirty="0"/>
              <a:t>m</a:t>
            </a:r>
            <a:r>
              <a:rPr lang="en-GB" dirty="0"/>
              <a:t> parameter</a:t>
            </a:r>
            <a:br>
              <a:rPr lang="en-GB" dirty="0"/>
            </a:br>
            <a:endParaRPr lang="en-GB" dirty="0"/>
          </a:p>
          <a:p>
            <a:pPr>
              <a:buFont typeface="Segoe UI Light" panose="020B0502040204020203" pitchFamily="34" charset="0"/>
              <a:buChar char="›"/>
            </a:pPr>
            <a:endParaRPr lang="en-GB" dirty="0"/>
          </a:p>
        </p:txBody>
      </p:sp>
      <p:sp>
        <p:nvSpPr>
          <p:cNvPr id="4" name="Footer Placeholder 3">
            <a:extLst>
              <a:ext uri="{FF2B5EF4-FFF2-40B4-BE49-F238E27FC236}">
                <a16:creationId xmlns:a16="http://schemas.microsoft.com/office/drawing/2014/main" id="{A8E470D3-4E71-4FF7-A797-502FFD3CD233}"/>
              </a:ext>
            </a:extLst>
          </p:cNvPr>
          <p:cNvSpPr>
            <a:spLocks noGrp="1"/>
          </p:cNvSpPr>
          <p:nvPr>
            <p:ph type="ftr" sz="quarter" idx="11"/>
          </p:nvPr>
        </p:nvSpPr>
        <p:spPr/>
        <p:txBody>
          <a:bodyPr/>
          <a:lstStyle/>
          <a:p>
            <a:r>
              <a:rPr lang="en-GB"/>
              <a:t>DOLAP 2020</a:t>
            </a:r>
          </a:p>
        </p:txBody>
      </p:sp>
      <p:sp>
        <p:nvSpPr>
          <p:cNvPr id="5" name="Slide Number Placeholder 4">
            <a:extLst>
              <a:ext uri="{FF2B5EF4-FFF2-40B4-BE49-F238E27FC236}">
                <a16:creationId xmlns:a16="http://schemas.microsoft.com/office/drawing/2014/main" id="{0FAC3340-F5A6-4226-9F5F-E516FC5DD4A5}"/>
              </a:ext>
            </a:extLst>
          </p:cNvPr>
          <p:cNvSpPr>
            <a:spLocks noGrp="1"/>
          </p:cNvSpPr>
          <p:nvPr>
            <p:ph type="sldNum" sz="quarter" idx="12"/>
          </p:nvPr>
        </p:nvSpPr>
        <p:spPr/>
        <p:txBody>
          <a:bodyPr/>
          <a:lstStyle/>
          <a:p>
            <a:fld id="{383EA309-0D22-4885-BD68-426DD2D34F33}" type="slidenum">
              <a:rPr lang="en-GB" smtClean="0"/>
              <a:t>15</a:t>
            </a:fld>
            <a:endParaRPr lang="en-GB" dirty="0"/>
          </a:p>
        </p:txBody>
      </p:sp>
    </p:spTree>
    <p:extLst>
      <p:ext uri="{BB962C8B-B14F-4D97-AF65-F5344CB8AC3E}">
        <p14:creationId xmlns:p14="http://schemas.microsoft.com/office/powerpoint/2010/main" val="3538263154"/>
      </p:ext>
    </p:extLst>
  </p:cSld>
  <p:clrMapOvr>
    <a:masterClrMapping/>
  </p:clrMapOvr>
  <mc:AlternateContent xmlns:mc="http://schemas.openxmlformats.org/markup-compatibility/2006" xmlns:p14="http://schemas.microsoft.com/office/powerpoint/2010/main">
    <mc:Choice Requires="p14">
      <p:transition spd="slow" p14:dur="2000" advTm="62705"/>
    </mc:Choice>
    <mc:Fallback xmlns="">
      <p:transition spd="slow" advTm="62705"/>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Approach – Querying</a:t>
            </a:r>
          </a:p>
        </p:txBody>
      </p:sp>
      <p:sp>
        <p:nvSpPr>
          <p:cNvPr id="3" name="Content Placeholder 2"/>
          <p:cNvSpPr>
            <a:spLocks noGrp="1"/>
          </p:cNvSpPr>
          <p:nvPr>
            <p:ph idx="1"/>
          </p:nvPr>
        </p:nvSpPr>
        <p:spPr>
          <a:xfrm>
            <a:off x="1125586" y="1825624"/>
            <a:ext cx="10515600" cy="4460875"/>
          </a:xfrm>
        </p:spPr>
        <p:txBody>
          <a:bodyPr>
            <a:normAutofit/>
          </a:bodyPr>
          <a:lstStyle/>
          <a:p>
            <a:pPr>
              <a:buFont typeface="Segoe UI Light" panose="020B0502040204020203" pitchFamily="34" charset="0"/>
              <a:buChar char="›"/>
            </a:pPr>
            <a:r>
              <a:rPr lang="en-GB" dirty="0"/>
              <a:t>Parse incoming SPARQL queries</a:t>
            </a:r>
          </a:p>
          <a:p>
            <a:pPr lvl="1">
              <a:buFont typeface="Segoe UI Light" panose="020B0502040204020203" pitchFamily="34" charset="0"/>
              <a:buChar char="›"/>
            </a:pPr>
            <a:r>
              <a:rPr lang="en-GB" dirty="0"/>
              <a:t>Identify query CSs that match merged CSs in the dataset</a:t>
            </a:r>
          </a:p>
          <a:p>
            <a:pPr lvl="1">
              <a:buFont typeface="Segoe UI Light" panose="020B0502040204020203" pitchFamily="34" charset="0"/>
              <a:buChar char="›"/>
            </a:pPr>
            <a:r>
              <a:rPr lang="en-GB" dirty="0"/>
              <a:t>Rewrite query as an SQL statement with UNIONs between matched CSs</a:t>
            </a:r>
          </a:p>
          <a:p>
            <a:pPr lvl="1">
              <a:buFont typeface="Segoe UI Light" panose="020B0502040204020203" pitchFamily="34" charset="0"/>
              <a:buChar char="›"/>
            </a:pPr>
            <a:r>
              <a:rPr lang="en-GB" dirty="0"/>
              <a:t>In case of SO/OS joins, prune off CSs that are not linked</a:t>
            </a:r>
          </a:p>
          <a:p>
            <a:pPr>
              <a:buFont typeface="Segoe UI Light" panose="020B0502040204020203" pitchFamily="34" charset="0"/>
              <a:buChar char="›"/>
            </a:pPr>
            <a:r>
              <a:rPr lang="en-GB" dirty="0"/>
              <a:t>Pass final query to relational optimizer</a:t>
            </a:r>
          </a:p>
          <a:p>
            <a:pPr>
              <a:buFont typeface="Segoe UI Light" panose="020B0502040204020203" pitchFamily="34" charset="0"/>
              <a:buChar char="›"/>
            </a:pPr>
            <a:r>
              <a:rPr lang="en-GB" dirty="0"/>
              <a:t>Build and output results</a:t>
            </a:r>
            <a:br>
              <a:rPr lang="en-GB" dirty="0"/>
            </a:br>
            <a:endParaRPr lang="en-GB" dirty="0"/>
          </a:p>
          <a:p>
            <a:pPr>
              <a:buFont typeface="Segoe UI Light" panose="020B0502040204020203" pitchFamily="34" charset="0"/>
              <a:buChar char="›"/>
            </a:pPr>
            <a:endParaRPr lang="en-GB" dirty="0"/>
          </a:p>
        </p:txBody>
      </p:sp>
      <p:sp>
        <p:nvSpPr>
          <p:cNvPr id="4" name="Footer Placeholder 3">
            <a:extLst>
              <a:ext uri="{FF2B5EF4-FFF2-40B4-BE49-F238E27FC236}">
                <a16:creationId xmlns:a16="http://schemas.microsoft.com/office/drawing/2014/main" id="{A8E470D3-4E71-4FF7-A797-502FFD3CD233}"/>
              </a:ext>
            </a:extLst>
          </p:cNvPr>
          <p:cNvSpPr>
            <a:spLocks noGrp="1"/>
          </p:cNvSpPr>
          <p:nvPr>
            <p:ph type="ftr" sz="quarter" idx="11"/>
          </p:nvPr>
        </p:nvSpPr>
        <p:spPr/>
        <p:txBody>
          <a:bodyPr/>
          <a:lstStyle/>
          <a:p>
            <a:r>
              <a:rPr lang="en-GB"/>
              <a:t>DOLAP 2020</a:t>
            </a:r>
          </a:p>
        </p:txBody>
      </p:sp>
      <p:sp>
        <p:nvSpPr>
          <p:cNvPr id="6" name="Slide Number Placeholder 5">
            <a:extLst>
              <a:ext uri="{FF2B5EF4-FFF2-40B4-BE49-F238E27FC236}">
                <a16:creationId xmlns:a16="http://schemas.microsoft.com/office/drawing/2014/main" id="{EBF2FAEA-842F-48FC-8BC1-4F1DD3944278}"/>
              </a:ext>
            </a:extLst>
          </p:cNvPr>
          <p:cNvSpPr>
            <a:spLocks noGrp="1"/>
          </p:cNvSpPr>
          <p:nvPr>
            <p:ph type="sldNum" sz="quarter" idx="12"/>
          </p:nvPr>
        </p:nvSpPr>
        <p:spPr/>
        <p:txBody>
          <a:bodyPr/>
          <a:lstStyle/>
          <a:p>
            <a:fld id="{383EA309-0D22-4885-BD68-426DD2D34F33}" type="slidenum">
              <a:rPr lang="en-GB" smtClean="0"/>
              <a:t>16</a:t>
            </a:fld>
            <a:endParaRPr lang="en-GB" dirty="0"/>
          </a:p>
        </p:txBody>
      </p:sp>
    </p:spTree>
    <p:extLst>
      <p:ext uri="{BB962C8B-B14F-4D97-AF65-F5344CB8AC3E}">
        <p14:creationId xmlns:p14="http://schemas.microsoft.com/office/powerpoint/2010/main" val="2374678040"/>
      </p:ext>
    </p:extLst>
  </p:cSld>
  <p:clrMapOvr>
    <a:masterClrMapping/>
  </p:clrMapOvr>
  <mc:AlternateContent xmlns:mc="http://schemas.openxmlformats.org/markup-compatibility/2006" xmlns:p14="http://schemas.microsoft.com/office/powerpoint/2010/main">
    <mc:Choice Requires="p14">
      <p:transition spd="slow" p14:dur="2000" advTm="21270"/>
    </mc:Choice>
    <mc:Fallback xmlns="">
      <p:transition spd="slow" advTm="2127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Implementation &amp; Evaluation (Loading)</a:t>
            </a:r>
          </a:p>
        </p:txBody>
      </p:sp>
      <p:pic>
        <p:nvPicPr>
          <p:cNvPr id="3" name="Picture 2">
            <a:extLst>
              <a:ext uri="{FF2B5EF4-FFF2-40B4-BE49-F238E27FC236}">
                <a16:creationId xmlns:a16="http://schemas.microsoft.com/office/drawing/2014/main" id="{10D60BD2-DD38-4F0E-8380-D08CB15E4967}"/>
              </a:ext>
            </a:extLst>
          </p:cNvPr>
          <p:cNvPicPr>
            <a:picLocks noChangeAspect="1"/>
          </p:cNvPicPr>
          <p:nvPr/>
        </p:nvPicPr>
        <p:blipFill>
          <a:blip r:embed="rId3"/>
          <a:stretch>
            <a:fillRect/>
          </a:stretch>
        </p:blipFill>
        <p:spPr>
          <a:xfrm>
            <a:off x="2385749" y="1850282"/>
            <a:ext cx="7420501" cy="3895667"/>
          </a:xfrm>
          <a:prstGeom prst="rect">
            <a:avLst/>
          </a:prstGeom>
        </p:spPr>
      </p:pic>
      <p:sp>
        <p:nvSpPr>
          <p:cNvPr id="4" name="Footer Placeholder 3">
            <a:extLst>
              <a:ext uri="{FF2B5EF4-FFF2-40B4-BE49-F238E27FC236}">
                <a16:creationId xmlns:a16="http://schemas.microsoft.com/office/drawing/2014/main" id="{14EB46F2-961D-4B7C-8B3D-BA0997D6495E}"/>
              </a:ext>
            </a:extLst>
          </p:cNvPr>
          <p:cNvSpPr>
            <a:spLocks noGrp="1"/>
          </p:cNvSpPr>
          <p:nvPr>
            <p:ph type="ftr" sz="quarter" idx="11"/>
          </p:nvPr>
        </p:nvSpPr>
        <p:spPr/>
        <p:txBody>
          <a:bodyPr/>
          <a:lstStyle/>
          <a:p>
            <a:r>
              <a:rPr lang="en-GB"/>
              <a:t>DOLAP 2020</a:t>
            </a:r>
          </a:p>
        </p:txBody>
      </p:sp>
      <p:sp>
        <p:nvSpPr>
          <p:cNvPr id="6" name="Slide Number Placeholder 5">
            <a:extLst>
              <a:ext uri="{FF2B5EF4-FFF2-40B4-BE49-F238E27FC236}">
                <a16:creationId xmlns:a16="http://schemas.microsoft.com/office/drawing/2014/main" id="{2AF3F223-0A14-45B1-B0AD-62E4B7CE81E5}"/>
              </a:ext>
            </a:extLst>
          </p:cNvPr>
          <p:cNvSpPr>
            <a:spLocks noGrp="1"/>
          </p:cNvSpPr>
          <p:nvPr>
            <p:ph type="sldNum" sz="quarter" idx="12"/>
          </p:nvPr>
        </p:nvSpPr>
        <p:spPr/>
        <p:txBody>
          <a:bodyPr/>
          <a:lstStyle/>
          <a:p>
            <a:fld id="{383EA309-0D22-4885-BD68-426DD2D34F33}" type="slidenum">
              <a:rPr lang="en-GB" smtClean="0"/>
              <a:t>17</a:t>
            </a:fld>
            <a:endParaRPr lang="en-GB" dirty="0"/>
          </a:p>
        </p:txBody>
      </p:sp>
    </p:spTree>
    <p:extLst>
      <p:ext uri="{BB962C8B-B14F-4D97-AF65-F5344CB8AC3E}">
        <p14:creationId xmlns:p14="http://schemas.microsoft.com/office/powerpoint/2010/main" val="871133252"/>
      </p:ext>
    </p:extLst>
  </p:cSld>
  <p:clrMapOvr>
    <a:masterClrMapping/>
  </p:clrMapOvr>
  <mc:AlternateContent xmlns:mc="http://schemas.openxmlformats.org/markup-compatibility/2006" xmlns:p14="http://schemas.microsoft.com/office/powerpoint/2010/main">
    <mc:Choice Requires="p14">
      <p:transition spd="slow" p14:dur="2000" advTm="23765"/>
    </mc:Choice>
    <mc:Fallback xmlns="">
      <p:transition spd="slow" advTm="23765"/>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Implementation &amp; Evaluation (Querying)</a:t>
            </a:r>
          </a:p>
        </p:txBody>
      </p:sp>
      <p:pic>
        <p:nvPicPr>
          <p:cNvPr id="7" name="Picture 6">
            <a:extLst>
              <a:ext uri="{FF2B5EF4-FFF2-40B4-BE49-F238E27FC236}">
                <a16:creationId xmlns:a16="http://schemas.microsoft.com/office/drawing/2014/main" id="{6AC23ECB-2C6A-45B6-9BF2-B0AE5CC3C76B}"/>
              </a:ext>
            </a:extLst>
          </p:cNvPr>
          <p:cNvPicPr>
            <a:picLocks noChangeAspect="1"/>
          </p:cNvPicPr>
          <p:nvPr/>
        </p:nvPicPr>
        <p:blipFill>
          <a:blip r:embed="rId3"/>
          <a:stretch>
            <a:fillRect/>
          </a:stretch>
        </p:blipFill>
        <p:spPr>
          <a:xfrm>
            <a:off x="1201479" y="1375628"/>
            <a:ext cx="8745145" cy="2582007"/>
          </a:xfrm>
          <a:prstGeom prst="rect">
            <a:avLst/>
          </a:prstGeom>
        </p:spPr>
      </p:pic>
      <p:pic>
        <p:nvPicPr>
          <p:cNvPr id="8" name="Picture 7">
            <a:extLst>
              <a:ext uri="{FF2B5EF4-FFF2-40B4-BE49-F238E27FC236}">
                <a16:creationId xmlns:a16="http://schemas.microsoft.com/office/drawing/2014/main" id="{A9DA372B-9F52-41CD-905D-6E7ADF78DE7D}"/>
              </a:ext>
            </a:extLst>
          </p:cNvPr>
          <p:cNvPicPr>
            <a:picLocks noChangeAspect="1"/>
          </p:cNvPicPr>
          <p:nvPr/>
        </p:nvPicPr>
        <p:blipFill>
          <a:blip r:embed="rId4"/>
          <a:stretch>
            <a:fillRect/>
          </a:stretch>
        </p:blipFill>
        <p:spPr>
          <a:xfrm>
            <a:off x="1201479" y="3788126"/>
            <a:ext cx="8804533" cy="2552349"/>
          </a:xfrm>
          <a:prstGeom prst="rect">
            <a:avLst/>
          </a:prstGeom>
        </p:spPr>
      </p:pic>
      <p:sp>
        <p:nvSpPr>
          <p:cNvPr id="3" name="Footer Placeholder 2">
            <a:extLst>
              <a:ext uri="{FF2B5EF4-FFF2-40B4-BE49-F238E27FC236}">
                <a16:creationId xmlns:a16="http://schemas.microsoft.com/office/drawing/2014/main" id="{9571E675-05C6-4994-BF74-1EF830CA1516}"/>
              </a:ext>
            </a:extLst>
          </p:cNvPr>
          <p:cNvSpPr>
            <a:spLocks noGrp="1"/>
          </p:cNvSpPr>
          <p:nvPr>
            <p:ph type="ftr" sz="quarter" idx="11"/>
          </p:nvPr>
        </p:nvSpPr>
        <p:spPr/>
        <p:txBody>
          <a:bodyPr/>
          <a:lstStyle/>
          <a:p>
            <a:r>
              <a:rPr lang="en-GB"/>
              <a:t>DOLAP 2020</a:t>
            </a:r>
          </a:p>
        </p:txBody>
      </p:sp>
      <p:sp>
        <p:nvSpPr>
          <p:cNvPr id="5" name="Slide Number Placeholder 4">
            <a:extLst>
              <a:ext uri="{FF2B5EF4-FFF2-40B4-BE49-F238E27FC236}">
                <a16:creationId xmlns:a16="http://schemas.microsoft.com/office/drawing/2014/main" id="{D8D05720-520A-42BF-B149-53FFA18C96A1}"/>
              </a:ext>
            </a:extLst>
          </p:cNvPr>
          <p:cNvSpPr>
            <a:spLocks noGrp="1"/>
          </p:cNvSpPr>
          <p:nvPr>
            <p:ph type="sldNum" sz="quarter" idx="12"/>
          </p:nvPr>
        </p:nvSpPr>
        <p:spPr/>
        <p:txBody>
          <a:bodyPr/>
          <a:lstStyle/>
          <a:p>
            <a:fld id="{383EA309-0D22-4885-BD68-426DD2D34F33}" type="slidenum">
              <a:rPr lang="en-GB" smtClean="0"/>
              <a:t>18</a:t>
            </a:fld>
            <a:endParaRPr lang="en-GB" dirty="0"/>
          </a:p>
        </p:txBody>
      </p:sp>
    </p:spTree>
    <p:extLst>
      <p:ext uri="{BB962C8B-B14F-4D97-AF65-F5344CB8AC3E}">
        <p14:creationId xmlns:p14="http://schemas.microsoft.com/office/powerpoint/2010/main" val="985448081"/>
      </p:ext>
    </p:extLst>
  </p:cSld>
  <p:clrMapOvr>
    <a:masterClrMapping/>
  </p:clrMapOvr>
  <mc:AlternateContent xmlns:mc="http://schemas.openxmlformats.org/markup-compatibility/2006" xmlns:p14="http://schemas.microsoft.com/office/powerpoint/2010/main">
    <mc:Choice Requires="p14">
      <p:transition spd="slow" p14:dur="2000" advTm="22769"/>
    </mc:Choice>
    <mc:Fallback xmlns="">
      <p:transition spd="slow" advTm="22769"/>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Future Work</a:t>
            </a:r>
          </a:p>
        </p:txBody>
      </p:sp>
      <p:sp>
        <p:nvSpPr>
          <p:cNvPr id="3" name="Content Placeholder 2"/>
          <p:cNvSpPr>
            <a:spLocks noGrp="1"/>
          </p:cNvSpPr>
          <p:nvPr>
            <p:ph idx="1"/>
          </p:nvPr>
        </p:nvSpPr>
        <p:spPr>
          <a:xfrm>
            <a:off x="1125586" y="1825624"/>
            <a:ext cx="10515600" cy="4460875"/>
          </a:xfrm>
        </p:spPr>
        <p:txBody>
          <a:bodyPr>
            <a:normAutofit/>
          </a:bodyPr>
          <a:lstStyle/>
          <a:p>
            <a:pPr>
              <a:buFont typeface="Segoe UI Light" panose="020B0502040204020203" pitchFamily="34" charset="0"/>
              <a:buChar char="›"/>
            </a:pPr>
            <a:r>
              <a:rPr lang="en-GB" dirty="0"/>
              <a:t>Distributed version of </a:t>
            </a:r>
            <a:r>
              <a:rPr lang="en-GB" i="1" dirty="0" err="1">
                <a:solidFill>
                  <a:schemeClr val="accent1"/>
                </a:solidFill>
              </a:rPr>
              <a:t>raxonDB</a:t>
            </a:r>
            <a:endParaRPr lang="en-GB" i="1" dirty="0">
              <a:solidFill>
                <a:schemeClr val="accent1"/>
              </a:solidFill>
            </a:endParaRPr>
          </a:p>
          <a:p>
            <a:pPr lvl="1">
              <a:buFont typeface="Segoe UI Light" panose="020B0502040204020203" pitchFamily="34" charset="0"/>
              <a:buChar char="›"/>
            </a:pPr>
            <a:r>
              <a:rPr lang="en-GB" dirty="0"/>
              <a:t>CS-based partitioning scheme</a:t>
            </a:r>
          </a:p>
          <a:p>
            <a:pPr lvl="1">
              <a:buFont typeface="Segoe UI Light" panose="020B0502040204020203" pitchFamily="34" charset="0"/>
              <a:buChar char="›"/>
            </a:pPr>
            <a:r>
              <a:rPr lang="en-GB" dirty="0"/>
              <a:t>Distributed query processing</a:t>
            </a:r>
          </a:p>
          <a:p>
            <a:pPr>
              <a:buFont typeface="Segoe UI Light" panose="020B0502040204020203" pitchFamily="34" charset="0"/>
              <a:buChar char="›"/>
            </a:pPr>
            <a:r>
              <a:rPr lang="en-GB" dirty="0"/>
              <a:t>Refined cost function</a:t>
            </a:r>
          </a:p>
          <a:p>
            <a:pPr>
              <a:buFont typeface="Segoe UI Light" panose="020B0502040204020203" pitchFamily="34" charset="0"/>
              <a:buChar char="›"/>
            </a:pPr>
            <a:r>
              <a:rPr lang="en-GB" dirty="0"/>
              <a:t>Different ways of defining density</a:t>
            </a:r>
            <a:br>
              <a:rPr lang="en-GB" dirty="0"/>
            </a:br>
            <a:endParaRPr lang="en-GB" dirty="0"/>
          </a:p>
          <a:p>
            <a:pPr>
              <a:buFont typeface="Segoe UI Light" panose="020B0502040204020203" pitchFamily="34" charset="0"/>
              <a:buChar char="›"/>
            </a:pPr>
            <a:endParaRPr lang="en-GB" dirty="0"/>
          </a:p>
        </p:txBody>
      </p:sp>
      <p:sp>
        <p:nvSpPr>
          <p:cNvPr id="4" name="Footer Placeholder 3">
            <a:extLst>
              <a:ext uri="{FF2B5EF4-FFF2-40B4-BE49-F238E27FC236}">
                <a16:creationId xmlns:a16="http://schemas.microsoft.com/office/drawing/2014/main" id="{14DA22C9-6000-43BE-BCED-20365DC1BFEB}"/>
              </a:ext>
            </a:extLst>
          </p:cNvPr>
          <p:cNvSpPr>
            <a:spLocks noGrp="1"/>
          </p:cNvSpPr>
          <p:nvPr>
            <p:ph type="ftr" sz="quarter" idx="11"/>
          </p:nvPr>
        </p:nvSpPr>
        <p:spPr/>
        <p:txBody>
          <a:bodyPr/>
          <a:lstStyle/>
          <a:p>
            <a:r>
              <a:rPr lang="en-GB"/>
              <a:t>DOLAP 2020</a:t>
            </a:r>
          </a:p>
        </p:txBody>
      </p:sp>
      <p:sp>
        <p:nvSpPr>
          <p:cNvPr id="5" name="Slide Number Placeholder 4">
            <a:extLst>
              <a:ext uri="{FF2B5EF4-FFF2-40B4-BE49-F238E27FC236}">
                <a16:creationId xmlns:a16="http://schemas.microsoft.com/office/drawing/2014/main" id="{323F79E9-25FB-41CB-A56A-BC2AFCC3D129}"/>
              </a:ext>
            </a:extLst>
          </p:cNvPr>
          <p:cNvSpPr>
            <a:spLocks noGrp="1"/>
          </p:cNvSpPr>
          <p:nvPr>
            <p:ph type="sldNum" sz="quarter" idx="12"/>
          </p:nvPr>
        </p:nvSpPr>
        <p:spPr/>
        <p:txBody>
          <a:bodyPr/>
          <a:lstStyle/>
          <a:p>
            <a:fld id="{383EA309-0D22-4885-BD68-426DD2D34F33}" type="slidenum">
              <a:rPr lang="en-GB" smtClean="0"/>
              <a:t>19</a:t>
            </a:fld>
            <a:endParaRPr lang="en-GB" dirty="0"/>
          </a:p>
        </p:txBody>
      </p:sp>
    </p:spTree>
    <p:extLst>
      <p:ext uri="{BB962C8B-B14F-4D97-AF65-F5344CB8AC3E}">
        <p14:creationId xmlns:p14="http://schemas.microsoft.com/office/powerpoint/2010/main" val="1087234815"/>
      </p:ext>
    </p:extLst>
  </p:cSld>
  <p:clrMapOvr>
    <a:masterClrMapping/>
  </p:clrMapOvr>
  <mc:AlternateContent xmlns:mc="http://schemas.openxmlformats.org/markup-compatibility/2006" xmlns:p14="http://schemas.microsoft.com/office/powerpoint/2010/main">
    <mc:Choice Requires="p14">
      <p:transition spd="slow" p14:dur="2000" advTm="27867"/>
    </mc:Choice>
    <mc:Fallback xmlns="">
      <p:transition spd="slow" advTm="2786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Preliminaries</a:t>
            </a:r>
          </a:p>
        </p:txBody>
      </p:sp>
      <p:sp>
        <p:nvSpPr>
          <p:cNvPr id="3" name="Content Placeholder 2"/>
          <p:cNvSpPr>
            <a:spLocks noGrp="1"/>
          </p:cNvSpPr>
          <p:nvPr>
            <p:ph idx="1"/>
          </p:nvPr>
        </p:nvSpPr>
        <p:spPr>
          <a:xfrm>
            <a:off x="1125586" y="1825624"/>
            <a:ext cx="10515600" cy="4460875"/>
          </a:xfrm>
        </p:spPr>
        <p:txBody>
          <a:bodyPr>
            <a:normAutofit/>
          </a:bodyPr>
          <a:lstStyle/>
          <a:p>
            <a:r>
              <a:rPr lang="en-GB" dirty="0"/>
              <a:t>RDF (Resource Description Framework)</a:t>
            </a:r>
          </a:p>
          <a:p>
            <a:pPr lvl="1"/>
            <a:r>
              <a:rPr lang="en-GB" dirty="0"/>
              <a:t>Abstract Data model for Linked Data</a:t>
            </a:r>
          </a:p>
          <a:p>
            <a:pPr lvl="1"/>
            <a:r>
              <a:rPr lang="en-GB" dirty="0"/>
              <a:t>Based on </a:t>
            </a:r>
            <a:r>
              <a:rPr lang="en-GB" i="1" dirty="0"/>
              <a:t>Triples</a:t>
            </a:r>
            <a:r>
              <a:rPr lang="en-GB" dirty="0"/>
              <a:t>: Subject-Predicate-Object</a:t>
            </a:r>
          </a:p>
          <a:p>
            <a:pPr lvl="1"/>
            <a:r>
              <a:rPr lang="en-GB" dirty="0"/>
              <a:t>RDF datasets are </a:t>
            </a:r>
            <a:r>
              <a:rPr lang="en-GB" i="1" dirty="0"/>
              <a:t>Directed Labelled Graphs</a:t>
            </a:r>
          </a:p>
          <a:p>
            <a:r>
              <a:rPr lang="en-GB" dirty="0"/>
              <a:t>Characteristic Set (CS)</a:t>
            </a:r>
          </a:p>
          <a:p>
            <a:pPr lvl="1"/>
            <a:r>
              <a:rPr lang="en-GB" dirty="0"/>
              <a:t>A CS is a set of properties with the same subject as source node</a:t>
            </a:r>
          </a:p>
          <a:p>
            <a:pPr lvl="1"/>
            <a:r>
              <a:rPr lang="en-GB" dirty="0"/>
              <a:t>An RDF dataset can be described as a set of unique CSs</a:t>
            </a:r>
          </a:p>
          <a:p>
            <a:pPr lvl="1"/>
            <a:r>
              <a:rPr lang="en-GB" dirty="0"/>
              <a:t>Each CS is an </a:t>
            </a:r>
            <a:r>
              <a:rPr lang="en-GB" i="1" dirty="0"/>
              <a:t>implicit resource type</a:t>
            </a:r>
          </a:p>
          <a:p>
            <a:pPr>
              <a:buFont typeface="Segoe UI Light" panose="020B0502040204020203" pitchFamily="34" charset="0"/>
              <a:buChar char="›"/>
            </a:pPr>
            <a:endParaRPr lang="en-GB" dirty="0"/>
          </a:p>
        </p:txBody>
      </p:sp>
      <p:sp>
        <p:nvSpPr>
          <p:cNvPr id="4" name="Footer Placeholder 3">
            <a:extLst>
              <a:ext uri="{FF2B5EF4-FFF2-40B4-BE49-F238E27FC236}">
                <a16:creationId xmlns:a16="http://schemas.microsoft.com/office/drawing/2014/main" id="{6F486E8C-639D-4122-8258-7FB4AAC778C0}"/>
              </a:ext>
            </a:extLst>
          </p:cNvPr>
          <p:cNvSpPr>
            <a:spLocks noGrp="1"/>
          </p:cNvSpPr>
          <p:nvPr>
            <p:ph type="ftr" sz="quarter" idx="11"/>
          </p:nvPr>
        </p:nvSpPr>
        <p:spPr/>
        <p:txBody>
          <a:bodyPr/>
          <a:lstStyle/>
          <a:p>
            <a:r>
              <a:rPr lang="en-GB"/>
              <a:t>DOLAP 2020</a:t>
            </a:r>
          </a:p>
        </p:txBody>
      </p:sp>
      <p:sp>
        <p:nvSpPr>
          <p:cNvPr id="5" name="Slide Number Placeholder 4">
            <a:extLst>
              <a:ext uri="{FF2B5EF4-FFF2-40B4-BE49-F238E27FC236}">
                <a16:creationId xmlns:a16="http://schemas.microsoft.com/office/drawing/2014/main" id="{6E685A4B-9274-4F63-85D0-B9E14B25BA90}"/>
              </a:ext>
            </a:extLst>
          </p:cNvPr>
          <p:cNvSpPr>
            <a:spLocks noGrp="1"/>
          </p:cNvSpPr>
          <p:nvPr>
            <p:ph type="sldNum" sz="quarter" idx="12"/>
          </p:nvPr>
        </p:nvSpPr>
        <p:spPr/>
        <p:txBody>
          <a:bodyPr/>
          <a:lstStyle/>
          <a:p>
            <a:fld id="{383EA309-0D22-4885-BD68-426DD2D34F33}" type="slidenum">
              <a:rPr lang="en-GB" smtClean="0"/>
              <a:t>2</a:t>
            </a:fld>
            <a:endParaRPr lang="en-GB" dirty="0"/>
          </a:p>
        </p:txBody>
      </p:sp>
    </p:spTree>
    <p:extLst>
      <p:ext uri="{BB962C8B-B14F-4D97-AF65-F5344CB8AC3E}">
        <p14:creationId xmlns:p14="http://schemas.microsoft.com/office/powerpoint/2010/main" val="2183225544"/>
      </p:ext>
    </p:extLst>
  </p:cSld>
  <p:clrMapOvr>
    <a:masterClrMapping/>
  </p:clrMapOvr>
  <mc:AlternateContent xmlns:mc="http://schemas.openxmlformats.org/markup-compatibility/2006" xmlns:p14="http://schemas.microsoft.com/office/powerpoint/2010/main">
    <mc:Choice Requires="p14">
      <p:transition spd="slow" p14:dur="2000" advTm="46894"/>
    </mc:Choice>
    <mc:Fallback xmlns="">
      <p:transition spd="slow" advTm="46894"/>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38538"/>
            <a:ext cx="10515600" cy="4460875"/>
          </a:xfrm>
        </p:spPr>
        <p:txBody>
          <a:bodyPr vert="horz" lIns="91440" tIns="45720" rIns="91440" bIns="45720" rtlCol="0" anchor="t">
            <a:normAutofit/>
          </a:bodyPr>
          <a:lstStyle/>
          <a:p>
            <a:pPr marL="0" indent="0" algn="ctr">
              <a:buNone/>
            </a:pPr>
            <a:r>
              <a:rPr lang="en-GB" sz="4400" dirty="0"/>
              <a:t>Thank you</a:t>
            </a:r>
          </a:p>
          <a:p>
            <a:pPr marL="0" indent="0" algn="ctr">
              <a:buNone/>
            </a:pPr>
            <a:endParaRPr lang="en-GB" dirty="0">
              <a:solidFill>
                <a:schemeClr val="accent6">
                  <a:lumMod val="50000"/>
                </a:schemeClr>
              </a:solidFill>
            </a:endParaRPr>
          </a:p>
          <a:p>
            <a:pPr marL="0" indent="0" algn="ctr">
              <a:buNone/>
            </a:pPr>
            <a:r>
              <a:rPr lang="en-GB" dirty="0">
                <a:solidFill>
                  <a:schemeClr val="accent6">
                    <a:lumMod val="50000"/>
                  </a:schemeClr>
                </a:solidFill>
              </a:rPr>
              <a:t>{</a:t>
            </a:r>
            <a:r>
              <a:rPr lang="en-GB" dirty="0" err="1">
                <a:solidFill>
                  <a:schemeClr val="accent6">
                    <a:lumMod val="50000"/>
                  </a:schemeClr>
                </a:solidFill>
              </a:rPr>
              <a:t>m.meimaris</a:t>
            </a:r>
            <a:r>
              <a:rPr lang="en-GB" dirty="0">
                <a:solidFill>
                  <a:schemeClr val="accent6">
                    <a:lumMod val="50000"/>
                  </a:schemeClr>
                </a:solidFill>
              </a:rPr>
              <a:t>, </a:t>
            </a:r>
            <a:r>
              <a:rPr lang="en-GB" dirty="0" err="1">
                <a:solidFill>
                  <a:schemeClr val="accent6">
                    <a:lumMod val="50000"/>
                  </a:schemeClr>
                </a:solidFill>
              </a:rPr>
              <a:t>gpapas</a:t>
            </a:r>
            <a:r>
              <a:rPr lang="en-GB" dirty="0">
                <a:solidFill>
                  <a:schemeClr val="accent6">
                    <a:lumMod val="50000"/>
                  </a:schemeClr>
                </a:solidFill>
              </a:rPr>
              <a:t>}@athenarc.gr, pvassil@cs.uoi.gr</a:t>
            </a:r>
            <a:endParaRPr lang="en-GB" dirty="0">
              <a:solidFill>
                <a:schemeClr val="accent6">
                  <a:lumMod val="50000"/>
                </a:schemeClr>
              </a:solidFill>
              <a:cs typeface="Calibri"/>
            </a:endParaRPr>
          </a:p>
          <a:p>
            <a:pPr marL="0" indent="0" algn="ctr">
              <a:buNone/>
            </a:pPr>
            <a:r>
              <a:rPr lang="en-GB" dirty="0">
                <a:solidFill>
                  <a:schemeClr val="accent6">
                    <a:lumMod val="50000"/>
                  </a:schemeClr>
                </a:solidFill>
              </a:rPr>
              <a:t> </a:t>
            </a:r>
            <a:r>
              <a:rPr lang="en-GB" dirty="0">
                <a:solidFill>
                  <a:schemeClr val="accent6">
                    <a:lumMod val="50000"/>
                  </a:schemeClr>
                </a:solidFill>
                <a:hlinkClick r:id="rId2"/>
              </a:rPr>
              <a:t>https://github.com/mmeimaris/raxonDB</a:t>
            </a:r>
            <a:endParaRPr lang="en-GB" dirty="0">
              <a:solidFill>
                <a:schemeClr val="accent6">
                  <a:lumMod val="50000"/>
                </a:schemeClr>
              </a:solidFill>
            </a:endParaRPr>
          </a:p>
          <a:p>
            <a:pPr marL="0" indent="0" algn="ctr">
              <a:buNone/>
            </a:pPr>
            <a:r>
              <a:rPr lang="en-GB" dirty="0">
                <a:solidFill>
                  <a:schemeClr val="accent6">
                    <a:lumMod val="50000"/>
                  </a:schemeClr>
                </a:solidFill>
                <a:hlinkClick r:id="rId3"/>
              </a:rPr>
              <a:t>https://visualfacts.imsi.athenarc.gr/</a:t>
            </a:r>
            <a:r>
              <a:rPr lang="en-GB" dirty="0">
                <a:solidFill>
                  <a:schemeClr val="accent6">
                    <a:lumMod val="50000"/>
                  </a:schemeClr>
                </a:solidFill>
              </a:rPr>
              <a:t> </a:t>
            </a:r>
          </a:p>
        </p:txBody>
      </p:sp>
      <p:sp>
        <p:nvSpPr>
          <p:cNvPr id="4" name="Footer Placeholder 3">
            <a:extLst>
              <a:ext uri="{FF2B5EF4-FFF2-40B4-BE49-F238E27FC236}">
                <a16:creationId xmlns:a16="http://schemas.microsoft.com/office/drawing/2014/main" id="{14DA22C9-6000-43BE-BCED-20365DC1BFEB}"/>
              </a:ext>
            </a:extLst>
          </p:cNvPr>
          <p:cNvSpPr>
            <a:spLocks noGrp="1"/>
          </p:cNvSpPr>
          <p:nvPr>
            <p:ph type="ftr" sz="quarter" idx="11"/>
          </p:nvPr>
        </p:nvSpPr>
        <p:spPr/>
        <p:txBody>
          <a:bodyPr/>
          <a:lstStyle/>
          <a:p>
            <a:r>
              <a:rPr lang="en-GB"/>
              <a:t>DOLAP 2020</a:t>
            </a:r>
          </a:p>
        </p:txBody>
      </p:sp>
      <p:sp>
        <p:nvSpPr>
          <p:cNvPr id="8" name="Rectangle 7">
            <a:extLst>
              <a:ext uri="{FF2B5EF4-FFF2-40B4-BE49-F238E27FC236}">
                <a16:creationId xmlns:a16="http://schemas.microsoft.com/office/drawing/2014/main" id="{324FFC0C-DAC6-49BF-825E-8A150F8AA824}"/>
              </a:ext>
            </a:extLst>
          </p:cNvPr>
          <p:cNvSpPr/>
          <p:nvPr/>
        </p:nvSpPr>
        <p:spPr>
          <a:xfrm>
            <a:off x="3630959" y="5692503"/>
            <a:ext cx="6696744" cy="461665"/>
          </a:xfrm>
          <a:prstGeom prst="rect">
            <a:avLst/>
          </a:prstGeom>
        </p:spPr>
        <p:txBody>
          <a:bodyPr wrap="square">
            <a:spAutoFit/>
          </a:bodyPr>
          <a:lstStyle/>
          <a:p>
            <a:pPr algn="just"/>
            <a:r>
              <a:rPr lang="en-GB" sz="1200" dirty="0"/>
              <a:t>This research is funded by the project </a:t>
            </a:r>
            <a:r>
              <a:rPr lang="en-GB" sz="1200" dirty="0" err="1">
                <a:hlinkClick r:id="rId3"/>
              </a:rPr>
              <a:t>VisualFacts</a:t>
            </a:r>
            <a:r>
              <a:rPr lang="en-GB" sz="1200" dirty="0"/>
              <a:t> (#1614) - 1st Call of the Hellenic Foundation for Research and Innovation Research Projects for the support of post-doctoral researchers.</a:t>
            </a:r>
          </a:p>
        </p:txBody>
      </p:sp>
      <p:pic>
        <p:nvPicPr>
          <p:cNvPr id="9" name="Picture 8" descr="A close up of a sign&#10;&#10;Description automatically generated">
            <a:extLst>
              <a:ext uri="{FF2B5EF4-FFF2-40B4-BE49-F238E27FC236}">
                <a16:creationId xmlns:a16="http://schemas.microsoft.com/office/drawing/2014/main" id="{5BA92527-E94D-4D58-890D-300A0A1557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7355" y="5476713"/>
            <a:ext cx="2771800" cy="768983"/>
          </a:xfrm>
          <a:prstGeom prst="rect">
            <a:avLst/>
          </a:prstGeom>
        </p:spPr>
      </p:pic>
      <p:sp>
        <p:nvSpPr>
          <p:cNvPr id="5" name="Slide Number Placeholder 4">
            <a:extLst>
              <a:ext uri="{FF2B5EF4-FFF2-40B4-BE49-F238E27FC236}">
                <a16:creationId xmlns:a16="http://schemas.microsoft.com/office/drawing/2014/main" id="{E5216D8A-4737-4BCF-844C-6E46513B1535}"/>
              </a:ext>
            </a:extLst>
          </p:cNvPr>
          <p:cNvSpPr>
            <a:spLocks noGrp="1"/>
          </p:cNvSpPr>
          <p:nvPr>
            <p:ph type="sldNum" sz="quarter" idx="12"/>
          </p:nvPr>
        </p:nvSpPr>
        <p:spPr/>
        <p:txBody>
          <a:bodyPr/>
          <a:lstStyle/>
          <a:p>
            <a:fld id="{383EA309-0D22-4885-BD68-426DD2D34F33}" type="slidenum">
              <a:rPr lang="en-GB" smtClean="0"/>
              <a:t>20</a:t>
            </a:fld>
            <a:endParaRPr lang="en-GB" dirty="0"/>
          </a:p>
        </p:txBody>
      </p:sp>
    </p:spTree>
    <p:extLst>
      <p:ext uri="{BB962C8B-B14F-4D97-AF65-F5344CB8AC3E}">
        <p14:creationId xmlns:p14="http://schemas.microsoft.com/office/powerpoint/2010/main" val="1204183186"/>
      </p:ext>
    </p:extLst>
  </p:cSld>
  <p:clrMapOvr>
    <a:masterClrMapping/>
  </p:clrMapOvr>
  <mc:AlternateContent xmlns:mc="http://schemas.openxmlformats.org/markup-compatibility/2006" xmlns:p14="http://schemas.microsoft.com/office/powerpoint/2010/main">
    <mc:Choice Requires="p14">
      <p:transition spd="slow" p14:dur="2000" advTm="19554"/>
    </mc:Choice>
    <mc:Fallback xmlns="">
      <p:transition spd="slow" advTm="19554"/>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Preliminaries</a:t>
            </a:r>
          </a:p>
        </p:txBody>
      </p:sp>
      <p:sp>
        <p:nvSpPr>
          <p:cNvPr id="3" name="Content Placeholder 2"/>
          <p:cNvSpPr>
            <a:spLocks noGrp="1"/>
          </p:cNvSpPr>
          <p:nvPr>
            <p:ph idx="1"/>
          </p:nvPr>
        </p:nvSpPr>
        <p:spPr>
          <a:xfrm>
            <a:off x="1125586" y="1825624"/>
            <a:ext cx="10515600" cy="4460875"/>
          </a:xfrm>
        </p:spPr>
        <p:txBody>
          <a:bodyPr>
            <a:normAutofit/>
          </a:bodyPr>
          <a:lstStyle/>
          <a:p>
            <a:pPr>
              <a:buFont typeface="Segoe UI Light" panose="020B0502040204020203" pitchFamily="34" charset="0"/>
              <a:buChar char="›"/>
            </a:pPr>
            <a:r>
              <a:rPr lang="en-GB" dirty="0"/>
              <a:t>Use Characteristic Sets (CSs) and their links in order to store and index triples</a:t>
            </a:r>
          </a:p>
          <a:p>
            <a:pPr>
              <a:buFont typeface="Segoe UI Light" panose="020B0502040204020203" pitchFamily="34" charset="0"/>
              <a:buChar char="›"/>
            </a:pPr>
            <a:r>
              <a:rPr lang="en-GB" b="1" i="1" dirty="0">
                <a:solidFill>
                  <a:srgbClr val="C00000"/>
                </a:solidFill>
              </a:rPr>
              <a:t>Characteristic Sets </a:t>
            </a:r>
            <a:r>
              <a:rPr lang="en-GB" dirty="0"/>
              <a:t>(Neumann &amp; </a:t>
            </a:r>
            <a:r>
              <a:rPr lang="en-GB" dirty="0" err="1"/>
              <a:t>Moerkotte</a:t>
            </a:r>
            <a:r>
              <a:rPr lang="en-GB" dirty="0"/>
              <a:t>, ICDE 2011)</a:t>
            </a:r>
          </a:p>
          <a:p>
            <a:pPr lvl="1">
              <a:buFont typeface="Segoe UI Light" panose="020B0502040204020203" pitchFamily="34" charset="0"/>
              <a:buChar char="›"/>
            </a:pPr>
            <a:r>
              <a:rPr lang="en-GB" dirty="0"/>
              <a:t>A </a:t>
            </a:r>
            <a:r>
              <a:rPr lang="en-GB" i="1" dirty="0"/>
              <a:t>Characteristic Set </a:t>
            </a:r>
            <a:r>
              <a:rPr lang="en-GB" dirty="0"/>
              <a:t>(CS) S</a:t>
            </a:r>
            <a:r>
              <a:rPr lang="en-GB" baseline="-25000" dirty="0"/>
              <a:t>c</a:t>
            </a:r>
            <a:r>
              <a:rPr lang="en-GB" dirty="0"/>
              <a:t> of a node x is defined as the set of properties emitting from x (i.e., x as subject)</a:t>
            </a:r>
          </a:p>
        </p:txBody>
      </p:sp>
      <p:sp>
        <p:nvSpPr>
          <p:cNvPr id="4" name="Footer Placeholder 3">
            <a:extLst>
              <a:ext uri="{FF2B5EF4-FFF2-40B4-BE49-F238E27FC236}">
                <a16:creationId xmlns:a16="http://schemas.microsoft.com/office/drawing/2014/main" id="{6F486E8C-639D-4122-8258-7FB4AAC778C0}"/>
              </a:ext>
            </a:extLst>
          </p:cNvPr>
          <p:cNvSpPr>
            <a:spLocks noGrp="1"/>
          </p:cNvSpPr>
          <p:nvPr>
            <p:ph type="ftr" sz="quarter" idx="11"/>
          </p:nvPr>
        </p:nvSpPr>
        <p:spPr/>
        <p:txBody>
          <a:bodyPr/>
          <a:lstStyle/>
          <a:p>
            <a:r>
              <a:rPr lang="en-GB"/>
              <a:t>DOLAP 2020</a:t>
            </a:r>
          </a:p>
        </p:txBody>
      </p:sp>
      <p:pic>
        <p:nvPicPr>
          <p:cNvPr id="6" name="Picture 5">
            <a:extLst>
              <a:ext uri="{FF2B5EF4-FFF2-40B4-BE49-F238E27FC236}">
                <a16:creationId xmlns:a16="http://schemas.microsoft.com/office/drawing/2014/main" id="{76436AA5-0730-4934-A45C-A86B635D833A}"/>
              </a:ext>
            </a:extLst>
          </p:cNvPr>
          <p:cNvPicPr>
            <a:picLocks noChangeAspect="1"/>
          </p:cNvPicPr>
          <p:nvPr/>
        </p:nvPicPr>
        <p:blipFill>
          <a:blip r:embed="rId3"/>
          <a:stretch>
            <a:fillRect/>
          </a:stretch>
        </p:blipFill>
        <p:spPr>
          <a:xfrm>
            <a:off x="2557970" y="3910390"/>
            <a:ext cx="6640831" cy="2445960"/>
          </a:xfrm>
          <a:prstGeom prst="rect">
            <a:avLst/>
          </a:prstGeom>
        </p:spPr>
      </p:pic>
      <p:sp>
        <p:nvSpPr>
          <p:cNvPr id="5" name="Slide Number Placeholder 4">
            <a:extLst>
              <a:ext uri="{FF2B5EF4-FFF2-40B4-BE49-F238E27FC236}">
                <a16:creationId xmlns:a16="http://schemas.microsoft.com/office/drawing/2014/main" id="{FEF5BD2F-6666-40BF-A447-33E148AD1397}"/>
              </a:ext>
            </a:extLst>
          </p:cNvPr>
          <p:cNvSpPr>
            <a:spLocks noGrp="1"/>
          </p:cNvSpPr>
          <p:nvPr>
            <p:ph type="sldNum" sz="quarter" idx="12"/>
          </p:nvPr>
        </p:nvSpPr>
        <p:spPr/>
        <p:txBody>
          <a:bodyPr/>
          <a:lstStyle/>
          <a:p>
            <a:fld id="{383EA309-0D22-4885-BD68-426DD2D34F33}" type="slidenum">
              <a:rPr lang="en-GB" smtClean="0"/>
              <a:t>3</a:t>
            </a:fld>
            <a:endParaRPr lang="en-GB" dirty="0"/>
          </a:p>
        </p:txBody>
      </p:sp>
    </p:spTree>
    <p:extLst>
      <p:ext uri="{BB962C8B-B14F-4D97-AF65-F5344CB8AC3E}">
        <p14:creationId xmlns:p14="http://schemas.microsoft.com/office/powerpoint/2010/main" val="1312937383"/>
      </p:ext>
    </p:extLst>
  </p:cSld>
  <p:clrMapOvr>
    <a:masterClrMapping/>
  </p:clrMapOvr>
  <mc:AlternateContent xmlns:mc="http://schemas.openxmlformats.org/markup-compatibility/2006" xmlns:p14="http://schemas.microsoft.com/office/powerpoint/2010/main">
    <mc:Choice Requires="p14">
      <p:transition spd="slow" p14:dur="2000" advTm="41478"/>
    </mc:Choice>
    <mc:Fallback xmlns="">
      <p:transition spd="slow" advTm="4147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C9FEB-93E7-43CA-BF62-F1DF740A7C14}"/>
              </a:ext>
            </a:extLst>
          </p:cNvPr>
          <p:cNvSpPr>
            <a:spLocks noGrp="1"/>
          </p:cNvSpPr>
          <p:nvPr>
            <p:ph type="title"/>
          </p:nvPr>
        </p:nvSpPr>
        <p:spPr/>
        <p:txBody>
          <a:bodyPr/>
          <a:lstStyle/>
          <a:p>
            <a:r>
              <a:rPr lang="en-GB" dirty="0"/>
              <a:t>Background</a:t>
            </a:r>
          </a:p>
        </p:txBody>
      </p:sp>
      <p:sp>
        <p:nvSpPr>
          <p:cNvPr id="4" name="Content Placeholder 3">
            <a:extLst>
              <a:ext uri="{FF2B5EF4-FFF2-40B4-BE49-F238E27FC236}">
                <a16:creationId xmlns:a16="http://schemas.microsoft.com/office/drawing/2014/main" id="{F078299B-4FE1-43B6-8F61-1A1E2078CB1E}"/>
              </a:ext>
            </a:extLst>
          </p:cNvPr>
          <p:cNvSpPr>
            <a:spLocks noGrp="1"/>
          </p:cNvSpPr>
          <p:nvPr>
            <p:ph sz="half" idx="2"/>
          </p:nvPr>
        </p:nvSpPr>
        <p:spPr>
          <a:xfrm>
            <a:off x="839788" y="1996751"/>
            <a:ext cx="5157787" cy="4192912"/>
          </a:xfrm>
        </p:spPr>
        <p:txBody>
          <a:bodyPr>
            <a:normAutofit/>
          </a:bodyPr>
          <a:lstStyle/>
          <a:p>
            <a:pPr>
              <a:buFont typeface="Segoe UI Light" panose="020B0502040204020203" pitchFamily="34" charset="0"/>
              <a:buChar char="›"/>
            </a:pPr>
            <a:r>
              <a:rPr lang="en-GB" dirty="0"/>
              <a:t>Derive a </a:t>
            </a:r>
            <a:r>
              <a:rPr lang="en-GB" dirty="0">
                <a:solidFill>
                  <a:schemeClr val="accent1"/>
                </a:solidFill>
              </a:rPr>
              <a:t>relational representation </a:t>
            </a:r>
            <a:r>
              <a:rPr lang="en-GB" dirty="0"/>
              <a:t>of an RDF dataset</a:t>
            </a:r>
          </a:p>
          <a:p>
            <a:pPr>
              <a:buFont typeface="Segoe UI Light" panose="020B0502040204020203" pitchFamily="34" charset="0"/>
              <a:buChar char="›"/>
            </a:pPr>
            <a:r>
              <a:rPr lang="en-GB" dirty="0"/>
              <a:t>Use CSs as tables and links between CSs as relationships</a:t>
            </a:r>
          </a:p>
          <a:p>
            <a:pPr>
              <a:buFont typeface="Segoe UI Light" panose="020B0502040204020203" pitchFamily="34" charset="0"/>
              <a:buChar char="›"/>
            </a:pPr>
            <a:r>
              <a:rPr lang="en-GB" dirty="0"/>
              <a:t>CS properties </a:t>
            </a:r>
            <a:r>
              <a:rPr lang="en-GB" dirty="0">
                <a:sym typeface="Wingdings" panose="05000000000000000000" pitchFamily="2" charset="2"/>
              </a:rPr>
              <a:t> relation attributes</a:t>
            </a:r>
            <a:endParaRPr lang="en-GB" dirty="0"/>
          </a:p>
          <a:p>
            <a:endParaRPr lang="en-GB" dirty="0"/>
          </a:p>
        </p:txBody>
      </p:sp>
      <p:sp>
        <p:nvSpPr>
          <p:cNvPr id="8" name="Footer Placeholder 7">
            <a:extLst>
              <a:ext uri="{FF2B5EF4-FFF2-40B4-BE49-F238E27FC236}">
                <a16:creationId xmlns:a16="http://schemas.microsoft.com/office/drawing/2014/main" id="{1670D1D4-04EB-4BC2-AEF8-F16AD1715CD2}"/>
              </a:ext>
            </a:extLst>
          </p:cNvPr>
          <p:cNvSpPr>
            <a:spLocks noGrp="1"/>
          </p:cNvSpPr>
          <p:nvPr>
            <p:ph type="ftr" sz="quarter" idx="11"/>
          </p:nvPr>
        </p:nvSpPr>
        <p:spPr/>
        <p:txBody>
          <a:bodyPr/>
          <a:lstStyle/>
          <a:p>
            <a:r>
              <a:rPr lang="en-GB"/>
              <a:t>DOLAP 2020</a:t>
            </a:r>
            <a:endParaRPr lang="en-GB" dirty="0"/>
          </a:p>
        </p:txBody>
      </p:sp>
      <p:pic>
        <p:nvPicPr>
          <p:cNvPr id="10" name="Picture 9" descr="A screenshot of a cell phone&#10;&#10;Description automatically generated">
            <a:extLst>
              <a:ext uri="{FF2B5EF4-FFF2-40B4-BE49-F238E27FC236}">
                <a16:creationId xmlns:a16="http://schemas.microsoft.com/office/drawing/2014/main" id="{B1672558-17F1-4E80-B2CF-A38F3D61E8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690688"/>
            <a:ext cx="5857225" cy="4090376"/>
          </a:xfrm>
          <a:prstGeom prst="rect">
            <a:avLst/>
          </a:prstGeom>
        </p:spPr>
      </p:pic>
      <p:sp>
        <p:nvSpPr>
          <p:cNvPr id="3" name="Slide Number Placeholder 2">
            <a:extLst>
              <a:ext uri="{FF2B5EF4-FFF2-40B4-BE49-F238E27FC236}">
                <a16:creationId xmlns:a16="http://schemas.microsoft.com/office/drawing/2014/main" id="{D9DD399E-B825-41A8-9C58-0986013A108D}"/>
              </a:ext>
            </a:extLst>
          </p:cNvPr>
          <p:cNvSpPr>
            <a:spLocks noGrp="1"/>
          </p:cNvSpPr>
          <p:nvPr>
            <p:ph type="sldNum" sz="quarter" idx="12"/>
          </p:nvPr>
        </p:nvSpPr>
        <p:spPr/>
        <p:txBody>
          <a:bodyPr/>
          <a:lstStyle/>
          <a:p>
            <a:fld id="{383EA309-0D22-4885-BD68-426DD2D34F33}" type="slidenum">
              <a:rPr lang="en-GB" smtClean="0"/>
              <a:t>4</a:t>
            </a:fld>
            <a:endParaRPr lang="en-GB"/>
          </a:p>
        </p:txBody>
      </p:sp>
    </p:spTree>
    <p:extLst>
      <p:ext uri="{BB962C8B-B14F-4D97-AF65-F5344CB8AC3E}">
        <p14:creationId xmlns:p14="http://schemas.microsoft.com/office/powerpoint/2010/main" val="95633515"/>
      </p:ext>
    </p:extLst>
  </p:cSld>
  <p:clrMapOvr>
    <a:masterClrMapping/>
  </p:clrMapOvr>
  <mc:AlternateContent xmlns:mc="http://schemas.openxmlformats.org/markup-compatibility/2006" xmlns:p14="http://schemas.microsoft.com/office/powerpoint/2010/main">
    <mc:Choice Requires="p14">
      <p:transition spd="slow" p14:dur="2000" advTm="57719"/>
    </mc:Choice>
    <mc:Fallback xmlns="">
      <p:transition spd="slow" advTm="57719"/>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68B13-84C7-4EB2-B029-FBF7249FBDBF}"/>
              </a:ext>
            </a:extLst>
          </p:cNvPr>
          <p:cNvSpPr>
            <a:spLocks noGrp="1"/>
          </p:cNvSpPr>
          <p:nvPr>
            <p:ph type="title"/>
          </p:nvPr>
        </p:nvSpPr>
        <p:spPr/>
        <p:txBody>
          <a:bodyPr/>
          <a:lstStyle/>
          <a:p>
            <a:r>
              <a:rPr lang="en-US" dirty="0"/>
              <a:t>Problem statement</a:t>
            </a:r>
            <a:endParaRPr lang="en-GB" dirty="0"/>
          </a:p>
        </p:txBody>
      </p:sp>
      <p:sp>
        <p:nvSpPr>
          <p:cNvPr id="4" name="Footer Placeholder 3">
            <a:extLst>
              <a:ext uri="{FF2B5EF4-FFF2-40B4-BE49-F238E27FC236}">
                <a16:creationId xmlns:a16="http://schemas.microsoft.com/office/drawing/2014/main" id="{8D2E6B7E-CD52-479B-AB49-C50B0387FFE4}"/>
              </a:ext>
            </a:extLst>
          </p:cNvPr>
          <p:cNvSpPr>
            <a:spLocks noGrp="1"/>
          </p:cNvSpPr>
          <p:nvPr>
            <p:ph type="ftr" sz="quarter" idx="11"/>
          </p:nvPr>
        </p:nvSpPr>
        <p:spPr/>
        <p:txBody>
          <a:bodyPr/>
          <a:lstStyle/>
          <a:p>
            <a:r>
              <a:rPr lang="en-GB"/>
              <a:t>DOLAP 2020</a:t>
            </a:r>
            <a:endParaRPr lang="en-GB" dirty="0"/>
          </a:p>
        </p:txBody>
      </p:sp>
      <p:sp>
        <p:nvSpPr>
          <p:cNvPr id="8" name="Text Placeholder 3">
            <a:extLst>
              <a:ext uri="{FF2B5EF4-FFF2-40B4-BE49-F238E27FC236}">
                <a16:creationId xmlns:a16="http://schemas.microsoft.com/office/drawing/2014/main" id="{7D27382B-7309-43BC-B353-1682DE03E631}"/>
              </a:ext>
            </a:extLst>
          </p:cNvPr>
          <p:cNvSpPr txBox="1">
            <a:spLocks/>
          </p:cNvSpPr>
          <p:nvPr/>
        </p:nvSpPr>
        <p:spPr>
          <a:xfrm>
            <a:off x="444618" y="1690688"/>
            <a:ext cx="11551640" cy="4760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RDF structural looseness </a:t>
            </a:r>
            <a:r>
              <a:rPr lang="en-GB" dirty="0">
                <a:sym typeface="Wingdings" panose="05000000000000000000" pitchFamily="2" charset="2"/>
              </a:rPr>
              <a:t> </a:t>
            </a:r>
            <a:r>
              <a:rPr lang="en-GB" dirty="0"/>
              <a:t>multiple CSs </a:t>
            </a:r>
            <a:r>
              <a:rPr lang="en-GB" dirty="0">
                <a:sym typeface="Wingdings" panose="05000000000000000000" pitchFamily="2" charset="2"/>
              </a:rPr>
              <a:t> different representation strategies  </a:t>
            </a:r>
            <a:r>
              <a:rPr lang="en-GB" dirty="0"/>
              <a:t> </a:t>
            </a:r>
          </a:p>
        </p:txBody>
      </p:sp>
      <p:pic>
        <p:nvPicPr>
          <p:cNvPr id="10" name="Picture 9">
            <a:extLst>
              <a:ext uri="{FF2B5EF4-FFF2-40B4-BE49-F238E27FC236}">
                <a16:creationId xmlns:a16="http://schemas.microsoft.com/office/drawing/2014/main" id="{66D506F5-AEEC-46FF-9E10-1696BD397F38}"/>
              </a:ext>
            </a:extLst>
          </p:cNvPr>
          <p:cNvPicPr>
            <a:picLocks noChangeAspect="1"/>
          </p:cNvPicPr>
          <p:nvPr/>
        </p:nvPicPr>
        <p:blipFill rotWithShape="1">
          <a:blip r:embed="rId3">
            <a:extLst>
              <a:ext uri="{28A0092B-C50C-407E-A947-70E740481C1C}">
                <a14:useLocalDpi xmlns:a14="http://schemas.microsoft.com/office/drawing/2010/main" val="0"/>
              </a:ext>
            </a:extLst>
          </a:blip>
          <a:srcRect r="26961"/>
          <a:stretch/>
        </p:blipFill>
        <p:spPr>
          <a:xfrm>
            <a:off x="2308562" y="2158255"/>
            <a:ext cx="6533433" cy="4334620"/>
          </a:xfrm>
          <a:prstGeom prst="rect">
            <a:avLst/>
          </a:prstGeom>
        </p:spPr>
      </p:pic>
      <p:sp>
        <p:nvSpPr>
          <p:cNvPr id="3" name="Slide Number Placeholder 2">
            <a:extLst>
              <a:ext uri="{FF2B5EF4-FFF2-40B4-BE49-F238E27FC236}">
                <a16:creationId xmlns:a16="http://schemas.microsoft.com/office/drawing/2014/main" id="{EB590F00-8BC7-4393-AB44-E64A4C5F57BE}"/>
              </a:ext>
            </a:extLst>
          </p:cNvPr>
          <p:cNvSpPr>
            <a:spLocks noGrp="1"/>
          </p:cNvSpPr>
          <p:nvPr>
            <p:ph type="sldNum" sz="quarter" idx="12"/>
          </p:nvPr>
        </p:nvSpPr>
        <p:spPr/>
        <p:txBody>
          <a:bodyPr/>
          <a:lstStyle/>
          <a:p>
            <a:fld id="{383EA309-0D22-4885-BD68-426DD2D34F33}" type="slidenum">
              <a:rPr lang="en-GB" smtClean="0"/>
              <a:t>5</a:t>
            </a:fld>
            <a:endParaRPr lang="en-GB"/>
          </a:p>
        </p:txBody>
      </p:sp>
    </p:spTree>
    <p:extLst>
      <p:ext uri="{BB962C8B-B14F-4D97-AF65-F5344CB8AC3E}">
        <p14:creationId xmlns:p14="http://schemas.microsoft.com/office/powerpoint/2010/main" val="1936169969"/>
      </p:ext>
    </p:extLst>
  </p:cSld>
  <p:clrMapOvr>
    <a:masterClrMapping/>
  </p:clrMapOvr>
  <mc:AlternateContent xmlns:mc="http://schemas.openxmlformats.org/markup-compatibility/2006" xmlns:p14="http://schemas.microsoft.com/office/powerpoint/2010/main">
    <mc:Choice Requires="p14">
      <p:transition spd="slow" p14:dur="2000" advTm="81438"/>
    </mc:Choice>
    <mc:Fallback xmlns="">
      <p:transition spd="slow" advTm="8143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C9CE4-1F7E-4F42-B42F-5127A58801C5}"/>
              </a:ext>
            </a:extLst>
          </p:cNvPr>
          <p:cNvSpPr>
            <a:spLocks noGrp="1"/>
          </p:cNvSpPr>
          <p:nvPr>
            <p:ph type="title"/>
          </p:nvPr>
        </p:nvSpPr>
        <p:spPr/>
        <p:txBody>
          <a:bodyPr/>
          <a:lstStyle/>
          <a:p>
            <a:r>
              <a:rPr lang="en-US" dirty="0"/>
              <a:t>Trade-Off for creating a relational schema</a:t>
            </a:r>
            <a:endParaRPr lang="en-GB" dirty="0"/>
          </a:p>
        </p:txBody>
      </p:sp>
      <p:sp>
        <p:nvSpPr>
          <p:cNvPr id="3" name="Text Placeholder 2">
            <a:extLst>
              <a:ext uri="{FF2B5EF4-FFF2-40B4-BE49-F238E27FC236}">
                <a16:creationId xmlns:a16="http://schemas.microsoft.com/office/drawing/2014/main" id="{CCBC9B97-4B75-4B53-A630-2B5AA138852D}"/>
              </a:ext>
            </a:extLst>
          </p:cNvPr>
          <p:cNvSpPr>
            <a:spLocks noGrp="1"/>
          </p:cNvSpPr>
          <p:nvPr>
            <p:ph type="body" idx="1"/>
          </p:nvPr>
        </p:nvSpPr>
        <p:spPr>
          <a:xfrm>
            <a:off x="521006" y="3263095"/>
            <a:ext cx="5157787" cy="823912"/>
          </a:xfrm>
        </p:spPr>
        <p:txBody>
          <a:bodyPr>
            <a:normAutofit/>
          </a:bodyPr>
          <a:lstStyle/>
          <a:p>
            <a:r>
              <a:rPr lang="en-GB" b="0" dirty="0">
                <a:solidFill>
                  <a:schemeClr val="accent1"/>
                </a:solidFill>
              </a:rPr>
              <a:t>A relational table for each different CS</a:t>
            </a:r>
            <a:endParaRPr lang="en-GB" dirty="0">
              <a:solidFill>
                <a:schemeClr val="accent1"/>
              </a:solidFill>
            </a:endParaRPr>
          </a:p>
        </p:txBody>
      </p:sp>
      <p:sp>
        <p:nvSpPr>
          <p:cNvPr id="5" name="Text Placeholder 4">
            <a:extLst>
              <a:ext uri="{FF2B5EF4-FFF2-40B4-BE49-F238E27FC236}">
                <a16:creationId xmlns:a16="http://schemas.microsoft.com/office/drawing/2014/main" id="{1BB63FD9-4D9C-42D5-8971-11B8EEA48D1F}"/>
              </a:ext>
            </a:extLst>
          </p:cNvPr>
          <p:cNvSpPr>
            <a:spLocks noGrp="1"/>
          </p:cNvSpPr>
          <p:nvPr>
            <p:ph type="body" sz="quarter" idx="3"/>
          </p:nvPr>
        </p:nvSpPr>
        <p:spPr>
          <a:xfrm>
            <a:off x="7043352" y="3282156"/>
            <a:ext cx="5183188" cy="823912"/>
          </a:xfrm>
        </p:spPr>
        <p:txBody>
          <a:bodyPr>
            <a:normAutofit/>
          </a:bodyPr>
          <a:lstStyle/>
          <a:p>
            <a:r>
              <a:rPr lang="en-GB" b="0" dirty="0">
                <a:solidFill>
                  <a:schemeClr val="accent1"/>
                </a:solidFill>
              </a:rPr>
              <a:t>A "universal" table for all CS’s</a:t>
            </a:r>
            <a:endParaRPr lang="en-GB" dirty="0">
              <a:solidFill>
                <a:schemeClr val="accent1"/>
              </a:solidFill>
            </a:endParaRPr>
          </a:p>
        </p:txBody>
      </p:sp>
      <p:sp>
        <p:nvSpPr>
          <p:cNvPr id="8" name="Footer Placeholder 7">
            <a:extLst>
              <a:ext uri="{FF2B5EF4-FFF2-40B4-BE49-F238E27FC236}">
                <a16:creationId xmlns:a16="http://schemas.microsoft.com/office/drawing/2014/main" id="{99FAE482-CC7B-450B-B1ED-91B7A62EA6D1}"/>
              </a:ext>
            </a:extLst>
          </p:cNvPr>
          <p:cNvSpPr>
            <a:spLocks noGrp="1"/>
          </p:cNvSpPr>
          <p:nvPr>
            <p:ph type="ftr" sz="quarter" idx="11"/>
          </p:nvPr>
        </p:nvSpPr>
        <p:spPr/>
        <p:txBody>
          <a:bodyPr/>
          <a:lstStyle/>
          <a:p>
            <a:r>
              <a:rPr lang="en-GB"/>
              <a:t>DOLAP 2020</a:t>
            </a:r>
            <a:endParaRPr lang="en-GB" dirty="0"/>
          </a:p>
        </p:txBody>
      </p:sp>
      <p:pic>
        <p:nvPicPr>
          <p:cNvPr id="12" name="Picture 11">
            <a:extLst>
              <a:ext uri="{FF2B5EF4-FFF2-40B4-BE49-F238E27FC236}">
                <a16:creationId xmlns:a16="http://schemas.microsoft.com/office/drawing/2014/main" id="{FB88949A-9568-4B14-A343-D1A4CFA9645C}"/>
              </a:ext>
            </a:extLst>
          </p:cNvPr>
          <p:cNvPicPr>
            <a:picLocks noChangeAspect="1"/>
          </p:cNvPicPr>
          <p:nvPr/>
        </p:nvPicPr>
        <p:blipFill>
          <a:blip r:embed="rId3"/>
          <a:stretch>
            <a:fillRect/>
          </a:stretch>
        </p:blipFill>
        <p:spPr>
          <a:xfrm>
            <a:off x="111853" y="4352926"/>
            <a:ext cx="6158886" cy="2102630"/>
          </a:xfrm>
          <a:prstGeom prst="rect">
            <a:avLst/>
          </a:prstGeom>
        </p:spPr>
      </p:pic>
      <p:pic>
        <p:nvPicPr>
          <p:cNvPr id="13" name="Picture 12">
            <a:extLst>
              <a:ext uri="{FF2B5EF4-FFF2-40B4-BE49-F238E27FC236}">
                <a16:creationId xmlns:a16="http://schemas.microsoft.com/office/drawing/2014/main" id="{21788B0E-F1C4-4F3E-9B6E-CF543E773053}"/>
              </a:ext>
            </a:extLst>
          </p:cNvPr>
          <p:cNvPicPr>
            <a:picLocks noChangeAspect="1"/>
          </p:cNvPicPr>
          <p:nvPr/>
        </p:nvPicPr>
        <p:blipFill>
          <a:blip r:embed="rId4"/>
          <a:stretch>
            <a:fillRect/>
          </a:stretch>
        </p:blipFill>
        <p:spPr>
          <a:xfrm>
            <a:off x="6456161" y="4414386"/>
            <a:ext cx="5770379" cy="1283150"/>
          </a:xfrm>
          <a:prstGeom prst="rect">
            <a:avLst/>
          </a:prstGeom>
        </p:spPr>
      </p:pic>
      <p:pic>
        <p:nvPicPr>
          <p:cNvPr id="14" name="Picture 13">
            <a:extLst>
              <a:ext uri="{FF2B5EF4-FFF2-40B4-BE49-F238E27FC236}">
                <a16:creationId xmlns:a16="http://schemas.microsoft.com/office/drawing/2014/main" id="{FF69EE4D-F836-4ABA-AB9C-BDEA84BDE12D}"/>
              </a:ext>
            </a:extLst>
          </p:cNvPr>
          <p:cNvPicPr>
            <a:picLocks noChangeAspect="1"/>
          </p:cNvPicPr>
          <p:nvPr/>
        </p:nvPicPr>
        <p:blipFill rotWithShape="1">
          <a:blip r:embed="rId5">
            <a:extLst>
              <a:ext uri="{28A0092B-C50C-407E-A947-70E740481C1C}">
                <a14:useLocalDpi xmlns:a14="http://schemas.microsoft.com/office/drawing/2010/main" val="0"/>
              </a:ext>
            </a:extLst>
          </a:blip>
          <a:srcRect r="26961"/>
          <a:stretch/>
        </p:blipFill>
        <p:spPr>
          <a:xfrm>
            <a:off x="4742274" y="1359042"/>
            <a:ext cx="2707452" cy="1796265"/>
          </a:xfrm>
          <a:prstGeom prst="rect">
            <a:avLst/>
          </a:prstGeom>
        </p:spPr>
      </p:pic>
      <p:sp>
        <p:nvSpPr>
          <p:cNvPr id="15" name="Arrow: Bent 14">
            <a:extLst>
              <a:ext uri="{FF2B5EF4-FFF2-40B4-BE49-F238E27FC236}">
                <a16:creationId xmlns:a16="http://schemas.microsoft.com/office/drawing/2014/main" id="{00D9ABC9-DF50-4895-82ED-D3C97EEBF1A3}"/>
              </a:ext>
            </a:extLst>
          </p:cNvPr>
          <p:cNvSpPr/>
          <p:nvPr/>
        </p:nvSpPr>
        <p:spPr>
          <a:xfrm rot="5400000">
            <a:off x="7877287" y="2568733"/>
            <a:ext cx="823913" cy="89968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Arrow: Bent 16">
            <a:extLst>
              <a:ext uri="{FF2B5EF4-FFF2-40B4-BE49-F238E27FC236}">
                <a16:creationId xmlns:a16="http://schemas.microsoft.com/office/drawing/2014/main" id="{27AD1ADA-DA54-49DF-B552-2560CFFA214B}"/>
              </a:ext>
            </a:extLst>
          </p:cNvPr>
          <p:cNvSpPr/>
          <p:nvPr/>
        </p:nvSpPr>
        <p:spPr>
          <a:xfrm rot="5400000" flipV="1">
            <a:off x="3313521" y="2502989"/>
            <a:ext cx="823913" cy="98837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 name="Slide Number Placeholder 3">
            <a:extLst>
              <a:ext uri="{FF2B5EF4-FFF2-40B4-BE49-F238E27FC236}">
                <a16:creationId xmlns:a16="http://schemas.microsoft.com/office/drawing/2014/main" id="{0D894648-7F64-4D04-8CE5-5843CA3343FE}"/>
              </a:ext>
            </a:extLst>
          </p:cNvPr>
          <p:cNvSpPr>
            <a:spLocks noGrp="1"/>
          </p:cNvSpPr>
          <p:nvPr>
            <p:ph type="sldNum" sz="quarter" idx="12"/>
          </p:nvPr>
        </p:nvSpPr>
        <p:spPr/>
        <p:txBody>
          <a:bodyPr/>
          <a:lstStyle/>
          <a:p>
            <a:fld id="{383EA309-0D22-4885-BD68-426DD2D34F33}" type="slidenum">
              <a:rPr lang="en-GB" smtClean="0"/>
              <a:t>6</a:t>
            </a:fld>
            <a:endParaRPr lang="en-GB"/>
          </a:p>
        </p:txBody>
      </p:sp>
    </p:spTree>
    <p:extLst>
      <p:ext uri="{BB962C8B-B14F-4D97-AF65-F5344CB8AC3E}">
        <p14:creationId xmlns:p14="http://schemas.microsoft.com/office/powerpoint/2010/main" val="1630567306"/>
      </p:ext>
    </p:extLst>
  </p:cSld>
  <p:clrMapOvr>
    <a:masterClrMapping/>
  </p:clrMapOvr>
  <mc:AlternateContent xmlns:mc="http://schemas.openxmlformats.org/markup-compatibility/2006" xmlns:p14="http://schemas.microsoft.com/office/powerpoint/2010/main">
    <mc:Choice Requires="p14">
      <p:transition spd="slow" p14:dur="2000" advTm="41640"/>
    </mc:Choice>
    <mc:Fallback xmlns="">
      <p:transition spd="slow" advTm="4164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C9CE4-1F7E-4F42-B42F-5127A58801C5}"/>
              </a:ext>
            </a:extLst>
          </p:cNvPr>
          <p:cNvSpPr>
            <a:spLocks noGrp="1"/>
          </p:cNvSpPr>
          <p:nvPr>
            <p:ph type="title"/>
          </p:nvPr>
        </p:nvSpPr>
        <p:spPr/>
        <p:txBody>
          <a:bodyPr/>
          <a:lstStyle/>
          <a:p>
            <a:r>
              <a:rPr lang="en-US" dirty="0"/>
              <a:t>Trade-Off for creating a relational schema</a:t>
            </a:r>
            <a:endParaRPr lang="en-GB" dirty="0"/>
          </a:p>
        </p:txBody>
      </p:sp>
      <p:sp>
        <p:nvSpPr>
          <p:cNvPr id="3" name="Text Placeholder 2">
            <a:extLst>
              <a:ext uri="{FF2B5EF4-FFF2-40B4-BE49-F238E27FC236}">
                <a16:creationId xmlns:a16="http://schemas.microsoft.com/office/drawing/2014/main" id="{CCBC9B97-4B75-4B53-A630-2B5AA138852D}"/>
              </a:ext>
            </a:extLst>
          </p:cNvPr>
          <p:cNvSpPr>
            <a:spLocks noGrp="1"/>
          </p:cNvSpPr>
          <p:nvPr>
            <p:ph type="body" idx="1"/>
          </p:nvPr>
        </p:nvSpPr>
        <p:spPr>
          <a:xfrm>
            <a:off x="521006" y="3263095"/>
            <a:ext cx="5157787" cy="823912"/>
          </a:xfrm>
        </p:spPr>
        <p:txBody>
          <a:bodyPr>
            <a:normAutofit/>
          </a:bodyPr>
          <a:lstStyle/>
          <a:p>
            <a:r>
              <a:rPr lang="en-GB" b="0" dirty="0">
                <a:solidFill>
                  <a:schemeClr val="accent1"/>
                </a:solidFill>
              </a:rPr>
              <a:t>A relational table for each different CS</a:t>
            </a:r>
            <a:endParaRPr lang="en-GB" dirty="0">
              <a:solidFill>
                <a:schemeClr val="accent1"/>
              </a:solidFill>
            </a:endParaRPr>
          </a:p>
        </p:txBody>
      </p:sp>
      <p:sp>
        <p:nvSpPr>
          <p:cNvPr id="5" name="Text Placeholder 4">
            <a:extLst>
              <a:ext uri="{FF2B5EF4-FFF2-40B4-BE49-F238E27FC236}">
                <a16:creationId xmlns:a16="http://schemas.microsoft.com/office/drawing/2014/main" id="{1BB63FD9-4D9C-42D5-8971-11B8EEA48D1F}"/>
              </a:ext>
            </a:extLst>
          </p:cNvPr>
          <p:cNvSpPr>
            <a:spLocks noGrp="1"/>
          </p:cNvSpPr>
          <p:nvPr>
            <p:ph type="body" sz="quarter" idx="3"/>
          </p:nvPr>
        </p:nvSpPr>
        <p:spPr>
          <a:xfrm>
            <a:off x="7043352" y="3282156"/>
            <a:ext cx="5183188" cy="823912"/>
          </a:xfrm>
        </p:spPr>
        <p:txBody>
          <a:bodyPr>
            <a:normAutofit/>
          </a:bodyPr>
          <a:lstStyle/>
          <a:p>
            <a:r>
              <a:rPr lang="en-GB" b="0" dirty="0">
                <a:solidFill>
                  <a:schemeClr val="accent1"/>
                </a:solidFill>
              </a:rPr>
              <a:t>A "universal" table for all CS’s</a:t>
            </a:r>
            <a:endParaRPr lang="en-GB" dirty="0">
              <a:solidFill>
                <a:schemeClr val="accent1"/>
              </a:solidFill>
            </a:endParaRPr>
          </a:p>
        </p:txBody>
      </p:sp>
      <p:sp>
        <p:nvSpPr>
          <p:cNvPr id="8" name="Footer Placeholder 7">
            <a:extLst>
              <a:ext uri="{FF2B5EF4-FFF2-40B4-BE49-F238E27FC236}">
                <a16:creationId xmlns:a16="http://schemas.microsoft.com/office/drawing/2014/main" id="{99FAE482-CC7B-450B-B1ED-91B7A62EA6D1}"/>
              </a:ext>
            </a:extLst>
          </p:cNvPr>
          <p:cNvSpPr>
            <a:spLocks noGrp="1"/>
          </p:cNvSpPr>
          <p:nvPr>
            <p:ph type="ftr" sz="quarter" idx="11"/>
          </p:nvPr>
        </p:nvSpPr>
        <p:spPr/>
        <p:txBody>
          <a:bodyPr/>
          <a:lstStyle/>
          <a:p>
            <a:r>
              <a:rPr lang="en-GB"/>
              <a:t>DOLAP 2020</a:t>
            </a:r>
            <a:endParaRPr lang="en-GB" dirty="0"/>
          </a:p>
        </p:txBody>
      </p:sp>
      <p:pic>
        <p:nvPicPr>
          <p:cNvPr id="12" name="Picture 11">
            <a:extLst>
              <a:ext uri="{FF2B5EF4-FFF2-40B4-BE49-F238E27FC236}">
                <a16:creationId xmlns:a16="http://schemas.microsoft.com/office/drawing/2014/main" id="{FB88949A-9568-4B14-A343-D1A4CFA9645C}"/>
              </a:ext>
            </a:extLst>
          </p:cNvPr>
          <p:cNvPicPr>
            <a:picLocks noChangeAspect="1"/>
          </p:cNvPicPr>
          <p:nvPr/>
        </p:nvPicPr>
        <p:blipFill>
          <a:blip r:embed="rId3"/>
          <a:stretch>
            <a:fillRect/>
          </a:stretch>
        </p:blipFill>
        <p:spPr>
          <a:xfrm>
            <a:off x="111853" y="4352926"/>
            <a:ext cx="6158886" cy="2102630"/>
          </a:xfrm>
          <a:prstGeom prst="rect">
            <a:avLst/>
          </a:prstGeom>
        </p:spPr>
      </p:pic>
      <p:pic>
        <p:nvPicPr>
          <p:cNvPr id="13" name="Picture 12">
            <a:extLst>
              <a:ext uri="{FF2B5EF4-FFF2-40B4-BE49-F238E27FC236}">
                <a16:creationId xmlns:a16="http://schemas.microsoft.com/office/drawing/2014/main" id="{21788B0E-F1C4-4F3E-9B6E-CF543E773053}"/>
              </a:ext>
            </a:extLst>
          </p:cNvPr>
          <p:cNvPicPr>
            <a:picLocks noChangeAspect="1"/>
          </p:cNvPicPr>
          <p:nvPr/>
        </p:nvPicPr>
        <p:blipFill>
          <a:blip r:embed="rId4"/>
          <a:stretch>
            <a:fillRect/>
          </a:stretch>
        </p:blipFill>
        <p:spPr>
          <a:xfrm>
            <a:off x="6456161" y="4414386"/>
            <a:ext cx="5770379" cy="1283150"/>
          </a:xfrm>
          <a:prstGeom prst="rect">
            <a:avLst/>
          </a:prstGeom>
        </p:spPr>
      </p:pic>
      <p:pic>
        <p:nvPicPr>
          <p:cNvPr id="14" name="Picture 13">
            <a:extLst>
              <a:ext uri="{FF2B5EF4-FFF2-40B4-BE49-F238E27FC236}">
                <a16:creationId xmlns:a16="http://schemas.microsoft.com/office/drawing/2014/main" id="{FF69EE4D-F836-4ABA-AB9C-BDEA84BDE12D}"/>
              </a:ext>
            </a:extLst>
          </p:cNvPr>
          <p:cNvPicPr>
            <a:picLocks noChangeAspect="1"/>
          </p:cNvPicPr>
          <p:nvPr/>
        </p:nvPicPr>
        <p:blipFill rotWithShape="1">
          <a:blip r:embed="rId5">
            <a:extLst>
              <a:ext uri="{28A0092B-C50C-407E-A947-70E740481C1C}">
                <a14:useLocalDpi xmlns:a14="http://schemas.microsoft.com/office/drawing/2010/main" val="0"/>
              </a:ext>
            </a:extLst>
          </a:blip>
          <a:srcRect r="26961"/>
          <a:stretch/>
        </p:blipFill>
        <p:spPr>
          <a:xfrm>
            <a:off x="4742274" y="1359042"/>
            <a:ext cx="2707452" cy="1796265"/>
          </a:xfrm>
          <a:prstGeom prst="rect">
            <a:avLst/>
          </a:prstGeom>
        </p:spPr>
      </p:pic>
      <p:sp>
        <p:nvSpPr>
          <p:cNvPr id="15" name="Arrow: Bent 14">
            <a:extLst>
              <a:ext uri="{FF2B5EF4-FFF2-40B4-BE49-F238E27FC236}">
                <a16:creationId xmlns:a16="http://schemas.microsoft.com/office/drawing/2014/main" id="{00D9ABC9-DF50-4895-82ED-D3C97EEBF1A3}"/>
              </a:ext>
            </a:extLst>
          </p:cNvPr>
          <p:cNvSpPr/>
          <p:nvPr/>
        </p:nvSpPr>
        <p:spPr>
          <a:xfrm rot="5400000">
            <a:off x="7877287" y="2568733"/>
            <a:ext cx="823913" cy="89968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Arrow: Bent 16">
            <a:extLst>
              <a:ext uri="{FF2B5EF4-FFF2-40B4-BE49-F238E27FC236}">
                <a16:creationId xmlns:a16="http://schemas.microsoft.com/office/drawing/2014/main" id="{27AD1ADA-DA54-49DF-B552-2560CFFA214B}"/>
              </a:ext>
            </a:extLst>
          </p:cNvPr>
          <p:cNvSpPr/>
          <p:nvPr/>
        </p:nvSpPr>
        <p:spPr>
          <a:xfrm rot="5400000" flipV="1">
            <a:off x="3258230" y="2447698"/>
            <a:ext cx="823913" cy="109895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 name="TextBox 3">
            <a:extLst>
              <a:ext uri="{FF2B5EF4-FFF2-40B4-BE49-F238E27FC236}">
                <a16:creationId xmlns:a16="http://schemas.microsoft.com/office/drawing/2014/main" id="{07AF6DE0-EA8D-4E84-9E5C-8AB66396A19B}"/>
              </a:ext>
            </a:extLst>
          </p:cNvPr>
          <p:cNvSpPr txBox="1"/>
          <p:nvPr/>
        </p:nvSpPr>
        <p:spPr>
          <a:xfrm>
            <a:off x="276838" y="4923899"/>
            <a:ext cx="5401956" cy="1200329"/>
          </a:xfrm>
          <a:prstGeom prst="rect">
            <a:avLst/>
          </a:prstGeom>
          <a:solidFill>
            <a:schemeClr val="bg2"/>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marL="285750" indent="-285750">
              <a:buFont typeface="Arial" panose="020B0604020202020204" pitchFamily="34" charset="0"/>
              <a:buChar char="•"/>
            </a:pPr>
            <a:r>
              <a:rPr lang="en-GB" dirty="0">
                <a:solidFill>
                  <a:schemeClr val="accent6">
                    <a:lumMod val="50000"/>
                  </a:schemeClr>
                </a:solidFill>
              </a:rPr>
              <a:t>Space efficient</a:t>
            </a:r>
          </a:p>
          <a:p>
            <a:pPr marL="285750" indent="-285750">
              <a:buFont typeface="Arial" panose="020B0604020202020204" pitchFamily="34" charset="0"/>
              <a:buChar char="•"/>
            </a:pPr>
            <a:r>
              <a:rPr lang="en-GB" dirty="0">
                <a:solidFill>
                  <a:srgbClr val="C00000"/>
                </a:solidFill>
              </a:rPr>
              <a:t>Large numbers of relational tables with few tuples in </a:t>
            </a:r>
          </a:p>
          <a:p>
            <a:pPr marL="285750" indent="-285750">
              <a:buFont typeface="Arial" panose="020B0604020202020204" pitchFamily="34" charset="0"/>
              <a:buChar char="•"/>
            </a:pPr>
            <a:r>
              <a:rPr lang="en-US" dirty="0">
                <a:solidFill>
                  <a:srgbClr val="C00000"/>
                </a:solidFill>
              </a:rPr>
              <a:t>Too many joins to answer queries</a:t>
            </a:r>
          </a:p>
          <a:p>
            <a:endParaRPr lang="en-GB" dirty="0">
              <a:solidFill>
                <a:srgbClr val="C00000"/>
              </a:solidFill>
            </a:endParaRPr>
          </a:p>
        </p:txBody>
      </p:sp>
      <p:sp>
        <p:nvSpPr>
          <p:cNvPr id="16" name="TextBox 15">
            <a:extLst>
              <a:ext uri="{FF2B5EF4-FFF2-40B4-BE49-F238E27FC236}">
                <a16:creationId xmlns:a16="http://schemas.microsoft.com/office/drawing/2014/main" id="{262AAB82-BF37-4E7B-BA52-16D6A65C77EC}"/>
              </a:ext>
            </a:extLst>
          </p:cNvPr>
          <p:cNvSpPr txBox="1"/>
          <p:nvPr/>
        </p:nvSpPr>
        <p:spPr>
          <a:xfrm>
            <a:off x="6837028" y="4891731"/>
            <a:ext cx="4929326" cy="923330"/>
          </a:xfrm>
          <a:prstGeom prst="rect">
            <a:avLst/>
          </a:prstGeom>
          <a:solidFill>
            <a:schemeClr val="bg2"/>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marL="285750" indent="-285750">
              <a:buFont typeface="Arial" panose="020B0604020202020204" pitchFamily="34" charset="0"/>
              <a:buChar char="•"/>
            </a:pPr>
            <a:r>
              <a:rPr lang="en-GB" dirty="0">
                <a:solidFill>
                  <a:schemeClr val="accent6">
                    <a:lumMod val="50000"/>
                  </a:schemeClr>
                </a:solidFill>
              </a:rPr>
              <a:t>Captures all CSs into a single table</a:t>
            </a:r>
          </a:p>
          <a:p>
            <a:pPr marL="285750" indent="-285750">
              <a:buFont typeface="Arial" panose="020B0604020202020204" pitchFamily="34" charset="0"/>
              <a:buChar char="•"/>
            </a:pPr>
            <a:r>
              <a:rPr lang="en-GB" dirty="0">
                <a:solidFill>
                  <a:srgbClr val="C00000"/>
                </a:solidFill>
              </a:rPr>
              <a:t>Too many NULL values</a:t>
            </a:r>
          </a:p>
          <a:p>
            <a:pPr marL="285750" indent="-285750">
              <a:buFont typeface="Arial" panose="020B0604020202020204" pitchFamily="34" charset="0"/>
              <a:buChar char="•"/>
            </a:pPr>
            <a:r>
              <a:rPr lang="en-GB" dirty="0">
                <a:solidFill>
                  <a:srgbClr val="C00000"/>
                </a:solidFill>
              </a:rPr>
              <a:t>Space inefficient</a:t>
            </a:r>
            <a:r>
              <a:rPr lang="en-US" dirty="0">
                <a:solidFill>
                  <a:srgbClr val="C00000"/>
                </a:solidFill>
              </a:rPr>
              <a:t> </a:t>
            </a:r>
            <a:endParaRPr lang="en-GB" dirty="0">
              <a:solidFill>
                <a:srgbClr val="C00000"/>
              </a:solidFill>
            </a:endParaRPr>
          </a:p>
        </p:txBody>
      </p:sp>
      <p:sp>
        <p:nvSpPr>
          <p:cNvPr id="7" name="Slide Number Placeholder 6">
            <a:extLst>
              <a:ext uri="{FF2B5EF4-FFF2-40B4-BE49-F238E27FC236}">
                <a16:creationId xmlns:a16="http://schemas.microsoft.com/office/drawing/2014/main" id="{E7B60BB7-FB7B-49CC-AE32-5CC2285EAD6E}"/>
              </a:ext>
            </a:extLst>
          </p:cNvPr>
          <p:cNvSpPr>
            <a:spLocks noGrp="1"/>
          </p:cNvSpPr>
          <p:nvPr>
            <p:ph type="sldNum" sz="quarter" idx="12"/>
          </p:nvPr>
        </p:nvSpPr>
        <p:spPr/>
        <p:txBody>
          <a:bodyPr/>
          <a:lstStyle/>
          <a:p>
            <a:fld id="{383EA309-0D22-4885-BD68-426DD2D34F33}" type="slidenum">
              <a:rPr lang="en-GB" smtClean="0"/>
              <a:t>7</a:t>
            </a:fld>
            <a:endParaRPr lang="en-GB"/>
          </a:p>
        </p:txBody>
      </p:sp>
    </p:spTree>
    <p:extLst>
      <p:ext uri="{BB962C8B-B14F-4D97-AF65-F5344CB8AC3E}">
        <p14:creationId xmlns:p14="http://schemas.microsoft.com/office/powerpoint/2010/main" val="2353191636"/>
      </p:ext>
    </p:extLst>
  </p:cSld>
  <p:clrMapOvr>
    <a:masterClrMapping/>
  </p:clrMapOvr>
  <mc:AlternateContent xmlns:mc="http://schemas.openxmlformats.org/markup-compatibility/2006" xmlns:p14="http://schemas.microsoft.com/office/powerpoint/2010/main">
    <mc:Choice Requires="p14">
      <p:transition spd="slow" p14:dur="2000" advTm="38491"/>
    </mc:Choice>
    <mc:Fallback xmlns="">
      <p:transition spd="slow" advTm="38491"/>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C9CE4-1F7E-4F42-B42F-5127A58801C5}"/>
              </a:ext>
            </a:extLst>
          </p:cNvPr>
          <p:cNvSpPr>
            <a:spLocks noGrp="1"/>
          </p:cNvSpPr>
          <p:nvPr>
            <p:ph type="title"/>
          </p:nvPr>
        </p:nvSpPr>
        <p:spPr>
          <a:xfrm>
            <a:off x="394283" y="365125"/>
            <a:ext cx="11560029" cy="1325563"/>
          </a:xfrm>
        </p:spPr>
        <p:txBody>
          <a:bodyPr/>
          <a:lstStyle/>
          <a:p>
            <a:r>
              <a:rPr lang="en-US" dirty="0"/>
              <a:t>Trade-Off for answering a complex SPARQL query with many joins</a:t>
            </a:r>
            <a:endParaRPr lang="en-GB" dirty="0"/>
          </a:p>
        </p:txBody>
      </p:sp>
      <p:sp>
        <p:nvSpPr>
          <p:cNvPr id="3" name="Text Placeholder 2">
            <a:extLst>
              <a:ext uri="{FF2B5EF4-FFF2-40B4-BE49-F238E27FC236}">
                <a16:creationId xmlns:a16="http://schemas.microsoft.com/office/drawing/2014/main" id="{CCBC9B97-4B75-4B53-A630-2B5AA138852D}"/>
              </a:ext>
            </a:extLst>
          </p:cNvPr>
          <p:cNvSpPr>
            <a:spLocks noGrp="1"/>
          </p:cNvSpPr>
          <p:nvPr>
            <p:ph type="body" idx="1"/>
          </p:nvPr>
        </p:nvSpPr>
        <p:spPr>
          <a:xfrm>
            <a:off x="521006" y="3263095"/>
            <a:ext cx="5157787" cy="823912"/>
          </a:xfrm>
        </p:spPr>
        <p:txBody>
          <a:bodyPr>
            <a:normAutofit/>
          </a:bodyPr>
          <a:lstStyle/>
          <a:p>
            <a:r>
              <a:rPr lang="en-GB" b="0" dirty="0">
                <a:solidFill>
                  <a:schemeClr val="accent1"/>
                </a:solidFill>
              </a:rPr>
              <a:t>A relational table for each different CS</a:t>
            </a:r>
            <a:endParaRPr lang="en-GB" dirty="0">
              <a:solidFill>
                <a:schemeClr val="accent1"/>
              </a:solidFill>
            </a:endParaRPr>
          </a:p>
        </p:txBody>
      </p:sp>
      <p:sp>
        <p:nvSpPr>
          <p:cNvPr id="5" name="Text Placeholder 4">
            <a:extLst>
              <a:ext uri="{FF2B5EF4-FFF2-40B4-BE49-F238E27FC236}">
                <a16:creationId xmlns:a16="http://schemas.microsoft.com/office/drawing/2014/main" id="{1BB63FD9-4D9C-42D5-8971-11B8EEA48D1F}"/>
              </a:ext>
            </a:extLst>
          </p:cNvPr>
          <p:cNvSpPr>
            <a:spLocks noGrp="1"/>
          </p:cNvSpPr>
          <p:nvPr>
            <p:ph type="body" sz="quarter" idx="3"/>
          </p:nvPr>
        </p:nvSpPr>
        <p:spPr>
          <a:xfrm>
            <a:off x="7043352" y="3282156"/>
            <a:ext cx="5183188" cy="823912"/>
          </a:xfrm>
        </p:spPr>
        <p:txBody>
          <a:bodyPr>
            <a:normAutofit/>
          </a:bodyPr>
          <a:lstStyle/>
          <a:p>
            <a:r>
              <a:rPr lang="en-GB" b="0" dirty="0">
                <a:solidFill>
                  <a:schemeClr val="accent1"/>
                </a:solidFill>
              </a:rPr>
              <a:t>A "universal" table for all CS’s</a:t>
            </a:r>
            <a:endParaRPr lang="en-GB" dirty="0">
              <a:solidFill>
                <a:schemeClr val="accent1"/>
              </a:solidFill>
            </a:endParaRPr>
          </a:p>
        </p:txBody>
      </p:sp>
      <p:sp>
        <p:nvSpPr>
          <p:cNvPr id="8" name="Footer Placeholder 7">
            <a:extLst>
              <a:ext uri="{FF2B5EF4-FFF2-40B4-BE49-F238E27FC236}">
                <a16:creationId xmlns:a16="http://schemas.microsoft.com/office/drawing/2014/main" id="{99FAE482-CC7B-450B-B1ED-91B7A62EA6D1}"/>
              </a:ext>
            </a:extLst>
          </p:cNvPr>
          <p:cNvSpPr>
            <a:spLocks noGrp="1"/>
          </p:cNvSpPr>
          <p:nvPr>
            <p:ph type="ftr" sz="quarter" idx="11"/>
          </p:nvPr>
        </p:nvSpPr>
        <p:spPr/>
        <p:txBody>
          <a:bodyPr/>
          <a:lstStyle/>
          <a:p>
            <a:r>
              <a:rPr lang="en-GB"/>
              <a:t>DOLAP 2020</a:t>
            </a:r>
            <a:endParaRPr lang="en-GB" dirty="0"/>
          </a:p>
        </p:txBody>
      </p:sp>
      <p:pic>
        <p:nvPicPr>
          <p:cNvPr id="12" name="Picture 11">
            <a:extLst>
              <a:ext uri="{FF2B5EF4-FFF2-40B4-BE49-F238E27FC236}">
                <a16:creationId xmlns:a16="http://schemas.microsoft.com/office/drawing/2014/main" id="{FB88949A-9568-4B14-A343-D1A4CFA9645C}"/>
              </a:ext>
            </a:extLst>
          </p:cNvPr>
          <p:cNvPicPr>
            <a:picLocks noChangeAspect="1"/>
          </p:cNvPicPr>
          <p:nvPr/>
        </p:nvPicPr>
        <p:blipFill>
          <a:blip r:embed="rId3"/>
          <a:stretch>
            <a:fillRect/>
          </a:stretch>
        </p:blipFill>
        <p:spPr>
          <a:xfrm>
            <a:off x="111853" y="4352926"/>
            <a:ext cx="6158886" cy="2102630"/>
          </a:xfrm>
          <a:prstGeom prst="rect">
            <a:avLst/>
          </a:prstGeom>
        </p:spPr>
      </p:pic>
      <p:pic>
        <p:nvPicPr>
          <p:cNvPr id="13" name="Picture 12">
            <a:extLst>
              <a:ext uri="{FF2B5EF4-FFF2-40B4-BE49-F238E27FC236}">
                <a16:creationId xmlns:a16="http://schemas.microsoft.com/office/drawing/2014/main" id="{21788B0E-F1C4-4F3E-9B6E-CF543E773053}"/>
              </a:ext>
            </a:extLst>
          </p:cNvPr>
          <p:cNvPicPr>
            <a:picLocks noChangeAspect="1"/>
          </p:cNvPicPr>
          <p:nvPr/>
        </p:nvPicPr>
        <p:blipFill>
          <a:blip r:embed="rId4"/>
          <a:stretch>
            <a:fillRect/>
          </a:stretch>
        </p:blipFill>
        <p:spPr>
          <a:xfrm>
            <a:off x="6456161" y="4414386"/>
            <a:ext cx="5770379" cy="1283150"/>
          </a:xfrm>
          <a:prstGeom prst="rect">
            <a:avLst/>
          </a:prstGeom>
        </p:spPr>
      </p:pic>
      <p:sp>
        <p:nvSpPr>
          <p:cNvPr id="15" name="Arrow: Bent 14">
            <a:extLst>
              <a:ext uri="{FF2B5EF4-FFF2-40B4-BE49-F238E27FC236}">
                <a16:creationId xmlns:a16="http://schemas.microsoft.com/office/drawing/2014/main" id="{00D9ABC9-DF50-4895-82ED-D3C97EEBF1A3}"/>
              </a:ext>
            </a:extLst>
          </p:cNvPr>
          <p:cNvSpPr/>
          <p:nvPr/>
        </p:nvSpPr>
        <p:spPr>
          <a:xfrm rot="5400000">
            <a:off x="7877287" y="2568733"/>
            <a:ext cx="823913" cy="89968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Arrow: Bent 16">
            <a:extLst>
              <a:ext uri="{FF2B5EF4-FFF2-40B4-BE49-F238E27FC236}">
                <a16:creationId xmlns:a16="http://schemas.microsoft.com/office/drawing/2014/main" id="{27AD1ADA-DA54-49DF-B552-2560CFFA214B}"/>
              </a:ext>
            </a:extLst>
          </p:cNvPr>
          <p:cNvSpPr/>
          <p:nvPr/>
        </p:nvSpPr>
        <p:spPr>
          <a:xfrm rot="5400000" flipV="1">
            <a:off x="3313521" y="2502989"/>
            <a:ext cx="823913" cy="98837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 name="TextBox 3">
            <a:extLst>
              <a:ext uri="{FF2B5EF4-FFF2-40B4-BE49-F238E27FC236}">
                <a16:creationId xmlns:a16="http://schemas.microsoft.com/office/drawing/2014/main" id="{07AF6DE0-EA8D-4E84-9E5C-8AB66396A19B}"/>
              </a:ext>
            </a:extLst>
          </p:cNvPr>
          <p:cNvSpPr txBox="1"/>
          <p:nvPr/>
        </p:nvSpPr>
        <p:spPr>
          <a:xfrm>
            <a:off x="276838" y="4923899"/>
            <a:ext cx="5401956" cy="1477328"/>
          </a:xfrm>
          <a:prstGeom prst="rect">
            <a:avLst/>
          </a:prstGeom>
          <a:solidFill>
            <a:schemeClr val="bg2">
              <a:lumMod val="9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GB" dirty="0">
                <a:solidFill>
                  <a:srgbClr val="C00000"/>
                </a:solidFill>
              </a:rPr>
              <a:t>One self-join for each one of the </a:t>
            </a:r>
            <a:r>
              <a:rPr lang="en-GB" i="1" dirty="0" err="1">
                <a:solidFill>
                  <a:srgbClr val="C00000"/>
                </a:solidFill>
              </a:rPr>
              <a:t>worksFor</a:t>
            </a:r>
            <a:r>
              <a:rPr lang="en-GB" dirty="0">
                <a:solidFill>
                  <a:srgbClr val="C00000"/>
                </a:solidFill>
              </a:rPr>
              <a:t> , </a:t>
            </a:r>
            <a:r>
              <a:rPr lang="en-GB" i="1" dirty="0">
                <a:solidFill>
                  <a:srgbClr val="C00000"/>
                </a:solidFill>
              </a:rPr>
              <a:t>supervises </a:t>
            </a:r>
            <a:r>
              <a:rPr lang="en-GB" dirty="0">
                <a:solidFill>
                  <a:srgbClr val="C00000"/>
                </a:solidFill>
              </a:rPr>
              <a:t>and </a:t>
            </a:r>
            <a:r>
              <a:rPr lang="en-GB" i="1" dirty="0" err="1">
                <a:solidFill>
                  <a:srgbClr val="C00000"/>
                </a:solidFill>
              </a:rPr>
              <a:t>isMarriedTo</a:t>
            </a:r>
            <a:r>
              <a:rPr lang="en-GB" i="1" dirty="0">
                <a:solidFill>
                  <a:srgbClr val="C00000"/>
                </a:solidFill>
              </a:rPr>
              <a:t> </a:t>
            </a:r>
            <a:r>
              <a:rPr lang="en-GB" dirty="0">
                <a:solidFill>
                  <a:srgbClr val="C00000"/>
                </a:solidFill>
              </a:rPr>
              <a:t>query conditions</a:t>
            </a:r>
          </a:p>
          <a:p>
            <a:r>
              <a:rPr lang="en-GB" dirty="0">
                <a:solidFill>
                  <a:srgbClr val="C00000"/>
                </a:solidFill>
              </a:rPr>
              <a:t>  </a:t>
            </a:r>
          </a:p>
          <a:p>
            <a:r>
              <a:rPr lang="en-GB" dirty="0">
                <a:solidFill>
                  <a:srgbClr val="C00000"/>
                </a:solidFill>
              </a:rPr>
              <a:t>Additionally three joins between each CS table and all other CS tables in the database – i.e., 4 joins per table.</a:t>
            </a:r>
          </a:p>
        </p:txBody>
      </p:sp>
      <p:sp>
        <p:nvSpPr>
          <p:cNvPr id="16" name="TextBox 15">
            <a:extLst>
              <a:ext uri="{FF2B5EF4-FFF2-40B4-BE49-F238E27FC236}">
                <a16:creationId xmlns:a16="http://schemas.microsoft.com/office/drawing/2014/main" id="{262AAB82-BF37-4E7B-BA52-16D6A65C77EC}"/>
              </a:ext>
            </a:extLst>
          </p:cNvPr>
          <p:cNvSpPr txBox="1"/>
          <p:nvPr/>
        </p:nvSpPr>
        <p:spPr>
          <a:xfrm>
            <a:off x="7043352" y="5316784"/>
            <a:ext cx="4910960" cy="646331"/>
          </a:xfrm>
          <a:prstGeom prst="rect">
            <a:avLst/>
          </a:prstGeom>
          <a:solidFill>
            <a:schemeClr val="bg2">
              <a:lumMod val="9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GB" dirty="0">
                <a:solidFill>
                  <a:srgbClr val="C00000"/>
                </a:solidFill>
              </a:rPr>
              <a:t>One self-join for each one of the </a:t>
            </a:r>
            <a:r>
              <a:rPr lang="en-GB" i="1" dirty="0" err="1">
                <a:solidFill>
                  <a:srgbClr val="C00000"/>
                </a:solidFill>
              </a:rPr>
              <a:t>worksFor</a:t>
            </a:r>
            <a:r>
              <a:rPr lang="en-GB" dirty="0">
                <a:solidFill>
                  <a:srgbClr val="C00000"/>
                </a:solidFill>
              </a:rPr>
              <a:t> , </a:t>
            </a:r>
            <a:r>
              <a:rPr lang="en-GB" i="1" dirty="0">
                <a:solidFill>
                  <a:srgbClr val="C00000"/>
                </a:solidFill>
              </a:rPr>
              <a:t>supervises </a:t>
            </a:r>
            <a:r>
              <a:rPr lang="en-GB" dirty="0">
                <a:solidFill>
                  <a:srgbClr val="C00000"/>
                </a:solidFill>
              </a:rPr>
              <a:t>and </a:t>
            </a:r>
            <a:r>
              <a:rPr lang="en-GB" i="1" dirty="0" err="1">
                <a:solidFill>
                  <a:srgbClr val="C00000"/>
                </a:solidFill>
              </a:rPr>
              <a:t>isMarriedTo</a:t>
            </a:r>
            <a:r>
              <a:rPr lang="en-GB" i="1" dirty="0">
                <a:solidFill>
                  <a:srgbClr val="C00000"/>
                </a:solidFill>
              </a:rPr>
              <a:t> </a:t>
            </a:r>
            <a:r>
              <a:rPr lang="en-GB" dirty="0">
                <a:solidFill>
                  <a:srgbClr val="C00000"/>
                </a:solidFill>
              </a:rPr>
              <a:t>query conditions  </a:t>
            </a:r>
          </a:p>
        </p:txBody>
      </p:sp>
      <p:sp>
        <p:nvSpPr>
          <p:cNvPr id="10" name="TextBox 9">
            <a:extLst>
              <a:ext uri="{FF2B5EF4-FFF2-40B4-BE49-F238E27FC236}">
                <a16:creationId xmlns:a16="http://schemas.microsoft.com/office/drawing/2014/main" id="{AA1A83A3-616B-4876-B65A-7E22C97B47C4}"/>
              </a:ext>
            </a:extLst>
          </p:cNvPr>
          <p:cNvSpPr txBox="1"/>
          <p:nvPr/>
        </p:nvSpPr>
        <p:spPr>
          <a:xfrm>
            <a:off x="4007694" y="1464600"/>
            <a:ext cx="4731391" cy="1384995"/>
          </a:xfrm>
          <a:prstGeom prst="rect">
            <a:avLst/>
          </a:prstGeom>
          <a:noFill/>
        </p:spPr>
        <p:txBody>
          <a:bodyPr wrap="square" rtlCol="0">
            <a:spAutoFit/>
          </a:bodyPr>
          <a:lstStyle/>
          <a:p>
            <a:r>
              <a:rPr lang="pl-PL" sz="1400" b="1" dirty="0">
                <a:latin typeface="Courier New" panose="02070309020205020404" pitchFamily="49" charset="0"/>
                <a:cs typeface="Courier New" panose="02070309020205020404" pitchFamily="49" charset="0"/>
              </a:rPr>
              <a:t>SELECT ? x ?y ?z ?w</a:t>
            </a:r>
          </a:p>
          <a:p>
            <a:r>
              <a:rPr lang="en-GB" sz="1400" b="1" dirty="0">
                <a:latin typeface="Courier New" panose="02070309020205020404" pitchFamily="49" charset="0"/>
                <a:cs typeface="Courier New" panose="02070309020205020404" pitchFamily="49" charset="0"/>
              </a:rPr>
              <a:t>WHERE { </a:t>
            </a:r>
            <a:r>
              <a:rPr lang="en-GB" sz="1400" b="1" dirty="0">
                <a:solidFill>
                  <a:schemeClr val="accent6">
                    <a:lumMod val="50000"/>
                  </a:schemeClr>
                </a:solidFill>
                <a:latin typeface="Courier New" panose="02070309020205020404" pitchFamily="49" charset="0"/>
                <a:cs typeface="Courier New" panose="02070309020205020404" pitchFamily="49" charset="0"/>
              </a:rPr>
              <a:t>?x </a:t>
            </a:r>
            <a:r>
              <a:rPr lang="en-GB" sz="1400" b="1" dirty="0" err="1">
                <a:solidFill>
                  <a:schemeClr val="accent6">
                    <a:lumMod val="50000"/>
                  </a:schemeClr>
                </a:solidFill>
                <a:latin typeface="Courier New" panose="02070309020205020404" pitchFamily="49" charset="0"/>
                <a:cs typeface="Courier New" panose="02070309020205020404" pitchFamily="49" charset="0"/>
              </a:rPr>
              <a:t>worksFor</a:t>
            </a:r>
            <a:r>
              <a:rPr lang="en-GB" sz="1400" b="1" dirty="0">
                <a:solidFill>
                  <a:schemeClr val="accent6">
                    <a:lumMod val="50000"/>
                  </a:schemeClr>
                </a:solidFill>
                <a:latin typeface="Courier New" panose="02070309020205020404" pitchFamily="49" charset="0"/>
                <a:cs typeface="Courier New" panose="02070309020205020404" pitchFamily="49" charset="0"/>
              </a:rPr>
              <a:t> ?y .</a:t>
            </a:r>
          </a:p>
          <a:p>
            <a:r>
              <a:rPr lang="pt-BR" sz="1400" b="1" dirty="0">
                <a:solidFill>
                  <a:schemeClr val="accent6">
                    <a:lumMod val="50000"/>
                  </a:schemeClr>
                </a:solidFill>
                <a:latin typeface="Courier New" panose="02070309020205020404" pitchFamily="49" charset="0"/>
                <a:cs typeface="Courier New" panose="02070309020205020404" pitchFamily="49" charset="0"/>
              </a:rPr>
              <a:t>	?x supervises ?z .</a:t>
            </a:r>
          </a:p>
          <a:p>
            <a:r>
              <a:rPr lang="pt-BR" sz="1400" b="1" dirty="0">
                <a:latin typeface="Courier New" panose="02070309020205020404" pitchFamily="49" charset="0"/>
                <a:cs typeface="Courier New" panose="02070309020205020404" pitchFamily="49" charset="0"/>
              </a:rPr>
              <a:t>	?z hasBirthday '2011−02−24’.</a:t>
            </a:r>
          </a:p>
          <a:p>
            <a:r>
              <a:rPr lang="pt-BR" sz="1400" b="1" dirty="0">
                <a:latin typeface="Courier New" panose="02070309020205020404" pitchFamily="49" charset="0"/>
                <a:cs typeface="Courier New" panose="02070309020205020404" pitchFamily="49" charset="0"/>
              </a:rPr>
              <a:t>	</a:t>
            </a:r>
            <a:r>
              <a:rPr lang="pt-BR" sz="1400" b="1" dirty="0">
                <a:solidFill>
                  <a:schemeClr val="accent6">
                    <a:lumMod val="50000"/>
                  </a:schemeClr>
                </a:solidFill>
                <a:latin typeface="Courier New" panose="02070309020205020404" pitchFamily="49" charset="0"/>
                <a:cs typeface="Courier New" panose="02070309020205020404" pitchFamily="49" charset="0"/>
              </a:rPr>
              <a:t>?z isMarriedTo ?w</a:t>
            </a:r>
            <a:r>
              <a:rPr lang="pt-BR" sz="1400" b="1" dirty="0">
                <a:latin typeface="Courier New" panose="02070309020205020404" pitchFamily="49" charset="0"/>
                <a:cs typeface="Courier New" panose="02070309020205020404" pitchFamily="49" charset="0"/>
              </a:rPr>
              <a:t>.</a:t>
            </a:r>
          </a:p>
          <a:p>
            <a:r>
              <a:rPr lang="en-GB" sz="1400" b="1" dirty="0">
                <a:latin typeface="Courier New" panose="02070309020205020404" pitchFamily="49" charset="0"/>
                <a:cs typeface="Courier New" panose="02070309020205020404" pitchFamily="49" charset="0"/>
              </a:rPr>
              <a:t>	?w </a:t>
            </a:r>
            <a:r>
              <a:rPr lang="en-GB" sz="1400" b="1" dirty="0" err="1">
                <a:latin typeface="Courier New" panose="02070309020205020404" pitchFamily="49" charset="0"/>
                <a:cs typeface="Courier New" panose="02070309020205020404" pitchFamily="49" charset="0"/>
              </a:rPr>
              <a:t>hasNationality</a:t>
            </a:r>
            <a:r>
              <a:rPr lang="en-GB" sz="1400" b="1" dirty="0">
                <a:latin typeface="Courier New" panose="02070309020205020404" pitchFamily="49" charset="0"/>
                <a:cs typeface="Courier New" panose="02070309020205020404" pitchFamily="49" charset="0"/>
              </a:rPr>
              <a:t> ‘GR’}</a:t>
            </a:r>
          </a:p>
        </p:txBody>
      </p:sp>
      <p:sp>
        <p:nvSpPr>
          <p:cNvPr id="6" name="Slide Number Placeholder 5">
            <a:extLst>
              <a:ext uri="{FF2B5EF4-FFF2-40B4-BE49-F238E27FC236}">
                <a16:creationId xmlns:a16="http://schemas.microsoft.com/office/drawing/2014/main" id="{05563485-5ED1-4EB0-AE7A-148DC5C9C682}"/>
              </a:ext>
            </a:extLst>
          </p:cNvPr>
          <p:cNvSpPr>
            <a:spLocks noGrp="1"/>
          </p:cNvSpPr>
          <p:nvPr>
            <p:ph type="sldNum" sz="quarter" idx="12"/>
          </p:nvPr>
        </p:nvSpPr>
        <p:spPr/>
        <p:txBody>
          <a:bodyPr/>
          <a:lstStyle/>
          <a:p>
            <a:fld id="{383EA309-0D22-4885-BD68-426DD2D34F33}" type="slidenum">
              <a:rPr lang="en-GB" smtClean="0"/>
              <a:t>8</a:t>
            </a:fld>
            <a:endParaRPr lang="en-GB"/>
          </a:p>
        </p:txBody>
      </p:sp>
    </p:spTree>
    <p:extLst>
      <p:ext uri="{BB962C8B-B14F-4D97-AF65-F5344CB8AC3E}">
        <p14:creationId xmlns:p14="http://schemas.microsoft.com/office/powerpoint/2010/main" val="3562769782"/>
      </p:ext>
    </p:extLst>
  </p:cSld>
  <p:clrMapOvr>
    <a:masterClrMapping/>
  </p:clrMapOvr>
  <mc:AlternateContent xmlns:mc="http://schemas.openxmlformats.org/markup-compatibility/2006" xmlns:p14="http://schemas.microsoft.com/office/powerpoint/2010/main">
    <mc:Choice Requires="p14">
      <p:transition spd="slow" p14:dur="2000" advTm="45154"/>
    </mc:Choice>
    <mc:Fallback xmlns="">
      <p:transition spd="slow" advTm="45154"/>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4D6C9-DD5F-4CA9-BA36-00FB6A02648C}"/>
              </a:ext>
            </a:extLst>
          </p:cNvPr>
          <p:cNvSpPr>
            <a:spLocks noGrp="1"/>
          </p:cNvSpPr>
          <p:nvPr>
            <p:ph type="title"/>
          </p:nvPr>
        </p:nvSpPr>
        <p:spPr/>
        <p:txBody>
          <a:bodyPr/>
          <a:lstStyle/>
          <a:p>
            <a:r>
              <a:rPr lang="en-US" dirty="0"/>
              <a:t>Problem to be solved</a:t>
            </a:r>
            <a:endParaRPr lang="en-GB" dirty="0"/>
          </a:p>
        </p:txBody>
      </p:sp>
      <p:sp>
        <p:nvSpPr>
          <p:cNvPr id="4" name="Footer Placeholder 3">
            <a:extLst>
              <a:ext uri="{FF2B5EF4-FFF2-40B4-BE49-F238E27FC236}">
                <a16:creationId xmlns:a16="http://schemas.microsoft.com/office/drawing/2014/main" id="{EFD46207-D345-44A1-AAE6-DDDD7EB90DD2}"/>
              </a:ext>
            </a:extLst>
          </p:cNvPr>
          <p:cNvSpPr>
            <a:spLocks noGrp="1"/>
          </p:cNvSpPr>
          <p:nvPr>
            <p:ph type="ftr" sz="quarter" idx="11"/>
          </p:nvPr>
        </p:nvSpPr>
        <p:spPr/>
        <p:txBody>
          <a:bodyPr/>
          <a:lstStyle/>
          <a:p>
            <a:r>
              <a:rPr lang="en-GB"/>
              <a:t>DOLAP 2020</a:t>
            </a:r>
            <a:endParaRPr lang="en-GB" dirty="0"/>
          </a:p>
        </p:txBody>
      </p:sp>
      <p:sp>
        <p:nvSpPr>
          <p:cNvPr id="6" name="Rectangle 5">
            <a:extLst>
              <a:ext uri="{FF2B5EF4-FFF2-40B4-BE49-F238E27FC236}">
                <a16:creationId xmlns:a16="http://schemas.microsoft.com/office/drawing/2014/main" id="{69805A8D-538B-4D8E-BCAB-5006DDEAF9B4}"/>
              </a:ext>
            </a:extLst>
          </p:cNvPr>
          <p:cNvSpPr/>
          <p:nvPr/>
        </p:nvSpPr>
        <p:spPr>
          <a:xfrm>
            <a:off x="1090569" y="2274838"/>
            <a:ext cx="10263231" cy="3539430"/>
          </a:xfrm>
          <a:prstGeom prst="rect">
            <a:avLst/>
          </a:prstGeom>
        </p:spPr>
        <p:txBody>
          <a:bodyPr wrap="square">
            <a:spAutoFit/>
          </a:bodyPr>
          <a:lstStyle/>
          <a:p>
            <a:r>
              <a:rPr lang="en-GB" sz="3200" dirty="0">
                <a:latin typeface="LinLibertineTI"/>
              </a:rPr>
              <a:t>Context</a:t>
            </a:r>
            <a:r>
              <a:rPr lang="en-GB" sz="3200" dirty="0">
                <a:solidFill>
                  <a:schemeClr val="tx1">
                    <a:lumMod val="50000"/>
                    <a:lumOff val="50000"/>
                  </a:schemeClr>
                </a:solidFill>
                <a:latin typeface="LinLibertineTI"/>
              </a:rPr>
              <a:t>: Mapping heterogeneous RDF datasets to a relational schema with the aim to facilitate the processing of complex analytical SPARQL queries</a:t>
            </a:r>
          </a:p>
          <a:p>
            <a:endParaRPr lang="en-GB" sz="3200" dirty="0">
              <a:solidFill>
                <a:schemeClr val="tx1">
                  <a:lumMod val="50000"/>
                  <a:lumOff val="50000"/>
                </a:schemeClr>
              </a:solidFill>
              <a:latin typeface="LinLibertineTI"/>
            </a:endParaRPr>
          </a:p>
          <a:p>
            <a:r>
              <a:rPr lang="en-GB" sz="3200" dirty="0">
                <a:latin typeface="LinLibertineTI"/>
              </a:rPr>
              <a:t>Solution</a:t>
            </a:r>
            <a:r>
              <a:rPr lang="en-GB" sz="3200" dirty="0">
                <a:solidFill>
                  <a:schemeClr val="tx1">
                    <a:lumMod val="50000"/>
                    <a:lumOff val="50000"/>
                  </a:schemeClr>
                </a:solidFill>
                <a:latin typeface="LinLibertineTI"/>
              </a:rPr>
              <a:t>: automating the decision of which tables will be created for a set of CS, such that there are </a:t>
            </a:r>
            <a:r>
              <a:rPr lang="en-GB" sz="3200" dirty="0">
                <a:solidFill>
                  <a:schemeClr val="accent6">
                    <a:lumMod val="50000"/>
                  </a:schemeClr>
                </a:solidFill>
                <a:latin typeface="LinLibertineTI"/>
              </a:rPr>
              <a:t>no overly empty</a:t>
            </a:r>
            <a:r>
              <a:rPr lang="en-GB" sz="3200" dirty="0">
                <a:solidFill>
                  <a:schemeClr val="tx1">
                    <a:lumMod val="50000"/>
                    <a:lumOff val="50000"/>
                  </a:schemeClr>
                </a:solidFill>
                <a:latin typeface="LinLibertineTI"/>
              </a:rPr>
              <a:t> </a:t>
            </a:r>
            <a:r>
              <a:rPr lang="en-GB" sz="3200" dirty="0">
                <a:solidFill>
                  <a:schemeClr val="accent6">
                    <a:lumMod val="50000"/>
                  </a:schemeClr>
                </a:solidFill>
                <a:latin typeface="LinLibertineTI"/>
              </a:rPr>
              <a:t>tables</a:t>
            </a:r>
            <a:r>
              <a:rPr lang="en-GB" sz="3200" dirty="0">
                <a:solidFill>
                  <a:schemeClr val="tx1">
                    <a:lumMod val="50000"/>
                    <a:lumOff val="50000"/>
                  </a:schemeClr>
                </a:solidFill>
                <a:latin typeface="LinLibertineTI"/>
              </a:rPr>
              <a:t> and </a:t>
            </a:r>
            <a:r>
              <a:rPr lang="en-GB" sz="3200" dirty="0">
                <a:solidFill>
                  <a:schemeClr val="accent6">
                    <a:lumMod val="50000"/>
                  </a:schemeClr>
                </a:solidFill>
                <a:latin typeface="LinLibertineTI"/>
              </a:rPr>
              <a:t>extremely large numbers of joins</a:t>
            </a:r>
            <a:r>
              <a:rPr lang="en-GB" sz="3200" dirty="0">
                <a:solidFill>
                  <a:schemeClr val="tx1">
                    <a:lumMod val="50000"/>
                    <a:lumOff val="50000"/>
                  </a:schemeClr>
                </a:solidFill>
                <a:latin typeface="LinLibertineT"/>
              </a:rPr>
              <a:t>.</a:t>
            </a:r>
            <a:endParaRPr lang="en-GB" sz="3200" dirty="0">
              <a:solidFill>
                <a:schemeClr val="tx1">
                  <a:lumMod val="50000"/>
                  <a:lumOff val="50000"/>
                </a:schemeClr>
              </a:solidFill>
            </a:endParaRPr>
          </a:p>
        </p:txBody>
      </p:sp>
      <p:sp>
        <p:nvSpPr>
          <p:cNvPr id="5" name="Slide Number Placeholder 4">
            <a:extLst>
              <a:ext uri="{FF2B5EF4-FFF2-40B4-BE49-F238E27FC236}">
                <a16:creationId xmlns:a16="http://schemas.microsoft.com/office/drawing/2014/main" id="{C2FA5C55-8A9A-4DE1-8129-22640536BF2F}"/>
              </a:ext>
            </a:extLst>
          </p:cNvPr>
          <p:cNvSpPr>
            <a:spLocks noGrp="1"/>
          </p:cNvSpPr>
          <p:nvPr>
            <p:ph type="sldNum" sz="quarter" idx="12"/>
          </p:nvPr>
        </p:nvSpPr>
        <p:spPr/>
        <p:txBody>
          <a:bodyPr/>
          <a:lstStyle/>
          <a:p>
            <a:fld id="{383EA309-0D22-4885-BD68-426DD2D34F33}" type="slidenum">
              <a:rPr lang="en-GB" smtClean="0"/>
              <a:t>9</a:t>
            </a:fld>
            <a:endParaRPr lang="en-GB"/>
          </a:p>
        </p:txBody>
      </p:sp>
    </p:spTree>
    <p:extLst>
      <p:ext uri="{BB962C8B-B14F-4D97-AF65-F5344CB8AC3E}">
        <p14:creationId xmlns:p14="http://schemas.microsoft.com/office/powerpoint/2010/main" val="1643260446"/>
      </p:ext>
    </p:extLst>
  </p:cSld>
  <p:clrMapOvr>
    <a:masterClrMapping/>
  </p:clrMapOvr>
  <mc:AlternateContent xmlns:mc="http://schemas.openxmlformats.org/markup-compatibility/2006" xmlns:p14="http://schemas.microsoft.com/office/powerpoint/2010/main">
    <mc:Choice Requires="p14">
      <p:transition spd="slow" p14:dur="2000" advTm="35918"/>
    </mc:Choice>
    <mc:Fallback xmlns="">
      <p:transition spd="slow" advTm="35918"/>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3996</TotalTime>
  <Words>2443</Words>
  <Application>Microsoft Office PowerPoint</Application>
  <PresentationFormat>Widescreen</PresentationFormat>
  <Paragraphs>187</Paragraphs>
  <Slides>20</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Calibri Light</vt:lpstr>
      <vt:lpstr>Courier New</vt:lpstr>
      <vt:lpstr>LinLibertineT</vt:lpstr>
      <vt:lpstr>LinLibertineTI</vt:lpstr>
      <vt:lpstr>Segoe UI Light</vt:lpstr>
      <vt:lpstr>Segoe UI Semilight</vt:lpstr>
      <vt:lpstr>Office Theme</vt:lpstr>
      <vt:lpstr>Hierarchical Property Set Merging for SPARQL Query Optimization </vt:lpstr>
      <vt:lpstr>Preliminaries</vt:lpstr>
      <vt:lpstr>Preliminaries</vt:lpstr>
      <vt:lpstr>Background</vt:lpstr>
      <vt:lpstr>Problem statement</vt:lpstr>
      <vt:lpstr>Trade-Off for creating a relational schema</vt:lpstr>
      <vt:lpstr>Trade-Off for creating a relational schema</vt:lpstr>
      <vt:lpstr>Trade-Off for answering a complex SPARQL query with many joins</vt:lpstr>
      <vt:lpstr>Problem to be solved</vt:lpstr>
      <vt:lpstr>Observations</vt:lpstr>
      <vt:lpstr>Challenge</vt:lpstr>
      <vt:lpstr>Approach</vt:lpstr>
      <vt:lpstr>CS Graph Example</vt:lpstr>
      <vt:lpstr>Approach - Example</vt:lpstr>
      <vt:lpstr>Approach – Loading and Merging</vt:lpstr>
      <vt:lpstr>Approach – Querying</vt:lpstr>
      <vt:lpstr>Implementation &amp; Evaluation (Loading)</vt:lpstr>
      <vt:lpstr>Implementation &amp; Evaluation (Querying)</vt:lpstr>
      <vt:lpstr>Future Work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2 RDF/SPARQL Querying and Indexing  Underlying Schema Detection and Characteristic Set Merging</dc:title>
  <dc:creator>Marios Meimaris</dc:creator>
  <cp:lastModifiedBy>pvassil</cp:lastModifiedBy>
  <cp:revision>49</cp:revision>
  <dcterms:created xsi:type="dcterms:W3CDTF">2019-05-07T15:42:43Z</dcterms:created>
  <dcterms:modified xsi:type="dcterms:W3CDTF">2020-04-04T13:01:56Z</dcterms:modified>
</cp:coreProperties>
</file>